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459" r:id="rId3"/>
    <p:sldId id="539" r:id="rId4"/>
    <p:sldId id="542" r:id="rId5"/>
    <p:sldId id="541" r:id="rId6"/>
    <p:sldId id="257" r:id="rId7"/>
    <p:sldId id="544" r:id="rId8"/>
    <p:sldId id="545" r:id="rId9"/>
    <p:sldId id="543" r:id="rId10"/>
    <p:sldId id="546" r:id="rId11"/>
    <p:sldId id="547" r:id="rId12"/>
    <p:sldId id="548" r:id="rId13"/>
    <p:sldId id="322" r:id="rId14"/>
    <p:sldId id="535" r:id="rId15"/>
    <p:sldId id="276" r:id="rId16"/>
    <p:sldId id="501" r:id="rId17"/>
    <p:sldId id="323" r:id="rId18"/>
    <p:sldId id="506" r:id="rId19"/>
    <p:sldId id="507" r:id="rId20"/>
    <p:sldId id="534" r:id="rId21"/>
    <p:sldId id="552" r:id="rId22"/>
    <p:sldId id="549" r:id="rId23"/>
    <p:sldId id="550" r:id="rId24"/>
    <p:sldId id="553" r:id="rId25"/>
    <p:sldId id="551" r:id="rId26"/>
    <p:sldId id="514" r:id="rId27"/>
    <p:sldId id="513" r:id="rId28"/>
    <p:sldId id="515" r:id="rId29"/>
    <p:sldId id="4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2" autoAdjust="0"/>
  </p:normalViewPr>
  <p:slideViewPr>
    <p:cSldViewPr>
      <p:cViewPr varScale="1">
        <p:scale>
          <a:sx n="53" d="100"/>
          <a:sy n="53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02E5D-F1E5-4B0B-BF00-F563C23FF750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1589F-4434-4D56-8B10-F0884B8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instruction-execution cycle, as executed on a system with a von Neumann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4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CPU moves data from/to main memory to/from the local buffers.</a:t>
            </a:r>
          </a:p>
          <a:p>
            <a:pPr lvl="0"/>
            <a:r>
              <a:rPr lang="en-US" dirty="0" smtClean="0"/>
              <a:t>I/O is from the device to local buffer of controller.</a:t>
            </a:r>
          </a:p>
          <a:p>
            <a:pPr lvl="0"/>
            <a:r>
              <a:rPr lang="en-US" dirty="0" smtClean="0"/>
              <a:t>Device controller informs CPU that it has finished its operation by causing an interrupt.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1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CPU moves data from/to main memory to/from the local buffers.</a:t>
            </a:r>
          </a:p>
          <a:p>
            <a:pPr lvl="0"/>
            <a:r>
              <a:rPr lang="en-US" dirty="0" smtClean="0"/>
              <a:t>I/O is from the device to local buffer of controller.</a:t>
            </a:r>
          </a:p>
          <a:p>
            <a:pPr lvl="0"/>
            <a:r>
              <a:rPr lang="en-US" dirty="0" smtClean="0"/>
              <a:t>Device controller informs CPU that it has finished its operation by causing an interrupt.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Interrupt Driven I/O wastes time for large data </a:t>
            </a:r>
            <a:r>
              <a:rPr lang="en-US" dirty="0" err="1" smtClean="0"/>
              <a:t>E.g</a:t>
            </a:r>
            <a:r>
              <a:rPr lang="en-US" dirty="0" smtClean="0"/>
              <a:t> Disk I/O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One interrupt per block; not bite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4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 at OS's role from the views of the user and system.</a:t>
            </a:r>
          </a:p>
          <a:p>
            <a:r>
              <a:rPr lang="en-US" dirty="0" smtClean="0"/>
              <a:t>How can we define?</a:t>
            </a:r>
          </a:p>
          <a:p>
            <a:r>
              <a:rPr lang="en-US" dirty="0" smtClean="0"/>
              <a:t>Goal 1. </a:t>
            </a:r>
          </a:p>
          <a:p>
            <a:r>
              <a:rPr lang="en-US" dirty="0" smtClean="0"/>
              <a:t>Make solving user problems easier – Hardware is constructed</a:t>
            </a:r>
          </a:p>
          <a:p>
            <a:r>
              <a:rPr lang="en-US" dirty="0" smtClean="0"/>
              <a:t>Hardware not easy to use – So Application programs are developed</a:t>
            </a:r>
          </a:p>
          <a:p>
            <a:r>
              <a:rPr lang="en-US" dirty="0" smtClean="0"/>
              <a:t>Programs require Common Operations </a:t>
            </a:r>
            <a:r>
              <a:rPr lang="en-US" dirty="0" err="1" smtClean="0"/>
              <a:t>e.x</a:t>
            </a:r>
            <a:r>
              <a:rPr lang="en-US" dirty="0" smtClean="0"/>
              <a:t> Reading to a file,… </a:t>
            </a:r>
            <a:r>
              <a:rPr lang="en-US" dirty="0" smtClean="0">
                <a:sym typeface="Wingdings" panose="05000000000000000000" pitchFamily="2" charset="2"/>
              </a:rPr>
              <a:t> Don’t reinvent the wheel; Bring all in one </a:t>
            </a:r>
            <a:r>
              <a:rPr lang="en-US" b="1" dirty="0" smtClean="0">
                <a:sym typeface="Wingdings" panose="05000000000000000000" pitchFamily="2" charset="2"/>
              </a:rPr>
              <a:t>(called an 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0-. No definition of what is part of an OS</a:t>
            </a:r>
          </a:p>
          <a:p>
            <a:r>
              <a:rPr lang="en-US" dirty="0" smtClean="0"/>
              <a:t>1+. Small vs. large</a:t>
            </a:r>
          </a:p>
          <a:p>
            <a:r>
              <a:rPr lang="en-US" dirty="0" smtClean="0"/>
              <a:t>1++. Microsoft’s Monopoly</a:t>
            </a:r>
          </a:p>
          <a:p>
            <a:r>
              <a:rPr lang="en-US" dirty="0" smtClean="0"/>
              <a:t>2+. Usually called the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9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2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0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0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29400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2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3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5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152718"/>
            <a:ext cx="88392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000" y="6629401"/>
            <a:ext cx="342900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59" y="6629401"/>
            <a:ext cx="3429000" cy="228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1" y="6629401"/>
            <a:ext cx="1315721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1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1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2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1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5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9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marL="0" lvl="0" indent="0" algn="l" defTabSz="914305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3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9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9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30" tIns="45715" rIns="91430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30" tIns="45715" rIns="9143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14305">
              <a:buFont typeface="Wingdings" charset="2"/>
              <a:buNone/>
            </a:pPr>
            <a:r>
              <a:rPr lang="en-US" smtClean="0">
                <a:solidFill>
                  <a:srgbClr val="000000"/>
                </a:solidFill>
                <a:ea typeface="MS Gothic" charset="-128"/>
              </a:rPr>
              <a:t>Operating Systems</a:t>
            </a:r>
            <a:endParaRPr lang="en-US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30" tIns="45715" rIns="91430" bIns="45715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8"/>
            <a:ext cx="1315721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914305">
              <a:buFont typeface="Wingdings" charset="2"/>
              <a:buNone/>
            </a:pPr>
            <a:fld id="{8EAD9929-199F-4047-A5E6-E6DEF89E4185}" type="slidenum">
              <a:rPr lang="en-US" smtClean="0">
                <a:solidFill>
                  <a:srgbClr val="D1282E"/>
                </a:solidFill>
                <a:ea typeface="MS Gothic" charset="-128"/>
              </a:rPr>
              <a:pPr defTabSz="914305">
                <a:buFont typeface="Wingdings" charset="2"/>
                <a:buNone/>
              </a:pPr>
              <a:t>‹#›</a:t>
            </a:fld>
            <a:endParaRPr lang="en-US">
              <a:solidFill>
                <a:srgbClr val="D1282E"/>
              </a:solidFill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 defTabSz="91430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05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05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indent="-182861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4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7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ITSE </a:t>
            </a:r>
            <a:r>
              <a:rPr lang="en-US" sz="2900" b="1" spc="-60" dirty="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4931</a:t>
            </a:r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: Operating Systems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Lisanu</a:t>
            </a:r>
            <a:r>
              <a:rPr lang="en-US" dirty="0" smtClean="0"/>
              <a:t> </a:t>
            </a:r>
            <a:r>
              <a:rPr lang="en-US" dirty="0" err="1" smtClean="0"/>
              <a:t>Tebikew</a:t>
            </a:r>
            <a:endParaRPr lang="en-US" dirty="0" smtClean="0"/>
          </a:p>
          <a:p>
            <a:pPr algn="ctr"/>
            <a:r>
              <a:rPr lang="en-US" dirty="0" smtClean="0"/>
              <a:t>lisanu@gmail.com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000" dirty="0"/>
              <a:t>Lecture </a:t>
            </a:r>
            <a:r>
              <a:rPr lang="en-US" sz="3000" dirty="0" smtClean="0"/>
              <a:t>1: Introduction</a:t>
            </a:r>
            <a:endParaRPr lang="en-US" sz="3000" dirty="0"/>
          </a:p>
          <a:p>
            <a:pPr algn="ctr"/>
            <a:r>
              <a:rPr lang="en-US" dirty="0" smtClean="0"/>
              <a:t>Oct 7, 2013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D75B1A-FDB6-4B29-885B-19613DC109E4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548D34-6093-4BA3-9597-B9B6C5A45DE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Prerequisites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Willingness to master the subject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Knowledge of computer organization helps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Addressing, Registers, Basic Assembly Language, Memory Organization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 will revise the major aspects today.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Knowledge of algorithms &amp;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Solid knowledge of linked lists, hash tables,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Solid knowledge of C</a:t>
            </a:r>
          </a:p>
        </p:txBody>
      </p:sp>
    </p:spTree>
    <p:extLst>
      <p:ext uri="{BB962C8B-B14F-4D97-AF65-F5344CB8AC3E}">
        <p14:creationId xmlns:p14="http://schemas.microsoft.com/office/powerpoint/2010/main" val="22867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A9D974-6323-4244-A032-92FD2916D96D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2C541-A6AD-4ED6-82A7-0E5CDB2660C1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Will draw in lectures from</a:t>
            </a:r>
          </a:p>
          <a:p>
            <a:pPr lvl="1" eaLnBrk="1" hangingPunct="1"/>
            <a:r>
              <a:rPr lang="en-US" sz="2400" dirty="0" err="1" smtClean="0"/>
              <a:t>Silberschatz</a:t>
            </a:r>
            <a:r>
              <a:rPr lang="en-US" sz="2400" dirty="0" smtClean="0"/>
              <a:t> et </a:t>
            </a:r>
            <a:r>
              <a:rPr lang="en-US" sz="2400" dirty="0" err="1" smtClean="0"/>
              <a:t>al’s</a:t>
            </a:r>
            <a:r>
              <a:rPr lang="en-US" sz="2400" dirty="0" smtClean="0"/>
              <a:t> book (“Dinosaur book”)</a:t>
            </a:r>
          </a:p>
          <a:p>
            <a:pPr lvl="1"/>
            <a:r>
              <a:rPr lang="en-US" sz="2400" dirty="0" smtClean="0"/>
              <a:t>And other texts, in particular </a:t>
            </a:r>
          </a:p>
          <a:p>
            <a:pPr lvl="2"/>
            <a:r>
              <a:rPr lang="en-US" sz="2200" dirty="0" err="1" smtClean="0"/>
              <a:t>Tannenbaum’s</a:t>
            </a:r>
            <a:r>
              <a:rPr lang="en-US" sz="2200" dirty="0" smtClean="0"/>
              <a:t> </a:t>
            </a:r>
            <a:r>
              <a:rPr lang="en-US" sz="2200" i="1" dirty="0"/>
              <a:t>Operating Systems Design and </a:t>
            </a:r>
            <a:r>
              <a:rPr lang="en-US" sz="2200" i="1" dirty="0" smtClean="0"/>
              <a:t>Implementation</a:t>
            </a:r>
          </a:p>
          <a:p>
            <a:pPr lvl="2"/>
            <a:r>
              <a:rPr lang="en-US" sz="2400" dirty="0" err="1" smtClean="0"/>
              <a:t>Tannenbaum’s</a:t>
            </a:r>
            <a:r>
              <a:rPr lang="en-US" sz="2400" dirty="0" smtClean="0"/>
              <a:t> </a:t>
            </a:r>
            <a:r>
              <a:rPr lang="en-US" sz="2400" i="1" dirty="0" smtClean="0"/>
              <a:t>Modern Operating Systems</a:t>
            </a:r>
          </a:p>
          <a:p>
            <a:pPr lvl="2"/>
            <a:r>
              <a:rPr lang="en-US" sz="2400" dirty="0"/>
              <a:t>Randal E. Bryant, David R. </a:t>
            </a:r>
            <a:r>
              <a:rPr lang="en-US" sz="2400" dirty="0" err="1" smtClean="0"/>
              <a:t>O’Hallaron</a:t>
            </a:r>
            <a:r>
              <a:rPr lang="en-US" sz="2400" dirty="0" smtClean="0"/>
              <a:t>. Computer Systems: A Programmers Perspective</a:t>
            </a:r>
            <a:endParaRPr lang="en-US" sz="2400" i="1" dirty="0" smtClean="0"/>
          </a:p>
          <a:p>
            <a:pPr lvl="1" eaLnBrk="1" hangingPunct="1"/>
            <a:r>
              <a:rPr lang="en-US" sz="2400" dirty="0" smtClean="0"/>
              <a:t>Course material created in other courses</a:t>
            </a:r>
          </a:p>
          <a:p>
            <a:pPr lvl="2" eaLnBrk="1" hangingPunct="1"/>
            <a:r>
              <a:rPr lang="en-US" sz="2000" dirty="0" smtClean="0"/>
              <a:t>E.g., CS140 @ Stanford, CS 161@ Harvard, CS 162 @ UC Berkeley,</a:t>
            </a:r>
          </a:p>
        </p:txBody>
      </p:sp>
    </p:spTree>
    <p:extLst>
      <p:ext uri="{BB962C8B-B14F-4D97-AF65-F5344CB8AC3E}">
        <p14:creationId xmlns:p14="http://schemas.microsoft.com/office/powerpoint/2010/main" val="31311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allocator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4410317"/>
            <a:ext cx="7038975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057517"/>
            <a:ext cx="7077075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2356727"/>
            <a:ext cx="7067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(Previous)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What is an operating system?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(Next)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Computer-System Operation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(Later) 	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Computer-System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is just a bunch of code that sits around in memory, waiting to be executed.</a:t>
            </a:r>
          </a:p>
          <a:p>
            <a:pPr marL="800053" lvl="1" indent="-342900"/>
            <a:r>
              <a:rPr lang="en-US" dirty="0" smtClean="0"/>
              <a:t>But who puts it in memory and starts it?</a:t>
            </a:r>
          </a:p>
          <a:p>
            <a:pPr marL="800053" lvl="1" indent="-342900"/>
            <a:r>
              <a:rPr lang="en-US" dirty="0" smtClean="0"/>
              <a:t>How is it called to do an activity?</a:t>
            </a:r>
          </a:p>
          <a:p>
            <a:pPr marL="1485782" lvl="2" indent="-3429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14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4" y="2362200"/>
            <a:ext cx="54578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5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Computer-System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 is just a bunch of code that sits around in memory, waiting to be executed.</a:t>
            </a:r>
          </a:p>
          <a:p>
            <a:pPr marL="800053" lvl="1" indent="-342900"/>
            <a:r>
              <a:rPr lang="en-US" b="1" dirty="0">
                <a:solidFill>
                  <a:srgbClr val="C00000"/>
                </a:solidFill>
              </a:rPr>
              <a:t>But who puts it in memory and starts it?</a:t>
            </a:r>
          </a:p>
          <a:p>
            <a:r>
              <a:rPr lang="en-US" dirty="0" smtClean="0"/>
              <a:t>When </a:t>
            </a:r>
            <a:r>
              <a:rPr lang="en-US" dirty="0"/>
              <a:t>a PC is booted</a:t>
            </a:r>
            <a:r>
              <a:rPr lang="en-US" dirty="0" smtClean="0"/>
              <a:t>:</a:t>
            </a:r>
          </a:p>
          <a:p>
            <a:pPr marL="800053" lvl="1" indent="-342900"/>
            <a:r>
              <a:rPr lang="en-US" dirty="0"/>
              <a:t>Startup code </a:t>
            </a: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bootstrap program) </a:t>
            </a:r>
            <a:r>
              <a:rPr lang="en-US" dirty="0"/>
              <a:t>in ROM (</a:t>
            </a:r>
            <a:r>
              <a:rPr lang="en-US" dirty="0" smtClean="0"/>
              <a:t>BIOS) </a:t>
            </a:r>
            <a:r>
              <a:rPr lang="en-US" dirty="0"/>
              <a:t>loads boot </a:t>
            </a:r>
            <a:r>
              <a:rPr lang="en-US" dirty="0" smtClean="0"/>
              <a:t>sector </a:t>
            </a:r>
            <a:r>
              <a:rPr lang="en-US" dirty="0"/>
              <a:t>(Floppy, hard disk or USB flash </a:t>
            </a:r>
            <a:r>
              <a:rPr lang="en-US" dirty="0" smtClean="0"/>
              <a:t>disk) and </a:t>
            </a:r>
            <a:r>
              <a:rPr lang="en-US" dirty="0"/>
              <a:t>jumps to it. </a:t>
            </a:r>
            <a:endParaRPr lang="en-US" dirty="0" smtClean="0"/>
          </a:p>
          <a:p>
            <a:pPr marL="1485782" lvl="2" indent="-342900"/>
            <a:r>
              <a:rPr lang="en-US" dirty="0" smtClean="0"/>
              <a:t> </a:t>
            </a:r>
            <a:r>
              <a:rPr lang="en-US" dirty="0"/>
              <a:t>You might need to change your home machine’s </a:t>
            </a:r>
            <a:r>
              <a:rPr lang="en-US" dirty="0" smtClean="0"/>
              <a:t>BIOS </a:t>
            </a:r>
            <a:r>
              <a:rPr lang="en-US" dirty="0"/>
              <a:t>setup to let it boot from USB flash disk first. </a:t>
            </a:r>
            <a:endParaRPr lang="en-US" dirty="0" smtClean="0"/>
          </a:p>
          <a:p>
            <a:pPr marL="1942934" lvl="3" indent="-342900"/>
            <a:r>
              <a:rPr lang="en-US" dirty="0" smtClean="0"/>
              <a:t>Older </a:t>
            </a:r>
            <a:r>
              <a:rPr lang="en-US" dirty="0"/>
              <a:t>machines might not support boot from USB </a:t>
            </a:r>
            <a:r>
              <a:rPr lang="en-US" dirty="0" smtClean="0"/>
              <a:t>flash </a:t>
            </a:r>
            <a:r>
              <a:rPr lang="en-US" dirty="0"/>
              <a:t>disk</a:t>
            </a:r>
            <a:r>
              <a:rPr lang="en-US" dirty="0" smtClean="0"/>
              <a:t>.</a:t>
            </a:r>
          </a:p>
          <a:p>
            <a:pPr marL="800053" lvl="1" indent="-342900"/>
            <a:r>
              <a:rPr lang="en-US" dirty="0" smtClean="0"/>
              <a:t>Boot </a:t>
            </a:r>
            <a:r>
              <a:rPr lang="en-US" dirty="0"/>
              <a:t>sector code loads OS kernel (start at </a:t>
            </a:r>
            <a:r>
              <a:rPr lang="en-US" dirty="0" smtClean="0"/>
              <a:t>sector:2</a:t>
            </a:r>
            <a:r>
              <a:rPr lang="en-US" dirty="0"/>
              <a:t>) and jumps to </a:t>
            </a:r>
            <a:r>
              <a:rPr lang="en-US" dirty="0" smtClean="0"/>
              <a:t>it.</a:t>
            </a:r>
          </a:p>
          <a:p>
            <a:pPr marL="1485782" lvl="2" indent="-342900"/>
            <a:r>
              <a:rPr lang="en-US" dirty="0" smtClean="0"/>
              <a:t>What is the first OS process started?</a:t>
            </a:r>
          </a:p>
          <a:p>
            <a:pPr marL="1942934" lvl="3" indent="-342900"/>
            <a:r>
              <a:rPr lang="en-US" i="1" dirty="0" smtClean="0"/>
              <a:t>Hint:</a:t>
            </a:r>
            <a:r>
              <a:rPr lang="en-US" dirty="0" smtClean="0"/>
              <a:t> it is the root process.</a:t>
            </a:r>
          </a:p>
          <a:p>
            <a:pPr marL="1942934" lvl="3" indent="-342900"/>
            <a:r>
              <a:rPr lang="en-US" i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800053" lvl="1" indent="-342900"/>
            <a:r>
              <a:rPr lang="en-US" i="1" dirty="0" err="1" smtClean="0"/>
              <a:t>Init</a:t>
            </a:r>
            <a:r>
              <a:rPr lang="en-US" dirty="0" smtClean="0"/>
              <a:t> then </a:t>
            </a:r>
            <a:r>
              <a:rPr lang="en-US" i="1" dirty="0" smtClean="0"/>
              <a:t>fork</a:t>
            </a:r>
            <a:r>
              <a:rPr lang="en-US" dirty="0" smtClean="0"/>
              <a:t>s other children.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Computer-System Operation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 is just a bunch of code that sits around in memory, waiting to be executed.</a:t>
            </a:r>
          </a:p>
          <a:p>
            <a:pPr marL="800053" lvl="1" indent="-342900"/>
            <a:r>
              <a:rPr lang="en-US" dirty="0"/>
              <a:t>But who puts it in memory and starts it?</a:t>
            </a:r>
          </a:p>
          <a:p>
            <a:pPr marL="800053" lvl="1" indent="-342900"/>
            <a:r>
              <a:rPr lang="en-US" b="1" dirty="0">
                <a:solidFill>
                  <a:srgbClr val="C00000"/>
                </a:solidFill>
              </a:rPr>
              <a:t>How is it called to do an activity?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 is triggered in two ways </a:t>
            </a:r>
          </a:p>
          <a:p>
            <a:pPr lvl="1"/>
            <a:r>
              <a:rPr lang="en-US" dirty="0" smtClean="0"/>
              <a:t>System call: Direct “call” from a user program (software)</a:t>
            </a:r>
          </a:p>
          <a:p>
            <a:pPr lvl="2"/>
            <a:r>
              <a:rPr lang="en-US" dirty="0" smtClean="0"/>
              <a:t>For example, open() to open a file, or exec() to run a new program</a:t>
            </a:r>
          </a:p>
          <a:p>
            <a:pPr lvl="1"/>
            <a:r>
              <a:rPr lang="en-US" dirty="0" smtClean="0"/>
              <a:t>Hardware interrupt: Signal from hardware device to CPU through bus</a:t>
            </a:r>
          </a:p>
          <a:p>
            <a:pPr lvl="2"/>
            <a:r>
              <a:rPr lang="en-US" dirty="0" smtClean="0"/>
              <a:t>For example, when a disk block has been read or written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16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59" y="2209800"/>
            <a:ext cx="6153150" cy="178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1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Interrupts – a primer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interrupt is a signal that causes the CPU to jump to a pre-defined instruction – called the interrupt handler</a:t>
            </a:r>
          </a:p>
          <a:p>
            <a:pPr lvl="1"/>
            <a:r>
              <a:rPr lang="en-US" dirty="0" smtClean="0"/>
              <a:t>Interrupt can be caused by hardware or software</a:t>
            </a:r>
          </a:p>
          <a:p>
            <a:r>
              <a:rPr lang="en-US" dirty="0" smtClean="0"/>
              <a:t>Hardware interrupt examples</a:t>
            </a:r>
          </a:p>
          <a:p>
            <a:pPr lvl="1"/>
            <a:r>
              <a:rPr lang="en-US" dirty="0" smtClean="0"/>
              <a:t>Timer interrupt (periodic “tick”)</a:t>
            </a:r>
          </a:p>
          <a:p>
            <a:pPr lvl="1"/>
            <a:r>
              <a:rPr lang="en-US" dirty="0" smtClean="0"/>
              <a:t>Device interrupts</a:t>
            </a:r>
          </a:p>
          <a:p>
            <a:pPr lvl="2"/>
            <a:r>
              <a:rPr lang="en-US" dirty="0" smtClean="0"/>
              <a:t>e.g., Disk will interrupt the CPU when an I/O operation has completed</a:t>
            </a:r>
          </a:p>
          <a:p>
            <a:r>
              <a:rPr lang="en-US" dirty="0" smtClean="0"/>
              <a:t>Software interrupt examples (also called exceptions)</a:t>
            </a:r>
          </a:p>
          <a:p>
            <a:pPr lvl="1"/>
            <a:r>
              <a:rPr lang="en-US" dirty="0" smtClean="0"/>
              <a:t>Division by zero error</a:t>
            </a:r>
          </a:p>
          <a:p>
            <a:pPr lvl="1"/>
            <a:r>
              <a:rPr lang="en-US" dirty="0" smtClean="0"/>
              <a:t>Access to a bad memory address</a:t>
            </a:r>
          </a:p>
          <a:p>
            <a:pPr lvl="1"/>
            <a:r>
              <a:rPr lang="en-US" dirty="0" smtClean="0"/>
              <a:t>Intentional software interrupt – e.g., x86 “INT” instruction</a:t>
            </a:r>
          </a:p>
          <a:p>
            <a:pPr lvl="2"/>
            <a:r>
              <a:rPr lang="en-US" dirty="0" smtClean="0"/>
              <a:t>Can be used to trap from user program into the OS kernel!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Interrupt handler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144556" y="609600"/>
            <a:ext cx="4770844" cy="6019800"/>
          </a:xfrm>
        </p:spPr>
        <p:txBody>
          <a:bodyPr/>
          <a:lstStyle/>
          <a:p>
            <a:pPr lvl="1"/>
            <a:r>
              <a:rPr lang="en-US" dirty="0" smtClean="0"/>
              <a:t>OS initializes interrupt handler table in memory (usually at boot time)</a:t>
            </a:r>
          </a:p>
          <a:p>
            <a:pPr lvl="2"/>
            <a:r>
              <a:rPr lang="en-US" dirty="0" smtClean="0"/>
              <a:t>Interrupt has a unique number k</a:t>
            </a:r>
          </a:p>
          <a:p>
            <a:pPr lvl="2"/>
            <a:r>
              <a:rPr lang="en-US" dirty="0" smtClean="0"/>
              <a:t>k contains the address of the handler code for exception k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Processor detects an event has occurred</a:t>
            </a:r>
          </a:p>
          <a:p>
            <a:pPr lvl="2"/>
            <a:r>
              <a:rPr lang="en-US" dirty="0" smtClean="0"/>
              <a:t>Save </a:t>
            </a:r>
            <a:r>
              <a:rPr lang="en-US" dirty="0"/>
              <a:t>the state of </a:t>
            </a:r>
            <a:r>
              <a:rPr lang="en-US" dirty="0" smtClean="0"/>
              <a:t>the CPU </a:t>
            </a:r>
            <a:r>
              <a:rPr lang="en-US" dirty="0" err="1" smtClean="0"/>
              <a:t>Eg</a:t>
            </a:r>
            <a:r>
              <a:rPr lang="en-US" dirty="0" smtClean="0"/>
              <a:t>. address </a:t>
            </a:r>
            <a:r>
              <a:rPr lang="en-US" dirty="0"/>
              <a:t>of </a:t>
            </a:r>
            <a:r>
              <a:rPr lang="en-US" dirty="0" smtClean="0"/>
              <a:t>the interrupted instruction, registers</a:t>
            </a:r>
          </a:p>
          <a:p>
            <a:pPr lvl="2"/>
            <a:r>
              <a:rPr lang="en-US" dirty="0" smtClean="0"/>
              <a:t>Disables Incoming interrupts</a:t>
            </a:r>
            <a:endParaRPr lang="en-US" dirty="0"/>
          </a:p>
          <a:p>
            <a:pPr lvl="2"/>
            <a:r>
              <a:rPr lang="en-US" dirty="0" smtClean="0"/>
              <a:t>Determines interrupt number k and Handler k is called</a:t>
            </a:r>
          </a:p>
          <a:p>
            <a:pPr lvl="2"/>
            <a:r>
              <a:rPr lang="en-US" dirty="0" smtClean="0"/>
              <a:t>Restore saved </a:t>
            </a:r>
            <a:r>
              <a:rPr lang="en-US" dirty="0"/>
              <a:t>CPU </a:t>
            </a:r>
            <a:r>
              <a:rPr lang="en-US" dirty="0" smtClean="0"/>
              <a:t>state.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089550"/>
            <a:ext cx="4058289" cy="3442919"/>
            <a:chOff x="223838" y="1018765"/>
            <a:chExt cx="4265430" cy="3442919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611188" y="26332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611188" y="28618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611188" y="30904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179513" y="31539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90525" y="25824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390525" y="27856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390525" y="3039610"/>
              <a:ext cx="2825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1004888" y="3103110"/>
              <a:ext cx="4365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611188" y="3573010"/>
              <a:ext cx="1219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223838" y="3522210"/>
              <a:ext cx="449262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n-1</a:t>
              </a: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179513" y="27221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1179513" y="29380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25"/>
            <p:cNvSpPr>
              <a:spLocks noChangeArrowheads="1"/>
            </p:cNvSpPr>
            <p:nvPr/>
          </p:nvSpPr>
          <p:spPr bwMode="auto">
            <a:xfrm>
              <a:off x="1179513" y="3636510"/>
              <a:ext cx="88900" cy="88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188" name="Rectangle 4"/>
            <p:cNvSpPr>
              <a:spLocks noChangeArrowheads="1"/>
            </p:cNvSpPr>
            <p:nvPr/>
          </p:nvSpPr>
          <p:spPr bwMode="auto">
            <a:xfrm>
              <a:off x="510637" y="1730299"/>
              <a:ext cx="983717" cy="8284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Interrupt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Handler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Table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192" name="Line 8"/>
            <p:cNvSpPr>
              <a:spLocks noChangeShapeType="1"/>
            </p:cNvSpPr>
            <p:nvPr/>
          </p:nvSpPr>
          <p:spPr bwMode="auto">
            <a:xfrm flipV="1">
              <a:off x="1220788" y="2874510"/>
              <a:ext cx="12192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1" name="Line 17"/>
            <p:cNvSpPr>
              <a:spLocks noChangeShapeType="1"/>
            </p:cNvSpPr>
            <p:nvPr/>
          </p:nvSpPr>
          <p:spPr bwMode="auto">
            <a:xfrm flipV="1">
              <a:off x="1220788" y="1502910"/>
              <a:ext cx="1219200" cy="1257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2" name="Rectangle 18"/>
            <p:cNvSpPr>
              <a:spLocks noChangeArrowheads="1"/>
            </p:cNvSpPr>
            <p:nvPr/>
          </p:nvSpPr>
          <p:spPr bwMode="auto">
            <a:xfrm>
              <a:off x="2439987" y="1502910"/>
              <a:ext cx="2034994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</a:t>
              </a:r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</a:rPr>
                <a:t>handler </a:t>
              </a: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7203" name="Rectangle 19"/>
            <p:cNvSpPr>
              <a:spLocks noChangeArrowheads="1"/>
            </p:cNvSpPr>
            <p:nvPr/>
          </p:nvSpPr>
          <p:spPr bwMode="auto">
            <a:xfrm>
              <a:off x="2439988" y="2188710"/>
              <a:ext cx="2034994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1</a:t>
              </a:r>
            </a:p>
          </p:txBody>
        </p:sp>
        <p:sp>
          <p:nvSpPr>
            <p:cNvPr id="477205" name="Line 21"/>
            <p:cNvSpPr>
              <a:spLocks noChangeShapeType="1"/>
            </p:cNvSpPr>
            <p:nvPr/>
          </p:nvSpPr>
          <p:spPr bwMode="auto">
            <a:xfrm flipV="1">
              <a:off x="1220788" y="2188710"/>
              <a:ext cx="1219200" cy="793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06" name="Rectangle 22"/>
            <p:cNvSpPr>
              <a:spLocks noChangeArrowheads="1"/>
            </p:cNvSpPr>
            <p:nvPr/>
          </p:nvSpPr>
          <p:spPr bwMode="auto">
            <a:xfrm>
              <a:off x="2439988" y="2874510"/>
              <a:ext cx="204928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2</a:t>
              </a:r>
            </a:p>
          </p:txBody>
        </p:sp>
        <p:sp>
          <p:nvSpPr>
            <p:cNvPr id="477207" name="Rectangle 23"/>
            <p:cNvSpPr>
              <a:spLocks noChangeArrowheads="1"/>
            </p:cNvSpPr>
            <p:nvPr/>
          </p:nvSpPr>
          <p:spPr bwMode="auto">
            <a:xfrm>
              <a:off x="2439988" y="3928284"/>
              <a:ext cx="2049280" cy="5334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code for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interrupt handler n-1</a:t>
              </a:r>
            </a:p>
          </p:txBody>
        </p:sp>
        <p:sp>
          <p:nvSpPr>
            <p:cNvPr id="477208" name="Text Box 24"/>
            <p:cNvSpPr txBox="1">
              <a:spLocks noChangeArrowheads="1"/>
            </p:cNvSpPr>
            <p:nvPr/>
          </p:nvSpPr>
          <p:spPr bwMode="auto">
            <a:xfrm>
              <a:off x="3581400" y="3484110"/>
              <a:ext cx="4365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77210" name="Line 26"/>
            <p:cNvSpPr>
              <a:spLocks noChangeShapeType="1"/>
            </p:cNvSpPr>
            <p:nvPr/>
          </p:nvSpPr>
          <p:spPr bwMode="auto">
            <a:xfrm>
              <a:off x="1220788" y="3680960"/>
              <a:ext cx="1219200" cy="501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7211" name="Text Box 27"/>
            <p:cNvSpPr txBox="1">
              <a:spLocks noChangeArrowheads="1"/>
            </p:cNvSpPr>
            <p:nvPr/>
          </p:nvSpPr>
          <p:spPr bwMode="auto">
            <a:xfrm>
              <a:off x="433551" y="1018765"/>
              <a:ext cx="1060803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Interrupt </a:t>
              </a:r>
            </a:p>
            <a:p>
              <a:r>
                <a:rPr lang="en-US" sz="16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numbers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H="1">
              <a:off x="542362" y="1596860"/>
              <a:ext cx="1588" cy="9863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91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(Previous)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Computer-System Operation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(Next) 	</a:t>
            </a:r>
            <a:r>
              <a:rPr lang="en-US" dirty="0"/>
              <a:t>Computer-System </a:t>
            </a:r>
            <a:r>
              <a:rPr lang="en-US" dirty="0" smtClean="0"/>
              <a:t>Organization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(Later)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Operating-System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ITSE 2154 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" y="600456"/>
            <a:ext cx="7539037" cy="58380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System Organization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CPU, Input, Output, Storage, and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76200" y="1331754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381000" y="5728469"/>
            <a:ext cx="2256668" cy="845820"/>
          </a:xfrm>
          <a:prstGeom prst="wedgeRectCallout">
            <a:avLst>
              <a:gd name="adj1" fmla="val 24616"/>
              <a:gd name="adj2" fmla="val -13870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Components Connected through Bus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Structure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 (DRAM) stores programs and data during program execution</a:t>
            </a:r>
          </a:p>
          <a:p>
            <a:r>
              <a:rPr lang="en-US" dirty="0"/>
              <a:t>Two steps in instruction-execution </a:t>
            </a:r>
            <a:r>
              <a:rPr lang="en-US" dirty="0" smtClean="0"/>
              <a:t>cycle (Von Neumann)</a:t>
            </a:r>
          </a:p>
          <a:p>
            <a:pPr lvl="1"/>
            <a:r>
              <a:rPr lang="en-US" dirty="0" smtClean="0"/>
              <a:t>Processor reads instructions from memory</a:t>
            </a:r>
          </a:p>
          <a:p>
            <a:pPr lvl="2"/>
            <a:r>
              <a:rPr lang="en-US" dirty="0" smtClean="0"/>
              <a:t>Fetches</a:t>
            </a:r>
          </a:p>
          <a:p>
            <a:pPr lvl="1"/>
            <a:r>
              <a:rPr lang="en-US" dirty="0" smtClean="0"/>
              <a:t>Processor executes each instruction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CPU has a specific set of </a:t>
            </a:r>
            <a:r>
              <a:rPr lang="en-US" dirty="0" smtClean="0"/>
              <a:t>instructions. 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" b="40262"/>
          <a:stretch/>
        </p:blipFill>
        <p:spPr bwMode="auto">
          <a:xfrm>
            <a:off x="106680" y="3581400"/>
            <a:ext cx="8849061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98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can access </a:t>
            </a:r>
            <a:r>
              <a:rPr lang="en-US" dirty="0" smtClean="0"/>
              <a:t>directly access Main </a:t>
            </a:r>
            <a:br>
              <a:rPr lang="en-US" dirty="0" smtClean="0"/>
            </a:br>
            <a:r>
              <a:rPr lang="en-US" dirty="0" smtClean="0"/>
              <a:t>memory </a:t>
            </a:r>
          </a:p>
          <a:p>
            <a:pPr marL="800100" lvl="1" indent="-342900"/>
            <a:r>
              <a:rPr lang="en-US" dirty="0" smtClean="0"/>
              <a:t>Forms </a:t>
            </a:r>
            <a:r>
              <a:rPr lang="en-US" dirty="0"/>
              <a:t>a large array of bytes (1 byte = 8 bits)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memory</a:t>
            </a:r>
            <a:r>
              <a:rPr lang="en-US" dirty="0"/>
              <a:t>, each with its own </a:t>
            </a:r>
            <a:r>
              <a:rPr lang="en-US" dirty="0" smtClean="0"/>
              <a:t>address</a:t>
            </a:r>
          </a:p>
          <a:p>
            <a:pPr marL="800100" lvl="1" indent="-342900"/>
            <a:r>
              <a:rPr lang="en-US" dirty="0" smtClean="0"/>
              <a:t>we </a:t>
            </a:r>
            <a:r>
              <a:rPr lang="en-US" dirty="0"/>
              <a:t>say that main memory is byte </a:t>
            </a:r>
            <a:r>
              <a:rPr lang="en-US" dirty="0" smtClean="0"/>
              <a:t>– addressable</a:t>
            </a:r>
          </a:p>
          <a:p>
            <a:endParaRPr lang="en-US" dirty="0" smtClean="0"/>
          </a:p>
          <a:p>
            <a:r>
              <a:rPr lang="en-US" dirty="0"/>
              <a:t>Main memory (DRAM) </a:t>
            </a:r>
            <a:r>
              <a:rPr lang="en-US" dirty="0" smtClean="0"/>
              <a:t>cannot </a:t>
            </a:r>
            <a:r>
              <a:rPr lang="en-US" dirty="0"/>
              <a:t>store </a:t>
            </a:r>
            <a:r>
              <a:rPr lang="en-US" i="1" dirty="0" smtClean="0"/>
              <a:t>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programs and permanently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Volatile </a:t>
            </a:r>
            <a:r>
              <a:rPr lang="en-US" dirty="0"/>
              <a:t>– Loses its </a:t>
            </a:r>
            <a:r>
              <a:rPr lang="en-US" dirty="0" smtClean="0"/>
              <a:t>contents 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– Not enough to store all needed programs and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b="1" dirty="0"/>
              <a:t>Secondary storage</a:t>
            </a:r>
            <a:r>
              <a:rPr lang="en-US" dirty="0"/>
              <a:t>: hold large quantities of data (including programs) permanently</a:t>
            </a:r>
          </a:p>
          <a:p>
            <a:pPr lvl="2"/>
            <a:r>
              <a:rPr lang="en-US" dirty="0"/>
              <a:t>Loaded into memory only when </a:t>
            </a:r>
            <a:r>
              <a:rPr lang="en-US" dirty="0" smtClean="0"/>
              <a:t>needed (when user starts the program).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29" y="381000"/>
            <a:ext cx="2257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memory to get instruction and data is slow</a:t>
            </a:r>
          </a:p>
          <a:p>
            <a:pPr lvl="1"/>
            <a:r>
              <a:rPr lang="en-US" dirty="0"/>
              <a:t>Needs work space in CPU: </a:t>
            </a:r>
            <a:r>
              <a:rPr lang="en-US" i="1" dirty="0" smtClean="0"/>
              <a:t>registers</a:t>
            </a:r>
          </a:p>
          <a:p>
            <a:pPr lvl="2"/>
            <a:r>
              <a:rPr lang="en-US" dirty="0"/>
              <a:t>Minimize main-memory </a:t>
            </a:r>
            <a:r>
              <a:rPr lang="en-US" dirty="0" smtClean="0"/>
              <a:t>references</a:t>
            </a:r>
            <a:endParaRPr lang="en-US" i="1" dirty="0"/>
          </a:p>
          <a:p>
            <a:r>
              <a:rPr lang="en-US" dirty="0" smtClean="0"/>
              <a:t>User-visible </a:t>
            </a:r>
            <a:r>
              <a:rPr lang="en-US" dirty="0"/>
              <a:t>registers</a:t>
            </a:r>
          </a:p>
          <a:p>
            <a:pPr lvl="1"/>
            <a:r>
              <a:rPr lang="en-US" dirty="0" smtClean="0"/>
              <a:t>In x86 four </a:t>
            </a:r>
            <a:r>
              <a:rPr lang="en-US" dirty="0"/>
              <a:t>16-bit data registers: AX, CX, DX, BX </a:t>
            </a:r>
          </a:p>
          <a:p>
            <a:pPr lvl="1"/>
            <a:r>
              <a:rPr lang="en-US" dirty="0"/>
              <a:t>In x86 </a:t>
            </a:r>
            <a:r>
              <a:rPr lang="en-US" dirty="0" smtClean="0"/>
              <a:t>each </a:t>
            </a:r>
            <a:r>
              <a:rPr lang="en-US" dirty="0"/>
              <a:t>in two 8-bit halves, e.g. AH and AL </a:t>
            </a:r>
          </a:p>
          <a:p>
            <a:r>
              <a:rPr lang="en-US" dirty="0" smtClean="0"/>
              <a:t>Control </a:t>
            </a:r>
            <a:r>
              <a:rPr lang="en-US" dirty="0"/>
              <a:t>and Status </a:t>
            </a:r>
            <a:r>
              <a:rPr lang="en-US" dirty="0" smtClean="0"/>
              <a:t>Registers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Program </a:t>
            </a:r>
            <a:r>
              <a:rPr lang="en-US" dirty="0"/>
              <a:t>Counter (</a:t>
            </a:r>
            <a:r>
              <a:rPr lang="en-US" dirty="0" smtClean="0"/>
              <a:t>PC) </a:t>
            </a:r>
            <a:r>
              <a:rPr lang="en-US" dirty="0"/>
              <a:t>–</a:t>
            </a:r>
            <a:r>
              <a:rPr lang="en-US" dirty="0" smtClean="0"/>
              <a:t> the </a:t>
            </a:r>
            <a:r>
              <a:rPr lang="en-US" dirty="0"/>
              <a:t>address of an instruction to be </a:t>
            </a:r>
            <a:r>
              <a:rPr lang="en-US" dirty="0" smtClean="0"/>
              <a:t>fetched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Instruction </a:t>
            </a:r>
            <a:r>
              <a:rPr lang="en-US" dirty="0"/>
              <a:t>Register (</a:t>
            </a:r>
            <a:r>
              <a:rPr lang="en-US" dirty="0" smtClean="0"/>
              <a:t>IR) – the </a:t>
            </a:r>
            <a:r>
              <a:rPr lang="en-US" dirty="0"/>
              <a:t>instruction most recently </a:t>
            </a:r>
            <a:r>
              <a:rPr lang="en-US" dirty="0" smtClean="0"/>
              <a:t>fetched</a:t>
            </a:r>
          </a:p>
          <a:p>
            <a:pPr lvl="1">
              <a:buClr>
                <a:srgbClr val="D1282E"/>
              </a:buClr>
            </a:pPr>
            <a:r>
              <a:rPr lang="en-US" dirty="0" smtClean="0"/>
              <a:t>Program </a:t>
            </a:r>
            <a:r>
              <a:rPr lang="en-US" dirty="0"/>
              <a:t>Status Word (</a:t>
            </a:r>
            <a:r>
              <a:rPr lang="en-US" dirty="0" smtClean="0"/>
              <a:t>PSW) –Condition codes, Interrupt enable/disable, Supervisor/user </a:t>
            </a:r>
            <a:r>
              <a:rPr lang="en-US" dirty="0"/>
              <a:t>mode</a:t>
            </a:r>
          </a:p>
          <a:p>
            <a:r>
              <a:rPr lang="en-US" dirty="0"/>
              <a:t>Condition Codes or Flags</a:t>
            </a:r>
          </a:p>
          <a:p>
            <a:pPr lvl="1"/>
            <a:r>
              <a:rPr lang="en-US" dirty="0"/>
              <a:t>Bits set by the processor hardware as a result of operations</a:t>
            </a:r>
          </a:p>
          <a:p>
            <a:pPr lvl="2"/>
            <a:r>
              <a:rPr lang="en-US" dirty="0" smtClean="0"/>
              <a:t>Positive result, Negative result, Zero, Overflow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Storage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registers, main memory, and auxiliary memory form a rudimentary memory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hierarchy can be classified according to memory speed, cost, and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Caches can be installed to hide performance differences.</a:t>
            </a:r>
          </a:p>
          <a:p>
            <a:pPr marL="800100" lvl="1" indent="-342900"/>
            <a:r>
              <a:rPr lang="en-US" dirty="0" smtClean="0"/>
              <a:t>Copying </a:t>
            </a:r>
            <a:r>
              <a:rPr lang="en-US" dirty="0"/>
              <a:t>information into faster </a:t>
            </a:r>
            <a:r>
              <a:rPr lang="en-US" dirty="0" smtClean="0"/>
              <a:t>storage system.</a:t>
            </a:r>
          </a:p>
          <a:p>
            <a:pPr marL="800100" lvl="1" indent="-342900"/>
            <a:r>
              <a:rPr lang="en-US" dirty="0" smtClean="0"/>
              <a:t>Can </a:t>
            </a:r>
            <a:r>
              <a:rPr lang="en-US" dirty="0"/>
              <a:t>main memory </a:t>
            </a:r>
            <a:r>
              <a:rPr lang="en-US" dirty="0" smtClean="0"/>
              <a:t>be </a:t>
            </a:r>
            <a:r>
              <a:rPr lang="en-US" dirty="0"/>
              <a:t>viewed as a </a:t>
            </a:r>
            <a:r>
              <a:rPr lang="en-US" dirty="0" smtClean="0"/>
              <a:t>cache </a:t>
            </a:r>
            <a:r>
              <a:rPr lang="en-US" dirty="0"/>
              <a:t>for secondary </a:t>
            </a:r>
            <a:r>
              <a:rPr lang="en-US" dirty="0" smtClean="0"/>
              <a:t>memory?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9" y="4114800"/>
            <a:ext cx="813279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7"/>
            <a:ext cx="2049537" cy="583566"/>
          </a:xfrm>
          <a:prstGeom prst="wedgeRectCallout">
            <a:avLst>
              <a:gd name="adj1" fmla="val 16796"/>
              <a:gd name="adj2" fmla="val -166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</a:t>
            </a:r>
            <a:r>
              <a:rPr lang="en-US" dirty="0" smtClean="0"/>
              <a:t>Structure – Interrupt Driven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7"/>
            <a:ext cx="2049537" cy="583566"/>
          </a:xfrm>
          <a:prstGeom prst="wedgeRectCallout">
            <a:avLst>
              <a:gd name="adj1" fmla="val 16796"/>
              <a:gd name="adj2" fmla="val -166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571262" y="5880417"/>
            <a:ext cx="2256668" cy="880746"/>
          </a:xfrm>
          <a:prstGeom prst="wedgeRectCallout">
            <a:avLst>
              <a:gd name="adj1" fmla="val 22895"/>
              <a:gd name="adj2" fmla="val -2319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sends Interrupt to CPU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+ Bytes of data to CPU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</a:t>
            </a:r>
            <a:r>
              <a:rPr lang="en-US" dirty="0" smtClean="0"/>
              <a:t>Structure – DMA (Direct Memory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45023" y="594042"/>
            <a:ext cx="8743170" cy="5257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788868" y="4346096"/>
            <a:ext cx="2049537" cy="759303"/>
          </a:xfrm>
          <a:prstGeom prst="wedgeRectCallout">
            <a:avLst>
              <a:gd name="adj1" fmla="val 20979"/>
              <a:gd name="adj2" fmla="val -14041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manages devices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+ DMA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926" y="4312284"/>
            <a:ext cx="1905000" cy="617379"/>
          </a:xfrm>
          <a:prstGeom prst="wedgeRectCallout">
            <a:avLst>
              <a:gd name="adj1" fmla="val 19485"/>
              <a:gd name="adj2" fmla="val -1577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has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603" y="4697412"/>
            <a:ext cx="2256668" cy="845820"/>
          </a:xfrm>
          <a:prstGeom prst="wedgeRectCallout">
            <a:avLst>
              <a:gd name="adj1" fmla="val 26694"/>
              <a:gd name="adj2" fmla="val -11375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 Connects CPU and 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5023" y="609600"/>
            <a:ext cx="2198247" cy="1444308"/>
          </a:xfrm>
          <a:prstGeom prst="wedgeRectCallout">
            <a:avLst>
              <a:gd name="adj1" fmla="val 50961"/>
              <a:gd name="adj2" fmla="val 1005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registers to accept command (read, on/off)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189141" y="5748654"/>
            <a:ext cx="2256668" cy="845820"/>
          </a:xfrm>
          <a:prstGeom prst="wedgeRectCallout">
            <a:avLst>
              <a:gd name="adj1" fmla="val 22895"/>
              <a:gd name="adj2" fmla="val -2319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sends Interrupt to CPU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+ Bytes of data to </a:t>
            </a:r>
            <a:r>
              <a:rPr lang="en-US" b="1" dirty="0" smtClean="0">
                <a:solidFill>
                  <a:srgbClr val="C00000"/>
                </a:solidFill>
              </a:rPr>
              <a:t>MEMORY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Admin Stuff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Lecture: Operating System Structures</a:t>
            </a:r>
          </a:p>
          <a:p>
            <a:endParaRPr lang="en-US" dirty="0" smtClean="0"/>
          </a:p>
          <a:p>
            <a:r>
              <a:rPr lang="en-US" dirty="0" smtClean="0"/>
              <a:t>Reading for </a:t>
            </a:r>
            <a:r>
              <a:rPr lang="en-US" smtClean="0"/>
              <a:t>Lecture 1 </a:t>
            </a:r>
            <a:r>
              <a:rPr lang="en-US" dirty="0" err="1" smtClean="0"/>
              <a:t>Silberschatz</a:t>
            </a:r>
            <a:r>
              <a:rPr lang="en-US" dirty="0" smtClean="0"/>
              <a:t> Chapter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2013 - 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r>
              <a:rPr lang="en-US" smtClean="0">
                <a:solidFill>
                  <a:srgbClr val="000000"/>
                </a:solidFill>
              </a:rPr>
              <a:t> of 73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Operating Systems</a:t>
            </a:r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2013 - AAIT</a:t>
            </a:r>
            <a:endParaRPr lang="en-US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A193DF-8863-4E75-A9D7-E36DB43EE282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6149" name="Picture 4" descr="0813071903-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3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Operating Systems</a:t>
            </a:r>
            <a:endParaRPr 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2013 - AAIT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64ED3A-A1B1-42B0-9CB7-4FFD9308F1B5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90513"/>
            <a:ext cx="8129587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4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/>
              <a:t>ITSE </a:t>
            </a:r>
            <a:r>
              <a:rPr lang="en-US" dirty="0" smtClean="0"/>
              <a:t>4931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course about?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Operating Systems drive the inner workings of virtually every computer in the world today</a:t>
            </a:r>
          </a:p>
          <a:p>
            <a:pPr lvl="1"/>
            <a:r>
              <a:rPr lang="en-US" dirty="0" smtClean="0"/>
              <a:t>PCs, servers, iPods, cell phones, missile guidance systems, etc. all have an OS that dictate how they operate.</a:t>
            </a:r>
          </a:p>
          <a:p>
            <a:pPr lvl="1"/>
            <a:r>
              <a:rPr lang="en-US" dirty="0" smtClean="0"/>
              <a:t>The OS manages many aspects of how </a:t>
            </a:r>
            <a:br>
              <a:rPr lang="en-US" dirty="0" smtClean="0"/>
            </a:br>
            <a:r>
              <a:rPr lang="en-US" dirty="0" smtClean="0"/>
              <a:t>programs run, and how they interact with </a:t>
            </a:r>
            <a:br>
              <a:rPr lang="en-US" dirty="0" smtClean="0"/>
            </a:br>
            <a:r>
              <a:rPr lang="en-US" dirty="0" smtClean="0"/>
              <a:t>hardware and the outside world.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Operating Systems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2013 - AAIT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2B5-4BE7-4193-B2DC-7777FC1B9BC7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6" y="0"/>
            <a:ext cx="1412984" cy="15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57651"/>
            <a:ext cx="144440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/>
          <a:stretch/>
        </p:blipFill>
        <p:spPr bwMode="auto">
          <a:xfrm>
            <a:off x="6883851" y="2587076"/>
            <a:ext cx="1237129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2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06698B-4455-4829-A1A3-F697AAB90142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862430-582E-4EEB-AE0C-7E183B866BA4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High-level Objectives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Learn how an OS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OS are essential to everything we do with computers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Get an inside view (“internal perspective”)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Look at design &amp; implementation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16" y="609599"/>
            <a:ext cx="1412984" cy="15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67250"/>
            <a:ext cx="144440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/>
          <a:stretch/>
        </p:blipFill>
        <p:spPr bwMode="auto">
          <a:xfrm>
            <a:off x="6883851" y="3196675"/>
            <a:ext cx="1237129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5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EA8D0D-D34C-4EB4-8ACA-C44A96AB952A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B2B035-D08A-4E0C-8813-434B35B00235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About 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Name: Lisanu Tebikew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Undergraduate in CS </a:t>
            </a:r>
            <a:r>
              <a:rPr lang="en-US" sz="2800" dirty="0" smtClean="0"/>
              <a:t>at </a:t>
            </a:r>
            <a:r>
              <a:rPr lang="en-US" sz="2800" dirty="0" smtClean="0"/>
              <a:t>Bahir Dar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MSc in CS at Addis Ababa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</a:t>
            </a:r>
            <a:r>
              <a:rPr lang="en-US" sz="2800" dirty="0" smtClean="0"/>
              <a:t>Year at AAIT as Lecturer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4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 smtClean="0"/>
              <a:t>time teaching OS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Research Interests: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Operating </a:t>
            </a:r>
            <a:r>
              <a:rPr lang="en-US" sz="2400" dirty="0" smtClean="0"/>
              <a:t>systems, distributed systems, </a:t>
            </a:r>
            <a:r>
              <a:rPr lang="en-US" sz="2400" dirty="0"/>
              <a:t>Computer Security</a:t>
            </a:r>
            <a:r>
              <a:rPr lang="en-US" sz="2400" dirty="0" smtClean="0"/>
              <a:t>, Image Processing, Enterprise software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1025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4A7D6-CB09-47B2-949F-2BB22BCFDC11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8910EE-CE5F-4624-BA54-A4CEE695029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Reading Material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150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Required Textbook</a:t>
            </a:r>
          </a:p>
          <a:p>
            <a:pPr lvl="1" eaLnBrk="1" hangingPunct="1"/>
            <a:r>
              <a:rPr lang="en-US" dirty="0" err="1" smtClean="0"/>
              <a:t>Silberschatz</a:t>
            </a:r>
            <a:r>
              <a:rPr lang="en-US" dirty="0" smtClean="0"/>
              <a:t>, Galvin, Gagne: </a:t>
            </a:r>
            <a:r>
              <a:rPr lang="en-US" i="1" dirty="0" smtClean="0"/>
              <a:t>Operating Systems Concepts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i="1" dirty="0" smtClean="0">
                <a:solidFill>
                  <a:srgbClr val="CC0000"/>
                </a:solidFill>
              </a:rPr>
              <a:t>(8</a:t>
            </a:r>
            <a:r>
              <a:rPr lang="en-US" i="1" baseline="30000" dirty="0" smtClean="0">
                <a:solidFill>
                  <a:srgbClr val="CC0000"/>
                </a:solidFill>
              </a:rPr>
              <a:t>th</a:t>
            </a:r>
            <a:r>
              <a:rPr lang="en-US" i="1" dirty="0" smtClean="0">
                <a:solidFill>
                  <a:srgbClr val="CC0000"/>
                </a:solidFill>
              </a:rPr>
              <a:t> Edition), 2008</a:t>
            </a:r>
          </a:p>
          <a:p>
            <a:pPr lvl="1" eaLnBrk="1" hangingPunct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may be ok</a:t>
            </a:r>
          </a:p>
          <a:p>
            <a:pPr lvl="1" eaLnBrk="1" hangingPunct="1"/>
            <a:r>
              <a:rPr lang="en-US" dirty="0" smtClean="0"/>
              <a:t>Will post reading </a:t>
            </a:r>
            <a:r>
              <a:rPr lang="en-US" dirty="0" smtClean="0"/>
              <a:t>assignments</a:t>
            </a:r>
            <a:endParaRPr lang="en-US" dirty="0" smtClean="0"/>
          </a:p>
        </p:txBody>
      </p:sp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676400"/>
            <a:ext cx="32194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7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36A54D-E8CB-4B99-ACD7-796E1483D068}" type="datetime1">
              <a:rPr lang="en-US"/>
              <a:pPr eaLnBrk="1" hangingPunct="1"/>
              <a:t>3/9/2015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CS 3204 Fall 2008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3A7494-04D6-4FAE-9CA5-F9B8E7AD2A15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 Format</a:t>
            </a:r>
          </a:p>
        </p:txBody>
      </p:sp>
      <p:sp>
        <p:nvSpPr>
          <p:cNvPr id="12294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Lectures</a:t>
            </a:r>
          </a:p>
          <a:p>
            <a:pPr lvl="1">
              <a:lnSpc>
                <a:spcPct val="90000"/>
              </a:lnSpc>
              <a:buClr>
                <a:srgbClr val="D1282E"/>
              </a:buClr>
            </a:pPr>
            <a:r>
              <a:rPr lang="en-US" dirty="0" smtClean="0">
                <a:solidFill>
                  <a:srgbClr val="000000"/>
                </a:solidFill>
              </a:rPr>
              <a:t>Interactive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 Midterm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 Final (Comprehensive)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 Quizzes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FF0000"/>
                </a:solidFill>
              </a:rPr>
              <a:t>Exams are only offered at the announced time. Missed exams result in zero score.</a:t>
            </a:r>
            <a:br>
              <a:rPr lang="en-US" i="1" dirty="0" smtClean="0">
                <a:solidFill>
                  <a:srgbClr val="FF0000"/>
                </a:solidFill>
              </a:rPr>
            </a:br>
            <a:endParaRPr lang="en-US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TBD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~50% of your final grade.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1522</Words>
  <Application>Microsoft Office PowerPoint</Application>
  <PresentationFormat>On-screen Show (4:3)</PresentationFormat>
  <Paragraphs>331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Arial Black</vt:lpstr>
      <vt:lpstr>Calibri</vt:lpstr>
      <vt:lpstr>Lucida Sans</vt:lpstr>
      <vt:lpstr>Wingdings</vt:lpstr>
      <vt:lpstr>1_Essential</vt:lpstr>
      <vt:lpstr>Essential</vt:lpstr>
      <vt:lpstr>PowerPoint Presentation</vt:lpstr>
      <vt:lpstr>Welcome to ITSE 2154 !</vt:lpstr>
      <vt:lpstr>PowerPoint Presentation</vt:lpstr>
      <vt:lpstr>PowerPoint Presentation</vt:lpstr>
      <vt:lpstr>Welcome to ITSE 4931!</vt:lpstr>
      <vt:lpstr>High-level Objectives</vt:lpstr>
      <vt:lpstr>About Me</vt:lpstr>
      <vt:lpstr>Reading Material</vt:lpstr>
      <vt:lpstr>Class Format</vt:lpstr>
      <vt:lpstr>Prerequisites</vt:lpstr>
      <vt:lpstr>Acknowledgements</vt:lpstr>
      <vt:lpstr>What is an operating system?</vt:lpstr>
      <vt:lpstr>Today</vt:lpstr>
      <vt:lpstr>What is an operating system?</vt:lpstr>
      <vt:lpstr>Computer-System Operation</vt:lpstr>
      <vt:lpstr>Computer-System Operation</vt:lpstr>
      <vt:lpstr>Interrupts – a primer</vt:lpstr>
      <vt:lpstr>Interrupt handler</vt:lpstr>
      <vt:lpstr>Today</vt:lpstr>
      <vt:lpstr>Computer System Organization</vt:lpstr>
      <vt:lpstr>Storage Structure</vt:lpstr>
      <vt:lpstr>Main memory</vt:lpstr>
      <vt:lpstr>Registers</vt:lpstr>
      <vt:lpstr>Storage Hierarchy</vt:lpstr>
      <vt:lpstr>I/O Structure</vt:lpstr>
      <vt:lpstr>I/O Structure – Interrupt Driven</vt:lpstr>
      <vt:lpstr>I/O Structure – DMA (Direct Memory Access)</vt:lpstr>
      <vt:lpstr>Admin Stuff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Cylic</dc:creator>
  <cp:lastModifiedBy>Lisanu Tebikew</cp:lastModifiedBy>
  <cp:revision>241</cp:revision>
  <dcterms:created xsi:type="dcterms:W3CDTF">2012-03-08T21:29:53Z</dcterms:created>
  <dcterms:modified xsi:type="dcterms:W3CDTF">2015-03-09T10:38:50Z</dcterms:modified>
</cp:coreProperties>
</file>