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459" r:id="rId3"/>
    <p:sldId id="548" r:id="rId4"/>
    <p:sldId id="322" r:id="rId5"/>
    <p:sldId id="535" r:id="rId6"/>
    <p:sldId id="276" r:id="rId7"/>
    <p:sldId id="501" r:id="rId8"/>
    <p:sldId id="323" r:id="rId9"/>
    <p:sldId id="506" r:id="rId10"/>
    <p:sldId id="507" r:id="rId11"/>
    <p:sldId id="534" r:id="rId12"/>
    <p:sldId id="552" r:id="rId13"/>
    <p:sldId id="549" r:id="rId14"/>
    <p:sldId id="554" r:id="rId15"/>
    <p:sldId id="550" r:id="rId16"/>
    <p:sldId id="553" r:id="rId17"/>
    <p:sldId id="551" r:id="rId18"/>
    <p:sldId id="514" r:id="rId19"/>
    <p:sldId id="513" r:id="rId20"/>
    <p:sldId id="515" r:id="rId21"/>
    <p:sldId id="4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2" autoAdjust="0"/>
  </p:normalViewPr>
  <p:slideViewPr>
    <p:cSldViewPr>
      <p:cViewPr varScale="1">
        <p:scale>
          <a:sx n="33" d="100"/>
          <a:sy n="33" d="100"/>
        </p:scale>
        <p:origin x="12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02E5D-F1E5-4B0B-BF00-F563C23FF750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1589F-4434-4D56-8B10-F0884B8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instruction-execution cycle, as executed on a system with a von Neumann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1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CPU moves data from/to main memory to/from the local buffers.</a:t>
            </a:r>
          </a:p>
          <a:p>
            <a:pPr lvl="0"/>
            <a:r>
              <a:rPr lang="en-US" dirty="0" smtClean="0"/>
              <a:t>I/O is from the device to local buffer of controller.</a:t>
            </a:r>
          </a:p>
          <a:p>
            <a:pPr lvl="0"/>
            <a:r>
              <a:rPr lang="en-US" dirty="0" smtClean="0"/>
              <a:t>Device controller informs CPU that it has finished its operation by causing an interrupt.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1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CPU moves data from/to main memory to/from the local buffers.</a:t>
            </a:r>
          </a:p>
          <a:p>
            <a:pPr lvl="0"/>
            <a:r>
              <a:rPr lang="en-US" dirty="0" smtClean="0"/>
              <a:t>I/O is from the device to local buffer of controller.</a:t>
            </a:r>
          </a:p>
          <a:p>
            <a:pPr lvl="0"/>
            <a:r>
              <a:rPr lang="en-US" dirty="0" smtClean="0"/>
              <a:t>Device controller informs CPU that it has finished its operation by causing an interrupt.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Interrupt Driven I/O wastes time for large data </a:t>
            </a:r>
            <a:r>
              <a:rPr lang="en-US" dirty="0" err="1" smtClean="0"/>
              <a:t>E.g</a:t>
            </a:r>
            <a:r>
              <a:rPr lang="en-US" dirty="0" smtClean="0"/>
              <a:t> Disk I/O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One interrupt per block; not bite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4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 at OS's role from the views of the user and system.</a:t>
            </a:r>
          </a:p>
          <a:p>
            <a:r>
              <a:rPr lang="en-US" dirty="0" smtClean="0"/>
              <a:t>How can we define?</a:t>
            </a:r>
          </a:p>
          <a:p>
            <a:r>
              <a:rPr lang="en-US" dirty="0" smtClean="0"/>
              <a:t>Goal 1. </a:t>
            </a:r>
          </a:p>
          <a:p>
            <a:r>
              <a:rPr lang="en-US" dirty="0" smtClean="0"/>
              <a:t>Make solving user problems easier – Hardware is constructed</a:t>
            </a:r>
          </a:p>
          <a:p>
            <a:r>
              <a:rPr lang="en-US" dirty="0" smtClean="0"/>
              <a:t>Hardware not easy to use – So Application programs are developed</a:t>
            </a:r>
          </a:p>
          <a:p>
            <a:r>
              <a:rPr lang="en-US" dirty="0" smtClean="0"/>
              <a:t>Programs require Common Operations </a:t>
            </a:r>
            <a:r>
              <a:rPr lang="en-US" dirty="0" err="1" smtClean="0"/>
              <a:t>e.x</a:t>
            </a:r>
            <a:r>
              <a:rPr lang="en-US" dirty="0" smtClean="0"/>
              <a:t> Reading to a file,… </a:t>
            </a:r>
            <a:r>
              <a:rPr lang="en-US" dirty="0" smtClean="0">
                <a:sym typeface="Wingdings" panose="05000000000000000000" pitchFamily="2" charset="2"/>
              </a:rPr>
              <a:t> Don’t reinvent the wheel; Bring all in one </a:t>
            </a:r>
            <a:r>
              <a:rPr lang="en-US" b="1" dirty="0" smtClean="0">
                <a:sym typeface="Wingdings" panose="05000000000000000000" pitchFamily="2" charset="2"/>
              </a:rPr>
              <a:t>(called an 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0-. No definition of what is part of an OS</a:t>
            </a:r>
          </a:p>
          <a:p>
            <a:r>
              <a:rPr lang="en-US" dirty="0" smtClean="0"/>
              <a:t>1+. Small vs. large</a:t>
            </a:r>
          </a:p>
          <a:p>
            <a:r>
              <a:rPr lang="en-US" dirty="0" smtClean="0"/>
              <a:t>1++. Microsoft’s Monopoly</a:t>
            </a:r>
          </a:p>
          <a:p>
            <a:r>
              <a:rPr lang="en-US" dirty="0" smtClean="0"/>
              <a:t>2+. Usually called the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9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6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2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0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0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3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5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1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1"/>
            <a:ext cx="3429000" cy="228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1" y="6629401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1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1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2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1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5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marL="0" lvl="0" indent="0" algn="l" defTabSz="914305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3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9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9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30" tIns="45715" rIns="91430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30" tIns="45715" rIns="9143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14305">
              <a:buFont typeface="Wingdings" charset="2"/>
              <a:buNone/>
            </a:pPr>
            <a:r>
              <a:rPr lang="en-US" smtClean="0">
                <a:solidFill>
                  <a:srgbClr val="000000"/>
                </a:solidFill>
                <a:ea typeface="MS Gothic" charset="-128"/>
              </a:rPr>
              <a:t>Operating Systems</a:t>
            </a:r>
            <a:endParaRPr lang="en-US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30" tIns="45715" rIns="91430" bIns="45715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8"/>
            <a:ext cx="1315721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914305">
              <a:buFont typeface="Wingdings" charset="2"/>
              <a:buNone/>
            </a:pPr>
            <a:fld id="{8EAD9929-199F-4047-A5E6-E6DEF89E4185}" type="slidenum">
              <a:rPr lang="en-US" smtClean="0">
                <a:solidFill>
                  <a:srgbClr val="D1282E"/>
                </a:solidFill>
                <a:ea typeface="MS Gothic" charset="-128"/>
              </a:rPr>
              <a:pPr defTabSz="914305">
                <a:buFont typeface="Wingdings" charset="2"/>
                <a:buNone/>
              </a:pPr>
              <a:t>‹#›</a:t>
            </a:fld>
            <a:endParaRPr lang="en-US">
              <a:solidFill>
                <a:srgbClr val="D1282E"/>
              </a:solidFill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05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05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indent="-182861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4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7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ITSE </a:t>
            </a:r>
            <a:r>
              <a:rPr lang="en-US" sz="2900" b="1" spc="-60" dirty="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4931</a:t>
            </a:r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: Operating Systems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Lisanu</a:t>
            </a:r>
            <a:r>
              <a:rPr lang="en-US" dirty="0" smtClean="0"/>
              <a:t> </a:t>
            </a:r>
            <a:r>
              <a:rPr lang="en-US" dirty="0" err="1" smtClean="0"/>
              <a:t>Tebikew</a:t>
            </a:r>
            <a:endParaRPr lang="en-US" dirty="0" smtClean="0"/>
          </a:p>
          <a:p>
            <a:pPr algn="ctr"/>
            <a:r>
              <a:rPr lang="en-US" dirty="0" smtClean="0"/>
              <a:t>lisanu@gmail.com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000" dirty="0"/>
              <a:t>Lecture </a:t>
            </a:r>
            <a:r>
              <a:rPr lang="en-US" sz="3000" dirty="0" smtClean="0"/>
              <a:t>1: Introduction</a:t>
            </a:r>
            <a:endParaRPr lang="en-US" sz="3000" dirty="0"/>
          </a:p>
          <a:p>
            <a:pPr algn="ctr"/>
            <a:r>
              <a:rPr lang="en-US" dirty="0" smtClean="0"/>
              <a:t>Oct 7, 2013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(Previous)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Computer-System Operation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(Next) 	</a:t>
            </a:r>
            <a:r>
              <a:rPr lang="en-US" dirty="0"/>
              <a:t>Computer-System </a:t>
            </a:r>
            <a:r>
              <a:rPr lang="en-US" dirty="0" smtClean="0"/>
              <a:t>Organization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(Later)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Operating-System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System Organization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CPU, Input, Output, Storage, and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76200" y="1331754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381000" y="5728469"/>
            <a:ext cx="2256668" cy="845820"/>
          </a:xfrm>
          <a:prstGeom prst="wedgeRectCallout">
            <a:avLst>
              <a:gd name="adj1" fmla="val 24616"/>
              <a:gd name="adj2" fmla="val -13870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Components Connected through Bus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Structure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 (DRAM) stores programs and data during program execution</a:t>
            </a:r>
          </a:p>
          <a:p>
            <a:r>
              <a:rPr lang="en-US" dirty="0"/>
              <a:t>Two steps in instruction-execution </a:t>
            </a:r>
            <a:r>
              <a:rPr lang="en-US" dirty="0" smtClean="0"/>
              <a:t>cycle (Von Neumann)</a:t>
            </a:r>
          </a:p>
          <a:p>
            <a:pPr lvl="1"/>
            <a:r>
              <a:rPr lang="en-US" dirty="0" smtClean="0"/>
              <a:t>Processor reads instructions from memory</a:t>
            </a:r>
          </a:p>
          <a:p>
            <a:pPr lvl="2"/>
            <a:r>
              <a:rPr lang="en-US" dirty="0" smtClean="0"/>
              <a:t>Fetches</a:t>
            </a:r>
          </a:p>
          <a:p>
            <a:pPr lvl="1"/>
            <a:r>
              <a:rPr lang="en-US" dirty="0" smtClean="0"/>
              <a:t>Processor executes each instruction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CPU has a specific set of </a:t>
            </a:r>
            <a:r>
              <a:rPr lang="en-US" dirty="0" smtClean="0"/>
              <a:t>instructions. 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" b="40262"/>
          <a:stretch/>
        </p:blipFill>
        <p:spPr bwMode="auto">
          <a:xfrm>
            <a:off x="106680" y="3581400"/>
            <a:ext cx="8849061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98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6406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6407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2400">
                  <a:latin typeface="Helvetica" panose="020B0604020202020204" pitchFamily="34" charset="0"/>
                </a:rPr>
                <a:t>Fetch</a:t>
              </a:r>
            </a:p>
            <a:p>
              <a:pPr algn="ctr"/>
              <a:r>
                <a:rPr lang="en-US" sz="2400">
                  <a:latin typeface="Helvetica" panose="020B0604020202020204" pitchFamily="34" charset="0"/>
                </a:rPr>
                <a:t>Exec</a:t>
              </a:r>
            </a:p>
          </p:txBody>
        </p:sp>
        <p:sp>
          <p:nvSpPr>
            <p:cNvPr id="16408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6409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Helvetica" panose="020B0604020202020204" pitchFamily="34" charset="0"/>
                </a:rPr>
                <a:t>R0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…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R31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F0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…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F30</a:t>
              </a:r>
            </a:p>
            <a:p>
              <a:pPr algn="ctr"/>
              <a:r>
                <a:rPr lang="en-US">
                  <a:latin typeface="Helvetica" panose="020B0604020202020204" pitchFamily="34" charset="0"/>
                </a:rPr>
                <a:t>PC</a:t>
              </a:r>
            </a:p>
          </p:txBody>
        </p:sp>
      </p:grpSp>
      <p:sp>
        <p:nvSpPr>
          <p:cNvPr id="16387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400">
                <a:latin typeface="Helvetica" panose="020B0604020202020204" pitchFamily="34" charset="0"/>
              </a:rPr>
              <a:t>…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Data1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Data0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Inst237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Inst236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…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Inst5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Inst4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Inst3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Inst2</a:t>
            </a:r>
            <a:br>
              <a:rPr lang="en-US" sz="2400">
                <a:latin typeface="Helvetica" panose="020B0604020202020204" pitchFamily="34" charset="0"/>
              </a:rPr>
            </a:br>
            <a:r>
              <a:rPr lang="en-US" sz="2400">
                <a:latin typeface="Helvetica" panose="020B0604020202020204" pitchFamily="34" charset="0"/>
              </a:rPr>
              <a:t>Inst1</a:t>
            </a:r>
          </a:p>
          <a:p>
            <a:pPr algn="ctr"/>
            <a:r>
              <a:rPr lang="en-US" sz="2400">
                <a:latin typeface="Helvetica" panose="020B0604020202020204" pitchFamily="34" charset="0"/>
              </a:rPr>
              <a:t>Inst0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Addr 0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41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Addr 2</a:t>
            </a:r>
            <a:r>
              <a:rPr lang="en-US" sz="2000" baseline="30000">
                <a:latin typeface="Helvetica" panose="020B0604020202020204" pitchFamily="34" charset="0"/>
              </a:rPr>
              <a:t>32</a:t>
            </a:r>
            <a:r>
              <a:rPr lang="en-US" sz="2000">
                <a:latin typeface="Helvetica" panose="020B0604020202020204" pitchFamily="34" charset="0"/>
              </a:rPr>
              <a:t>-1</a:t>
            </a:r>
          </a:p>
        </p:txBody>
      </p:sp>
      <p:sp>
        <p:nvSpPr>
          <p:cNvPr id="1639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during execution? </a:t>
            </a:r>
            <a:r>
              <a:rPr lang="en-US" dirty="0">
                <a:latin typeface="Helvetica" panose="020B0604020202020204" pitchFamily="34" charset="0"/>
              </a:rPr>
              <a:t>(Recap)</a:t>
            </a:r>
            <a:endParaRPr lang="en-US" dirty="0" smtClean="0"/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sequence:</a:t>
            </a:r>
          </a:p>
          <a:p>
            <a:pPr lvl="1"/>
            <a:r>
              <a:rPr lang="en-US" dirty="0" smtClean="0"/>
              <a:t>Fetch Instruction at PC 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Write results to registers/</a:t>
            </a:r>
            <a:r>
              <a:rPr lang="en-US" dirty="0" err="1" smtClean="0">
                <a:sym typeface="Symbol" panose="05050102010706020507" pitchFamily="18" charset="2"/>
              </a:rPr>
              <a:t>mem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Repeat </a:t>
            </a:r>
          </a:p>
          <a:p>
            <a:endParaRPr lang="en-US" dirty="0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334000"/>
            <a:ext cx="1125538" cy="523875"/>
            <a:chOff x="4570" y="2832"/>
            <a:chExt cx="709" cy="330"/>
          </a:xfrm>
        </p:grpSpPr>
        <p:sp>
          <p:nvSpPr>
            <p:cNvPr id="16404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>
                  <a:latin typeface="Helvetica" panose="020B0604020202020204" pitchFamily="34" charset="0"/>
                </a:rPr>
                <a:t>PC</a:t>
              </a:r>
            </a:p>
          </p:txBody>
        </p:sp>
        <p:sp>
          <p:nvSpPr>
            <p:cNvPr id="16405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6200" y="4953000"/>
            <a:ext cx="1125538" cy="523875"/>
            <a:chOff x="4570" y="2832"/>
            <a:chExt cx="709" cy="330"/>
          </a:xfrm>
        </p:grpSpPr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>
                  <a:latin typeface="Helvetica" panose="020B0604020202020204" pitchFamily="34" charset="0"/>
                </a:rPr>
                <a:t>PC</a:t>
              </a:r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696200" y="4572000"/>
            <a:ext cx="1125538" cy="523875"/>
            <a:chOff x="4570" y="2832"/>
            <a:chExt cx="709" cy="330"/>
          </a:xfrm>
        </p:grpSpPr>
        <p:sp>
          <p:nvSpPr>
            <p:cNvPr id="16400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>
                  <a:latin typeface="Helvetica" panose="020B0604020202020204" pitchFamily="34" charset="0"/>
                </a:rPr>
                <a:t>PC</a:t>
              </a:r>
            </a:p>
          </p:txBody>
        </p:sp>
        <p:sp>
          <p:nvSpPr>
            <p:cNvPr id="16401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696200" y="4191000"/>
            <a:ext cx="1125538" cy="523875"/>
            <a:chOff x="4570" y="2832"/>
            <a:chExt cx="709" cy="330"/>
          </a:xfrm>
        </p:grpSpPr>
        <p:sp>
          <p:nvSpPr>
            <p:cNvPr id="16398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>
                  <a:latin typeface="Helvetica" panose="020B0604020202020204" pitchFamily="34" charset="0"/>
                </a:rPr>
                <a:t>PC</a:t>
              </a:r>
            </a:p>
          </p:txBody>
        </p:sp>
        <p:sp>
          <p:nvSpPr>
            <p:cNvPr id="16399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-38100" y="3851275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 bldLvl="2"/>
      <p:bldP spid="3072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can access </a:t>
            </a:r>
            <a:r>
              <a:rPr lang="en-US" dirty="0" smtClean="0"/>
              <a:t>directly access Main </a:t>
            </a:r>
            <a:br>
              <a:rPr lang="en-US" dirty="0" smtClean="0"/>
            </a:br>
            <a:r>
              <a:rPr lang="en-US" dirty="0" smtClean="0"/>
              <a:t>memory </a:t>
            </a:r>
          </a:p>
          <a:p>
            <a:pPr marL="800100" lvl="1" indent="-342900"/>
            <a:r>
              <a:rPr lang="en-US" dirty="0" smtClean="0"/>
              <a:t>Forms </a:t>
            </a:r>
            <a:r>
              <a:rPr lang="en-US" dirty="0"/>
              <a:t>a large array of bytes (1 byte = 8 bits)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memory</a:t>
            </a:r>
            <a:r>
              <a:rPr lang="en-US" dirty="0"/>
              <a:t>, each with its own </a:t>
            </a:r>
            <a:r>
              <a:rPr lang="en-US" dirty="0" smtClean="0"/>
              <a:t>address</a:t>
            </a:r>
          </a:p>
          <a:p>
            <a:pPr marL="800100" lvl="1" indent="-342900"/>
            <a:r>
              <a:rPr lang="en-US" dirty="0" smtClean="0"/>
              <a:t>we </a:t>
            </a:r>
            <a:r>
              <a:rPr lang="en-US" dirty="0"/>
              <a:t>say that main memory is byte </a:t>
            </a:r>
            <a:r>
              <a:rPr lang="en-US" dirty="0" smtClean="0"/>
              <a:t>– addressable</a:t>
            </a:r>
          </a:p>
          <a:p>
            <a:endParaRPr lang="en-US" dirty="0" smtClean="0"/>
          </a:p>
          <a:p>
            <a:r>
              <a:rPr lang="en-US" dirty="0"/>
              <a:t>Main memory (DRAM) </a:t>
            </a:r>
            <a:r>
              <a:rPr lang="en-US" dirty="0" smtClean="0"/>
              <a:t>cannot </a:t>
            </a:r>
            <a:r>
              <a:rPr lang="en-US" dirty="0"/>
              <a:t>store </a:t>
            </a:r>
            <a:r>
              <a:rPr lang="en-US" i="1" dirty="0" smtClean="0"/>
              <a:t>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programs and permanently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Volatile </a:t>
            </a:r>
            <a:r>
              <a:rPr lang="en-US" dirty="0"/>
              <a:t>– Loses its </a:t>
            </a:r>
            <a:r>
              <a:rPr lang="en-US" dirty="0" smtClean="0"/>
              <a:t>contents 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– Not enough to store all needed programs and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b="1" dirty="0"/>
              <a:t>Secondary storage</a:t>
            </a:r>
            <a:r>
              <a:rPr lang="en-US" dirty="0"/>
              <a:t>: hold large quantities of data (including programs) permanently</a:t>
            </a:r>
          </a:p>
          <a:p>
            <a:pPr lvl="2"/>
            <a:r>
              <a:rPr lang="en-US" dirty="0"/>
              <a:t>Loaded into memory only when </a:t>
            </a:r>
            <a:r>
              <a:rPr lang="en-US" dirty="0" smtClean="0"/>
              <a:t>needed (when user starts the program).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29" y="381000"/>
            <a:ext cx="2257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memory to get instruction and data is slow</a:t>
            </a:r>
          </a:p>
          <a:p>
            <a:pPr lvl="1"/>
            <a:r>
              <a:rPr lang="en-US" dirty="0"/>
              <a:t>Needs work space in CPU: </a:t>
            </a:r>
            <a:r>
              <a:rPr lang="en-US" i="1" dirty="0" smtClean="0"/>
              <a:t>registers</a:t>
            </a:r>
          </a:p>
          <a:p>
            <a:pPr lvl="2"/>
            <a:r>
              <a:rPr lang="en-US" dirty="0"/>
              <a:t>Minimize main-memory </a:t>
            </a:r>
            <a:r>
              <a:rPr lang="en-US" dirty="0" smtClean="0"/>
              <a:t>references</a:t>
            </a:r>
            <a:endParaRPr lang="en-US" i="1" dirty="0"/>
          </a:p>
          <a:p>
            <a:r>
              <a:rPr lang="en-US" dirty="0" smtClean="0"/>
              <a:t>User-visible </a:t>
            </a:r>
            <a:r>
              <a:rPr lang="en-US" dirty="0"/>
              <a:t>registers</a:t>
            </a:r>
          </a:p>
          <a:p>
            <a:pPr lvl="1"/>
            <a:r>
              <a:rPr lang="en-US" dirty="0" smtClean="0"/>
              <a:t>In x86 four </a:t>
            </a:r>
            <a:r>
              <a:rPr lang="en-US" dirty="0"/>
              <a:t>16-bit data registers: AX, CX, DX, BX </a:t>
            </a:r>
          </a:p>
          <a:p>
            <a:pPr lvl="1"/>
            <a:r>
              <a:rPr lang="en-US" dirty="0"/>
              <a:t>In x86 </a:t>
            </a:r>
            <a:r>
              <a:rPr lang="en-US" dirty="0" smtClean="0"/>
              <a:t>each </a:t>
            </a:r>
            <a:r>
              <a:rPr lang="en-US" dirty="0"/>
              <a:t>in two 8-bit halves, e.g. AH and AL </a:t>
            </a:r>
          </a:p>
          <a:p>
            <a:r>
              <a:rPr lang="en-US" dirty="0" smtClean="0"/>
              <a:t>Control </a:t>
            </a:r>
            <a:r>
              <a:rPr lang="en-US" dirty="0"/>
              <a:t>and Status </a:t>
            </a:r>
            <a:r>
              <a:rPr lang="en-US" dirty="0" smtClean="0"/>
              <a:t>Registers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Program </a:t>
            </a:r>
            <a:r>
              <a:rPr lang="en-US" dirty="0"/>
              <a:t>Counter (</a:t>
            </a:r>
            <a:r>
              <a:rPr lang="en-US" dirty="0" smtClean="0"/>
              <a:t>PC) </a:t>
            </a:r>
            <a:r>
              <a:rPr lang="en-US" dirty="0"/>
              <a:t>–</a:t>
            </a:r>
            <a:r>
              <a:rPr lang="en-US" dirty="0" smtClean="0"/>
              <a:t> the </a:t>
            </a:r>
            <a:r>
              <a:rPr lang="en-US" dirty="0"/>
              <a:t>address of an instruction to be </a:t>
            </a:r>
            <a:r>
              <a:rPr lang="en-US" dirty="0" smtClean="0"/>
              <a:t>fetched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Instruction </a:t>
            </a:r>
            <a:r>
              <a:rPr lang="en-US" dirty="0"/>
              <a:t>Register (</a:t>
            </a:r>
            <a:r>
              <a:rPr lang="en-US" dirty="0" smtClean="0"/>
              <a:t>IR) – the </a:t>
            </a:r>
            <a:r>
              <a:rPr lang="en-US" dirty="0"/>
              <a:t>instruction most recently </a:t>
            </a:r>
            <a:r>
              <a:rPr lang="en-US" dirty="0" smtClean="0"/>
              <a:t>fetched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Program </a:t>
            </a:r>
            <a:r>
              <a:rPr lang="en-US" dirty="0"/>
              <a:t>Status Word (</a:t>
            </a:r>
            <a:r>
              <a:rPr lang="en-US" dirty="0" smtClean="0"/>
              <a:t>PSW) –Condition codes, Interrupt enable/disable, Supervisor/user </a:t>
            </a:r>
            <a:r>
              <a:rPr lang="en-US" dirty="0"/>
              <a:t>mode</a:t>
            </a:r>
          </a:p>
          <a:p>
            <a:r>
              <a:rPr lang="en-US" dirty="0"/>
              <a:t>Condition Codes or Flags</a:t>
            </a:r>
          </a:p>
          <a:p>
            <a:pPr lvl="1"/>
            <a:r>
              <a:rPr lang="en-US" dirty="0"/>
              <a:t>Bits set by the processor hardware as a result of operations</a:t>
            </a:r>
          </a:p>
          <a:p>
            <a:pPr lvl="2"/>
            <a:r>
              <a:rPr lang="en-US" dirty="0" smtClean="0"/>
              <a:t>Positive result, Negative result, Zero, Overflow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Storage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registers, main memory, and auxiliary memory form a rudimentary memory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hierarchy can be classified according to memory speed, cost, and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Caches can be installed to hide performance differences.</a:t>
            </a:r>
          </a:p>
          <a:p>
            <a:pPr marL="800100" lvl="1" indent="-342900"/>
            <a:r>
              <a:rPr lang="en-US" dirty="0" smtClean="0"/>
              <a:t>Copying </a:t>
            </a:r>
            <a:r>
              <a:rPr lang="en-US" dirty="0"/>
              <a:t>information into faster </a:t>
            </a:r>
            <a:r>
              <a:rPr lang="en-US" dirty="0" smtClean="0"/>
              <a:t>storage system.</a:t>
            </a:r>
          </a:p>
          <a:p>
            <a:pPr marL="800100" lvl="1" indent="-342900"/>
            <a:r>
              <a:rPr lang="en-US" dirty="0" smtClean="0"/>
              <a:t>Can </a:t>
            </a:r>
            <a:r>
              <a:rPr lang="en-US" dirty="0"/>
              <a:t>main memory </a:t>
            </a:r>
            <a:r>
              <a:rPr lang="en-US" dirty="0" smtClean="0"/>
              <a:t>be </a:t>
            </a:r>
            <a:r>
              <a:rPr lang="en-US" dirty="0"/>
              <a:t>viewed as a </a:t>
            </a:r>
            <a:r>
              <a:rPr lang="en-US" dirty="0" smtClean="0"/>
              <a:t>cache </a:t>
            </a:r>
            <a:r>
              <a:rPr lang="en-US" dirty="0"/>
              <a:t>for secondary </a:t>
            </a:r>
            <a:r>
              <a:rPr lang="en-US" dirty="0" smtClean="0"/>
              <a:t>memory?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9" y="4114800"/>
            <a:ext cx="813279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7"/>
            <a:ext cx="2049537" cy="583566"/>
          </a:xfrm>
          <a:prstGeom prst="wedgeRectCallout">
            <a:avLst>
              <a:gd name="adj1" fmla="val 16796"/>
              <a:gd name="adj2" fmla="val -166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</a:t>
            </a:r>
            <a:r>
              <a:rPr lang="en-US" dirty="0" smtClean="0"/>
              <a:t>Structure – Interrupt 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7"/>
            <a:ext cx="2049537" cy="583566"/>
          </a:xfrm>
          <a:prstGeom prst="wedgeRectCallout">
            <a:avLst>
              <a:gd name="adj1" fmla="val 16796"/>
              <a:gd name="adj2" fmla="val -166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571262" y="5880417"/>
            <a:ext cx="2256668" cy="880746"/>
          </a:xfrm>
          <a:prstGeom prst="wedgeRectCallout">
            <a:avLst>
              <a:gd name="adj1" fmla="val 22895"/>
              <a:gd name="adj2" fmla="val -2319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sends Interrupt to CPU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+ Bytes of data to CPU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</a:t>
            </a:r>
            <a:r>
              <a:rPr lang="en-US" dirty="0" smtClean="0"/>
              <a:t>Structure – DMA (Direct Memory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6"/>
            <a:ext cx="2049537" cy="759303"/>
          </a:xfrm>
          <a:prstGeom prst="wedgeRectCallout">
            <a:avLst>
              <a:gd name="adj1" fmla="val 20979"/>
              <a:gd name="adj2" fmla="val -14041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+ DMA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189141" y="5748654"/>
            <a:ext cx="2256668" cy="845820"/>
          </a:xfrm>
          <a:prstGeom prst="wedgeRectCallout">
            <a:avLst>
              <a:gd name="adj1" fmla="val 22895"/>
              <a:gd name="adj2" fmla="val -2319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sends Interrupt to CPU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+ Bytes of data to </a:t>
            </a:r>
            <a:r>
              <a:rPr lang="en-US" b="1" dirty="0" smtClean="0">
                <a:solidFill>
                  <a:srgbClr val="C00000"/>
                </a:solidFill>
              </a:rPr>
              <a:t>MEMORY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A9D974-6323-4244-A032-92FD2916D96D}" type="datetime1">
              <a:rPr lang="en-US"/>
              <a:pPr eaLnBrk="1" hangingPunct="1"/>
              <a:t>3/12/2015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2C541-A6AD-4ED6-82A7-0E5CDB2660C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Will draw in lectures from</a:t>
            </a:r>
          </a:p>
          <a:p>
            <a:pPr lvl="1" eaLnBrk="1" hangingPunct="1"/>
            <a:r>
              <a:rPr lang="en-US" sz="2400" dirty="0" err="1" smtClean="0"/>
              <a:t>Silberschatz</a:t>
            </a:r>
            <a:r>
              <a:rPr lang="en-US" sz="2400" dirty="0" smtClean="0"/>
              <a:t> et </a:t>
            </a:r>
            <a:r>
              <a:rPr lang="en-US" sz="2400" dirty="0" err="1" smtClean="0"/>
              <a:t>al’s</a:t>
            </a:r>
            <a:r>
              <a:rPr lang="en-US" sz="2400" dirty="0" smtClean="0"/>
              <a:t> book (“Dinosaur book”)</a:t>
            </a:r>
          </a:p>
          <a:p>
            <a:pPr lvl="1"/>
            <a:r>
              <a:rPr lang="en-US" sz="2400" dirty="0" smtClean="0"/>
              <a:t>And other texts, in particular </a:t>
            </a:r>
          </a:p>
          <a:p>
            <a:pPr lvl="2"/>
            <a:r>
              <a:rPr lang="en-US" sz="2200" dirty="0" err="1" smtClean="0"/>
              <a:t>Tannenbaum’s</a:t>
            </a:r>
            <a:r>
              <a:rPr lang="en-US" sz="2200" dirty="0" smtClean="0"/>
              <a:t> </a:t>
            </a:r>
            <a:r>
              <a:rPr lang="en-US" sz="2200" i="1" dirty="0"/>
              <a:t>Operating Systems Design and </a:t>
            </a:r>
            <a:r>
              <a:rPr lang="en-US" sz="2200" i="1" dirty="0" smtClean="0"/>
              <a:t>Implementation</a:t>
            </a:r>
          </a:p>
          <a:p>
            <a:pPr lvl="2"/>
            <a:r>
              <a:rPr lang="en-US" sz="2400" dirty="0" err="1" smtClean="0"/>
              <a:t>Tannenbaum’s</a:t>
            </a:r>
            <a:r>
              <a:rPr lang="en-US" sz="2400" dirty="0" smtClean="0"/>
              <a:t> </a:t>
            </a:r>
            <a:r>
              <a:rPr lang="en-US" sz="2400" i="1" dirty="0" smtClean="0"/>
              <a:t>Modern Operating Systems</a:t>
            </a:r>
          </a:p>
          <a:p>
            <a:pPr lvl="2"/>
            <a:r>
              <a:rPr lang="en-US" sz="2400" dirty="0"/>
              <a:t>Randal E. Bryant, David R. </a:t>
            </a:r>
            <a:r>
              <a:rPr lang="en-US" sz="2400" dirty="0" err="1" smtClean="0"/>
              <a:t>O’Hallaron</a:t>
            </a:r>
            <a:r>
              <a:rPr lang="en-US" sz="2400" dirty="0" smtClean="0"/>
              <a:t>. Computer Systems: A Programmers Perspective</a:t>
            </a:r>
            <a:endParaRPr lang="en-US" sz="2400" i="1" dirty="0" smtClean="0"/>
          </a:p>
          <a:p>
            <a:pPr lvl="1" eaLnBrk="1" hangingPunct="1"/>
            <a:r>
              <a:rPr lang="en-US" sz="2400" dirty="0" smtClean="0"/>
              <a:t>Course material created in other courses</a:t>
            </a:r>
          </a:p>
          <a:p>
            <a:pPr lvl="2" eaLnBrk="1" hangingPunct="1"/>
            <a:r>
              <a:rPr lang="en-US" sz="2000" dirty="0" smtClean="0"/>
              <a:t>E.g., CS140 @ Stanford, CS 161@ Harvard, CS 162 @ UC Berkeley,</a:t>
            </a:r>
          </a:p>
        </p:txBody>
      </p:sp>
    </p:spTree>
    <p:extLst>
      <p:ext uri="{BB962C8B-B14F-4D97-AF65-F5344CB8AC3E}">
        <p14:creationId xmlns:p14="http://schemas.microsoft.com/office/powerpoint/2010/main" val="31311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Admin Stuff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Lecture: Operating System Structures</a:t>
            </a:r>
          </a:p>
          <a:p>
            <a:endParaRPr lang="en-US" dirty="0" smtClean="0"/>
          </a:p>
          <a:p>
            <a:r>
              <a:rPr lang="en-US" dirty="0" smtClean="0"/>
              <a:t>Reading for </a:t>
            </a:r>
            <a:r>
              <a:rPr lang="en-US" smtClean="0"/>
              <a:t>Lecture 1 </a:t>
            </a:r>
            <a:r>
              <a:rPr lang="en-US" dirty="0" err="1" smtClean="0"/>
              <a:t>Silberschatz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r>
              <a:rPr lang="en-US" smtClean="0">
                <a:solidFill>
                  <a:srgbClr val="000000"/>
                </a:solidFill>
              </a:rPr>
              <a:t> of 73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Layer between applications and </a:t>
            </a:r>
            <a:r>
              <a:rPr lang="en-US" dirty="0" smtClean="0"/>
              <a:t>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Makes hardware useful to the programmer</a:t>
            </a:r>
          </a:p>
          <a:p>
            <a:pPr marL="800053" lvl="1" indent="-342900"/>
            <a:r>
              <a:rPr lang="en-US" dirty="0"/>
              <a:t>Manages and hides details of </a:t>
            </a:r>
            <a:r>
              <a:rPr lang="en-US" dirty="0"/>
              <a:t>hardware</a:t>
            </a:r>
          </a:p>
          <a:p>
            <a:pPr marL="342900" indent="-342900"/>
            <a:r>
              <a:rPr lang="en-US" dirty="0"/>
              <a:t>Provides protection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44" y="3593063"/>
            <a:ext cx="5278755" cy="151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90600"/>
            <a:ext cx="707707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27" y="2121325"/>
            <a:ext cx="6320790" cy="15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2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charRg st="12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(Previous)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What is an operating system?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(Next)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Computer-System Operation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(Later) 	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Computer-System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is just a bunch of code that sits around in memory, waiting to be executed.</a:t>
            </a:r>
          </a:p>
          <a:p>
            <a:pPr marL="800053" lvl="1" indent="-342900"/>
            <a:r>
              <a:rPr lang="en-US" dirty="0" smtClean="0"/>
              <a:t>But who puts it in memory and starts it?</a:t>
            </a:r>
          </a:p>
          <a:p>
            <a:pPr marL="800053" lvl="1" indent="-342900"/>
            <a:r>
              <a:rPr lang="en-US" dirty="0" smtClean="0"/>
              <a:t>How is it called to do an activity?</a:t>
            </a:r>
          </a:p>
          <a:p>
            <a:pPr marL="1485782" lvl="2" indent="-3429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4" y="2362200"/>
            <a:ext cx="5457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5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Computer-System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 is just a bunch of code that sits around in memory, waiting to be executed.</a:t>
            </a:r>
          </a:p>
          <a:p>
            <a:pPr marL="800053" lvl="1" indent="-342900"/>
            <a:r>
              <a:rPr lang="en-US" b="1" dirty="0">
                <a:solidFill>
                  <a:srgbClr val="C00000"/>
                </a:solidFill>
              </a:rPr>
              <a:t>But who puts it in memory and starts it?</a:t>
            </a:r>
          </a:p>
          <a:p>
            <a:r>
              <a:rPr lang="en-US" dirty="0" smtClean="0"/>
              <a:t>When </a:t>
            </a:r>
            <a:r>
              <a:rPr lang="en-US" dirty="0"/>
              <a:t>a PC is booted</a:t>
            </a:r>
            <a:r>
              <a:rPr lang="en-US" dirty="0" smtClean="0"/>
              <a:t>:</a:t>
            </a:r>
          </a:p>
          <a:p>
            <a:pPr marL="800053" lvl="1" indent="-342900"/>
            <a:r>
              <a:rPr lang="en-US" dirty="0"/>
              <a:t>Startup code </a:t>
            </a: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bootstrap program) </a:t>
            </a:r>
            <a:r>
              <a:rPr lang="en-US" dirty="0"/>
              <a:t>in ROM (</a:t>
            </a:r>
            <a:r>
              <a:rPr lang="en-US" dirty="0" smtClean="0"/>
              <a:t>BIOS) </a:t>
            </a:r>
            <a:r>
              <a:rPr lang="en-US" dirty="0"/>
              <a:t>loads boot </a:t>
            </a:r>
            <a:r>
              <a:rPr lang="en-US" dirty="0" smtClean="0"/>
              <a:t>sector </a:t>
            </a:r>
            <a:r>
              <a:rPr lang="en-US" dirty="0"/>
              <a:t>(Floppy, hard disk or USB flash </a:t>
            </a:r>
            <a:r>
              <a:rPr lang="en-US" dirty="0" smtClean="0"/>
              <a:t>disk) and </a:t>
            </a:r>
            <a:r>
              <a:rPr lang="en-US" dirty="0"/>
              <a:t>jumps to it. </a:t>
            </a:r>
            <a:endParaRPr lang="en-US" dirty="0" smtClean="0"/>
          </a:p>
          <a:p>
            <a:pPr marL="1485782" lvl="2" indent="-342900"/>
            <a:r>
              <a:rPr lang="en-US" dirty="0" smtClean="0"/>
              <a:t> </a:t>
            </a:r>
            <a:r>
              <a:rPr lang="en-US" dirty="0"/>
              <a:t>You might need to change your home machine’s </a:t>
            </a:r>
            <a:r>
              <a:rPr lang="en-US" dirty="0" smtClean="0"/>
              <a:t>BIOS </a:t>
            </a:r>
            <a:r>
              <a:rPr lang="en-US" dirty="0"/>
              <a:t>setup to let it boot from USB flash disk first. </a:t>
            </a:r>
            <a:endParaRPr lang="en-US" dirty="0" smtClean="0"/>
          </a:p>
          <a:p>
            <a:pPr marL="1942934" lvl="3" indent="-342900"/>
            <a:r>
              <a:rPr lang="en-US" dirty="0" smtClean="0"/>
              <a:t>Older </a:t>
            </a:r>
            <a:r>
              <a:rPr lang="en-US" dirty="0"/>
              <a:t>machines might not support boot from USB </a:t>
            </a:r>
            <a:r>
              <a:rPr lang="en-US" dirty="0" smtClean="0"/>
              <a:t>flash </a:t>
            </a:r>
            <a:r>
              <a:rPr lang="en-US" dirty="0"/>
              <a:t>disk</a:t>
            </a:r>
            <a:r>
              <a:rPr lang="en-US" dirty="0" smtClean="0"/>
              <a:t>.</a:t>
            </a:r>
          </a:p>
          <a:p>
            <a:pPr marL="800053" lvl="1" indent="-342900"/>
            <a:r>
              <a:rPr lang="en-US" dirty="0" smtClean="0"/>
              <a:t>Boot </a:t>
            </a:r>
            <a:r>
              <a:rPr lang="en-US" dirty="0"/>
              <a:t>sector code loads OS kernel (start at </a:t>
            </a:r>
            <a:r>
              <a:rPr lang="en-US" dirty="0" smtClean="0"/>
              <a:t>sector:2</a:t>
            </a:r>
            <a:r>
              <a:rPr lang="en-US" dirty="0"/>
              <a:t>) and jumps to </a:t>
            </a:r>
            <a:r>
              <a:rPr lang="en-US" dirty="0" smtClean="0"/>
              <a:t>it.</a:t>
            </a:r>
          </a:p>
          <a:p>
            <a:pPr marL="1485782" lvl="2" indent="-342900"/>
            <a:r>
              <a:rPr lang="en-US" dirty="0" smtClean="0"/>
              <a:t>What is the first OS process started?</a:t>
            </a:r>
          </a:p>
          <a:p>
            <a:pPr marL="1942934" lvl="3" indent="-342900"/>
            <a:r>
              <a:rPr lang="en-US" i="1" dirty="0" smtClean="0"/>
              <a:t>Hint:</a:t>
            </a:r>
            <a:r>
              <a:rPr lang="en-US" dirty="0" smtClean="0"/>
              <a:t> it is the root process.</a:t>
            </a:r>
          </a:p>
          <a:p>
            <a:pPr marL="1942934" lvl="3" indent="-342900"/>
            <a:r>
              <a:rPr lang="en-US" i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800053" lvl="1" indent="-342900"/>
            <a:r>
              <a:rPr lang="en-US" i="1" dirty="0" err="1" smtClean="0"/>
              <a:t>Init</a:t>
            </a:r>
            <a:r>
              <a:rPr lang="en-US" dirty="0" smtClean="0"/>
              <a:t> then </a:t>
            </a:r>
            <a:r>
              <a:rPr lang="en-US" i="1" dirty="0" smtClean="0"/>
              <a:t>fork</a:t>
            </a:r>
            <a:r>
              <a:rPr lang="en-US" dirty="0" smtClean="0"/>
              <a:t>s other children.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Computer-System Operation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 is just a bunch of code that sits around in memory, waiting to be executed.</a:t>
            </a:r>
          </a:p>
          <a:p>
            <a:pPr marL="800053" lvl="1" indent="-342900"/>
            <a:r>
              <a:rPr lang="en-US" dirty="0"/>
              <a:t>But who puts it in memory and starts it?</a:t>
            </a:r>
          </a:p>
          <a:p>
            <a:pPr marL="800053" lvl="1" indent="-342900"/>
            <a:r>
              <a:rPr lang="en-US" b="1" dirty="0">
                <a:solidFill>
                  <a:srgbClr val="C00000"/>
                </a:solidFill>
              </a:rPr>
              <a:t>How is it called to do an activity?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 is triggered in two ways </a:t>
            </a:r>
          </a:p>
          <a:p>
            <a:pPr lvl="1"/>
            <a:r>
              <a:rPr lang="en-US" dirty="0" smtClean="0"/>
              <a:t>System call: Direct “call” from a user program (software)</a:t>
            </a:r>
          </a:p>
          <a:p>
            <a:pPr lvl="2"/>
            <a:r>
              <a:rPr lang="en-US" dirty="0" smtClean="0"/>
              <a:t>For example, open() to open a file, or exec() to run a new program</a:t>
            </a:r>
          </a:p>
          <a:p>
            <a:pPr lvl="1"/>
            <a:r>
              <a:rPr lang="en-US" dirty="0" smtClean="0"/>
              <a:t>Hardware interrupt: Signal from hardware device to CPU through bus</a:t>
            </a:r>
          </a:p>
          <a:p>
            <a:pPr lvl="2"/>
            <a:r>
              <a:rPr lang="en-US" dirty="0" smtClean="0"/>
              <a:t>For example, when a disk block has been read or written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7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59" y="2209800"/>
            <a:ext cx="6153150" cy="178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1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Interrupts – a primer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interrupt is a signal that causes the CPU to jump to a pre-defined instruction – called the interrupt handler</a:t>
            </a:r>
          </a:p>
          <a:p>
            <a:pPr lvl="1"/>
            <a:r>
              <a:rPr lang="en-US" dirty="0" smtClean="0"/>
              <a:t>Interrupt can be caused by hardware or software</a:t>
            </a:r>
          </a:p>
          <a:p>
            <a:r>
              <a:rPr lang="en-US" dirty="0" smtClean="0"/>
              <a:t>Hardware interrupt examples</a:t>
            </a:r>
          </a:p>
          <a:p>
            <a:pPr lvl="1"/>
            <a:r>
              <a:rPr lang="en-US" dirty="0" smtClean="0"/>
              <a:t>Timer interrupt (periodic “tick”)</a:t>
            </a:r>
          </a:p>
          <a:p>
            <a:pPr lvl="1"/>
            <a:r>
              <a:rPr lang="en-US" dirty="0" smtClean="0"/>
              <a:t>Device interrupts</a:t>
            </a:r>
          </a:p>
          <a:p>
            <a:pPr lvl="2"/>
            <a:r>
              <a:rPr lang="en-US" dirty="0" smtClean="0"/>
              <a:t>e.g., Disk will interrupt the CPU when an I/O operation has completed</a:t>
            </a:r>
          </a:p>
          <a:p>
            <a:r>
              <a:rPr lang="en-US" dirty="0" smtClean="0"/>
              <a:t>Software interrupt examples (also called exceptions)</a:t>
            </a:r>
          </a:p>
          <a:p>
            <a:pPr lvl="1"/>
            <a:r>
              <a:rPr lang="en-US" dirty="0" smtClean="0"/>
              <a:t>Division by zero error</a:t>
            </a:r>
          </a:p>
          <a:p>
            <a:pPr lvl="1"/>
            <a:r>
              <a:rPr lang="en-US" dirty="0" smtClean="0"/>
              <a:t>Access to a bad memory address</a:t>
            </a:r>
          </a:p>
          <a:p>
            <a:pPr lvl="1"/>
            <a:r>
              <a:rPr lang="en-US" dirty="0" smtClean="0"/>
              <a:t>Intentional software interrupt – e.g., x86 “INT” instruction</a:t>
            </a:r>
          </a:p>
          <a:p>
            <a:pPr lvl="2"/>
            <a:r>
              <a:rPr lang="en-US" dirty="0" smtClean="0"/>
              <a:t>Can be used to trap from user program into the OS kernel!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Interrupt handler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144556" y="609600"/>
            <a:ext cx="4770844" cy="6019800"/>
          </a:xfrm>
        </p:spPr>
        <p:txBody>
          <a:bodyPr/>
          <a:lstStyle/>
          <a:p>
            <a:pPr lvl="1"/>
            <a:r>
              <a:rPr lang="en-US" dirty="0" smtClean="0"/>
              <a:t>OS initializes interrupt handler table in memory (usually at boot time)</a:t>
            </a:r>
          </a:p>
          <a:p>
            <a:pPr lvl="2"/>
            <a:r>
              <a:rPr lang="en-US" dirty="0" smtClean="0"/>
              <a:t>Interrupt has a unique number k</a:t>
            </a:r>
          </a:p>
          <a:p>
            <a:pPr lvl="2"/>
            <a:r>
              <a:rPr lang="en-US" dirty="0" smtClean="0"/>
              <a:t>k contains the address of the handler code for exception k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Processor detects an event has occurred</a:t>
            </a:r>
          </a:p>
          <a:p>
            <a:pPr lvl="2"/>
            <a:r>
              <a:rPr lang="en-US" dirty="0" smtClean="0"/>
              <a:t>Save </a:t>
            </a:r>
            <a:r>
              <a:rPr lang="en-US" dirty="0"/>
              <a:t>the state of </a:t>
            </a:r>
            <a:r>
              <a:rPr lang="en-US" dirty="0" smtClean="0"/>
              <a:t>the CPU </a:t>
            </a:r>
            <a:r>
              <a:rPr lang="en-US" dirty="0" err="1" smtClean="0"/>
              <a:t>Eg</a:t>
            </a:r>
            <a:r>
              <a:rPr lang="en-US" dirty="0" smtClean="0"/>
              <a:t>. address </a:t>
            </a:r>
            <a:r>
              <a:rPr lang="en-US" dirty="0"/>
              <a:t>of </a:t>
            </a:r>
            <a:r>
              <a:rPr lang="en-US" dirty="0" smtClean="0"/>
              <a:t>the interrupted instruction, registers</a:t>
            </a:r>
          </a:p>
          <a:p>
            <a:pPr lvl="2"/>
            <a:r>
              <a:rPr lang="en-US" dirty="0" smtClean="0"/>
              <a:t>Disables Incoming interrupts</a:t>
            </a:r>
            <a:endParaRPr lang="en-US" dirty="0"/>
          </a:p>
          <a:p>
            <a:pPr lvl="2"/>
            <a:r>
              <a:rPr lang="en-US" dirty="0" smtClean="0"/>
              <a:t>Determines interrupt number k and Handler k is called</a:t>
            </a:r>
          </a:p>
          <a:p>
            <a:pPr lvl="2"/>
            <a:r>
              <a:rPr lang="en-US" dirty="0" smtClean="0"/>
              <a:t>Restore saved </a:t>
            </a:r>
            <a:r>
              <a:rPr lang="en-US" dirty="0"/>
              <a:t>CPU </a:t>
            </a:r>
            <a:r>
              <a:rPr lang="en-US" dirty="0" smtClean="0"/>
              <a:t>state.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089550"/>
            <a:ext cx="4058289" cy="3442919"/>
            <a:chOff x="223838" y="1018765"/>
            <a:chExt cx="4265430" cy="3442919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611188" y="26332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611188" y="28618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611188" y="30904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179513" y="31539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90525" y="25824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390525" y="27856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390525" y="30396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1004888" y="3103110"/>
              <a:ext cx="4365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611188" y="35730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223838" y="3522210"/>
              <a:ext cx="449262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n-1</a:t>
              </a: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179513" y="27221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1179513" y="29380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25"/>
            <p:cNvSpPr>
              <a:spLocks noChangeArrowheads="1"/>
            </p:cNvSpPr>
            <p:nvPr/>
          </p:nvSpPr>
          <p:spPr bwMode="auto">
            <a:xfrm>
              <a:off x="1179513" y="36365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188" name="Rectangle 4"/>
            <p:cNvSpPr>
              <a:spLocks noChangeArrowheads="1"/>
            </p:cNvSpPr>
            <p:nvPr/>
          </p:nvSpPr>
          <p:spPr bwMode="auto">
            <a:xfrm>
              <a:off x="510637" y="1730299"/>
              <a:ext cx="983717" cy="8284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Interrupt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Handler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Table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192" name="Line 8"/>
            <p:cNvSpPr>
              <a:spLocks noChangeShapeType="1"/>
            </p:cNvSpPr>
            <p:nvPr/>
          </p:nvSpPr>
          <p:spPr bwMode="auto">
            <a:xfrm flipV="1">
              <a:off x="1220788" y="2874510"/>
              <a:ext cx="12192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 flipV="1">
              <a:off x="1220788" y="1502910"/>
              <a:ext cx="1219200" cy="1257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2" name="Rectangle 18"/>
            <p:cNvSpPr>
              <a:spLocks noChangeArrowheads="1"/>
            </p:cNvSpPr>
            <p:nvPr/>
          </p:nvSpPr>
          <p:spPr bwMode="auto">
            <a:xfrm>
              <a:off x="2439987" y="1502910"/>
              <a:ext cx="2034994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</a:t>
              </a: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handler </a:t>
              </a: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7203" name="Rectangle 19"/>
            <p:cNvSpPr>
              <a:spLocks noChangeArrowheads="1"/>
            </p:cNvSpPr>
            <p:nvPr/>
          </p:nvSpPr>
          <p:spPr bwMode="auto">
            <a:xfrm>
              <a:off x="2439988" y="2188710"/>
              <a:ext cx="2034994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1</a:t>
              </a:r>
            </a:p>
          </p:txBody>
        </p:sp>
        <p:sp>
          <p:nvSpPr>
            <p:cNvPr id="477205" name="Line 21"/>
            <p:cNvSpPr>
              <a:spLocks noChangeShapeType="1"/>
            </p:cNvSpPr>
            <p:nvPr/>
          </p:nvSpPr>
          <p:spPr bwMode="auto">
            <a:xfrm flipV="1">
              <a:off x="1220788" y="2188710"/>
              <a:ext cx="1219200" cy="793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6" name="Rectangle 22"/>
            <p:cNvSpPr>
              <a:spLocks noChangeArrowheads="1"/>
            </p:cNvSpPr>
            <p:nvPr/>
          </p:nvSpPr>
          <p:spPr bwMode="auto">
            <a:xfrm>
              <a:off x="2439988" y="2874510"/>
              <a:ext cx="204928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2</a:t>
              </a:r>
            </a:p>
          </p:txBody>
        </p:sp>
        <p:sp>
          <p:nvSpPr>
            <p:cNvPr id="477207" name="Rectangle 23"/>
            <p:cNvSpPr>
              <a:spLocks noChangeArrowheads="1"/>
            </p:cNvSpPr>
            <p:nvPr/>
          </p:nvSpPr>
          <p:spPr bwMode="auto">
            <a:xfrm>
              <a:off x="2439988" y="3928284"/>
              <a:ext cx="204928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n-1</a:t>
              </a:r>
            </a:p>
          </p:txBody>
        </p:sp>
        <p:sp>
          <p:nvSpPr>
            <p:cNvPr id="477208" name="Text Box 24"/>
            <p:cNvSpPr txBox="1">
              <a:spLocks noChangeArrowheads="1"/>
            </p:cNvSpPr>
            <p:nvPr/>
          </p:nvSpPr>
          <p:spPr bwMode="auto">
            <a:xfrm>
              <a:off x="3581400" y="3484110"/>
              <a:ext cx="4365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77210" name="Line 26"/>
            <p:cNvSpPr>
              <a:spLocks noChangeShapeType="1"/>
            </p:cNvSpPr>
            <p:nvPr/>
          </p:nvSpPr>
          <p:spPr bwMode="auto">
            <a:xfrm>
              <a:off x="1220788" y="3680960"/>
              <a:ext cx="1219200" cy="501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11" name="Text Box 27"/>
            <p:cNvSpPr txBox="1">
              <a:spLocks noChangeArrowheads="1"/>
            </p:cNvSpPr>
            <p:nvPr/>
          </p:nvSpPr>
          <p:spPr bwMode="auto">
            <a:xfrm>
              <a:off x="433551" y="1018765"/>
              <a:ext cx="1060803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Interrupt </a:t>
              </a:r>
            </a:p>
            <a:p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numbers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H="1">
              <a:off x="542362" y="1596860"/>
              <a:ext cx="1588" cy="9863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91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7390</TotalTime>
  <Words>1316</Words>
  <Application>Microsoft Office PowerPoint</Application>
  <PresentationFormat>On-screen Show (4:3)</PresentationFormat>
  <Paragraphs>312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MS Gothic</vt:lpstr>
      <vt:lpstr>MS PGothic</vt:lpstr>
      <vt:lpstr>Arial</vt:lpstr>
      <vt:lpstr>Arial Black</vt:lpstr>
      <vt:lpstr>Calibri</vt:lpstr>
      <vt:lpstr>Comic Sans MS</vt:lpstr>
      <vt:lpstr>Helvetica</vt:lpstr>
      <vt:lpstr>Lucida Sans</vt:lpstr>
      <vt:lpstr>Symbol</vt:lpstr>
      <vt:lpstr>Wingdings</vt:lpstr>
      <vt:lpstr>1_Essential</vt:lpstr>
      <vt:lpstr>Essential</vt:lpstr>
      <vt:lpstr>PowerPoint Presentation</vt:lpstr>
      <vt:lpstr>Acknowledgements</vt:lpstr>
      <vt:lpstr>What is an operating system?</vt:lpstr>
      <vt:lpstr>Today</vt:lpstr>
      <vt:lpstr>What is an operating system?</vt:lpstr>
      <vt:lpstr>Computer-System Operation</vt:lpstr>
      <vt:lpstr>Computer-System Operation</vt:lpstr>
      <vt:lpstr>Interrupts – a primer</vt:lpstr>
      <vt:lpstr>Interrupt handler</vt:lpstr>
      <vt:lpstr>Today</vt:lpstr>
      <vt:lpstr>Computer System Organization</vt:lpstr>
      <vt:lpstr>Storage Structure</vt:lpstr>
      <vt:lpstr>What happens during execution? (Recap)</vt:lpstr>
      <vt:lpstr>Main memory</vt:lpstr>
      <vt:lpstr>Registers</vt:lpstr>
      <vt:lpstr>Storage Hierarchy</vt:lpstr>
      <vt:lpstr>I/O Structure</vt:lpstr>
      <vt:lpstr>I/O Structure – Interrupt Driven</vt:lpstr>
      <vt:lpstr>I/O Structure – DMA (Direct Memory Access)</vt:lpstr>
      <vt:lpstr>Admin Stuff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Cylic</dc:creator>
  <cp:lastModifiedBy>Lisanu Tebikew</cp:lastModifiedBy>
  <cp:revision>246</cp:revision>
  <dcterms:created xsi:type="dcterms:W3CDTF">2012-03-08T21:29:53Z</dcterms:created>
  <dcterms:modified xsi:type="dcterms:W3CDTF">2015-03-12T02:52:44Z</dcterms:modified>
</cp:coreProperties>
</file>