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9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9" r:id="rId11"/>
    <p:sldId id="267" r:id="rId12"/>
    <p:sldId id="26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92" r:id="rId22"/>
    <p:sldId id="393" r:id="rId23"/>
    <p:sldId id="308" r:id="rId24"/>
    <p:sldId id="344" r:id="rId25"/>
    <p:sldId id="394" r:id="rId26"/>
    <p:sldId id="330" r:id="rId27"/>
    <p:sldId id="332" r:id="rId28"/>
    <p:sldId id="333" r:id="rId29"/>
    <p:sldId id="334" r:id="rId30"/>
    <p:sldId id="335" r:id="rId31"/>
    <p:sldId id="345" r:id="rId32"/>
    <p:sldId id="396" r:id="rId33"/>
    <p:sldId id="395" r:id="rId34"/>
    <p:sldId id="336" r:id="rId35"/>
    <p:sldId id="337" r:id="rId36"/>
    <p:sldId id="338" r:id="rId37"/>
    <p:sldId id="339" r:id="rId38"/>
    <p:sldId id="342" r:id="rId39"/>
    <p:sldId id="343" r:id="rId40"/>
    <p:sldId id="389" r:id="rId4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AEE46381-AA52-47A3-B03F-771664182903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B0D251C1-4BE7-4B98-91DF-D0F89B7D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66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152718"/>
            <a:ext cx="8839200" cy="456882"/>
          </a:xfrm>
        </p:spPr>
        <p:txBody>
          <a:bodyPr>
            <a:normAutofit/>
          </a:bodyPr>
          <a:lstStyle>
            <a:lvl1pPr algn="ctr">
              <a:defRPr sz="32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6019800"/>
          </a:xfrm>
        </p:spPr>
        <p:txBody>
          <a:bodyPr/>
          <a:lstStyle>
            <a:lvl1pPr>
              <a:defRPr sz="2500" b="0"/>
            </a:lvl1pPr>
            <a:lvl2pPr>
              <a:defRPr sz="2000">
                <a:latin typeface="+mn-lt"/>
              </a:defRPr>
            </a:lvl2pPr>
            <a:lvl3pPr>
              <a:spcAft>
                <a:spcPts val="600"/>
              </a:spcAft>
              <a:defRPr sz="18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629400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59" y="6629400"/>
            <a:ext cx="3429000" cy="228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315721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0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0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harvard.edu/~mdw/course/cs161/notes/processe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ITSE </a:t>
            </a:r>
            <a:r>
              <a:rPr lang="en-US" sz="2900" b="1" spc="-60" dirty="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4931</a:t>
            </a:r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: Operating Systems</a:t>
            </a:r>
          </a:p>
          <a:p>
            <a:pPr algn="ctr"/>
            <a:r>
              <a:rPr lang="en-US" dirty="0" smtClean="0"/>
              <a:t>Lisanu Tebikew</a:t>
            </a:r>
          </a:p>
          <a:p>
            <a:pPr algn="ctr"/>
            <a:r>
              <a:rPr lang="en-US" dirty="0" smtClean="0"/>
              <a:t>lisanu@gmail.com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000" dirty="0"/>
              <a:t>Lecture 4</a:t>
            </a:r>
            <a:r>
              <a:rPr lang="en-US" sz="3000" dirty="0" smtClean="0"/>
              <a:t>: </a:t>
            </a:r>
            <a:r>
              <a:rPr lang="en-US" sz="3000" dirty="0"/>
              <a:t>Process Management</a:t>
            </a:r>
          </a:p>
          <a:p>
            <a:pPr algn="ctr"/>
            <a:r>
              <a:rPr lang="en-US" dirty="0" smtClean="0"/>
              <a:t>March 19, 2015</a:t>
            </a:r>
          </a:p>
          <a:p>
            <a:pPr algn="ctr"/>
            <a:r>
              <a:rPr lang="en-US" dirty="0" smtClean="0"/>
              <a:t>Slides adopted from Prof. </a:t>
            </a:r>
            <a:r>
              <a:rPr lang="en-US" dirty="0"/>
              <a:t>Matt Welsh, </a:t>
            </a:r>
            <a:r>
              <a:rPr lang="en-US" sz="2100" dirty="0">
                <a:hlinkClick r:id="rId3"/>
              </a:rPr>
              <a:t>http://www.eecs.harvard.edu/~</a:t>
            </a:r>
            <a:r>
              <a:rPr lang="en-US" sz="2100" dirty="0" smtClean="0">
                <a:hlinkClick r:id="rId3"/>
              </a:rPr>
              <a:t>mdw/course/cs161/notes/processes.pdf</a:t>
            </a:r>
            <a:r>
              <a:rPr lang="en-US" sz="2100" dirty="0" smtClean="0"/>
              <a:t> </a:t>
            </a:r>
            <a:endParaRPr 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2295525"/>
            <a:ext cx="1876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/>
          <a:lstStyle/>
          <a:p>
            <a:pPr lvl="0"/>
            <a:r>
              <a:rPr lang="en-US" dirty="0"/>
              <a:t>As the process executes, it moves between these states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new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ready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running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waiting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terminated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:  The process has finished execution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Process Control Block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OS maintains a Process Control Block (PCB) for each process</a:t>
            </a:r>
          </a:p>
          <a:p>
            <a:pPr lvl="0"/>
            <a:r>
              <a:rPr lang="en-US" dirty="0" smtClean="0"/>
              <a:t>The PCB is a big data structure with many fields: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b="1" i="1" dirty="0" smtClean="0"/>
              <a:t>Execution state</a:t>
            </a:r>
          </a:p>
          <a:p>
            <a:pPr lvl="2"/>
            <a:r>
              <a:rPr lang="en-US" dirty="0" smtClean="0"/>
              <a:t>ready, running, or waiting</a:t>
            </a:r>
          </a:p>
          <a:p>
            <a:pPr lvl="1"/>
            <a:r>
              <a:rPr lang="en-US" b="1" i="1" dirty="0" smtClean="0"/>
              <a:t>Saved CPU state</a:t>
            </a:r>
          </a:p>
          <a:p>
            <a:pPr lvl="2"/>
            <a:r>
              <a:rPr lang="en-US" dirty="0" smtClean="0"/>
              <a:t>CPU registers saved the last time the process was suspended.</a:t>
            </a:r>
          </a:p>
          <a:p>
            <a:pPr lvl="1"/>
            <a:r>
              <a:rPr lang="en-US" b="1" i="1" dirty="0" smtClean="0"/>
              <a:t>OS resources</a:t>
            </a:r>
          </a:p>
          <a:p>
            <a:pPr lvl="2"/>
            <a:r>
              <a:rPr lang="en-US" dirty="0" smtClean="0"/>
              <a:t>Open files, network sockets, etc.</a:t>
            </a:r>
          </a:p>
          <a:p>
            <a:pPr lvl="1"/>
            <a:r>
              <a:rPr lang="en-US" dirty="0" smtClean="0"/>
              <a:t>Memory management info</a:t>
            </a:r>
          </a:p>
          <a:p>
            <a:pPr lvl="1"/>
            <a:r>
              <a:rPr lang="en-US" dirty="0" smtClean="0"/>
              <a:t>Scheduling priority</a:t>
            </a:r>
          </a:p>
          <a:p>
            <a:pPr lvl="2"/>
            <a:r>
              <a:rPr lang="en-US" dirty="0" smtClean="0"/>
              <a:t>Give some processes higher priority than others</a:t>
            </a:r>
          </a:p>
          <a:p>
            <a:pPr lvl="1"/>
            <a:r>
              <a:rPr lang="en-US" dirty="0" smtClean="0"/>
              <a:t>Accounting information</a:t>
            </a:r>
          </a:p>
          <a:p>
            <a:pPr lvl="2"/>
            <a:r>
              <a:rPr lang="en-US" dirty="0" smtClean="0"/>
              <a:t>Total CPU time, memory usage, etc.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Linux PCB Structure (task_struct)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85800"/>
            <a:ext cx="9028584" cy="58293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</a:t>
            </a:r>
            <a:r>
              <a:rPr lang="en-US" dirty="0" smtClean="0"/>
              <a:t>the CPU to </a:t>
            </a:r>
            <a:r>
              <a:rPr lang="en-US" dirty="0"/>
              <a:t>another </a:t>
            </a:r>
            <a:r>
              <a:rPr lang="en-US" dirty="0" smtClean="0"/>
              <a:t>process.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Context of running process</a:t>
            </a:r>
            <a:r>
              <a:rPr lang="en-US" dirty="0">
                <a:solidFill>
                  <a:srgbClr val="000000"/>
                </a:solidFill>
              </a:rPr>
              <a:t> (PCB)</a:t>
            </a:r>
            <a:r>
              <a:rPr lang="en-US" dirty="0" smtClean="0">
                <a:solidFill>
                  <a:srgbClr val="000000"/>
                </a:solidFill>
              </a:rPr>
              <a:t> must be saved so that it is resumed later.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4996"/>
            <a:ext cx="62579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Switching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the CPU to another process.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Context </a:t>
            </a:r>
            <a:r>
              <a:rPr lang="en-US" dirty="0">
                <a:solidFill>
                  <a:srgbClr val="000000"/>
                </a:solidFill>
              </a:rPr>
              <a:t>of running process (PCB) </a:t>
            </a:r>
            <a:r>
              <a:rPr lang="en-US" dirty="0" smtClean="0">
                <a:solidFill>
                  <a:srgbClr val="000000"/>
                </a:solidFill>
              </a:rPr>
              <a:t>must </a:t>
            </a:r>
            <a:r>
              <a:rPr lang="en-US" dirty="0">
                <a:solidFill>
                  <a:srgbClr val="000000"/>
                </a:solidFill>
              </a:rPr>
              <a:t>be saved so that it is resumed later.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2101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Switching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the CPU to another process.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Context </a:t>
            </a:r>
            <a:r>
              <a:rPr lang="en-US" dirty="0">
                <a:solidFill>
                  <a:srgbClr val="000000"/>
                </a:solidFill>
              </a:rPr>
              <a:t>of running </a:t>
            </a:r>
            <a:r>
              <a:rPr lang="en-US" dirty="0" smtClean="0">
                <a:solidFill>
                  <a:srgbClr val="000000"/>
                </a:solidFill>
              </a:rPr>
              <a:t>process (PCB) </a:t>
            </a:r>
            <a:r>
              <a:rPr lang="en-US" dirty="0">
                <a:solidFill>
                  <a:srgbClr val="000000"/>
                </a:solidFill>
              </a:rPr>
              <a:t>must be saved so that it is resumed later.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655" y="1828800"/>
            <a:ext cx="5181600" cy="36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 Switch Overhead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Context switches are not cheap</a:t>
            </a:r>
          </a:p>
          <a:p>
            <a:pPr lvl="1"/>
            <a:r>
              <a:rPr lang="en-US" dirty="0" smtClean="0"/>
              <a:t>lot of CPU state to save and restore</a:t>
            </a:r>
          </a:p>
          <a:p>
            <a:pPr lvl="1"/>
            <a:r>
              <a:rPr lang="en-US" dirty="0" smtClean="0"/>
              <a:t>Also must update various flags in the PCB</a:t>
            </a:r>
          </a:p>
          <a:p>
            <a:pPr lvl="1"/>
            <a:r>
              <a:rPr lang="en-US" dirty="0" smtClean="0"/>
              <a:t>Picking the next process to run – </a:t>
            </a:r>
            <a:r>
              <a:rPr lang="en-US" b="1" i="1" dirty="0" smtClean="0">
                <a:solidFill>
                  <a:srgbClr val="C00000"/>
                </a:solidFill>
              </a:rPr>
              <a:t>scheduling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is also expensive</a:t>
            </a:r>
          </a:p>
          <a:p>
            <a:pPr lvl="0"/>
            <a:r>
              <a:rPr lang="en-US" dirty="0" smtClean="0"/>
              <a:t>Context switch overhead in Linux 2.4.21</a:t>
            </a:r>
          </a:p>
          <a:p>
            <a:pPr lvl="1"/>
            <a:r>
              <a:rPr lang="en-US" dirty="0" smtClean="0"/>
              <a:t>About 5.4 </a:t>
            </a:r>
            <a:r>
              <a:rPr lang="en-US" dirty="0" err="1" smtClean="0"/>
              <a:t>usec</a:t>
            </a:r>
            <a:r>
              <a:rPr lang="en-US" dirty="0" smtClean="0"/>
              <a:t> on a 2.4 GHz Pentium 4</a:t>
            </a:r>
          </a:p>
          <a:p>
            <a:pPr lvl="1"/>
            <a:r>
              <a:rPr lang="en-US" dirty="0" smtClean="0"/>
              <a:t>This is equivalent to about 13,200 CPU cycles!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Aside: Android support multitasking by offering one foreground and many background jobs through services.</a:t>
            </a:r>
          </a:p>
          <a:p>
            <a:pPr lvl="1"/>
            <a:r>
              <a:rPr lang="en-US" dirty="0" smtClean="0"/>
              <a:t>App registers and starts a service.</a:t>
            </a:r>
          </a:p>
          <a:p>
            <a:pPr lvl="1"/>
            <a:r>
              <a:rPr lang="en-US" dirty="0" smtClean="0"/>
              <a:t>Service runs in place of the app even if the app is terminated or background.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Switching in Linux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61" r="5294"/>
          <a:stretch/>
        </p:blipFill>
        <p:spPr>
          <a:xfrm>
            <a:off x="914400" y="914400"/>
            <a:ext cx="7514282" cy="61134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Switching in Linux</a:t>
            </a:r>
            <a:endParaRPr lang="en-US" dirty="0"/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762875" cy="42862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Switching in Linux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/>
          <a:stretch/>
        </p:blipFill>
        <p:spPr>
          <a:xfrm>
            <a:off x="914400" y="914400"/>
            <a:ext cx="7766374" cy="42862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lecture begins a series of topics on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Probably the most important part of the class!</a:t>
            </a:r>
          </a:p>
          <a:p>
            <a:pPr lvl="1"/>
            <a:r>
              <a:rPr lang="en-US" dirty="0" smtClean="0"/>
              <a:t>Definitely will be questions on this on the midterm and final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Today: Processes and process management</a:t>
            </a:r>
          </a:p>
          <a:p>
            <a:pPr lvl="1"/>
            <a:r>
              <a:rPr lang="en-US" dirty="0" smtClean="0"/>
              <a:t>What are the units of execution inside of an OS?</a:t>
            </a:r>
          </a:p>
          <a:p>
            <a:pPr lvl="1"/>
            <a:r>
              <a:rPr lang="en-US" dirty="0" smtClean="0"/>
              <a:t>How are they implemented inside of the OS? – Just scratch it.</a:t>
            </a:r>
          </a:p>
          <a:p>
            <a:pPr lvl="1"/>
            <a:r>
              <a:rPr lang="en-US" dirty="0" smtClean="0"/>
              <a:t>What are the possible execution states of a process?</a:t>
            </a:r>
          </a:p>
          <a:p>
            <a:pPr lvl="1"/>
            <a:r>
              <a:rPr lang="en-US" dirty="0" smtClean="0"/>
              <a:t>How does the OS switch between processes?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Context Switching in Linux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743825" cy="43053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State Queues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OS maintains a set of state queues for each process state</a:t>
            </a:r>
          </a:p>
          <a:p>
            <a:pPr lvl="1"/>
            <a:r>
              <a:rPr lang="en-US" dirty="0" smtClean="0"/>
              <a:t>Separate queues for ready and waiting states</a:t>
            </a:r>
          </a:p>
          <a:p>
            <a:pPr lvl="1"/>
            <a:r>
              <a:rPr lang="en-US" dirty="0" smtClean="0"/>
              <a:t>Generally separate queues for each kind of waiting process</a:t>
            </a:r>
          </a:p>
          <a:p>
            <a:pPr lvl="2"/>
            <a:r>
              <a:rPr lang="en-US" dirty="0" smtClean="0"/>
              <a:t>e.g., One queue for processes waiting for disk I/O</a:t>
            </a:r>
          </a:p>
          <a:p>
            <a:pPr lvl="2"/>
            <a:r>
              <a:rPr lang="en-US" dirty="0" smtClean="0"/>
              <a:t>Another queue for processes waiting for network I/O, etc.</a:t>
            </a:r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78105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State Queue Transitions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PCBs move between these queues as their state changes</a:t>
            </a:r>
          </a:p>
          <a:p>
            <a:pPr lvl="1"/>
            <a:r>
              <a:rPr lang="en-US" dirty="0" smtClean="0"/>
              <a:t>Initially put in ready queue (</a:t>
            </a:r>
            <a:r>
              <a:rPr lang="en-US" i="1" dirty="0" err="1" smtClean="0"/>
              <a:t>enqueue</a:t>
            </a:r>
            <a:r>
              <a:rPr lang="en-US" i="1" dirty="0"/>
              <a:t>())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b="1" i="1" dirty="0" smtClean="0">
                <a:solidFill>
                  <a:srgbClr val="C00000"/>
                </a:solidFill>
              </a:rPr>
              <a:t>scheduling</a:t>
            </a:r>
            <a:r>
              <a:rPr lang="en-US" i="1" dirty="0" smtClean="0"/>
              <a:t> </a:t>
            </a:r>
            <a:r>
              <a:rPr lang="en-US" sz="1600" dirty="0" smtClean="0"/>
              <a:t>(Discussed next chapter)</a:t>
            </a:r>
            <a:r>
              <a:rPr lang="en-US" dirty="0" smtClean="0"/>
              <a:t> a process, pop the head off of the ready queue and start running it (</a:t>
            </a:r>
            <a:r>
              <a:rPr lang="en-US" i="1" dirty="0" err="1" smtClean="0"/>
              <a:t>dequeue</a:t>
            </a:r>
            <a:r>
              <a:rPr lang="en-US" i="1" dirty="0" smtClean="0"/>
              <a:t>())</a:t>
            </a:r>
          </a:p>
          <a:p>
            <a:pPr lvl="2"/>
            <a:r>
              <a:rPr lang="en-US" dirty="0" smtClean="0"/>
              <a:t>it can move to waiting queue(</a:t>
            </a:r>
            <a:r>
              <a:rPr lang="en-US" dirty="0" err="1" smtClean="0"/>
              <a:t>E.g</a:t>
            </a:r>
            <a:r>
              <a:rPr lang="en-US" dirty="0" smtClean="0"/>
              <a:t> I/O request, Creating a new process and waiting)</a:t>
            </a:r>
          </a:p>
          <a:p>
            <a:pPr lvl="2"/>
            <a:r>
              <a:rPr lang="en-US" dirty="0" smtClean="0"/>
              <a:t>Interrupt may occur and move to ready</a:t>
            </a:r>
          </a:p>
          <a:p>
            <a:pPr lvl="1"/>
            <a:r>
              <a:rPr lang="en-US" dirty="0" smtClean="0"/>
              <a:t>When I/O has completed, move PCB from waiting queue to ready queue</a:t>
            </a:r>
          </a:p>
          <a:p>
            <a:pPr lvl="1"/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3686175"/>
            <a:ext cx="76866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One process can create, another process</a:t>
            </a:r>
          </a:p>
          <a:p>
            <a:pPr lvl="1"/>
            <a:r>
              <a:rPr lang="en-US" dirty="0" smtClean="0"/>
              <a:t>The original process is the </a:t>
            </a:r>
            <a:r>
              <a:rPr lang="en-US" i="1" dirty="0" smtClean="0">
                <a:solidFill>
                  <a:srgbClr val="C00000"/>
                </a:solidFill>
              </a:rPr>
              <a:t>parent</a:t>
            </a:r>
          </a:p>
          <a:p>
            <a:pPr lvl="1"/>
            <a:r>
              <a:rPr lang="en-US" dirty="0" smtClean="0"/>
              <a:t>The new process is the </a:t>
            </a:r>
            <a:r>
              <a:rPr lang="en-US" i="1" dirty="0" smtClean="0">
                <a:solidFill>
                  <a:srgbClr val="C00000"/>
                </a:solidFill>
              </a:rPr>
              <a:t>child</a:t>
            </a:r>
          </a:p>
          <a:p>
            <a:r>
              <a:rPr lang="en-US" dirty="0"/>
              <a:t>Typically, new process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created </a:t>
            </a:r>
            <a:r>
              <a:rPr lang="en-US" dirty="0"/>
              <a:t>when user runs a program</a:t>
            </a:r>
          </a:p>
          <a:p>
            <a:pPr lvl="1"/>
            <a:r>
              <a:rPr lang="en-US" dirty="0"/>
              <a:t>E.g., Double-click an application, or type a command at the shell</a:t>
            </a:r>
          </a:p>
          <a:p>
            <a:r>
              <a:rPr lang="en-US" sz="3000" dirty="0" smtClean="0"/>
              <a:t>What </a:t>
            </a:r>
            <a:r>
              <a:rPr lang="en-US" sz="3000" dirty="0"/>
              <a:t>creates the first process in the system, and when?</a:t>
            </a:r>
          </a:p>
          <a:p>
            <a:pPr lvl="1"/>
            <a:r>
              <a:rPr lang="en-US" dirty="0"/>
              <a:t>At boot time, the OS creates the ﬁrst process, called </a:t>
            </a:r>
            <a:r>
              <a:rPr lang="en-US" b="1" i="1" dirty="0" err="1">
                <a:solidFill>
                  <a:srgbClr val="C00000"/>
                </a:solidFill>
              </a:rPr>
              <a:t>init</a:t>
            </a:r>
            <a:r>
              <a:rPr lang="en-US" dirty="0"/>
              <a:t>, which is responsible for starting up many other </a:t>
            </a:r>
            <a:r>
              <a:rPr lang="en-US" dirty="0" smtClean="0"/>
              <a:t>processes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US" dirty="0" smtClean="0"/>
              <a:t>Parent process defines resources and access rights of children</a:t>
            </a:r>
          </a:p>
          <a:p>
            <a:pPr lvl="1"/>
            <a:r>
              <a:rPr lang="en-US" dirty="0" smtClean="0"/>
              <a:t>e.g., child process inherits parent's user ID, initialization data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09650"/>
            <a:ext cx="4714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Process Creation: Unix/Linux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Linux/Unix</a:t>
            </a:r>
            <a:r>
              <a:rPr lang="en-US" dirty="0"/>
              <a:t>, processes are created using </a:t>
            </a:r>
            <a:r>
              <a:rPr lang="en-US" b="1" i="1" dirty="0">
                <a:solidFill>
                  <a:srgbClr val="C00000"/>
                </a:solidFill>
              </a:rPr>
              <a:t>fork() </a:t>
            </a:r>
            <a:r>
              <a:rPr lang="en-US" dirty="0" smtClean="0"/>
              <a:t>system call</a:t>
            </a:r>
          </a:p>
          <a:p>
            <a:pPr marL="800100" lvl="1" indent="-342900"/>
            <a:r>
              <a:rPr lang="en-US" dirty="0" smtClean="0"/>
              <a:t>This </a:t>
            </a:r>
            <a:r>
              <a:rPr lang="en-US" dirty="0"/>
              <a:t>creates an exact duplicate of the parent process!!</a:t>
            </a:r>
          </a:p>
          <a:p>
            <a:pPr marL="800100" lvl="1" indent="-342900"/>
            <a:r>
              <a:rPr lang="en-US" dirty="0" smtClean="0"/>
              <a:t>Creates </a:t>
            </a:r>
            <a:r>
              <a:rPr lang="en-US" dirty="0"/>
              <a:t>and initializes a new </a:t>
            </a:r>
            <a:r>
              <a:rPr lang="en-US" i="1" dirty="0"/>
              <a:t>PCB </a:t>
            </a:r>
          </a:p>
          <a:p>
            <a:pPr marL="800100" lvl="1" indent="-342900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i="1" dirty="0"/>
              <a:t>new address space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b="1" i="1" dirty="0" smtClean="0"/>
              <a:t>copies</a:t>
            </a:r>
            <a:r>
              <a:rPr lang="en-US" b="1" dirty="0" smtClean="0"/>
              <a:t> </a:t>
            </a:r>
            <a:r>
              <a:rPr lang="en-US" dirty="0"/>
              <a:t>of the entire contents of the </a:t>
            </a:r>
            <a:r>
              <a:rPr lang="en-US" i="1" dirty="0"/>
              <a:t>address space </a:t>
            </a:r>
            <a:r>
              <a:rPr lang="en-US" dirty="0"/>
              <a:t>of the parent </a:t>
            </a:r>
          </a:p>
          <a:p>
            <a:pPr marL="800100" lvl="1" indent="-342900"/>
            <a:r>
              <a:rPr lang="en-US" dirty="0"/>
              <a:t>Initializes CPU and OS resources to a copy of the </a:t>
            </a:r>
            <a:r>
              <a:rPr lang="en-US" dirty="0" smtClean="0"/>
              <a:t>parent's</a:t>
            </a:r>
          </a:p>
          <a:p>
            <a:pPr marL="800100" lvl="1" indent="-342900"/>
            <a:r>
              <a:rPr lang="en-US" dirty="0" smtClean="0"/>
              <a:t>Places </a:t>
            </a:r>
            <a:r>
              <a:rPr lang="en-US" dirty="0"/>
              <a:t>the PCB on the ready queue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" y="3352800"/>
            <a:ext cx="739928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Creation: Unix/Linux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child process starts running where fork() system call returns!</a:t>
            </a:r>
          </a:p>
          <a:p>
            <a:pPr marL="800100" lvl="1" indent="-342900"/>
            <a:r>
              <a:rPr lang="en-US" dirty="0" smtClean="0"/>
              <a:t>And </a:t>
            </a:r>
            <a:r>
              <a:rPr lang="en-US" dirty="0"/>
              <a:t>has an exact copy of the parent's variables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 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(“Process %d: value is %d\n”,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getpid()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5) {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(“Process %d: About to do a fork...\n”,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getpid()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/>
            <a:r>
              <a:rPr lang="en-US" dirty="0"/>
              <a:t>What determines the order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the two processes run</a:t>
            </a:r>
            <a:r>
              <a:rPr lang="en-US" dirty="0" smtClean="0"/>
              <a:t>???</a:t>
            </a:r>
          </a:p>
          <a:p>
            <a:pPr marL="800100" lvl="1" indent="-342900"/>
            <a:r>
              <a:rPr lang="en-US" dirty="0"/>
              <a:t>The </a:t>
            </a:r>
            <a:r>
              <a:rPr lang="en-US" dirty="0" smtClean="0"/>
              <a:t>scheduler – discussed in another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1239" y="2133600"/>
            <a:ext cx="3724161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Process 4530: value is 0</a:t>
            </a:r>
          </a:p>
          <a:p>
            <a:r>
              <a:rPr lang="en-US" dirty="0"/>
              <a:t>Process 4530: value is 1</a:t>
            </a:r>
          </a:p>
          <a:p>
            <a:r>
              <a:rPr lang="en-US" dirty="0"/>
              <a:t>Process 4530: value is 2</a:t>
            </a:r>
          </a:p>
          <a:p>
            <a:r>
              <a:rPr lang="en-US" dirty="0"/>
              <a:t>Process 4530: value is 3</a:t>
            </a:r>
          </a:p>
          <a:p>
            <a:r>
              <a:rPr lang="en-US" dirty="0"/>
              <a:t>Process 4530: value is 4</a:t>
            </a:r>
          </a:p>
          <a:p>
            <a:r>
              <a:rPr lang="en-US" dirty="0"/>
              <a:t>Process 4530: value is 5 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4530: About to do a fork...</a:t>
            </a:r>
          </a:p>
          <a:p>
            <a:r>
              <a:rPr lang="en-US" b="1" dirty="0"/>
              <a:t>Process 4531: value is 6</a:t>
            </a:r>
          </a:p>
          <a:p>
            <a:r>
              <a:rPr lang="en-US" dirty="0"/>
              <a:t>Process 4530: value is 6</a:t>
            </a:r>
          </a:p>
          <a:p>
            <a:r>
              <a:rPr lang="en-US" dirty="0"/>
              <a:t>Process 4530: value is 7</a:t>
            </a:r>
          </a:p>
          <a:p>
            <a:r>
              <a:rPr lang="en-US" b="1" dirty="0"/>
              <a:t>Process 4531: value is 7</a:t>
            </a:r>
            <a:endParaRPr lang="en-US" dirty="0"/>
          </a:p>
          <a:p>
            <a:r>
              <a:rPr lang="en-US" dirty="0"/>
              <a:t>Process 4530: value is 8</a:t>
            </a:r>
          </a:p>
          <a:p>
            <a:r>
              <a:rPr lang="en-US" b="1" dirty="0"/>
              <a:t>Process 4531: value is 8</a:t>
            </a:r>
            <a:endParaRPr lang="en-US" dirty="0"/>
          </a:p>
          <a:p>
            <a:r>
              <a:rPr lang="en-US" dirty="0"/>
              <a:t>Process 4530: value is 9</a:t>
            </a:r>
          </a:p>
          <a:p>
            <a:r>
              <a:rPr lang="en-US" b="1" dirty="0"/>
              <a:t>Process 4531: value is </a:t>
            </a:r>
            <a:r>
              <a:rPr lang="en-US" b="1" dirty="0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02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a unique positive process ID (PID)</a:t>
            </a:r>
          </a:p>
          <a:p>
            <a:r>
              <a:rPr lang="en-US" dirty="0" smtClean="0"/>
              <a:t>getpid returns current process’s PID</a:t>
            </a:r>
          </a:p>
          <a:p>
            <a:r>
              <a:rPr lang="en-US" dirty="0" err="1" smtClean="0"/>
              <a:t>getppid</a:t>
            </a:r>
            <a:r>
              <a:rPr lang="en-US" dirty="0" smtClean="0"/>
              <a:t> returns PID of parent of current process</a:t>
            </a:r>
          </a:p>
          <a:p>
            <a:pPr lvl="1"/>
            <a:r>
              <a:rPr lang="en-US" dirty="0" smtClean="0"/>
              <a:t>return an integer value of type </a:t>
            </a:r>
            <a:r>
              <a:rPr lang="en-US" dirty="0" err="1" smtClean="0"/>
              <a:t>pid_t</a:t>
            </a:r>
            <a:r>
              <a:rPr lang="en-US" dirty="0" smtClean="0"/>
              <a:t>, which on Linux systems is deﬁned as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Defined in sys/</a:t>
            </a:r>
            <a:r>
              <a:rPr lang="en-US" dirty="0" err="1" smtClean="0"/>
              <a:t>types.h</a:t>
            </a:r>
            <a:r>
              <a:rPr lang="en-US" dirty="0" smtClean="0"/>
              <a:t> so you need to include it in your programs</a:t>
            </a: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unistd.h</a:t>
            </a:r>
            <a:r>
              <a:rPr lang="en-US" dirty="0" smtClean="0"/>
              <a:t> so you need to include it in your programs</a:t>
            </a:r>
          </a:p>
          <a:p>
            <a:r>
              <a:rPr lang="en-US" dirty="0" smtClean="0"/>
              <a:t>For examples of usage see next slides.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Fork Example #2</a:t>
            </a:r>
            <a:endParaRPr lang="en-US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 fork graph helps determine the output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consider Two consecutive forks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main()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Fork Example 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Three consecutive forks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Fork Example 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Nested forks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906839" cy="397031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</a:t>
            </a:r>
            <a:r>
              <a:rPr lang="en-US" sz="1800" dirty="0" smtClean="0">
                <a:latin typeface="Courier New" pitchFamily="49" charset="0"/>
              </a:rPr>
              <a:t>");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pid1 </a:t>
            </a:r>
            <a:r>
              <a:rPr lang="en-US" sz="1800" dirty="0">
                <a:latin typeface="Courier New" pitchFamily="49" charset="0"/>
              </a:rPr>
              <a:t>= fork();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if (</a:t>
            </a:r>
            <a:r>
              <a:rPr lang="en-US" sz="1800" dirty="0" smtClean="0">
                <a:latin typeface="Courier New" pitchFamily="49" charset="0"/>
              </a:rPr>
              <a:t>pid1 </a:t>
            </a:r>
            <a:r>
              <a:rPr lang="en-US" sz="1800" dirty="0">
                <a:latin typeface="Courier New" pitchFamily="49" charset="0"/>
              </a:rPr>
              <a:t>!= 0) {</a:t>
            </a:r>
          </a:p>
          <a:p>
            <a:r>
              <a:rPr lang="en-US" sz="1800" dirty="0">
                <a:latin typeface="Courier New" pitchFamily="49" charset="0"/>
              </a:rPr>
              <a:t>	printf("L1\n"); 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pid2 </a:t>
            </a:r>
            <a:r>
              <a:rPr lang="en-US" sz="1800" dirty="0">
                <a:latin typeface="Courier New" pitchFamily="49" charset="0"/>
              </a:rPr>
              <a:t>= fork();</a:t>
            </a:r>
          </a:p>
          <a:p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	if (pid2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57800" y="2863850"/>
            <a:ext cx="2074863" cy="1631950"/>
            <a:chOff x="5257800" y="2863850"/>
            <a:chExt cx="2074863" cy="1631950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6172200" y="377825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5257800" y="4159250"/>
              <a:ext cx="457200" cy="336550"/>
              <a:chOff x="3360" y="3024"/>
              <a:chExt cx="288" cy="212"/>
            </a:xfrm>
          </p:grpSpPr>
          <p:sp>
            <p:nvSpPr>
              <p:cNvPr id="61" name="Line 7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360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L0</a:t>
                </a:r>
              </a:p>
            </p:txBody>
          </p:sp>
        </p:grpSp>
        <p:grpSp>
          <p:nvGrpSpPr>
            <p:cNvPr id="63" name="Group 25"/>
            <p:cNvGrpSpPr>
              <a:grpSpLocks/>
            </p:cNvGrpSpPr>
            <p:nvPr/>
          </p:nvGrpSpPr>
          <p:grpSpPr bwMode="auto">
            <a:xfrm>
              <a:off x="5715000" y="2863850"/>
              <a:ext cx="1617663" cy="1631950"/>
              <a:chOff x="3648" y="2208"/>
              <a:chExt cx="1019" cy="1028"/>
            </a:xfrm>
          </p:grpSpPr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3648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V="1">
                <a:off x="3648" y="2400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3648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69" name="Group 26"/>
            <p:cNvGrpSpPr>
              <a:grpSpLocks/>
            </p:cNvGrpSpPr>
            <p:nvPr/>
          </p:nvGrpSpPr>
          <p:grpSpPr bwMode="auto">
            <a:xfrm>
              <a:off x="6172200" y="3473450"/>
              <a:ext cx="1160463" cy="1022350"/>
              <a:chOff x="3936" y="2592"/>
              <a:chExt cx="731" cy="644"/>
            </a:xfrm>
          </p:grpSpPr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L2</a:t>
                </a:r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/>
            </p:nvSpPr>
            <p:spPr bwMode="auto">
              <a:xfrm>
                <a:off x="4320" y="259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6705600" y="3854450"/>
              <a:ext cx="627063" cy="641350"/>
              <a:chOff x="4272" y="2832"/>
              <a:chExt cx="395" cy="404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V="1">
                <a:off x="4272" y="30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83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Process?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is the OS </a:t>
            </a:r>
            <a:r>
              <a:rPr lang="en-US" i="1" dirty="0">
                <a:solidFill>
                  <a:schemeClr val="tx2"/>
                </a:solidFill>
              </a:rPr>
              <a:t>abstraction for execution </a:t>
            </a:r>
            <a:endParaRPr lang="en-US" dirty="0"/>
          </a:p>
          <a:p>
            <a:pPr marL="800100" lvl="1" indent="-342900"/>
            <a:r>
              <a:rPr lang="en-US" dirty="0"/>
              <a:t>A process represents a single running </a:t>
            </a:r>
            <a:r>
              <a:rPr lang="en-US" dirty="0" smtClean="0"/>
              <a:t>application </a:t>
            </a:r>
            <a:r>
              <a:rPr lang="en-US" dirty="0"/>
              <a:t>on the system</a:t>
            </a:r>
          </a:p>
          <a:p>
            <a:pPr marL="800100" lvl="1" indent="-342900"/>
            <a:r>
              <a:rPr lang="en-US" dirty="0" smtClean="0"/>
              <a:t>AKA a job or a task or a sequential process </a:t>
            </a:r>
          </a:p>
          <a:p>
            <a:pPr marL="800100" lvl="1" indent="-342900"/>
            <a:endParaRPr lang="en-US" dirty="0" smtClean="0"/>
          </a:p>
          <a:p>
            <a:r>
              <a:rPr lang="en-US" dirty="0" smtClean="0"/>
              <a:t>What is the difference between a process and a program?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/>
              <a:t>process is </a:t>
            </a:r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program in execution </a:t>
            </a:r>
          </a:p>
          <a:p>
            <a:pPr marL="800100" lvl="1" indent="-342900"/>
            <a:r>
              <a:rPr lang="en-US" dirty="0" smtClean="0"/>
              <a:t>Processes are active </a:t>
            </a:r>
            <a:r>
              <a:rPr lang="en-US" dirty="0"/>
              <a:t>entity </a:t>
            </a:r>
            <a:r>
              <a:rPr lang="en-US" dirty="0" smtClean="0"/>
              <a:t>while programs </a:t>
            </a:r>
            <a:r>
              <a:rPr lang="en-US" dirty="0"/>
              <a:t>are static entities with the </a:t>
            </a:r>
            <a:r>
              <a:rPr lang="en-US" i="1" dirty="0"/>
              <a:t>potential </a:t>
            </a:r>
            <a:r>
              <a:rPr lang="en-US" dirty="0"/>
              <a:t>for execution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Fork Example 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Nested forks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have fork() at all?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make a copy of the parent process?</a:t>
            </a:r>
          </a:p>
          <a:p>
            <a:pPr lvl="0"/>
            <a:r>
              <a:rPr lang="en-US" dirty="0" smtClean="0"/>
              <a:t>Don't you usually want to start a new program instead? </a:t>
            </a:r>
          </a:p>
          <a:p>
            <a:pPr lvl="0"/>
            <a:r>
              <a:rPr lang="en-US" dirty="0" smtClean="0"/>
              <a:t>Where might “cloning” the parent be useful?</a:t>
            </a:r>
          </a:p>
          <a:p>
            <a:pPr lvl="1"/>
            <a:r>
              <a:rPr lang="en-US" dirty="0" smtClean="0"/>
              <a:t>Web server – make a copy for each incoming connection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/>
              <a:t>processing – set up initial state, fork off multiple copies to do </a:t>
            </a:r>
            <a:r>
              <a:rPr lang="en-US" dirty="0" smtClean="0"/>
              <a:t>work</a:t>
            </a:r>
          </a:p>
          <a:p>
            <a:pPr lvl="1"/>
            <a:endParaRPr lang="en-US" dirty="0"/>
          </a:p>
          <a:p>
            <a:pPr lvl="0"/>
            <a:r>
              <a:rPr lang="en-US" dirty="0" smtClean="0"/>
              <a:t>UNIX philosophy: System calls should be minimal.</a:t>
            </a:r>
          </a:p>
          <a:p>
            <a:pPr lvl="1"/>
            <a:r>
              <a:rPr lang="en-US" dirty="0" smtClean="0"/>
              <a:t>Don't overload system calls with extra functionality if it is not always needed.</a:t>
            </a:r>
          </a:p>
          <a:p>
            <a:pPr lvl="1"/>
            <a:r>
              <a:rPr lang="en-US" dirty="0" smtClean="0"/>
              <a:t>Better to provide a flexible set of simple primitives and let programmers combine them in useful ways.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fork makes a copy of a process. What about memory usage?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537686"/>
            <a:ext cx="7924800" cy="50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aggressively tries to share memory between processes.</a:t>
            </a:r>
          </a:p>
          <a:p>
            <a:pPr marL="800100" lvl="1" indent="-342900"/>
            <a:r>
              <a:rPr lang="en-US" dirty="0" smtClean="0"/>
              <a:t>Especially </a:t>
            </a:r>
            <a:r>
              <a:rPr lang="en-US" dirty="0"/>
              <a:t>processes that are fork()'d copies of each </a:t>
            </a:r>
            <a:r>
              <a:rPr lang="en-US" dirty="0" smtClean="0"/>
              <a:t>other</a:t>
            </a:r>
          </a:p>
          <a:p>
            <a:pPr marL="800100" lvl="1" indent="-342900"/>
            <a:endParaRPr lang="en-US" dirty="0"/>
          </a:p>
          <a:p>
            <a:r>
              <a:rPr lang="en-US" dirty="0"/>
              <a:t>Copies of a parent process do not actually get a private copy of the address space...</a:t>
            </a:r>
          </a:p>
          <a:p>
            <a:pPr marL="800100" lvl="1" indent="-342900"/>
            <a:r>
              <a:rPr lang="en-US" dirty="0" smtClean="0"/>
              <a:t>... </a:t>
            </a:r>
            <a:r>
              <a:rPr lang="en-US" dirty="0"/>
              <a:t>Though that is the illusion that each process </a:t>
            </a:r>
            <a:r>
              <a:rPr lang="en-US" dirty="0" smtClean="0"/>
              <a:t>gets.</a:t>
            </a:r>
          </a:p>
          <a:p>
            <a:pPr marL="800100" lvl="1" indent="-342900"/>
            <a:r>
              <a:rPr lang="en-US" dirty="0" smtClean="0"/>
              <a:t>Instead</a:t>
            </a:r>
            <a:r>
              <a:rPr lang="en-US" dirty="0"/>
              <a:t>, they share the same physical memory, </a:t>
            </a:r>
            <a:r>
              <a:rPr lang="en-US" i="1" dirty="0"/>
              <a:t>until one of them makes a change</a:t>
            </a:r>
            <a:r>
              <a:rPr lang="en-US" dirty="0" smtClean="0"/>
              <a:t>.</a:t>
            </a:r>
          </a:p>
          <a:p>
            <a:pPr marL="1485900" lvl="2" indent="-342900"/>
            <a:r>
              <a:rPr lang="en-US" dirty="0" smtClean="0"/>
              <a:t>Then they need a separate address space</a:t>
            </a:r>
          </a:p>
          <a:p>
            <a:pPr marL="1485900" lvl="2" indent="-342900"/>
            <a:endParaRPr lang="en-US" dirty="0"/>
          </a:p>
          <a:p>
            <a:r>
              <a:rPr lang="en-US" dirty="0"/>
              <a:t>The virtual memory system is behind these shenanigans.</a:t>
            </a:r>
          </a:p>
          <a:p>
            <a:pPr marL="800100" lvl="1" indent="-342900"/>
            <a:r>
              <a:rPr lang="en-US" dirty="0" smtClean="0"/>
              <a:t>We </a:t>
            </a:r>
            <a:r>
              <a:rPr lang="en-US" dirty="0"/>
              <a:t>will discuss this in much detail later in the course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exit: Ending a process</a:t>
            </a: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terminates for one of 3 reasons:</a:t>
            </a:r>
          </a:p>
          <a:p>
            <a:r>
              <a:rPr lang="en-US" dirty="0" smtClean="0"/>
              <a:t>Intentional exit</a:t>
            </a:r>
          </a:p>
          <a:p>
            <a:pPr lvl="1"/>
            <a:r>
              <a:rPr lang="en-US" dirty="0" smtClean="0"/>
              <a:t>return from the main() procedure</a:t>
            </a:r>
          </a:p>
          <a:p>
            <a:pPr lvl="1"/>
            <a:r>
              <a:rPr lang="en-US" dirty="0" smtClean="0"/>
              <a:t>call to the exit(</a:t>
            </a:r>
            <a:r>
              <a:rPr lang="en-US" dirty="0" err="1" smtClean="0"/>
              <a:t>int</a:t>
            </a:r>
            <a:r>
              <a:rPr lang="en-US" dirty="0" smtClean="0"/>
              <a:t>) 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performs an illegal operation, e.g.</a:t>
            </a:r>
          </a:p>
          <a:p>
            <a:pPr lvl="1"/>
            <a:r>
              <a:rPr lang="en-US" dirty="0"/>
              <a:t>makes an attempt to access memory to which it is not authorized</a:t>
            </a:r>
            <a:r>
              <a:rPr lang="en-US" dirty="0" smtClean="0"/>
              <a:t>,</a:t>
            </a:r>
          </a:p>
          <a:p>
            <a:pPr lvl="1"/>
            <a:endParaRPr lang="en-US" dirty="0"/>
          </a:p>
          <a:p>
            <a:r>
              <a:rPr lang="en-US" dirty="0" smtClean="0"/>
              <a:t>Parent </a:t>
            </a:r>
            <a:r>
              <a:rPr lang="en-US" dirty="0"/>
              <a:t>may terminate execution of </a:t>
            </a:r>
            <a:r>
              <a:rPr lang="en-US" dirty="0" smtClean="0"/>
              <a:t>child </a:t>
            </a:r>
            <a:r>
              <a:rPr lang="en-US" dirty="0"/>
              <a:t>processes </a:t>
            </a:r>
            <a:r>
              <a:rPr lang="en-US" dirty="0" smtClean="0"/>
              <a:t>(kill()), </a:t>
            </a:r>
            <a:r>
              <a:rPr lang="en-US" dirty="0"/>
              <a:t>e.g. because</a:t>
            </a:r>
          </a:p>
          <a:p>
            <a:pPr lvl="1"/>
            <a:r>
              <a:rPr lang="en-US" dirty="0" smtClean="0"/>
              <a:t>child has exceeded allocated resources</a:t>
            </a:r>
          </a:p>
          <a:p>
            <a:pPr lvl="1"/>
            <a:r>
              <a:rPr lang="en-US" dirty="0" smtClean="0"/>
              <a:t>task assigned to child is no longer required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7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Zombies</a:t>
            </a:r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When process terminates, still consumes system resources; OS does not remove it from system immediately</a:t>
            </a:r>
          </a:p>
          <a:p>
            <a:r>
              <a:rPr lang="en-US" dirty="0" smtClean="0"/>
              <a:t>Reaping: Process stays until it is reaped by parent</a:t>
            </a:r>
          </a:p>
          <a:p>
            <a:pPr lvl="1"/>
            <a:r>
              <a:rPr lang="en-US" dirty="0" smtClean="0"/>
              <a:t>Performed by parent on terminated child (using wait or </a:t>
            </a:r>
            <a:r>
              <a:rPr lang="en-US" dirty="0" err="1" smtClean="0"/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Parent is given exit status information</a:t>
            </a:r>
          </a:p>
          <a:p>
            <a:pPr lvl="1"/>
            <a:r>
              <a:rPr lang="en-US" dirty="0" smtClean="0"/>
              <a:t>Kernel discards process</a:t>
            </a:r>
          </a:p>
          <a:p>
            <a:r>
              <a:rPr lang="en-US" dirty="0" smtClean="0"/>
              <a:t>What if parent doesn’t reap?</a:t>
            </a:r>
          </a:p>
          <a:p>
            <a:pPr lvl="1"/>
            <a:r>
              <a:rPr lang="en-US" dirty="0" smtClean="0"/>
              <a:t>A terminated process that has not been reaped is called a zombie process</a:t>
            </a:r>
          </a:p>
          <a:p>
            <a:pPr lvl="1"/>
            <a:r>
              <a:rPr lang="en-US" dirty="0" smtClean="0"/>
              <a:t>If any parent terminates without reaping a child, then child will be reaped by </a:t>
            </a:r>
            <a:r>
              <a:rPr lang="en-US" dirty="0" err="1" smtClean="0"/>
              <a:t>init</a:t>
            </a:r>
            <a:r>
              <a:rPr lang="en-US" dirty="0" smtClean="0"/>
              <a:t> 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152400" y="25908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Cylic@Cylic-Box</a:t>
            </a:r>
            <a:r>
              <a:rPr lang="en-US" sz="1600" dirty="0" smtClean="0">
                <a:latin typeface="Courier New" pitchFamily="49" charset="0"/>
              </a:rPr>
              <a:t>$ </a:t>
            </a:r>
            <a:r>
              <a:rPr lang="en-US" sz="1600" i="1" dirty="0">
                <a:latin typeface="Courier New" panose="02070309020205020404" pitchFamily="49" charset="0"/>
              </a:rPr>
              <a:t>./</a:t>
            </a:r>
            <a:r>
              <a:rPr lang="en-US" sz="1600" i="1" dirty="0" smtClean="0">
                <a:latin typeface="Courier New" panose="02070309020205020404" pitchFamily="49" charset="0"/>
              </a:rPr>
              <a:t>forks</a:t>
            </a:r>
            <a:endParaRPr lang="en-US" sz="1600" i="1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[1] 6639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Running Parent, PID = 6639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Terminating Child, PID = 6640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linux</a:t>
            </a:r>
            <a:r>
              <a:rPr lang="en-US" sz="1600" dirty="0">
                <a:latin typeface="Courier New" panose="02070309020205020404" pitchFamily="49" charset="0"/>
              </a:rPr>
              <a:t>&gt; </a:t>
            </a:r>
            <a:r>
              <a:rPr lang="en-US" sz="1600" i="1" dirty="0" err="1">
                <a:latin typeface="Courier New" panose="02070309020205020404" pitchFamily="49" charset="0"/>
              </a:rPr>
              <a:t>ps</a:t>
            </a:r>
            <a:endParaRPr lang="en-US" sz="1600" i="1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PID TTY          TIME CMD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6585 ttyp9    00:00:00 </a:t>
            </a:r>
            <a:r>
              <a:rPr lang="en-US" sz="1600" dirty="0" err="1">
                <a:latin typeface="Courier New" panose="02070309020205020404" pitchFamily="49" charset="0"/>
              </a:rPr>
              <a:t>tcsh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6639 ttyp9    00:00:03 forks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6640 ttyp9    00:00:00 forks &lt;defunct&gt;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6641 ttyp9    00:00:00 </a:t>
            </a:r>
            <a:r>
              <a:rPr lang="en-US" sz="1600" dirty="0" err="1" smtClean="0">
                <a:latin typeface="Courier New" panose="02070309020205020404" pitchFamily="49" charset="0"/>
              </a:rPr>
              <a:t>ps</a:t>
            </a:r>
            <a:endParaRPr lang="en-US" sz="1600" dirty="0">
              <a:latin typeface="Courier New" panose="02070309020205020404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Zombie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Ps command lists the processes running in your Linux computer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shows child process as “defunct”</a:t>
            </a:r>
          </a:p>
          <a:p>
            <a:endParaRPr lang="en-US" dirty="0" smtClean="0"/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4191000" y="817613"/>
            <a:ext cx="5257799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smtClean="0">
                <a:latin typeface="Courier New" pitchFamily="49" charset="0"/>
              </a:rPr>
              <a:t>main()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if (fork() == 0) {</a:t>
            </a:r>
          </a:p>
          <a:p>
            <a:r>
              <a:rPr lang="en-US" sz="1400" dirty="0">
                <a:latin typeface="Courier New" pitchFamily="49" charset="0"/>
              </a:rPr>
              <a:t>	/* Child */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("Terminating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</a:t>
            </a:r>
            <a:r>
              <a:rPr lang="en-US" sz="1400" dirty="0" err="1">
                <a:latin typeface="Courier New" pitchFamily="49" charset="0"/>
              </a:rPr>
              <a:t>getpid</a:t>
            </a:r>
            <a:r>
              <a:rPr lang="en-US" sz="1400" dirty="0">
                <a:latin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("Running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</a:t>
            </a:r>
            <a:r>
              <a:rPr lang="en-US" sz="1400" dirty="0" err="1">
                <a:latin typeface="Courier New" pitchFamily="49" charset="0"/>
              </a:rPr>
              <a:t>getpid</a:t>
            </a:r>
            <a:r>
              <a:rPr lang="en-US" sz="1400" dirty="0">
                <a:latin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/* Infinite loop */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wait: Synchronizing with Children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 reaps child by calling the wait function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wait(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child_status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suspends current process until one of its children terminates</a:t>
            </a:r>
          </a:p>
          <a:p>
            <a:pPr lvl="1"/>
            <a:r>
              <a:rPr lang="en-US" dirty="0" smtClean="0"/>
              <a:t>return value is the </a:t>
            </a:r>
            <a:r>
              <a:rPr lang="en-US" dirty="0" err="1" smtClean="0"/>
              <a:t>pid</a:t>
            </a:r>
            <a:r>
              <a:rPr lang="en-US" dirty="0" smtClean="0"/>
              <a:t> of the child process that terminated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child_status</a:t>
            </a:r>
            <a:r>
              <a:rPr lang="en-US" dirty="0" smtClean="0"/>
              <a:t> != NULL, then it will be set to  a status indicating why the child process terminated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if a child does exit(2), </a:t>
            </a:r>
            <a:r>
              <a:rPr lang="en-US" dirty="0" err="1" smtClean="0"/>
              <a:t>chil_status</a:t>
            </a:r>
            <a:r>
              <a:rPr lang="en-US" dirty="0" smtClean="0"/>
              <a:t> = 2.</a:t>
            </a:r>
          </a:p>
          <a:p>
            <a:pPr lvl="2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1391" y="3506212"/>
            <a:ext cx="5492209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status;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</a:t>
            </a:r>
            <a:r>
              <a:rPr lang="en-US" sz="1600" dirty="0" smtClean="0">
                <a:latin typeface="Courier New" pitchFamily="49" charset="0"/>
              </a:rPr>
              <a:t>");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</a:rPr>
              <a:t>wait(&amp;status);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exit(0);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48400" y="53022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6629400" y="4311650"/>
            <a:ext cx="428625" cy="1022350"/>
            <a:chOff x="4224" y="2688"/>
            <a:chExt cx="270" cy="644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7010400" y="4311650"/>
            <a:ext cx="550863" cy="990600"/>
            <a:chOff x="4464" y="2688"/>
            <a:chExt cx="347" cy="624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7543800" y="4616450"/>
            <a:ext cx="381000" cy="685800"/>
            <a:chOff x="4800" y="2880"/>
            <a:chExt cx="240" cy="432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7924800" y="4997450"/>
            <a:ext cx="428625" cy="336550"/>
            <a:chOff x="5040" y="3120"/>
            <a:chExt cx="270" cy="212"/>
          </a:xfrm>
        </p:grpSpPr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8305800" y="4997450"/>
            <a:ext cx="550863" cy="336550"/>
            <a:chOff x="5280" y="3120"/>
            <a:chExt cx="347" cy="212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2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uiExpand="1" build="p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exec: Loading and Running Programs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exec( char *filename, char *</a:t>
            </a:r>
            <a:r>
              <a:rPr lang="en-US" dirty="0" err="1" smtClean="0"/>
              <a:t>argv</a:t>
            </a:r>
            <a:r>
              <a:rPr lang="en-US" dirty="0" smtClean="0"/>
              <a:t>[], char *</a:t>
            </a:r>
            <a:r>
              <a:rPr lang="en-US" dirty="0" err="1" smtClean="0"/>
              <a:t>envp</a:t>
            </a:r>
            <a:r>
              <a:rPr lang="en-US" dirty="0" smtClean="0"/>
              <a:t>[])</a:t>
            </a:r>
          </a:p>
          <a:p>
            <a:pPr lvl="1"/>
            <a:r>
              <a:rPr lang="en-US" dirty="0"/>
              <a:t>filename: name of executable file to </a:t>
            </a:r>
            <a:r>
              <a:rPr lang="en-US" dirty="0" smtClean="0"/>
              <a:t>run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– argument vector that gets passed to </a:t>
            </a:r>
            <a:r>
              <a:rPr lang="en-US" dirty="0" smtClean="0"/>
              <a:t>main</a:t>
            </a:r>
          </a:p>
          <a:p>
            <a:pPr lvl="1"/>
            <a:r>
              <a:rPr lang="en-US" dirty="0" err="1"/>
              <a:t>envp</a:t>
            </a:r>
            <a:r>
              <a:rPr lang="en-US" dirty="0"/>
              <a:t>– environment variables, e.g., PATH, </a:t>
            </a:r>
            <a:r>
              <a:rPr lang="en-US" dirty="0" smtClean="0"/>
              <a:t>HOME</a:t>
            </a:r>
            <a:endParaRPr lang="en-US" dirty="0"/>
          </a:p>
          <a:p>
            <a:r>
              <a:rPr lang="en-US" dirty="0" smtClean="0"/>
              <a:t>exec() does not fork a new process!</a:t>
            </a:r>
          </a:p>
          <a:p>
            <a:r>
              <a:rPr lang="en-US" dirty="0" smtClean="0"/>
              <a:t>It replaces the address space and CPU state of the current process</a:t>
            </a:r>
          </a:p>
          <a:p>
            <a:pPr lvl="1"/>
            <a:r>
              <a:rPr lang="en-US" dirty="0" smtClean="0"/>
              <a:t>Loads the new address space from the executable filename and starts it from main()</a:t>
            </a:r>
          </a:p>
          <a:p>
            <a:pPr lvl="1"/>
            <a:r>
              <a:rPr lang="en-US" dirty="0" smtClean="0"/>
              <a:t>Initializes the stack, CPU registers and argument list </a:t>
            </a:r>
            <a:r>
              <a:rPr lang="en-US" dirty="0" err="1" smtClean="0"/>
              <a:t>argv</a:t>
            </a:r>
            <a:r>
              <a:rPr lang="en-US" dirty="0" smtClean="0"/>
              <a:t> command line arguments</a:t>
            </a:r>
          </a:p>
          <a:p>
            <a:pPr lvl="1"/>
            <a:r>
              <a:rPr lang="en-US" dirty="0" err="1" smtClean="0"/>
              <a:t>envp</a:t>
            </a:r>
            <a:r>
              <a:rPr lang="en-US" dirty="0"/>
              <a:t>: environment variable settings (e.g., $P A TH, $HOME, etc</a:t>
            </a:r>
            <a:r>
              <a:rPr lang="en-US" dirty="0" smtClean="0"/>
              <a:t>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execve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main(v) {</a:t>
            </a:r>
          </a:p>
          <a:p>
            <a:pPr marL="274320" lvl="1" indent="0">
              <a:buNone/>
            </a:pPr>
            <a:r>
              <a:rPr lang="en-US" dirty="0" smtClean="0"/>
              <a:t>if (fork() == 0) { /* Child process */</a:t>
            </a:r>
          </a:p>
          <a:p>
            <a:pPr marL="914400" lvl="2" indent="0"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newargs</a:t>
            </a:r>
            <a:r>
              <a:rPr lang="en-US" dirty="0" smtClean="0"/>
              <a:t>[4];</a:t>
            </a:r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(“Hello, I am the child process.\n”);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execlp</a:t>
            </a:r>
            <a:r>
              <a:rPr lang="en-US" dirty="0" smtClean="0"/>
              <a:t>(“/bin/</a:t>
            </a:r>
            <a:r>
              <a:rPr lang="en-US" dirty="0" err="1" smtClean="0"/>
              <a:t>cp</a:t>
            </a:r>
            <a:r>
              <a:rPr lang="en-US" dirty="0" smtClean="0"/>
              <a:t>”, “</a:t>
            </a:r>
            <a:r>
              <a:rPr lang="en-US" dirty="0" err="1" smtClean="0"/>
              <a:t>cp</a:t>
            </a:r>
            <a:r>
              <a:rPr lang="en-US" dirty="0" smtClean="0"/>
              <a:t>”, “file1”, “file2”, NULL)) {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(“warning: </a:t>
            </a:r>
            <a:r>
              <a:rPr lang="en-US" dirty="0" err="1" smtClean="0"/>
              <a:t>execv</a:t>
            </a:r>
            <a:r>
              <a:rPr lang="en-US" dirty="0" smtClean="0"/>
              <a:t> returned an error.\n”);</a:t>
            </a:r>
          </a:p>
          <a:p>
            <a:pPr marL="914400" lvl="2" indent="0">
              <a:buNone/>
            </a:pPr>
            <a:r>
              <a:rPr lang="en-US" dirty="0" smtClean="0"/>
              <a:t>exit(-1);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05000" y="4876800"/>
            <a:ext cx="6137634" cy="1404670"/>
            <a:chOff x="1101366" y="3700730"/>
            <a:chExt cx="6137634" cy="1404670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800" y="370073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</a:t>
              </a:r>
              <a:r>
                <a:rPr lang="en-US" sz="1800" b="0" dirty="0" err="1" smtClean="0">
                  <a:latin typeface="Calibri" pitchFamily="34" charset="0"/>
                </a:rPr>
                <a:t>argc</a:t>
              </a:r>
              <a:r>
                <a:rPr lang="en-US" sz="1800" b="0" dirty="0" smtClean="0">
                  <a:latin typeface="Calibri" pitchFamily="34" charset="0"/>
                </a:rPr>
                <a:t>] = NULL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400553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[argc-1]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461513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[0]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431033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…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5400" y="45836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ls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427455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“-l”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4319" y="39740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“/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/include”</a:t>
              </a:r>
            </a:p>
          </p:txBody>
        </p:sp>
        <p:cxnSp>
          <p:nvCxnSpPr>
            <p:cNvPr id="37" name="Straight Arrow Connector 36"/>
            <p:cNvCxnSpPr>
              <a:stCxn id="21" idx="3"/>
              <a:endCxn id="28" idx="1"/>
            </p:cNvCxnSpPr>
            <p:nvPr/>
          </p:nvCxnSpPr>
          <p:spPr bwMode="auto">
            <a:xfrm>
              <a:off x="4387850" y="47675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22" idx="3"/>
              <a:endCxn id="31" idx="1"/>
            </p:cNvCxnSpPr>
            <p:nvPr/>
          </p:nvCxnSpPr>
          <p:spPr bwMode="auto">
            <a:xfrm flipV="1">
              <a:off x="4387850" y="44592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20" idx="3"/>
              <a:endCxn id="32" idx="1"/>
            </p:cNvCxnSpPr>
            <p:nvPr/>
          </p:nvCxnSpPr>
          <p:spPr bwMode="auto">
            <a:xfrm>
              <a:off x="4387850" y="41579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1101366" y="4736068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ourier New"/>
                  <a:cs typeface="Courier New"/>
                </a:rPr>
                <a:t>argv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49199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process is an instance of a program being executed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ps</a:t>
            </a:r>
            <a:r>
              <a:rPr lang="en-US" dirty="0" smtClean="0"/>
              <a:t>” to list processes on Linux/UNIX systems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tasklist</a:t>
            </a:r>
            <a:r>
              <a:rPr lang="en-US" dirty="0" smtClean="0"/>
              <a:t>” to list processes in Windows systems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A process is named using its process ID (</a:t>
            </a:r>
            <a:r>
              <a:rPr lang="en-US" dirty="0">
                <a:solidFill>
                  <a:schemeClr val="tx2"/>
                </a:solidFill>
              </a:rPr>
              <a:t>PID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03702"/>
              </p:ext>
            </p:extLst>
          </p:nvPr>
        </p:nvGraphicFramePr>
        <p:xfrm>
          <a:off x="0" y="1909763"/>
          <a:ext cx="8550275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Document" r:id="rId4" imgW="10158213" imgH="3857413" progId="Word.Document.12">
                  <p:embed/>
                </p:oleObj>
              </mc:Choice>
              <mc:Fallback>
                <p:oleObj name="Document" r:id="rId4" imgW="10158213" imgH="38574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909763"/>
                        <a:ext cx="8550275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Lecture: Threads</a:t>
            </a:r>
          </a:p>
          <a:p>
            <a:pPr lvl="1"/>
            <a:r>
              <a:rPr lang="en-US" dirty="0" smtClean="0"/>
              <a:t>Multiple CPU states in a single process</a:t>
            </a:r>
          </a:p>
          <a:p>
            <a:r>
              <a:rPr lang="en-US" dirty="0" smtClean="0"/>
              <a:t>After Next: Case study: Linux kernel and thread implementation</a:t>
            </a:r>
          </a:p>
          <a:p>
            <a:pPr lvl="1">
              <a:buClr>
                <a:srgbClr val="D1282E"/>
              </a:buClr>
            </a:pPr>
            <a:r>
              <a:rPr lang="en-US" dirty="0">
                <a:solidFill>
                  <a:srgbClr val="000000"/>
                </a:solidFill>
              </a:rPr>
              <a:t>Lots of coding (</a:t>
            </a:r>
            <a:r>
              <a:rPr lang="en-US" dirty="0" err="1">
                <a:solidFill>
                  <a:srgbClr val="000000"/>
                </a:solidFill>
              </a:rPr>
              <a:t>Hmmmm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D1282E"/>
              </a:buClr>
            </a:pPr>
            <a:r>
              <a:rPr lang="en-US" dirty="0">
                <a:solidFill>
                  <a:srgbClr val="000000"/>
                </a:solidFill>
              </a:rPr>
              <a:t>Also one of the big projects will be </a:t>
            </a:r>
            <a:r>
              <a:rPr lang="en-US" dirty="0" smtClean="0">
                <a:solidFill>
                  <a:srgbClr val="000000"/>
                </a:solidFill>
              </a:rPr>
              <a:t>assigned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Reading</a:t>
            </a:r>
          </a:p>
          <a:p>
            <a:pPr lvl="1">
              <a:buClr>
                <a:srgbClr val="D1282E"/>
              </a:buClr>
            </a:pPr>
            <a:r>
              <a:rPr lang="en-US" b="1" dirty="0" smtClean="0">
                <a:solidFill>
                  <a:srgbClr val="000000"/>
                </a:solidFill>
              </a:rPr>
              <a:t>Required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Siberschatz</a:t>
            </a:r>
            <a:r>
              <a:rPr lang="en-US" dirty="0" smtClean="0">
                <a:solidFill>
                  <a:srgbClr val="000000"/>
                </a:solidFill>
              </a:rPr>
              <a:t> – Operating System Concepts, 9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Ed, 3.1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 smtClean="0">
                <a:solidFill>
                  <a:srgbClr val="000000"/>
                </a:solidFill>
              </a:rPr>
              <a:t>3.3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If you are up for some challenge do </a:t>
            </a:r>
            <a:r>
              <a:rPr lang="en-US" b="1" dirty="0"/>
              <a:t>Project 2—Linux Kernel Module for Listing </a:t>
            </a:r>
            <a:r>
              <a:rPr lang="en-US" b="1" dirty="0" smtClean="0"/>
              <a:t>Tasks on </a:t>
            </a:r>
            <a:r>
              <a:rPr lang="en-US" b="1" dirty="0" err="1" smtClean="0"/>
              <a:t>Siberschatz</a:t>
            </a:r>
            <a:endParaRPr lang="en-US" b="1" dirty="0" smtClean="0"/>
          </a:p>
          <a:p>
            <a:pPr lvl="2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Things will be easier when we cover kernel modules on assignment 3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Exams will include required readings</a:t>
            </a:r>
          </a:p>
          <a:p>
            <a:pPr lvl="1">
              <a:buClr>
                <a:srgbClr val="D1282E"/>
              </a:buClr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Don’t forget about assignment 1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Due next </a:t>
            </a:r>
            <a:r>
              <a:rPr lang="en-US" dirty="0" err="1" smtClean="0">
                <a:solidFill>
                  <a:srgbClr val="000000"/>
                </a:solidFill>
              </a:rPr>
              <a:t>Thuesday</a:t>
            </a:r>
            <a:r>
              <a:rPr lang="en-US" dirty="0" smtClean="0">
                <a:solidFill>
                  <a:srgbClr val="000000"/>
                </a:solidFill>
              </a:rPr>
              <a:t> @ 8:00 in class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a process?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Process has three main components:</a:t>
            </a:r>
          </a:p>
          <a:p>
            <a:pPr lvl="0"/>
            <a:r>
              <a:rPr lang="en-US" dirty="0" smtClean="0"/>
              <a:t>1) Address space</a:t>
            </a:r>
          </a:p>
          <a:p>
            <a:pPr lvl="1"/>
            <a:r>
              <a:rPr lang="en-US" dirty="0" smtClean="0"/>
              <a:t>The memory that the process can access</a:t>
            </a:r>
          </a:p>
          <a:p>
            <a:pPr lvl="1"/>
            <a:r>
              <a:rPr lang="en-US" dirty="0" smtClean="0"/>
              <a:t>Consists of various pieces: the program code, static variables, heap, stack, etc.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2) Processor state</a:t>
            </a:r>
          </a:p>
          <a:p>
            <a:pPr lvl="1"/>
            <a:r>
              <a:rPr lang="en-US" dirty="0" smtClean="0"/>
              <a:t>The CPU registers associated with the running process</a:t>
            </a:r>
          </a:p>
          <a:p>
            <a:pPr lvl="1"/>
            <a:r>
              <a:rPr lang="en-US" dirty="0" smtClean="0"/>
              <a:t>Includes general purpose registers, program counter, stack pointer, etc.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3) OS resources</a:t>
            </a:r>
          </a:p>
          <a:p>
            <a:pPr lvl="1"/>
            <a:r>
              <a:rPr lang="en-US" dirty="0" smtClean="0"/>
              <a:t>Various OS state associated with the process</a:t>
            </a:r>
          </a:p>
          <a:p>
            <a:pPr lvl="2"/>
            <a:r>
              <a:rPr lang="en-US" dirty="0" smtClean="0"/>
              <a:t>Examples: open files, network sockets, etc.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address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range of </a:t>
            </a:r>
            <a:r>
              <a:rPr lang="en-US" b="1" dirty="0">
                <a:solidFill>
                  <a:srgbClr val="C00000"/>
                </a:solidFill>
              </a:rPr>
              <a:t>virtual memory </a:t>
            </a:r>
            <a:r>
              <a:rPr lang="en-US" b="1" dirty="0" smtClean="0">
                <a:solidFill>
                  <a:srgbClr val="C00000"/>
                </a:solidFill>
              </a:rPr>
              <a:t>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the process can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Includes the code of the running program</a:t>
            </a:r>
          </a:p>
          <a:p>
            <a:pPr lvl="1"/>
            <a:r>
              <a:rPr lang="en-US" dirty="0"/>
              <a:t>The data of the running program (static </a:t>
            </a:r>
            <a:br>
              <a:rPr lang="en-US" dirty="0"/>
            </a:br>
            <a:r>
              <a:rPr lang="en-US" dirty="0" smtClean="0"/>
              <a:t>variables </a:t>
            </a:r>
            <a:r>
              <a:rPr lang="en-US" dirty="0"/>
              <a:t>and heap)</a:t>
            </a:r>
          </a:p>
          <a:p>
            <a:pPr lvl="1"/>
            <a:r>
              <a:rPr lang="en-US" dirty="0"/>
              <a:t>BSS  – Uninitialized Global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execution </a:t>
            </a:r>
            <a:r>
              <a:rPr lang="en-US" dirty="0" smtClean="0"/>
              <a:t>stack</a:t>
            </a:r>
          </a:p>
          <a:p>
            <a:pPr lvl="2"/>
            <a:r>
              <a:rPr lang="en-US" dirty="0"/>
              <a:t>Local variables and saved registers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each procedure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Why OS stack</a:t>
            </a:r>
          </a:p>
          <a:p>
            <a:pPr marL="800100" lvl="1" indent="-342900"/>
            <a:r>
              <a:rPr lang="en-US" dirty="0" smtClean="0"/>
              <a:t>When applications do a system call the </a:t>
            </a:r>
            <a:br>
              <a:rPr lang="en-US" dirty="0" smtClean="0"/>
            </a:br>
            <a:r>
              <a:rPr lang="en-US" dirty="0" smtClean="0"/>
              <a:t>executing OS function has local variables</a:t>
            </a:r>
          </a:p>
          <a:p>
            <a:pPr marL="800100" lvl="1" indent="-342900"/>
            <a:r>
              <a:rPr lang="en-US" dirty="0" smtClean="0"/>
              <a:t>But we don’t trust application’s stack since the user can modify it</a:t>
            </a:r>
          </a:p>
          <a:p>
            <a:pPr marL="800100" lvl="1" indent="-342900"/>
            <a:r>
              <a:rPr lang="en-US" dirty="0" smtClean="0"/>
              <a:t>Dedicated OS stack is needed for each process to store kernel data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95800" y="838200"/>
            <a:ext cx="4544962" cy="4210050"/>
            <a:chOff x="4495800" y="838200"/>
            <a:chExt cx="4544962" cy="4210050"/>
          </a:xfrm>
        </p:grpSpPr>
        <p:grpSp>
          <p:nvGrpSpPr>
            <p:cNvPr id="10" name="Group 9"/>
            <p:cNvGrpSpPr/>
            <p:nvPr/>
          </p:nvGrpSpPr>
          <p:grpSpPr>
            <a:xfrm>
              <a:off x="5607050" y="838200"/>
              <a:ext cx="3433712" cy="4210050"/>
              <a:chOff x="515988" y="0"/>
              <a:chExt cx="3433712" cy="421005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15988" y="342900"/>
                <a:ext cx="107950" cy="1598930"/>
                <a:chOff x="515988" y="0"/>
                <a:chExt cx="107950" cy="1598930"/>
              </a:xfrm>
            </p:grpSpPr>
            <p:sp>
              <p:nvSpPr>
                <p:cNvPr id="44" name="Shape 192"/>
                <p:cNvSpPr/>
                <p:nvPr/>
              </p:nvSpPr>
              <p:spPr>
                <a:xfrm>
                  <a:off x="515988" y="0"/>
                  <a:ext cx="107950" cy="161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950" h="161290">
                      <a:moveTo>
                        <a:pt x="53340" y="0"/>
                      </a:moveTo>
                      <a:lnTo>
                        <a:pt x="107950" y="161290"/>
                      </a:lnTo>
                      <a:lnTo>
                        <a:pt x="0" y="161290"/>
                      </a:lnTo>
                      <a:lnTo>
                        <a:pt x="5334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993333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Shape 193"/>
                <p:cNvSpPr/>
                <p:nvPr/>
              </p:nvSpPr>
              <p:spPr>
                <a:xfrm>
                  <a:off x="547738" y="129540"/>
                  <a:ext cx="0" cy="14693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469390">
                      <a:moveTo>
                        <a:pt x="0" y="1469390"/>
                      </a:moveTo>
                      <a:lnTo>
                        <a:pt x="0" y="0"/>
                      </a:lnTo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993333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15988" y="2495550"/>
                <a:ext cx="107950" cy="1611630"/>
                <a:chOff x="515988" y="0"/>
                <a:chExt cx="107950" cy="1611630"/>
              </a:xfrm>
            </p:grpSpPr>
            <p:sp>
              <p:nvSpPr>
                <p:cNvPr id="42" name="Shape 194"/>
                <p:cNvSpPr/>
                <p:nvPr/>
              </p:nvSpPr>
              <p:spPr>
                <a:xfrm>
                  <a:off x="515988" y="1449070"/>
                  <a:ext cx="107950" cy="1625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950" h="162560">
                      <a:moveTo>
                        <a:pt x="0" y="0"/>
                      </a:moveTo>
                      <a:lnTo>
                        <a:pt x="107950" y="0"/>
                      </a:lnTo>
                      <a:lnTo>
                        <a:pt x="53340" y="1625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993333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Shape 195"/>
                <p:cNvSpPr/>
                <p:nvPr/>
              </p:nvSpPr>
              <p:spPr>
                <a:xfrm>
                  <a:off x="547738" y="0"/>
                  <a:ext cx="0" cy="14820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482090">
                      <a:moveTo>
                        <a:pt x="0" y="0"/>
                      </a:moveTo>
                      <a:lnTo>
                        <a:pt x="0" y="1482090"/>
                      </a:lnTo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993333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047750" y="0"/>
                <a:ext cx="2901950" cy="4210050"/>
                <a:chOff x="0" y="0"/>
                <a:chExt cx="2901950" cy="4210050"/>
              </a:xfrm>
            </p:grpSpPr>
            <p:sp>
              <p:nvSpPr>
                <p:cNvPr id="14" name="Shape 133"/>
                <p:cNvSpPr/>
                <p:nvPr/>
              </p:nvSpPr>
              <p:spPr>
                <a:xfrm>
                  <a:off x="1178560" y="1671320"/>
                  <a:ext cx="107950" cy="1625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950" h="162560">
                      <a:moveTo>
                        <a:pt x="53340" y="0"/>
                      </a:moveTo>
                      <a:lnTo>
                        <a:pt x="107950" y="162560"/>
                      </a:lnTo>
                      <a:lnTo>
                        <a:pt x="0" y="162560"/>
                      </a:lnTo>
                      <a:lnTo>
                        <a:pt x="5334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000000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Shape 134"/>
                <p:cNvSpPr/>
                <p:nvPr/>
              </p:nvSpPr>
              <p:spPr>
                <a:xfrm>
                  <a:off x="1231900" y="1800860"/>
                  <a:ext cx="0" cy="1739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73990">
                      <a:moveTo>
                        <a:pt x="0" y="173990"/>
                      </a:moveTo>
                      <a:lnTo>
                        <a:pt x="0" y="0"/>
                      </a:lnTo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Shape 152"/>
                <p:cNvSpPr/>
                <p:nvPr/>
              </p:nvSpPr>
              <p:spPr>
                <a:xfrm>
                  <a:off x="0" y="0"/>
                  <a:ext cx="2430780" cy="4210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4210050">
                      <a:moveTo>
                        <a:pt x="1215390" y="4210050"/>
                      </a:moveTo>
                      <a:lnTo>
                        <a:pt x="0" y="421005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4210050"/>
                      </a:lnTo>
                      <a:lnTo>
                        <a:pt x="1215390" y="421005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Shape 153"/>
                <p:cNvSpPr/>
                <p:nvPr/>
              </p:nvSpPr>
              <p:spPr>
                <a:xfrm>
                  <a:off x="0" y="0"/>
                  <a:ext cx="2430780" cy="4210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4210050">
                      <a:moveTo>
                        <a:pt x="1215390" y="4210050"/>
                      </a:moveTo>
                      <a:lnTo>
                        <a:pt x="0" y="421005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4210050"/>
                      </a:lnTo>
                      <a:lnTo>
                        <a:pt x="1215390" y="421005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Shape 154"/>
                <p:cNvSpPr/>
                <p:nvPr/>
              </p:nvSpPr>
              <p:spPr>
                <a:xfrm>
                  <a:off x="0" y="741680"/>
                  <a:ext cx="2430780" cy="624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624840">
                      <a:moveTo>
                        <a:pt x="0" y="0"/>
                      </a:moveTo>
                      <a:lnTo>
                        <a:pt x="2430780" y="0"/>
                      </a:lnTo>
                      <a:lnTo>
                        <a:pt x="2430780" y="624840"/>
                      </a:lnTo>
                      <a:lnTo>
                        <a:pt x="1215390" y="624840"/>
                      </a:lnTo>
                      <a:lnTo>
                        <a:pt x="0" y="6248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99CCFF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r>
                    <a:rPr lang="en-US" dirty="0" smtClean="0"/>
                    <a:t>     Stack</a:t>
                  </a:r>
                  <a:endParaRPr lang="en-US" dirty="0"/>
                </a:p>
              </p:txBody>
            </p:sp>
            <p:sp>
              <p:nvSpPr>
                <p:cNvPr id="19" name="Shape 155"/>
                <p:cNvSpPr/>
                <p:nvPr/>
              </p:nvSpPr>
              <p:spPr>
                <a:xfrm>
                  <a:off x="0" y="741680"/>
                  <a:ext cx="2430780" cy="624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624840">
                      <a:moveTo>
                        <a:pt x="1215390" y="624840"/>
                      </a:moveTo>
                      <a:lnTo>
                        <a:pt x="0" y="62484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624840"/>
                      </a:lnTo>
                      <a:lnTo>
                        <a:pt x="1215390" y="62484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Shape 156"/>
                <p:cNvSpPr/>
                <p:nvPr/>
              </p:nvSpPr>
              <p:spPr>
                <a:xfrm>
                  <a:off x="0" y="741680"/>
                  <a:ext cx="2430780" cy="624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624840">
                      <a:moveTo>
                        <a:pt x="1215390" y="624840"/>
                      </a:moveTo>
                      <a:lnTo>
                        <a:pt x="0" y="62484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624840"/>
                      </a:lnTo>
                      <a:lnTo>
                        <a:pt x="1215390" y="62484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Shape 157"/>
                <p:cNvSpPr/>
                <p:nvPr/>
              </p:nvSpPr>
              <p:spPr>
                <a:xfrm>
                  <a:off x="0" y="3657600"/>
                  <a:ext cx="2430780" cy="552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52450">
                      <a:moveTo>
                        <a:pt x="0" y="0"/>
                      </a:moveTo>
                      <a:lnTo>
                        <a:pt x="2430780" y="0"/>
                      </a:lnTo>
                      <a:lnTo>
                        <a:pt x="2430780" y="552450"/>
                      </a:lnTo>
                      <a:lnTo>
                        <a:pt x="1215390" y="552450"/>
                      </a:lnTo>
                      <a:lnTo>
                        <a:pt x="0" y="5524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CCCCFF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r>
                    <a:rPr lang="en-US" dirty="0" smtClean="0"/>
                    <a:t>     Code (text) segment</a:t>
                  </a:r>
                  <a:endParaRPr lang="en-US" dirty="0"/>
                </a:p>
              </p:txBody>
            </p:sp>
            <p:sp>
              <p:nvSpPr>
                <p:cNvPr id="22" name="Shape 158"/>
                <p:cNvSpPr/>
                <p:nvPr/>
              </p:nvSpPr>
              <p:spPr>
                <a:xfrm>
                  <a:off x="0" y="3657600"/>
                  <a:ext cx="2430780" cy="552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52450">
                      <a:moveTo>
                        <a:pt x="1215390" y="552450"/>
                      </a:moveTo>
                      <a:lnTo>
                        <a:pt x="0" y="55245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552450"/>
                      </a:lnTo>
                      <a:lnTo>
                        <a:pt x="1215390" y="55245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Shape 159"/>
                <p:cNvSpPr/>
                <p:nvPr/>
              </p:nvSpPr>
              <p:spPr>
                <a:xfrm>
                  <a:off x="0" y="3657600"/>
                  <a:ext cx="2430780" cy="552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52450">
                      <a:moveTo>
                        <a:pt x="1215390" y="552450"/>
                      </a:moveTo>
                      <a:lnTo>
                        <a:pt x="0" y="55245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552450"/>
                      </a:lnTo>
                      <a:lnTo>
                        <a:pt x="1215390" y="55245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Shape 160"/>
                <p:cNvSpPr/>
                <p:nvPr/>
              </p:nvSpPr>
              <p:spPr>
                <a:xfrm>
                  <a:off x="0" y="3093720"/>
                  <a:ext cx="2430780" cy="5638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63880">
                      <a:moveTo>
                        <a:pt x="0" y="0"/>
                      </a:moveTo>
                      <a:lnTo>
                        <a:pt x="2430780" y="0"/>
                      </a:lnTo>
                      <a:lnTo>
                        <a:pt x="2430780" y="563880"/>
                      </a:lnTo>
                      <a:lnTo>
                        <a:pt x="1215390" y="563880"/>
                      </a:lnTo>
                      <a:lnTo>
                        <a:pt x="0" y="5638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FFCC99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r>
                    <a:rPr lang="en-US" dirty="0"/>
                    <a:t> </a:t>
                  </a:r>
                  <a:r>
                    <a:rPr lang="en-US" dirty="0" smtClean="0"/>
                    <a:t>    Initialized </a:t>
                  </a:r>
                  <a:r>
                    <a:rPr lang="en-US" dirty="0" err="1" smtClean="0"/>
                    <a:t>vars</a:t>
                  </a:r>
                  <a:endParaRPr lang="en-US" dirty="0" smtClean="0"/>
                </a:p>
                <a:p>
                  <a:r>
                    <a:rPr lang="en-US" dirty="0" smtClean="0"/>
                    <a:t>     (data segment)</a:t>
                  </a:r>
                  <a:endParaRPr lang="en-US" dirty="0"/>
                </a:p>
              </p:txBody>
            </p:sp>
            <p:sp>
              <p:nvSpPr>
                <p:cNvPr id="25" name="Shape 161"/>
                <p:cNvSpPr/>
                <p:nvPr/>
              </p:nvSpPr>
              <p:spPr>
                <a:xfrm>
                  <a:off x="0" y="3093720"/>
                  <a:ext cx="2430780" cy="5638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63880">
                      <a:moveTo>
                        <a:pt x="1215390" y="563880"/>
                      </a:moveTo>
                      <a:lnTo>
                        <a:pt x="0" y="56388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563880"/>
                      </a:lnTo>
                      <a:lnTo>
                        <a:pt x="1215390" y="56388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Shape 162"/>
                <p:cNvSpPr/>
                <p:nvPr/>
              </p:nvSpPr>
              <p:spPr>
                <a:xfrm>
                  <a:off x="0" y="3093720"/>
                  <a:ext cx="2430780" cy="5638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63880">
                      <a:moveTo>
                        <a:pt x="1215390" y="563880"/>
                      </a:moveTo>
                      <a:lnTo>
                        <a:pt x="0" y="56388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563880"/>
                      </a:lnTo>
                      <a:lnTo>
                        <a:pt x="1215390" y="56388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Shape 163"/>
                <p:cNvSpPr/>
                <p:nvPr/>
              </p:nvSpPr>
              <p:spPr>
                <a:xfrm>
                  <a:off x="1178560" y="1417320"/>
                  <a:ext cx="107950" cy="161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950" h="161290">
                      <a:moveTo>
                        <a:pt x="0" y="0"/>
                      </a:moveTo>
                      <a:lnTo>
                        <a:pt x="107950" y="0"/>
                      </a:lnTo>
                      <a:lnTo>
                        <a:pt x="53340" y="1612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000000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Shape 164"/>
                <p:cNvSpPr/>
                <p:nvPr/>
              </p:nvSpPr>
              <p:spPr>
                <a:xfrm>
                  <a:off x="1231900" y="1366520"/>
                  <a:ext cx="0" cy="8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82550">
                      <a:moveTo>
                        <a:pt x="0" y="0"/>
                      </a:moveTo>
                      <a:lnTo>
                        <a:pt x="0" y="82550"/>
                      </a:lnTo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Shape 165"/>
                <p:cNvSpPr/>
                <p:nvPr/>
              </p:nvSpPr>
              <p:spPr>
                <a:xfrm>
                  <a:off x="0" y="1894840"/>
                  <a:ext cx="2430780" cy="589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89280">
                      <a:moveTo>
                        <a:pt x="0" y="0"/>
                      </a:moveTo>
                      <a:lnTo>
                        <a:pt x="2430780" y="0"/>
                      </a:lnTo>
                      <a:lnTo>
                        <a:pt x="2430780" y="589280"/>
                      </a:lnTo>
                      <a:lnTo>
                        <a:pt x="1215390" y="589280"/>
                      </a:lnTo>
                      <a:lnTo>
                        <a:pt x="0" y="589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B3B3B3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r>
                    <a:rPr lang="en-US" dirty="0" smtClean="0"/>
                    <a:t>     Heap</a:t>
                  </a:r>
                  <a:endParaRPr lang="en-US" dirty="0"/>
                </a:p>
              </p:txBody>
            </p:sp>
            <p:sp>
              <p:nvSpPr>
                <p:cNvPr id="30" name="Shape 166"/>
                <p:cNvSpPr/>
                <p:nvPr/>
              </p:nvSpPr>
              <p:spPr>
                <a:xfrm>
                  <a:off x="0" y="1894840"/>
                  <a:ext cx="2430780" cy="589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89280">
                      <a:moveTo>
                        <a:pt x="1215390" y="589280"/>
                      </a:moveTo>
                      <a:lnTo>
                        <a:pt x="0" y="58928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589280"/>
                      </a:lnTo>
                      <a:lnTo>
                        <a:pt x="1215390" y="58928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Shape 167"/>
                <p:cNvSpPr/>
                <p:nvPr/>
              </p:nvSpPr>
              <p:spPr>
                <a:xfrm>
                  <a:off x="0" y="1894840"/>
                  <a:ext cx="2430780" cy="589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589280">
                      <a:moveTo>
                        <a:pt x="1215390" y="589280"/>
                      </a:moveTo>
                      <a:lnTo>
                        <a:pt x="0" y="58928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589280"/>
                      </a:lnTo>
                      <a:lnTo>
                        <a:pt x="1215390" y="58928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Shape 202"/>
                <p:cNvSpPr/>
                <p:nvPr/>
              </p:nvSpPr>
              <p:spPr>
                <a:xfrm>
                  <a:off x="2476500" y="1341120"/>
                  <a:ext cx="161290" cy="107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290" h="107950">
                      <a:moveTo>
                        <a:pt x="161290" y="0"/>
                      </a:moveTo>
                      <a:lnTo>
                        <a:pt x="161290" y="107950"/>
                      </a:lnTo>
                      <a:lnTo>
                        <a:pt x="0" y="53340"/>
                      </a:lnTo>
                      <a:lnTo>
                        <a:pt x="16129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993333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Shape 203"/>
                <p:cNvSpPr/>
                <p:nvPr/>
              </p:nvSpPr>
              <p:spPr>
                <a:xfrm>
                  <a:off x="2606040" y="1394460"/>
                  <a:ext cx="2730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3050">
                      <a:moveTo>
                        <a:pt x="273050" y="0"/>
                      </a:moveTo>
                      <a:lnTo>
                        <a:pt x="0" y="0"/>
                      </a:lnTo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993333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Shape 204"/>
                <p:cNvSpPr/>
                <p:nvPr/>
              </p:nvSpPr>
              <p:spPr>
                <a:xfrm>
                  <a:off x="2499360" y="3792220"/>
                  <a:ext cx="162560" cy="107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560" h="107950">
                      <a:moveTo>
                        <a:pt x="162560" y="0"/>
                      </a:moveTo>
                      <a:lnTo>
                        <a:pt x="162560" y="107950"/>
                      </a:lnTo>
                      <a:lnTo>
                        <a:pt x="0" y="53340"/>
                      </a:lnTo>
                      <a:lnTo>
                        <a:pt x="16256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993333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Shape 205"/>
                <p:cNvSpPr/>
                <p:nvPr/>
              </p:nvSpPr>
              <p:spPr>
                <a:xfrm>
                  <a:off x="2628900" y="3845560"/>
                  <a:ext cx="2730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3050">
                      <a:moveTo>
                        <a:pt x="273050" y="0"/>
                      </a:moveTo>
                      <a:lnTo>
                        <a:pt x="0" y="0"/>
                      </a:lnTo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993333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Shape 206"/>
                <p:cNvSpPr/>
                <p:nvPr/>
              </p:nvSpPr>
              <p:spPr>
                <a:xfrm>
                  <a:off x="0" y="2470150"/>
                  <a:ext cx="2430780" cy="6235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623570">
                      <a:moveTo>
                        <a:pt x="0" y="0"/>
                      </a:moveTo>
                      <a:lnTo>
                        <a:pt x="2430780" y="0"/>
                      </a:lnTo>
                      <a:lnTo>
                        <a:pt x="2430780" y="623570"/>
                      </a:lnTo>
                      <a:lnTo>
                        <a:pt x="1215390" y="623570"/>
                      </a:lnTo>
                      <a:lnTo>
                        <a:pt x="0" y="6235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99CCFF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r>
                    <a:rPr lang="en-US" dirty="0" smtClean="0"/>
                    <a:t>     Uninitialized </a:t>
                  </a:r>
                  <a:r>
                    <a:rPr lang="en-US" dirty="0" err="1" smtClean="0"/>
                    <a:t>vars</a:t>
                  </a:r>
                  <a:endParaRPr lang="en-US" dirty="0"/>
                </a:p>
                <a:p>
                  <a:r>
                    <a:rPr lang="en-US" dirty="0" smtClean="0"/>
                    <a:t>     (BSS segment)</a:t>
                  </a:r>
                  <a:endParaRPr lang="en-US" dirty="0"/>
                </a:p>
              </p:txBody>
            </p:sp>
            <p:sp>
              <p:nvSpPr>
                <p:cNvPr id="37" name="Shape 207"/>
                <p:cNvSpPr/>
                <p:nvPr/>
              </p:nvSpPr>
              <p:spPr>
                <a:xfrm>
                  <a:off x="0" y="2470150"/>
                  <a:ext cx="2430780" cy="6235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623570">
                      <a:moveTo>
                        <a:pt x="1215390" y="623570"/>
                      </a:moveTo>
                      <a:lnTo>
                        <a:pt x="0" y="62357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623570"/>
                      </a:lnTo>
                      <a:lnTo>
                        <a:pt x="1215390" y="62357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993333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Shape 208"/>
                <p:cNvSpPr/>
                <p:nvPr/>
              </p:nvSpPr>
              <p:spPr>
                <a:xfrm>
                  <a:off x="0" y="2470150"/>
                  <a:ext cx="2430780" cy="6235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623570">
                      <a:moveTo>
                        <a:pt x="1215390" y="623570"/>
                      </a:moveTo>
                      <a:lnTo>
                        <a:pt x="0" y="62357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623570"/>
                      </a:lnTo>
                      <a:lnTo>
                        <a:pt x="1215390" y="62357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993333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Shape 217"/>
                <p:cNvSpPr/>
                <p:nvPr/>
              </p:nvSpPr>
              <p:spPr>
                <a:xfrm>
                  <a:off x="0" y="0"/>
                  <a:ext cx="2430780" cy="741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741680">
                      <a:moveTo>
                        <a:pt x="0" y="0"/>
                      </a:moveTo>
                      <a:lnTo>
                        <a:pt x="2430780" y="0"/>
                      </a:lnTo>
                      <a:lnTo>
                        <a:pt x="2430780" y="741680"/>
                      </a:lnTo>
                      <a:lnTo>
                        <a:pt x="1215390" y="741680"/>
                      </a:lnTo>
                      <a:lnTo>
                        <a:pt x="0" y="7416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0">
                  <a:srgbClr val="000000">
                    <a:alpha val="0"/>
                  </a:srgbClr>
                </a:lnRef>
                <a:fillRef idx="1">
                  <a:srgbClr val="E6E6E6"/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r>
                    <a:rPr lang="en-US" dirty="0" smtClean="0"/>
                    <a:t>     OS Stack</a:t>
                  </a:r>
                  <a:endParaRPr lang="en-US" dirty="0"/>
                </a:p>
              </p:txBody>
            </p:sp>
            <p:sp>
              <p:nvSpPr>
                <p:cNvPr id="40" name="Shape 218"/>
                <p:cNvSpPr/>
                <p:nvPr/>
              </p:nvSpPr>
              <p:spPr>
                <a:xfrm>
                  <a:off x="0" y="0"/>
                  <a:ext cx="2430780" cy="741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741680">
                      <a:moveTo>
                        <a:pt x="1215390" y="741680"/>
                      </a:moveTo>
                      <a:lnTo>
                        <a:pt x="0" y="74168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741680"/>
                      </a:lnTo>
                      <a:lnTo>
                        <a:pt x="1215390" y="741680"/>
                      </a:lnTo>
                      <a:close/>
                    </a:path>
                  </a:pathLst>
                </a:custGeom>
                <a:ln w="0" cap="flat">
                  <a:round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Shape 219"/>
                <p:cNvSpPr/>
                <p:nvPr/>
              </p:nvSpPr>
              <p:spPr>
                <a:xfrm>
                  <a:off x="0" y="0"/>
                  <a:ext cx="2430780" cy="741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0780" h="741680">
                      <a:moveTo>
                        <a:pt x="1215390" y="741680"/>
                      </a:moveTo>
                      <a:lnTo>
                        <a:pt x="0" y="741680"/>
                      </a:lnTo>
                      <a:lnTo>
                        <a:pt x="0" y="0"/>
                      </a:lnTo>
                      <a:lnTo>
                        <a:pt x="2430780" y="0"/>
                      </a:lnTo>
                      <a:lnTo>
                        <a:pt x="2430780" y="741680"/>
                      </a:lnTo>
                      <a:lnTo>
                        <a:pt x="1215390" y="741680"/>
                      </a:lnTo>
                      <a:close/>
                    </a:path>
                  </a:pathLst>
                </a:custGeom>
                <a:ln w="0" cap="flat">
                  <a:miter lim="127000"/>
                </a:ln>
              </p:spPr>
              <p:style>
                <a:lnRef idx="1">
                  <a:srgbClr val="000000"/>
                </a:lnRef>
                <a:fillRef idx="0">
                  <a:srgbClr val="000000">
                    <a:alpha val="0"/>
                  </a:srgbClr>
                </a:fillRef>
                <a:effectRef idx="0">
                  <a:scrgbClr r="0" g="0" b="0"/>
                </a:effectRef>
                <a:fontRef idx="none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4495800" y="285952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Space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3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address space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address space is how the process sees its own memory</a:t>
            </a:r>
          </a:p>
          <a:p>
            <a:pPr lvl="1"/>
            <a:r>
              <a:rPr lang="en-US" dirty="0" smtClean="0"/>
              <a:t>Not necessarily how the memory is laid out in physical RAM.</a:t>
            </a:r>
          </a:p>
          <a:p>
            <a:pPr lvl="0"/>
            <a:r>
              <a:rPr lang="en-US" dirty="0" smtClean="0"/>
              <a:t>Every process has its own separate address space.</a:t>
            </a:r>
          </a:p>
          <a:p>
            <a:pPr lvl="1"/>
            <a:r>
              <a:rPr lang="en-US" dirty="0" smtClean="0"/>
              <a:t>Memory addresses are “private” to each process.</a:t>
            </a:r>
          </a:p>
          <a:p>
            <a:pPr lvl="1"/>
            <a:r>
              <a:rPr lang="en-US" dirty="0" smtClean="0"/>
              <a:t>If Process A accesses address 0x3000, and Process B accesses 0x3000, they are accessing different physical memory locations.</a:t>
            </a:r>
          </a:p>
          <a:p>
            <a:pPr lvl="2"/>
            <a:r>
              <a:rPr lang="en-US" dirty="0" smtClean="0"/>
              <a:t>Unless, the processes have been set up to share memory somehow.</a:t>
            </a:r>
          </a:p>
          <a:p>
            <a:pPr lvl="1"/>
            <a:r>
              <a:rPr lang="en-US" b="1" dirty="0" smtClean="0"/>
              <a:t>This greatly simplifies programming model 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 doesn’t care that </a:t>
            </a:r>
            <a:r>
              <a:rPr lang="en-US" dirty="0" err="1" smtClean="0"/>
              <a:t>firefox</a:t>
            </a:r>
            <a:r>
              <a:rPr lang="en-US" dirty="0" smtClean="0"/>
              <a:t> is running</a:t>
            </a:r>
          </a:p>
          <a:p>
            <a:r>
              <a:rPr lang="en-US" dirty="0"/>
              <a:t>On a 32-bit machine, each process can address 2</a:t>
            </a:r>
            <a:r>
              <a:rPr lang="en-US" baseline="30000" dirty="0"/>
              <a:t>32</a:t>
            </a:r>
            <a:r>
              <a:rPr lang="en-US" dirty="0"/>
              <a:t> bytes (4GB) of memory!</a:t>
            </a:r>
          </a:p>
          <a:p>
            <a:pPr marL="800100" lvl="1" indent="-342900"/>
            <a:r>
              <a:rPr lang="en-US" dirty="0" smtClean="0"/>
              <a:t>How </a:t>
            </a:r>
            <a:r>
              <a:rPr lang="en-US" dirty="0"/>
              <a:t>is this possible if you have less than 4GB on your machine</a:t>
            </a:r>
            <a:r>
              <a:rPr lang="en-US" dirty="0" smtClean="0"/>
              <a:t>?</a:t>
            </a:r>
          </a:p>
          <a:p>
            <a:pPr marL="342900" indent="-342900"/>
            <a:r>
              <a:rPr lang="en-US" dirty="0"/>
              <a:t>This elaborate illusion is provided by </a:t>
            </a:r>
            <a:r>
              <a:rPr lang="en-US" b="1" dirty="0">
                <a:solidFill>
                  <a:srgbClr val="C00000"/>
                </a:solidFill>
              </a:rPr>
              <a:t>the virtual </a:t>
            </a:r>
            <a:r>
              <a:rPr lang="en-US" b="1" dirty="0" smtClean="0">
                <a:solidFill>
                  <a:srgbClr val="C00000"/>
                </a:solidFill>
              </a:rPr>
              <a:t>memory system</a:t>
            </a:r>
            <a:endParaRPr lang="en-US" b="1" dirty="0">
              <a:solidFill>
                <a:srgbClr val="C00000"/>
              </a:solidFill>
            </a:endParaRPr>
          </a:p>
          <a:p>
            <a:pPr marL="800100" lvl="1" indent="-342900"/>
            <a:r>
              <a:rPr lang="en-US" dirty="0" smtClean="0"/>
              <a:t>We </a:t>
            </a:r>
            <a:r>
              <a:rPr lang="en-US" dirty="0"/>
              <a:t>will discuss all of this in painful detail later in the class.</a:t>
            </a:r>
          </a:p>
          <a:p>
            <a:pPr marL="342900" indent="-342900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happens with multiple processes?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644165"/>
            <a:ext cx="8001000" cy="583283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Process States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Each process has an </a:t>
            </a:r>
            <a:r>
              <a:rPr lang="en-US" b="1" i="1" dirty="0" smtClean="0">
                <a:solidFill>
                  <a:srgbClr val="C00000"/>
                </a:solidFill>
              </a:rPr>
              <a:t>execution state</a:t>
            </a:r>
          </a:p>
          <a:p>
            <a:pPr lvl="1"/>
            <a:r>
              <a:rPr lang="en-US" dirty="0" smtClean="0"/>
              <a:t>Indicates what the process is currently doing</a:t>
            </a:r>
          </a:p>
          <a:p>
            <a:pPr lvl="0"/>
            <a:r>
              <a:rPr lang="en-US" dirty="0" smtClean="0"/>
              <a:t>Running:</a:t>
            </a:r>
          </a:p>
          <a:p>
            <a:pPr lvl="1"/>
            <a:r>
              <a:rPr lang="en-US" dirty="0"/>
              <a:t>Process is currently using the CPU</a:t>
            </a:r>
          </a:p>
          <a:p>
            <a:pPr lvl="0"/>
            <a:r>
              <a:rPr lang="en-US" dirty="0" smtClean="0"/>
              <a:t>Ready:</a:t>
            </a:r>
          </a:p>
          <a:p>
            <a:pPr lvl="1"/>
            <a:r>
              <a:rPr lang="en-US" dirty="0" smtClean="0"/>
              <a:t>Currently waiting to be assigned to a CPU</a:t>
            </a:r>
          </a:p>
          <a:p>
            <a:pPr lvl="1"/>
            <a:r>
              <a:rPr lang="en-US" dirty="0" smtClean="0"/>
              <a:t>That is, the process could be running, but another process is using the CPU</a:t>
            </a:r>
          </a:p>
          <a:p>
            <a:pPr lvl="0"/>
            <a:r>
              <a:rPr lang="en-US" dirty="0" smtClean="0"/>
              <a:t>Waiting (or sleeping or blocked):</a:t>
            </a:r>
          </a:p>
          <a:p>
            <a:pPr lvl="1"/>
            <a:r>
              <a:rPr lang="en-US" dirty="0" smtClean="0"/>
              <a:t>Process is waiting for an event</a:t>
            </a:r>
          </a:p>
          <a:p>
            <a:pPr lvl="1"/>
            <a:r>
              <a:rPr lang="en-US" dirty="0" smtClean="0"/>
              <a:t>Such as completion of an I/O, a timer to go off, etc.</a:t>
            </a:r>
            <a:r>
              <a:rPr lang="en-US" dirty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| more</a:t>
            </a:r>
          </a:p>
          <a:p>
            <a:pPr lvl="1"/>
            <a:r>
              <a:rPr lang="en-US" dirty="0" smtClean="0"/>
              <a:t>Why is this different than “ready” ?</a:t>
            </a:r>
          </a:p>
          <a:p>
            <a:pPr lvl="0"/>
            <a:r>
              <a:rPr lang="en-US" dirty="0" smtClean="0"/>
              <a:t>As the process executes, it moves between these states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r>
              <a:rPr lang="en-US" smtClean="0">
                <a:solidFill>
                  <a:srgbClr val="000000"/>
                </a:solidFill>
              </a:rPr>
              <a:t> of 41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2798</Words>
  <Application>Microsoft Office PowerPoint</Application>
  <PresentationFormat>On-screen Show (4:3)</PresentationFormat>
  <Paragraphs>587</Paragraphs>
  <Slides>40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Gulim</vt:lpstr>
      <vt:lpstr>MS PGothic</vt:lpstr>
      <vt:lpstr>Arial</vt:lpstr>
      <vt:lpstr>Arial Black</vt:lpstr>
      <vt:lpstr>Calibri</vt:lpstr>
      <vt:lpstr>Comic Sans MS</vt:lpstr>
      <vt:lpstr>Courier New</vt:lpstr>
      <vt:lpstr>Helvetica</vt:lpstr>
      <vt:lpstr>Lucida Sans</vt:lpstr>
      <vt:lpstr>Essential</vt:lpstr>
      <vt:lpstr>Document</vt:lpstr>
      <vt:lpstr>PowerPoint Presentation</vt:lpstr>
      <vt:lpstr>Process Management</vt:lpstr>
      <vt:lpstr>What is a Process? </vt:lpstr>
      <vt:lpstr>Processes</vt:lpstr>
      <vt:lpstr>What is a process?</vt:lpstr>
      <vt:lpstr>Process address space</vt:lpstr>
      <vt:lpstr>Process address space</vt:lpstr>
      <vt:lpstr>What happens with multiple processes?</vt:lpstr>
      <vt:lpstr>Process States</vt:lpstr>
      <vt:lpstr>Lifecycle of a Process</vt:lpstr>
      <vt:lpstr>Process Control Block</vt:lpstr>
      <vt:lpstr>Linux PCB Structure (task_struct)</vt:lpstr>
      <vt:lpstr>Context Switching</vt:lpstr>
      <vt:lpstr>Context Switching</vt:lpstr>
      <vt:lpstr>Context Switching</vt:lpstr>
      <vt:lpstr>Context Switch Overhead</vt:lpstr>
      <vt:lpstr>Context Switching in Linux</vt:lpstr>
      <vt:lpstr>Context Switching in Linux</vt:lpstr>
      <vt:lpstr>Context Switching in Linux</vt:lpstr>
      <vt:lpstr>Context Switching in Linux</vt:lpstr>
      <vt:lpstr>State Queues</vt:lpstr>
      <vt:lpstr>State Queue Transitions</vt:lpstr>
      <vt:lpstr>Process Creation</vt:lpstr>
      <vt:lpstr>Process Creation: Unix/Linux</vt:lpstr>
      <vt:lpstr>Process Creation: Unix/Linux</vt:lpstr>
      <vt:lpstr>Process IDs</vt:lpstr>
      <vt:lpstr>Fork Example #2</vt:lpstr>
      <vt:lpstr>Fork Example #3</vt:lpstr>
      <vt:lpstr>Fork Example #4</vt:lpstr>
      <vt:lpstr>Fork Example #5</vt:lpstr>
      <vt:lpstr>Why have fork() at all?</vt:lpstr>
      <vt:lpstr>Memory concerns</vt:lpstr>
      <vt:lpstr>Memory concerns</vt:lpstr>
      <vt:lpstr>exit: Ending a process</vt:lpstr>
      <vt:lpstr>Zombies</vt:lpstr>
      <vt:lpstr>Zombie Example</vt:lpstr>
      <vt:lpstr>wait: Synchronizing with Children</vt:lpstr>
      <vt:lpstr>exec: Loading and Running Programs</vt:lpstr>
      <vt:lpstr>execve Example</vt:lpstr>
      <vt:lpstr>Administrivia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Cylic</dc:creator>
  <cp:lastModifiedBy>Lisanu Tebikew</cp:lastModifiedBy>
  <cp:revision>234</cp:revision>
  <cp:lastPrinted>2012-03-31T09:55:38Z</cp:lastPrinted>
  <dcterms:created xsi:type="dcterms:W3CDTF">2012-03-30T19:30:02Z</dcterms:created>
  <dcterms:modified xsi:type="dcterms:W3CDTF">2015-03-19T06:46:38Z</dcterms:modified>
</cp:coreProperties>
</file>