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684" r:id="rId2"/>
    <p:sldMasterId id="2147483697" r:id="rId3"/>
  </p:sldMasterIdLst>
  <p:notesMasterIdLst>
    <p:notesMasterId r:id="rId48"/>
  </p:notesMasterIdLst>
  <p:sldIdLst>
    <p:sldId id="346" r:id="rId4"/>
    <p:sldId id="257" r:id="rId5"/>
    <p:sldId id="339" r:id="rId6"/>
    <p:sldId id="319" r:id="rId7"/>
    <p:sldId id="318" r:id="rId8"/>
    <p:sldId id="260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332" r:id="rId18"/>
    <p:sldId id="333" r:id="rId19"/>
    <p:sldId id="334" r:id="rId20"/>
    <p:sldId id="335" r:id="rId21"/>
    <p:sldId id="336" r:id="rId22"/>
    <p:sldId id="337" r:id="rId23"/>
    <p:sldId id="338" r:id="rId24"/>
    <p:sldId id="261" r:id="rId25"/>
    <p:sldId id="286" r:id="rId26"/>
    <p:sldId id="285" r:id="rId27"/>
    <p:sldId id="341" r:id="rId28"/>
    <p:sldId id="342" r:id="rId29"/>
    <p:sldId id="343" r:id="rId30"/>
    <p:sldId id="313" r:id="rId31"/>
    <p:sldId id="314" r:id="rId32"/>
    <p:sldId id="315" r:id="rId33"/>
    <p:sldId id="316" r:id="rId34"/>
    <p:sldId id="344" r:id="rId35"/>
    <p:sldId id="306" r:id="rId36"/>
    <p:sldId id="273" r:id="rId37"/>
    <p:sldId id="263" r:id="rId38"/>
    <p:sldId id="264" r:id="rId39"/>
    <p:sldId id="265" r:id="rId40"/>
    <p:sldId id="266" r:id="rId41"/>
    <p:sldId id="348" r:id="rId42"/>
    <p:sldId id="269" r:id="rId43"/>
    <p:sldId id="274" r:id="rId44"/>
    <p:sldId id="317" r:id="rId45"/>
    <p:sldId id="349" r:id="rId46"/>
    <p:sldId id="278" r:id="rId47"/>
  </p:sldIdLst>
  <p:sldSz cx="9906000" cy="6858000" type="A4"/>
  <p:notesSz cx="7315200" cy="9601200"/>
  <p:defaultTextStyle>
    <a:defPPr>
      <a:defRPr lang="en-GB"/>
    </a:defPPr>
    <a:lvl1pPr algn="l" defTabSz="434387" rtl="0" fontAlgn="base" hangingPunct="0">
      <a:lnSpc>
        <a:spcPct val="96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tx1"/>
        </a:solidFill>
        <a:latin typeface="Arial" charset="0"/>
        <a:ea typeface="MS Gothic" charset="-128"/>
        <a:cs typeface="+mn-cs"/>
      </a:defRPr>
    </a:lvl1pPr>
    <a:lvl2pPr marL="410254" indent="-205128" algn="l" defTabSz="434387" rtl="0" fontAlgn="base" hangingPunct="0">
      <a:lnSpc>
        <a:spcPct val="96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tx1"/>
        </a:solidFill>
        <a:latin typeface="Arial" charset="0"/>
        <a:ea typeface="MS Gothic" charset="-128"/>
        <a:cs typeface="+mn-cs"/>
      </a:defRPr>
    </a:lvl2pPr>
    <a:lvl3pPr marL="615382" indent="-205128" algn="l" defTabSz="434387" rtl="0" fontAlgn="base" hangingPunct="0">
      <a:lnSpc>
        <a:spcPct val="96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tx1"/>
        </a:solidFill>
        <a:latin typeface="Arial" charset="0"/>
        <a:ea typeface="MS Gothic" charset="-128"/>
        <a:cs typeface="+mn-cs"/>
      </a:defRPr>
    </a:lvl3pPr>
    <a:lvl4pPr marL="820510" indent="-205128" algn="l" defTabSz="434387" rtl="0" fontAlgn="base" hangingPunct="0">
      <a:lnSpc>
        <a:spcPct val="96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tx1"/>
        </a:solidFill>
        <a:latin typeface="Arial" charset="0"/>
        <a:ea typeface="MS Gothic" charset="-128"/>
        <a:cs typeface="+mn-cs"/>
      </a:defRPr>
    </a:lvl4pPr>
    <a:lvl5pPr marL="1025636" indent="-205128" algn="l" defTabSz="434387" rtl="0" fontAlgn="base" hangingPunct="0">
      <a:lnSpc>
        <a:spcPct val="96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tx1"/>
        </a:solidFill>
        <a:latin typeface="Arial" charset="0"/>
        <a:ea typeface="MS Gothic" charset="-128"/>
        <a:cs typeface="+mn-cs"/>
      </a:defRPr>
    </a:lvl5pPr>
    <a:lvl6pPr marL="2171935" algn="l" defTabSz="868774" rtl="0" eaLnBrk="1" latinLnBrk="0" hangingPunct="1">
      <a:defRPr kern="1200">
        <a:solidFill>
          <a:schemeClr val="tx1"/>
        </a:solidFill>
        <a:latin typeface="Arial" charset="0"/>
        <a:ea typeface="MS Gothic" charset="-128"/>
        <a:cs typeface="+mn-cs"/>
      </a:defRPr>
    </a:lvl6pPr>
    <a:lvl7pPr marL="2606323" algn="l" defTabSz="868774" rtl="0" eaLnBrk="1" latinLnBrk="0" hangingPunct="1">
      <a:defRPr kern="1200">
        <a:solidFill>
          <a:schemeClr val="tx1"/>
        </a:solidFill>
        <a:latin typeface="Arial" charset="0"/>
        <a:ea typeface="MS Gothic" charset="-128"/>
        <a:cs typeface="+mn-cs"/>
      </a:defRPr>
    </a:lvl7pPr>
    <a:lvl8pPr marL="3040710" algn="l" defTabSz="868774" rtl="0" eaLnBrk="1" latinLnBrk="0" hangingPunct="1">
      <a:defRPr kern="1200">
        <a:solidFill>
          <a:schemeClr val="tx1"/>
        </a:solidFill>
        <a:latin typeface="Arial" charset="0"/>
        <a:ea typeface="MS Gothic" charset="-128"/>
        <a:cs typeface="+mn-cs"/>
      </a:defRPr>
    </a:lvl8pPr>
    <a:lvl9pPr marL="3475097" algn="l" defTabSz="868774" rtl="0" eaLnBrk="1" latinLnBrk="0" hangingPunct="1">
      <a:defRPr kern="1200">
        <a:solidFill>
          <a:schemeClr val="tx1"/>
        </a:solidFill>
        <a:latin typeface="Arial" charset="0"/>
        <a:ea typeface="MS Gothic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0">
          <p15:clr>
            <a:srgbClr val="A4A3A4"/>
          </p15:clr>
        </p15:guide>
        <p15:guide id="2" pos="28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49">
          <p15:clr>
            <a:srgbClr val="A4A3A4"/>
          </p15:clr>
        </p15:guide>
        <p15:guide id="2" pos="203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96" autoAdjust="0"/>
    <p:restoredTop sz="94660"/>
  </p:normalViewPr>
  <p:slideViewPr>
    <p:cSldViewPr>
      <p:cViewPr varScale="1">
        <p:scale>
          <a:sx n="67" d="100"/>
          <a:sy n="67" d="100"/>
        </p:scale>
        <p:origin x="1368" y="60"/>
      </p:cViewPr>
      <p:guideLst>
        <p:guide orient="horz" pos="1960"/>
        <p:guide pos="283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749"/>
        <p:guide pos="203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8863" y="728663"/>
            <a:ext cx="5195887" cy="3598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32118" y="4559662"/>
            <a:ext cx="5850965" cy="4318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173506" cy="478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8000"/>
              </a:lnSpc>
              <a:tabLst>
                <a:tab pos="686764" algn="l"/>
                <a:tab pos="1373528" algn="l"/>
                <a:tab pos="2060292" algn="l"/>
                <a:tab pos="2747056" algn="l"/>
              </a:tabLst>
              <a:defRPr sz="13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GB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140200" y="0"/>
            <a:ext cx="3173506" cy="478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8000"/>
              </a:lnSpc>
              <a:tabLst>
                <a:tab pos="686764" algn="l"/>
                <a:tab pos="1373528" algn="l"/>
                <a:tab pos="2060292" algn="l"/>
                <a:tab pos="2747056" algn="l"/>
              </a:tabLst>
              <a:defRPr sz="13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GB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120837"/>
            <a:ext cx="3173506" cy="478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8000"/>
              </a:lnSpc>
              <a:tabLst>
                <a:tab pos="686764" algn="l"/>
                <a:tab pos="1373528" algn="l"/>
                <a:tab pos="2060292" algn="l"/>
                <a:tab pos="2747056" algn="l"/>
              </a:tabLst>
              <a:defRPr sz="13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GB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140200" y="9120837"/>
            <a:ext cx="3173506" cy="478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8000"/>
              </a:lnSpc>
              <a:tabLst>
                <a:tab pos="686764" algn="l"/>
                <a:tab pos="1373528" algn="l"/>
                <a:tab pos="2060292" algn="l"/>
                <a:tab pos="2747056" algn="l"/>
              </a:tabLst>
              <a:defRPr sz="13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fld id="{7FB3C7FF-E929-4212-BB33-CC6421AD22F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3567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34387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1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05879" indent="-271493" algn="l" defTabSz="434387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1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085967" indent="-217193" algn="l" defTabSz="434387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1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520355" indent="-217193" algn="l" defTabSz="434387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1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1954741" indent="-217193" algn="l" defTabSz="434387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1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171935" algn="l" defTabSz="86877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606323" algn="l" defTabSz="86877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040710" algn="l" defTabSz="86877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75097" algn="l" defTabSz="86877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1589F-4434-4D56-8B10-F0884B802A6F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6828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8987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6409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897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6297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3347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9804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4381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7058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060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176E9F9-4488-4F69-A1D3-3ABDAA862178}" type="slidenum">
              <a:rPr lang="en-GB"/>
              <a:pPr/>
              <a:t>22</a:t>
            </a:fld>
            <a:endParaRPr lang="en-GB"/>
          </a:p>
        </p:txBody>
      </p:sp>
      <p:sp>
        <p:nvSpPr>
          <p:cNvPr id="317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8663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2118" y="4559661"/>
            <a:ext cx="5852459" cy="423537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17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7E1A992-717D-4F54-A964-0D16854A2EDF}" type="slidenum">
              <a:rPr lang="en-GB"/>
              <a:pPr/>
              <a:t>2</a:t>
            </a:fld>
            <a:endParaRPr lang="en-GB"/>
          </a:p>
        </p:txBody>
      </p:sp>
      <p:sp>
        <p:nvSpPr>
          <p:cNvPr id="276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8663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2118" y="4559661"/>
            <a:ext cx="5852459" cy="423537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057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FB3C7FF-E929-4212-BB33-CC6421AD22F8}" type="slidenum">
              <a:rPr lang="en-GB" smtClean="0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4894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FB3C7FF-E929-4212-BB33-CC6421AD22F8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6521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A52FCAF-E783-450A-B682-227DFC32A7F9}" type="slidenum">
              <a:rPr lang="en-GB"/>
              <a:pPr/>
              <a:t>34</a:t>
            </a:fld>
            <a:endParaRPr lang="en-GB"/>
          </a:p>
        </p:txBody>
      </p:sp>
      <p:sp>
        <p:nvSpPr>
          <p:cNvPr id="440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8663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2118" y="4559661"/>
            <a:ext cx="5852459" cy="423537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659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3762505-CF8D-48AD-BDB2-E00B5A2839C0}" type="slidenum">
              <a:rPr lang="en-GB"/>
              <a:pPr/>
              <a:t>35</a:t>
            </a:fld>
            <a:endParaRPr lang="en-GB"/>
          </a:p>
        </p:txBody>
      </p:sp>
      <p:sp>
        <p:nvSpPr>
          <p:cNvPr id="337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8663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2118" y="4559661"/>
            <a:ext cx="5852459" cy="423537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262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7FC8842-975B-45C2-A03D-26667D2C6D06}" type="slidenum">
              <a:rPr lang="en-GB"/>
              <a:pPr/>
              <a:t>36</a:t>
            </a:fld>
            <a:endParaRPr lang="en-GB"/>
          </a:p>
        </p:txBody>
      </p:sp>
      <p:sp>
        <p:nvSpPr>
          <p:cNvPr id="34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8663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2118" y="4559661"/>
            <a:ext cx="5852459" cy="423537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780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F2FC000-A05F-40A0-A941-37DBC9DF91F2}" type="slidenum">
              <a:rPr lang="en-GB"/>
              <a:pPr/>
              <a:t>37</a:t>
            </a:fld>
            <a:endParaRPr lang="en-GB"/>
          </a:p>
        </p:txBody>
      </p:sp>
      <p:sp>
        <p:nvSpPr>
          <p:cNvPr id="358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8663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2118" y="4559661"/>
            <a:ext cx="5852459" cy="423537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1179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4A479F5-9795-435E-ADA9-533F6C73E44D}" type="slidenum">
              <a:rPr lang="en-GB"/>
              <a:pPr/>
              <a:t>38</a:t>
            </a:fld>
            <a:endParaRPr lang="en-GB"/>
          </a:p>
        </p:txBody>
      </p:sp>
      <p:sp>
        <p:nvSpPr>
          <p:cNvPr id="368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8663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2118" y="4559661"/>
            <a:ext cx="5852459" cy="423537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928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1569B9F-E7CA-44C6-B557-F081C042D9B3}" type="slidenum">
              <a:rPr lang="en-GB"/>
              <a:pPr/>
              <a:t>40</a:t>
            </a:fld>
            <a:endParaRPr lang="en-GB"/>
          </a:p>
        </p:txBody>
      </p:sp>
      <p:sp>
        <p:nvSpPr>
          <p:cNvPr id="399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8663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2118" y="4559661"/>
            <a:ext cx="5852459" cy="423537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904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1C3E639-3FA0-4ABF-86BF-02ACA287F388}" type="slidenum">
              <a:rPr lang="en-GB"/>
              <a:pPr/>
              <a:t>41</a:t>
            </a:fld>
            <a:endParaRPr lang="en-GB"/>
          </a:p>
        </p:txBody>
      </p:sp>
      <p:sp>
        <p:nvSpPr>
          <p:cNvPr id="450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8663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2118" y="4559661"/>
            <a:ext cx="5852459" cy="423537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788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9AF91D5-A19E-4AA0-8618-214E602D0918}" type="slidenum">
              <a:rPr lang="en-GB"/>
              <a:pPr/>
              <a:t>44</a:t>
            </a:fld>
            <a:endParaRPr lang="en-GB"/>
          </a:p>
        </p:txBody>
      </p:sp>
      <p:sp>
        <p:nvSpPr>
          <p:cNvPr id="491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8663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2118" y="4559661"/>
            <a:ext cx="5852459" cy="423537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35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215BF2C-5271-4C7F-B58D-2674AE10B8CA}" type="slidenum">
              <a:rPr lang="en-GB"/>
              <a:pPr/>
              <a:t>6</a:t>
            </a:fld>
            <a:endParaRPr lang="en-GB"/>
          </a:p>
        </p:txBody>
      </p:sp>
      <p:sp>
        <p:nvSpPr>
          <p:cNvPr id="307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8663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2118" y="4559661"/>
            <a:ext cx="5852459" cy="423537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11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227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670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202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304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338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951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5300" y="228602"/>
            <a:ext cx="84201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9200" spc="-84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5300" y="4800600"/>
            <a:ext cx="7429500" cy="914400"/>
          </a:xfrm>
        </p:spPr>
        <p:txBody>
          <a:bodyPr/>
          <a:lstStyle>
            <a:lvl1pPr marL="0" indent="0" algn="l">
              <a:buNone/>
              <a:defRPr b="0" cap="all" spc="125" baseline="0">
                <a:solidFill>
                  <a:schemeClr val="tx2"/>
                </a:solidFill>
                <a:latin typeface="+mj-lt"/>
              </a:defRPr>
            </a:lvl1pPr>
            <a:lvl2pPr marL="478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3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2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1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02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2015-AAiT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751218" y="4846320"/>
            <a:ext cx="154782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753" tIns="47878" rIns="95753" bIns="47878" rtlCol="0" anchor="ctr"/>
          <a:lstStyle/>
          <a:p>
            <a:pPr algn="ctr" defTabSz="95755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751218" y="0"/>
            <a:ext cx="154782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753" tIns="47878" rIns="95753" bIns="47878" rtlCol="0" anchor="ctr"/>
          <a:lstStyle/>
          <a:p>
            <a:pPr algn="ctr" defTabSz="95755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EAD9929-199F-4047-A5E6-E6DEF89E418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062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2015-AAiT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9929-199F-4047-A5E6-E6DEF89E4185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865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2" y="274642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2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2015-AAiT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9929-199F-4047-A5E6-E6DEF89E4185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402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3923153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72999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3692685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400" y="914400"/>
            <a:ext cx="421005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914400"/>
            <a:ext cx="421005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084204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8004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9363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3064136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551889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550" y="152718"/>
            <a:ext cx="9575800" cy="456882"/>
          </a:xfrm>
        </p:spPr>
        <p:txBody>
          <a:bodyPr>
            <a:normAutofit/>
          </a:bodyPr>
          <a:lstStyle>
            <a:lvl1pPr algn="ctr">
              <a:defRPr sz="3300" b="1" cap="none">
                <a:solidFill>
                  <a:schemeClr val="tx2">
                    <a:lumMod val="75000"/>
                  </a:schemeClr>
                </a:solidFill>
                <a:latin typeface="Lucida Sans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50" y="609600"/>
            <a:ext cx="9575800" cy="6019800"/>
          </a:xfr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 sz="2700" b="0"/>
            </a:lvl1pPr>
            <a:lvl2pPr>
              <a:spcBef>
                <a:spcPts val="600"/>
              </a:spcBef>
              <a:defRPr sz="2100">
                <a:latin typeface="+mn-lt"/>
              </a:defRPr>
            </a:lvl2pPr>
            <a:lvl3pPr>
              <a:spcBef>
                <a:spcPts val="400"/>
              </a:spcBef>
              <a:spcAft>
                <a:spcPts val="0"/>
              </a:spcAft>
              <a:defRPr sz="1900" i="1">
                <a:solidFill>
                  <a:schemeClr val="accent3"/>
                </a:solidFill>
                <a:latin typeface="+mn-lt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40250" y="6629401"/>
            <a:ext cx="3714750" cy="228600"/>
          </a:xfrm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847" y="6629401"/>
            <a:ext cx="3714750" cy="228600"/>
          </a:xfrm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2015-AAiT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555" y="6629401"/>
            <a:ext cx="1425364" cy="228600"/>
          </a:xfrm>
        </p:spPr>
        <p:txBody>
          <a:bodyPr/>
          <a:lstStyle>
            <a:lvl1pPr>
              <a:defRPr sz="1000" b="0"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dirty="0" smtClean="0">
                <a:solidFill>
                  <a:srgbClr val="000000"/>
                </a:solidFill>
              </a:rPr>
              <a:t> of 44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65100" y="609600"/>
            <a:ext cx="9493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576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2037005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361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99300" y="152400"/>
            <a:ext cx="2146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400" y="152400"/>
            <a:ext cx="6273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47996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0" y="152400"/>
            <a:ext cx="77597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60400" y="914400"/>
            <a:ext cx="421005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914400"/>
            <a:ext cx="421005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94829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5300" y="228601"/>
            <a:ext cx="84201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5300" y="4800600"/>
            <a:ext cx="74295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2015-AAiT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751218" y="4846320"/>
            <a:ext cx="154782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751218" y="0"/>
            <a:ext cx="154782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EAD9929-199F-4047-A5E6-E6DEF89E418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481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550" y="152718"/>
            <a:ext cx="9575800" cy="456882"/>
          </a:xfrm>
        </p:spPr>
        <p:txBody>
          <a:bodyPr>
            <a:normAutofit/>
          </a:bodyPr>
          <a:lstStyle>
            <a:lvl1pPr algn="ctr">
              <a:defRPr sz="3200" b="1" cap="none">
                <a:solidFill>
                  <a:schemeClr val="tx2">
                    <a:lumMod val="75000"/>
                  </a:schemeClr>
                </a:solidFill>
                <a:latin typeface="Lucida Sans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50" y="609600"/>
            <a:ext cx="9575800" cy="6019800"/>
          </a:xfrm>
        </p:spPr>
        <p:txBody>
          <a:bodyPr/>
          <a:lstStyle>
            <a:lvl1pPr>
              <a:defRPr sz="2500" b="0"/>
            </a:lvl1pPr>
            <a:lvl2pPr>
              <a:defRPr sz="2000">
                <a:latin typeface="+mn-lt"/>
              </a:defRPr>
            </a:lvl2pPr>
            <a:lvl3pPr>
              <a:spcAft>
                <a:spcPts val="600"/>
              </a:spcAft>
              <a:defRPr sz="1800" i="1">
                <a:solidFill>
                  <a:schemeClr val="accent3"/>
                </a:solidFill>
                <a:latin typeface="+mn-lt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40250" y="6629400"/>
            <a:ext cx="3714750" cy="228600"/>
          </a:xfrm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847" y="6629400"/>
            <a:ext cx="3714750" cy="228600"/>
          </a:xfrm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2015-AAiT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551" y="6629400"/>
            <a:ext cx="1425364" cy="228600"/>
          </a:xfrm>
        </p:spPr>
        <p:txBody>
          <a:bodyPr/>
          <a:lstStyle>
            <a:lvl1pPr>
              <a:defRPr sz="1000" b="0"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dirty="0" smtClean="0">
                <a:solidFill>
                  <a:srgbClr val="000000"/>
                </a:solidFill>
              </a:rPr>
              <a:t> of 44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65100" y="609600"/>
            <a:ext cx="9493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02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447801"/>
            <a:ext cx="84201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228601"/>
            <a:ext cx="84201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AD9929-199F-4047-A5E6-E6DEF89E4185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2015-AAiT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0585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66570" y="1574800"/>
            <a:ext cx="356616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14340" y="1574800"/>
            <a:ext cx="356616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2015-AAiT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9929-199F-4047-A5E6-E6DEF89E4185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6577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268" y="1572768"/>
            <a:ext cx="356616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3268" y="2259366"/>
            <a:ext cx="356616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17642" y="1572768"/>
            <a:ext cx="356616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17642" y="2259366"/>
            <a:ext cx="356616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2015-AAiT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9929-199F-4047-A5E6-E6DEF89E4185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1213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2015-AAiT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9929-199F-4047-A5E6-E6DEF89E4185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903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447804"/>
            <a:ext cx="84201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9200" b="0" cap="all" spc="-84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228601"/>
            <a:ext cx="8420100" cy="1066800"/>
          </a:xfrm>
        </p:spPr>
        <p:txBody>
          <a:bodyPr anchor="b"/>
          <a:lstStyle>
            <a:lvl1pPr marL="0" indent="0">
              <a:buNone/>
              <a:defRPr sz="2100" b="0" cap="all" spc="125" baseline="0">
                <a:solidFill>
                  <a:schemeClr val="tx2"/>
                </a:solidFill>
                <a:latin typeface="+mj-lt"/>
              </a:defRPr>
            </a:lvl1pPr>
            <a:lvl2pPr marL="47877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5755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363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91510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39387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87265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3514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83020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AD9929-199F-4047-A5E6-E6DEF89E4185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2015-AAiT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91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2015-AAiT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9929-199F-4047-A5E6-E6DEF89E4185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1899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1600200"/>
            <a:ext cx="5537729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600200"/>
            <a:ext cx="3259006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2015-AAiT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9929-199F-4047-A5E6-E6DEF89E4185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220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751218" y="4846320"/>
            <a:ext cx="154782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750950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5715000"/>
            <a:ext cx="883285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2015-AAiT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EAD9929-199F-4047-A5E6-E6DEF89E418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95300" y="4953000"/>
            <a:ext cx="883285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751218" y="0"/>
            <a:ext cx="154782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945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2015-AAiT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9929-199F-4047-A5E6-E6DEF89E4185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75668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2015-AAiT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9929-199F-4047-A5E6-E6DEF89E4185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077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66570" y="1574801"/>
            <a:ext cx="3566160" cy="4525963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14342" y="1574801"/>
            <a:ext cx="3566160" cy="4525963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2015-AAiT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9929-199F-4047-A5E6-E6DEF89E4185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210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268" y="1572772"/>
            <a:ext cx="3566160" cy="639762"/>
          </a:xfrm>
        </p:spPr>
        <p:txBody>
          <a:bodyPr anchor="b">
            <a:noAutofit/>
          </a:bodyPr>
          <a:lstStyle>
            <a:lvl1pPr marL="0" indent="0">
              <a:buNone/>
              <a:defRPr sz="1900" b="0" cap="all" spc="105" baseline="0">
                <a:solidFill>
                  <a:schemeClr val="tx1"/>
                </a:solidFill>
                <a:latin typeface="+mj-lt"/>
              </a:defRPr>
            </a:lvl1pPr>
            <a:lvl2pPr marL="478776" indent="0">
              <a:buNone/>
              <a:defRPr sz="2100" b="1"/>
            </a:lvl2pPr>
            <a:lvl3pPr marL="957551" indent="0">
              <a:buNone/>
              <a:defRPr sz="1900" b="1"/>
            </a:lvl3pPr>
            <a:lvl4pPr marL="1436326" indent="0">
              <a:buNone/>
              <a:defRPr sz="1700" b="1"/>
            </a:lvl4pPr>
            <a:lvl5pPr marL="1915101" indent="0">
              <a:buNone/>
              <a:defRPr sz="1700" b="1"/>
            </a:lvl5pPr>
            <a:lvl6pPr marL="2393876" indent="0">
              <a:buNone/>
              <a:defRPr sz="1700" b="1"/>
            </a:lvl6pPr>
            <a:lvl7pPr marL="2872650" indent="0">
              <a:buNone/>
              <a:defRPr sz="1700" b="1"/>
            </a:lvl7pPr>
            <a:lvl8pPr marL="3351426" indent="0">
              <a:buNone/>
              <a:defRPr sz="1700" b="1"/>
            </a:lvl8pPr>
            <a:lvl9pPr marL="3830201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3268" y="2259366"/>
            <a:ext cx="3566160" cy="384048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17642" y="1572772"/>
            <a:ext cx="356616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900" b="0" kern="1200" cap="all" spc="105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78776" indent="0">
              <a:buNone/>
              <a:defRPr sz="2100" b="1"/>
            </a:lvl2pPr>
            <a:lvl3pPr marL="957551" indent="0">
              <a:buNone/>
              <a:defRPr sz="1900" b="1"/>
            </a:lvl3pPr>
            <a:lvl4pPr marL="1436326" indent="0">
              <a:buNone/>
              <a:defRPr sz="1700" b="1"/>
            </a:lvl4pPr>
            <a:lvl5pPr marL="1915101" indent="0">
              <a:buNone/>
              <a:defRPr sz="1700" b="1"/>
            </a:lvl5pPr>
            <a:lvl6pPr marL="2393876" indent="0">
              <a:buNone/>
              <a:defRPr sz="1700" b="1"/>
            </a:lvl6pPr>
            <a:lvl7pPr marL="2872650" indent="0">
              <a:buNone/>
              <a:defRPr sz="1700" b="1"/>
            </a:lvl7pPr>
            <a:lvl8pPr marL="3351426" indent="0">
              <a:buNone/>
              <a:defRPr sz="1700" b="1"/>
            </a:lvl8pPr>
            <a:lvl9pPr marL="3830201" indent="0">
              <a:buNone/>
              <a:defRPr sz="1700" b="1"/>
            </a:lvl9pPr>
          </a:lstStyle>
          <a:p>
            <a:pPr marL="0" lvl="0" indent="0" algn="l" defTabSz="957551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17642" y="2259366"/>
            <a:ext cx="3566160" cy="384048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2015-AAiT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9929-199F-4047-A5E6-E6DEF89E4185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854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2015-AAiT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9929-199F-4047-A5E6-E6DEF89E4185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451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2015-AAiT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9929-199F-4047-A5E6-E6DEF89E4185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757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5" y="1600200"/>
            <a:ext cx="5537729" cy="4480560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2" y="1600200"/>
            <a:ext cx="3259006" cy="4480560"/>
          </a:xfrm>
        </p:spPr>
        <p:txBody>
          <a:bodyPr>
            <a:normAutofit/>
          </a:bodyPr>
          <a:lstStyle>
            <a:lvl1pPr marL="0" indent="0">
              <a:buNone/>
              <a:defRPr sz="1700"/>
            </a:lvl1pPr>
            <a:lvl2pPr marL="478776" indent="0">
              <a:buNone/>
              <a:defRPr sz="1200"/>
            </a:lvl2pPr>
            <a:lvl3pPr marL="957551" indent="0">
              <a:buNone/>
              <a:defRPr sz="1000"/>
            </a:lvl3pPr>
            <a:lvl4pPr marL="1436326" indent="0">
              <a:buNone/>
              <a:defRPr sz="1000"/>
            </a:lvl4pPr>
            <a:lvl5pPr marL="1915101" indent="0">
              <a:buNone/>
              <a:defRPr sz="1000"/>
            </a:lvl5pPr>
            <a:lvl6pPr marL="2393876" indent="0">
              <a:buNone/>
              <a:defRPr sz="1000"/>
            </a:lvl6pPr>
            <a:lvl7pPr marL="2872650" indent="0">
              <a:buNone/>
              <a:defRPr sz="1000"/>
            </a:lvl7pPr>
            <a:lvl8pPr marL="3351426" indent="0">
              <a:buNone/>
              <a:defRPr sz="1000"/>
            </a:lvl8pPr>
            <a:lvl9pPr marL="3830201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2015-AAiT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9929-199F-4047-A5E6-E6DEF89E4185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05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751218" y="4846320"/>
            <a:ext cx="154782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753" tIns="47878" rIns="95753" bIns="47878" rtlCol="0" anchor="ctr"/>
          <a:lstStyle/>
          <a:p>
            <a:pPr algn="ctr" defTabSz="95755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750950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300"/>
            </a:lvl1pPr>
            <a:lvl2pPr marL="478776" indent="0">
              <a:buNone/>
              <a:defRPr sz="2900"/>
            </a:lvl2pPr>
            <a:lvl3pPr marL="957551" indent="0">
              <a:buNone/>
              <a:defRPr sz="2500"/>
            </a:lvl3pPr>
            <a:lvl4pPr marL="1436326" indent="0">
              <a:buNone/>
              <a:defRPr sz="2100"/>
            </a:lvl4pPr>
            <a:lvl5pPr marL="1915101" indent="0">
              <a:buNone/>
              <a:defRPr sz="2100"/>
            </a:lvl5pPr>
            <a:lvl6pPr marL="2393876" indent="0">
              <a:buNone/>
              <a:defRPr sz="2100"/>
            </a:lvl6pPr>
            <a:lvl7pPr marL="2872650" indent="0">
              <a:buNone/>
              <a:defRPr sz="2100"/>
            </a:lvl7pPr>
            <a:lvl8pPr marL="3351426" indent="0">
              <a:buNone/>
              <a:defRPr sz="2100"/>
            </a:lvl8pPr>
            <a:lvl9pPr marL="3830201" indent="0">
              <a:buNone/>
              <a:defRPr sz="21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5715000"/>
            <a:ext cx="8832850" cy="457200"/>
          </a:xfrm>
        </p:spPr>
        <p:txBody>
          <a:bodyPr/>
          <a:lstStyle>
            <a:lvl1pPr marL="0" indent="0">
              <a:buNone/>
              <a:defRPr sz="1700"/>
            </a:lvl1pPr>
            <a:lvl2pPr marL="478776" indent="0">
              <a:buNone/>
              <a:defRPr sz="1200"/>
            </a:lvl2pPr>
            <a:lvl3pPr marL="957551" indent="0">
              <a:buNone/>
              <a:defRPr sz="1000"/>
            </a:lvl3pPr>
            <a:lvl4pPr marL="1436326" indent="0">
              <a:buNone/>
              <a:defRPr sz="1000"/>
            </a:lvl4pPr>
            <a:lvl5pPr marL="1915101" indent="0">
              <a:buNone/>
              <a:defRPr sz="1000"/>
            </a:lvl5pPr>
            <a:lvl6pPr marL="2393876" indent="0">
              <a:buNone/>
              <a:defRPr sz="1000"/>
            </a:lvl6pPr>
            <a:lvl7pPr marL="2872650" indent="0">
              <a:buNone/>
              <a:defRPr sz="1000"/>
            </a:lvl7pPr>
            <a:lvl8pPr marL="3351426" indent="0">
              <a:buNone/>
              <a:defRPr sz="1000"/>
            </a:lvl8pPr>
            <a:lvl9pPr marL="3830201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2015-AAiT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EAD9929-199F-4047-A5E6-E6DEF89E418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95300" y="4953000"/>
            <a:ext cx="8832850" cy="762000"/>
          </a:xfrm>
        </p:spPr>
        <p:txBody>
          <a:bodyPr anchor="t">
            <a:normAutofit/>
          </a:bodyPr>
          <a:lstStyle>
            <a:lvl1pPr>
              <a:defRPr sz="3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751218" y="0"/>
            <a:ext cx="154782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753" tIns="47878" rIns="95753" bIns="47878" rtlCol="0" anchor="ctr"/>
          <a:lstStyle/>
          <a:p>
            <a:pPr algn="ctr" defTabSz="95755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968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152718"/>
            <a:ext cx="6273800" cy="1371600"/>
          </a:xfrm>
          <a:prstGeom prst="rect">
            <a:avLst/>
          </a:prstGeom>
        </p:spPr>
        <p:txBody>
          <a:bodyPr vert="horz" lIns="95764" tIns="47883" rIns="95764" bIns="47883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752603"/>
            <a:ext cx="8255000" cy="4373563"/>
          </a:xfrm>
          <a:prstGeom prst="rect">
            <a:avLst/>
          </a:prstGeom>
        </p:spPr>
        <p:txBody>
          <a:bodyPr vert="horz" lIns="95764" tIns="47883" rIns="95764" bIns="4788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172201"/>
            <a:ext cx="3714750" cy="304800"/>
          </a:xfrm>
          <a:prstGeom prst="rect">
            <a:avLst/>
          </a:prstGeom>
        </p:spPr>
        <p:txBody>
          <a:bodyPr vert="horz" lIns="95764" tIns="47883" rIns="95764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defTabSz="95765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Arial"/>
                <a:ea typeface="+mn-ea"/>
              </a:rPr>
              <a:t>Operating Systems</a:t>
            </a:r>
            <a:endParaRPr lang="en-US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5300" y="6492878"/>
            <a:ext cx="3714750" cy="283845"/>
          </a:xfrm>
          <a:prstGeom prst="rect">
            <a:avLst/>
          </a:prstGeom>
        </p:spPr>
        <p:txBody>
          <a:bodyPr vert="horz" lIns="95764" tIns="47883" rIns="95764" bIns="47883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defTabSz="95765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Arial"/>
                <a:ea typeface="+mn-ea"/>
              </a:rPr>
              <a:t>2015-AAiT</a:t>
            </a:r>
            <a:endParaRPr lang="en-US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967817" y="5870286"/>
            <a:ext cx="1315721" cy="395552"/>
          </a:xfrm>
          <a:prstGeom prst="rect">
            <a:avLst/>
          </a:prstGeom>
        </p:spPr>
        <p:txBody>
          <a:bodyPr vert="horz" lIns="95764" tIns="47883" rIns="95764" bIns="47883" rtlCol="0" anchor="ctr"/>
          <a:lstStyle>
            <a:lvl1pPr algn="l">
              <a:defRPr sz="2500" b="1">
                <a:solidFill>
                  <a:schemeClr val="tx2"/>
                </a:solidFill>
              </a:defRPr>
            </a:lvl1pPr>
          </a:lstStyle>
          <a:p>
            <a:pPr defTabSz="95765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fld id="{8EAD9929-199F-4047-A5E6-E6DEF89E4185}" type="slidenum">
              <a:rPr lang="en-US" smtClean="0">
                <a:solidFill>
                  <a:srgbClr val="D1282E"/>
                </a:solidFill>
                <a:latin typeface="Arial"/>
                <a:ea typeface="+mn-ea"/>
              </a:rPr>
              <a:pPr defTabSz="95765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</a:pPr>
              <a:t>‹#›</a:t>
            </a:fld>
            <a:endParaRPr lang="en-US">
              <a:solidFill>
                <a:srgbClr val="D1282E"/>
              </a:solidFill>
              <a:latin typeface="Arial"/>
              <a:ea typeface="+mn-e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751218" y="0"/>
            <a:ext cx="154782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764" tIns="47883" rIns="95764" bIns="47883" rtlCol="0" anchor="ctr"/>
          <a:lstStyle/>
          <a:p>
            <a:pPr algn="ctr" defTabSz="95765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sz="190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751218" y="1371600"/>
            <a:ext cx="154782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764" tIns="47883" rIns="95764" bIns="47883" rtlCol="0" anchor="ctr"/>
          <a:lstStyle/>
          <a:p>
            <a:pPr algn="ctr" defTabSz="95765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sz="19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942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57650" rtl="0" eaLnBrk="1" latinLnBrk="0" hangingPunct="1">
        <a:spcBef>
          <a:spcPct val="0"/>
        </a:spcBef>
        <a:buNone/>
        <a:defRPr sz="3800" kern="1200" cap="all" spc="-63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57650" rtl="0" eaLnBrk="1" latinLnBrk="0" hangingPunct="1">
        <a:spcBef>
          <a:spcPct val="20000"/>
        </a:spcBef>
        <a:spcAft>
          <a:spcPts val="628"/>
        </a:spcAft>
        <a:buFont typeface="Arial" pitchFamily="34" charset="0"/>
        <a:buNone/>
        <a:defRPr sz="21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78826" indent="-191530" algn="l" defTabSz="95765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197063" indent="-239413" algn="l" defTabSz="95765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675886" indent="-239413" algn="l" defTabSz="95765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154712" indent="-239413" algn="l" defTabSz="95765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9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633537" indent="-239413" algn="l" defTabSz="95765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362" indent="-239413" algn="l" defTabSz="95765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187" indent="-239413" algn="l" defTabSz="95765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011" indent="-239413" algn="l" defTabSz="95765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65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826" algn="l" defTabSz="95765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650" algn="l" defTabSz="95765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475" algn="l" defTabSz="95765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299" algn="l" defTabSz="95765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124" algn="l" defTabSz="95765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2948" algn="l" defTabSz="95765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1774" algn="l" defTabSz="95765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0598" algn="l" defTabSz="95765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3150" y="152400"/>
            <a:ext cx="77597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0400" y="914400"/>
            <a:ext cx="85852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506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ransition/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2A40E2"/>
          </a:solidFill>
          <a:latin typeface="Helvetica"/>
          <a:ea typeface="MS PGothic" pitchFamily="34" charset="-128"/>
          <a:cs typeface="ＭＳ Ｐゴシック" charset="-128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2A40E2"/>
          </a:solidFill>
          <a:latin typeface="Helvetica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2A40E2"/>
          </a:solidFill>
          <a:latin typeface="Helvetica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2A40E2"/>
          </a:solidFill>
          <a:latin typeface="Helvetica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2A40E2"/>
          </a:solidFill>
          <a:latin typeface="Helvetica" charset="0"/>
          <a:ea typeface="MS PGothic" pitchFamily="34" charset="-128"/>
          <a:cs typeface="ＭＳ Ｐゴシック" charset="-128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Helvetica"/>
          <a:ea typeface="MS PGothic" pitchFamily="34" charset="-128"/>
          <a:cs typeface="ＭＳ Ｐゴシック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Helvetica"/>
          <a:ea typeface="MS PGothic" pitchFamily="34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Helvetica"/>
          <a:ea typeface="MS PGothic" pitchFamily="34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Helvetica"/>
          <a:ea typeface="MS PGothic" pitchFamily="34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Helvetica"/>
          <a:ea typeface="MS PGothic" pitchFamily="34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152718"/>
            <a:ext cx="62738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752601"/>
            <a:ext cx="8255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172201"/>
            <a:ext cx="371475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Arial"/>
                <a:ea typeface="+mn-ea"/>
              </a:rPr>
              <a:t>Operating Systems</a:t>
            </a:r>
            <a:endParaRPr lang="en-US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5300" y="6492876"/>
            <a:ext cx="371475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Arial"/>
                <a:ea typeface="+mn-ea"/>
              </a:rPr>
              <a:t>2015-AAiT</a:t>
            </a:r>
            <a:endParaRPr lang="en-US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967814" y="5870284"/>
            <a:ext cx="1315721" cy="3955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pPr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fld id="{8EAD9929-199F-4047-A5E6-E6DEF89E4185}" type="slidenum">
              <a:rPr lang="en-US" smtClean="0">
                <a:solidFill>
                  <a:srgbClr val="D1282E"/>
                </a:solidFill>
                <a:latin typeface="Arial"/>
                <a:ea typeface="+mn-ea"/>
              </a:rPr>
              <a:pPr defTabSz="91440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</a:pPr>
              <a:t>‹#›</a:t>
            </a:fld>
            <a:endParaRPr lang="en-US">
              <a:solidFill>
                <a:srgbClr val="D1282E"/>
              </a:solidFill>
              <a:latin typeface="Arial"/>
              <a:ea typeface="+mn-e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751218" y="0"/>
            <a:ext cx="154782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751218" y="1371600"/>
            <a:ext cx="154782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334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ecs.harvard.edu/~mdw/course/cs161/notes/threads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900" b="1" spc="-60" dirty="0">
                <a:solidFill>
                  <a:schemeClr val="tx2">
                    <a:lumMod val="75000"/>
                  </a:schemeClr>
                </a:solidFill>
                <a:latin typeface="Lucida Sans" pitchFamily="34" charset="0"/>
                <a:ea typeface="+mj-ea"/>
                <a:cs typeface="+mj-cs"/>
              </a:rPr>
              <a:t>ITSE 4931: Operating Systems</a:t>
            </a:r>
          </a:p>
          <a:p>
            <a:pPr algn="ctr"/>
            <a:r>
              <a:rPr lang="en-US" dirty="0" smtClean="0"/>
              <a:t>Lisanu Tebikew</a:t>
            </a:r>
          </a:p>
          <a:p>
            <a:pPr algn="ctr"/>
            <a:r>
              <a:rPr lang="en-US" dirty="0" smtClean="0"/>
              <a:t>lisanu@gmail.com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sz="3000" dirty="0"/>
              <a:t>Lecture 5: Threads</a:t>
            </a:r>
          </a:p>
          <a:p>
            <a:pPr algn="ctr"/>
            <a:r>
              <a:rPr lang="en-US" dirty="0" smtClean="0"/>
              <a:t>March 24, 2015</a:t>
            </a:r>
          </a:p>
          <a:p>
            <a:pPr algn="ctr"/>
            <a:r>
              <a:rPr lang="en-US" dirty="0" smtClean="0"/>
              <a:t>Slides adopted from Prof. </a:t>
            </a:r>
            <a:r>
              <a:rPr lang="en-US" dirty="0"/>
              <a:t>Matt </a:t>
            </a:r>
            <a:r>
              <a:rPr lang="en-US" dirty="0" smtClean="0"/>
              <a:t>Welsh (Google), </a:t>
            </a:r>
            <a:r>
              <a:rPr lang="en-US" sz="2100" dirty="0">
                <a:hlinkClick r:id="rId3"/>
              </a:rPr>
              <a:t>http://www.eecs.harvard.edu/~</a:t>
            </a:r>
            <a:r>
              <a:rPr lang="en-US" sz="2100" dirty="0" smtClean="0">
                <a:hlinkClick r:id="rId3"/>
              </a:rPr>
              <a:t>mdw/course/cs161/notes/threads.pdf</a:t>
            </a:r>
            <a:r>
              <a:rPr lang="en-US" sz="2100" dirty="0" smtClean="0"/>
              <a:t> </a:t>
            </a:r>
            <a:endParaRPr lang="en-US" sz="21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2015-AAiT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588" y="2295526"/>
            <a:ext cx="1876425" cy="189547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1</a:t>
            </a:fld>
            <a:r>
              <a:rPr lang="en-US" smtClean="0">
                <a:solidFill>
                  <a:srgbClr val="000000"/>
                </a:solidFill>
              </a:rPr>
              <a:t> of 44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58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57650" eaLnBrk="1" hangingPunct="1"/>
            <a:r>
              <a:rPr lang="en-US" sz="3000" kern="1200" spc="-63" dirty="0">
                <a:solidFill>
                  <a:srgbClr val="C00000"/>
                </a:solidFill>
                <a:latin typeface="Lucida Sans" pitchFamily="34" charset="0"/>
                <a:ea typeface="+mj-ea"/>
                <a:cs typeface="+mj-cs"/>
              </a:rPr>
              <a:t>Review: Execution Stack Example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67200" y="4572000"/>
            <a:ext cx="5105400" cy="1295400"/>
          </a:xfrm>
        </p:spPr>
        <p:txBody>
          <a:bodyPr/>
          <a:lstStyle/>
          <a:p>
            <a:r>
              <a:rPr lang="en-US" dirty="0" smtClean="0">
                <a:latin typeface="Helvetica" panose="020B0604020202020204" pitchFamily="34" charset="0"/>
              </a:rPr>
              <a:t>Stack holds function arguments, return address, local variables</a:t>
            </a:r>
          </a:p>
          <a:p>
            <a:r>
              <a:rPr lang="en-US" dirty="0" smtClean="0">
                <a:latin typeface="Helvetica" panose="020B0604020202020204" pitchFamily="34" charset="0"/>
              </a:rPr>
              <a:t>Permits recursive execution</a:t>
            </a:r>
          </a:p>
          <a:p>
            <a:r>
              <a:rPr lang="en-US" dirty="0" smtClean="0">
                <a:latin typeface="Helvetica" panose="020B0604020202020204" pitchFamily="34" charset="0"/>
              </a:rPr>
              <a:t>Crucial to modern languages</a:t>
            </a:r>
          </a:p>
          <a:p>
            <a:endParaRPr lang="en-US" dirty="0" smtClean="0">
              <a:latin typeface="Helvetica" panose="020B0604020202020204" pitchFamily="34" charset="0"/>
            </a:endParaRPr>
          </a:p>
        </p:txBody>
      </p:sp>
      <p:grpSp>
        <p:nvGrpSpPr>
          <p:cNvPr id="122884" name="Group 19"/>
          <p:cNvGrpSpPr>
            <a:grpSpLocks/>
          </p:cNvGrpSpPr>
          <p:nvPr/>
        </p:nvGrpSpPr>
        <p:grpSpPr bwMode="auto">
          <a:xfrm>
            <a:off x="1676400" y="838200"/>
            <a:ext cx="2286000" cy="5583238"/>
            <a:chOff x="528" y="528"/>
            <a:chExt cx="1440" cy="3517"/>
          </a:xfrm>
        </p:grpSpPr>
        <p:sp>
          <p:nvSpPr>
            <p:cNvPr id="122903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45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defTabSz="914400" eaLnBrk="0">
                <a:lnSpc>
                  <a:spcPct val="100000"/>
                </a:lnSpc>
                <a:buClrTx/>
                <a:buSzTx/>
              </a:pPr>
              <a:endParaRPr lang="en-US" smtClean="0">
                <a:solidFill>
                  <a:srgbClr val="000000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122904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A(int tmp) {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  if (tmp&lt;2)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    B();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  printf(tmp);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}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B() {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  C();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}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C() {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  A(2);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}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A(1);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exit;</a:t>
              </a:r>
            </a:p>
          </p:txBody>
        </p:sp>
      </p:grpSp>
      <p:grpSp>
        <p:nvGrpSpPr>
          <p:cNvPr id="122885" name="Group 22"/>
          <p:cNvGrpSpPr>
            <a:grpSpLocks/>
          </p:cNvGrpSpPr>
          <p:nvPr/>
        </p:nvGrpSpPr>
        <p:grpSpPr bwMode="auto">
          <a:xfrm>
            <a:off x="4648200" y="1203326"/>
            <a:ext cx="1524000" cy="708025"/>
            <a:chOff x="2448" y="1920"/>
            <a:chExt cx="960" cy="446"/>
          </a:xfrm>
        </p:grpSpPr>
        <p:sp>
          <p:nvSpPr>
            <p:cNvPr id="122901" name="Text Box 12"/>
            <p:cNvSpPr txBox="1">
              <a:spLocks noChangeArrowheads="1"/>
            </p:cNvSpPr>
            <p:nvPr/>
          </p:nvSpPr>
          <p:spPr bwMode="auto">
            <a:xfrm>
              <a:off x="2448" y="1920"/>
              <a:ext cx="673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defTabSz="914400" eaLnBrk="0">
                <a:lnSpc>
                  <a:spcPct val="100000"/>
                </a:lnSpc>
                <a:buClrTx/>
                <a:buSzTx/>
              </a:pPr>
              <a:r>
                <a:rPr lang="en-US" sz="2000">
                  <a:solidFill>
                    <a:srgbClr val="000000"/>
                  </a:solidFill>
                  <a:latin typeface="Helvetica" panose="020B0604020202020204" pitchFamily="34" charset="0"/>
                </a:rPr>
                <a:t>Stack</a:t>
              </a:r>
            </a:p>
            <a:p>
              <a:pPr defTabSz="914400" eaLnBrk="0">
                <a:lnSpc>
                  <a:spcPct val="100000"/>
                </a:lnSpc>
                <a:buClrTx/>
                <a:buSzTx/>
              </a:pPr>
              <a:r>
                <a:rPr lang="en-US" sz="2000">
                  <a:solidFill>
                    <a:srgbClr val="000000"/>
                  </a:solidFill>
                  <a:latin typeface="Helvetica" panose="020B0604020202020204" pitchFamily="34" charset="0"/>
                </a:rPr>
                <a:t>Pointer</a:t>
              </a:r>
            </a:p>
          </p:txBody>
        </p:sp>
        <p:sp>
          <p:nvSpPr>
            <p:cNvPr id="122902" name="Line 14"/>
            <p:cNvSpPr>
              <a:spLocks noChangeShapeType="1"/>
            </p:cNvSpPr>
            <p:nvPr/>
          </p:nvSpPr>
          <p:spPr bwMode="auto">
            <a:xfrm>
              <a:off x="3024" y="2112"/>
              <a:ext cx="38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eaLnBrk="0">
                <a:lnSpc>
                  <a:spcPct val="100000"/>
                </a:lnSpc>
                <a:buClrTx/>
                <a:buSzTx/>
              </a:pPr>
              <a:endParaRPr lang="en-US" b="1" smtClean="0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122886" name="Line 15"/>
          <p:cNvSpPr>
            <a:spLocks noChangeShapeType="1"/>
          </p:cNvSpPr>
          <p:nvPr/>
        </p:nvSpPr>
        <p:spPr bwMode="auto">
          <a:xfrm>
            <a:off x="7010400" y="1524000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>
              <a:lnSpc>
                <a:spcPct val="100000"/>
              </a:lnSpc>
              <a:buClrTx/>
              <a:buSzTx/>
            </a:pPr>
            <a:endParaRPr lang="en-US" b="1" smtClean="0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122887" name="Text Box 16"/>
          <p:cNvSpPr txBox="1">
            <a:spLocks noChangeArrowheads="1"/>
          </p:cNvSpPr>
          <p:nvPr/>
        </p:nvSpPr>
        <p:spPr bwMode="auto">
          <a:xfrm>
            <a:off x="6091239" y="2133601"/>
            <a:ext cx="1863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z="2000">
                <a:solidFill>
                  <a:srgbClr val="000000"/>
                </a:solidFill>
                <a:latin typeface="Helvetica" panose="020B0604020202020204" pitchFamily="34" charset="0"/>
              </a:rPr>
              <a:t>Stack Growth</a:t>
            </a:r>
          </a:p>
        </p:txBody>
      </p:sp>
      <p:sp>
        <p:nvSpPr>
          <p:cNvPr id="122888" name="Rectangle 8"/>
          <p:cNvSpPr>
            <a:spLocks noChangeArrowheads="1"/>
          </p:cNvSpPr>
          <p:nvPr/>
        </p:nvSpPr>
        <p:spPr bwMode="auto">
          <a:xfrm>
            <a:off x="61579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A: tmp=1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   ret=addrZ</a:t>
            </a:r>
          </a:p>
        </p:txBody>
      </p:sp>
      <p:sp>
        <p:nvSpPr>
          <p:cNvPr id="122889" name="TextBox 15"/>
          <p:cNvSpPr txBox="1">
            <a:spLocks noChangeArrowheads="1"/>
          </p:cNvSpPr>
          <p:nvPr/>
        </p:nvSpPr>
        <p:spPr bwMode="auto">
          <a:xfrm>
            <a:off x="788989" y="1066800"/>
            <a:ext cx="9159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addrX:</a:t>
            </a:r>
          </a:p>
        </p:txBody>
      </p:sp>
      <p:sp>
        <p:nvSpPr>
          <p:cNvPr id="122890" name="TextBox 16"/>
          <p:cNvSpPr txBox="1">
            <a:spLocks noChangeArrowheads="1"/>
          </p:cNvSpPr>
          <p:nvPr/>
        </p:nvSpPr>
        <p:spPr bwMode="auto">
          <a:xfrm>
            <a:off x="788989" y="2297114"/>
            <a:ext cx="898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addrY:</a:t>
            </a:r>
          </a:p>
        </p:txBody>
      </p:sp>
      <p:sp>
        <p:nvSpPr>
          <p:cNvPr id="122891" name="TextBox 17"/>
          <p:cNvSpPr txBox="1">
            <a:spLocks noChangeArrowheads="1"/>
          </p:cNvSpPr>
          <p:nvPr/>
        </p:nvSpPr>
        <p:spPr bwMode="auto">
          <a:xfrm>
            <a:off x="762000" y="3973514"/>
            <a:ext cx="965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addrU:</a:t>
            </a:r>
          </a:p>
        </p:txBody>
      </p:sp>
      <p:sp>
        <p:nvSpPr>
          <p:cNvPr id="122892" name="TextBox 18"/>
          <p:cNvSpPr txBox="1">
            <a:spLocks noChangeArrowheads="1"/>
          </p:cNvSpPr>
          <p:nvPr/>
        </p:nvSpPr>
        <p:spPr bwMode="auto">
          <a:xfrm>
            <a:off x="762000" y="5192714"/>
            <a:ext cx="9032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addrV:</a:t>
            </a:r>
          </a:p>
        </p:txBody>
      </p:sp>
      <p:sp>
        <p:nvSpPr>
          <p:cNvPr id="122893" name="TextBox 19"/>
          <p:cNvSpPr txBox="1">
            <a:spLocks noChangeArrowheads="1"/>
          </p:cNvSpPr>
          <p:nvPr/>
        </p:nvSpPr>
        <p:spPr bwMode="auto">
          <a:xfrm>
            <a:off x="762000" y="6030914"/>
            <a:ext cx="9032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addrZ:</a:t>
            </a:r>
          </a:p>
        </p:txBody>
      </p:sp>
      <p:sp>
        <p:nvSpPr>
          <p:cNvPr id="122894" name="TextBox 20"/>
          <p:cNvSpPr txBox="1">
            <a:spLocks noChangeArrowheads="1"/>
          </p:cNvSpPr>
          <p:nvPr/>
        </p:nvSpPr>
        <p:spPr bwMode="auto">
          <a:xfrm>
            <a:off x="1087439" y="1295400"/>
            <a:ext cx="2492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endParaRPr lang="en-US" smtClean="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122895" name="TextBox 21"/>
          <p:cNvSpPr txBox="1">
            <a:spLocks noChangeArrowheads="1"/>
          </p:cNvSpPr>
          <p:nvPr/>
        </p:nvSpPr>
        <p:spPr bwMode="auto">
          <a:xfrm>
            <a:off x="1087439" y="2667000"/>
            <a:ext cx="2492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endParaRPr lang="en-US" smtClean="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122896" name="TextBox 22"/>
          <p:cNvSpPr txBox="1">
            <a:spLocks noChangeArrowheads="1"/>
          </p:cNvSpPr>
          <p:nvPr/>
        </p:nvSpPr>
        <p:spPr bwMode="auto">
          <a:xfrm>
            <a:off x="1087439" y="4133850"/>
            <a:ext cx="2492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endParaRPr lang="en-US" smtClean="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122897" name="TextBox 23"/>
          <p:cNvSpPr txBox="1">
            <a:spLocks noChangeArrowheads="1"/>
          </p:cNvSpPr>
          <p:nvPr/>
        </p:nvSpPr>
        <p:spPr bwMode="auto">
          <a:xfrm>
            <a:off x="1066800" y="5429251"/>
            <a:ext cx="2413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z="160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z="160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z="160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381000" y="1981200"/>
            <a:ext cx="3581400" cy="228600"/>
          </a:xfrm>
          <a:prstGeom prst="rect">
            <a:avLst/>
          </a:prstGeom>
          <a:solidFill>
            <a:srgbClr val="FF0000">
              <a:alpha val="39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0"/>
          </a:sp3d>
        </p:spPr>
        <p:txBody>
          <a:bodyPr/>
          <a:lstStyle/>
          <a:p>
            <a:pPr defTabSz="914400" eaLnBrk="0">
              <a:lnSpc>
                <a:spcPct val="100000"/>
              </a:lnSpc>
              <a:buClrTx/>
              <a:buSzTx/>
              <a:defRPr/>
            </a:pPr>
            <a:endParaRPr lang="en-US" b="1">
              <a:solidFill>
                <a:srgbClr val="000000"/>
              </a:solidFill>
              <a:latin typeface="Helvetica"/>
              <a:ea typeface="+mn-e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4168593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57650" eaLnBrk="1" hangingPunct="1"/>
            <a:r>
              <a:rPr lang="en-US" sz="3000" kern="1200" spc="-63" dirty="0">
                <a:solidFill>
                  <a:srgbClr val="C00000"/>
                </a:solidFill>
                <a:latin typeface="Lucida Sans" pitchFamily="34" charset="0"/>
                <a:ea typeface="+mj-ea"/>
                <a:cs typeface="+mj-cs"/>
              </a:rPr>
              <a:t>Review: Execution Stack Example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67200" y="4572000"/>
            <a:ext cx="5105400" cy="1295400"/>
          </a:xfrm>
        </p:spPr>
        <p:txBody>
          <a:bodyPr/>
          <a:lstStyle/>
          <a:p>
            <a:r>
              <a:rPr lang="en-US" dirty="0" smtClean="0">
                <a:latin typeface="Helvetica" panose="020B0604020202020204" pitchFamily="34" charset="0"/>
              </a:rPr>
              <a:t>Stack holds function arguments, return address, local variables</a:t>
            </a:r>
          </a:p>
          <a:p>
            <a:r>
              <a:rPr lang="en-US" dirty="0" smtClean="0">
                <a:latin typeface="Helvetica" panose="020B0604020202020204" pitchFamily="34" charset="0"/>
              </a:rPr>
              <a:t>Permits recursive execution</a:t>
            </a:r>
          </a:p>
          <a:p>
            <a:r>
              <a:rPr lang="en-US" dirty="0" smtClean="0">
                <a:latin typeface="Helvetica" panose="020B0604020202020204" pitchFamily="34" charset="0"/>
              </a:rPr>
              <a:t>Crucial to modern languages</a:t>
            </a:r>
          </a:p>
          <a:p>
            <a:endParaRPr lang="en-US" dirty="0" smtClean="0">
              <a:latin typeface="Helvetica" panose="020B0604020202020204" pitchFamily="34" charset="0"/>
            </a:endParaRPr>
          </a:p>
        </p:txBody>
      </p:sp>
      <p:grpSp>
        <p:nvGrpSpPr>
          <p:cNvPr id="124932" name="Group 19"/>
          <p:cNvGrpSpPr>
            <a:grpSpLocks/>
          </p:cNvGrpSpPr>
          <p:nvPr/>
        </p:nvGrpSpPr>
        <p:grpSpPr bwMode="auto">
          <a:xfrm>
            <a:off x="1676400" y="838200"/>
            <a:ext cx="2286000" cy="5583238"/>
            <a:chOff x="528" y="528"/>
            <a:chExt cx="1440" cy="3517"/>
          </a:xfrm>
        </p:grpSpPr>
        <p:sp>
          <p:nvSpPr>
            <p:cNvPr id="124952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45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defTabSz="914400" eaLnBrk="0">
                <a:lnSpc>
                  <a:spcPct val="100000"/>
                </a:lnSpc>
                <a:buClrTx/>
                <a:buSzTx/>
              </a:pPr>
              <a:endParaRPr lang="en-US" smtClean="0">
                <a:solidFill>
                  <a:srgbClr val="000000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124953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A(int tmp) {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  if (tmp&lt;2)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    B();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  printf(tmp);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}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B() {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  C();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}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C() {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  A(2);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}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A(1);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exit;</a:t>
              </a:r>
            </a:p>
          </p:txBody>
        </p:sp>
      </p:grpSp>
      <p:grpSp>
        <p:nvGrpSpPr>
          <p:cNvPr id="124933" name="Group 22"/>
          <p:cNvGrpSpPr>
            <a:grpSpLocks/>
          </p:cNvGrpSpPr>
          <p:nvPr/>
        </p:nvGrpSpPr>
        <p:grpSpPr bwMode="auto">
          <a:xfrm>
            <a:off x="4648200" y="1836739"/>
            <a:ext cx="1524000" cy="708025"/>
            <a:chOff x="2448" y="1920"/>
            <a:chExt cx="960" cy="446"/>
          </a:xfrm>
        </p:grpSpPr>
        <p:sp>
          <p:nvSpPr>
            <p:cNvPr id="124950" name="Text Box 12"/>
            <p:cNvSpPr txBox="1">
              <a:spLocks noChangeArrowheads="1"/>
            </p:cNvSpPr>
            <p:nvPr/>
          </p:nvSpPr>
          <p:spPr bwMode="auto">
            <a:xfrm>
              <a:off x="2448" y="1920"/>
              <a:ext cx="673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defTabSz="914400" eaLnBrk="0">
                <a:lnSpc>
                  <a:spcPct val="100000"/>
                </a:lnSpc>
                <a:buClrTx/>
                <a:buSzTx/>
              </a:pPr>
              <a:r>
                <a:rPr lang="en-US" sz="2000">
                  <a:solidFill>
                    <a:srgbClr val="000000"/>
                  </a:solidFill>
                  <a:latin typeface="Helvetica" panose="020B0604020202020204" pitchFamily="34" charset="0"/>
                </a:rPr>
                <a:t>Stack</a:t>
              </a:r>
            </a:p>
            <a:p>
              <a:pPr defTabSz="914400" eaLnBrk="0">
                <a:lnSpc>
                  <a:spcPct val="100000"/>
                </a:lnSpc>
                <a:buClrTx/>
                <a:buSzTx/>
              </a:pPr>
              <a:r>
                <a:rPr lang="en-US" sz="2000">
                  <a:solidFill>
                    <a:srgbClr val="000000"/>
                  </a:solidFill>
                  <a:latin typeface="Helvetica" panose="020B0604020202020204" pitchFamily="34" charset="0"/>
                </a:rPr>
                <a:t>Pointer</a:t>
              </a:r>
            </a:p>
          </p:txBody>
        </p:sp>
        <p:sp>
          <p:nvSpPr>
            <p:cNvPr id="124951" name="Line 14"/>
            <p:cNvSpPr>
              <a:spLocks noChangeShapeType="1"/>
            </p:cNvSpPr>
            <p:nvPr/>
          </p:nvSpPr>
          <p:spPr bwMode="auto">
            <a:xfrm>
              <a:off x="3024" y="2112"/>
              <a:ext cx="38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eaLnBrk="0">
                <a:lnSpc>
                  <a:spcPct val="100000"/>
                </a:lnSpc>
                <a:buClrTx/>
                <a:buSzTx/>
              </a:pPr>
              <a:endParaRPr lang="en-US" b="1" smtClean="0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124934" name="Line 15"/>
          <p:cNvSpPr>
            <a:spLocks noChangeShapeType="1"/>
          </p:cNvSpPr>
          <p:nvPr/>
        </p:nvSpPr>
        <p:spPr bwMode="auto">
          <a:xfrm>
            <a:off x="7010400" y="2141538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>
              <a:lnSpc>
                <a:spcPct val="100000"/>
              </a:lnSpc>
              <a:buClrTx/>
              <a:buSzTx/>
            </a:pPr>
            <a:endParaRPr lang="en-US" b="1" smtClean="0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124935" name="Text Box 16"/>
          <p:cNvSpPr txBox="1">
            <a:spLocks noChangeArrowheads="1"/>
          </p:cNvSpPr>
          <p:nvPr/>
        </p:nvSpPr>
        <p:spPr bwMode="auto">
          <a:xfrm>
            <a:off x="6091239" y="2651126"/>
            <a:ext cx="1863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z="2000">
                <a:solidFill>
                  <a:srgbClr val="000000"/>
                </a:solidFill>
                <a:latin typeface="Helvetica" panose="020B0604020202020204" pitchFamily="34" charset="0"/>
              </a:rPr>
              <a:t>Stack Growth</a:t>
            </a:r>
          </a:p>
        </p:txBody>
      </p:sp>
      <p:sp>
        <p:nvSpPr>
          <p:cNvPr id="124936" name="Rectangle 8"/>
          <p:cNvSpPr>
            <a:spLocks noChangeArrowheads="1"/>
          </p:cNvSpPr>
          <p:nvPr/>
        </p:nvSpPr>
        <p:spPr bwMode="auto">
          <a:xfrm>
            <a:off x="61579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A: tmp=1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   ret=addrZ</a:t>
            </a:r>
          </a:p>
        </p:txBody>
      </p:sp>
      <p:sp>
        <p:nvSpPr>
          <p:cNvPr id="124937" name="Rectangle 7"/>
          <p:cNvSpPr>
            <a:spLocks noChangeArrowheads="1"/>
          </p:cNvSpPr>
          <p:nvPr/>
        </p:nvSpPr>
        <p:spPr bwMode="auto">
          <a:xfrm>
            <a:off x="6157913" y="15240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B: ret=addrY</a:t>
            </a:r>
          </a:p>
        </p:txBody>
      </p:sp>
      <p:sp>
        <p:nvSpPr>
          <p:cNvPr id="124938" name="TextBox 15"/>
          <p:cNvSpPr txBox="1">
            <a:spLocks noChangeArrowheads="1"/>
          </p:cNvSpPr>
          <p:nvPr/>
        </p:nvSpPr>
        <p:spPr bwMode="auto">
          <a:xfrm>
            <a:off x="788989" y="1066800"/>
            <a:ext cx="9159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addrX:</a:t>
            </a:r>
          </a:p>
        </p:txBody>
      </p:sp>
      <p:sp>
        <p:nvSpPr>
          <p:cNvPr id="124939" name="TextBox 16"/>
          <p:cNvSpPr txBox="1">
            <a:spLocks noChangeArrowheads="1"/>
          </p:cNvSpPr>
          <p:nvPr/>
        </p:nvSpPr>
        <p:spPr bwMode="auto">
          <a:xfrm>
            <a:off x="788989" y="2297114"/>
            <a:ext cx="898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addrY:</a:t>
            </a:r>
          </a:p>
        </p:txBody>
      </p:sp>
      <p:sp>
        <p:nvSpPr>
          <p:cNvPr id="124940" name="TextBox 17"/>
          <p:cNvSpPr txBox="1">
            <a:spLocks noChangeArrowheads="1"/>
          </p:cNvSpPr>
          <p:nvPr/>
        </p:nvSpPr>
        <p:spPr bwMode="auto">
          <a:xfrm>
            <a:off x="762000" y="3973514"/>
            <a:ext cx="965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addrU:</a:t>
            </a:r>
          </a:p>
        </p:txBody>
      </p:sp>
      <p:sp>
        <p:nvSpPr>
          <p:cNvPr id="124941" name="TextBox 18"/>
          <p:cNvSpPr txBox="1">
            <a:spLocks noChangeArrowheads="1"/>
          </p:cNvSpPr>
          <p:nvPr/>
        </p:nvSpPr>
        <p:spPr bwMode="auto">
          <a:xfrm>
            <a:off x="762000" y="5192714"/>
            <a:ext cx="9032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addrV:</a:t>
            </a:r>
          </a:p>
        </p:txBody>
      </p:sp>
      <p:sp>
        <p:nvSpPr>
          <p:cNvPr id="124942" name="TextBox 19"/>
          <p:cNvSpPr txBox="1">
            <a:spLocks noChangeArrowheads="1"/>
          </p:cNvSpPr>
          <p:nvPr/>
        </p:nvSpPr>
        <p:spPr bwMode="auto">
          <a:xfrm>
            <a:off x="762000" y="6030914"/>
            <a:ext cx="9032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addrZ:</a:t>
            </a:r>
          </a:p>
        </p:txBody>
      </p:sp>
      <p:sp>
        <p:nvSpPr>
          <p:cNvPr id="124943" name="TextBox 20"/>
          <p:cNvSpPr txBox="1">
            <a:spLocks noChangeArrowheads="1"/>
          </p:cNvSpPr>
          <p:nvPr/>
        </p:nvSpPr>
        <p:spPr bwMode="auto">
          <a:xfrm>
            <a:off x="1087439" y="1295400"/>
            <a:ext cx="2492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endParaRPr lang="en-US" smtClean="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124944" name="TextBox 21"/>
          <p:cNvSpPr txBox="1">
            <a:spLocks noChangeArrowheads="1"/>
          </p:cNvSpPr>
          <p:nvPr/>
        </p:nvSpPr>
        <p:spPr bwMode="auto">
          <a:xfrm>
            <a:off x="1087439" y="2667000"/>
            <a:ext cx="2492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endParaRPr lang="en-US" smtClean="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124945" name="TextBox 22"/>
          <p:cNvSpPr txBox="1">
            <a:spLocks noChangeArrowheads="1"/>
          </p:cNvSpPr>
          <p:nvPr/>
        </p:nvSpPr>
        <p:spPr bwMode="auto">
          <a:xfrm>
            <a:off x="1087439" y="4133850"/>
            <a:ext cx="2492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endParaRPr lang="en-US" smtClean="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124946" name="TextBox 23"/>
          <p:cNvSpPr txBox="1">
            <a:spLocks noChangeArrowheads="1"/>
          </p:cNvSpPr>
          <p:nvPr/>
        </p:nvSpPr>
        <p:spPr bwMode="auto">
          <a:xfrm>
            <a:off x="1066800" y="5429251"/>
            <a:ext cx="2413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z="160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z="160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z="160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381000" y="3200400"/>
            <a:ext cx="3581400" cy="228600"/>
          </a:xfrm>
          <a:prstGeom prst="rect">
            <a:avLst/>
          </a:prstGeom>
          <a:solidFill>
            <a:srgbClr val="FF0000">
              <a:alpha val="39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0"/>
          </a:sp3d>
        </p:spPr>
        <p:txBody>
          <a:bodyPr/>
          <a:lstStyle/>
          <a:p>
            <a:pPr defTabSz="914400" eaLnBrk="0">
              <a:lnSpc>
                <a:spcPct val="100000"/>
              </a:lnSpc>
              <a:buClrTx/>
              <a:buSzTx/>
              <a:defRPr/>
            </a:pPr>
            <a:endParaRPr lang="en-US" b="1">
              <a:solidFill>
                <a:srgbClr val="000000"/>
              </a:solidFill>
              <a:latin typeface="Helvetica"/>
              <a:ea typeface="+mn-e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2310713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57650" eaLnBrk="1" hangingPunct="1"/>
            <a:r>
              <a:rPr lang="en-US" sz="3000" kern="1200" spc="-63" dirty="0">
                <a:solidFill>
                  <a:srgbClr val="C00000"/>
                </a:solidFill>
                <a:latin typeface="Lucida Sans" pitchFamily="34" charset="0"/>
                <a:ea typeface="+mj-ea"/>
                <a:cs typeface="+mj-cs"/>
              </a:rPr>
              <a:t>Review: Execution Stack Example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67200" y="4572000"/>
            <a:ext cx="5105400" cy="1295400"/>
          </a:xfrm>
        </p:spPr>
        <p:txBody>
          <a:bodyPr/>
          <a:lstStyle/>
          <a:p>
            <a:r>
              <a:rPr lang="en-US" dirty="0" smtClean="0">
                <a:latin typeface="Helvetica" panose="020B0604020202020204" pitchFamily="34" charset="0"/>
              </a:rPr>
              <a:t>Stack holds function arguments, return address, local variables</a:t>
            </a:r>
          </a:p>
          <a:p>
            <a:r>
              <a:rPr lang="en-US" dirty="0" smtClean="0">
                <a:latin typeface="Helvetica" panose="020B0604020202020204" pitchFamily="34" charset="0"/>
              </a:rPr>
              <a:t>Permits recursive execution</a:t>
            </a:r>
          </a:p>
          <a:p>
            <a:r>
              <a:rPr lang="en-US" dirty="0" smtClean="0">
                <a:latin typeface="Helvetica" panose="020B0604020202020204" pitchFamily="34" charset="0"/>
              </a:rPr>
              <a:t>Crucial to modern languages</a:t>
            </a:r>
          </a:p>
          <a:p>
            <a:endParaRPr lang="en-US" dirty="0" smtClean="0">
              <a:latin typeface="Helvetica" panose="020B0604020202020204" pitchFamily="34" charset="0"/>
            </a:endParaRPr>
          </a:p>
        </p:txBody>
      </p:sp>
      <p:grpSp>
        <p:nvGrpSpPr>
          <p:cNvPr id="126980" name="Group 19"/>
          <p:cNvGrpSpPr>
            <a:grpSpLocks/>
          </p:cNvGrpSpPr>
          <p:nvPr/>
        </p:nvGrpSpPr>
        <p:grpSpPr bwMode="auto">
          <a:xfrm>
            <a:off x="1676400" y="838200"/>
            <a:ext cx="2286000" cy="5583238"/>
            <a:chOff x="528" y="528"/>
            <a:chExt cx="1440" cy="3517"/>
          </a:xfrm>
        </p:grpSpPr>
        <p:sp>
          <p:nvSpPr>
            <p:cNvPr id="127000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45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defTabSz="914400" eaLnBrk="0">
                <a:lnSpc>
                  <a:spcPct val="100000"/>
                </a:lnSpc>
                <a:buClrTx/>
                <a:buSzTx/>
              </a:pPr>
              <a:endParaRPr lang="en-US" smtClean="0">
                <a:solidFill>
                  <a:srgbClr val="000000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127001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A(int tmp) {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  if (tmp&lt;2)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    B();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  printf(tmp);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}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B() {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  C();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}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C() {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  A(2);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}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A(1);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exit;</a:t>
              </a:r>
            </a:p>
          </p:txBody>
        </p:sp>
      </p:grpSp>
      <p:grpSp>
        <p:nvGrpSpPr>
          <p:cNvPr id="126981" name="Group 22"/>
          <p:cNvGrpSpPr>
            <a:grpSpLocks/>
          </p:cNvGrpSpPr>
          <p:nvPr/>
        </p:nvGrpSpPr>
        <p:grpSpPr bwMode="auto">
          <a:xfrm>
            <a:off x="4648200" y="1836739"/>
            <a:ext cx="1524000" cy="708025"/>
            <a:chOff x="2448" y="1920"/>
            <a:chExt cx="960" cy="446"/>
          </a:xfrm>
        </p:grpSpPr>
        <p:sp>
          <p:nvSpPr>
            <p:cNvPr id="126998" name="Text Box 12"/>
            <p:cNvSpPr txBox="1">
              <a:spLocks noChangeArrowheads="1"/>
            </p:cNvSpPr>
            <p:nvPr/>
          </p:nvSpPr>
          <p:spPr bwMode="auto">
            <a:xfrm>
              <a:off x="2448" y="1920"/>
              <a:ext cx="673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defTabSz="914400" eaLnBrk="0">
                <a:lnSpc>
                  <a:spcPct val="100000"/>
                </a:lnSpc>
                <a:buClrTx/>
                <a:buSzTx/>
              </a:pPr>
              <a:r>
                <a:rPr lang="en-US" sz="2000">
                  <a:solidFill>
                    <a:srgbClr val="000000"/>
                  </a:solidFill>
                  <a:latin typeface="Helvetica" panose="020B0604020202020204" pitchFamily="34" charset="0"/>
                </a:rPr>
                <a:t>Stack</a:t>
              </a:r>
            </a:p>
            <a:p>
              <a:pPr defTabSz="914400" eaLnBrk="0">
                <a:lnSpc>
                  <a:spcPct val="100000"/>
                </a:lnSpc>
                <a:buClrTx/>
                <a:buSzTx/>
              </a:pPr>
              <a:r>
                <a:rPr lang="en-US" sz="2000">
                  <a:solidFill>
                    <a:srgbClr val="000000"/>
                  </a:solidFill>
                  <a:latin typeface="Helvetica" panose="020B0604020202020204" pitchFamily="34" charset="0"/>
                </a:rPr>
                <a:t>Pointer</a:t>
              </a:r>
            </a:p>
          </p:txBody>
        </p:sp>
        <p:sp>
          <p:nvSpPr>
            <p:cNvPr id="126999" name="Line 14"/>
            <p:cNvSpPr>
              <a:spLocks noChangeShapeType="1"/>
            </p:cNvSpPr>
            <p:nvPr/>
          </p:nvSpPr>
          <p:spPr bwMode="auto">
            <a:xfrm>
              <a:off x="3024" y="2112"/>
              <a:ext cx="38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eaLnBrk="0">
                <a:lnSpc>
                  <a:spcPct val="100000"/>
                </a:lnSpc>
                <a:buClrTx/>
                <a:buSzTx/>
              </a:pPr>
              <a:endParaRPr lang="en-US" b="1" smtClean="0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126982" name="Line 15"/>
          <p:cNvSpPr>
            <a:spLocks noChangeShapeType="1"/>
          </p:cNvSpPr>
          <p:nvPr/>
        </p:nvSpPr>
        <p:spPr bwMode="auto">
          <a:xfrm>
            <a:off x="7010400" y="2141538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>
              <a:lnSpc>
                <a:spcPct val="100000"/>
              </a:lnSpc>
              <a:buClrTx/>
              <a:buSzTx/>
            </a:pPr>
            <a:endParaRPr lang="en-US" b="1" smtClean="0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126983" name="Text Box 16"/>
          <p:cNvSpPr txBox="1">
            <a:spLocks noChangeArrowheads="1"/>
          </p:cNvSpPr>
          <p:nvPr/>
        </p:nvSpPr>
        <p:spPr bwMode="auto">
          <a:xfrm>
            <a:off x="6091239" y="2651126"/>
            <a:ext cx="1863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z="2000">
                <a:solidFill>
                  <a:srgbClr val="000000"/>
                </a:solidFill>
                <a:latin typeface="Helvetica" panose="020B0604020202020204" pitchFamily="34" charset="0"/>
              </a:rPr>
              <a:t>Stack Growth</a:t>
            </a:r>
          </a:p>
        </p:txBody>
      </p:sp>
      <p:sp>
        <p:nvSpPr>
          <p:cNvPr id="126984" name="Rectangle 8"/>
          <p:cNvSpPr>
            <a:spLocks noChangeArrowheads="1"/>
          </p:cNvSpPr>
          <p:nvPr/>
        </p:nvSpPr>
        <p:spPr bwMode="auto">
          <a:xfrm>
            <a:off x="61579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A: tmp=1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   ret=addrZ</a:t>
            </a:r>
          </a:p>
        </p:txBody>
      </p:sp>
      <p:sp>
        <p:nvSpPr>
          <p:cNvPr id="126985" name="Rectangle 7"/>
          <p:cNvSpPr>
            <a:spLocks noChangeArrowheads="1"/>
          </p:cNvSpPr>
          <p:nvPr/>
        </p:nvSpPr>
        <p:spPr bwMode="auto">
          <a:xfrm>
            <a:off x="6157913" y="15240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B: ret=addrY</a:t>
            </a:r>
          </a:p>
        </p:txBody>
      </p:sp>
      <p:sp>
        <p:nvSpPr>
          <p:cNvPr id="126986" name="TextBox 15"/>
          <p:cNvSpPr txBox="1">
            <a:spLocks noChangeArrowheads="1"/>
          </p:cNvSpPr>
          <p:nvPr/>
        </p:nvSpPr>
        <p:spPr bwMode="auto">
          <a:xfrm>
            <a:off x="788989" y="1066800"/>
            <a:ext cx="9159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addrX:</a:t>
            </a:r>
          </a:p>
        </p:txBody>
      </p:sp>
      <p:sp>
        <p:nvSpPr>
          <p:cNvPr id="126987" name="TextBox 16"/>
          <p:cNvSpPr txBox="1">
            <a:spLocks noChangeArrowheads="1"/>
          </p:cNvSpPr>
          <p:nvPr/>
        </p:nvSpPr>
        <p:spPr bwMode="auto">
          <a:xfrm>
            <a:off x="788989" y="2297114"/>
            <a:ext cx="898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addrY:</a:t>
            </a:r>
          </a:p>
        </p:txBody>
      </p:sp>
      <p:sp>
        <p:nvSpPr>
          <p:cNvPr id="126988" name="TextBox 17"/>
          <p:cNvSpPr txBox="1">
            <a:spLocks noChangeArrowheads="1"/>
          </p:cNvSpPr>
          <p:nvPr/>
        </p:nvSpPr>
        <p:spPr bwMode="auto">
          <a:xfrm>
            <a:off x="762000" y="3973514"/>
            <a:ext cx="965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addrU:</a:t>
            </a:r>
          </a:p>
        </p:txBody>
      </p:sp>
      <p:sp>
        <p:nvSpPr>
          <p:cNvPr id="126989" name="TextBox 18"/>
          <p:cNvSpPr txBox="1">
            <a:spLocks noChangeArrowheads="1"/>
          </p:cNvSpPr>
          <p:nvPr/>
        </p:nvSpPr>
        <p:spPr bwMode="auto">
          <a:xfrm>
            <a:off x="762000" y="5192714"/>
            <a:ext cx="9032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addrV:</a:t>
            </a:r>
          </a:p>
        </p:txBody>
      </p:sp>
      <p:sp>
        <p:nvSpPr>
          <p:cNvPr id="126990" name="TextBox 19"/>
          <p:cNvSpPr txBox="1">
            <a:spLocks noChangeArrowheads="1"/>
          </p:cNvSpPr>
          <p:nvPr/>
        </p:nvSpPr>
        <p:spPr bwMode="auto">
          <a:xfrm>
            <a:off x="762000" y="6030914"/>
            <a:ext cx="9032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addrZ:</a:t>
            </a:r>
          </a:p>
        </p:txBody>
      </p:sp>
      <p:sp>
        <p:nvSpPr>
          <p:cNvPr id="126991" name="TextBox 20"/>
          <p:cNvSpPr txBox="1">
            <a:spLocks noChangeArrowheads="1"/>
          </p:cNvSpPr>
          <p:nvPr/>
        </p:nvSpPr>
        <p:spPr bwMode="auto">
          <a:xfrm>
            <a:off x="1087439" y="1295400"/>
            <a:ext cx="2492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endParaRPr lang="en-US" smtClean="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126992" name="TextBox 21"/>
          <p:cNvSpPr txBox="1">
            <a:spLocks noChangeArrowheads="1"/>
          </p:cNvSpPr>
          <p:nvPr/>
        </p:nvSpPr>
        <p:spPr bwMode="auto">
          <a:xfrm>
            <a:off x="1087439" y="2667000"/>
            <a:ext cx="2492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endParaRPr lang="en-US" smtClean="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126993" name="TextBox 22"/>
          <p:cNvSpPr txBox="1">
            <a:spLocks noChangeArrowheads="1"/>
          </p:cNvSpPr>
          <p:nvPr/>
        </p:nvSpPr>
        <p:spPr bwMode="auto">
          <a:xfrm>
            <a:off x="1087439" y="4133850"/>
            <a:ext cx="2492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endParaRPr lang="en-US" smtClean="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126994" name="TextBox 23"/>
          <p:cNvSpPr txBox="1">
            <a:spLocks noChangeArrowheads="1"/>
          </p:cNvSpPr>
          <p:nvPr/>
        </p:nvSpPr>
        <p:spPr bwMode="auto">
          <a:xfrm>
            <a:off x="1066800" y="5429251"/>
            <a:ext cx="2413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z="160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z="160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z="160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381000" y="3657600"/>
            <a:ext cx="3581400" cy="228600"/>
          </a:xfrm>
          <a:prstGeom prst="rect">
            <a:avLst/>
          </a:prstGeom>
          <a:solidFill>
            <a:srgbClr val="FF0000">
              <a:alpha val="39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0"/>
          </a:sp3d>
        </p:spPr>
        <p:txBody>
          <a:bodyPr/>
          <a:lstStyle/>
          <a:p>
            <a:pPr defTabSz="914400" eaLnBrk="0">
              <a:lnSpc>
                <a:spcPct val="100000"/>
              </a:lnSpc>
              <a:buClrTx/>
              <a:buSzTx/>
              <a:defRPr/>
            </a:pPr>
            <a:endParaRPr lang="en-US" b="1">
              <a:solidFill>
                <a:srgbClr val="000000"/>
              </a:solidFill>
              <a:latin typeface="Helvetica"/>
              <a:ea typeface="+mn-e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8516833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57650" eaLnBrk="1" hangingPunct="1"/>
            <a:r>
              <a:rPr lang="en-US" sz="3000" kern="1200" spc="-63" dirty="0">
                <a:solidFill>
                  <a:srgbClr val="C00000"/>
                </a:solidFill>
                <a:latin typeface="Lucida Sans" pitchFamily="34" charset="0"/>
                <a:ea typeface="+mj-ea"/>
                <a:cs typeface="+mj-cs"/>
              </a:rPr>
              <a:t>Review: Execution Stack Example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67200" y="4572000"/>
            <a:ext cx="5105400" cy="1295400"/>
          </a:xfrm>
        </p:spPr>
        <p:txBody>
          <a:bodyPr/>
          <a:lstStyle/>
          <a:p>
            <a:r>
              <a:rPr lang="en-US" dirty="0" smtClean="0">
                <a:latin typeface="Helvetica" panose="020B0604020202020204" pitchFamily="34" charset="0"/>
              </a:rPr>
              <a:t>Stack holds function arguments, return address, local variables</a:t>
            </a:r>
          </a:p>
          <a:p>
            <a:r>
              <a:rPr lang="en-US" dirty="0" smtClean="0">
                <a:latin typeface="Helvetica" panose="020B0604020202020204" pitchFamily="34" charset="0"/>
              </a:rPr>
              <a:t>Permits recursive execution</a:t>
            </a:r>
          </a:p>
          <a:p>
            <a:r>
              <a:rPr lang="en-US" dirty="0" smtClean="0">
                <a:latin typeface="Helvetica" panose="020B0604020202020204" pitchFamily="34" charset="0"/>
              </a:rPr>
              <a:t>Crucial to modern languages</a:t>
            </a:r>
          </a:p>
          <a:p>
            <a:endParaRPr lang="en-US" dirty="0" smtClean="0">
              <a:latin typeface="Helvetica" panose="020B0604020202020204" pitchFamily="34" charset="0"/>
            </a:endParaRPr>
          </a:p>
        </p:txBody>
      </p:sp>
      <p:grpSp>
        <p:nvGrpSpPr>
          <p:cNvPr id="129028" name="Group 19"/>
          <p:cNvGrpSpPr>
            <a:grpSpLocks/>
          </p:cNvGrpSpPr>
          <p:nvPr/>
        </p:nvGrpSpPr>
        <p:grpSpPr bwMode="auto">
          <a:xfrm>
            <a:off x="1676400" y="838200"/>
            <a:ext cx="2286000" cy="5583238"/>
            <a:chOff x="528" y="528"/>
            <a:chExt cx="1440" cy="3517"/>
          </a:xfrm>
        </p:grpSpPr>
        <p:sp>
          <p:nvSpPr>
            <p:cNvPr id="129049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45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defTabSz="914400" eaLnBrk="0">
                <a:lnSpc>
                  <a:spcPct val="100000"/>
                </a:lnSpc>
                <a:buClrTx/>
                <a:buSzTx/>
              </a:pPr>
              <a:endParaRPr lang="en-US" smtClean="0">
                <a:solidFill>
                  <a:srgbClr val="000000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129050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A(int tmp) {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  if (tmp&lt;2)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    B();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  printf(tmp);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}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B() {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  C();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}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C() {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  A(2);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}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A(1);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exit;</a:t>
              </a:r>
            </a:p>
          </p:txBody>
        </p:sp>
      </p:grpSp>
      <p:grpSp>
        <p:nvGrpSpPr>
          <p:cNvPr id="129029" name="Group 22"/>
          <p:cNvGrpSpPr>
            <a:grpSpLocks/>
          </p:cNvGrpSpPr>
          <p:nvPr/>
        </p:nvGrpSpPr>
        <p:grpSpPr bwMode="auto">
          <a:xfrm>
            <a:off x="4648200" y="2446339"/>
            <a:ext cx="1524000" cy="708025"/>
            <a:chOff x="2448" y="1920"/>
            <a:chExt cx="960" cy="446"/>
          </a:xfrm>
        </p:grpSpPr>
        <p:sp>
          <p:nvSpPr>
            <p:cNvPr id="129047" name="Text Box 12"/>
            <p:cNvSpPr txBox="1">
              <a:spLocks noChangeArrowheads="1"/>
            </p:cNvSpPr>
            <p:nvPr/>
          </p:nvSpPr>
          <p:spPr bwMode="auto">
            <a:xfrm>
              <a:off x="2448" y="1920"/>
              <a:ext cx="673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defTabSz="914400" eaLnBrk="0">
                <a:lnSpc>
                  <a:spcPct val="100000"/>
                </a:lnSpc>
                <a:buClrTx/>
                <a:buSzTx/>
              </a:pPr>
              <a:r>
                <a:rPr lang="en-US" sz="2000">
                  <a:solidFill>
                    <a:srgbClr val="000000"/>
                  </a:solidFill>
                  <a:latin typeface="Helvetica" panose="020B0604020202020204" pitchFamily="34" charset="0"/>
                </a:rPr>
                <a:t>Stack</a:t>
              </a:r>
            </a:p>
            <a:p>
              <a:pPr defTabSz="914400" eaLnBrk="0">
                <a:lnSpc>
                  <a:spcPct val="100000"/>
                </a:lnSpc>
                <a:buClrTx/>
                <a:buSzTx/>
              </a:pPr>
              <a:r>
                <a:rPr lang="en-US" sz="2000">
                  <a:solidFill>
                    <a:srgbClr val="000000"/>
                  </a:solidFill>
                  <a:latin typeface="Helvetica" panose="020B0604020202020204" pitchFamily="34" charset="0"/>
                </a:rPr>
                <a:t>Pointer</a:t>
              </a:r>
            </a:p>
          </p:txBody>
        </p:sp>
        <p:sp>
          <p:nvSpPr>
            <p:cNvPr id="129048" name="Line 14"/>
            <p:cNvSpPr>
              <a:spLocks noChangeShapeType="1"/>
            </p:cNvSpPr>
            <p:nvPr/>
          </p:nvSpPr>
          <p:spPr bwMode="auto">
            <a:xfrm>
              <a:off x="3024" y="2112"/>
              <a:ext cx="38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eaLnBrk="0">
                <a:lnSpc>
                  <a:spcPct val="100000"/>
                </a:lnSpc>
                <a:buClrTx/>
                <a:buSzTx/>
              </a:pPr>
              <a:endParaRPr lang="en-US" b="1" smtClean="0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129030" name="Line 15"/>
          <p:cNvSpPr>
            <a:spLocks noChangeShapeType="1"/>
          </p:cNvSpPr>
          <p:nvPr/>
        </p:nvSpPr>
        <p:spPr bwMode="auto">
          <a:xfrm>
            <a:off x="7010400" y="2751138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>
              <a:lnSpc>
                <a:spcPct val="100000"/>
              </a:lnSpc>
              <a:buClrTx/>
              <a:buSzTx/>
            </a:pPr>
            <a:endParaRPr lang="en-US" b="1" smtClean="0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129031" name="Text Box 16"/>
          <p:cNvSpPr txBox="1">
            <a:spLocks noChangeArrowheads="1"/>
          </p:cNvSpPr>
          <p:nvPr/>
        </p:nvSpPr>
        <p:spPr bwMode="auto">
          <a:xfrm>
            <a:off x="6091239" y="3260726"/>
            <a:ext cx="1863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z="2000">
                <a:solidFill>
                  <a:srgbClr val="000000"/>
                </a:solidFill>
                <a:latin typeface="Helvetica" panose="020B0604020202020204" pitchFamily="34" charset="0"/>
              </a:rPr>
              <a:t>Stack Growth</a:t>
            </a:r>
          </a:p>
        </p:txBody>
      </p:sp>
      <p:sp>
        <p:nvSpPr>
          <p:cNvPr id="129032" name="Rectangle 8"/>
          <p:cNvSpPr>
            <a:spLocks noChangeArrowheads="1"/>
          </p:cNvSpPr>
          <p:nvPr/>
        </p:nvSpPr>
        <p:spPr bwMode="auto">
          <a:xfrm>
            <a:off x="61579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A: tmp=1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   ret=addrZ</a:t>
            </a:r>
          </a:p>
        </p:txBody>
      </p:sp>
      <p:sp>
        <p:nvSpPr>
          <p:cNvPr id="129033" name="Rectangle 7"/>
          <p:cNvSpPr>
            <a:spLocks noChangeArrowheads="1"/>
          </p:cNvSpPr>
          <p:nvPr/>
        </p:nvSpPr>
        <p:spPr bwMode="auto">
          <a:xfrm>
            <a:off x="6157913" y="15240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B: ret=addrY</a:t>
            </a:r>
          </a:p>
        </p:txBody>
      </p:sp>
      <p:sp>
        <p:nvSpPr>
          <p:cNvPr id="129034" name="Rectangle 6"/>
          <p:cNvSpPr>
            <a:spLocks noChangeArrowheads="1"/>
          </p:cNvSpPr>
          <p:nvPr/>
        </p:nvSpPr>
        <p:spPr bwMode="auto">
          <a:xfrm>
            <a:off x="6157913" y="21336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C: ret=addrU</a:t>
            </a:r>
          </a:p>
        </p:txBody>
      </p:sp>
      <p:sp>
        <p:nvSpPr>
          <p:cNvPr id="129035" name="TextBox 15"/>
          <p:cNvSpPr txBox="1">
            <a:spLocks noChangeArrowheads="1"/>
          </p:cNvSpPr>
          <p:nvPr/>
        </p:nvSpPr>
        <p:spPr bwMode="auto">
          <a:xfrm>
            <a:off x="788989" y="1066800"/>
            <a:ext cx="9159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addrX:</a:t>
            </a:r>
          </a:p>
        </p:txBody>
      </p:sp>
      <p:sp>
        <p:nvSpPr>
          <p:cNvPr id="129036" name="TextBox 16"/>
          <p:cNvSpPr txBox="1">
            <a:spLocks noChangeArrowheads="1"/>
          </p:cNvSpPr>
          <p:nvPr/>
        </p:nvSpPr>
        <p:spPr bwMode="auto">
          <a:xfrm>
            <a:off x="788989" y="2297114"/>
            <a:ext cx="898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addrY:</a:t>
            </a:r>
          </a:p>
        </p:txBody>
      </p:sp>
      <p:sp>
        <p:nvSpPr>
          <p:cNvPr id="129037" name="TextBox 17"/>
          <p:cNvSpPr txBox="1">
            <a:spLocks noChangeArrowheads="1"/>
          </p:cNvSpPr>
          <p:nvPr/>
        </p:nvSpPr>
        <p:spPr bwMode="auto">
          <a:xfrm>
            <a:off x="762000" y="3973514"/>
            <a:ext cx="965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addrU:</a:t>
            </a:r>
          </a:p>
        </p:txBody>
      </p:sp>
      <p:sp>
        <p:nvSpPr>
          <p:cNvPr id="129038" name="TextBox 18"/>
          <p:cNvSpPr txBox="1">
            <a:spLocks noChangeArrowheads="1"/>
          </p:cNvSpPr>
          <p:nvPr/>
        </p:nvSpPr>
        <p:spPr bwMode="auto">
          <a:xfrm>
            <a:off x="762000" y="5192714"/>
            <a:ext cx="9032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addrV:</a:t>
            </a:r>
          </a:p>
        </p:txBody>
      </p:sp>
      <p:sp>
        <p:nvSpPr>
          <p:cNvPr id="129039" name="TextBox 19"/>
          <p:cNvSpPr txBox="1">
            <a:spLocks noChangeArrowheads="1"/>
          </p:cNvSpPr>
          <p:nvPr/>
        </p:nvSpPr>
        <p:spPr bwMode="auto">
          <a:xfrm>
            <a:off x="762000" y="6030914"/>
            <a:ext cx="9032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addrZ:</a:t>
            </a:r>
          </a:p>
        </p:txBody>
      </p:sp>
      <p:sp>
        <p:nvSpPr>
          <p:cNvPr id="129040" name="TextBox 20"/>
          <p:cNvSpPr txBox="1">
            <a:spLocks noChangeArrowheads="1"/>
          </p:cNvSpPr>
          <p:nvPr/>
        </p:nvSpPr>
        <p:spPr bwMode="auto">
          <a:xfrm>
            <a:off x="1087439" y="1295400"/>
            <a:ext cx="2492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endParaRPr lang="en-US" smtClean="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129041" name="TextBox 21"/>
          <p:cNvSpPr txBox="1">
            <a:spLocks noChangeArrowheads="1"/>
          </p:cNvSpPr>
          <p:nvPr/>
        </p:nvSpPr>
        <p:spPr bwMode="auto">
          <a:xfrm>
            <a:off x="1087439" y="2667000"/>
            <a:ext cx="2492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endParaRPr lang="en-US" smtClean="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129042" name="TextBox 22"/>
          <p:cNvSpPr txBox="1">
            <a:spLocks noChangeArrowheads="1"/>
          </p:cNvSpPr>
          <p:nvPr/>
        </p:nvSpPr>
        <p:spPr bwMode="auto">
          <a:xfrm>
            <a:off x="1087439" y="4133850"/>
            <a:ext cx="2492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endParaRPr lang="en-US" smtClean="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129043" name="TextBox 23"/>
          <p:cNvSpPr txBox="1">
            <a:spLocks noChangeArrowheads="1"/>
          </p:cNvSpPr>
          <p:nvPr/>
        </p:nvSpPr>
        <p:spPr bwMode="auto">
          <a:xfrm>
            <a:off x="1066800" y="5429251"/>
            <a:ext cx="2413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z="160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z="160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z="160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381000" y="4419600"/>
            <a:ext cx="3581400" cy="228600"/>
          </a:xfrm>
          <a:prstGeom prst="rect">
            <a:avLst/>
          </a:prstGeom>
          <a:solidFill>
            <a:srgbClr val="FF0000">
              <a:alpha val="39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0"/>
          </a:sp3d>
        </p:spPr>
        <p:txBody>
          <a:bodyPr/>
          <a:lstStyle/>
          <a:p>
            <a:pPr defTabSz="914400" eaLnBrk="0">
              <a:lnSpc>
                <a:spcPct val="100000"/>
              </a:lnSpc>
              <a:buClrTx/>
              <a:buSzTx/>
              <a:defRPr/>
            </a:pPr>
            <a:endParaRPr lang="en-US" b="1">
              <a:solidFill>
                <a:srgbClr val="000000"/>
              </a:solidFill>
              <a:latin typeface="Helvetica"/>
              <a:ea typeface="+mn-e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6161286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57650" eaLnBrk="1" hangingPunct="1"/>
            <a:r>
              <a:rPr lang="en-US" sz="3000" kern="1200" spc="-63" dirty="0">
                <a:solidFill>
                  <a:srgbClr val="C00000"/>
                </a:solidFill>
                <a:latin typeface="Lucida Sans" pitchFamily="34" charset="0"/>
                <a:ea typeface="+mj-ea"/>
                <a:cs typeface="+mj-cs"/>
              </a:rPr>
              <a:t>Review: Execution Stack Example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67200" y="4572000"/>
            <a:ext cx="5105400" cy="1295400"/>
          </a:xfrm>
        </p:spPr>
        <p:txBody>
          <a:bodyPr/>
          <a:lstStyle/>
          <a:p>
            <a:r>
              <a:rPr lang="en-US" dirty="0" smtClean="0">
                <a:latin typeface="Helvetica" panose="020B0604020202020204" pitchFamily="34" charset="0"/>
              </a:rPr>
              <a:t>Stack holds function arguments, return address, local variables</a:t>
            </a:r>
          </a:p>
          <a:p>
            <a:r>
              <a:rPr lang="en-US" dirty="0" smtClean="0">
                <a:latin typeface="Helvetica" panose="020B0604020202020204" pitchFamily="34" charset="0"/>
              </a:rPr>
              <a:t>Permits recursive execution</a:t>
            </a:r>
          </a:p>
          <a:p>
            <a:r>
              <a:rPr lang="en-US" dirty="0" smtClean="0">
                <a:latin typeface="Helvetica" panose="020B0604020202020204" pitchFamily="34" charset="0"/>
              </a:rPr>
              <a:t>Crucial to modern languages</a:t>
            </a:r>
          </a:p>
          <a:p>
            <a:endParaRPr lang="en-US" dirty="0" smtClean="0">
              <a:latin typeface="Helvetica" panose="020B0604020202020204" pitchFamily="34" charset="0"/>
            </a:endParaRPr>
          </a:p>
        </p:txBody>
      </p:sp>
      <p:grpSp>
        <p:nvGrpSpPr>
          <p:cNvPr id="131076" name="Group 19"/>
          <p:cNvGrpSpPr>
            <a:grpSpLocks/>
          </p:cNvGrpSpPr>
          <p:nvPr/>
        </p:nvGrpSpPr>
        <p:grpSpPr bwMode="auto">
          <a:xfrm>
            <a:off x="1676400" y="838200"/>
            <a:ext cx="2286000" cy="5583238"/>
            <a:chOff x="528" y="528"/>
            <a:chExt cx="1440" cy="3517"/>
          </a:xfrm>
        </p:grpSpPr>
        <p:sp>
          <p:nvSpPr>
            <p:cNvPr id="131097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45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defTabSz="914400" eaLnBrk="0">
                <a:lnSpc>
                  <a:spcPct val="100000"/>
                </a:lnSpc>
                <a:buClrTx/>
                <a:buSzTx/>
              </a:pPr>
              <a:endParaRPr lang="en-US" smtClean="0">
                <a:solidFill>
                  <a:srgbClr val="000000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131098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A(int tmp) {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  if (tmp&lt;2)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    B();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  printf(tmp);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}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B() {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  C();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}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C() {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  A(2);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}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A(1);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exit;</a:t>
              </a:r>
            </a:p>
          </p:txBody>
        </p:sp>
      </p:grpSp>
      <p:grpSp>
        <p:nvGrpSpPr>
          <p:cNvPr id="131077" name="Group 22"/>
          <p:cNvGrpSpPr>
            <a:grpSpLocks/>
          </p:cNvGrpSpPr>
          <p:nvPr/>
        </p:nvGrpSpPr>
        <p:grpSpPr bwMode="auto">
          <a:xfrm>
            <a:off x="4648200" y="2446339"/>
            <a:ext cx="1524000" cy="708025"/>
            <a:chOff x="2448" y="1920"/>
            <a:chExt cx="960" cy="446"/>
          </a:xfrm>
        </p:grpSpPr>
        <p:sp>
          <p:nvSpPr>
            <p:cNvPr id="131095" name="Text Box 12"/>
            <p:cNvSpPr txBox="1">
              <a:spLocks noChangeArrowheads="1"/>
            </p:cNvSpPr>
            <p:nvPr/>
          </p:nvSpPr>
          <p:spPr bwMode="auto">
            <a:xfrm>
              <a:off x="2448" y="1920"/>
              <a:ext cx="673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defTabSz="914400" eaLnBrk="0">
                <a:lnSpc>
                  <a:spcPct val="100000"/>
                </a:lnSpc>
                <a:buClrTx/>
                <a:buSzTx/>
              </a:pPr>
              <a:r>
                <a:rPr lang="en-US" sz="2000">
                  <a:solidFill>
                    <a:srgbClr val="000000"/>
                  </a:solidFill>
                  <a:latin typeface="Helvetica" panose="020B0604020202020204" pitchFamily="34" charset="0"/>
                </a:rPr>
                <a:t>Stack</a:t>
              </a:r>
            </a:p>
            <a:p>
              <a:pPr defTabSz="914400" eaLnBrk="0">
                <a:lnSpc>
                  <a:spcPct val="100000"/>
                </a:lnSpc>
                <a:buClrTx/>
                <a:buSzTx/>
              </a:pPr>
              <a:r>
                <a:rPr lang="en-US" sz="2000">
                  <a:solidFill>
                    <a:srgbClr val="000000"/>
                  </a:solidFill>
                  <a:latin typeface="Helvetica" panose="020B0604020202020204" pitchFamily="34" charset="0"/>
                </a:rPr>
                <a:t>Pointer</a:t>
              </a:r>
            </a:p>
          </p:txBody>
        </p:sp>
        <p:sp>
          <p:nvSpPr>
            <p:cNvPr id="131096" name="Line 14"/>
            <p:cNvSpPr>
              <a:spLocks noChangeShapeType="1"/>
            </p:cNvSpPr>
            <p:nvPr/>
          </p:nvSpPr>
          <p:spPr bwMode="auto">
            <a:xfrm>
              <a:off x="3024" y="2112"/>
              <a:ext cx="38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eaLnBrk="0">
                <a:lnSpc>
                  <a:spcPct val="100000"/>
                </a:lnSpc>
                <a:buClrTx/>
                <a:buSzTx/>
              </a:pPr>
              <a:endParaRPr lang="en-US" b="1" smtClean="0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131078" name="Line 15"/>
          <p:cNvSpPr>
            <a:spLocks noChangeShapeType="1"/>
          </p:cNvSpPr>
          <p:nvPr/>
        </p:nvSpPr>
        <p:spPr bwMode="auto">
          <a:xfrm>
            <a:off x="7010400" y="2751138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>
              <a:lnSpc>
                <a:spcPct val="100000"/>
              </a:lnSpc>
              <a:buClrTx/>
              <a:buSzTx/>
            </a:pPr>
            <a:endParaRPr lang="en-US" b="1" smtClean="0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131079" name="Text Box 16"/>
          <p:cNvSpPr txBox="1">
            <a:spLocks noChangeArrowheads="1"/>
          </p:cNvSpPr>
          <p:nvPr/>
        </p:nvSpPr>
        <p:spPr bwMode="auto">
          <a:xfrm>
            <a:off x="6091239" y="3260726"/>
            <a:ext cx="1863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z="2000">
                <a:solidFill>
                  <a:srgbClr val="000000"/>
                </a:solidFill>
                <a:latin typeface="Helvetica" panose="020B0604020202020204" pitchFamily="34" charset="0"/>
              </a:rPr>
              <a:t>Stack Growth</a:t>
            </a:r>
          </a:p>
        </p:txBody>
      </p:sp>
      <p:sp>
        <p:nvSpPr>
          <p:cNvPr id="131080" name="Rectangle 8"/>
          <p:cNvSpPr>
            <a:spLocks noChangeArrowheads="1"/>
          </p:cNvSpPr>
          <p:nvPr/>
        </p:nvSpPr>
        <p:spPr bwMode="auto">
          <a:xfrm>
            <a:off x="61579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A: tmp=1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   ret=addrZ</a:t>
            </a:r>
          </a:p>
        </p:txBody>
      </p:sp>
      <p:sp>
        <p:nvSpPr>
          <p:cNvPr id="131081" name="Rectangle 7"/>
          <p:cNvSpPr>
            <a:spLocks noChangeArrowheads="1"/>
          </p:cNvSpPr>
          <p:nvPr/>
        </p:nvSpPr>
        <p:spPr bwMode="auto">
          <a:xfrm>
            <a:off x="6157913" y="15240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B: ret=addrY</a:t>
            </a:r>
          </a:p>
        </p:txBody>
      </p:sp>
      <p:sp>
        <p:nvSpPr>
          <p:cNvPr id="131082" name="Rectangle 6"/>
          <p:cNvSpPr>
            <a:spLocks noChangeArrowheads="1"/>
          </p:cNvSpPr>
          <p:nvPr/>
        </p:nvSpPr>
        <p:spPr bwMode="auto">
          <a:xfrm>
            <a:off x="6157913" y="21336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C: ret=addrU</a:t>
            </a:r>
          </a:p>
        </p:txBody>
      </p:sp>
      <p:sp>
        <p:nvSpPr>
          <p:cNvPr id="131083" name="TextBox 15"/>
          <p:cNvSpPr txBox="1">
            <a:spLocks noChangeArrowheads="1"/>
          </p:cNvSpPr>
          <p:nvPr/>
        </p:nvSpPr>
        <p:spPr bwMode="auto">
          <a:xfrm>
            <a:off x="788989" y="1066800"/>
            <a:ext cx="9159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addrX:</a:t>
            </a:r>
          </a:p>
        </p:txBody>
      </p:sp>
      <p:sp>
        <p:nvSpPr>
          <p:cNvPr id="131084" name="TextBox 16"/>
          <p:cNvSpPr txBox="1">
            <a:spLocks noChangeArrowheads="1"/>
          </p:cNvSpPr>
          <p:nvPr/>
        </p:nvSpPr>
        <p:spPr bwMode="auto">
          <a:xfrm>
            <a:off x="788989" y="2297114"/>
            <a:ext cx="898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addrY:</a:t>
            </a:r>
          </a:p>
        </p:txBody>
      </p:sp>
      <p:sp>
        <p:nvSpPr>
          <p:cNvPr id="131085" name="TextBox 17"/>
          <p:cNvSpPr txBox="1">
            <a:spLocks noChangeArrowheads="1"/>
          </p:cNvSpPr>
          <p:nvPr/>
        </p:nvSpPr>
        <p:spPr bwMode="auto">
          <a:xfrm>
            <a:off x="762000" y="3973514"/>
            <a:ext cx="965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addrU:</a:t>
            </a:r>
          </a:p>
        </p:txBody>
      </p:sp>
      <p:sp>
        <p:nvSpPr>
          <p:cNvPr id="131086" name="TextBox 18"/>
          <p:cNvSpPr txBox="1">
            <a:spLocks noChangeArrowheads="1"/>
          </p:cNvSpPr>
          <p:nvPr/>
        </p:nvSpPr>
        <p:spPr bwMode="auto">
          <a:xfrm>
            <a:off x="762000" y="5192714"/>
            <a:ext cx="9032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addrV:</a:t>
            </a:r>
          </a:p>
        </p:txBody>
      </p:sp>
      <p:sp>
        <p:nvSpPr>
          <p:cNvPr id="131087" name="TextBox 19"/>
          <p:cNvSpPr txBox="1">
            <a:spLocks noChangeArrowheads="1"/>
          </p:cNvSpPr>
          <p:nvPr/>
        </p:nvSpPr>
        <p:spPr bwMode="auto">
          <a:xfrm>
            <a:off x="762000" y="6030914"/>
            <a:ext cx="9032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addrZ:</a:t>
            </a:r>
          </a:p>
        </p:txBody>
      </p:sp>
      <p:sp>
        <p:nvSpPr>
          <p:cNvPr id="131088" name="TextBox 20"/>
          <p:cNvSpPr txBox="1">
            <a:spLocks noChangeArrowheads="1"/>
          </p:cNvSpPr>
          <p:nvPr/>
        </p:nvSpPr>
        <p:spPr bwMode="auto">
          <a:xfrm>
            <a:off x="1087439" y="1295400"/>
            <a:ext cx="2492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endParaRPr lang="en-US" smtClean="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131089" name="TextBox 21"/>
          <p:cNvSpPr txBox="1">
            <a:spLocks noChangeArrowheads="1"/>
          </p:cNvSpPr>
          <p:nvPr/>
        </p:nvSpPr>
        <p:spPr bwMode="auto">
          <a:xfrm>
            <a:off x="1087439" y="2667000"/>
            <a:ext cx="2492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endParaRPr lang="en-US" smtClean="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131090" name="TextBox 22"/>
          <p:cNvSpPr txBox="1">
            <a:spLocks noChangeArrowheads="1"/>
          </p:cNvSpPr>
          <p:nvPr/>
        </p:nvSpPr>
        <p:spPr bwMode="auto">
          <a:xfrm>
            <a:off x="1087439" y="4133850"/>
            <a:ext cx="2492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endParaRPr lang="en-US" smtClean="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131091" name="TextBox 23"/>
          <p:cNvSpPr txBox="1">
            <a:spLocks noChangeArrowheads="1"/>
          </p:cNvSpPr>
          <p:nvPr/>
        </p:nvSpPr>
        <p:spPr bwMode="auto">
          <a:xfrm>
            <a:off x="1066800" y="5429251"/>
            <a:ext cx="2413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z="160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z="160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z="160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381000" y="4876800"/>
            <a:ext cx="3581400" cy="228600"/>
          </a:xfrm>
          <a:prstGeom prst="rect">
            <a:avLst/>
          </a:prstGeom>
          <a:solidFill>
            <a:srgbClr val="FF0000">
              <a:alpha val="39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0"/>
          </a:sp3d>
        </p:spPr>
        <p:txBody>
          <a:bodyPr/>
          <a:lstStyle/>
          <a:p>
            <a:pPr defTabSz="914400" eaLnBrk="0">
              <a:lnSpc>
                <a:spcPct val="100000"/>
              </a:lnSpc>
              <a:buClrTx/>
              <a:buSzTx/>
              <a:defRPr/>
            </a:pPr>
            <a:endParaRPr lang="en-US" b="1">
              <a:solidFill>
                <a:srgbClr val="000000"/>
              </a:solidFill>
              <a:latin typeface="Helvetica"/>
              <a:ea typeface="+mn-e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9717625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57650" eaLnBrk="1" hangingPunct="1"/>
            <a:r>
              <a:rPr lang="en-US" sz="3000" kern="1200" spc="-63" dirty="0">
                <a:solidFill>
                  <a:srgbClr val="C00000"/>
                </a:solidFill>
                <a:latin typeface="Lucida Sans" pitchFamily="34" charset="0"/>
                <a:ea typeface="+mj-ea"/>
                <a:cs typeface="+mj-cs"/>
              </a:rPr>
              <a:t>Review: Execution Stack Example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67200" y="4572000"/>
            <a:ext cx="5105400" cy="1295400"/>
          </a:xfrm>
        </p:spPr>
        <p:txBody>
          <a:bodyPr/>
          <a:lstStyle/>
          <a:p>
            <a:r>
              <a:rPr lang="en-US" dirty="0" smtClean="0">
                <a:latin typeface="Helvetica" panose="020B0604020202020204" pitchFamily="34" charset="0"/>
              </a:rPr>
              <a:t>Stack holds function arguments, return address, local variables</a:t>
            </a:r>
          </a:p>
          <a:p>
            <a:r>
              <a:rPr lang="en-US" dirty="0" smtClean="0">
                <a:latin typeface="Helvetica" panose="020B0604020202020204" pitchFamily="34" charset="0"/>
              </a:rPr>
              <a:t>Permits recursive execution</a:t>
            </a:r>
          </a:p>
          <a:p>
            <a:r>
              <a:rPr lang="en-US" dirty="0" smtClean="0">
                <a:latin typeface="Helvetica" panose="020B0604020202020204" pitchFamily="34" charset="0"/>
              </a:rPr>
              <a:t>Crucial to modern languages</a:t>
            </a:r>
          </a:p>
          <a:p>
            <a:endParaRPr lang="en-US" dirty="0" smtClean="0">
              <a:latin typeface="Helvetica" panose="020B0604020202020204" pitchFamily="34" charset="0"/>
            </a:endParaRPr>
          </a:p>
        </p:txBody>
      </p:sp>
      <p:grpSp>
        <p:nvGrpSpPr>
          <p:cNvPr id="133124" name="Group 19"/>
          <p:cNvGrpSpPr>
            <a:grpSpLocks/>
          </p:cNvGrpSpPr>
          <p:nvPr/>
        </p:nvGrpSpPr>
        <p:grpSpPr bwMode="auto">
          <a:xfrm>
            <a:off x="1676400" y="838200"/>
            <a:ext cx="2286000" cy="5583238"/>
            <a:chOff x="528" y="528"/>
            <a:chExt cx="1440" cy="3517"/>
          </a:xfrm>
        </p:grpSpPr>
        <p:sp>
          <p:nvSpPr>
            <p:cNvPr id="133146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45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defTabSz="914400" eaLnBrk="0">
                <a:lnSpc>
                  <a:spcPct val="100000"/>
                </a:lnSpc>
                <a:buClrTx/>
                <a:buSzTx/>
              </a:pPr>
              <a:endParaRPr lang="en-US" smtClean="0">
                <a:solidFill>
                  <a:srgbClr val="000000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133147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A(int tmp) {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  if (tmp&lt;2)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    B();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  printf(tmp);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}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B() {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  C();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}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C() {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  A(2);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}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A(1);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exit;</a:t>
              </a:r>
            </a:p>
          </p:txBody>
        </p:sp>
      </p:grpSp>
      <p:sp>
        <p:nvSpPr>
          <p:cNvPr id="133125" name="Rectangle 5"/>
          <p:cNvSpPr>
            <a:spLocks noChangeArrowheads="1"/>
          </p:cNvSpPr>
          <p:nvPr/>
        </p:nvSpPr>
        <p:spPr bwMode="auto">
          <a:xfrm>
            <a:off x="6157913" y="27432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A: tmp=2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   ret=addrV</a:t>
            </a:r>
          </a:p>
        </p:txBody>
      </p:sp>
      <p:grpSp>
        <p:nvGrpSpPr>
          <p:cNvPr id="133126" name="Group 22"/>
          <p:cNvGrpSpPr>
            <a:grpSpLocks/>
          </p:cNvGrpSpPr>
          <p:nvPr/>
        </p:nvGrpSpPr>
        <p:grpSpPr bwMode="auto">
          <a:xfrm>
            <a:off x="4648200" y="3048001"/>
            <a:ext cx="1524000" cy="708025"/>
            <a:chOff x="2448" y="1920"/>
            <a:chExt cx="960" cy="446"/>
          </a:xfrm>
        </p:grpSpPr>
        <p:sp>
          <p:nvSpPr>
            <p:cNvPr id="133144" name="Text Box 12"/>
            <p:cNvSpPr txBox="1">
              <a:spLocks noChangeArrowheads="1"/>
            </p:cNvSpPr>
            <p:nvPr/>
          </p:nvSpPr>
          <p:spPr bwMode="auto">
            <a:xfrm>
              <a:off x="2448" y="1920"/>
              <a:ext cx="673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defTabSz="914400" eaLnBrk="0">
                <a:lnSpc>
                  <a:spcPct val="100000"/>
                </a:lnSpc>
                <a:buClrTx/>
                <a:buSzTx/>
              </a:pPr>
              <a:r>
                <a:rPr lang="en-US" sz="2000">
                  <a:solidFill>
                    <a:srgbClr val="000000"/>
                  </a:solidFill>
                  <a:latin typeface="Helvetica" panose="020B0604020202020204" pitchFamily="34" charset="0"/>
                </a:rPr>
                <a:t>Stack</a:t>
              </a:r>
            </a:p>
            <a:p>
              <a:pPr defTabSz="914400" eaLnBrk="0">
                <a:lnSpc>
                  <a:spcPct val="100000"/>
                </a:lnSpc>
                <a:buClrTx/>
                <a:buSzTx/>
              </a:pPr>
              <a:r>
                <a:rPr lang="en-US" sz="2000">
                  <a:solidFill>
                    <a:srgbClr val="000000"/>
                  </a:solidFill>
                  <a:latin typeface="Helvetica" panose="020B0604020202020204" pitchFamily="34" charset="0"/>
                </a:rPr>
                <a:t>Pointer</a:t>
              </a:r>
            </a:p>
          </p:txBody>
        </p:sp>
        <p:sp>
          <p:nvSpPr>
            <p:cNvPr id="133145" name="Line 14"/>
            <p:cNvSpPr>
              <a:spLocks noChangeShapeType="1"/>
            </p:cNvSpPr>
            <p:nvPr/>
          </p:nvSpPr>
          <p:spPr bwMode="auto">
            <a:xfrm>
              <a:off x="3024" y="2112"/>
              <a:ext cx="38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eaLnBrk="0">
                <a:lnSpc>
                  <a:spcPct val="100000"/>
                </a:lnSpc>
                <a:buClrTx/>
                <a:buSzTx/>
              </a:pPr>
              <a:endParaRPr lang="en-US" b="1" smtClean="0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133127" name="Line 15"/>
          <p:cNvSpPr>
            <a:spLocks noChangeShapeType="1"/>
          </p:cNvSpPr>
          <p:nvPr/>
        </p:nvSpPr>
        <p:spPr bwMode="auto">
          <a:xfrm>
            <a:off x="7010400" y="3352800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>
              <a:lnSpc>
                <a:spcPct val="100000"/>
              </a:lnSpc>
              <a:buClrTx/>
              <a:buSzTx/>
            </a:pPr>
            <a:endParaRPr lang="en-US" b="1" smtClean="0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133128" name="Text Box 16"/>
          <p:cNvSpPr txBox="1">
            <a:spLocks noChangeArrowheads="1"/>
          </p:cNvSpPr>
          <p:nvPr/>
        </p:nvSpPr>
        <p:spPr bwMode="auto">
          <a:xfrm>
            <a:off x="6091239" y="3862389"/>
            <a:ext cx="1863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z="2000">
                <a:solidFill>
                  <a:srgbClr val="000000"/>
                </a:solidFill>
                <a:latin typeface="Helvetica" panose="020B0604020202020204" pitchFamily="34" charset="0"/>
              </a:rPr>
              <a:t>Stack Growth</a:t>
            </a:r>
          </a:p>
        </p:txBody>
      </p:sp>
      <p:sp>
        <p:nvSpPr>
          <p:cNvPr id="133129" name="Rectangle 8"/>
          <p:cNvSpPr>
            <a:spLocks noChangeArrowheads="1"/>
          </p:cNvSpPr>
          <p:nvPr/>
        </p:nvSpPr>
        <p:spPr bwMode="auto">
          <a:xfrm>
            <a:off x="61579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A: tmp=1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   ret=addrZ</a:t>
            </a:r>
          </a:p>
        </p:txBody>
      </p:sp>
      <p:sp>
        <p:nvSpPr>
          <p:cNvPr id="133130" name="Rectangle 7"/>
          <p:cNvSpPr>
            <a:spLocks noChangeArrowheads="1"/>
          </p:cNvSpPr>
          <p:nvPr/>
        </p:nvSpPr>
        <p:spPr bwMode="auto">
          <a:xfrm>
            <a:off x="6157913" y="15240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B: ret=addrY</a:t>
            </a:r>
          </a:p>
        </p:txBody>
      </p:sp>
      <p:sp>
        <p:nvSpPr>
          <p:cNvPr id="133131" name="Rectangle 6"/>
          <p:cNvSpPr>
            <a:spLocks noChangeArrowheads="1"/>
          </p:cNvSpPr>
          <p:nvPr/>
        </p:nvSpPr>
        <p:spPr bwMode="auto">
          <a:xfrm>
            <a:off x="6157913" y="21336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C: ret=addrU</a:t>
            </a:r>
          </a:p>
        </p:txBody>
      </p:sp>
      <p:sp>
        <p:nvSpPr>
          <p:cNvPr id="133132" name="TextBox 15"/>
          <p:cNvSpPr txBox="1">
            <a:spLocks noChangeArrowheads="1"/>
          </p:cNvSpPr>
          <p:nvPr/>
        </p:nvSpPr>
        <p:spPr bwMode="auto">
          <a:xfrm>
            <a:off x="788989" y="1066800"/>
            <a:ext cx="9159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addrX:</a:t>
            </a:r>
          </a:p>
        </p:txBody>
      </p:sp>
      <p:sp>
        <p:nvSpPr>
          <p:cNvPr id="133133" name="TextBox 16"/>
          <p:cNvSpPr txBox="1">
            <a:spLocks noChangeArrowheads="1"/>
          </p:cNvSpPr>
          <p:nvPr/>
        </p:nvSpPr>
        <p:spPr bwMode="auto">
          <a:xfrm>
            <a:off x="788989" y="2297114"/>
            <a:ext cx="898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addrY:</a:t>
            </a:r>
          </a:p>
        </p:txBody>
      </p:sp>
      <p:sp>
        <p:nvSpPr>
          <p:cNvPr id="133134" name="TextBox 17"/>
          <p:cNvSpPr txBox="1">
            <a:spLocks noChangeArrowheads="1"/>
          </p:cNvSpPr>
          <p:nvPr/>
        </p:nvSpPr>
        <p:spPr bwMode="auto">
          <a:xfrm>
            <a:off x="762000" y="3973514"/>
            <a:ext cx="965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addrU:</a:t>
            </a:r>
          </a:p>
        </p:txBody>
      </p:sp>
      <p:sp>
        <p:nvSpPr>
          <p:cNvPr id="133135" name="TextBox 18"/>
          <p:cNvSpPr txBox="1">
            <a:spLocks noChangeArrowheads="1"/>
          </p:cNvSpPr>
          <p:nvPr/>
        </p:nvSpPr>
        <p:spPr bwMode="auto">
          <a:xfrm>
            <a:off x="762000" y="5192714"/>
            <a:ext cx="9032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addrV:</a:t>
            </a:r>
          </a:p>
        </p:txBody>
      </p:sp>
      <p:sp>
        <p:nvSpPr>
          <p:cNvPr id="133136" name="TextBox 19"/>
          <p:cNvSpPr txBox="1">
            <a:spLocks noChangeArrowheads="1"/>
          </p:cNvSpPr>
          <p:nvPr/>
        </p:nvSpPr>
        <p:spPr bwMode="auto">
          <a:xfrm>
            <a:off x="762000" y="6030914"/>
            <a:ext cx="9032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addrZ:</a:t>
            </a:r>
          </a:p>
        </p:txBody>
      </p:sp>
      <p:sp>
        <p:nvSpPr>
          <p:cNvPr id="133137" name="TextBox 20"/>
          <p:cNvSpPr txBox="1">
            <a:spLocks noChangeArrowheads="1"/>
          </p:cNvSpPr>
          <p:nvPr/>
        </p:nvSpPr>
        <p:spPr bwMode="auto">
          <a:xfrm>
            <a:off x="1087439" y="1295400"/>
            <a:ext cx="2492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endParaRPr lang="en-US" smtClean="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133138" name="TextBox 21"/>
          <p:cNvSpPr txBox="1">
            <a:spLocks noChangeArrowheads="1"/>
          </p:cNvSpPr>
          <p:nvPr/>
        </p:nvSpPr>
        <p:spPr bwMode="auto">
          <a:xfrm>
            <a:off x="1087439" y="2667000"/>
            <a:ext cx="2492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endParaRPr lang="en-US" smtClean="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133139" name="TextBox 22"/>
          <p:cNvSpPr txBox="1">
            <a:spLocks noChangeArrowheads="1"/>
          </p:cNvSpPr>
          <p:nvPr/>
        </p:nvSpPr>
        <p:spPr bwMode="auto">
          <a:xfrm>
            <a:off x="1087439" y="4133850"/>
            <a:ext cx="2492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endParaRPr lang="en-US" smtClean="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133140" name="TextBox 23"/>
          <p:cNvSpPr txBox="1">
            <a:spLocks noChangeArrowheads="1"/>
          </p:cNvSpPr>
          <p:nvPr/>
        </p:nvSpPr>
        <p:spPr bwMode="auto">
          <a:xfrm>
            <a:off x="1066800" y="5429251"/>
            <a:ext cx="2413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z="160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z="160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z="160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381000" y="1143000"/>
            <a:ext cx="3581400" cy="228600"/>
          </a:xfrm>
          <a:prstGeom prst="rect">
            <a:avLst/>
          </a:prstGeom>
          <a:solidFill>
            <a:srgbClr val="FF0000">
              <a:alpha val="39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0"/>
          </a:sp3d>
        </p:spPr>
        <p:txBody>
          <a:bodyPr/>
          <a:lstStyle/>
          <a:p>
            <a:pPr defTabSz="914400" eaLnBrk="0">
              <a:lnSpc>
                <a:spcPct val="100000"/>
              </a:lnSpc>
              <a:buClrTx/>
              <a:buSzTx/>
              <a:defRPr/>
            </a:pPr>
            <a:endParaRPr lang="en-US" b="1">
              <a:solidFill>
                <a:srgbClr val="000000"/>
              </a:solidFill>
              <a:latin typeface="Helvetica"/>
              <a:ea typeface="+mn-e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0975504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57650" eaLnBrk="1" hangingPunct="1"/>
            <a:r>
              <a:rPr lang="en-US" sz="3000" kern="1200" spc="-63" dirty="0">
                <a:solidFill>
                  <a:srgbClr val="C00000"/>
                </a:solidFill>
                <a:latin typeface="Lucida Sans" pitchFamily="34" charset="0"/>
                <a:ea typeface="+mj-ea"/>
                <a:cs typeface="+mj-cs"/>
              </a:rPr>
              <a:t>Review: Execution Stack Example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67200" y="4572000"/>
            <a:ext cx="5105400" cy="1295400"/>
          </a:xfrm>
        </p:spPr>
        <p:txBody>
          <a:bodyPr/>
          <a:lstStyle/>
          <a:p>
            <a:r>
              <a:rPr lang="en-US" dirty="0" smtClean="0">
                <a:latin typeface="Helvetica" panose="020B0604020202020204" pitchFamily="34" charset="0"/>
              </a:rPr>
              <a:t>Stack holds function arguments, return address, local variables</a:t>
            </a:r>
          </a:p>
          <a:p>
            <a:r>
              <a:rPr lang="en-US" dirty="0" smtClean="0">
                <a:latin typeface="Helvetica" panose="020B0604020202020204" pitchFamily="34" charset="0"/>
              </a:rPr>
              <a:t>Permits recursive execution</a:t>
            </a:r>
          </a:p>
          <a:p>
            <a:r>
              <a:rPr lang="en-US" dirty="0" smtClean="0">
                <a:latin typeface="Helvetica" panose="020B0604020202020204" pitchFamily="34" charset="0"/>
              </a:rPr>
              <a:t>Crucial to modern languages</a:t>
            </a:r>
          </a:p>
          <a:p>
            <a:endParaRPr lang="en-US" dirty="0" smtClean="0">
              <a:latin typeface="Helvetica" panose="020B0604020202020204" pitchFamily="34" charset="0"/>
            </a:endParaRPr>
          </a:p>
        </p:txBody>
      </p:sp>
      <p:grpSp>
        <p:nvGrpSpPr>
          <p:cNvPr id="135172" name="Group 19"/>
          <p:cNvGrpSpPr>
            <a:grpSpLocks/>
          </p:cNvGrpSpPr>
          <p:nvPr/>
        </p:nvGrpSpPr>
        <p:grpSpPr bwMode="auto">
          <a:xfrm>
            <a:off x="1676400" y="838200"/>
            <a:ext cx="2286000" cy="5583238"/>
            <a:chOff x="528" y="528"/>
            <a:chExt cx="1440" cy="3517"/>
          </a:xfrm>
        </p:grpSpPr>
        <p:sp>
          <p:nvSpPr>
            <p:cNvPr id="13519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45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defTabSz="914400" eaLnBrk="0">
                <a:lnSpc>
                  <a:spcPct val="100000"/>
                </a:lnSpc>
                <a:buClrTx/>
                <a:buSzTx/>
              </a:pPr>
              <a:endParaRPr lang="en-US" smtClean="0">
                <a:solidFill>
                  <a:srgbClr val="000000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13519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A(int tmp) {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  if (tmp&lt;2)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    B();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  printf(tmp);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}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B() {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  C();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}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C() {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  A(2);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}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A(1);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exit;</a:t>
              </a:r>
            </a:p>
          </p:txBody>
        </p:sp>
      </p:grpSp>
      <p:sp>
        <p:nvSpPr>
          <p:cNvPr id="135173" name="Rectangle 5"/>
          <p:cNvSpPr>
            <a:spLocks noChangeArrowheads="1"/>
          </p:cNvSpPr>
          <p:nvPr/>
        </p:nvSpPr>
        <p:spPr bwMode="auto">
          <a:xfrm>
            <a:off x="6157913" y="27432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A: tmp=2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   ret=addrV</a:t>
            </a:r>
          </a:p>
        </p:txBody>
      </p:sp>
      <p:grpSp>
        <p:nvGrpSpPr>
          <p:cNvPr id="135174" name="Group 22"/>
          <p:cNvGrpSpPr>
            <a:grpSpLocks/>
          </p:cNvGrpSpPr>
          <p:nvPr/>
        </p:nvGrpSpPr>
        <p:grpSpPr bwMode="auto">
          <a:xfrm>
            <a:off x="4648200" y="3048001"/>
            <a:ext cx="1524000" cy="708025"/>
            <a:chOff x="2448" y="1920"/>
            <a:chExt cx="960" cy="446"/>
          </a:xfrm>
        </p:grpSpPr>
        <p:sp>
          <p:nvSpPr>
            <p:cNvPr id="135192" name="Text Box 12"/>
            <p:cNvSpPr txBox="1">
              <a:spLocks noChangeArrowheads="1"/>
            </p:cNvSpPr>
            <p:nvPr/>
          </p:nvSpPr>
          <p:spPr bwMode="auto">
            <a:xfrm>
              <a:off x="2448" y="1920"/>
              <a:ext cx="673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defTabSz="914400" eaLnBrk="0">
                <a:lnSpc>
                  <a:spcPct val="100000"/>
                </a:lnSpc>
                <a:buClrTx/>
                <a:buSzTx/>
              </a:pPr>
              <a:r>
                <a:rPr lang="en-US" sz="2000">
                  <a:solidFill>
                    <a:srgbClr val="000000"/>
                  </a:solidFill>
                  <a:latin typeface="Helvetica" panose="020B0604020202020204" pitchFamily="34" charset="0"/>
                </a:rPr>
                <a:t>Stack</a:t>
              </a:r>
            </a:p>
            <a:p>
              <a:pPr defTabSz="914400" eaLnBrk="0">
                <a:lnSpc>
                  <a:spcPct val="100000"/>
                </a:lnSpc>
                <a:buClrTx/>
                <a:buSzTx/>
              </a:pPr>
              <a:r>
                <a:rPr lang="en-US" sz="2000">
                  <a:solidFill>
                    <a:srgbClr val="000000"/>
                  </a:solidFill>
                  <a:latin typeface="Helvetica" panose="020B0604020202020204" pitchFamily="34" charset="0"/>
                </a:rPr>
                <a:t>Pointer</a:t>
              </a:r>
            </a:p>
          </p:txBody>
        </p:sp>
        <p:sp>
          <p:nvSpPr>
            <p:cNvPr id="135193" name="Line 14"/>
            <p:cNvSpPr>
              <a:spLocks noChangeShapeType="1"/>
            </p:cNvSpPr>
            <p:nvPr/>
          </p:nvSpPr>
          <p:spPr bwMode="auto">
            <a:xfrm>
              <a:off x="3024" y="2112"/>
              <a:ext cx="38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eaLnBrk="0">
                <a:lnSpc>
                  <a:spcPct val="100000"/>
                </a:lnSpc>
                <a:buClrTx/>
                <a:buSzTx/>
              </a:pPr>
              <a:endParaRPr lang="en-US" b="1" smtClean="0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135175" name="Line 15"/>
          <p:cNvSpPr>
            <a:spLocks noChangeShapeType="1"/>
          </p:cNvSpPr>
          <p:nvPr/>
        </p:nvSpPr>
        <p:spPr bwMode="auto">
          <a:xfrm>
            <a:off x="7010400" y="3352800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>
              <a:lnSpc>
                <a:spcPct val="100000"/>
              </a:lnSpc>
              <a:buClrTx/>
              <a:buSzTx/>
            </a:pPr>
            <a:endParaRPr lang="en-US" b="1" smtClean="0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135176" name="Text Box 16"/>
          <p:cNvSpPr txBox="1">
            <a:spLocks noChangeArrowheads="1"/>
          </p:cNvSpPr>
          <p:nvPr/>
        </p:nvSpPr>
        <p:spPr bwMode="auto">
          <a:xfrm>
            <a:off x="6091239" y="3862389"/>
            <a:ext cx="1863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z="2000">
                <a:solidFill>
                  <a:srgbClr val="000000"/>
                </a:solidFill>
                <a:latin typeface="Helvetica" panose="020B0604020202020204" pitchFamily="34" charset="0"/>
              </a:rPr>
              <a:t>Stack Growth</a:t>
            </a:r>
          </a:p>
        </p:txBody>
      </p:sp>
      <p:sp>
        <p:nvSpPr>
          <p:cNvPr id="135177" name="Rectangle 8"/>
          <p:cNvSpPr>
            <a:spLocks noChangeArrowheads="1"/>
          </p:cNvSpPr>
          <p:nvPr/>
        </p:nvSpPr>
        <p:spPr bwMode="auto">
          <a:xfrm>
            <a:off x="61579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A: tmp=1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   ret=addrZ</a:t>
            </a:r>
          </a:p>
        </p:txBody>
      </p:sp>
      <p:sp>
        <p:nvSpPr>
          <p:cNvPr id="135178" name="Rectangle 7"/>
          <p:cNvSpPr>
            <a:spLocks noChangeArrowheads="1"/>
          </p:cNvSpPr>
          <p:nvPr/>
        </p:nvSpPr>
        <p:spPr bwMode="auto">
          <a:xfrm>
            <a:off x="6157913" y="15240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B: ret=addrY</a:t>
            </a:r>
          </a:p>
        </p:txBody>
      </p:sp>
      <p:sp>
        <p:nvSpPr>
          <p:cNvPr id="135179" name="Rectangle 6"/>
          <p:cNvSpPr>
            <a:spLocks noChangeArrowheads="1"/>
          </p:cNvSpPr>
          <p:nvPr/>
        </p:nvSpPr>
        <p:spPr bwMode="auto">
          <a:xfrm>
            <a:off x="6157913" y="21336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C: ret=addrU</a:t>
            </a:r>
          </a:p>
        </p:txBody>
      </p:sp>
      <p:sp>
        <p:nvSpPr>
          <p:cNvPr id="135180" name="TextBox 15"/>
          <p:cNvSpPr txBox="1">
            <a:spLocks noChangeArrowheads="1"/>
          </p:cNvSpPr>
          <p:nvPr/>
        </p:nvSpPr>
        <p:spPr bwMode="auto">
          <a:xfrm>
            <a:off x="788989" y="1066800"/>
            <a:ext cx="9159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addrX:</a:t>
            </a:r>
          </a:p>
        </p:txBody>
      </p:sp>
      <p:sp>
        <p:nvSpPr>
          <p:cNvPr id="135181" name="TextBox 16"/>
          <p:cNvSpPr txBox="1">
            <a:spLocks noChangeArrowheads="1"/>
          </p:cNvSpPr>
          <p:nvPr/>
        </p:nvSpPr>
        <p:spPr bwMode="auto">
          <a:xfrm>
            <a:off x="788989" y="2297114"/>
            <a:ext cx="898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addrY:</a:t>
            </a:r>
          </a:p>
        </p:txBody>
      </p:sp>
      <p:sp>
        <p:nvSpPr>
          <p:cNvPr id="135182" name="TextBox 17"/>
          <p:cNvSpPr txBox="1">
            <a:spLocks noChangeArrowheads="1"/>
          </p:cNvSpPr>
          <p:nvPr/>
        </p:nvSpPr>
        <p:spPr bwMode="auto">
          <a:xfrm>
            <a:off x="762000" y="3973514"/>
            <a:ext cx="965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addrU:</a:t>
            </a:r>
          </a:p>
        </p:txBody>
      </p:sp>
      <p:sp>
        <p:nvSpPr>
          <p:cNvPr id="135183" name="TextBox 18"/>
          <p:cNvSpPr txBox="1">
            <a:spLocks noChangeArrowheads="1"/>
          </p:cNvSpPr>
          <p:nvPr/>
        </p:nvSpPr>
        <p:spPr bwMode="auto">
          <a:xfrm>
            <a:off x="762000" y="5192714"/>
            <a:ext cx="9032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addrV:</a:t>
            </a:r>
          </a:p>
        </p:txBody>
      </p:sp>
      <p:sp>
        <p:nvSpPr>
          <p:cNvPr id="135184" name="TextBox 19"/>
          <p:cNvSpPr txBox="1">
            <a:spLocks noChangeArrowheads="1"/>
          </p:cNvSpPr>
          <p:nvPr/>
        </p:nvSpPr>
        <p:spPr bwMode="auto">
          <a:xfrm>
            <a:off x="762000" y="6030914"/>
            <a:ext cx="9032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addrZ:</a:t>
            </a:r>
          </a:p>
        </p:txBody>
      </p:sp>
      <p:sp>
        <p:nvSpPr>
          <p:cNvPr id="135185" name="TextBox 20"/>
          <p:cNvSpPr txBox="1">
            <a:spLocks noChangeArrowheads="1"/>
          </p:cNvSpPr>
          <p:nvPr/>
        </p:nvSpPr>
        <p:spPr bwMode="auto">
          <a:xfrm>
            <a:off x="1087439" y="1295400"/>
            <a:ext cx="2492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endParaRPr lang="en-US" smtClean="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135186" name="TextBox 21"/>
          <p:cNvSpPr txBox="1">
            <a:spLocks noChangeArrowheads="1"/>
          </p:cNvSpPr>
          <p:nvPr/>
        </p:nvSpPr>
        <p:spPr bwMode="auto">
          <a:xfrm>
            <a:off x="1087439" y="2667000"/>
            <a:ext cx="2492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endParaRPr lang="en-US" smtClean="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135187" name="TextBox 22"/>
          <p:cNvSpPr txBox="1">
            <a:spLocks noChangeArrowheads="1"/>
          </p:cNvSpPr>
          <p:nvPr/>
        </p:nvSpPr>
        <p:spPr bwMode="auto">
          <a:xfrm>
            <a:off x="1087439" y="4133850"/>
            <a:ext cx="2492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endParaRPr lang="en-US" smtClean="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135188" name="TextBox 23"/>
          <p:cNvSpPr txBox="1">
            <a:spLocks noChangeArrowheads="1"/>
          </p:cNvSpPr>
          <p:nvPr/>
        </p:nvSpPr>
        <p:spPr bwMode="auto">
          <a:xfrm>
            <a:off x="1066800" y="5429251"/>
            <a:ext cx="2413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z="160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z="160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z="160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381000" y="1524000"/>
            <a:ext cx="3581400" cy="228600"/>
          </a:xfrm>
          <a:prstGeom prst="rect">
            <a:avLst/>
          </a:prstGeom>
          <a:solidFill>
            <a:srgbClr val="FF0000">
              <a:alpha val="39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0"/>
          </a:sp3d>
        </p:spPr>
        <p:txBody>
          <a:bodyPr/>
          <a:lstStyle/>
          <a:p>
            <a:pPr defTabSz="914400" eaLnBrk="0">
              <a:lnSpc>
                <a:spcPct val="100000"/>
              </a:lnSpc>
              <a:buClrTx/>
              <a:buSzTx/>
              <a:defRPr/>
            </a:pPr>
            <a:endParaRPr lang="en-US" b="1">
              <a:solidFill>
                <a:srgbClr val="000000"/>
              </a:solidFill>
              <a:latin typeface="Helvetica"/>
              <a:ea typeface="+mn-e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4558401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57650" eaLnBrk="1" hangingPunct="1"/>
            <a:r>
              <a:rPr lang="en-US" sz="3000" kern="1200" spc="-63" dirty="0">
                <a:solidFill>
                  <a:srgbClr val="C00000"/>
                </a:solidFill>
                <a:latin typeface="Lucida Sans" pitchFamily="34" charset="0"/>
                <a:ea typeface="+mj-ea"/>
                <a:cs typeface="+mj-cs"/>
              </a:rPr>
              <a:t>Review: Execution Stack Example</a:t>
            </a:r>
          </a:p>
        </p:txBody>
      </p:sp>
      <p:grpSp>
        <p:nvGrpSpPr>
          <p:cNvPr id="137219" name="Group 19"/>
          <p:cNvGrpSpPr>
            <a:grpSpLocks/>
          </p:cNvGrpSpPr>
          <p:nvPr/>
        </p:nvGrpSpPr>
        <p:grpSpPr bwMode="auto">
          <a:xfrm>
            <a:off x="1676400" y="838200"/>
            <a:ext cx="2286000" cy="5583238"/>
            <a:chOff x="528" y="528"/>
            <a:chExt cx="1440" cy="3517"/>
          </a:xfrm>
        </p:grpSpPr>
        <p:sp>
          <p:nvSpPr>
            <p:cNvPr id="137243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45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defTabSz="914400" eaLnBrk="0">
                <a:lnSpc>
                  <a:spcPct val="100000"/>
                </a:lnSpc>
                <a:buClrTx/>
                <a:buSzTx/>
              </a:pPr>
              <a:endParaRPr lang="en-US" smtClean="0">
                <a:solidFill>
                  <a:srgbClr val="000000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137244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A(int tmp) {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  if (tmp&lt;2)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    B();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  printf(tmp);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}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B() {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  C();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}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C() {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  A(2);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}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A(1);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exit;</a:t>
              </a:r>
            </a:p>
          </p:txBody>
        </p:sp>
      </p:grpSp>
      <p:sp>
        <p:nvSpPr>
          <p:cNvPr id="137220" name="Rectangle 5"/>
          <p:cNvSpPr>
            <a:spLocks noChangeArrowheads="1"/>
          </p:cNvSpPr>
          <p:nvPr/>
        </p:nvSpPr>
        <p:spPr bwMode="auto">
          <a:xfrm>
            <a:off x="6157913" y="27432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A: tmp=2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   ret=addrV</a:t>
            </a:r>
          </a:p>
        </p:txBody>
      </p:sp>
      <p:grpSp>
        <p:nvGrpSpPr>
          <p:cNvPr id="137221" name="Group 22"/>
          <p:cNvGrpSpPr>
            <a:grpSpLocks/>
          </p:cNvGrpSpPr>
          <p:nvPr/>
        </p:nvGrpSpPr>
        <p:grpSpPr bwMode="auto">
          <a:xfrm>
            <a:off x="4648200" y="3048001"/>
            <a:ext cx="1524000" cy="708025"/>
            <a:chOff x="2448" y="1920"/>
            <a:chExt cx="960" cy="446"/>
          </a:xfrm>
        </p:grpSpPr>
        <p:sp>
          <p:nvSpPr>
            <p:cNvPr id="137241" name="Text Box 12"/>
            <p:cNvSpPr txBox="1">
              <a:spLocks noChangeArrowheads="1"/>
            </p:cNvSpPr>
            <p:nvPr/>
          </p:nvSpPr>
          <p:spPr bwMode="auto">
            <a:xfrm>
              <a:off x="2448" y="1920"/>
              <a:ext cx="673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defTabSz="914400" eaLnBrk="0">
                <a:lnSpc>
                  <a:spcPct val="100000"/>
                </a:lnSpc>
                <a:buClrTx/>
                <a:buSzTx/>
              </a:pPr>
              <a:r>
                <a:rPr lang="en-US" sz="2000">
                  <a:solidFill>
                    <a:srgbClr val="000000"/>
                  </a:solidFill>
                  <a:latin typeface="Helvetica" panose="020B0604020202020204" pitchFamily="34" charset="0"/>
                </a:rPr>
                <a:t>Stack</a:t>
              </a:r>
            </a:p>
            <a:p>
              <a:pPr defTabSz="914400" eaLnBrk="0">
                <a:lnSpc>
                  <a:spcPct val="100000"/>
                </a:lnSpc>
                <a:buClrTx/>
                <a:buSzTx/>
              </a:pPr>
              <a:r>
                <a:rPr lang="en-US" sz="2000">
                  <a:solidFill>
                    <a:srgbClr val="000000"/>
                  </a:solidFill>
                  <a:latin typeface="Helvetica" panose="020B0604020202020204" pitchFamily="34" charset="0"/>
                </a:rPr>
                <a:t>Pointer</a:t>
              </a:r>
            </a:p>
          </p:txBody>
        </p:sp>
        <p:sp>
          <p:nvSpPr>
            <p:cNvPr id="137242" name="Line 14"/>
            <p:cNvSpPr>
              <a:spLocks noChangeShapeType="1"/>
            </p:cNvSpPr>
            <p:nvPr/>
          </p:nvSpPr>
          <p:spPr bwMode="auto">
            <a:xfrm>
              <a:off x="3024" y="2112"/>
              <a:ext cx="38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eaLnBrk="0">
                <a:lnSpc>
                  <a:spcPct val="100000"/>
                </a:lnSpc>
                <a:buClrTx/>
                <a:buSzTx/>
              </a:pPr>
              <a:endParaRPr lang="en-US" b="1" smtClean="0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137222" name="Line 15"/>
          <p:cNvSpPr>
            <a:spLocks noChangeShapeType="1"/>
          </p:cNvSpPr>
          <p:nvPr/>
        </p:nvSpPr>
        <p:spPr bwMode="auto">
          <a:xfrm>
            <a:off x="7010400" y="3352800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>
              <a:lnSpc>
                <a:spcPct val="100000"/>
              </a:lnSpc>
              <a:buClrTx/>
              <a:buSzTx/>
            </a:pPr>
            <a:endParaRPr lang="en-US" b="1" smtClean="0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137223" name="Text Box 16"/>
          <p:cNvSpPr txBox="1">
            <a:spLocks noChangeArrowheads="1"/>
          </p:cNvSpPr>
          <p:nvPr/>
        </p:nvSpPr>
        <p:spPr bwMode="auto">
          <a:xfrm>
            <a:off x="6091239" y="3862389"/>
            <a:ext cx="1863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z="2000">
                <a:solidFill>
                  <a:srgbClr val="000000"/>
                </a:solidFill>
                <a:latin typeface="Helvetica" panose="020B0604020202020204" pitchFamily="34" charset="0"/>
              </a:rPr>
              <a:t>Stack Growth</a:t>
            </a:r>
          </a:p>
        </p:txBody>
      </p:sp>
      <p:sp>
        <p:nvSpPr>
          <p:cNvPr id="137224" name="Rectangle 8"/>
          <p:cNvSpPr>
            <a:spLocks noChangeArrowheads="1"/>
          </p:cNvSpPr>
          <p:nvPr/>
        </p:nvSpPr>
        <p:spPr bwMode="auto">
          <a:xfrm>
            <a:off x="61579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A: tmp=1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   ret=addrZ</a:t>
            </a:r>
          </a:p>
        </p:txBody>
      </p:sp>
      <p:sp>
        <p:nvSpPr>
          <p:cNvPr id="137225" name="Rectangle 7"/>
          <p:cNvSpPr>
            <a:spLocks noChangeArrowheads="1"/>
          </p:cNvSpPr>
          <p:nvPr/>
        </p:nvSpPr>
        <p:spPr bwMode="auto">
          <a:xfrm>
            <a:off x="6157913" y="15240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B: ret=addrY</a:t>
            </a:r>
          </a:p>
        </p:txBody>
      </p:sp>
      <p:sp>
        <p:nvSpPr>
          <p:cNvPr id="137226" name="Rectangle 6"/>
          <p:cNvSpPr>
            <a:spLocks noChangeArrowheads="1"/>
          </p:cNvSpPr>
          <p:nvPr/>
        </p:nvSpPr>
        <p:spPr bwMode="auto">
          <a:xfrm>
            <a:off x="6157913" y="21336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C: ret=addrU</a:t>
            </a:r>
          </a:p>
        </p:txBody>
      </p:sp>
      <p:sp>
        <p:nvSpPr>
          <p:cNvPr id="137227" name="TextBox 15"/>
          <p:cNvSpPr txBox="1">
            <a:spLocks noChangeArrowheads="1"/>
          </p:cNvSpPr>
          <p:nvPr/>
        </p:nvSpPr>
        <p:spPr bwMode="auto">
          <a:xfrm>
            <a:off x="788989" y="1066800"/>
            <a:ext cx="9159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addrX:</a:t>
            </a:r>
          </a:p>
        </p:txBody>
      </p:sp>
      <p:sp>
        <p:nvSpPr>
          <p:cNvPr id="137228" name="TextBox 16"/>
          <p:cNvSpPr txBox="1">
            <a:spLocks noChangeArrowheads="1"/>
          </p:cNvSpPr>
          <p:nvPr/>
        </p:nvSpPr>
        <p:spPr bwMode="auto">
          <a:xfrm>
            <a:off x="788989" y="2297114"/>
            <a:ext cx="898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addrY:</a:t>
            </a:r>
          </a:p>
        </p:txBody>
      </p:sp>
      <p:sp>
        <p:nvSpPr>
          <p:cNvPr id="137229" name="TextBox 17"/>
          <p:cNvSpPr txBox="1">
            <a:spLocks noChangeArrowheads="1"/>
          </p:cNvSpPr>
          <p:nvPr/>
        </p:nvSpPr>
        <p:spPr bwMode="auto">
          <a:xfrm>
            <a:off x="762000" y="3973514"/>
            <a:ext cx="965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addrU:</a:t>
            </a:r>
          </a:p>
        </p:txBody>
      </p:sp>
      <p:sp>
        <p:nvSpPr>
          <p:cNvPr id="137230" name="TextBox 18"/>
          <p:cNvSpPr txBox="1">
            <a:spLocks noChangeArrowheads="1"/>
          </p:cNvSpPr>
          <p:nvPr/>
        </p:nvSpPr>
        <p:spPr bwMode="auto">
          <a:xfrm>
            <a:off x="762000" y="5192714"/>
            <a:ext cx="9032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addrV:</a:t>
            </a:r>
          </a:p>
        </p:txBody>
      </p:sp>
      <p:sp>
        <p:nvSpPr>
          <p:cNvPr id="137231" name="TextBox 19"/>
          <p:cNvSpPr txBox="1">
            <a:spLocks noChangeArrowheads="1"/>
          </p:cNvSpPr>
          <p:nvPr/>
        </p:nvSpPr>
        <p:spPr bwMode="auto">
          <a:xfrm>
            <a:off x="762000" y="6030914"/>
            <a:ext cx="9032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addrZ:</a:t>
            </a:r>
          </a:p>
        </p:txBody>
      </p:sp>
      <p:sp>
        <p:nvSpPr>
          <p:cNvPr id="137232" name="TextBox 20"/>
          <p:cNvSpPr txBox="1">
            <a:spLocks noChangeArrowheads="1"/>
          </p:cNvSpPr>
          <p:nvPr/>
        </p:nvSpPr>
        <p:spPr bwMode="auto">
          <a:xfrm>
            <a:off x="1087439" y="1295400"/>
            <a:ext cx="2492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endParaRPr lang="en-US" smtClean="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137233" name="TextBox 21"/>
          <p:cNvSpPr txBox="1">
            <a:spLocks noChangeArrowheads="1"/>
          </p:cNvSpPr>
          <p:nvPr/>
        </p:nvSpPr>
        <p:spPr bwMode="auto">
          <a:xfrm>
            <a:off x="1087439" y="2667000"/>
            <a:ext cx="2492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endParaRPr lang="en-US" smtClean="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137234" name="TextBox 22"/>
          <p:cNvSpPr txBox="1">
            <a:spLocks noChangeArrowheads="1"/>
          </p:cNvSpPr>
          <p:nvPr/>
        </p:nvSpPr>
        <p:spPr bwMode="auto">
          <a:xfrm>
            <a:off x="1087439" y="4133850"/>
            <a:ext cx="2492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endParaRPr lang="en-US" smtClean="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137235" name="TextBox 23"/>
          <p:cNvSpPr txBox="1">
            <a:spLocks noChangeArrowheads="1"/>
          </p:cNvSpPr>
          <p:nvPr/>
        </p:nvSpPr>
        <p:spPr bwMode="auto">
          <a:xfrm>
            <a:off x="1066800" y="5429251"/>
            <a:ext cx="2413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z="160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z="160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z="160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381000" y="2414032"/>
            <a:ext cx="3581400" cy="228600"/>
          </a:xfrm>
          <a:prstGeom prst="rect">
            <a:avLst/>
          </a:prstGeom>
          <a:solidFill>
            <a:srgbClr val="FF0000">
              <a:alpha val="39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0"/>
          </a:sp3d>
        </p:spPr>
        <p:txBody>
          <a:bodyPr/>
          <a:lstStyle/>
          <a:p>
            <a:pPr defTabSz="914400" eaLnBrk="0">
              <a:lnSpc>
                <a:spcPct val="100000"/>
              </a:lnSpc>
              <a:buClrTx/>
              <a:buSzTx/>
              <a:defRPr/>
            </a:pPr>
            <a:endParaRPr lang="en-US" b="1">
              <a:solidFill>
                <a:srgbClr val="000000"/>
              </a:solidFill>
              <a:latin typeface="Helvetica"/>
              <a:ea typeface="+mn-ea"/>
              <a:cs typeface="Helvetica"/>
            </a:endParaRPr>
          </a:p>
        </p:txBody>
      </p:sp>
      <p:sp>
        <p:nvSpPr>
          <p:cNvPr id="137239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>
              <a:latin typeface="Helvetica" panose="020B0604020202020204" pitchFamily="34" charset="0"/>
            </a:endParaRPr>
          </a:p>
        </p:txBody>
      </p:sp>
      <p:sp>
        <p:nvSpPr>
          <p:cNvPr id="137240" name="Text Box 16"/>
          <p:cNvSpPr txBox="1">
            <a:spLocks noChangeArrowheads="1"/>
          </p:cNvSpPr>
          <p:nvPr/>
        </p:nvSpPr>
        <p:spPr bwMode="auto">
          <a:xfrm>
            <a:off x="6137276" y="4479926"/>
            <a:ext cx="11096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z="2000">
                <a:solidFill>
                  <a:srgbClr val="000000"/>
                </a:solidFill>
                <a:latin typeface="Helvetica" panose="020B0604020202020204" pitchFamily="34" charset="0"/>
              </a:rPr>
              <a:t>Output: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z="2000">
                <a:solidFill>
                  <a:srgbClr val="233AE1"/>
                </a:solidFill>
                <a:latin typeface="Helvetica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969020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99E-6 -7.96665E-7 L 0.00052 0.0597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29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57650" eaLnBrk="1" hangingPunct="1"/>
            <a:r>
              <a:rPr lang="en-US" sz="3000" kern="1200" spc="-63" dirty="0">
                <a:solidFill>
                  <a:srgbClr val="C00000"/>
                </a:solidFill>
                <a:latin typeface="Lucida Sans" pitchFamily="34" charset="0"/>
                <a:ea typeface="+mj-ea"/>
                <a:cs typeface="+mj-cs"/>
              </a:rPr>
              <a:t>Review: Execution Stack Example</a:t>
            </a:r>
          </a:p>
        </p:txBody>
      </p:sp>
      <p:grpSp>
        <p:nvGrpSpPr>
          <p:cNvPr id="139267" name="Group 19"/>
          <p:cNvGrpSpPr>
            <a:grpSpLocks/>
          </p:cNvGrpSpPr>
          <p:nvPr/>
        </p:nvGrpSpPr>
        <p:grpSpPr bwMode="auto">
          <a:xfrm>
            <a:off x="1676400" y="838200"/>
            <a:ext cx="2286000" cy="5583238"/>
            <a:chOff x="528" y="528"/>
            <a:chExt cx="1440" cy="3517"/>
          </a:xfrm>
        </p:grpSpPr>
        <p:sp>
          <p:nvSpPr>
            <p:cNvPr id="139290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45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defTabSz="914400" eaLnBrk="0">
                <a:lnSpc>
                  <a:spcPct val="100000"/>
                </a:lnSpc>
                <a:buClrTx/>
                <a:buSzTx/>
              </a:pPr>
              <a:endParaRPr lang="en-US" smtClean="0">
                <a:solidFill>
                  <a:srgbClr val="000000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139291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A(int tmp) {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  if (tmp&lt;2)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    B();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  printf(tmp);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}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B() {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  C();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}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C() {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  A(2);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}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A(1);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exit;</a:t>
              </a:r>
            </a:p>
          </p:txBody>
        </p:sp>
      </p:grpSp>
      <p:grpSp>
        <p:nvGrpSpPr>
          <p:cNvPr id="139268" name="Group 22"/>
          <p:cNvGrpSpPr>
            <a:grpSpLocks/>
          </p:cNvGrpSpPr>
          <p:nvPr/>
        </p:nvGrpSpPr>
        <p:grpSpPr bwMode="auto">
          <a:xfrm>
            <a:off x="4648200" y="2438401"/>
            <a:ext cx="1524000" cy="708025"/>
            <a:chOff x="2448" y="1920"/>
            <a:chExt cx="960" cy="446"/>
          </a:xfrm>
        </p:grpSpPr>
        <p:sp>
          <p:nvSpPr>
            <p:cNvPr id="139288" name="Text Box 12"/>
            <p:cNvSpPr txBox="1">
              <a:spLocks noChangeArrowheads="1"/>
            </p:cNvSpPr>
            <p:nvPr/>
          </p:nvSpPr>
          <p:spPr bwMode="auto">
            <a:xfrm>
              <a:off x="2448" y="1920"/>
              <a:ext cx="673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defTabSz="914400" eaLnBrk="0">
                <a:lnSpc>
                  <a:spcPct val="100000"/>
                </a:lnSpc>
                <a:buClrTx/>
                <a:buSzTx/>
              </a:pPr>
              <a:r>
                <a:rPr lang="en-US" sz="2000">
                  <a:solidFill>
                    <a:srgbClr val="000000"/>
                  </a:solidFill>
                  <a:latin typeface="Helvetica" panose="020B0604020202020204" pitchFamily="34" charset="0"/>
                </a:rPr>
                <a:t>Stack</a:t>
              </a:r>
            </a:p>
            <a:p>
              <a:pPr defTabSz="914400" eaLnBrk="0">
                <a:lnSpc>
                  <a:spcPct val="100000"/>
                </a:lnSpc>
                <a:buClrTx/>
                <a:buSzTx/>
              </a:pPr>
              <a:r>
                <a:rPr lang="en-US" sz="2000">
                  <a:solidFill>
                    <a:srgbClr val="000000"/>
                  </a:solidFill>
                  <a:latin typeface="Helvetica" panose="020B0604020202020204" pitchFamily="34" charset="0"/>
                </a:rPr>
                <a:t>Pointer</a:t>
              </a:r>
            </a:p>
          </p:txBody>
        </p:sp>
        <p:sp>
          <p:nvSpPr>
            <p:cNvPr id="139289" name="Line 14"/>
            <p:cNvSpPr>
              <a:spLocks noChangeShapeType="1"/>
            </p:cNvSpPr>
            <p:nvPr/>
          </p:nvSpPr>
          <p:spPr bwMode="auto">
            <a:xfrm>
              <a:off x="3024" y="2112"/>
              <a:ext cx="38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eaLnBrk="0">
                <a:lnSpc>
                  <a:spcPct val="100000"/>
                </a:lnSpc>
                <a:buClrTx/>
                <a:buSzTx/>
              </a:pPr>
              <a:endParaRPr lang="en-US" b="1" smtClean="0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139269" name="Line 15"/>
          <p:cNvSpPr>
            <a:spLocks noChangeShapeType="1"/>
          </p:cNvSpPr>
          <p:nvPr/>
        </p:nvSpPr>
        <p:spPr bwMode="auto">
          <a:xfrm>
            <a:off x="7010400" y="2743200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>
              <a:lnSpc>
                <a:spcPct val="100000"/>
              </a:lnSpc>
              <a:buClrTx/>
              <a:buSzTx/>
            </a:pPr>
            <a:endParaRPr lang="en-US" b="1" smtClean="0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139270" name="Text Box 16"/>
          <p:cNvSpPr txBox="1">
            <a:spLocks noChangeArrowheads="1"/>
          </p:cNvSpPr>
          <p:nvPr/>
        </p:nvSpPr>
        <p:spPr bwMode="auto">
          <a:xfrm>
            <a:off x="6091239" y="3252789"/>
            <a:ext cx="1863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z="2000">
                <a:solidFill>
                  <a:srgbClr val="000000"/>
                </a:solidFill>
                <a:latin typeface="Helvetica" panose="020B0604020202020204" pitchFamily="34" charset="0"/>
              </a:rPr>
              <a:t>Stack Growth</a:t>
            </a:r>
          </a:p>
        </p:txBody>
      </p:sp>
      <p:sp>
        <p:nvSpPr>
          <p:cNvPr id="139271" name="Rectangle 8"/>
          <p:cNvSpPr>
            <a:spLocks noChangeArrowheads="1"/>
          </p:cNvSpPr>
          <p:nvPr/>
        </p:nvSpPr>
        <p:spPr bwMode="auto">
          <a:xfrm>
            <a:off x="61579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A: tmp=1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   ret=addrZ</a:t>
            </a:r>
          </a:p>
        </p:txBody>
      </p:sp>
      <p:sp>
        <p:nvSpPr>
          <p:cNvPr id="139272" name="Rectangle 7"/>
          <p:cNvSpPr>
            <a:spLocks noChangeArrowheads="1"/>
          </p:cNvSpPr>
          <p:nvPr/>
        </p:nvSpPr>
        <p:spPr bwMode="auto">
          <a:xfrm>
            <a:off x="6157913" y="15240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B: ret=addrY</a:t>
            </a:r>
          </a:p>
        </p:txBody>
      </p:sp>
      <p:sp>
        <p:nvSpPr>
          <p:cNvPr id="139273" name="Rectangle 6"/>
          <p:cNvSpPr>
            <a:spLocks noChangeArrowheads="1"/>
          </p:cNvSpPr>
          <p:nvPr/>
        </p:nvSpPr>
        <p:spPr bwMode="auto">
          <a:xfrm>
            <a:off x="6157913" y="21336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C: ret=addrU</a:t>
            </a:r>
          </a:p>
        </p:txBody>
      </p:sp>
      <p:sp>
        <p:nvSpPr>
          <p:cNvPr id="139274" name="TextBox 15"/>
          <p:cNvSpPr txBox="1">
            <a:spLocks noChangeArrowheads="1"/>
          </p:cNvSpPr>
          <p:nvPr/>
        </p:nvSpPr>
        <p:spPr bwMode="auto">
          <a:xfrm>
            <a:off x="788989" y="1066800"/>
            <a:ext cx="9159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addrX:</a:t>
            </a:r>
          </a:p>
        </p:txBody>
      </p:sp>
      <p:sp>
        <p:nvSpPr>
          <p:cNvPr id="139275" name="TextBox 16"/>
          <p:cNvSpPr txBox="1">
            <a:spLocks noChangeArrowheads="1"/>
          </p:cNvSpPr>
          <p:nvPr/>
        </p:nvSpPr>
        <p:spPr bwMode="auto">
          <a:xfrm>
            <a:off x="788989" y="2297114"/>
            <a:ext cx="898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addrY:</a:t>
            </a:r>
          </a:p>
        </p:txBody>
      </p:sp>
      <p:sp>
        <p:nvSpPr>
          <p:cNvPr id="139276" name="TextBox 17"/>
          <p:cNvSpPr txBox="1">
            <a:spLocks noChangeArrowheads="1"/>
          </p:cNvSpPr>
          <p:nvPr/>
        </p:nvSpPr>
        <p:spPr bwMode="auto">
          <a:xfrm>
            <a:off x="762000" y="3973514"/>
            <a:ext cx="965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addrU:</a:t>
            </a:r>
          </a:p>
        </p:txBody>
      </p:sp>
      <p:sp>
        <p:nvSpPr>
          <p:cNvPr id="139277" name="TextBox 18"/>
          <p:cNvSpPr txBox="1">
            <a:spLocks noChangeArrowheads="1"/>
          </p:cNvSpPr>
          <p:nvPr/>
        </p:nvSpPr>
        <p:spPr bwMode="auto">
          <a:xfrm>
            <a:off x="762000" y="5192714"/>
            <a:ext cx="9032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addrV:</a:t>
            </a:r>
          </a:p>
        </p:txBody>
      </p:sp>
      <p:sp>
        <p:nvSpPr>
          <p:cNvPr id="139278" name="TextBox 19"/>
          <p:cNvSpPr txBox="1">
            <a:spLocks noChangeArrowheads="1"/>
          </p:cNvSpPr>
          <p:nvPr/>
        </p:nvSpPr>
        <p:spPr bwMode="auto">
          <a:xfrm>
            <a:off x="762000" y="6030914"/>
            <a:ext cx="9032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addrZ:</a:t>
            </a:r>
          </a:p>
        </p:txBody>
      </p:sp>
      <p:sp>
        <p:nvSpPr>
          <p:cNvPr id="139279" name="TextBox 20"/>
          <p:cNvSpPr txBox="1">
            <a:spLocks noChangeArrowheads="1"/>
          </p:cNvSpPr>
          <p:nvPr/>
        </p:nvSpPr>
        <p:spPr bwMode="auto">
          <a:xfrm>
            <a:off x="1087439" y="1295400"/>
            <a:ext cx="2492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endParaRPr lang="en-US" smtClean="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139280" name="TextBox 21"/>
          <p:cNvSpPr txBox="1">
            <a:spLocks noChangeArrowheads="1"/>
          </p:cNvSpPr>
          <p:nvPr/>
        </p:nvSpPr>
        <p:spPr bwMode="auto">
          <a:xfrm>
            <a:off x="1087439" y="2667000"/>
            <a:ext cx="2492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endParaRPr lang="en-US" smtClean="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139281" name="TextBox 22"/>
          <p:cNvSpPr txBox="1">
            <a:spLocks noChangeArrowheads="1"/>
          </p:cNvSpPr>
          <p:nvPr/>
        </p:nvSpPr>
        <p:spPr bwMode="auto">
          <a:xfrm>
            <a:off x="1087439" y="4133850"/>
            <a:ext cx="2492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endParaRPr lang="en-US" smtClean="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139282" name="TextBox 23"/>
          <p:cNvSpPr txBox="1">
            <a:spLocks noChangeArrowheads="1"/>
          </p:cNvSpPr>
          <p:nvPr/>
        </p:nvSpPr>
        <p:spPr bwMode="auto">
          <a:xfrm>
            <a:off x="1066800" y="5429251"/>
            <a:ext cx="2413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z="160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z="160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z="160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381000" y="5257800"/>
            <a:ext cx="3581400" cy="228600"/>
          </a:xfrm>
          <a:prstGeom prst="rect">
            <a:avLst/>
          </a:prstGeom>
          <a:solidFill>
            <a:srgbClr val="FF0000">
              <a:alpha val="39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0"/>
          </a:sp3d>
        </p:spPr>
        <p:txBody>
          <a:bodyPr/>
          <a:lstStyle/>
          <a:p>
            <a:pPr defTabSz="914400" eaLnBrk="0">
              <a:lnSpc>
                <a:spcPct val="100000"/>
              </a:lnSpc>
              <a:buClrTx/>
              <a:buSzTx/>
              <a:defRPr/>
            </a:pPr>
            <a:endParaRPr lang="en-US" b="1">
              <a:solidFill>
                <a:srgbClr val="000000"/>
              </a:solidFill>
              <a:latin typeface="Helvetica"/>
              <a:ea typeface="+mn-ea"/>
              <a:cs typeface="Helvetica"/>
            </a:endParaRPr>
          </a:p>
        </p:txBody>
      </p:sp>
      <p:sp>
        <p:nvSpPr>
          <p:cNvPr id="139286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>
              <a:latin typeface="Helvetica" panose="020B0604020202020204" pitchFamily="34" charset="0"/>
            </a:endParaRPr>
          </a:p>
        </p:txBody>
      </p:sp>
      <p:sp>
        <p:nvSpPr>
          <p:cNvPr id="139287" name="Text Box 16"/>
          <p:cNvSpPr txBox="1">
            <a:spLocks noChangeArrowheads="1"/>
          </p:cNvSpPr>
          <p:nvPr/>
        </p:nvSpPr>
        <p:spPr bwMode="auto">
          <a:xfrm>
            <a:off x="6137276" y="4479926"/>
            <a:ext cx="11096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z="2000">
                <a:solidFill>
                  <a:srgbClr val="000000"/>
                </a:solidFill>
                <a:latin typeface="Helvetica" panose="020B0604020202020204" pitchFamily="34" charset="0"/>
              </a:rPr>
              <a:t>Output: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z="2000">
                <a:solidFill>
                  <a:srgbClr val="233AE1"/>
                </a:solidFill>
                <a:latin typeface="Helvetica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359889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57650" eaLnBrk="1" hangingPunct="1"/>
            <a:r>
              <a:rPr lang="en-US" sz="3000" kern="1200" spc="-63" dirty="0">
                <a:solidFill>
                  <a:srgbClr val="C00000"/>
                </a:solidFill>
                <a:latin typeface="Lucida Sans" pitchFamily="34" charset="0"/>
                <a:ea typeface="+mj-ea"/>
                <a:cs typeface="+mj-cs"/>
              </a:rPr>
              <a:t>Review: Execution Stack Example</a:t>
            </a:r>
          </a:p>
        </p:txBody>
      </p:sp>
      <p:grpSp>
        <p:nvGrpSpPr>
          <p:cNvPr id="141315" name="Group 19"/>
          <p:cNvGrpSpPr>
            <a:grpSpLocks/>
          </p:cNvGrpSpPr>
          <p:nvPr/>
        </p:nvGrpSpPr>
        <p:grpSpPr bwMode="auto">
          <a:xfrm>
            <a:off x="1676400" y="838200"/>
            <a:ext cx="2286000" cy="5583238"/>
            <a:chOff x="528" y="528"/>
            <a:chExt cx="1440" cy="3517"/>
          </a:xfrm>
        </p:grpSpPr>
        <p:sp>
          <p:nvSpPr>
            <p:cNvPr id="141337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45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defTabSz="914400" eaLnBrk="0">
                <a:lnSpc>
                  <a:spcPct val="100000"/>
                </a:lnSpc>
                <a:buClrTx/>
                <a:buSzTx/>
              </a:pPr>
              <a:endParaRPr lang="en-US" smtClean="0">
                <a:solidFill>
                  <a:srgbClr val="000000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141338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A(int tmp) {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  if (tmp&lt;2)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    B();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  printf(tmp);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}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B() {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  C();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}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C() {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  A(2);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}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A(1);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exit;</a:t>
              </a:r>
            </a:p>
          </p:txBody>
        </p:sp>
      </p:grpSp>
      <p:grpSp>
        <p:nvGrpSpPr>
          <p:cNvPr id="141316" name="Group 22"/>
          <p:cNvGrpSpPr>
            <a:grpSpLocks/>
          </p:cNvGrpSpPr>
          <p:nvPr/>
        </p:nvGrpSpPr>
        <p:grpSpPr bwMode="auto">
          <a:xfrm>
            <a:off x="4648200" y="1828801"/>
            <a:ext cx="1524000" cy="708025"/>
            <a:chOff x="2448" y="1920"/>
            <a:chExt cx="960" cy="446"/>
          </a:xfrm>
        </p:grpSpPr>
        <p:sp>
          <p:nvSpPr>
            <p:cNvPr id="141335" name="Text Box 12"/>
            <p:cNvSpPr txBox="1">
              <a:spLocks noChangeArrowheads="1"/>
            </p:cNvSpPr>
            <p:nvPr/>
          </p:nvSpPr>
          <p:spPr bwMode="auto">
            <a:xfrm>
              <a:off x="2448" y="1920"/>
              <a:ext cx="673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defTabSz="914400" eaLnBrk="0">
                <a:lnSpc>
                  <a:spcPct val="100000"/>
                </a:lnSpc>
                <a:buClrTx/>
                <a:buSzTx/>
              </a:pPr>
              <a:r>
                <a:rPr lang="en-US" sz="2000">
                  <a:solidFill>
                    <a:srgbClr val="000000"/>
                  </a:solidFill>
                  <a:latin typeface="Helvetica" panose="020B0604020202020204" pitchFamily="34" charset="0"/>
                </a:rPr>
                <a:t>Stack</a:t>
              </a:r>
            </a:p>
            <a:p>
              <a:pPr defTabSz="914400" eaLnBrk="0">
                <a:lnSpc>
                  <a:spcPct val="100000"/>
                </a:lnSpc>
                <a:buClrTx/>
                <a:buSzTx/>
              </a:pPr>
              <a:r>
                <a:rPr lang="en-US" sz="2000">
                  <a:solidFill>
                    <a:srgbClr val="000000"/>
                  </a:solidFill>
                  <a:latin typeface="Helvetica" panose="020B0604020202020204" pitchFamily="34" charset="0"/>
                </a:rPr>
                <a:t>Pointer</a:t>
              </a:r>
            </a:p>
          </p:txBody>
        </p:sp>
        <p:sp>
          <p:nvSpPr>
            <p:cNvPr id="141336" name="Line 14"/>
            <p:cNvSpPr>
              <a:spLocks noChangeShapeType="1"/>
            </p:cNvSpPr>
            <p:nvPr/>
          </p:nvSpPr>
          <p:spPr bwMode="auto">
            <a:xfrm>
              <a:off x="3024" y="2112"/>
              <a:ext cx="38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eaLnBrk="0">
                <a:lnSpc>
                  <a:spcPct val="100000"/>
                </a:lnSpc>
                <a:buClrTx/>
                <a:buSzTx/>
              </a:pPr>
              <a:endParaRPr lang="en-US" b="1" smtClean="0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141317" name="Line 15"/>
          <p:cNvSpPr>
            <a:spLocks noChangeShapeType="1"/>
          </p:cNvSpPr>
          <p:nvPr/>
        </p:nvSpPr>
        <p:spPr bwMode="auto">
          <a:xfrm>
            <a:off x="7010400" y="2133600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>
              <a:lnSpc>
                <a:spcPct val="100000"/>
              </a:lnSpc>
              <a:buClrTx/>
              <a:buSzTx/>
            </a:pPr>
            <a:endParaRPr lang="en-US" b="1" smtClean="0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141318" name="Text Box 16"/>
          <p:cNvSpPr txBox="1">
            <a:spLocks noChangeArrowheads="1"/>
          </p:cNvSpPr>
          <p:nvPr/>
        </p:nvSpPr>
        <p:spPr bwMode="auto">
          <a:xfrm>
            <a:off x="6091239" y="2643189"/>
            <a:ext cx="1863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z="2000">
                <a:solidFill>
                  <a:srgbClr val="000000"/>
                </a:solidFill>
                <a:latin typeface="Helvetica" panose="020B0604020202020204" pitchFamily="34" charset="0"/>
              </a:rPr>
              <a:t>Stack Growth</a:t>
            </a:r>
          </a:p>
        </p:txBody>
      </p:sp>
      <p:sp>
        <p:nvSpPr>
          <p:cNvPr id="141319" name="Rectangle 8"/>
          <p:cNvSpPr>
            <a:spLocks noChangeArrowheads="1"/>
          </p:cNvSpPr>
          <p:nvPr/>
        </p:nvSpPr>
        <p:spPr bwMode="auto">
          <a:xfrm>
            <a:off x="61579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A: tmp=1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   ret=addrZ</a:t>
            </a:r>
          </a:p>
        </p:txBody>
      </p:sp>
      <p:sp>
        <p:nvSpPr>
          <p:cNvPr id="141320" name="Rectangle 7"/>
          <p:cNvSpPr>
            <a:spLocks noChangeArrowheads="1"/>
          </p:cNvSpPr>
          <p:nvPr/>
        </p:nvSpPr>
        <p:spPr bwMode="auto">
          <a:xfrm>
            <a:off x="6157913" y="15240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B: ret=addrY</a:t>
            </a:r>
          </a:p>
        </p:txBody>
      </p:sp>
      <p:sp>
        <p:nvSpPr>
          <p:cNvPr id="141321" name="TextBox 15"/>
          <p:cNvSpPr txBox="1">
            <a:spLocks noChangeArrowheads="1"/>
          </p:cNvSpPr>
          <p:nvPr/>
        </p:nvSpPr>
        <p:spPr bwMode="auto">
          <a:xfrm>
            <a:off x="788989" y="1066800"/>
            <a:ext cx="9159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addrX:</a:t>
            </a:r>
          </a:p>
        </p:txBody>
      </p:sp>
      <p:sp>
        <p:nvSpPr>
          <p:cNvPr id="141322" name="TextBox 16"/>
          <p:cNvSpPr txBox="1">
            <a:spLocks noChangeArrowheads="1"/>
          </p:cNvSpPr>
          <p:nvPr/>
        </p:nvSpPr>
        <p:spPr bwMode="auto">
          <a:xfrm>
            <a:off x="788989" y="2297114"/>
            <a:ext cx="898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addrY:</a:t>
            </a:r>
          </a:p>
        </p:txBody>
      </p:sp>
      <p:sp>
        <p:nvSpPr>
          <p:cNvPr id="141323" name="TextBox 17"/>
          <p:cNvSpPr txBox="1">
            <a:spLocks noChangeArrowheads="1"/>
          </p:cNvSpPr>
          <p:nvPr/>
        </p:nvSpPr>
        <p:spPr bwMode="auto">
          <a:xfrm>
            <a:off x="762000" y="3973514"/>
            <a:ext cx="965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addrU:</a:t>
            </a:r>
          </a:p>
        </p:txBody>
      </p:sp>
      <p:sp>
        <p:nvSpPr>
          <p:cNvPr id="141324" name="TextBox 18"/>
          <p:cNvSpPr txBox="1">
            <a:spLocks noChangeArrowheads="1"/>
          </p:cNvSpPr>
          <p:nvPr/>
        </p:nvSpPr>
        <p:spPr bwMode="auto">
          <a:xfrm>
            <a:off x="762000" y="5192714"/>
            <a:ext cx="9032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addrV:</a:t>
            </a:r>
          </a:p>
        </p:txBody>
      </p:sp>
      <p:sp>
        <p:nvSpPr>
          <p:cNvPr id="141325" name="TextBox 19"/>
          <p:cNvSpPr txBox="1">
            <a:spLocks noChangeArrowheads="1"/>
          </p:cNvSpPr>
          <p:nvPr/>
        </p:nvSpPr>
        <p:spPr bwMode="auto">
          <a:xfrm>
            <a:off x="762000" y="6030914"/>
            <a:ext cx="9032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addrZ:</a:t>
            </a:r>
          </a:p>
        </p:txBody>
      </p:sp>
      <p:sp>
        <p:nvSpPr>
          <p:cNvPr id="141326" name="TextBox 20"/>
          <p:cNvSpPr txBox="1">
            <a:spLocks noChangeArrowheads="1"/>
          </p:cNvSpPr>
          <p:nvPr/>
        </p:nvSpPr>
        <p:spPr bwMode="auto">
          <a:xfrm>
            <a:off x="1087439" y="1295400"/>
            <a:ext cx="2492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endParaRPr lang="en-US" smtClean="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141327" name="TextBox 21"/>
          <p:cNvSpPr txBox="1">
            <a:spLocks noChangeArrowheads="1"/>
          </p:cNvSpPr>
          <p:nvPr/>
        </p:nvSpPr>
        <p:spPr bwMode="auto">
          <a:xfrm>
            <a:off x="1087439" y="2667000"/>
            <a:ext cx="2492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endParaRPr lang="en-US" smtClean="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141328" name="TextBox 22"/>
          <p:cNvSpPr txBox="1">
            <a:spLocks noChangeArrowheads="1"/>
          </p:cNvSpPr>
          <p:nvPr/>
        </p:nvSpPr>
        <p:spPr bwMode="auto">
          <a:xfrm>
            <a:off x="1087439" y="4133850"/>
            <a:ext cx="2492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endParaRPr lang="en-US" smtClean="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141329" name="TextBox 23"/>
          <p:cNvSpPr txBox="1">
            <a:spLocks noChangeArrowheads="1"/>
          </p:cNvSpPr>
          <p:nvPr/>
        </p:nvSpPr>
        <p:spPr bwMode="auto">
          <a:xfrm>
            <a:off x="1066800" y="5429251"/>
            <a:ext cx="2413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z="160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z="160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z="160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381000" y="4038600"/>
            <a:ext cx="3581400" cy="228600"/>
          </a:xfrm>
          <a:prstGeom prst="rect">
            <a:avLst/>
          </a:prstGeom>
          <a:solidFill>
            <a:srgbClr val="FF0000">
              <a:alpha val="39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0"/>
          </a:sp3d>
        </p:spPr>
        <p:txBody>
          <a:bodyPr/>
          <a:lstStyle/>
          <a:p>
            <a:pPr defTabSz="914400" eaLnBrk="0">
              <a:lnSpc>
                <a:spcPct val="100000"/>
              </a:lnSpc>
              <a:buClrTx/>
              <a:buSzTx/>
              <a:defRPr/>
            </a:pPr>
            <a:endParaRPr lang="en-US" b="1">
              <a:solidFill>
                <a:srgbClr val="000000"/>
              </a:solidFill>
              <a:latin typeface="Helvetica"/>
              <a:ea typeface="+mn-ea"/>
              <a:cs typeface="Helvetica"/>
            </a:endParaRPr>
          </a:p>
        </p:txBody>
      </p:sp>
      <p:sp>
        <p:nvSpPr>
          <p:cNvPr id="141333" name="Content Placeholder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>
              <a:latin typeface="Helvetica" panose="020B0604020202020204" pitchFamily="34" charset="0"/>
            </a:endParaRPr>
          </a:p>
        </p:txBody>
      </p:sp>
      <p:sp>
        <p:nvSpPr>
          <p:cNvPr id="141334" name="Text Box 16"/>
          <p:cNvSpPr txBox="1">
            <a:spLocks noChangeArrowheads="1"/>
          </p:cNvSpPr>
          <p:nvPr/>
        </p:nvSpPr>
        <p:spPr bwMode="auto">
          <a:xfrm>
            <a:off x="6137276" y="4479926"/>
            <a:ext cx="11096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z="2000">
                <a:solidFill>
                  <a:srgbClr val="000000"/>
                </a:solidFill>
                <a:latin typeface="Helvetica" panose="020B0604020202020204" pitchFamily="34" charset="0"/>
              </a:rPr>
              <a:t>Output: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z="2000">
                <a:solidFill>
                  <a:srgbClr val="233AE1"/>
                </a:solidFill>
                <a:latin typeface="Helvetica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239894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Concurrent Programming</a:t>
            </a:r>
            <a:endParaRPr lang="en-GB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Multiprogramming (multitasking)</a:t>
            </a:r>
            <a:r>
              <a:rPr lang="en-US" dirty="0"/>
              <a:t>: more than one program (thread) can run simultaneously!</a:t>
            </a:r>
          </a:p>
          <a:p>
            <a:pPr marL="936125" lvl="1" indent="-457200"/>
            <a:r>
              <a:rPr lang="en-US" dirty="0"/>
              <a:t>E.g. UNIX/Linux, OS/2, Windows NT – 7, Mac OS X!</a:t>
            </a:r>
          </a:p>
          <a:p>
            <a:pPr marL="936125" lvl="1" indent="-457200"/>
            <a:r>
              <a:rPr lang="en-US" dirty="0"/>
              <a:t>More efficient than </a:t>
            </a:r>
            <a:r>
              <a:rPr lang="en-US" sz="2700" dirty="0" err="1">
                <a:solidFill>
                  <a:srgbClr val="C00000"/>
                </a:solidFill>
              </a:rPr>
              <a:t>Uniprogramming</a:t>
            </a:r>
            <a:r>
              <a:rPr lang="en-US" dirty="0"/>
              <a:t> by allowing multiple programs on one machine</a:t>
            </a:r>
          </a:p>
          <a:p>
            <a:r>
              <a:rPr lang="en-GB" dirty="0" smtClean="0"/>
              <a:t>But many programs wants to do many things “at once”</a:t>
            </a:r>
          </a:p>
          <a:p>
            <a:pPr marL="913212" lvl="1" indent="-434387"/>
            <a:r>
              <a:rPr lang="en-GB" dirty="0" smtClean="0"/>
              <a:t>Web browser:</a:t>
            </a:r>
          </a:p>
          <a:p>
            <a:pPr lvl="2"/>
            <a:r>
              <a:rPr lang="en-GB" dirty="0" smtClean="0"/>
              <a:t>Download web pages, and accept user input</a:t>
            </a:r>
            <a:r>
              <a:rPr lang="en-GB" dirty="0"/>
              <a:t> </a:t>
            </a:r>
            <a:r>
              <a:rPr lang="en-GB" dirty="0" smtClean="0"/>
              <a:t>simultaneously</a:t>
            </a:r>
          </a:p>
          <a:p>
            <a:pPr marL="913212" lvl="1" indent="-434387"/>
            <a:r>
              <a:rPr lang="en-GB" dirty="0" smtClean="0"/>
              <a:t>Web server:</a:t>
            </a:r>
          </a:p>
          <a:p>
            <a:pPr lvl="2"/>
            <a:r>
              <a:rPr lang="en-GB" dirty="0" smtClean="0"/>
              <a:t>Handle incoming connections from multiple clients at once</a:t>
            </a:r>
          </a:p>
          <a:p>
            <a:pPr marL="936026" lvl="1" indent="-457200"/>
            <a:r>
              <a:rPr lang="en-US" dirty="0" smtClean="0"/>
              <a:t>Applications with a Graphical User Interface. E.g. chess</a:t>
            </a:r>
            <a:endParaRPr lang="en-US" dirty="0"/>
          </a:p>
          <a:p>
            <a:pPr marL="1654263" lvl="2" indent="-457200"/>
            <a:r>
              <a:rPr lang="en-US" dirty="0"/>
              <a:t>One thread does </a:t>
            </a:r>
            <a:r>
              <a:rPr lang="en-US" dirty="0" smtClean="0"/>
              <a:t>the displaying the current game on the screen</a:t>
            </a:r>
            <a:endParaRPr lang="en-US" dirty="0"/>
          </a:p>
          <a:p>
            <a:pPr marL="1654263" lvl="2" indent="-457200"/>
            <a:r>
              <a:rPr lang="en-US" dirty="0"/>
              <a:t>Another thread responds to user </a:t>
            </a:r>
            <a:r>
              <a:rPr lang="en-US" dirty="0" smtClean="0"/>
              <a:t>inputs</a:t>
            </a:r>
          </a:p>
          <a:p>
            <a:pPr marL="1654263" lvl="2" indent="-457200"/>
            <a:r>
              <a:rPr lang="en-US" dirty="0" smtClean="0"/>
              <a:t>A third one, figuring </a:t>
            </a:r>
            <a:r>
              <a:rPr lang="en-US" dirty="0"/>
              <a:t>out which move to make </a:t>
            </a:r>
            <a:r>
              <a:rPr lang="en-US" dirty="0" smtClean="0"/>
              <a:t>next</a:t>
            </a:r>
          </a:p>
          <a:p>
            <a:r>
              <a:rPr lang="en-US" dirty="0" smtClean="0"/>
              <a:t>Can't we simply do this with multiple processes?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2015-AAiT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2</a:t>
            </a:fld>
            <a:r>
              <a:rPr lang="en-US" smtClean="0">
                <a:solidFill>
                  <a:srgbClr val="000000"/>
                </a:solidFill>
              </a:rPr>
              <a:t> of 44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57650" eaLnBrk="1" hangingPunct="1"/>
            <a:r>
              <a:rPr lang="en-US" sz="3000" kern="1200" spc="-63" dirty="0">
                <a:solidFill>
                  <a:srgbClr val="C00000"/>
                </a:solidFill>
                <a:latin typeface="Lucida Sans" pitchFamily="34" charset="0"/>
                <a:ea typeface="+mj-ea"/>
                <a:cs typeface="+mj-cs"/>
              </a:rPr>
              <a:t>Review: Execution Stack Example</a:t>
            </a:r>
          </a:p>
        </p:txBody>
      </p:sp>
      <p:grpSp>
        <p:nvGrpSpPr>
          <p:cNvPr id="143363" name="Group 19"/>
          <p:cNvGrpSpPr>
            <a:grpSpLocks/>
          </p:cNvGrpSpPr>
          <p:nvPr/>
        </p:nvGrpSpPr>
        <p:grpSpPr bwMode="auto">
          <a:xfrm>
            <a:off x="1676400" y="838200"/>
            <a:ext cx="2286000" cy="5583238"/>
            <a:chOff x="528" y="528"/>
            <a:chExt cx="1440" cy="3517"/>
          </a:xfrm>
        </p:grpSpPr>
        <p:sp>
          <p:nvSpPr>
            <p:cNvPr id="14338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45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defTabSz="914400" eaLnBrk="0">
                <a:lnSpc>
                  <a:spcPct val="100000"/>
                </a:lnSpc>
                <a:buClrTx/>
                <a:buSzTx/>
              </a:pPr>
              <a:endParaRPr lang="en-US" smtClean="0">
                <a:solidFill>
                  <a:srgbClr val="000000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14338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A(int tmp) {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  if (tmp&lt;2)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    B();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  printf(tmp);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}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B() {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  C();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}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C() {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  A(2);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}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A(1);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exit;</a:t>
              </a:r>
            </a:p>
          </p:txBody>
        </p:sp>
      </p:grpSp>
      <p:grpSp>
        <p:nvGrpSpPr>
          <p:cNvPr id="143364" name="Group 22"/>
          <p:cNvGrpSpPr>
            <a:grpSpLocks/>
          </p:cNvGrpSpPr>
          <p:nvPr/>
        </p:nvGrpSpPr>
        <p:grpSpPr bwMode="auto">
          <a:xfrm>
            <a:off x="4648200" y="1219201"/>
            <a:ext cx="1524000" cy="708025"/>
            <a:chOff x="2448" y="1920"/>
            <a:chExt cx="960" cy="446"/>
          </a:xfrm>
        </p:grpSpPr>
        <p:sp>
          <p:nvSpPr>
            <p:cNvPr id="143382" name="Text Box 12"/>
            <p:cNvSpPr txBox="1">
              <a:spLocks noChangeArrowheads="1"/>
            </p:cNvSpPr>
            <p:nvPr/>
          </p:nvSpPr>
          <p:spPr bwMode="auto">
            <a:xfrm>
              <a:off x="2448" y="1920"/>
              <a:ext cx="673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defTabSz="914400" eaLnBrk="0">
                <a:lnSpc>
                  <a:spcPct val="100000"/>
                </a:lnSpc>
                <a:buClrTx/>
                <a:buSzTx/>
              </a:pPr>
              <a:r>
                <a:rPr lang="en-US" sz="2000">
                  <a:solidFill>
                    <a:srgbClr val="000000"/>
                  </a:solidFill>
                  <a:latin typeface="Helvetica" panose="020B0604020202020204" pitchFamily="34" charset="0"/>
                </a:rPr>
                <a:t>Stack</a:t>
              </a:r>
            </a:p>
            <a:p>
              <a:pPr defTabSz="914400" eaLnBrk="0">
                <a:lnSpc>
                  <a:spcPct val="100000"/>
                </a:lnSpc>
                <a:buClrTx/>
                <a:buSzTx/>
              </a:pPr>
              <a:r>
                <a:rPr lang="en-US" sz="2000">
                  <a:solidFill>
                    <a:srgbClr val="000000"/>
                  </a:solidFill>
                  <a:latin typeface="Helvetica" panose="020B0604020202020204" pitchFamily="34" charset="0"/>
                </a:rPr>
                <a:t>Pointer</a:t>
              </a:r>
            </a:p>
          </p:txBody>
        </p:sp>
        <p:sp>
          <p:nvSpPr>
            <p:cNvPr id="143383" name="Line 14"/>
            <p:cNvSpPr>
              <a:spLocks noChangeShapeType="1"/>
            </p:cNvSpPr>
            <p:nvPr/>
          </p:nvSpPr>
          <p:spPr bwMode="auto">
            <a:xfrm>
              <a:off x="3024" y="2112"/>
              <a:ext cx="38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eaLnBrk="0">
                <a:lnSpc>
                  <a:spcPct val="100000"/>
                </a:lnSpc>
                <a:buClrTx/>
                <a:buSzTx/>
              </a:pPr>
              <a:endParaRPr lang="en-US" b="1" smtClean="0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143365" name="Line 15"/>
          <p:cNvSpPr>
            <a:spLocks noChangeShapeType="1"/>
          </p:cNvSpPr>
          <p:nvPr/>
        </p:nvSpPr>
        <p:spPr bwMode="auto">
          <a:xfrm>
            <a:off x="7010400" y="1524000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>
              <a:lnSpc>
                <a:spcPct val="100000"/>
              </a:lnSpc>
              <a:buClrTx/>
              <a:buSzTx/>
            </a:pPr>
            <a:endParaRPr lang="en-US" b="1" smtClean="0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143366" name="Text Box 16"/>
          <p:cNvSpPr txBox="1">
            <a:spLocks noChangeArrowheads="1"/>
          </p:cNvSpPr>
          <p:nvPr/>
        </p:nvSpPr>
        <p:spPr bwMode="auto">
          <a:xfrm>
            <a:off x="6091239" y="2033589"/>
            <a:ext cx="1863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z="2000">
                <a:solidFill>
                  <a:srgbClr val="000000"/>
                </a:solidFill>
                <a:latin typeface="Helvetica" panose="020B0604020202020204" pitchFamily="34" charset="0"/>
              </a:rPr>
              <a:t>Stack Growth</a:t>
            </a:r>
          </a:p>
        </p:txBody>
      </p:sp>
      <p:sp>
        <p:nvSpPr>
          <p:cNvPr id="143367" name="Rectangle 8"/>
          <p:cNvSpPr>
            <a:spLocks noChangeArrowheads="1"/>
          </p:cNvSpPr>
          <p:nvPr/>
        </p:nvSpPr>
        <p:spPr bwMode="auto">
          <a:xfrm>
            <a:off x="61579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A: tmp=1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   ret=addrZ</a:t>
            </a:r>
          </a:p>
        </p:txBody>
      </p:sp>
      <p:sp>
        <p:nvSpPr>
          <p:cNvPr id="143368" name="TextBox 15"/>
          <p:cNvSpPr txBox="1">
            <a:spLocks noChangeArrowheads="1"/>
          </p:cNvSpPr>
          <p:nvPr/>
        </p:nvSpPr>
        <p:spPr bwMode="auto">
          <a:xfrm>
            <a:off x="788989" y="1066800"/>
            <a:ext cx="9159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addrX:</a:t>
            </a:r>
          </a:p>
        </p:txBody>
      </p:sp>
      <p:sp>
        <p:nvSpPr>
          <p:cNvPr id="143369" name="TextBox 16"/>
          <p:cNvSpPr txBox="1">
            <a:spLocks noChangeArrowheads="1"/>
          </p:cNvSpPr>
          <p:nvPr/>
        </p:nvSpPr>
        <p:spPr bwMode="auto">
          <a:xfrm>
            <a:off x="788989" y="2297114"/>
            <a:ext cx="898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addrY:</a:t>
            </a:r>
          </a:p>
        </p:txBody>
      </p:sp>
      <p:sp>
        <p:nvSpPr>
          <p:cNvPr id="143370" name="TextBox 17"/>
          <p:cNvSpPr txBox="1">
            <a:spLocks noChangeArrowheads="1"/>
          </p:cNvSpPr>
          <p:nvPr/>
        </p:nvSpPr>
        <p:spPr bwMode="auto">
          <a:xfrm>
            <a:off x="762000" y="3973514"/>
            <a:ext cx="965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addrU:</a:t>
            </a:r>
          </a:p>
        </p:txBody>
      </p:sp>
      <p:sp>
        <p:nvSpPr>
          <p:cNvPr id="143371" name="TextBox 18"/>
          <p:cNvSpPr txBox="1">
            <a:spLocks noChangeArrowheads="1"/>
          </p:cNvSpPr>
          <p:nvPr/>
        </p:nvSpPr>
        <p:spPr bwMode="auto">
          <a:xfrm>
            <a:off x="762000" y="5192714"/>
            <a:ext cx="9032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addrV:</a:t>
            </a:r>
          </a:p>
        </p:txBody>
      </p:sp>
      <p:sp>
        <p:nvSpPr>
          <p:cNvPr id="143372" name="TextBox 19"/>
          <p:cNvSpPr txBox="1">
            <a:spLocks noChangeArrowheads="1"/>
          </p:cNvSpPr>
          <p:nvPr/>
        </p:nvSpPr>
        <p:spPr bwMode="auto">
          <a:xfrm>
            <a:off x="762000" y="6030914"/>
            <a:ext cx="9032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addrZ:</a:t>
            </a:r>
          </a:p>
        </p:txBody>
      </p:sp>
      <p:sp>
        <p:nvSpPr>
          <p:cNvPr id="143373" name="TextBox 20"/>
          <p:cNvSpPr txBox="1">
            <a:spLocks noChangeArrowheads="1"/>
          </p:cNvSpPr>
          <p:nvPr/>
        </p:nvSpPr>
        <p:spPr bwMode="auto">
          <a:xfrm>
            <a:off x="1087439" y="1295400"/>
            <a:ext cx="2492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endParaRPr lang="en-US" smtClean="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143374" name="TextBox 21"/>
          <p:cNvSpPr txBox="1">
            <a:spLocks noChangeArrowheads="1"/>
          </p:cNvSpPr>
          <p:nvPr/>
        </p:nvSpPr>
        <p:spPr bwMode="auto">
          <a:xfrm>
            <a:off x="1087439" y="2667000"/>
            <a:ext cx="2492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endParaRPr lang="en-US" smtClean="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143375" name="TextBox 22"/>
          <p:cNvSpPr txBox="1">
            <a:spLocks noChangeArrowheads="1"/>
          </p:cNvSpPr>
          <p:nvPr/>
        </p:nvSpPr>
        <p:spPr bwMode="auto">
          <a:xfrm>
            <a:off x="1087439" y="4133850"/>
            <a:ext cx="2492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endParaRPr lang="en-US" smtClean="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143376" name="TextBox 23"/>
          <p:cNvSpPr txBox="1">
            <a:spLocks noChangeArrowheads="1"/>
          </p:cNvSpPr>
          <p:nvPr/>
        </p:nvSpPr>
        <p:spPr bwMode="auto">
          <a:xfrm>
            <a:off x="1066800" y="5429251"/>
            <a:ext cx="2413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z="160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z="160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z="160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381000" y="2362200"/>
            <a:ext cx="3581400" cy="228600"/>
          </a:xfrm>
          <a:prstGeom prst="rect">
            <a:avLst/>
          </a:prstGeom>
          <a:solidFill>
            <a:srgbClr val="FF0000">
              <a:alpha val="39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0"/>
          </a:sp3d>
        </p:spPr>
        <p:txBody>
          <a:bodyPr/>
          <a:lstStyle/>
          <a:p>
            <a:pPr defTabSz="914400" eaLnBrk="0">
              <a:lnSpc>
                <a:spcPct val="100000"/>
              </a:lnSpc>
              <a:buClrTx/>
              <a:buSzTx/>
              <a:defRPr/>
            </a:pPr>
            <a:endParaRPr lang="en-US" b="1">
              <a:solidFill>
                <a:srgbClr val="000000"/>
              </a:solidFill>
              <a:latin typeface="Helvetica"/>
              <a:ea typeface="+mn-ea"/>
              <a:cs typeface="Helvetica"/>
            </a:endParaRPr>
          </a:p>
        </p:txBody>
      </p:sp>
      <p:sp>
        <p:nvSpPr>
          <p:cNvPr id="143380" name="Content Placeholder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>
              <a:latin typeface="Helvetica" panose="020B0604020202020204" pitchFamily="34" charset="0"/>
            </a:endParaRPr>
          </a:p>
        </p:txBody>
      </p:sp>
      <p:sp>
        <p:nvSpPr>
          <p:cNvPr id="143381" name="Text Box 16"/>
          <p:cNvSpPr txBox="1">
            <a:spLocks noChangeArrowheads="1"/>
          </p:cNvSpPr>
          <p:nvPr/>
        </p:nvSpPr>
        <p:spPr bwMode="auto">
          <a:xfrm>
            <a:off x="6137276" y="4479925"/>
            <a:ext cx="110966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z="2000">
                <a:solidFill>
                  <a:srgbClr val="000000"/>
                </a:solidFill>
                <a:latin typeface="Helvetica" panose="020B0604020202020204" pitchFamily="34" charset="0"/>
              </a:rPr>
              <a:t>Output: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z="2000">
                <a:solidFill>
                  <a:srgbClr val="233AE1"/>
                </a:solidFill>
                <a:latin typeface="Helvetica" panose="020B0604020202020204" pitchFamily="34" charset="0"/>
              </a:rPr>
              <a:t>2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z="2000">
                <a:solidFill>
                  <a:srgbClr val="233AE1"/>
                </a:solidFill>
                <a:latin typeface="Helvetica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606853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57650" eaLnBrk="1" hangingPunct="1"/>
            <a:r>
              <a:rPr lang="en-US" sz="3000" kern="1200" spc="-63" dirty="0">
                <a:solidFill>
                  <a:srgbClr val="C00000"/>
                </a:solidFill>
                <a:latin typeface="Lucida Sans" pitchFamily="34" charset="0"/>
                <a:ea typeface="+mj-ea"/>
                <a:cs typeface="+mj-cs"/>
              </a:rPr>
              <a:t>Review: Execution Stack Example</a:t>
            </a:r>
          </a:p>
        </p:txBody>
      </p:sp>
      <p:grpSp>
        <p:nvGrpSpPr>
          <p:cNvPr id="145411" name="Group 19"/>
          <p:cNvGrpSpPr>
            <a:grpSpLocks/>
          </p:cNvGrpSpPr>
          <p:nvPr/>
        </p:nvGrpSpPr>
        <p:grpSpPr bwMode="auto">
          <a:xfrm>
            <a:off x="1676400" y="838200"/>
            <a:ext cx="2286000" cy="5583238"/>
            <a:chOff x="528" y="528"/>
            <a:chExt cx="1440" cy="3517"/>
          </a:xfrm>
        </p:grpSpPr>
        <p:sp>
          <p:nvSpPr>
            <p:cNvPr id="145426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45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defTabSz="914400" eaLnBrk="0">
                <a:lnSpc>
                  <a:spcPct val="100000"/>
                </a:lnSpc>
                <a:buClrTx/>
                <a:buSzTx/>
              </a:pPr>
              <a:endParaRPr lang="en-US" smtClean="0">
                <a:solidFill>
                  <a:srgbClr val="000000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145427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dirty="0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A(</a:t>
              </a:r>
              <a:r>
                <a:rPr lang="en-US" dirty="0" err="1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int</a:t>
              </a:r>
              <a:r>
                <a:rPr lang="en-US" dirty="0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 </a:t>
              </a:r>
              <a:r>
                <a:rPr lang="en-US" dirty="0" err="1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tmp</a:t>
              </a:r>
              <a:r>
                <a:rPr lang="en-US" dirty="0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) {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dirty="0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  if (</a:t>
              </a:r>
              <a:r>
                <a:rPr lang="en-US" dirty="0" err="1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tmp</a:t>
              </a:r>
              <a:r>
                <a:rPr lang="en-US" dirty="0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&lt;2)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dirty="0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    B();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dirty="0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  </a:t>
              </a:r>
              <a:r>
                <a:rPr lang="en-US" dirty="0" err="1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printf</a:t>
              </a:r>
              <a:r>
                <a:rPr lang="en-US" dirty="0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(</a:t>
              </a:r>
              <a:r>
                <a:rPr lang="en-US" dirty="0" err="1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tmp</a:t>
              </a:r>
              <a:r>
                <a:rPr lang="en-US" dirty="0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);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dirty="0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}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dirty="0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B() {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dirty="0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  C();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dirty="0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}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dirty="0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C() {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dirty="0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  A(2);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dirty="0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}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dirty="0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A(1);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dirty="0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exit;</a:t>
              </a:r>
            </a:p>
          </p:txBody>
        </p:sp>
      </p:grpSp>
      <p:sp>
        <p:nvSpPr>
          <p:cNvPr id="145412" name="TextBox 15"/>
          <p:cNvSpPr txBox="1">
            <a:spLocks noChangeArrowheads="1"/>
          </p:cNvSpPr>
          <p:nvPr/>
        </p:nvSpPr>
        <p:spPr bwMode="auto">
          <a:xfrm>
            <a:off x="788989" y="1066800"/>
            <a:ext cx="9159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addrX:</a:t>
            </a:r>
          </a:p>
        </p:txBody>
      </p:sp>
      <p:sp>
        <p:nvSpPr>
          <p:cNvPr id="145413" name="TextBox 16"/>
          <p:cNvSpPr txBox="1">
            <a:spLocks noChangeArrowheads="1"/>
          </p:cNvSpPr>
          <p:nvPr/>
        </p:nvSpPr>
        <p:spPr bwMode="auto">
          <a:xfrm>
            <a:off x="788989" y="2297114"/>
            <a:ext cx="898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addrY:</a:t>
            </a:r>
          </a:p>
        </p:txBody>
      </p:sp>
      <p:sp>
        <p:nvSpPr>
          <p:cNvPr id="145414" name="TextBox 17"/>
          <p:cNvSpPr txBox="1">
            <a:spLocks noChangeArrowheads="1"/>
          </p:cNvSpPr>
          <p:nvPr/>
        </p:nvSpPr>
        <p:spPr bwMode="auto">
          <a:xfrm>
            <a:off x="762000" y="3973514"/>
            <a:ext cx="965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addrU:</a:t>
            </a:r>
          </a:p>
        </p:txBody>
      </p:sp>
      <p:sp>
        <p:nvSpPr>
          <p:cNvPr id="145415" name="TextBox 18"/>
          <p:cNvSpPr txBox="1">
            <a:spLocks noChangeArrowheads="1"/>
          </p:cNvSpPr>
          <p:nvPr/>
        </p:nvSpPr>
        <p:spPr bwMode="auto">
          <a:xfrm>
            <a:off x="762000" y="5192714"/>
            <a:ext cx="9032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addrV:</a:t>
            </a:r>
          </a:p>
        </p:txBody>
      </p:sp>
      <p:sp>
        <p:nvSpPr>
          <p:cNvPr id="145416" name="TextBox 19"/>
          <p:cNvSpPr txBox="1">
            <a:spLocks noChangeArrowheads="1"/>
          </p:cNvSpPr>
          <p:nvPr/>
        </p:nvSpPr>
        <p:spPr bwMode="auto">
          <a:xfrm>
            <a:off x="762000" y="6030914"/>
            <a:ext cx="9032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addrZ:</a:t>
            </a:r>
          </a:p>
        </p:txBody>
      </p:sp>
      <p:sp>
        <p:nvSpPr>
          <p:cNvPr id="145417" name="TextBox 20"/>
          <p:cNvSpPr txBox="1">
            <a:spLocks noChangeArrowheads="1"/>
          </p:cNvSpPr>
          <p:nvPr/>
        </p:nvSpPr>
        <p:spPr bwMode="auto">
          <a:xfrm>
            <a:off x="1087439" y="1295400"/>
            <a:ext cx="2492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endParaRPr lang="en-US" smtClean="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145418" name="TextBox 21"/>
          <p:cNvSpPr txBox="1">
            <a:spLocks noChangeArrowheads="1"/>
          </p:cNvSpPr>
          <p:nvPr/>
        </p:nvSpPr>
        <p:spPr bwMode="auto">
          <a:xfrm>
            <a:off x="1087439" y="2667000"/>
            <a:ext cx="2492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endParaRPr lang="en-US" smtClean="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145419" name="TextBox 22"/>
          <p:cNvSpPr txBox="1">
            <a:spLocks noChangeArrowheads="1"/>
          </p:cNvSpPr>
          <p:nvPr/>
        </p:nvSpPr>
        <p:spPr bwMode="auto">
          <a:xfrm>
            <a:off x="1087439" y="4133850"/>
            <a:ext cx="2492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endParaRPr lang="en-US" smtClean="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145420" name="TextBox 23"/>
          <p:cNvSpPr txBox="1">
            <a:spLocks noChangeArrowheads="1"/>
          </p:cNvSpPr>
          <p:nvPr/>
        </p:nvSpPr>
        <p:spPr bwMode="auto">
          <a:xfrm>
            <a:off x="1066800" y="5429251"/>
            <a:ext cx="2413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z="160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z="160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z="160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381000" y="6096000"/>
            <a:ext cx="3581400" cy="228600"/>
          </a:xfrm>
          <a:prstGeom prst="rect">
            <a:avLst/>
          </a:prstGeom>
          <a:solidFill>
            <a:srgbClr val="FF0000">
              <a:alpha val="39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0"/>
          </a:sp3d>
        </p:spPr>
        <p:txBody>
          <a:bodyPr/>
          <a:lstStyle/>
          <a:p>
            <a:pPr defTabSz="914400" eaLnBrk="0">
              <a:lnSpc>
                <a:spcPct val="100000"/>
              </a:lnSpc>
              <a:buClrTx/>
              <a:buSzTx/>
              <a:defRPr/>
            </a:pPr>
            <a:endParaRPr lang="en-US" b="1">
              <a:solidFill>
                <a:srgbClr val="000000"/>
              </a:solidFill>
              <a:latin typeface="Helvetica"/>
              <a:ea typeface="+mn-ea"/>
              <a:cs typeface="Helvetica"/>
            </a:endParaRPr>
          </a:p>
        </p:txBody>
      </p:sp>
      <p:sp>
        <p:nvSpPr>
          <p:cNvPr id="145424" name="Content Placeholder 2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Helvetica" panose="020B0604020202020204" pitchFamily="34" charset="0"/>
            </a:endParaRPr>
          </a:p>
        </p:txBody>
      </p:sp>
      <p:sp>
        <p:nvSpPr>
          <p:cNvPr id="145425" name="Text Box 16"/>
          <p:cNvSpPr txBox="1">
            <a:spLocks noChangeArrowheads="1"/>
          </p:cNvSpPr>
          <p:nvPr/>
        </p:nvSpPr>
        <p:spPr bwMode="auto">
          <a:xfrm>
            <a:off x="6137276" y="4479925"/>
            <a:ext cx="110966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z="2000">
                <a:solidFill>
                  <a:srgbClr val="000000"/>
                </a:solidFill>
                <a:latin typeface="Helvetica" panose="020B0604020202020204" pitchFamily="34" charset="0"/>
              </a:rPr>
              <a:t>Output: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z="2000">
                <a:solidFill>
                  <a:srgbClr val="233AE1"/>
                </a:solidFill>
                <a:latin typeface="Helvetica" panose="020B0604020202020204" pitchFamily="34" charset="0"/>
              </a:rPr>
              <a:t>2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z="2000">
                <a:solidFill>
                  <a:srgbClr val="233AE1"/>
                </a:solidFill>
                <a:latin typeface="Helvetica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045382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Processes and Threads</a:t>
            </a:r>
            <a:endParaRPr lang="en-GB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Each process has one or more threads “within” it</a:t>
            </a:r>
          </a:p>
          <a:p>
            <a:pPr lvl="1"/>
            <a:r>
              <a:rPr lang="en-GB" dirty="0" smtClean="0"/>
              <a:t>Each thread has its own stack, CPU registers, etc.</a:t>
            </a:r>
          </a:p>
          <a:p>
            <a:pPr lvl="1"/>
            <a:r>
              <a:rPr lang="en-GB" dirty="0" smtClean="0"/>
              <a:t>All threads within a process share the same address space and OS resources</a:t>
            </a:r>
          </a:p>
          <a:p>
            <a:pPr lvl="2"/>
            <a:r>
              <a:rPr lang="en-GB" b="1" dirty="0" smtClean="0"/>
              <a:t>Threads share memory, so they can communicate directly!</a:t>
            </a:r>
          </a:p>
          <a:p>
            <a:r>
              <a:rPr lang="en-GB" dirty="0" smtClean="0"/>
              <a:t>The thread is now the unit of CPU scheduling</a:t>
            </a:r>
          </a:p>
          <a:p>
            <a:pPr lvl="1"/>
            <a:r>
              <a:rPr lang="en-GB" dirty="0" smtClean="0"/>
              <a:t>A process is just a “container” for its threads</a:t>
            </a:r>
          </a:p>
          <a:p>
            <a:pPr lvl="2"/>
            <a:r>
              <a:rPr lang="en-GB" dirty="0" smtClean="0"/>
              <a:t>Each process MUST have at least one thread (starts at main())</a:t>
            </a:r>
          </a:p>
          <a:p>
            <a:pPr lvl="1"/>
            <a:r>
              <a:rPr lang="en-GB" dirty="0" smtClean="0"/>
              <a:t>Each thread is bound to its containing process</a:t>
            </a:r>
          </a:p>
          <a:p>
            <a:r>
              <a:rPr lang="en-GB" dirty="0"/>
              <a:t>A program with multiple threads is called </a:t>
            </a:r>
            <a:r>
              <a:rPr lang="en-GB" i="1" dirty="0">
                <a:solidFill>
                  <a:srgbClr val="C00000"/>
                </a:solidFill>
              </a:rPr>
              <a:t>multithreaded</a:t>
            </a:r>
            <a:r>
              <a:rPr lang="en-GB" dirty="0"/>
              <a:t> process.</a:t>
            </a:r>
          </a:p>
          <a:p>
            <a:pPr lvl="1"/>
            <a:r>
              <a:rPr lang="en-US" dirty="0"/>
              <a:t>Because threads have some of the properties of processes, they are sometimes called </a:t>
            </a:r>
            <a:r>
              <a:rPr lang="en-US" i="1" dirty="0">
                <a:solidFill>
                  <a:srgbClr val="C00000"/>
                </a:solidFill>
              </a:rPr>
              <a:t>lightweight processes</a:t>
            </a:r>
            <a:r>
              <a:rPr lang="en-US" dirty="0" smtClean="0"/>
              <a:t>.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2015-AAiT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22</a:t>
            </a:fld>
            <a:r>
              <a:rPr lang="en-US" smtClean="0">
                <a:solidFill>
                  <a:srgbClr val="000000"/>
                </a:solidFill>
              </a:rPr>
              <a:t> of 44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(Old) Process Address Space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2015-AAiT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624138" y="609600"/>
            <a:ext cx="6443662" cy="5791200"/>
            <a:chOff x="0" y="0"/>
            <a:chExt cx="5217341" cy="4327478"/>
          </a:xfrm>
        </p:grpSpPr>
        <p:sp>
          <p:nvSpPr>
            <p:cNvPr id="9" name="Shape 158"/>
            <p:cNvSpPr/>
            <p:nvPr/>
          </p:nvSpPr>
          <p:spPr>
            <a:xfrm>
              <a:off x="1182370" y="1598930"/>
              <a:ext cx="107950" cy="162560"/>
            </a:xfrm>
            <a:custGeom>
              <a:avLst/>
              <a:gdLst/>
              <a:ahLst/>
              <a:cxnLst/>
              <a:rect l="0" t="0" r="0" b="0"/>
              <a:pathLst>
                <a:path w="107950" h="162560">
                  <a:moveTo>
                    <a:pt x="53340" y="0"/>
                  </a:moveTo>
                  <a:lnTo>
                    <a:pt x="107950" y="162560"/>
                  </a:lnTo>
                  <a:lnTo>
                    <a:pt x="0" y="162560"/>
                  </a:lnTo>
                  <a:lnTo>
                    <a:pt x="5334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2200"/>
            </a:p>
          </p:txBody>
        </p:sp>
        <p:sp>
          <p:nvSpPr>
            <p:cNvPr id="10" name="Shape 159"/>
            <p:cNvSpPr/>
            <p:nvPr/>
          </p:nvSpPr>
          <p:spPr>
            <a:xfrm>
              <a:off x="1235710" y="1728470"/>
              <a:ext cx="0" cy="173990"/>
            </a:xfrm>
            <a:custGeom>
              <a:avLst/>
              <a:gdLst/>
              <a:ahLst/>
              <a:cxnLst/>
              <a:rect l="0" t="0" r="0" b="0"/>
              <a:pathLst>
                <a:path h="173990">
                  <a:moveTo>
                    <a:pt x="0" y="173990"/>
                  </a:move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2200"/>
            </a:p>
          </p:txBody>
        </p:sp>
        <p:sp>
          <p:nvSpPr>
            <p:cNvPr id="11" name="Shape 161"/>
            <p:cNvSpPr/>
            <p:nvPr/>
          </p:nvSpPr>
          <p:spPr>
            <a:xfrm>
              <a:off x="3810" y="0"/>
              <a:ext cx="2430780" cy="4210050"/>
            </a:xfrm>
            <a:custGeom>
              <a:avLst/>
              <a:gdLst/>
              <a:ahLst/>
              <a:cxnLst/>
              <a:rect l="0" t="0" r="0" b="0"/>
              <a:pathLst>
                <a:path w="2430780" h="4210050">
                  <a:moveTo>
                    <a:pt x="1215390" y="4210050"/>
                  </a:moveTo>
                  <a:lnTo>
                    <a:pt x="0" y="4210050"/>
                  </a:lnTo>
                  <a:lnTo>
                    <a:pt x="0" y="0"/>
                  </a:lnTo>
                  <a:lnTo>
                    <a:pt x="2430780" y="0"/>
                  </a:lnTo>
                  <a:lnTo>
                    <a:pt x="2430780" y="4210050"/>
                  </a:lnTo>
                  <a:lnTo>
                    <a:pt x="1215390" y="421005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2200"/>
            </a:p>
          </p:txBody>
        </p:sp>
        <p:sp>
          <p:nvSpPr>
            <p:cNvPr id="12" name="Shape 162"/>
            <p:cNvSpPr/>
            <p:nvPr/>
          </p:nvSpPr>
          <p:spPr>
            <a:xfrm>
              <a:off x="3810" y="0"/>
              <a:ext cx="2430780" cy="4210050"/>
            </a:xfrm>
            <a:custGeom>
              <a:avLst/>
              <a:gdLst/>
              <a:ahLst/>
              <a:cxnLst/>
              <a:rect l="0" t="0" r="0" b="0"/>
              <a:pathLst>
                <a:path w="2430780" h="4210050">
                  <a:moveTo>
                    <a:pt x="1215390" y="4210050"/>
                  </a:moveTo>
                  <a:lnTo>
                    <a:pt x="0" y="4210050"/>
                  </a:lnTo>
                  <a:lnTo>
                    <a:pt x="0" y="0"/>
                  </a:lnTo>
                  <a:lnTo>
                    <a:pt x="2430780" y="0"/>
                  </a:lnTo>
                  <a:lnTo>
                    <a:pt x="2430780" y="4210050"/>
                  </a:lnTo>
                  <a:lnTo>
                    <a:pt x="1215390" y="421005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2200"/>
            </a:p>
          </p:txBody>
        </p:sp>
        <p:sp>
          <p:nvSpPr>
            <p:cNvPr id="13" name="Shape 163"/>
            <p:cNvSpPr/>
            <p:nvPr/>
          </p:nvSpPr>
          <p:spPr>
            <a:xfrm>
              <a:off x="3810" y="452120"/>
              <a:ext cx="2430780" cy="618490"/>
            </a:xfrm>
            <a:custGeom>
              <a:avLst/>
              <a:gdLst/>
              <a:ahLst/>
              <a:cxnLst/>
              <a:rect l="0" t="0" r="0" b="0"/>
              <a:pathLst>
                <a:path w="2430780" h="618490">
                  <a:moveTo>
                    <a:pt x="0" y="0"/>
                  </a:moveTo>
                  <a:lnTo>
                    <a:pt x="2430780" y="0"/>
                  </a:lnTo>
                  <a:lnTo>
                    <a:pt x="2430780" y="618490"/>
                  </a:lnTo>
                  <a:lnTo>
                    <a:pt x="1215390" y="618490"/>
                  </a:lnTo>
                  <a:lnTo>
                    <a:pt x="0" y="61849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99CC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2200"/>
            </a:p>
          </p:txBody>
        </p:sp>
        <p:sp>
          <p:nvSpPr>
            <p:cNvPr id="14" name="Shape 164"/>
            <p:cNvSpPr/>
            <p:nvPr/>
          </p:nvSpPr>
          <p:spPr>
            <a:xfrm>
              <a:off x="3810" y="452120"/>
              <a:ext cx="2430780" cy="618490"/>
            </a:xfrm>
            <a:custGeom>
              <a:avLst/>
              <a:gdLst/>
              <a:ahLst/>
              <a:cxnLst/>
              <a:rect l="0" t="0" r="0" b="0"/>
              <a:pathLst>
                <a:path w="2430780" h="618490">
                  <a:moveTo>
                    <a:pt x="1215390" y="618490"/>
                  </a:moveTo>
                  <a:lnTo>
                    <a:pt x="0" y="618490"/>
                  </a:lnTo>
                  <a:lnTo>
                    <a:pt x="0" y="0"/>
                  </a:lnTo>
                  <a:lnTo>
                    <a:pt x="2430780" y="0"/>
                  </a:lnTo>
                  <a:lnTo>
                    <a:pt x="2430780" y="618490"/>
                  </a:lnTo>
                  <a:lnTo>
                    <a:pt x="1215390" y="61849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2200"/>
            </a:p>
          </p:txBody>
        </p:sp>
        <p:sp>
          <p:nvSpPr>
            <p:cNvPr id="15" name="Shape 165"/>
            <p:cNvSpPr/>
            <p:nvPr/>
          </p:nvSpPr>
          <p:spPr>
            <a:xfrm>
              <a:off x="3810" y="452120"/>
              <a:ext cx="2430780" cy="618490"/>
            </a:xfrm>
            <a:custGeom>
              <a:avLst/>
              <a:gdLst/>
              <a:ahLst/>
              <a:cxnLst/>
              <a:rect l="0" t="0" r="0" b="0"/>
              <a:pathLst>
                <a:path w="2430780" h="618490">
                  <a:moveTo>
                    <a:pt x="1215390" y="618490"/>
                  </a:moveTo>
                  <a:lnTo>
                    <a:pt x="0" y="618490"/>
                  </a:lnTo>
                  <a:lnTo>
                    <a:pt x="0" y="0"/>
                  </a:lnTo>
                  <a:lnTo>
                    <a:pt x="2430780" y="0"/>
                  </a:lnTo>
                  <a:lnTo>
                    <a:pt x="2430780" y="618490"/>
                  </a:lnTo>
                  <a:lnTo>
                    <a:pt x="1215390" y="61849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2200"/>
            </a:p>
          </p:txBody>
        </p:sp>
        <p:sp>
          <p:nvSpPr>
            <p:cNvPr id="16" name="Shape 166"/>
            <p:cNvSpPr/>
            <p:nvPr/>
          </p:nvSpPr>
          <p:spPr>
            <a:xfrm>
              <a:off x="3810" y="3657600"/>
              <a:ext cx="2430780" cy="552450"/>
            </a:xfrm>
            <a:custGeom>
              <a:avLst/>
              <a:gdLst/>
              <a:ahLst/>
              <a:cxnLst/>
              <a:rect l="0" t="0" r="0" b="0"/>
              <a:pathLst>
                <a:path w="2430780" h="552450">
                  <a:moveTo>
                    <a:pt x="0" y="0"/>
                  </a:moveTo>
                  <a:lnTo>
                    <a:pt x="2430780" y="0"/>
                  </a:lnTo>
                  <a:lnTo>
                    <a:pt x="2430780" y="552450"/>
                  </a:lnTo>
                  <a:lnTo>
                    <a:pt x="1215390" y="552450"/>
                  </a:lnTo>
                  <a:lnTo>
                    <a:pt x="0" y="55245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CCC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2200"/>
            </a:p>
          </p:txBody>
        </p:sp>
        <p:sp>
          <p:nvSpPr>
            <p:cNvPr id="17" name="Shape 167"/>
            <p:cNvSpPr/>
            <p:nvPr/>
          </p:nvSpPr>
          <p:spPr>
            <a:xfrm>
              <a:off x="3810" y="3657600"/>
              <a:ext cx="2430780" cy="552450"/>
            </a:xfrm>
            <a:custGeom>
              <a:avLst/>
              <a:gdLst/>
              <a:ahLst/>
              <a:cxnLst/>
              <a:rect l="0" t="0" r="0" b="0"/>
              <a:pathLst>
                <a:path w="2430780" h="552450">
                  <a:moveTo>
                    <a:pt x="1215390" y="552450"/>
                  </a:moveTo>
                  <a:lnTo>
                    <a:pt x="0" y="552450"/>
                  </a:lnTo>
                  <a:lnTo>
                    <a:pt x="0" y="0"/>
                  </a:lnTo>
                  <a:lnTo>
                    <a:pt x="2430780" y="0"/>
                  </a:lnTo>
                  <a:lnTo>
                    <a:pt x="2430780" y="552450"/>
                  </a:lnTo>
                  <a:lnTo>
                    <a:pt x="1215390" y="55245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2200"/>
            </a:p>
          </p:txBody>
        </p:sp>
        <p:sp>
          <p:nvSpPr>
            <p:cNvPr id="18" name="Shape 168"/>
            <p:cNvSpPr/>
            <p:nvPr/>
          </p:nvSpPr>
          <p:spPr>
            <a:xfrm>
              <a:off x="3810" y="3657600"/>
              <a:ext cx="2430780" cy="552450"/>
            </a:xfrm>
            <a:custGeom>
              <a:avLst/>
              <a:gdLst/>
              <a:ahLst/>
              <a:cxnLst/>
              <a:rect l="0" t="0" r="0" b="0"/>
              <a:pathLst>
                <a:path w="2430780" h="552450">
                  <a:moveTo>
                    <a:pt x="1215390" y="552450"/>
                  </a:moveTo>
                  <a:lnTo>
                    <a:pt x="0" y="552450"/>
                  </a:lnTo>
                  <a:lnTo>
                    <a:pt x="0" y="0"/>
                  </a:lnTo>
                  <a:lnTo>
                    <a:pt x="2430780" y="0"/>
                  </a:lnTo>
                  <a:lnTo>
                    <a:pt x="2430780" y="552450"/>
                  </a:lnTo>
                  <a:lnTo>
                    <a:pt x="1215390" y="55245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2200"/>
            </a:p>
          </p:txBody>
        </p:sp>
        <p:sp>
          <p:nvSpPr>
            <p:cNvPr id="19" name="Shape 169"/>
            <p:cNvSpPr/>
            <p:nvPr/>
          </p:nvSpPr>
          <p:spPr>
            <a:xfrm>
              <a:off x="3810" y="3092450"/>
              <a:ext cx="2430780" cy="565150"/>
            </a:xfrm>
            <a:custGeom>
              <a:avLst/>
              <a:gdLst/>
              <a:ahLst/>
              <a:cxnLst/>
              <a:rect l="0" t="0" r="0" b="0"/>
              <a:pathLst>
                <a:path w="2430780" h="565150">
                  <a:moveTo>
                    <a:pt x="0" y="0"/>
                  </a:moveTo>
                  <a:lnTo>
                    <a:pt x="2430780" y="0"/>
                  </a:lnTo>
                  <a:lnTo>
                    <a:pt x="2430780" y="565150"/>
                  </a:lnTo>
                  <a:lnTo>
                    <a:pt x="1215390" y="565150"/>
                  </a:lnTo>
                  <a:lnTo>
                    <a:pt x="0" y="56515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CC99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2200"/>
            </a:p>
          </p:txBody>
        </p:sp>
        <p:sp>
          <p:nvSpPr>
            <p:cNvPr id="20" name="Shape 170"/>
            <p:cNvSpPr/>
            <p:nvPr/>
          </p:nvSpPr>
          <p:spPr>
            <a:xfrm>
              <a:off x="3810" y="3092450"/>
              <a:ext cx="2430780" cy="565150"/>
            </a:xfrm>
            <a:custGeom>
              <a:avLst/>
              <a:gdLst/>
              <a:ahLst/>
              <a:cxnLst/>
              <a:rect l="0" t="0" r="0" b="0"/>
              <a:pathLst>
                <a:path w="2430780" h="565150">
                  <a:moveTo>
                    <a:pt x="1215390" y="565150"/>
                  </a:moveTo>
                  <a:lnTo>
                    <a:pt x="0" y="565150"/>
                  </a:lnTo>
                  <a:lnTo>
                    <a:pt x="0" y="0"/>
                  </a:lnTo>
                  <a:lnTo>
                    <a:pt x="2430780" y="0"/>
                  </a:lnTo>
                  <a:lnTo>
                    <a:pt x="2430780" y="565150"/>
                  </a:lnTo>
                  <a:lnTo>
                    <a:pt x="1215390" y="56515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2200"/>
            </a:p>
          </p:txBody>
        </p:sp>
        <p:sp>
          <p:nvSpPr>
            <p:cNvPr id="21" name="Shape 171"/>
            <p:cNvSpPr/>
            <p:nvPr/>
          </p:nvSpPr>
          <p:spPr>
            <a:xfrm>
              <a:off x="3810" y="3092450"/>
              <a:ext cx="2430780" cy="565150"/>
            </a:xfrm>
            <a:custGeom>
              <a:avLst/>
              <a:gdLst/>
              <a:ahLst/>
              <a:cxnLst/>
              <a:rect l="0" t="0" r="0" b="0"/>
              <a:pathLst>
                <a:path w="2430780" h="565150">
                  <a:moveTo>
                    <a:pt x="1215390" y="565150"/>
                  </a:moveTo>
                  <a:lnTo>
                    <a:pt x="0" y="565150"/>
                  </a:lnTo>
                  <a:lnTo>
                    <a:pt x="0" y="0"/>
                  </a:lnTo>
                  <a:lnTo>
                    <a:pt x="2430780" y="0"/>
                  </a:lnTo>
                  <a:lnTo>
                    <a:pt x="2430780" y="565150"/>
                  </a:lnTo>
                  <a:lnTo>
                    <a:pt x="1215390" y="56515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2200"/>
            </a:p>
          </p:txBody>
        </p:sp>
        <p:sp>
          <p:nvSpPr>
            <p:cNvPr id="22" name="Shape 172"/>
            <p:cNvSpPr/>
            <p:nvPr/>
          </p:nvSpPr>
          <p:spPr>
            <a:xfrm>
              <a:off x="1182370" y="1272540"/>
              <a:ext cx="107950" cy="162560"/>
            </a:xfrm>
            <a:custGeom>
              <a:avLst/>
              <a:gdLst/>
              <a:ahLst/>
              <a:cxnLst/>
              <a:rect l="0" t="0" r="0" b="0"/>
              <a:pathLst>
                <a:path w="107950" h="162560">
                  <a:moveTo>
                    <a:pt x="0" y="0"/>
                  </a:moveTo>
                  <a:lnTo>
                    <a:pt x="107950" y="0"/>
                  </a:lnTo>
                  <a:lnTo>
                    <a:pt x="53340" y="16256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2200"/>
            </a:p>
          </p:txBody>
        </p:sp>
        <p:sp>
          <p:nvSpPr>
            <p:cNvPr id="23" name="Shape 173"/>
            <p:cNvSpPr/>
            <p:nvPr/>
          </p:nvSpPr>
          <p:spPr>
            <a:xfrm>
              <a:off x="1235710" y="1070610"/>
              <a:ext cx="0" cy="234950"/>
            </a:xfrm>
            <a:custGeom>
              <a:avLst/>
              <a:gdLst/>
              <a:ahLst/>
              <a:cxnLst/>
              <a:rect l="0" t="0" r="0" b="0"/>
              <a:pathLst>
                <a:path h="234950">
                  <a:moveTo>
                    <a:pt x="0" y="0"/>
                  </a:moveTo>
                  <a:lnTo>
                    <a:pt x="0" y="23495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2200"/>
            </a:p>
          </p:txBody>
        </p:sp>
        <p:sp>
          <p:nvSpPr>
            <p:cNvPr id="24" name="Shape 174"/>
            <p:cNvSpPr/>
            <p:nvPr/>
          </p:nvSpPr>
          <p:spPr>
            <a:xfrm>
              <a:off x="3810" y="1894840"/>
              <a:ext cx="2430780" cy="589280"/>
            </a:xfrm>
            <a:custGeom>
              <a:avLst/>
              <a:gdLst/>
              <a:ahLst/>
              <a:cxnLst/>
              <a:rect l="0" t="0" r="0" b="0"/>
              <a:pathLst>
                <a:path w="2430780" h="589280">
                  <a:moveTo>
                    <a:pt x="0" y="0"/>
                  </a:moveTo>
                  <a:lnTo>
                    <a:pt x="2430780" y="0"/>
                  </a:lnTo>
                  <a:lnTo>
                    <a:pt x="2430780" y="589280"/>
                  </a:lnTo>
                  <a:lnTo>
                    <a:pt x="1215390" y="589280"/>
                  </a:lnTo>
                  <a:lnTo>
                    <a:pt x="0" y="58928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B3B3B3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2200"/>
            </a:p>
          </p:txBody>
        </p:sp>
        <p:sp>
          <p:nvSpPr>
            <p:cNvPr id="25" name="Shape 175"/>
            <p:cNvSpPr/>
            <p:nvPr/>
          </p:nvSpPr>
          <p:spPr>
            <a:xfrm>
              <a:off x="3810" y="1894840"/>
              <a:ext cx="2430780" cy="589280"/>
            </a:xfrm>
            <a:custGeom>
              <a:avLst/>
              <a:gdLst/>
              <a:ahLst/>
              <a:cxnLst/>
              <a:rect l="0" t="0" r="0" b="0"/>
              <a:pathLst>
                <a:path w="2430780" h="589280">
                  <a:moveTo>
                    <a:pt x="1215390" y="589280"/>
                  </a:moveTo>
                  <a:lnTo>
                    <a:pt x="0" y="589280"/>
                  </a:lnTo>
                  <a:lnTo>
                    <a:pt x="0" y="0"/>
                  </a:lnTo>
                  <a:lnTo>
                    <a:pt x="2430780" y="0"/>
                  </a:lnTo>
                  <a:lnTo>
                    <a:pt x="2430780" y="589280"/>
                  </a:lnTo>
                  <a:lnTo>
                    <a:pt x="1215390" y="58928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2200"/>
            </a:p>
          </p:txBody>
        </p:sp>
        <p:sp>
          <p:nvSpPr>
            <p:cNvPr id="26" name="Shape 176"/>
            <p:cNvSpPr/>
            <p:nvPr/>
          </p:nvSpPr>
          <p:spPr>
            <a:xfrm>
              <a:off x="3810" y="1894840"/>
              <a:ext cx="2430780" cy="589280"/>
            </a:xfrm>
            <a:custGeom>
              <a:avLst/>
              <a:gdLst/>
              <a:ahLst/>
              <a:cxnLst/>
              <a:rect l="0" t="0" r="0" b="0"/>
              <a:pathLst>
                <a:path w="2430780" h="589280">
                  <a:moveTo>
                    <a:pt x="1215390" y="589280"/>
                  </a:moveTo>
                  <a:lnTo>
                    <a:pt x="0" y="589280"/>
                  </a:lnTo>
                  <a:lnTo>
                    <a:pt x="0" y="0"/>
                  </a:lnTo>
                  <a:lnTo>
                    <a:pt x="2430780" y="0"/>
                  </a:lnTo>
                  <a:lnTo>
                    <a:pt x="2430780" y="589280"/>
                  </a:lnTo>
                  <a:lnTo>
                    <a:pt x="1215390" y="58928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220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37260" y="654454"/>
              <a:ext cx="746582" cy="36594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Stack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48690" y="2060344"/>
              <a:ext cx="723070" cy="36594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200" spc="-1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Heap</a:t>
              </a:r>
              <a:endParaRPr lang="en-US" sz="22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64820" y="3110634"/>
              <a:ext cx="1917128" cy="36594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Initialized</a:t>
              </a:r>
              <a:r>
                <a:rPr lang="en-US" sz="2200" spc="9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200" dirty="0" err="1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vars</a:t>
              </a:r>
              <a:endParaRPr lang="en-US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94030" y="3387495"/>
              <a:ext cx="1837808" cy="36594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200" dirty="0" smtClean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(data</a:t>
              </a:r>
              <a:r>
                <a:rPr lang="en-US" sz="2200" spc="90" dirty="0" smtClean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200" dirty="0" smtClean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segment)</a:t>
              </a:r>
              <a:endParaRPr lang="en-US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947420" y="3683404"/>
              <a:ext cx="724759" cy="36594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Code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66420" y="3961534"/>
              <a:ext cx="1736462" cy="36594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200" dirty="0" smtClean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(text</a:t>
              </a:r>
              <a:r>
                <a:rPr lang="en-US" sz="2200" spc="105" dirty="0" smtClean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200" dirty="0" smtClean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segment)</a:t>
              </a:r>
              <a:endParaRPr lang="en-US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987040" y="918615"/>
              <a:ext cx="1758254" cy="36594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200" dirty="0">
                  <a:solidFill>
                    <a:srgbClr val="993333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Stack</a:t>
              </a:r>
              <a:r>
                <a:rPr lang="en-US" sz="2200" spc="95" dirty="0">
                  <a:solidFill>
                    <a:srgbClr val="993333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200" dirty="0">
                  <a:solidFill>
                    <a:srgbClr val="993333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pointer</a:t>
              </a:r>
              <a:endParaRPr lang="en-US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964180" y="3717695"/>
              <a:ext cx="2253161" cy="36594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200" dirty="0">
                  <a:solidFill>
                    <a:srgbClr val="993333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Program</a:t>
              </a:r>
              <a:r>
                <a:rPr lang="en-US" sz="2200" spc="105" dirty="0">
                  <a:solidFill>
                    <a:srgbClr val="993333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200" dirty="0">
                  <a:solidFill>
                    <a:srgbClr val="993333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counter</a:t>
              </a:r>
              <a:endParaRPr lang="en-US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Shape 192"/>
            <p:cNvSpPr/>
            <p:nvPr/>
          </p:nvSpPr>
          <p:spPr>
            <a:xfrm>
              <a:off x="2480310" y="1016000"/>
              <a:ext cx="162560" cy="107950"/>
            </a:xfrm>
            <a:custGeom>
              <a:avLst/>
              <a:gdLst/>
              <a:ahLst/>
              <a:cxnLst/>
              <a:rect l="0" t="0" r="0" b="0"/>
              <a:pathLst>
                <a:path w="162560" h="107950">
                  <a:moveTo>
                    <a:pt x="162560" y="0"/>
                  </a:moveTo>
                  <a:lnTo>
                    <a:pt x="162560" y="107950"/>
                  </a:lnTo>
                  <a:lnTo>
                    <a:pt x="0" y="54610"/>
                  </a:lnTo>
                  <a:lnTo>
                    <a:pt x="16256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993333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2200"/>
            </a:p>
          </p:txBody>
        </p:sp>
        <p:sp>
          <p:nvSpPr>
            <p:cNvPr id="40" name="Shape 193"/>
            <p:cNvSpPr/>
            <p:nvPr/>
          </p:nvSpPr>
          <p:spPr>
            <a:xfrm>
              <a:off x="2609850" y="1070610"/>
              <a:ext cx="274320" cy="0"/>
            </a:xfrm>
            <a:custGeom>
              <a:avLst/>
              <a:gdLst/>
              <a:ahLst/>
              <a:cxnLst/>
              <a:rect l="0" t="0" r="0" b="0"/>
              <a:pathLst>
                <a:path w="274320">
                  <a:moveTo>
                    <a:pt x="274320" y="0"/>
                  </a:move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993333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2200"/>
            </a:p>
          </p:txBody>
        </p:sp>
        <p:sp>
          <p:nvSpPr>
            <p:cNvPr id="41" name="Shape 194"/>
            <p:cNvSpPr/>
            <p:nvPr/>
          </p:nvSpPr>
          <p:spPr>
            <a:xfrm>
              <a:off x="2503170" y="3790950"/>
              <a:ext cx="162560" cy="107950"/>
            </a:xfrm>
            <a:custGeom>
              <a:avLst/>
              <a:gdLst/>
              <a:ahLst/>
              <a:cxnLst/>
              <a:rect l="0" t="0" r="0" b="0"/>
              <a:pathLst>
                <a:path w="162560" h="107950">
                  <a:moveTo>
                    <a:pt x="162560" y="0"/>
                  </a:moveTo>
                  <a:lnTo>
                    <a:pt x="162560" y="107950"/>
                  </a:lnTo>
                  <a:lnTo>
                    <a:pt x="0" y="54610"/>
                  </a:lnTo>
                  <a:lnTo>
                    <a:pt x="16256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993333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2200"/>
            </a:p>
          </p:txBody>
        </p:sp>
        <p:sp>
          <p:nvSpPr>
            <p:cNvPr id="42" name="Shape 195"/>
            <p:cNvSpPr/>
            <p:nvPr/>
          </p:nvSpPr>
          <p:spPr>
            <a:xfrm>
              <a:off x="2632710" y="3845560"/>
              <a:ext cx="274320" cy="0"/>
            </a:xfrm>
            <a:custGeom>
              <a:avLst/>
              <a:gdLst/>
              <a:ahLst/>
              <a:cxnLst/>
              <a:rect l="0" t="0" r="0" b="0"/>
              <a:pathLst>
                <a:path w="274320">
                  <a:moveTo>
                    <a:pt x="274320" y="0"/>
                  </a:move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993333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2200"/>
            </a:p>
          </p:txBody>
        </p:sp>
        <p:sp>
          <p:nvSpPr>
            <p:cNvPr id="43" name="Shape 196"/>
            <p:cNvSpPr/>
            <p:nvPr/>
          </p:nvSpPr>
          <p:spPr>
            <a:xfrm>
              <a:off x="3810" y="2470150"/>
              <a:ext cx="2430780" cy="622300"/>
            </a:xfrm>
            <a:custGeom>
              <a:avLst/>
              <a:gdLst/>
              <a:ahLst/>
              <a:cxnLst/>
              <a:rect l="0" t="0" r="0" b="0"/>
              <a:pathLst>
                <a:path w="2430780" h="622300">
                  <a:moveTo>
                    <a:pt x="0" y="0"/>
                  </a:moveTo>
                  <a:lnTo>
                    <a:pt x="2430780" y="0"/>
                  </a:lnTo>
                  <a:lnTo>
                    <a:pt x="2430780" y="622300"/>
                  </a:lnTo>
                  <a:lnTo>
                    <a:pt x="1215390" y="622300"/>
                  </a:lnTo>
                  <a:lnTo>
                    <a:pt x="0" y="62230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99CC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2200"/>
            </a:p>
          </p:txBody>
        </p:sp>
        <p:sp>
          <p:nvSpPr>
            <p:cNvPr id="44" name="Shape 197"/>
            <p:cNvSpPr/>
            <p:nvPr/>
          </p:nvSpPr>
          <p:spPr>
            <a:xfrm>
              <a:off x="3810" y="2470150"/>
              <a:ext cx="2430780" cy="622300"/>
            </a:xfrm>
            <a:custGeom>
              <a:avLst/>
              <a:gdLst/>
              <a:ahLst/>
              <a:cxnLst/>
              <a:rect l="0" t="0" r="0" b="0"/>
              <a:pathLst>
                <a:path w="2430780" h="622300">
                  <a:moveTo>
                    <a:pt x="1215390" y="622300"/>
                  </a:moveTo>
                  <a:lnTo>
                    <a:pt x="0" y="622300"/>
                  </a:lnTo>
                  <a:lnTo>
                    <a:pt x="0" y="0"/>
                  </a:lnTo>
                  <a:lnTo>
                    <a:pt x="2430780" y="0"/>
                  </a:lnTo>
                  <a:lnTo>
                    <a:pt x="2430780" y="622300"/>
                  </a:lnTo>
                  <a:lnTo>
                    <a:pt x="1215390" y="62230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1">
              <a:srgbClr val="993333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2200"/>
            </a:p>
          </p:txBody>
        </p:sp>
        <p:sp>
          <p:nvSpPr>
            <p:cNvPr id="45" name="Shape 198"/>
            <p:cNvSpPr/>
            <p:nvPr/>
          </p:nvSpPr>
          <p:spPr>
            <a:xfrm>
              <a:off x="3810" y="2470150"/>
              <a:ext cx="2430780" cy="622300"/>
            </a:xfrm>
            <a:custGeom>
              <a:avLst/>
              <a:gdLst/>
              <a:ahLst/>
              <a:cxnLst/>
              <a:rect l="0" t="0" r="0" b="0"/>
              <a:pathLst>
                <a:path w="2430780" h="622300">
                  <a:moveTo>
                    <a:pt x="1215390" y="622300"/>
                  </a:moveTo>
                  <a:lnTo>
                    <a:pt x="0" y="622300"/>
                  </a:lnTo>
                  <a:lnTo>
                    <a:pt x="0" y="0"/>
                  </a:lnTo>
                  <a:lnTo>
                    <a:pt x="2430780" y="0"/>
                  </a:lnTo>
                  <a:lnTo>
                    <a:pt x="2430780" y="622300"/>
                  </a:lnTo>
                  <a:lnTo>
                    <a:pt x="1215390" y="62230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993333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220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02260" y="2534054"/>
              <a:ext cx="2283663" cy="36594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Uninitialized</a:t>
              </a:r>
              <a:r>
                <a:rPr lang="en-US" sz="2200" spc="9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vars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62280" y="2812184"/>
              <a:ext cx="1856388" cy="36594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200" dirty="0" smtClean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(BSS</a:t>
              </a:r>
              <a:r>
                <a:rPr lang="en-US" sz="2200" spc="90" dirty="0" smtClean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200" dirty="0" smtClean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segment)</a:t>
              </a:r>
              <a:endParaRPr lang="en-US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Shape 201"/>
            <p:cNvSpPr/>
            <p:nvPr/>
          </p:nvSpPr>
          <p:spPr>
            <a:xfrm>
              <a:off x="0" y="5080"/>
              <a:ext cx="2430780" cy="447040"/>
            </a:xfrm>
            <a:custGeom>
              <a:avLst/>
              <a:gdLst/>
              <a:ahLst/>
              <a:cxnLst/>
              <a:rect l="0" t="0" r="0" b="0"/>
              <a:pathLst>
                <a:path w="2430780" h="447040">
                  <a:moveTo>
                    <a:pt x="0" y="0"/>
                  </a:moveTo>
                  <a:lnTo>
                    <a:pt x="2430780" y="0"/>
                  </a:lnTo>
                  <a:lnTo>
                    <a:pt x="2430780" y="447040"/>
                  </a:lnTo>
                  <a:lnTo>
                    <a:pt x="1215390" y="447040"/>
                  </a:lnTo>
                  <a:lnTo>
                    <a:pt x="0" y="44704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6E6E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2200"/>
            </a:p>
          </p:txBody>
        </p:sp>
        <p:sp>
          <p:nvSpPr>
            <p:cNvPr id="51" name="Shape 202"/>
            <p:cNvSpPr/>
            <p:nvPr/>
          </p:nvSpPr>
          <p:spPr>
            <a:xfrm>
              <a:off x="0" y="5080"/>
              <a:ext cx="2430780" cy="447040"/>
            </a:xfrm>
            <a:custGeom>
              <a:avLst/>
              <a:gdLst/>
              <a:ahLst/>
              <a:cxnLst/>
              <a:rect l="0" t="0" r="0" b="0"/>
              <a:pathLst>
                <a:path w="2430780" h="447040">
                  <a:moveTo>
                    <a:pt x="1215390" y="447040"/>
                  </a:moveTo>
                  <a:lnTo>
                    <a:pt x="0" y="447040"/>
                  </a:lnTo>
                  <a:lnTo>
                    <a:pt x="0" y="0"/>
                  </a:lnTo>
                  <a:lnTo>
                    <a:pt x="2430780" y="0"/>
                  </a:lnTo>
                  <a:lnTo>
                    <a:pt x="2430780" y="447040"/>
                  </a:lnTo>
                  <a:lnTo>
                    <a:pt x="1215390" y="44704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2200"/>
            </a:p>
          </p:txBody>
        </p:sp>
        <p:sp>
          <p:nvSpPr>
            <p:cNvPr id="52" name="Shape 203"/>
            <p:cNvSpPr/>
            <p:nvPr/>
          </p:nvSpPr>
          <p:spPr>
            <a:xfrm>
              <a:off x="0" y="5080"/>
              <a:ext cx="2430780" cy="447040"/>
            </a:xfrm>
            <a:custGeom>
              <a:avLst/>
              <a:gdLst/>
              <a:ahLst/>
              <a:cxnLst/>
              <a:rect l="0" t="0" r="0" b="0"/>
              <a:pathLst>
                <a:path w="2430780" h="447040">
                  <a:moveTo>
                    <a:pt x="1215390" y="447040"/>
                  </a:moveTo>
                  <a:lnTo>
                    <a:pt x="0" y="447040"/>
                  </a:lnTo>
                  <a:lnTo>
                    <a:pt x="0" y="0"/>
                  </a:lnTo>
                  <a:lnTo>
                    <a:pt x="2430780" y="0"/>
                  </a:lnTo>
                  <a:lnTo>
                    <a:pt x="2430780" y="447040"/>
                  </a:lnTo>
                  <a:lnTo>
                    <a:pt x="1215390" y="44704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220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89890" y="102004"/>
              <a:ext cx="2243226" cy="36594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200" dirty="0" smtClean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(Reserved</a:t>
              </a:r>
              <a:r>
                <a:rPr lang="en-US" sz="2200" spc="90" dirty="0" smtClean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for</a:t>
              </a:r>
              <a:r>
                <a:rPr lang="en-US" sz="2200" spc="105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200" dirty="0" smtClean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OS)</a:t>
              </a:r>
              <a:endParaRPr lang="en-US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33400" y="990600"/>
            <a:ext cx="1749197" cy="4893386"/>
            <a:chOff x="533400" y="1181100"/>
            <a:chExt cx="1749197" cy="3764280"/>
          </a:xfrm>
        </p:grpSpPr>
        <p:sp>
          <p:nvSpPr>
            <p:cNvPr id="56" name="Shape 192"/>
            <p:cNvSpPr/>
            <p:nvPr/>
          </p:nvSpPr>
          <p:spPr>
            <a:xfrm>
              <a:off x="1644650" y="1181100"/>
              <a:ext cx="107950" cy="161290"/>
            </a:xfrm>
            <a:custGeom>
              <a:avLst/>
              <a:gdLst/>
              <a:ahLst/>
              <a:cxnLst/>
              <a:rect l="0" t="0" r="0" b="0"/>
              <a:pathLst>
                <a:path w="107950" h="161290">
                  <a:moveTo>
                    <a:pt x="53340" y="0"/>
                  </a:moveTo>
                  <a:lnTo>
                    <a:pt x="107950" y="161290"/>
                  </a:lnTo>
                  <a:lnTo>
                    <a:pt x="0" y="161290"/>
                  </a:lnTo>
                  <a:lnTo>
                    <a:pt x="5334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993333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7" name="Shape 193"/>
            <p:cNvSpPr/>
            <p:nvPr/>
          </p:nvSpPr>
          <p:spPr>
            <a:xfrm>
              <a:off x="1676400" y="1310640"/>
              <a:ext cx="0" cy="1469390"/>
            </a:xfrm>
            <a:custGeom>
              <a:avLst/>
              <a:gdLst/>
              <a:ahLst/>
              <a:cxnLst/>
              <a:rect l="0" t="0" r="0" b="0"/>
              <a:pathLst>
                <a:path h="1469390">
                  <a:moveTo>
                    <a:pt x="0" y="1469390"/>
                  </a:move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993333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8" name="Shape 194"/>
            <p:cNvSpPr/>
            <p:nvPr/>
          </p:nvSpPr>
          <p:spPr>
            <a:xfrm>
              <a:off x="1644650" y="4782820"/>
              <a:ext cx="107950" cy="162560"/>
            </a:xfrm>
            <a:custGeom>
              <a:avLst/>
              <a:gdLst/>
              <a:ahLst/>
              <a:cxnLst/>
              <a:rect l="0" t="0" r="0" b="0"/>
              <a:pathLst>
                <a:path w="107950" h="162560">
                  <a:moveTo>
                    <a:pt x="0" y="0"/>
                  </a:moveTo>
                  <a:lnTo>
                    <a:pt x="107950" y="0"/>
                  </a:lnTo>
                  <a:lnTo>
                    <a:pt x="53340" y="16256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993333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9" name="Shape 195"/>
            <p:cNvSpPr/>
            <p:nvPr/>
          </p:nvSpPr>
          <p:spPr>
            <a:xfrm>
              <a:off x="1676400" y="3333750"/>
              <a:ext cx="0" cy="1482090"/>
            </a:xfrm>
            <a:custGeom>
              <a:avLst/>
              <a:gdLst/>
              <a:ahLst/>
              <a:cxnLst/>
              <a:rect l="0" t="0" r="0" b="0"/>
              <a:pathLst>
                <a:path h="1482090">
                  <a:moveTo>
                    <a:pt x="0" y="0"/>
                  </a:moveTo>
                  <a:lnTo>
                    <a:pt x="0" y="148209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993333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33400" y="2859524"/>
              <a:ext cx="1749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Address Space</a:t>
              </a:r>
              <a:endParaRPr lang="en-US" dirty="0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801801" y="657637"/>
            <a:ext cx="1556836" cy="358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0xFFFFFFFF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983946" y="5911985"/>
            <a:ext cx="1454244" cy="358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0x00000000</a:t>
            </a: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23</a:t>
            </a:fld>
            <a:r>
              <a:rPr lang="en-US" smtClean="0">
                <a:solidFill>
                  <a:srgbClr val="000000"/>
                </a:solidFill>
              </a:rPr>
              <a:t> of 44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61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(New) Address Space with 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threads in a single </a:t>
            </a:r>
            <a:r>
              <a:rPr lang="en-US" dirty="0" smtClean="0"/>
              <a:t>process share </a:t>
            </a:r>
            <a:r>
              <a:rPr lang="en-US" dirty="0"/>
              <a:t>the same address space!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2015-AAiT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013" y="1371600"/>
            <a:ext cx="7436868" cy="4980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24</a:t>
            </a:fld>
            <a:r>
              <a:rPr lang="en-US" smtClean="0">
                <a:solidFill>
                  <a:srgbClr val="000000"/>
                </a:solidFill>
              </a:rPr>
              <a:t> of 44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07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Threads </a:t>
            </a:r>
            <a:r>
              <a:rPr lang="en-US" dirty="0" smtClean="0"/>
              <a:t>Execution: Single Core</a:t>
            </a:r>
          </a:p>
        </p:txBody>
      </p:sp>
      <p:sp>
        <p:nvSpPr>
          <p:cNvPr id="101379" name="TextBox 41"/>
          <p:cNvSpPr txBox="1">
            <a:spLocks noChangeArrowheads="1"/>
          </p:cNvSpPr>
          <p:nvPr/>
        </p:nvSpPr>
        <p:spPr bwMode="auto">
          <a:xfrm>
            <a:off x="685801" y="609600"/>
            <a:ext cx="1325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sz="2000" b="0">
                <a:latin typeface="Helvetica" panose="020B0604020202020204" pitchFamily="34" charset="0"/>
              </a:rPr>
              <a:t>Process 1</a:t>
            </a:r>
          </a:p>
        </p:txBody>
      </p:sp>
      <p:sp>
        <p:nvSpPr>
          <p:cNvPr id="101395" name="TextBox 60"/>
          <p:cNvSpPr txBox="1">
            <a:spLocks noChangeArrowheads="1"/>
          </p:cNvSpPr>
          <p:nvPr/>
        </p:nvSpPr>
        <p:spPr bwMode="auto">
          <a:xfrm>
            <a:off x="3810001" y="609600"/>
            <a:ext cx="1368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sz="2000" b="0">
                <a:latin typeface="Helvetica" panose="020B0604020202020204" pitchFamily="34" charset="0"/>
              </a:rPr>
              <a:t>Process 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85800" y="990600"/>
            <a:ext cx="5486400" cy="4953000"/>
            <a:chOff x="685800" y="990600"/>
            <a:chExt cx="5486400" cy="4953000"/>
          </a:xfrm>
        </p:grpSpPr>
        <p:sp>
          <p:nvSpPr>
            <p:cNvPr id="101380" name="Rectangle 44"/>
            <p:cNvSpPr>
              <a:spLocks noChangeArrowheads="1"/>
            </p:cNvSpPr>
            <p:nvPr/>
          </p:nvSpPr>
          <p:spPr bwMode="auto">
            <a:xfrm>
              <a:off x="2590800" y="3962400"/>
              <a:ext cx="2209800" cy="609600"/>
            </a:xfrm>
            <a:prstGeom prst="rect">
              <a:avLst/>
            </a:prstGeom>
            <a:solidFill>
              <a:srgbClr val="FF817E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b="0">
                <a:latin typeface="Helvetica" panose="020B0604020202020204" pitchFamily="34" charset="0"/>
              </a:endParaRPr>
            </a:p>
          </p:txBody>
        </p:sp>
        <p:sp>
          <p:nvSpPr>
            <p:cNvPr id="47" name="Oval 46"/>
            <p:cNvSpPr/>
            <p:nvPr/>
          </p:nvSpPr>
          <p:spPr bwMode="auto">
            <a:xfrm>
              <a:off x="3048000" y="3962400"/>
              <a:ext cx="1295400" cy="6096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b="0" dirty="0">
                  <a:latin typeface="Helvetica"/>
                  <a:ea typeface="ＭＳ Ｐゴシック" charset="0"/>
                  <a:cs typeface="Helvetica"/>
                </a:rPr>
                <a:t>CPU </a:t>
              </a:r>
              <a:r>
                <a:rPr lang="en-US" b="0" dirty="0" err="1">
                  <a:latin typeface="Helvetica"/>
                  <a:ea typeface="ＭＳ Ｐゴシック" charset="0"/>
                  <a:cs typeface="Helvetica"/>
                </a:rPr>
                <a:t>sched</a:t>
              </a:r>
              <a:r>
                <a:rPr lang="en-US" b="0" dirty="0">
                  <a:latin typeface="Helvetica"/>
                  <a:ea typeface="ＭＳ Ｐゴシック" charset="0"/>
                  <a:cs typeface="Helvetica"/>
                </a:rPr>
                <a:t>.</a:t>
              </a:r>
            </a:p>
          </p:txBody>
        </p:sp>
        <p:sp>
          <p:nvSpPr>
            <p:cNvPr id="101382" name="TextBox 47"/>
            <p:cNvSpPr txBox="1">
              <a:spLocks noChangeArrowheads="1"/>
            </p:cNvSpPr>
            <p:nvPr/>
          </p:nvSpPr>
          <p:spPr bwMode="auto">
            <a:xfrm>
              <a:off x="4800601" y="4038600"/>
              <a:ext cx="5556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sz="2000" b="0">
                  <a:latin typeface="Helvetica" panose="020B0604020202020204" pitchFamily="34" charset="0"/>
                </a:rPr>
                <a:t>OS</a:t>
              </a: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3200400" y="5181600"/>
              <a:ext cx="990600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b="0" dirty="0">
                  <a:latin typeface="Helvetica"/>
                  <a:ea typeface="ＭＳ Ｐゴシック" charset="0"/>
                  <a:cs typeface="Helvetica"/>
                </a:rPr>
                <a:t>CPU</a:t>
              </a:r>
            </a:p>
            <a:p>
              <a:pPr algn="ctr">
                <a:defRPr/>
              </a:pPr>
              <a:r>
                <a:rPr lang="en-US" b="0" dirty="0">
                  <a:latin typeface="Helvetica"/>
                  <a:ea typeface="ＭＳ Ｐゴシック" charset="0"/>
                  <a:cs typeface="Helvetica"/>
                </a:rPr>
                <a:t>(1 core)</a:t>
              </a:r>
            </a:p>
          </p:txBody>
        </p:sp>
        <p:cxnSp>
          <p:nvCxnSpPr>
            <p:cNvPr id="101384" name="Straight Arrow Connector 50"/>
            <p:cNvCxnSpPr>
              <a:cxnSpLocks noChangeShapeType="1"/>
              <a:stCxn id="101380" idx="2"/>
              <a:endCxn id="49" idx="0"/>
            </p:cNvCxnSpPr>
            <p:nvPr/>
          </p:nvCxnSpPr>
          <p:spPr bwMode="auto">
            <a:xfrm>
              <a:off x="3695700" y="4572000"/>
              <a:ext cx="0" cy="6096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1385" name="Rectangular Callout 61"/>
            <p:cNvSpPr>
              <a:spLocks noChangeArrowheads="1"/>
            </p:cNvSpPr>
            <p:nvPr/>
          </p:nvSpPr>
          <p:spPr bwMode="auto">
            <a:xfrm>
              <a:off x="4038600" y="4724400"/>
              <a:ext cx="1219200" cy="685800"/>
            </a:xfrm>
            <a:prstGeom prst="wedgeRectCallout">
              <a:avLst>
                <a:gd name="adj1" fmla="val -76995"/>
                <a:gd name="adj2" fmla="val -35778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b="0">
                  <a:latin typeface="Helvetica" panose="020B0604020202020204" pitchFamily="34" charset="0"/>
                </a:rPr>
                <a:t>1 thread at a time</a:t>
              </a:r>
            </a:p>
          </p:txBody>
        </p:sp>
        <p:sp>
          <p:nvSpPr>
            <p:cNvPr id="101386" name="Rounded Rectangle 76"/>
            <p:cNvSpPr>
              <a:spLocks noChangeArrowheads="1"/>
            </p:cNvSpPr>
            <p:nvPr/>
          </p:nvSpPr>
          <p:spPr bwMode="auto">
            <a:xfrm>
              <a:off x="685800" y="990600"/>
              <a:ext cx="2362200" cy="2514600"/>
            </a:xfrm>
            <a:prstGeom prst="roundRect">
              <a:avLst>
                <a:gd name="adj" fmla="val 16667"/>
              </a:avLst>
            </a:prstGeom>
            <a:solidFill>
              <a:srgbClr val="FFFFAA"/>
            </a:solidFill>
            <a:ln w="571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Helvetica" panose="020B0604020202020204" pitchFamily="34" charset="0"/>
              </a:endParaRPr>
            </a:p>
          </p:txBody>
        </p:sp>
        <p:sp>
          <p:nvSpPr>
            <p:cNvPr id="101387" name="Rectangle 78"/>
            <p:cNvSpPr>
              <a:spLocks noChangeArrowheads="1"/>
            </p:cNvSpPr>
            <p:nvPr/>
          </p:nvSpPr>
          <p:spPr bwMode="auto">
            <a:xfrm>
              <a:off x="2209800" y="2133600"/>
              <a:ext cx="6858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sz="1600" b="0">
                  <a:latin typeface="Helvetica" panose="020B0604020202020204" pitchFamily="34" charset="0"/>
                </a:rPr>
                <a:t>IO</a:t>
              </a:r>
            </a:p>
            <a:p>
              <a:pPr algn="ctr"/>
              <a:r>
                <a:rPr lang="en-US" sz="1600" b="0">
                  <a:latin typeface="Helvetica" panose="020B0604020202020204" pitchFamily="34" charset="0"/>
                </a:rPr>
                <a:t>state</a:t>
              </a:r>
            </a:p>
          </p:txBody>
        </p:sp>
        <p:sp>
          <p:nvSpPr>
            <p:cNvPr id="101388" name="Rectangle 79"/>
            <p:cNvSpPr>
              <a:spLocks noChangeArrowheads="1"/>
            </p:cNvSpPr>
            <p:nvPr/>
          </p:nvSpPr>
          <p:spPr bwMode="auto">
            <a:xfrm>
              <a:off x="2209800" y="1600200"/>
              <a:ext cx="6858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sz="1600" b="0">
                  <a:latin typeface="Helvetica" panose="020B0604020202020204" pitchFamily="34" charset="0"/>
                </a:rPr>
                <a:t>Mem.</a:t>
              </a:r>
            </a:p>
          </p:txBody>
        </p:sp>
        <p:grpSp>
          <p:nvGrpSpPr>
            <p:cNvPr id="101389" name="Group 80"/>
            <p:cNvGrpSpPr>
              <a:grpSpLocks/>
            </p:cNvGrpSpPr>
            <p:nvPr/>
          </p:nvGrpSpPr>
          <p:grpSpPr bwMode="auto">
            <a:xfrm>
              <a:off x="838200" y="1524000"/>
              <a:ext cx="457200" cy="1828800"/>
              <a:chOff x="7010400" y="1143000"/>
              <a:chExt cx="457200" cy="1828800"/>
            </a:xfrm>
          </p:grpSpPr>
          <p:sp>
            <p:nvSpPr>
              <p:cNvPr id="101421" name="Rounded Rectangle 81"/>
              <p:cNvSpPr>
                <a:spLocks noChangeArrowheads="1"/>
              </p:cNvSpPr>
              <p:nvPr/>
            </p:nvSpPr>
            <p:spPr bwMode="auto">
              <a:xfrm>
                <a:off x="7010400" y="1143000"/>
                <a:ext cx="457200" cy="1828800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lang="en-US" sz="1600">
                  <a:latin typeface="Helvetica" panose="020B0604020202020204" pitchFamily="34" charset="0"/>
                </a:endParaRPr>
              </a:p>
            </p:txBody>
          </p:sp>
          <p:sp>
            <p:nvSpPr>
              <p:cNvPr id="101422" name="Freeform 82"/>
              <p:cNvSpPr>
                <a:spLocks/>
              </p:cNvSpPr>
              <p:nvPr/>
            </p:nvSpPr>
            <p:spPr bwMode="auto">
              <a:xfrm>
                <a:off x="7086600" y="1219200"/>
                <a:ext cx="232039" cy="1682750"/>
              </a:xfrm>
              <a:custGeom>
                <a:avLst/>
                <a:gdLst>
                  <a:gd name="T0" fmla="*/ 120653 w 232039"/>
                  <a:gd name="T1" fmla="*/ 0 h 1835150"/>
                  <a:gd name="T2" fmla="*/ 228603 w 232039"/>
                  <a:gd name="T3" fmla="*/ 47161 h 1835150"/>
                  <a:gd name="T4" fmla="*/ 6353 w 232039"/>
                  <a:gd name="T5" fmla="*/ 137711 h 1835150"/>
                  <a:gd name="T6" fmla="*/ 222253 w 232039"/>
                  <a:gd name="T7" fmla="*/ 228261 h 1835150"/>
                  <a:gd name="T8" fmla="*/ 3 w 232039"/>
                  <a:gd name="T9" fmla="*/ 316925 h 1835150"/>
                  <a:gd name="T10" fmla="*/ 228603 w 232039"/>
                  <a:gd name="T11" fmla="*/ 407475 h 1835150"/>
                  <a:gd name="T12" fmla="*/ 12703 w 232039"/>
                  <a:gd name="T13" fmla="*/ 499910 h 1835150"/>
                  <a:gd name="T14" fmla="*/ 114303 w 232039"/>
                  <a:gd name="T15" fmla="*/ 545185 h 1835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2039" h="183515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  <p:grpSp>
          <p:nvGrpSpPr>
            <p:cNvPr id="101390" name="Group 45"/>
            <p:cNvGrpSpPr>
              <a:grpSpLocks/>
            </p:cNvGrpSpPr>
            <p:nvPr/>
          </p:nvGrpSpPr>
          <p:grpSpPr bwMode="auto">
            <a:xfrm>
              <a:off x="1600200" y="1524000"/>
              <a:ext cx="457200" cy="1828800"/>
              <a:chOff x="7010400" y="1143000"/>
              <a:chExt cx="457200" cy="1828800"/>
            </a:xfrm>
          </p:grpSpPr>
          <p:sp>
            <p:nvSpPr>
              <p:cNvPr id="101419" name="Rounded Rectangle 49"/>
              <p:cNvSpPr>
                <a:spLocks noChangeArrowheads="1"/>
              </p:cNvSpPr>
              <p:nvPr/>
            </p:nvSpPr>
            <p:spPr bwMode="auto">
              <a:xfrm>
                <a:off x="7010400" y="1143000"/>
                <a:ext cx="457200" cy="1828800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lang="en-US" sz="1600">
                  <a:latin typeface="Helvetica" panose="020B0604020202020204" pitchFamily="34" charset="0"/>
                </a:endParaRPr>
              </a:p>
            </p:txBody>
          </p:sp>
          <p:sp>
            <p:nvSpPr>
              <p:cNvPr id="101420" name="Freeform 52"/>
              <p:cNvSpPr>
                <a:spLocks/>
              </p:cNvSpPr>
              <p:nvPr/>
            </p:nvSpPr>
            <p:spPr bwMode="auto">
              <a:xfrm>
                <a:off x="7086600" y="1219200"/>
                <a:ext cx="232039" cy="1682750"/>
              </a:xfrm>
              <a:custGeom>
                <a:avLst/>
                <a:gdLst>
                  <a:gd name="T0" fmla="*/ 120653 w 232039"/>
                  <a:gd name="T1" fmla="*/ 0 h 1835150"/>
                  <a:gd name="T2" fmla="*/ 228603 w 232039"/>
                  <a:gd name="T3" fmla="*/ 47161 h 1835150"/>
                  <a:gd name="T4" fmla="*/ 6353 w 232039"/>
                  <a:gd name="T5" fmla="*/ 137711 h 1835150"/>
                  <a:gd name="T6" fmla="*/ 222253 w 232039"/>
                  <a:gd name="T7" fmla="*/ 228261 h 1835150"/>
                  <a:gd name="T8" fmla="*/ 3 w 232039"/>
                  <a:gd name="T9" fmla="*/ 316925 h 1835150"/>
                  <a:gd name="T10" fmla="*/ 228603 w 232039"/>
                  <a:gd name="T11" fmla="*/ 407475 h 1835150"/>
                  <a:gd name="T12" fmla="*/ 12703 w 232039"/>
                  <a:gd name="T13" fmla="*/ 499910 h 1835150"/>
                  <a:gd name="T14" fmla="*/ 114303 w 232039"/>
                  <a:gd name="T15" fmla="*/ 545185 h 1835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2039" h="183515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  <p:sp>
          <p:nvSpPr>
            <p:cNvPr id="101391" name="TextBox 4"/>
            <p:cNvSpPr txBox="1">
              <a:spLocks noChangeArrowheads="1"/>
            </p:cNvSpPr>
            <p:nvPr/>
          </p:nvSpPr>
          <p:spPr bwMode="auto">
            <a:xfrm>
              <a:off x="1219201" y="2209800"/>
              <a:ext cx="441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sz="2000" b="0">
                  <a:latin typeface="Helvetica" panose="020B0604020202020204" pitchFamily="34" charset="0"/>
                </a:rPr>
                <a:t>…</a:t>
              </a:r>
            </a:p>
          </p:txBody>
        </p:sp>
        <p:sp>
          <p:nvSpPr>
            <p:cNvPr id="101392" name="TextBox 58"/>
            <p:cNvSpPr txBox="1">
              <a:spLocks noChangeArrowheads="1"/>
            </p:cNvSpPr>
            <p:nvPr/>
          </p:nvSpPr>
          <p:spPr bwMode="auto">
            <a:xfrm>
              <a:off x="990600" y="1001714"/>
              <a:ext cx="95408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b="0">
                  <a:latin typeface="Helvetica" panose="020B0604020202020204" pitchFamily="34" charset="0"/>
                </a:rPr>
                <a:t>threads</a:t>
              </a:r>
            </a:p>
          </p:txBody>
        </p:sp>
        <p:cxnSp>
          <p:nvCxnSpPr>
            <p:cNvPr id="101393" name="Straight Arrow Connector 6"/>
            <p:cNvCxnSpPr>
              <a:cxnSpLocks noChangeShapeType="1"/>
              <a:stCxn id="101392" idx="2"/>
              <a:endCxn id="101421" idx="0"/>
            </p:cNvCxnSpPr>
            <p:nvPr/>
          </p:nvCxnSpPr>
          <p:spPr bwMode="auto">
            <a:xfrm flipH="1">
              <a:off x="1066800" y="1371600"/>
              <a:ext cx="401638" cy="1524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394" name="Straight Arrow Connector 59"/>
            <p:cNvCxnSpPr>
              <a:cxnSpLocks noChangeShapeType="1"/>
              <a:stCxn id="101392" idx="2"/>
              <a:endCxn id="101419" idx="0"/>
            </p:cNvCxnSpPr>
            <p:nvPr/>
          </p:nvCxnSpPr>
          <p:spPr bwMode="auto">
            <a:xfrm>
              <a:off x="1468438" y="1371600"/>
              <a:ext cx="360362" cy="1524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1396" name="Rounded Rectangle 65"/>
            <p:cNvSpPr>
              <a:spLocks noChangeArrowheads="1"/>
            </p:cNvSpPr>
            <p:nvPr/>
          </p:nvSpPr>
          <p:spPr bwMode="auto">
            <a:xfrm>
              <a:off x="3810000" y="990600"/>
              <a:ext cx="2362200" cy="2514600"/>
            </a:xfrm>
            <a:prstGeom prst="roundRect">
              <a:avLst>
                <a:gd name="adj" fmla="val 16667"/>
              </a:avLst>
            </a:prstGeom>
            <a:solidFill>
              <a:srgbClr val="FFFFAA"/>
            </a:solidFill>
            <a:ln w="571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Helvetica" panose="020B0604020202020204" pitchFamily="34" charset="0"/>
              </a:endParaRPr>
            </a:p>
          </p:txBody>
        </p:sp>
        <p:sp>
          <p:nvSpPr>
            <p:cNvPr id="101397" name="Rectangle 84"/>
            <p:cNvSpPr>
              <a:spLocks noChangeArrowheads="1"/>
            </p:cNvSpPr>
            <p:nvPr/>
          </p:nvSpPr>
          <p:spPr bwMode="auto">
            <a:xfrm>
              <a:off x="5334000" y="2133600"/>
              <a:ext cx="6858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sz="1600" b="0">
                  <a:latin typeface="Helvetica" panose="020B0604020202020204" pitchFamily="34" charset="0"/>
                </a:rPr>
                <a:t>IO</a:t>
              </a:r>
            </a:p>
            <a:p>
              <a:pPr algn="ctr"/>
              <a:r>
                <a:rPr lang="en-US" sz="1600" b="0">
                  <a:latin typeface="Helvetica" panose="020B0604020202020204" pitchFamily="34" charset="0"/>
                </a:rPr>
                <a:t>state</a:t>
              </a:r>
            </a:p>
          </p:txBody>
        </p:sp>
        <p:sp>
          <p:nvSpPr>
            <p:cNvPr id="101398" name="Rectangle 85"/>
            <p:cNvSpPr>
              <a:spLocks noChangeArrowheads="1"/>
            </p:cNvSpPr>
            <p:nvPr/>
          </p:nvSpPr>
          <p:spPr bwMode="auto">
            <a:xfrm>
              <a:off x="5334000" y="1600200"/>
              <a:ext cx="6858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sz="1600" b="0">
                  <a:latin typeface="Helvetica" panose="020B0604020202020204" pitchFamily="34" charset="0"/>
                </a:rPr>
                <a:t>Mem.</a:t>
              </a:r>
            </a:p>
          </p:txBody>
        </p:sp>
        <p:grpSp>
          <p:nvGrpSpPr>
            <p:cNvPr id="101399" name="Group 87"/>
            <p:cNvGrpSpPr>
              <a:grpSpLocks/>
            </p:cNvGrpSpPr>
            <p:nvPr/>
          </p:nvGrpSpPr>
          <p:grpSpPr bwMode="auto">
            <a:xfrm>
              <a:off x="3962400" y="1524000"/>
              <a:ext cx="457200" cy="1828800"/>
              <a:chOff x="7010400" y="1143000"/>
              <a:chExt cx="457200" cy="1828800"/>
            </a:xfrm>
          </p:grpSpPr>
          <p:sp>
            <p:nvSpPr>
              <p:cNvPr id="101417" name="Rounded Rectangle 88"/>
              <p:cNvSpPr>
                <a:spLocks noChangeArrowheads="1"/>
              </p:cNvSpPr>
              <p:nvPr/>
            </p:nvSpPr>
            <p:spPr bwMode="auto">
              <a:xfrm>
                <a:off x="7010400" y="1143000"/>
                <a:ext cx="457200" cy="1828800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lang="en-US" sz="1600">
                  <a:latin typeface="Helvetica" panose="020B0604020202020204" pitchFamily="34" charset="0"/>
                </a:endParaRPr>
              </a:p>
            </p:txBody>
          </p:sp>
          <p:sp>
            <p:nvSpPr>
              <p:cNvPr id="101418" name="Freeform 89"/>
              <p:cNvSpPr>
                <a:spLocks/>
              </p:cNvSpPr>
              <p:nvPr/>
            </p:nvSpPr>
            <p:spPr bwMode="auto">
              <a:xfrm>
                <a:off x="7086600" y="1219200"/>
                <a:ext cx="232039" cy="1682750"/>
              </a:xfrm>
              <a:custGeom>
                <a:avLst/>
                <a:gdLst>
                  <a:gd name="T0" fmla="*/ 120653 w 232039"/>
                  <a:gd name="T1" fmla="*/ 0 h 1835150"/>
                  <a:gd name="T2" fmla="*/ 228603 w 232039"/>
                  <a:gd name="T3" fmla="*/ 47161 h 1835150"/>
                  <a:gd name="T4" fmla="*/ 6353 w 232039"/>
                  <a:gd name="T5" fmla="*/ 137711 h 1835150"/>
                  <a:gd name="T6" fmla="*/ 222253 w 232039"/>
                  <a:gd name="T7" fmla="*/ 228261 h 1835150"/>
                  <a:gd name="T8" fmla="*/ 3 w 232039"/>
                  <a:gd name="T9" fmla="*/ 316925 h 1835150"/>
                  <a:gd name="T10" fmla="*/ 228603 w 232039"/>
                  <a:gd name="T11" fmla="*/ 407475 h 1835150"/>
                  <a:gd name="T12" fmla="*/ 12703 w 232039"/>
                  <a:gd name="T13" fmla="*/ 499910 h 1835150"/>
                  <a:gd name="T14" fmla="*/ 114303 w 232039"/>
                  <a:gd name="T15" fmla="*/ 545185 h 1835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2039" h="183515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  <p:grpSp>
          <p:nvGrpSpPr>
            <p:cNvPr id="101400" name="Group 90"/>
            <p:cNvGrpSpPr>
              <a:grpSpLocks/>
            </p:cNvGrpSpPr>
            <p:nvPr/>
          </p:nvGrpSpPr>
          <p:grpSpPr bwMode="auto">
            <a:xfrm>
              <a:off x="4724400" y="1524000"/>
              <a:ext cx="457200" cy="1828800"/>
              <a:chOff x="7010400" y="1143000"/>
              <a:chExt cx="457200" cy="1828800"/>
            </a:xfrm>
          </p:grpSpPr>
          <p:sp>
            <p:nvSpPr>
              <p:cNvPr id="101415" name="Rounded Rectangle 91"/>
              <p:cNvSpPr>
                <a:spLocks noChangeArrowheads="1"/>
              </p:cNvSpPr>
              <p:nvPr/>
            </p:nvSpPr>
            <p:spPr bwMode="auto">
              <a:xfrm>
                <a:off x="7010400" y="1143000"/>
                <a:ext cx="457200" cy="1828800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lang="en-US" sz="1600">
                  <a:latin typeface="Helvetica" panose="020B0604020202020204" pitchFamily="34" charset="0"/>
                </a:endParaRPr>
              </a:p>
            </p:txBody>
          </p:sp>
          <p:sp>
            <p:nvSpPr>
              <p:cNvPr id="101416" name="Freeform 92"/>
              <p:cNvSpPr>
                <a:spLocks/>
              </p:cNvSpPr>
              <p:nvPr/>
            </p:nvSpPr>
            <p:spPr bwMode="auto">
              <a:xfrm>
                <a:off x="7086600" y="1219200"/>
                <a:ext cx="232039" cy="1682750"/>
              </a:xfrm>
              <a:custGeom>
                <a:avLst/>
                <a:gdLst>
                  <a:gd name="T0" fmla="*/ 120653 w 232039"/>
                  <a:gd name="T1" fmla="*/ 0 h 1835150"/>
                  <a:gd name="T2" fmla="*/ 228603 w 232039"/>
                  <a:gd name="T3" fmla="*/ 47161 h 1835150"/>
                  <a:gd name="T4" fmla="*/ 6353 w 232039"/>
                  <a:gd name="T5" fmla="*/ 137711 h 1835150"/>
                  <a:gd name="T6" fmla="*/ 222253 w 232039"/>
                  <a:gd name="T7" fmla="*/ 228261 h 1835150"/>
                  <a:gd name="T8" fmla="*/ 3 w 232039"/>
                  <a:gd name="T9" fmla="*/ 316925 h 1835150"/>
                  <a:gd name="T10" fmla="*/ 228603 w 232039"/>
                  <a:gd name="T11" fmla="*/ 407475 h 1835150"/>
                  <a:gd name="T12" fmla="*/ 12703 w 232039"/>
                  <a:gd name="T13" fmla="*/ 499910 h 1835150"/>
                  <a:gd name="T14" fmla="*/ 114303 w 232039"/>
                  <a:gd name="T15" fmla="*/ 545185 h 1835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2039" h="183515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  <p:sp>
          <p:nvSpPr>
            <p:cNvPr id="101401" name="TextBox 93"/>
            <p:cNvSpPr txBox="1">
              <a:spLocks noChangeArrowheads="1"/>
            </p:cNvSpPr>
            <p:nvPr/>
          </p:nvSpPr>
          <p:spPr bwMode="auto">
            <a:xfrm>
              <a:off x="4343401" y="2209800"/>
              <a:ext cx="441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sz="2000" b="0">
                  <a:latin typeface="Helvetica" panose="020B0604020202020204" pitchFamily="34" charset="0"/>
                </a:rPr>
                <a:t>…</a:t>
              </a:r>
            </a:p>
          </p:txBody>
        </p:sp>
        <p:sp>
          <p:nvSpPr>
            <p:cNvPr id="101402" name="TextBox 94"/>
            <p:cNvSpPr txBox="1">
              <a:spLocks noChangeArrowheads="1"/>
            </p:cNvSpPr>
            <p:nvPr/>
          </p:nvSpPr>
          <p:spPr bwMode="auto">
            <a:xfrm>
              <a:off x="4114800" y="1001714"/>
              <a:ext cx="95408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b="0">
                  <a:latin typeface="Helvetica" panose="020B0604020202020204" pitchFamily="34" charset="0"/>
                </a:rPr>
                <a:t>threads</a:t>
              </a:r>
            </a:p>
          </p:txBody>
        </p:sp>
        <p:cxnSp>
          <p:nvCxnSpPr>
            <p:cNvPr id="101403" name="Straight Arrow Connector 95"/>
            <p:cNvCxnSpPr>
              <a:cxnSpLocks noChangeShapeType="1"/>
              <a:stCxn id="101402" idx="2"/>
              <a:endCxn id="101417" idx="0"/>
            </p:cNvCxnSpPr>
            <p:nvPr/>
          </p:nvCxnSpPr>
          <p:spPr bwMode="auto">
            <a:xfrm flipH="1">
              <a:off x="4191000" y="1371600"/>
              <a:ext cx="401638" cy="1524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404" name="Straight Arrow Connector 96"/>
            <p:cNvCxnSpPr>
              <a:cxnSpLocks noChangeShapeType="1"/>
              <a:stCxn id="101402" idx="2"/>
              <a:endCxn id="101415" idx="0"/>
            </p:cNvCxnSpPr>
            <p:nvPr/>
          </p:nvCxnSpPr>
          <p:spPr bwMode="auto">
            <a:xfrm>
              <a:off x="4592638" y="1371600"/>
              <a:ext cx="360362" cy="1524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1405" name="TextBox 97"/>
            <p:cNvSpPr txBox="1">
              <a:spLocks noChangeArrowheads="1"/>
            </p:cNvSpPr>
            <p:nvPr/>
          </p:nvSpPr>
          <p:spPr bwMode="auto">
            <a:xfrm>
              <a:off x="3276601" y="2133601"/>
              <a:ext cx="544513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sz="2800">
                  <a:latin typeface="Helvetica" panose="020B0604020202020204" pitchFamily="34" charset="0"/>
                </a:rPr>
                <a:t>…</a:t>
              </a:r>
            </a:p>
          </p:txBody>
        </p:sp>
        <p:cxnSp>
          <p:nvCxnSpPr>
            <p:cNvPr id="101406" name="Straight Arrow Connector 98"/>
            <p:cNvCxnSpPr>
              <a:cxnSpLocks noChangeShapeType="1"/>
              <a:endCxn id="47" idx="0"/>
            </p:cNvCxnSpPr>
            <p:nvPr/>
          </p:nvCxnSpPr>
          <p:spPr bwMode="auto">
            <a:xfrm flipH="1">
              <a:off x="3695700" y="3352800"/>
              <a:ext cx="495300" cy="6096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407" name="Straight Arrow Connector 99"/>
            <p:cNvCxnSpPr>
              <a:cxnSpLocks noChangeShapeType="1"/>
              <a:stCxn id="101421" idx="2"/>
              <a:endCxn id="47" idx="0"/>
            </p:cNvCxnSpPr>
            <p:nvPr/>
          </p:nvCxnSpPr>
          <p:spPr bwMode="auto">
            <a:xfrm>
              <a:off x="1066800" y="3352800"/>
              <a:ext cx="2628900" cy="6096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408" name="Straight Arrow Connector 100"/>
            <p:cNvCxnSpPr>
              <a:cxnSpLocks noChangeShapeType="1"/>
              <a:stCxn id="101419" idx="2"/>
              <a:endCxn id="47" idx="0"/>
            </p:cNvCxnSpPr>
            <p:nvPr/>
          </p:nvCxnSpPr>
          <p:spPr bwMode="auto">
            <a:xfrm>
              <a:off x="1828800" y="3352800"/>
              <a:ext cx="1866900" cy="6096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409" name="Straight Arrow Connector 51"/>
            <p:cNvCxnSpPr>
              <a:cxnSpLocks noChangeShapeType="1"/>
              <a:stCxn id="101415" idx="2"/>
              <a:endCxn id="47" idx="0"/>
            </p:cNvCxnSpPr>
            <p:nvPr/>
          </p:nvCxnSpPr>
          <p:spPr bwMode="auto">
            <a:xfrm flipH="1">
              <a:off x="3695700" y="3352800"/>
              <a:ext cx="1257300" cy="6096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1411" name="Rectangle 77"/>
            <p:cNvSpPr>
              <a:spLocks noChangeArrowheads="1"/>
            </p:cNvSpPr>
            <p:nvPr/>
          </p:nvSpPr>
          <p:spPr bwMode="auto">
            <a:xfrm>
              <a:off x="838200" y="2895600"/>
              <a:ext cx="457200" cy="3810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sz="1100">
                  <a:latin typeface="Arial Narrow" panose="020B0606020202030204" pitchFamily="34" charset="0"/>
                </a:rPr>
                <a:t>CPU</a:t>
              </a:r>
            </a:p>
            <a:p>
              <a:pPr algn="ctr"/>
              <a:r>
                <a:rPr lang="en-US" sz="1100">
                  <a:latin typeface="Arial Narrow" panose="020B0606020202030204" pitchFamily="34" charset="0"/>
                </a:rPr>
                <a:t>state</a:t>
              </a:r>
            </a:p>
          </p:txBody>
        </p:sp>
        <p:sp>
          <p:nvSpPr>
            <p:cNvPr id="101412" name="Rectangle 77"/>
            <p:cNvSpPr>
              <a:spLocks noChangeArrowheads="1"/>
            </p:cNvSpPr>
            <p:nvPr/>
          </p:nvSpPr>
          <p:spPr bwMode="auto">
            <a:xfrm>
              <a:off x="1600200" y="2895600"/>
              <a:ext cx="457200" cy="3810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sz="1100">
                  <a:latin typeface="Arial Narrow" panose="020B0606020202030204" pitchFamily="34" charset="0"/>
                </a:rPr>
                <a:t>CPU</a:t>
              </a:r>
            </a:p>
            <a:p>
              <a:pPr algn="ctr"/>
              <a:r>
                <a:rPr lang="en-US" sz="1100">
                  <a:latin typeface="Arial Narrow" panose="020B0606020202030204" pitchFamily="34" charset="0"/>
                </a:rPr>
                <a:t>state</a:t>
              </a:r>
            </a:p>
          </p:txBody>
        </p:sp>
        <p:sp>
          <p:nvSpPr>
            <p:cNvPr id="101413" name="Rectangle 77"/>
            <p:cNvSpPr>
              <a:spLocks noChangeArrowheads="1"/>
            </p:cNvSpPr>
            <p:nvPr/>
          </p:nvSpPr>
          <p:spPr bwMode="auto">
            <a:xfrm>
              <a:off x="4724400" y="2895600"/>
              <a:ext cx="457200" cy="3810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sz="1100">
                  <a:latin typeface="Arial Narrow" panose="020B0606020202030204" pitchFamily="34" charset="0"/>
                </a:rPr>
                <a:t>CPU</a:t>
              </a:r>
            </a:p>
            <a:p>
              <a:pPr algn="ctr"/>
              <a:r>
                <a:rPr lang="en-US" sz="1100">
                  <a:latin typeface="Arial Narrow" panose="020B0606020202030204" pitchFamily="34" charset="0"/>
                </a:rPr>
                <a:t>state</a:t>
              </a:r>
            </a:p>
          </p:txBody>
        </p:sp>
        <p:sp>
          <p:nvSpPr>
            <p:cNvPr id="101414" name="Rectangle 77"/>
            <p:cNvSpPr>
              <a:spLocks noChangeArrowheads="1"/>
            </p:cNvSpPr>
            <p:nvPr/>
          </p:nvSpPr>
          <p:spPr bwMode="auto">
            <a:xfrm>
              <a:off x="3962400" y="2895600"/>
              <a:ext cx="457200" cy="3810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sz="1100">
                  <a:latin typeface="Arial Narrow" panose="020B0606020202030204" pitchFamily="34" charset="0"/>
                </a:rPr>
                <a:t>CPU</a:t>
              </a:r>
            </a:p>
            <a:p>
              <a:pPr algn="ctr"/>
              <a:r>
                <a:rPr lang="en-US" sz="1100">
                  <a:latin typeface="Arial Narrow" panose="020B0606020202030204" pitchFamily="34" charset="0"/>
                </a:rPr>
                <a:t>state</a:t>
              </a: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2015-AAiT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25</a:t>
            </a:fld>
            <a:r>
              <a:rPr lang="en-US" smtClean="0">
                <a:solidFill>
                  <a:srgbClr val="000000"/>
                </a:solidFill>
              </a:rPr>
              <a:t> of 44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25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 bwMode="auto">
          <a:xfrm>
            <a:off x="1600200" y="5181600"/>
            <a:ext cx="4114800" cy="76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ＭＳ Ｐゴシック" charset="0"/>
              <a:cs typeface="Helvetica"/>
            </a:endParaRPr>
          </a:p>
        </p:txBody>
      </p:sp>
      <p:sp>
        <p:nvSpPr>
          <p:cNvPr id="10240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Threads </a:t>
            </a:r>
            <a:r>
              <a:rPr lang="en-US" dirty="0" smtClean="0"/>
              <a:t>Execution: Multi-Cores</a:t>
            </a:r>
          </a:p>
        </p:txBody>
      </p:sp>
      <p:sp>
        <p:nvSpPr>
          <p:cNvPr id="102404" name="TextBox 41"/>
          <p:cNvSpPr txBox="1">
            <a:spLocks noChangeArrowheads="1"/>
          </p:cNvSpPr>
          <p:nvPr/>
        </p:nvSpPr>
        <p:spPr bwMode="auto">
          <a:xfrm>
            <a:off x="685801" y="609600"/>
            <a:ext cx="1325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sz="2000" b="0">
                <a:latin typeface="Helvetica" panose="020B0604020202020204" pitchFamily="34" charset="0"/>
              </a:rPr>
              <a:t>Process 1</a:t>
            </a:r>
          </a:p>
        </p:txBody>
      </p:sp>
      <p:sp>
        <p:nvSpPr>
          <p:cNvPr id="102405" name="Rectangle 44"/>
          <p:cNvSpPr>
            <a:spLocks noChangeArrowheads="1"/>
          </p:cNvSpPr>
          <p:nvPr/>
        </p:nvSpPr>
        <p:spPr bwMode="auto">
          <a:xfrm>
            <a:off x="2590800" y="3962400"/>
            <a:ext cx="2209800" cy="609600"/>
          </a:xfrm>
          <a:prstGeom prst="rect">
            <a:avLst/>
          </a:prstGeom>
          <a:solidFill>
            <a:srgbClr val="FF817E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endParaRPr lang="en-US" b="0">
              <a:latin typeface="Helvetica" panose="020B0604020202020204" pitchFamily="34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3048000" y="3962400"/>
            <a:ext cx="1295400" cy="609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 dirty="0">
                <a:latin typeface="Helvetica"/>
                <a:ea typeface="ＭＳ Ｐゴシック" charset="0"/>
                <a:cs typeface="Helvetica"/>
              </a:rPr>
              <a:t>CPU </a:t>
            </a:r>
            <a:r>
              <a:rPr lang="en-US" b="0" dirty="0" err="1">
                <a:latin typeface="Helvetica"/>
                <a:ea typeface="ＭＳ Ｐゴシック" charset="0"/>
                <a:cs typeface="Helvetica"/>
              </a:rPr>
              <a:t>sched</a:t>
            </a:r>
            <a:r>
              <a:rPr lang="en-US" b="0" dirty="0">
                <a:latin typeface="Helvetica"/>
                <a:ea typeface="ＭＳ Ｐゴシック" charset="0"/>
                <a:cs typeface="Helvetica"/>
              </a:rPr>
              <a:t>.</a:t>
            </a:r>
          </a:p>
        </p:txBody>
      </p:sp>
      <p:sp>
        <p:nvSpPr>
          <p:cNvPr id="102407" name="TextBox 47"/>
          <p:cNvSpPr txBox="1">
            <a:spLocks noChangeArrowheads="1"/>
          </p:cNvSpPr>
          <p:nvPr/>
        </p:nvSpPr>
        <p:spPr bwMode="auto">
          <a:xfrm>
            <a:off x="4800601" y="4038600"/>
            <a:ext cx="555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sz="2000" b="0">
                <a:latin typeface="Helvetica" panose="020B0604020202020204" pitchFamily="34" charset="0"/>
              </a:rPr>
              <a:t>OS</a:t>
            </a:r>
          </a:p>
        </p:txBody>
      </p:sp>
      <p:cxnSp>
        <p:nvCxnSpPr>
          <p:cNvPr id="102408" name="Straight Arrow Connector 50"/>
          <p:cNvCxnSpPr>
            <a:cxnSpLocks noChangeShapeType="1"/>
            <a:stCxn id="47" idx="4"/>
          </p:cNvCxnSpPr>
          <p:nvPr/>
        </p:nvCxnSpPr>
        <p:spPr bwMode="auto">
          <a:xfrm flipH="1">
            <a:off x="2209800" y="4572000"/>
            <a:ext cx="148590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409" name="Rounded Rectangle 76"/>
          <p:cNvSpPr>
            <a:spLocks noChangeArrowheads="1"/>
          </p:cNvSpPr>
          <p:nvPr/>
        </p:nvSpPr>
        <p:spPr bwMode="auto">
          <a:xfrm>
            <a:off x="685800" y="990600"/>
            <a:ext cx="2362200" cy="25146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600">
              <a:latin typeface="Helvetica" panose="020B0604020202020204" pitchFamily="34" charset="0"/>
            </a:endParaRPr>
          </a:p>
        </p:txBody>
      </p:sp>
      <p:sp>
        <p:nvSpPr>
          <p:cNvPr id="102410" name="Rectangle 78"/>
          <p:cNvSpPr>
            <a:spLocks noChangeArrowheads="1"/>
          </p:cNvSpPr>
          <p:nvPr/>
        </p:nvSpPr>
        <p:spPr bwMode="auto">
          <a:xfrm>
            <a:off x="2209800" y="21336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sz="1600" b="0">
                <a:latin typeface="Helvetica" panose="020B0604020202020204" pitchFamily="34" charset="0"/>
              </a:rPr>
              <a:t>IO</a:t>
            </a:r>
          </a:p>
          <a:p>
            <a:pPr algn="ctr"/>
            <a:r>
              <a:rPr lang="en-US" sz="1600" b="0">
                <a:latin typeface="Helvetica" panose="020B0604020202020204" pitchFamily="34" charset="0"/>
              </a:rPr>
              <a:t>state</a:t>
            </a:r>
          </a:p>
        </p:txBody>
      </p:sp>
      <p:sp>
        <p:nvSpPr>
          <p:cNvPr id="102411" name="Rectangle 79"/>
          <p:cNvSpPr>
            <a:spLocks noChangeArrowheads="1"/>
          </p:cNvSpPr>
          <p:nvPr/>
        </p:nvSpPr>
        <p:spPr bwMode="auto">
          <a:xfrm>
            <a:off x="2209800" y="16002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sz="1600" b="0">
                <a:latin typeface="Helvetica" panose="020B0604020202020204" pitchFamily="34" charset="0"/>
              </a:rPr>
              <a:t>Mem.</a:t>
            </a:r>
          </a:p>
        </p:txBody>
      </p:sp>
      <p:grpSp>
        <p:nvGrpSpPr>
          <p:cNvPr id="102412" name="Group 80"/>
          <p:cNvGrpSpPr>
            <a:grpSpLocks/>
          </p:cNvGrpSpPr>
          <p:nvPr/>
        </p:nvGrpSpPr>
        <p:grpSpPr bwMode="auto">
          <a:xfrm>
            <a:off x="838200" y="1524000"/>
            <a:ext cx="457200" cy="1828800"/>
            <a:chOff x="7010400" y="1143000"/>
            <a:chExt cx="457200" cy="1828800"/>
          </a:xfrm>
        </p:grpSpPr>
        <p:sp>
          <p:nvSpPr>
            <p:cNvPr id="102455" name="Rounded Rectangle 81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Helvetica" panose="020B0604020202020204" pitchFamily="34" charset="0"/>
              </a:endParaRPr>
            </a:p>
          </p:txBody>
        </p:sp>
        <p:sp>
          <p:nvSpPr>
            <p:cNvPr id="102456" name="Freeform 8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47161 h 1835150"/>
                <a:gd name="T4" fmla="*/ 6353 w 232039"/>
                <a:gd name="T5" fmla="*/ 137711 h 1835150"/>
                <a:gd name="T6" fmla="*/ 222253 w 232039"/>
                <a:gd name="T7" fmla="*/ 228261 h 1835150"/>
                <a:gd name="T8" fmla="*/ 3 w 232039"/>
                <a:gd name="T9" fmla="*/ 316925 h 1835150"/>
                <a:gd name="T10" fmla="*/ 228603 w 232039"/>
                <a:gd name="T11" fmla="*/ 407475 h 1835150"/>
                <a:gd name="T12" fmla="*/ 12703 w 232039"/>
                <a:gd name="T13" fmla="*/ 499910 h 1835150"/>
                <a:gd name="T14" fmla="*/ 114303 w 232039"/>
                <a:gd name="T15" fmla="*/ 545185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102413" name="Group 45"/>
          <p:cNvGrpSpPr>
            <a:grpSpLocks/>
          </p:cNvGrpSpPr>
          <p:nvPr/>
        </p:nvGrpSpPr>
        <p:grpSpPr bwMode="auto">
          <a:xfrm>
            <a:off x="1600200" y="1524000"/>
            <a:ext cx="457200" cy="1828800"/>
            <a:chOff x="7010400" y="1143000"/>
            <a:chExt cx="457200" cy="1828800"/>
          </a:xfrm>
        </p:grpSpPr>
        <p:sp>
          <p:nvSpPr>
            <p:cNvPr id="102453" name="Rounded Rectangle 49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Helvetica" panose="020B0604020202020204" pitchFamily="34" charset="0"/>
              </a:endParaRPr>
            </a:p>
          </p:txBody>
        </p:sp>
        <p:sp>
          <p:nvSpPr>
            <p:cNvPr id="102454" name="Freeform 5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47161 h 1835150"/>
                <a:gd name="T4" fmla="*/ 6353 w 232039"/>
                <a:gd name="T5" fmla="*/ 137711 h 1835150"/>
                <a:gd name="T6" fmla="*/ 222253 w 232039"/>
                <a:gd name="T7" fmla="*/ 228261 h 1835150"/>
                <a:gd name="T8" fmla="*/ 3 w 232039"/>
                <a:gd name="T9" fmla="*/ 316925 h 1835150"/>
                <a:gd name="T10" fmla="*/ 228603 w 232039"/>
                <a:gd name="T11" fmla="*/ 407475 h 1835150"/>
                <a:gd name="T12" fmla="*/ 12703 w 232039"/>
                <a:gd name="T13" fmla="*/ 499910 h 1835150"/>
                <a:gd name="T14" fmla="*/ 114303 w 232039"/>
                <a:gd name="T15" fmla="*/ 545185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102414" name="TextBox 4"/>
          <p:cNvSpPr txBox="1">
            <a:spLocks noChangeArrowheads="1"/>
          </p:cNvSpPr>
          <p:nvPr/>
        </p:nvSpPr>
        <p:spPr bwMode="auto">
          <a:xfrm>
            <a:off x="1219201" y="2209800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sz="2000" b="0">
                <a:latin typeface="Helvetica" panose="020B0604020202020204" pitchFamily="34" charset="0"/>
              </a:rPr>
              <a:t>…</a:t>
            </a:r>
          </a:p>
        </p:txBody>
      </p:sp>
      <p:sp>
        <p:nvSpPr>
          <p:cNvPr id="102415" name="TextBox 58"/>
          <p:cNvSpPr txBox="1">
            <a:spLocks noChangeArrowheads="1"/>
          </p:cNvSpPr>
          <p:nvPr/>
        </p:nvSpPr>
        <p:spPr bwMode="auto">
          <a:xfrm>
            <a:off x="990600" y="1001714"/>
            <a:ext cx="9540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b="0">
                <a:latin typeface="Helvetica" panose="020B0604020202020204" pitchFamily="34" charset="0"/>
              </a:rPr>
              <a:t>threads</a:t>
            </a:r>
          </a:p>
        </p:txBody>
      </p:sp>
      <p:cxnSp>
        <p:nvCxnSpPr>
          <p:cNvPr id="102416" name="Straight Arrow Connector 6"/>
          <p:cNvCxnSpPr>
            <a:cxnSpLocks noChangeShapeType="1"/>
            <a:stCxn id="102415" idx="2"/>
            <a:endCxn id="102455" idx="0"/>
          </p:cNvCxnSpPr>
          <p:nvPr/>
        </p:nvCxnSpPr>
        <p:spPr bwMode="auto">
          <a:xfrm flipH="1">
            <a:off x="1066800" y="1371600"/>
            <a:ext cx="401638" cy="152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417" name="Straight Arrow Connector 59"/>
          <p:cNvCxnSpPr>
            <a:cxnSpLocks noChangeShapeType="1"/>
            <a:stCxn id="102415" idx="2"/>
            <a:endCxn id="102453" idx="0"/>
          </p:cNvCxnSpPr>
          <p:nvPr/>
        </p:nvCxnSpPr>
        <p:spPr bwMode="auto">
          <a:xfrm>
            <a:off x="1468438" y="1371600"/>
            <a:ext cx="360362" cy="152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418" name="TextBox 60"/>
          <p:cNvSpPr txBox="1">
            <a:spLocks noChangeArrowheads="1"/>
          </p:cNvSpPr>
          <p:nvPr/>
        </p:nvSpPr>
        <p:spPr bwMode="auto">
          <a:xfrm>
            <a:off x="3810001" y="609600"/>
            <a:ext cx="1368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sz="2000" b="0">
                <a:latin typeface="Helvetica" panose="020B0604020202020204" pitchFamily="34" charset="0"/>
              </a:rPr>
              <a:t>Process N</a:t>
            </a:r>
          </a:p>
        </p:txBody>
      </p:sp>
      <p:sp>
        <p:nvSpPr>
          <p:cNvPr id="102419" name="Rounded Rectangle 65"/>
          <p:cNvSpPr>
            <a:spLocks noChangeArrowheads="1"/>
          </p:cNvSpPr>
          <p:nvPr/>
        </p:nvSpPr>
        <p:spPr bwMode="auto">
          <a:xfrm>
            <a:off x="3810000" y="990600"/>
            <a:ext cx="2362200" cy="25146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600">
              <a:latin typeface="Helvetica" panose="020B0604020202020204" pitchFamily="34" charset="0"/>
            </a:endParaRPr>
          </a:p>
        </p:txBody>
      </p:sp>
      <p:sp>
        <p:nvSpPr>
          <p:cNvPr id="102420" name="Rectangle 84"/>
          <p:cNvSpPr>
            <a:spLocks noChangeArrowheads="1"/>
          </p:cNvSpPr>
          <p:nvPr/>
        </p:nvSpPr>
        <p:spPr bwMode="auto">
          <a:xfrm>
            <a:off x="5334000" y="21336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sz="1600" b="0">
                <a:latin typeface="Helvetica" panose="020B0604020202020204" pitchFamily="34" charset="0"/>
              </a:rPr>
              <a:t>IO</a:t>
            </a:r>
          </a:p>
          <a:p>
            <a:pPr algn="ctr"/>
            <a:r>
              <a:rPr lang="en-US" sz="1600" b="0">
                <a:latin typeface="Helvetica" panose="020B0604020202020204" pitchFamily="34" charset="0"/>
              </a:rPr>
              <a:t>state</a:t>
            </a:r>
          </a:p>
        </p:txBody>
      </p:sp>
      <p:sp>
        <p:nvSpPr>
          <p:cNvPr id="102421" name="Rectangle 85"/>
          <p:cNvSpPr>
            <a:spLocks noChangeArrowheads="1"/>
          </p:cNvSpPr>
          <p:nvPr/>
        </p:nvSpPr>
        <p:spPr bwMode="auto">
          <a:xfrm>
            <a:off x="5334000" y="16002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sz="1600" b="0">
                <a:latin typeface="Helvetica" panose="020B0604020202020204" pitchFamily="34" charset="0"/>
              </a:rPr>
              <a:t>Mem.</a:t>
            </a:r>
          </a:p>
        </p:txBody>
      </p:sp>
      <p:grpSp>
        <p:nvGrpSpPr>
          <p:cNvPr id="102422" name="Group 87"/>
          <p:cNvGrpSpPr>
            <a:grpSpLocks/>
          </p:cNvGrpSpPr>
          <p:nvPr/>
        </p:nvGrpSpPr>
        <p:grpSpPr bwMode="auto">
          <a:xfrm>
            <a:off x="3962400" y="1524000"/>
            <a:ext cx="457200" cy="1828800"/>
            <a:chOff x="7010400" y="1143000"/>
            <a:chExt cx="457200" cy="1828800"/>
          </a:xfrm>
        </p:grpSpPr>
        <p:sp>
          <p:nvSpPr>
            <p:cNvPr id="102451" name="Rounded Rectangle 88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Helvetica" panose="020B0604020202020204" pitchFamily="34" charset="0"/>
              </a:endParaRPr>
            </a:p>
          </p:txBody>
        </p:sp>
        <p:sp>
          <p:nvSpPr>
            <p:cNvPr id="102452" name="Freeform 89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47161 h 1835150"/>
                <a:gd name="T4" fmla="*/ 6353 w 232039"/>
                <a:gd name="T5" fmla="*/ 137711 h 1835150"/>
                <a:gd name="T6" fmla="*/ 222253 w 232039"/>
                <a:gd name="T7" fmla="*/ 228261 h 1835150"/>
                <a:gd name="T8" fmla="*/ 3 w 232039"/>
                <a:gd name="T9" fmla="*/ 316925 h 1835150"/>
                <a:gd name="T10" fmla="*/ 228603 w 232039"/>
                <a:gd name="T11" fmla="*/ 407475 h 1835150"/>
                <a:gd name="T12" fmla="*/ 12703 w 232039"/>
                <a:gd name="T13" fmla="*/ 499910 h 1835150"/>
                <a:gd name="T14" fmla="*/ 114303 w 232039"/>
                <a:gd name="T15" fmla="*/ 545185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102423" name="Group 90"/>
          <p:cNvGrpSpPr>
            <a:grpSpLocks/>
          </p:cNvGrpSpPr>
          <p:nvPr/>
        </p:nvGrpSpPr>
        <p:grpSpPr bwMode="auto">
          <a:xfrm>
            <a:off x="4724400" y="1524000"/>
            <a:ext cx="457200" cy="1828800"/>
            <a:chOff x="7010400" y="1143000"/>
            <a:chExt cx="457200" cy="1828800"/>
          </a:xfrm>
        </p:grpSpPr>
        <p:sp>
          <p:nvSpPr>
            <p:cNvPr id="102449" name="Rounded Rectangle 91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Helvetica" panose="020B0604020202020204" pitchFamily="34" charset="0"/>
              </a:endParaRPr>
            </a:p>
          </p:txBody>
        </p:sp>
        <p:sp>
          <p:nvSpPr>
            <p:cNvPr id="102450" name="Freeform 9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47161 h 1835150"/>
                <a:gd name="T4" fmla="*/ 6353 w 232039"/>
                <a:gd name="T5" fmla="*/ 137711 h 1835150"/>
                <a:gd name="T6" fmla="*/ 222253 w 232039"/>
                <a:gd name="T7" fmla="*/ 228261 h 1835150"/>
                <a:gd name="T8" fmla="*/ 3 w 232039"/>
                <a:gd name="T9" fmla="*/ 316925 h 1835150"/>
                <a:gd name="T10" fmla="*/ 228603 w 232039"/>
                <a:gd name="T11" fmla="*/ 407475 h 1835150"/>
                <a:gd name="T12" fmla="*/ 12703 w 232039"/>
                <a:gd name="T13" fmla="*/ 499910 h 1835150"/>
                <a:gd name="T14" fmla="*/ 114303 w 232039"/>
                <a:gd name="T15" fmla="*/ 545185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102424" name="TextBox 93"/>
          <p:cNvSpPr txBox="1">
            <a:spLocks noChangeArrowheads="1"/>
          </p:cNvSpPr>
          <p:nvPr/>
        </p:nvSpPr>
        <p:spPr bwMode="auto">
          <a:xfrm>
            <a:off x="4343401" y="2209800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sz="2000" b="0">
                <a:latin typeface="Helvetica" panose="020B0604020202020204" pitchFamily="34" charset="0"/>
              </a:rPr>
              <a:t>…</a:t>
            </a:r>
          </a:p>
        </p:txBody>
      </p:sp>
      <p:sp>
        <p:nvSpPr>
          <p:cNvPr id="102425" name="TextBox 94"/>
          <p:cNvSpPr txBox="1">
            <a:spLocks noChangeArrowheads="1"/>
          </p:cNvSpPr>
          <p:nvPr/>
        </p:nvSpPr>
        <p:spPr bwMode="auto">
          <a:xfrm>
            <a:off x="4114800" y="1001714"/>
            <a:ext cx="9540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b="0">
                <a:latin typeface="Helvetica" panose="020B0604020202020204" pitchFamily="34" charset="0"/>
              </a:rPr>
              <a:t>threads</a:t>
            </a:r>
          </a:p>
        </p:txBody>
      </p:sp>
      <p:cxnSp>
        <p:nvCxnSpPr>
          <p:cNvPr id="102426" name="Straight Arrow Connector 95"/>
          <p:cNvCxnSpPr>
            <a:cxnSpLocks noChangeShapeType="1"/>
            <a:stCxn id="102425" idx="2"/>
            <a:endCxn id="102451" idx="0"/>
          </p:cNvCxnSpPr>
          <p:nvPr/>
        </p:nvCxnSpPr>
        <p:spPr bwMode="auto">
          <a:xfrm flipH="1">
            <a:off x="4191000" y="1371600"/>
            <a:ext cx="401638" cy="152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427" name="Straight Arrow Connector 96"/>
          <p:cNvCxnSpPr>
            <a:cxnSpLocks noChangeShapeType="1"/>
            <a:stCxn id="102425" idx="2"/>
            <a:endCxn id="102449" idx="0"/>
          </p:cNvCxnSpPr>
          <p:nvPr/>
        </p:nvCxnSpPr>
        <p:spPr bwMode="auto">
          <a:xfrm>
            <a:off x="4592638" y="1371600"/>
            <a:ext cx="360362" cy="152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428" name="TextBox 97"/>
          <p:cNvSpPr txBox="1">
            <a:spLocks noChangeArrowheads="1"/>
          </p:cNvSpPr>
          <p:nvPr/>
        </p:nvSpPr>
        <p:spPr bwMode="auto">
          <a:xfrm>
            <a:off x="3276601" y="2133601"/>
            <a:ext cx="5445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sz="2800">
                <a:latin typeface="Helvetica" panose="020B0604020202020204" pitchFamily="34" charset="0"/>
              </a:rPr>
              <a:t>…</a:t>
            </a:r>
          </a:p>
        </p:txBody>
      </p:sp>
      <p:cxnSp>
        <p:nvCxnSpPr>
          <p:cNvPr id="102429" name="Straight Arrow Connector 98"/>
          <p:cNvCxnSpPr>
            <a:cxnSpLocks noChangeShapeType="1"/>
            <a:endCxn id="47" idx="0"/>
          </p:cNvCxnSpPr>
          <p:nvPr/>
        </p:nvCxnSpPr>
        <p:spPr bwMode="auto">
          <a:xfrm flipH="1">
            <a:off x="3695700" y="3352800"/>
            <a:ext cx="4953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430" name="Straight Arrow Connector 99"/>
          <p:cNvCxnSpPr>
            <a:cxnSpLocks noChangeShapeType="1"/>
            <a:stCxn id="102455" idx="2"/>
            <a:endCxn id="47" idx="0"/>
          </p:cNvCxnSpPr>
          <p:nvPr/>
        </p:nvCxnSpPr>
        <p:spPr bwMode="auto">
          <a:xfrm>
            <a:off x="1066800" y="3352800"/>
            <a:ext cx="26289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431" name="Straight Arrow Connector 100"/>
          <p:cNvCxnSpPr>
            <a:cxnSpLocks noChangeShapeType="1"/>
            <a:stCxn id="102453" idx="2"/>
            <a:endCxn id="47" idx="0"/>
          </p:cNvCxnSpPr>
          <p:nvPr/>
        </p:nvCxnSpPr>
        <p:spPr bwMode="auto">
          <a:xfrm>
            <a:off x="1828800" y="3352800"/>
            <a:ext cx="18669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432" name="Straight Arrow Connector 51"/>
          <p:cNvCxnSpPr>
            <a:cxnSpLocks noChangeShapeType="1"/>
            <a:stCxn id="102449" idx="2"/>
            <a:endCxn id="47" idx="0"/>
          </p:cNvCxnSpPr>
          <p:nvPr/>
        </p:nvCxnSpPr>
        <p:spPr bwMode="auto">
          <a:xfrm flipH="1">
            <a:off x="3695700" y="3352800"/>
            <a:ext cx="12573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Rectangle 53"/>
          <p:cNvSpPr/>
          <p:nvPr/>
        </p:nvSpPr>
        <p:spPr bwMode="auto">
          <a:xfrm>
            <a:off x="1752600" y="5334000"/>
            <a:ext cx="8382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 dirty="0">
                <a:latin typeface="Helvetica"/>
                <a:ea typeface="ＭＳ Ｐゴシック" charset="0"/>
                <a:cs typeface="Helvetica"/>
              </a:rPr>
              <a:t>core 1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2667000" y="5334000"/>
            <a:ext cx="9144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 dirty="0">
                <a:latin typeface="Helvetica"/>
                <a:ea typeface="ＭＳ Ｐゴシック" charset="0"/>
                <a:cs typeface="Helvetica"/>
              </a:rPr>
              <a:t>Core 2</a:t>
            </a:r>
          </a:p>
        </p:txBody>
      </p:sp>
      <p:sp>
        <p:nvSpPr>
          <p:cNvPr id="58" name="Rectangle 57"/>
          <p:cNvSpPr/>
          <p:nvPr/>
        </p:nvSpPr>
        <p:spPr bwMode="auto">
          <a:xfrm>
            <a:off x="3657600" y="5334000"/>
            <a:ext cx="9144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 dirty="0">
                <a:latin typeface="Helvetica"/>
                <a:ea typeface="ＭＳ Ｐゴシック" charset="0"/>
                <a:cs typeface="Helvetica"/>
              </a:rPr>
              <a:t>Core 3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4648200" y="5334000"/>
            <a:ext cx="9144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 dirty="0">
                <a:latin typeface="Helvetica"/>
                <a:ea typeface="ＭＳ Ｐゴシック" charset="0"/>
                <a:cs typeface="Helvetica"/>
              </a:rPr>
              <a:t>Core 4</a:t>
            </a:r>
          </a:p>
        </p:txBody>
      </p:sp>
      <p:cxnSp>
        <p:nvCxnSpPr>
          <p:cNvPr id="102438" name="Straight Arrow Connector 63"/>
          <p:cNvCxnSpPr>
            <a:cxnSpLocks noChangeShapeType="1"/>
            <a:stCxn id="47" idx="4"/>
            <a:endCxn id="57" idx="0"/>
          </p:cNvCxnSpPr>
          <p:nvPr/>
        </p:nvCxnSpPr>
        <p:spPr bwMode="auto">
          <a:xfrm flipH="1">
            <a:off x="3124200" y="4572000"/>
            <a:ext cx="57150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439" name="Straight Arrow Connector 64"/>
          <p:cNvCxnSpPr>
            <a:cxnSpLocks noChangeShapeType="1"/>
            <a:stCxn id="102405" idx="2"/>
            <a:endCxn id="58" idx="0"/>
          </p:cNvCxnSpPr>
          <p:nvPr/>
        </p:nvCxnSpPr>
        <p:spPr bwMode="auto">
          <a:xfrm>
            <a:off x="3695700" y="4572000"/>
            <a:ext cx="41910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440" name="Straight Arrow Connector 66"/>
          <p:cNvCxnSpPr>
            <a:cxnSpLocks noChangeShapeType="1"/>
            <a:stCxn id="47" idx="4"/>
          </p:cNvCxnSpPr>
          <p:nvPr/>
        </p:nvCxnSpPr>
        <p:spPr bwMode="auto">
          <a:xfrm>
            <a:off x="3695700" y="4572000"/>
            <a:ext cx="148590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441" name="TextBox 17"/>
          <p:cNvSpPr txBox="1">
            <a:spLocks noChangeArrowheads="1"/>
          </p:cNvSpPr>
          <p:nvPr/>
        </p:nvSpPr>
        <p:spPr bwMode="auto">
          <a:xfrm>
            <a:off x="5675314" y="5334000"/>
            <a:ext cx="7254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sz="2000" b="0">
                <a:latin typeface="Helvetica" panose="020B0604020202020204" pitchFamily="34" charset="0"/>
              </a:rPr>
              <a:t>CPU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3048000" y="4572000"/>
            <a:ext cx="3200400" cy="685800"/>
            <a:chOff x="2667000" y="4572000"/>
            <a:chExt cx="3200400" cy="685800"/>
          </a:xfrm>
        </p:grpSpPr>
        <p:sp>
          <p:nvSpPr>
            <p:cNvPr id="102447" name="Oval 18"/>
            <p:cNvSpPr>
              <a:spLocks noChangeArrowheads="1"/>
            </p:cNvSpPr>
            <p:nvPr/>
          </p:nvSpPr>
          <p:spPr bwMode="auto">
            <a:xfrm>
              <a:off x="2667000" y="4724400"/>
              <a:ext cx="1295400" cy="1524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b="0">
                <a:latin typeface="Helvetica" panose="020B0604020202020204" pitchFamily="34" charset="0"/>
              </a:endParaRPr>
            </a:p>
          </p:txBody>
        </p:sp>
        <p:sp>
          <p:nvSpPr>
            <p:cNvPr id="102448" name="Rectangular Callout 68"/>
            <p:cNvSpPr>
              <a:spLocks noChangeArrowheads="1"/>
            </p:cNvSpPr>
            <p:nvPr/>
          </p:nvSpPr>
          <p:spPr bwMode="auto">
            <a:xfrm>
              <a:off x="4343400" y="4572000"/>
              <a:ext cx="1524000" cy="685800"/>
            </a:xfrm>
            <a:prstGeom prst="wedgeRectCallout">
              <a:avLst>
                <a:gd name="adj1" fmla="val -74495"/>
                <a:gd name="adj2" fmla="val -17259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b="0">
                  <a:latin typeface="Helvetica" panose="020B0604020202020204" pitchFamily="34" charset="0"/>
                </a:rPr>
                <a:t>4 threads at a time</a:t>
              </a:r>
            </a:p>
          </p:txBody>
        </p:sp>
      </p:grpSp>
      <p:sp>
        <p:nvSpPr>
          <p:cNvPr id="102443" name="Rectangle 77"/>
          <p:cNvSpPr>
            <a:spLocks noChangeArrowheads="1"/>
          </p:cNvSpPr>
          <p:nvPr/>
        </p:nvSpPr>
        <p:spPr bwMode="auto">
          <a:xfrm>
            <a:off x="838200" y="28956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sz="1100">
                <a:latin typeface="Arial Narrow" panose="020B0606020202030204" pitchFamily="34" charset="0"/>
              </a:rPr>
              <a:t>CPU</a:t>
            </a:r>
          </a:p>
          <a:p>
            <a:pPr algn="ctr"/>
            <a:r>
              <a:rPr lang="en-US" sz="1100">
                <a:latin typeface="Arial Narrow" panose="020B0606020202030204" pitchFamily="34" charset="0"/>
              </a:rPr>
              <a:t>state</a:t>
            </a:r>
          </a:p>
        </p:txBody>
      </p:sp>
      <p:sp>
        <p:nvSpPr>
          <p:cNvPr id="102444" name="Rectangle 77"/>
          <p:cNvSpPr>
            <a:spLocks noChangeArrowheads="1"/>
          </p:cNvSpPr>
          <p:nvPr/>
        </p:nvSpPr>
        <p:spPr bwMode="auto">
          <a:xfrm>
            <a:off x="1600200" y="28956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sz="1100">
                <a:latin typeface="Arial Narrow" panose="020B0606020202030204" pitchFamily="34" charset="0"/>
              </a:rPr>
              <a:t>CPU</a:t>
            </a:r>
          </a:p>
          <a:p>
            <a:pPr algn="ctr"/>
            <a:r>
              <a:rPr lang="en-US" sz="1100">
                <a:latin typeface="Arial Narrow" panose="020B0606020202030204" pitchFamily="34" charset="0"/>
              </a:rPr>
              <a:t>state</a:t>
            </a:r>
          </a:p>
        </p:txBody>
      </p:sp>
      <p:sp>
        <p:nvSpPr>
          <p:cNvPr id="102445" name="Rectangle 77"/>
          <p:cNvSpPr>
            <a:spLocks noChangeArrowheads="1"/>
          </p:cNvSpPr>
          <p:nvPr/>
        </p:nvSpPr>
        <p:spPr bwMode="auto">
          <a:xfrm>
            <a:off x="3962400" y="28956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sz="1100">
                <a:latin typeface="Arial Narrow" panose="020B0606020202030204" pitchFamily="34" charset="0"/>
              </a:rPr>
              <a:t>CPU</a:t>
            </a:r>
          </a:p>
          <a:p>
            <a:pPr algn="ctr"/>
            <a:r>
              <a:rPr lang="en-US" sz="1100">
                <a:latin typeface="Arial Narrow" panose="020B0606020202030204" pitchFamily="34" charset="0"/>
              </a:rPr>
              <a:t>state</a:t>
            </a:r>
          </a:p>
        </p:txBody>
      </p:sp>
      <p:sp>
        <p:nvSpPr>
          <p:cNvPr id="102446" name="Rectangle 77"/>
          <p:cNvSpPr>
            <a:spLocks noChangeArrowheads="1"/>
          </p:cNvSpPr>
          <p:nvPr/>
        </p:nvSpPr>
        <p:spPr bwMode="auto">
          <a:xfrm>
            <a:off x="4724400" y="28956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sz="1100">
                <a:latin typeface="Arial Narrow" panose="020B0606020202030204" pitchFamily="34" charset="0"/>
              </a:rPr>
              <a:t>CPU</a:t>
            </a:r>
          </a:p>
          <a:p>
            <a:pPr algn="ctr"/>
            <a:r>
              <a:rPr lang="en-US" sz="1100">
                <a:latin typeface="Arial Narrow" panose="020B0606020202030204" pitchFamily="34" charset="0"/>
              </a:rPr>
              <a:t>state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2015-AAiT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26</a:t>
            </a:fld>
            <a:r>
              <a:rPr lang="en-US" smtClean="0">
                <a:solidFill>
                  <a:srgbClr val="000000"/>
                </a:solidFill>
              </a:rPr>
              <a:t> of 44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88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 bwMode="auto">
          <a:xfrm>
            <a:off x="1600200" y="5029200"/>
            <a:ext cx="4114800" cy="1447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ＭＳ Ｐゴシック" charset="0"/>
              <a:cs typeface="Helvetica"/>
            </a:endParaRPr>
          </a:p>
        </p:txBody>
      </p:sp>
      <p:sp>
        <p:nvSpPr>
          <p:cNvPr id="10342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Threads Execution: Hyper-Threading</a:t>
            </a:r>
          </a:p>
        </p:txBody>
      </p:sp>
      <p:sp>
        <p:nvSpPr>
          <p:cNvPr id="103428" name="TextBox 41"/>
          <p:cNvSpPr txBox="1">
            <a:spLocks noChangeArrowheads="1"/>
          </p:cNvSpPr>
          <p:nvPr/>
        </p:nvSpPr>
        <p:spPr bwMode="auto">
          <a:xfrm>
            <a:off x="685801" y="609600"/>
            <a:ext cx="1325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sz="2000" b="0">
                <a:latin typeface="Helvetica" panose="020B0604020202020204" pitchFamily="34" charset="0"/>
              </a:rPr>
              <a:t>Process 1</a:t>
            </a:r>
          </a:p>
        </p:txBody>
      </p:sp>
      <p:sp>
        <p:nvSpPr>
          <p:cNvPr id="103429" name="Rectangle 44"/>
          <p:cNvSpPr>
            <a:spLocks noChangeArrowheads="1"/>
          </p:cNvSpPr>
          <p:nvPr/>
        </p:nvSpPr>
        <p:spPr bwMode="auto">
          <a:xfrm>
            <a:off x="2590800" y="3962400"/>
            <a:ext cx="2209800" cy="609600"/>
          </a:xfrm>
          <a:prstGeom prst="rect">
            <a:avLst/>
          </a:prstGeom>
          <a:solidFill>
            <a:srgbClr val="FF817E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endParaRPr lang="en-US" b="0">
              <a:latin typeface="Helvetica" panose="020B0604020202020204" pitchFamily="34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3048000" y="3962400"/>
            <a:ext cx="1295400" cy="609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 dirty="0">
                <a:latin typeface="Helvetica"/>
                <a:ea typeface="ＭＳ Ｐゴシック" charset="0"/>
                <a:cs typeface="Helvetica"/>
              </a:rPr>
              <a:t>CPU </a:t>
            </a:r>
            <a:r>
              <a:rPr lang="en-US" b="0" dirty="0" err="1">
                <a:latin typeface="Helvetica"/>
                <a:ea typeface="ＭＳ Ｐゴシック" charset="0"/>
                <a:cs typeface="Helvetica"/>
              </a:rPr>
              <a:t>sched</a:t>
            </a:r>
            <a:r>
              <a:rPr lang="en-US" b="0" dirty="0">
                <a:latin typeface="Helvetica"/>
                <a:ea typeface="ＭＳ Ｐゴシック" charset="0"/>
                <a:cs typeface="Helvetica"/>
              </a:rPr>
              <a:t>.</a:t>
            </a:r>
          </a:p>
        </p:txBody>
      </p:sp>
      <p:sp>
        <p:nvSpPr>
          <p:cNvPr id="103431" name="TextBox 47"/>
          <p:cNvSpPr txBox="1">
            <a:spLocks noChangeArrowheads="1"/>
          </p:cNvSpPr>
          <p:nvPr/>
        </p:nvSpPr>
        <p:spPr bwMode="auto">
          <a:xfrm>
            <a:off x="4800601" y="4038600"/>
            <a:ext cx="555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sz="2000" b="0">
                <a:latin typeface="Helvetica" panose="020B0604020202020204" pitchFamily="34" charset="0"/>
              </a:rPr>
              <a:t>OS</a:t>
            </a:r>
          </a:p>
        </p:txBody>
      </p:sp>
      <p:sp>
        <p:nvSpPr>
          <p:cNvPr id="103432" name="Rounded Rectangle 76"/>
          <p:cNvSpPr>
            <a:spLocks noChangeArrowheads="1"/>
          </p:cNvSpPr>
          <p:nvPr/>
        </p:nvSpPr>
        <p:spPr bwMode="auto">
          <a:xfrm>
            <a:off x="685800" y="990600"/>
            <a:ext cx="2362200" cy="25146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600">
              <a:latin typeface="Helvetica" panose="020B0604020202020204" pitchFamily="34" charset="0"/>
            </a:endParaRPr>
          </a:p>
        </p:txBody>
      </p:sp>
      <p:sp>
        <p:nvSpPr>
          <p:cNvPr id="103433" name="Rectangle 78"/>
          <p:cNvSpPr>
            <a:spLocks noChangeArrowheads="1"/>
          </p:cNvSpPr>
          <p:nvPr/>
        </p:nvSpPr>
        <p:spPr bwMode="auto">
          <a:xfrm>
            <a:off x="2209800" y="21336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sz="1600" b="0">
                <a:latin typeface="Helvetica" panose="020B0604020202020204" pitchFamily="34" charset="0"/>
              </a:rPr>
              <a:t>IO</a:t>
            </a:r>
          </a:p>
          <a:p>
            <a:pPr algn="ctr"/>
            <a:r>
              <a:rPr lang="en-US" sz="1600" b="0">
                <a:latin typeface="Helvetica" panose="020B0604020202020204" pitchFamily="34" charset="0"/>
              </a:rPr>
              <a:t>state</a:t>
            </a:r>
          </a:p>
        </p:txBody>
      </p:sp>
      <p:sp>
        <p:nvSpPr>
          <p:cNvPr id="103434" name="Rectangle 79"/>
          <p:cNvSpPr>
            <a:spLocks noChangeArrowheads="1"/>
          </p:cNvSpPr>
          <p:nvPr/>
        </p:nvSpPr>
        <p:spPr bwMode="auto">
          <a:xfrm>
            <a:off x="2209800" y="16002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sz="1600" b="0">
                <a:latin typeface="Helvetica" panose="020B0604020202020204" pitchFamily="34" charset="0"/>
              </a:rPr>
              <a:t>Mem.</a:t>
            </a:r>
          </a:p>
        </p:txBody>
      </p:sp>
      <p:grpSp>
        <p:nvGrpSpPr>
          <p:cNvPr id="103435" name="Group 80"/>
          <p:cNvGrpSpPr>
            <a:grpSpLocks/>
          </p:cNvGrpSpPr>
          <p:nvPr/>
        </p:nvGrpSpPr>
        <p:grpSpPr bwMode="auto">
          <a:xfrm>
            <a:off x="838200" y="1524000"/>
            <a:ext cx="457200" cy="1828800"/>
            <a:chOff x="7010400" y="1143000"/>
            <a:chExt cx="457200" cy="1828800"/>
          </a:xfrm>
        </p:grpSpPr>
        <p:sp>
          <p:nvSpPr>
            <p:cNvPr id="103510" name="Rounded Rectangle 81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Helvetica" panose="020B0604020202020204" pitchFamily="34" charset="0"/>
              </a:endParaRPr>
            </a:p>
          </p:txBody>
        </p:sp>
        <p:sp>
          <p:nvSpPr>
            <p:cNvPr id="103511" name="Freeform 8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47161 h 1835150"/>
                <a:gd name="T4" fmla="*/ 6353 w 232039"/>
                <a:gd name="T5" fmla="*/ 137711 h 1835150"/>
                <a:gd name="T6" fmla="*/ 222253 w 232039"/>
                <a:gd name="T7" fmla="*/ 228261 h 1835150"/>
                <a:gd name="T8" fmla="*/ 3 w 232039"/>
                <a:gd name="T9" fmla="*/ 316925 h 1835150"/>
                <a:gd name="T10" fmla="*/ 228603 w 232039"/>
                <a:gd name="T11" fmla="*/ 407475 h 1835150"/>
                <a:gd name="T12" fmla="*/ 12703 w 232039"/>
                <a:gd name="T13" fmla="*/ 499910 h 1835150"/>
                <a:gd name="T14" fmla="*/ 114303 w 232039"/>
                <a:gd name="T15" fmla="*/ 545185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103436" name="Group 45"/>
          <p:cNvGrpSpPr>
            <a:grpSpLocks/>
          </p:cNvGrpSpPr>
          <p:nvPr/>
        </p:nvGrpSpPr>
        <p:grpSpPr bwMode="auto">
          <a:xfrm>
            <a:off x="1600200" y="1524000"/>
            <a:ext cx="457200" cy="1828800"/>
            <a:chOff x="7010400" y="1143000"/>
            <a:chExt cx="457200" cy="1828800"/>
          </a:xfrm>
        </p:grpSpPr>
        <p:sp>
          <p:nvSpPr>
            <p:cNvPr id="103508" name="Rounded Rectangle 49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Helvetica" panose="020B0604020202020204" pitchFamily="34" charset="0"/>
              </a:endParaRPr>
            </a:p>
          </p:txBody>
        </p:sp>
        <p:sp>
          <p:nvSpPr>
            <p:cNvPr id="103509" name="Freeform 5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47161 h 1835150"/>
                <a:gd name="T4" fmla="*/ 6353 w 232039"/>
                <a:gd name="T5" fmla="*/ 137711 h 1835150"/>
                <a:gd name="T6" fmla="*/ 222253 w 232039"/>
                <a:gd name="T7" fmla="*/ 228261 h 1835150"/>
                <a:gd name="T8" fmla="*/ 3 w 232039"/>
                <a:gd name="T9" fmla="*/ 316925 h 1835150"/>
                <a:gd name="T10" fmla="*/ 228603 w 232039"/>
                <a:gd name="T11" fmla="*/ 407475 h 1835150"/>
                <a:gd name="T12" fmla="*/ 12703 w 232039"/>
                <a:gd name="T13" fmla="*/ 499910 h 1835150"/>
                <a:gd name="T14" fmla="*/ 114303 w 232039"/>
                <a:gd name="T15" fmla="*/ 545185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103437" name="TextBox 4"/>
          <p:cNvSpPr txBox="1">
            <a:spLocks noChangeArrowheads="1"/>
          </p:cNvSpPr>
          <p:nvPr/>
        </p:nvSpPr>
        <p:spPr bwMode="auto">
          <a:xfrm>
            <a:off x="1219201" y="2209800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sz="2000" b="0">
                <a:latin typeface="Helvetica" panose="020B0604020202020204" pitchFamily="34" charset="0"/>
              </a:rPr>
              <a:t>…</a:t>
            </a:r>
          </a:p>
        </p:txBody>
      </p:sp>
      <p:sp>
        <p:nvSpPr>
          <p:cNvPr id="103438" name="TextBox 58"/>
          <p:cNvSpPr txBox="1">
            <a:spLocks noChangeArrowheads="1"/>
          </p:cNvSpPr>
          <p:nvPr/>
        </p:nvSpPr>
        <p:spPr bwMode="auto">
          <a:xfrm>
            <a:off x="990600" y="1001714"/>
            <a:ext cx="9540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b="0">
                <a:latin typeface="Helvetica" panose="020B0604020202020204" pitchFamily="34" charset="0"/>
              </a:rPr>
              <a:t>threads</a:t>
            </a:r>
          </a:p>
        </p:txBody>
      </p:sp>
      <p:cxnSp>
        <p:nvCxnSpPr>
          <p:cNvPr id="103439" name="Straight Arrow Connector 6"/>
          <p:cNvCxnSpPr>
            <a:cxnSpLocks noChangeShapeType="1"/>
            <a:stCxn id="103438" idx="2"/>
            <a:endCxn id="103510" idx="0"/>
          </p:cNvCxnSpPr>
          <p:nvPr/>
        </p:nvCxnSpPr>
        <p:spPr bwMode="auto">
          <a:xfrm flipH="1">
            <a:off x="1066800" y="1371600"/>
            <a:ext cx="401638" cy="152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440" name="Straight Arrow Connector 59"/>
          <p:cNvCxnSpPr>
            <a:cxnSpLocks noChangeShapeType="1"/>
            <a:stCxn id="103438" idx="2"/>
            <a:endCxn id="103508" idx="0"/>
          </p:cNvCxnSpPr>
          <p:nvPr/>
        </p:nvCxnSpPr>
        <p:spPr bwMode="auto">
          <a:xfrm>
            <a:off x="1468438" y="1371600"/>
            <a:ext cx="360362" cy="152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441" name="TextBox 60"/>
          <p:cNvSpPr txBox="1">
            <a:spLocks noChangeArrowheads="1"/>
          </p:cNvSpPr>
          <p:nvPr/>
        </p:nvSpPr>
        <p:spPr bwMode="auto">
          <a:xfrm>
            <a:off x="3810001" y="609600"/>
            <a:ext cx="1368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sz="2000" b="0">
                <a:latin typeface="Helvetica" panose="020B0604020202020204" pitchFamily="34" charset="0"/>
              </a:rPr>
              <a:t>Process N</a:t>
            </a:r>
          </a:p>
        </p:txBody>
      </p:sp>
      <p:sp>
        <p:nvSpPr>
          <p:cNvPr id="103442" name="Rounded Rectangle 65"/>
          <p:cNvSpPr>
            <a:spLocks noChangeArrowheads="1"/>
          </p:cNvSpPr>
          <p:nvPr/>
        </p:nvSpPr>
        <p:spPr bwMode="auto">
          <a:xfrm>
            <a:off x="3810000" y="990600"/>
            <a:ext cx="2362200" cy="25146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600">
              <a:latin typeface="Helvetica" panose="020B0604020202020204" pitchFamily="34" charset="0"/>
            </a:endParaRPr>
          </a:p>
        </p:txBody>
      </p:sp>
      <p:sp>
        <p:nvSpPr>
          <p:cNvPr id="103443" name="Rectangle 84"/>
          <p:cNvSpPr>
            <a:spLocks noChangeArrowheads="1"/>
          </p:cNvSpPr>
          <p:nvPr/>
        </p:nvSpPr>
        <p:spPr bwMode="auto">
          <a:xfrm>
            <a:off x="5334000" y="21336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sz="1600" b="0">
                <a:latin typeface="Helvetica" panose="020B0604020202020204" pitchFamily="34" charset="0"/>
              </a:rPr>
              <a:t>IO</a:t>
            </a:r>
          </a:p>
          <a:p>
            <a:pPr algn="ctr"/>
            <a:r>
              <a:rPr lang="en-US" sz="1600" b="0">
                <a:latin typeface="Helvetica" panose="020B0604020202020204" pitchFamily="34" charset="0"/>
              </a:rPr>
              <a:t>state</a:t>
            </a:r>
          </a:p>
        </p:txBody>
      </p:sp>
      <p:sp>
        <p:nvSpPr>
          <p:cNvPr id="103444" name="Rectangle 85"/>
          <p:cNvSpPr>
            <a:spLocks noChangeArrowheads="1"/>
          </p:cNvSpPr>
          <p:nvPr/>
        </p:nvSpPr>
        <p:spPr bwMode="auto">
          <a:xfrm>
            <a:off x="5334000" y="16002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sz="1600" b="0">
                <a:latin typeface="Helvetica" panose="020B0604020202020204" pitchFamily="34" charset="0"/>
              </a:rPr>
              <a:t>Mem.</a:t>
            </a:r>
          </a:p>
        </p:txBody>
      </p:sp>
      <p:grpSp>
        <p:nvGrpSpPr>
          <p:cNvPr id="103445" name="Group 87"/>
          <p:cNvGrpSpPr>
            <a:grpSpLocks/>
          </p:cNvGrpSpPr>
          <p:nvPr/>
        </p:nvGrpSpPr>
        <p:grpSpPr bwMode="auto">
          <a:xfrm>
            <a:off x="3962400" y="1524000"/>
            <a:ext cx="457200" cy="1828800"/>
            <a:chOff x="7010400" y="1143000"/>
            <a:chExt cx="457200" cy="1828800"/>
          </a:xfrm>
        </p:grpSpPr>
        <p:sp>
          <p:nvSpPr>
            <p:cNvPr id="103506" name="Rounded Rectangle 88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Helvetica" panose="020B0604020202020204" pitchFamily="34" charset="0"/>
              </a:endParaRPr>
            </a:p>
          </p:txBody>
        </p:sp>
        <p:sp>
          <p:nvSpPr>
            <p:cNvPr id="103507" name="Freeform 89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47161 h 1835150"/>
                <a:gd name="T4" fmla="*/ 6353 w 232039"/>
                <a:gd name="T5" fmla="*/ 137711 h 1835150"/>
                <a:gd name="T6" fmla="*/ 222253 w 232039"/>
                <a:gd name="T7" fmla="*/ 228261 h 1835150"/>
                <a:gd name="T8" fmla="*/ 3 w 232039"/>
                <a:gd name="T9" fmla="*/ 316925 h 1835150"/>
                <a:gd name="T10" fmla="*/ 228603 w 232039"/>
                <a:gd name="T11" fmla="*/ 407475 h 1835150"/>
                <a:gd name="T12" fmla="*/ 12703 w 232039"/>
                <a:gd name="T13" fmla="*/ 499910 h 1835150"/>
                <a:gd name="T14" fmla="*/ 114303 w 232039"/>
                <a:gd name="T15" fmla="*/ 545185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103446" name="Group 90"/>
          <p:cNvGrpSpPr>
            <a:grpSpLocks/>
          </p:cNvGrpSpPr>
          <p:nvPr/>
        </p:nvGrpSpPr>
        <p:grpSpPr bwMode="auto">
          <a:xfrm>
            <a:off x="4724400" y="1524000"/>
            <a:ext cx="457200" cy="1828800"/>
            <a:chOff x="7010400" y="1143000"/>
            <a:chExt cx="457200" cy="1828800"/>
          </a:xfrm>
        </p:grpSpPr>
        <p:sp>
          <p:nvSpPr>
            <p:cNvPr id="103504" name="Rounded Rectangle 91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Helvetica" panose="020B0604020202020204" pitchFamily="34" charset="0"/>
              </a:endParaRPr>
            </a:p>
          </p:txBody>
        </p:sp>
        <p:sp>
          <p:nvSpPr>
            <p:cNvPr id="103505" name="Freeform 9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47161 h 1835150"/>
                <a:gd name="T4" fmla="*/ 6353 w 232039"/>
                <a:gd name="T5" fmla="*/ 137711 h 1835150"/>
                <a:gd name="T6" fmla="*/ 222253 w 232039"/>
                <a:gd name="T7" fmla="*/ 228261 h 1835150"/>
                <a:gd name="T8" fmla="*/ 3 w 232039"/>
                <a:gd name="T9" fmla="*/ 316925 h 1835150"/>
                <a:gd name="T10" fmla="*/ 228603 w 232039"/>
                <a:gd name="T11" fmla="*/ 407475 h 1835150"/>
                <a:gd name="T12" fmla="*/ 12703 w 232039"/>
                <a:gd name="T13" fmla="*/ 499910 h 1835150"/>
                <a:gd name="T14" fmla="*/ 114303 w 232039"/>
                <a:gd name="T15" fmla="*/ 545185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103447" name="TextBox 93"/>
          <p:cNvSpPr txBox="1">
            <a:spLocks noChangeArrowheads="1"/>
          </p:cNvSpPr>
          <p:nvPr/>
        </p:nvSpPr>
        <p:spPr bwMode="auto">
          <a:xfrm>
            <a:off x="4343401" y="2209800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sz="2000" b="0">
                <a:latin typeface="Helvetica" panose="020B0604020202020204" pitchFamily="34" charset="0"/>
              </a:rPr>
              <a:t>…</a:t>
            </a:r>
          </a:p>
        </p:txBody>
      </p:sp>
      <p:sp>
        <p:nvSpPr>
          <p:cNvPr id="103448" name="TextBox 94"/>
          <p:cNvSpPr txBox="1">
            <a:spLocks noChangeArrowheads="1"/>
          </p:cNvSpPr>
          <p:nvPr/>
        </p:nvSpPr>
        <p:spPr bwMode="auto">
          <a:xfrm>
            <a:off x="4114800" y="1001714"/>
            <a:ext cx="9540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b="0">
                <a:latin typeface="Helvetica" panose="020B0604020202020204" pitchFamily="34" charset="0"/>
              </a:rPr>
              <a:t>threads</a:t>
            </a:r>
          </a:p>
        </p:txBody>
      </p:sp>
      <p:cxnSp>
        <p:nvCxnSpPr>
          <p:cNvPr id="103449" name="Straight Arrow Connector 95"/>
          <p:cNvCxnSpPr>
            <a:cxnSpLocks noChangeShapeType="1"/>
            <a:stCxn id="103448" idx="2"/>
            <a:endCxn id="103506" idx="0"/>
          </p:cNvCxnSpPr>
          <p:nvPr/>
        </p:nvCxnSpPr>
        <p:spPr bwMode="auto">
          <a:xfrm flipH="1">
            <a:off x="4191000" y="1371600"/>
            <a:ext cx="401638" cy="152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450" name="Straight Arrow Connector 96"/>
          <p:cNvCxnSpPr>
            <a:cxnSpLocks noChangeShapeType="1"/>
            <a:stCxn id="103448" idx="2"/>
            <a:endCxn id="103504" idx="0"/>
          </p:cNvCxnSpPr>
          <p:nvPr/>
        </p:nvCxnSpPr>
        <p:spPr bwMode="auto">
          <a:xfrm>
            <a:off x="4592638" y="1371600"/>
            <a:ext cx="360362" cy="152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451" name="TextBox 97"/>
          <p:cNvSpPr txBox="1">
            <a:spLocks noChangeArrowheads="1"/>
          </p:cNvSpPr>
          <p:nvPr/>
        </p:nvSpPr>
        <p:spPr bwMode="auto">
          <a:xfrm>
            <a:off x="3276601" y="2133601"/>
            <a:ext cx="5445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sz="2800">
                <a:latin typeface="Helvetica" panose="020B0604020202020204" pitchFamily="34" charset="0"/>
              </a:rPr>
              <a:t>…</a:t>
            </a:r>
          </a:p>
        </p:txBody>
      </p:sp>
      <p:cxnSp>
        <p:nvCxnSpPr>
          <p:cNvPr id="103452" name="Straight Arrow Connector 98"/>
          <p:cNvCxnSpPr>
            <a:cxnSpLocks noChangeShapeType="1"/>
            <a:endCxn id="47" idx="0"/>
          </p:cNvCxnSpPr>
          <p:nvPr/>
        </p:nvCxnSpPr>
        <p:spPr bwMode="auto">
          <a:xfrm flipH="1">
            <a:off x="3695700" y="3352800"/>
            <a:ext cx="4953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453" name="Straight Arrow Connector 99"/>
          <p:cNvCxnSpPr>
            <a:cxnSpLocks noChangeShapeType="1"/>
            <a:stCxn id="103510" idx="2"/>
            <a:endCxn id="47" idx="0"/>
          </p:cNvCxnSpPr>
          <p:nvPr/>
        </p:nvCxnSpPr>
        <p:spPr bwMode="auto">
          <a:xfrm>
            <a:off x="1066800" y="3352800"/>
            <a:ext cx="26289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454" name="Straight Arrow Connector 100"/>
          <p:cNvCxnSpPr>
            <a:cxnSpLocks noChangeShapeType="1"/>
            <a:stCxn id="103508" idx="2"/>
            <a:endCxn id="47" idx="0"/>
          </p:cNvCxnSpPr>
          <p:nvPr/>
        </p:nvCxnSpPr>
        <p:spPr bwMode="auto">
          <a:xfrm>
            <a:off x="1828800" y="3352800"/>
            <a:ext cx="18669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455" name="Straight Arrow Connector 51"/>
          <p:cNvCxnSpPr>
            <a:cxnSpLocks noChangeShapeType="1"/>
            <a:stCxn id="103504" idx="2"/>
            <a:endCxn id="47" idx="0"/>
          </p:cNvCxnSpPr>
          <p:nvPr/>
        </p:nvCxnSpPr>
        <p:spPr bwMode="auto">
          <a:xfrm flipH="1">
            <a:off x="3695700" y="3352800"/>
            <a:ext cx="12573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Rectangle 53"/>
          <p:cNvSpPr/>
          <p:nvPr/>
        </p:nvSpPr>
        <p:spPr bwMode="auto">
          <a:xfrm>
            <a:off x="1752600" y="5257800"/>
            <a:ext cx="838200" cy="990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ＭＳ Ｐゴシック" charset="0"/>
              <a:cs typeface="Helvetica"/>
            </a:endParaRPr>
          </a:p>
          <a:p>
            <a:pPr algn="ctr">
              <a:defRPr/>
            </a:pPr>
            <a:endParaRPr lang="en-US" b="0" dirty="0">
              <a:latin typeface="Helvetica"/>
              <a:ea typeface="ＭＳ Ｐゴシック" charset="0"/>
              <a:cs typeface="Helvetica"/>
            </a:endParaRPr>
          </a:p>
          <a:p>
            <a:pPr algn="ctr">
              <a:defRPr/>
            </a:pPr>
            <a:r>
              <a:rPr lang="en-US" b="0" dirty="0">
                <a:latin typeface="Helvetica"/>
                <a:ea typeface="ＭＳ Ｐゴシック" charset="0"/>
                <a:cs typeface="Helvetica"/>
              </a:rPr>
              <a:t>core 1</a:t>
            </a:r>
          </a:p>
        </p:txBody>
      </p:sp>
      <p:sp>
        <p:nvSpPr>
          <p:cNvPr id="103458" name="TextBox 17"/>
          <p:cNvSpPr txBox="1">
            <a:spLocks noChangeArrowheads="1"/>
          </p:cNvSpPr>
          <p:nvPr/>
        </p:nvSpPr>
        <p:spPr bwMode="auto">
          <a:xfrm>
            <a:off x="5675314" y="5334000"/>
            <a:ext cx="7254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sz="2000" b="0">
                <a:latin typeface="Helvetica" panose="020B0604020202020204" pitchFamily="34" charset="0"/>
              </a:rPr>
              <a:t>CPU</a:t>
            </a:r>
          </a:p>
        </p:txBody>
      </p:sp>
      <p:grpSp>
        <p:nvGrpSpPr>
          <p:cNvPr id="103459" name="Group 54"/>
          <p:cNvGrpSpPr>
            <a:grpSpLocks/>
          </p:cNvGrpSpPr>
          <p:nvPr/>
        </p:nvGrpSpPr>
        <p:grpSpPr bwMode="auto">
          <a:xfrm>
            <a:off x="1828800" y="5334000"/>
            <a:ext cx="304800" cy="609600"/>
            <a:chOff x="7010400" y="1143000"/>
            <a:chExt cx="457200" cy="1828800"/>
          </a:xfrm>
        </p:grpSpPr>
        <p:sp>
          <p:nvSpPr>
            <p:cNvPr id="103502" name="Rounded Rectangle 55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Helvetica" panose="020B0604020202020204" pitchFamily="34" charset="0"/>
              </a:endParaRPr>
            </a:p>
          </p:txBody>
        </p:sp>
        <p:sp>
          <p:nvSpPr>
            <p:cNvPr id="103503" name="Freeform 61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47161 h 1835150"/>
                <a:gd name="T4" fmla="*/ 6353 w 232039"/>
                <a:gd name="T5" fmla="*/ 137711 h 1835150"/>
                <a:gd name="T6" fmla="*/ 222253 w 232039"/>
                <a:gd name="T7" fmla="*/ 228261 h 1835150"/>
                <a:gd name="T8" fmla="*/ 3 w 232039"/>
                <a:gd name="T9" fmla="*/ 316925 h 1835150"/>
                <a:gd name="T10" fmla="*/ 228603 w 232039"/>
                <a:gd name="T11" fmla="*/ 407475 h 1835150"/>
                <a:gd name="T12" fmla="*/ 12703 w 232039"/>
                <a:gd name="T13" fmla="*/ 499910 h 1835150"/>
                <a:gd name="T14" fmla="*/ 114303 w 232039"/>
                <a:gd name="T15" fmla="*/ 545185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103460" name="Group 67"/>
          <p:cNvGrpSpPr>
            <a:grpSpLocks/>
          </p:cNvGrpSpPr>
          <p:nvPr/>
        </p:nvGrpSpPr>
        <p:grpSpPr bwMode="auto">
          <a:xfrm>
            <a:off x="2209800" y="5334000"/>
            <a:ext cx="304800" cy="609600"/>
            <a:chOff x="7010400" y="1143000"/>
            <a:chExt cx="457200" cy="1828800"/>
          </a:xfrm>
        </p:grpSpPr>
        <p:sp>
          <p:nvSpPr>
            <p:cNvPr id="103500" name="Rounded Rectangle 68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Helvetica" panose="020B0604020202020204" pitchFamily="34" charset="0"/>
              </a:endParaRPr>
            </a:p>
          </p:txBody>
        </p:sp>
        <p:sp>
          <p:nvSpPr>
            <p:cNvPr id="103501" name="Freeform 69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47161 h 1835150"/>
                <a:gd name="T4" fmla="*/ 6353 w 232039"/>
                <a:gd name="T5" fmla="*/ 137711 h 1835150"/>
                <a:gd name="T6" fmla="*/ 222253 w 232039"/>
                <a:gd name="T7" fmla="*/ 228261 h 1835150"/>
                <a:gd name="T8" fmla="*/ 3 w 232039"/>
                <a:gd name="T9" fmla="*/ 316925 h 1835150"/>
                <a:gd name="T10" fmla="*/ 228603 w 232039"/>
                <a:gd name="T11" fmla="*/ 407475 h 1835150"/>
                <a:gd name="T12" fmla="*/ 12703 w 232039"/>
                <a:gd name="T13" fmla="*/ 499910 h 1835150"/>
                <a:gd name="T14" fmla="*/ 114303 w 232039"/>
                <a:gd name="T15" fmla="*/ 545185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71" name="Rectangle 70"/>
          <p:cNvSpPr/>
          <p:nvPr/>
        </p:nvSpPr>
        <p:spPr bwMode="auto">
          <a:xfrm>
            <a:off x="2743200" y="5257800"/>
            <a:ext cx="838200" cy="990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ＭＳ Ｐゴシック" charset="0"/>
              <a:cs typeface="Helvetica"/>
            </a:endParaRPr>
          </a:p>
          <a:p>
            <a:pPr algn="ctr">
              <a:defRPr/>
            </a:pPr>
            <a:endParaRPr lang="en-US" b="0" dirty="0">
              <a:latin typeface="Helvetica"/>
              <a:ea typeface="ＭＳ Ｐゴシック" charset="0"/>
              <a:cs typeface="Helvetica"/>
            </a:endParaRPr>
          </a:p>
          <a:p>
            <a:pPr algn="ctr">
              <a:defRPr/>
            </a:pPr>
            <a:r>
              <a:rPr lang="en-US" b="0" dirty="0">
                <a:latin typeface="Helvetica"/>
                <a:ea typeface="ＭＳ Ｐゴシック" charset="0"/>
                <a:cs typeface="Helvetica"/>
              </a:rPr>
              <a:t>core 2</a:t>
            </a:r>
          </a:p>
        </p:txBody>
      </p:sp>
      <p:grpSp>
        <p:nvGrpSpPr>
          <p:cNvPr id="103462" name="Group 71"/>
          <p:cNvGrpSpPr>
            <a:grpSpLocks/>
          </p:cNvGrpSpPr>
          <p:nvPr/>
        </p:nvGrpSpPr>
        <p:grpSpPr bwMode="auto">
          <a:xfrm>
            <a:off x="2819400" y="5334000"/>
            <a:ext cx="304800" cy="609600"/>
            <a:chOff x="7010400" y="1143000"/>
            <a:chExt cx="457200" cy="1828800"/>
          </a:xfrm>
        </p:grpSpPr>
        <p:sp>
          <p:nvSpPr>
            <p:cNvPr id="103498" name="Rounded Rectangle 72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Helvetica" panose="020B0604020202020204" pitchFamily="34" charset="0"/>
              </a:endParaRPr>
            </a:p>
          </p:txBody>
        </p:sp>
        <p:sp>
          <p:nvSpPr>
            <p:cNvPr id="103499" name="Freeform 73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47161 h 1835150"/>
                <a:gd name="T4" fmla="*/ 6353 w 232039"/>
                <a:gd name="T5" fmla="*/ 137711 h 1835150"/>
                <a:gd name="T6" fmla="*/ 222253 w 232039"/>
                <a:gd name="T7" fmla="*/ 228261 h 1835150"/>
                <a:gd name="T8" fmla="*/ 3 w 232039"/>
                <a:gd name="T9" fmla="*/ 316925 h 1835150"/>
                <a:gd name="T10" fmla="*/ 228603 w 232039"/>
                <a:gd name="T11" fmla="*/ 407475 h 1835150"/>
                <a:gd name="T12" fmla="*/ 12703 w 232039"/>
                <a:gd name="T13" fmla="*/ 499910 h 1835150"/>
                <a:gd name="T14" fmla="*/ 114303 w 232039"/>
                <a:gd name="T15" fmla="*/ 545185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103463" name="Group 74"/>
          <p:cNvGrpSpPr>
            <a:grpSpLocks/>
          </p:cNvGrpSpPr>
          <p:nvPr/>
        </p:nvGrpSpPr>
        <p:grpSpPr bwMode="auto">
          <a:xfrm>
            <a:off x="3200400" y="5334000"/>
            <a:ext cx="304800" cy="609600"/>
            <a:chOff x="7010400" y="1143000"/>
            <a:chExt cx="457200" cy="1828800"/>
          </a:xfrm>
        </p:grpSpPr>
        <p:sp>
          <p:nvSpPr>
            <p:cNvPr id="103496" name="Rounded Rectangle 75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Helvetica" panose="020B0604020202020204" pitchFamily="34" charset="0"/>
              </a:endParaRPr>
            </a:p>
          </p:txBody>
        </p:sp>
        <p:sp>
          <p:nvSpPr>
            <p:cNvPr id="103497" name="Freeform 86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47161 h 1835150"/>
                <a:gd name="T4" fmla="*/ 6353 w 232039"/>
                <a:gd name="T5" fmla="*/ 137711 h 1835150"/>
                <a:gd name="T6" fmla="*/ 222253 w 232039"/>
                <a:gd name="T7" fmla="*/ 228261 h 1835150"/>
                <a:gd name="T8" fmla="*/ 3 w 232039"/>
                <a:gd name="T9" fmla="*/ 316925 h 1835150"/>
                <a:gd name="T10" fmla="*/ 228603 w 232039"/>
                <a:gd name="T11" fmla="*/ 407475 h 1835150"/>
                <a:gd name="T12" fmla="*/ 12703 w 232039"/>
                <a:gd name="T13" fmla="*/ 499910 h 1835150"/>
                <a:gd name="T14" fmla="*/ 114303 w 232039"/>
                <a:gd name="T15" fmla="*/ 545185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103" name="Rectangle 102"/>
          <p:cNvSpPr/>
          <p:nvPr/>
        </p:nvSpPr>
        <p:spPr bwMode="auto">
          <a:xfrm>
            <a:off x="3733800" y="5257800"/>
            <a:ext cx="838200" cy="990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ＭＳ Ｐゴシック" charset="0"/>
              <a:cs typeface="Helvetica"/>
            </a:endParaRPr>
          </a:p>
          <a:p>
            <a:pPr algn="ctr">
              <a:defRPr/>
            </a:pPr>
            <a:endParaRPr lang="en-US" b="0" dirty="0">
              <a:latin typeface="Helvetica"/>
              <a:ea typeface="ＭＳ Ｐゴシック" charset="0"/>
              <a:cs typeface="Helvetica"/>
            </a:endParaRPr>
          </a:p>
          <a:p>
            <a:pPr algn="ctr">
              <a:defRPr/>
            </a:pPr>
            <a:r>
              <a:rPr lang="en-US" b="0" dirty="0">
                <a:latin typeface="Helvetica"/>
                <a:ea typeface="ＭＳ Ｐゴシック" charset="0"/>
                <a:cs typeface="Helvetica"/>
              </a:rPr>
              <a:t>core 3</a:t>
            </a:r>
          </a:p>
        </p:txBody>
      </p:sp>
      <p:grpSp>
        <p:nvGrpSpPr>
          <p:cNvPr id="103465" name="Group 103"/>
          <p:cNvGrpSpPr>
            <a:grpSpLocks/>
          </p:cNvGrpSpPr>
          <p:nvPr/>
        </p:nvGrpSpPr>
        <p:grpSpPr bwMode="auto">
          <a:xfrm>
            <a:off x="3810000" y="5334000"/>
            <a:ext cx="304800" cy="609600"/>
            <a:chOff x="7010400" y="1143000"/>
            <a:chExt cx="457200" cy="1828800"/>
          </a:xfrm>
        </p:grpSpPr>
        <p:sp>
          <p:nvSpPr>
            <p:cNvPr id="103494" name="Rounded Rectangle 104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Helvetica" panose="020B0604020202020204" pitchFamily="34" charset="0"/>
              </a:endParaRPr>
            </a:p>
          </p:txBody>
        </p:sp>
        <p:sp>
          <p:nvSpPr>
            <p:cNvPr id="103495" name="Freeform 105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47161 h 1835150"/>
                <a:gd name="T4" fmla="*/ 6353 w 232039"/>
                <a:gd name="T5" fmla="*/ 137711 h 1835150"/>
                <a:gd name="T6" fmla="*/ 222253 w 232039"/>
                <a:gd name="T7" fmla="*/ 228261 h 1835150"/>
                <a:gd name="T8" fmla="*/ 3 w 232039"/>
                <a:gd name="T9" fmla="*/ 316925 h 1835150"/>
                <a:gd name="T10" fmla="*/ 228603 w 232039"/>
                <a:gd name="T11" fmla="*/ 407475 h 1835150"/>
                <a:gd name="T12" fmla="*/ 12703 w 232039"/>
                <a:gd name="T13" fmla="*/ 499910 h 1835150"/>
                <a:gd name="T14" fmla="*/ 114303 w 232039"/>
                <a:gd name="T15" fmla="*/ 545185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103466" name="Group 106"/>
          <p:cNvGrpSpPr>
            <a:grpSpLocks/>
          </p:cNvGrpSpPr>
          <p:nvPr/>
        </p:nvGrpSpPr>
        <p:grpSpPr bwMode="auto">
          <a:xfrm>
            <a:off x="4191000" y="5334000"/>
            <a:ext cx="304800" cy="609600"/>
            <a:chOff x="7010400" y="1143000"/>
            <a:chExt cx="457200" cy="1828800"/>
          </a:xfrm>
        </p:grpSpPr>
        <p:sp>
          <p:nvSpPr>
            <p:cNvPr id="103492" name="Rounded Rectangle 107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Helvetica" panose="020B0604020202020204" pitchFamily="34" charset="0"/>
              </a:endParaRPr>
            </a:p>
          </p:txBody>
        </p:sp>
        <p:sp>
          <p:nvSpPr>
            <p:cNvPr id="103493" name="Freeform 108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47161 h 1835150"/>
                <a:gd name="T4" fmla="*/ 6353 w 232039"/>
                <a:gd name="T5" fmla="*/ 137711 h 1835150"/>
                <a:gd name="T6" fmla="*/ 222253 w 232039"/>
                <a:gd name="T7" fmla="*/ 228261 h 1835150"/>
                <a:gd name="T8" fmla="*/ 3 w 232039"/>
                <a:gd name="T9" fmla="*/ 316925 h 1835150"/>
                <a:gd name="T10" fmla="*/ 228603 w 232039"/>
                <a:gd name="T11" fmla="*/ 407475 h 1835150"/>
                <a:gd name="T12" fmla="*/ 12703 w 232039"/>
                <a:gd name="T13" fmla="*/ 499910 h 1835150"/>
                <a:gd name="T14" fmla="*/ 114303 w 232039"/>
                <a:gd name="T15" fmla="*/ 545185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110" name="Rectangle 109"/>
          <p:cNvSpPr/>
          <p:nvPr/>
        </p:nvSpPr>
        <p:spPr bwMode="auto">
          <a:xfrm>
            <a:off x="4724400" y="5257800"/>
            <a:ext cx="838200" cy="990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ＭＳ Ｐゴシック" charset="0"/>
              <a:cs typeface="Helvetica"/>
            </a:endParaRPr>
          </a:p>
          <a:p>
            <a:pPr algn="ctr">
              <a:defRPr/>
            </a:pPr>
            <a:endParaRPr lang="en-US" b="0" dirty="0">
              <a:latin typeface="Helvetica"/>
              <a:ea typeface="ＭＳ Ｐゴシック" charset="0"/>
              <a:cs typeface="Helvetica"/>
            </a:endParaRPr>
          </a:p>
          <a:p>
            <a:pPr algn="ctr">
              <a:defRPr/>
            </a:pPr>
            <a:r>
              <a:rPr lang="en-US" b="0" dirty="0">
                <a:latin typeface="Helvetica"/>
                <a:ea typeface="ＭＳ Ｐゴシック" charset="0"/>
                <a:cs typeface="Helvetica"/>
              </a:rPr>
              <a:t>core 4</a:t>
            </a:r>
          </a:p>
        </p:txBody>
      </p:sp>
      <p:grpSp>
        <p:nvGrpSpPr>
          <p:cNvPr id="103468" name="Group 110"/>
          <p:cNvGrpSpPr>
            <a:grpSpLocks/>
          </p:cNvGrpSpPr>
          <p:nvPr/>
        </p:nvGrpSpPr>
        <p:grpSpPr bwMode="auto">
          <a:xfrm>
            <a:off x="4800600" y="5334000"/>
            <a:ext cx="304800" cy="609600"/>
            <a:chOff x="7010400" y="1143000"/>
            <a:chExt cx="457200" cy="1828800"/>
          </a:xfrm>
        </p:grpSpPr>
        <p:sp>
          <p:nvSpPr>
            <p:cNvPr id="103490" name="Rounded Rectangle 111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Helvetica" panose="020B0604020202020204" pitchFamily="34" charset="0"/>
              </a:endParaRPr>
            </a:p>
          </p:txBody>
        </p:sp>
        <p:sp>
          <p:nvSpPr>
            <p:cNvPr id="103491" name="Freeform 11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47161 h 1835150"/>
                <a:gd name="T4" fmla="*/ 6353 w 232039"/>
                <a:gd name="T5" fmla="*/ 137711 h 1835150"/>
                <a:gd name="T6" fmla="*/ 222253 w 232039"/>
                <a:gd name="T7" fmla="*/ 228261 h 1835150"/>
                <a:gd name="T8" fmla="*/ 3 w 232039"/>
                <a:gd name="T9" fmla="*/ 316925 h 1835150"/>
                <a:gd name="T10" fmla="*/ 228603 w 232039"/>
                <a:gd name="T11" fmla="*/ 407475 h 1835150"/>
                <a:gd name="T12" fmla="*/ 12703 w 232039"/>
                <a:gd name="T13" fmla="*/ 499910 h 1835150"/>
                <a:gd name="T14" fmla="*/ 114303 w 232039"/>
                <a:gd name="T15" fmla="*/ 545185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103469" name="Group 113"/>
          <p:cNvGrpSpPr>
            <a:grpSpLocks/>
          </p:cNvGrpSpPr>
          <p:nvPr/>
        </p:nvGrpSpPr>
        <p:grpSpPr bwMode="auto">
          <a:xfrm>
            <a:off x="5181600" y="5334000"/>
            <a:ext cx="304800" cy="609600"/>
            <a:chOff x="7010400" y="1143000"/>
            <a:chExt cx="457200" cy="1828800"/>
          </a:xfrm>
        </p:grpSpPr>
        <p:sp>
          <p:nvSpPr>
            <p:cNvPr id="103488" name="Rounded Rectangle 114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Helvetica" panose="020B0604020202020204" pitchFamily="34" charset="0"/>
              </a:endParaRPr>
            </a:p>
          </p:txBody>
        </p:sp>
        <p:sp>
          <p:nvSpPr>
            <p:cNvPr id="103489" name="Freeform 115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47161 h 1835150"/>
                <a:gd name="T4" fmla="*/ 6353 w 232039"/>
                <a:gd name="T5" fmla="*/ 137711 h 1835150"/>
                <a:gd name="T6" fmla="*/ 222253 w 232039"/>
                <a:gd name="T7" fmla="*/ 228261 h 1835150"/>
                <a:gd name="T8" fmla="*/ 3 w 232039"/>
                <a:gd name="T9" fmla="*/ 316925 h 1835150"/>
                <a:gd name="T10" fmla="*/ 228603 w 232039"/>
                <a:gd name="T11" fmla="*/ 407475 h 1835150"/>
                <a:gd name="T12" fmla="*/ 12703 w 232039"/>
                <a:gd name="T13" fmla="*/ 499910 h 1835150"/>
                <a:gd name="T14" fmla="*/ 114303 w 232039"/>
                <a:gd name="T15" fmla="*/ 545185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cxnSp>
        <p:nvCxnSpPr>
          <p:cNvPr id="103470" name="Straight Arrow Connector 50"/>
          <p:cNvCxnSpPr>
            <a:cxnSpLocks noChangeShapeType="1"/>
            <a:stCxn id="47" idx="4"/>
          </p:cNvCxnSpPr>
          <p:nvPr/>
        </p:nvCxnSpPr>
        <p:spPr bwMode="auto">
          <a:xfrm flipH="1">
            <a:off x="1981200" y="4572000"/>
            <a:ext cx="171450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471" name="Straight Arrow Connector 116"/>
          <p:cNvCxnSpPr>
            <a:cxnSpLocks noChangeShapeType="1"/>
          </p:cNvCxnSpPr>
          <p:nvPr/>
        </p:nvCxnSpPr>
        <p:spPr bwMode="auto">
          <a:xfrm flipH="1">
            <a:off x="2362200" y="4648200"/>
            <a:ext cx="1219200" cy="685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472" name="Straight Arrow Connector 63"/>
          <p:cNvCxnSpPr>
            <a:cxnSpLocks noChangeShapeType="1"/>
            <a:stCxn id="47" idx="4"/>
            <a:endCxn id="103498" idx="0"/>
          </p:cNvCxnSpPr>
          <p:nvPr/>
        </p:nvCxnSpPr>
        <p:spPr bwMode="auto">
          <a:xfrm flipH="1">
            <a:off x="2971800" y="4572000"/>
            <a:ext cx="72390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473" name="Straight Arrow Connector 117"/>
          <p:cNvCxnSpPr>
            <a:cxnSpLocks noChangeShapeType="1"/>
            <a:stCxn id="103429" idx="2"/>
            <a:endCxn id="103496" idx="0"/>
          </p:cNvCxnSpPr>
          <p:nvPr/>
        </p:nvCxnSpPr>
        <p:spPr bwMode="auto">
          <a:xfrm flipH="1">
            <a:off x="3352800" y="4572000"/>
            <a:ext cx="34290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474" name="Straight Arrow Connector 64"/>
          <p:cNvCxnSpPr>
            <a:cxnSpLocks noChangeShapeType="1"/>
            <a:stCxn id="103429" idx="2"/>
            <a:endCxn id="103494" idx="0"/>
          </p:cNvCxnSpPr>
          <p:nvPr/>
        </p:nvCxnSpPr>
        <p:spPr bwMode="auto">
          <a:xfrm>
            <a:off x="3695700" y="4572000"/>
            <a:ext cx="26670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475" name="Straight Arrow Connector 118"/>
          <p:cNvCxnSpPr>
            <a:cxnSpLocks noChangeShapeType="1"/>
            <a:stCxn id="103429" idx="2"/>
            <a:endCxn id="103492" idx="0"/>
          </p:cNvCxnSpPr>
          <p:nvPr/>
        </p:nvCxnSpPr>
        <p:spPr bwMode="auto">
          <a:xfrm>
            <a:off x="3695700" y="4572000"/>
            <a:ext cx="64770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476" name="Straight Arrow Connector 66"/>
          <p:cNvCxnSpPr>
            <a:cxnSpLocks noChangeShapeType="1"/>
            <a:stCxn id="47" idx="4"/>
            <a:endCxn id="103490" idx="0"/>
          </p:cNvCxnSpPr>
          <p:nvPr/>
        </p:nvCxnSpPr>
        <p:spPr bwMode="auto">
          <a:xfrm>
            <a:off x="3695700" y="4572000"/>
            <a:ext cx="125730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477" name="Straight Arrow Connector 119"/>
          <p:cNvCxnSpPr>
            <a:cxnSpLocks noChangeShapeType="1"/>
            <a:stCxn id="103429" idx="2"/>
          </p:cNvCxnSpPr>
          <p:nvPr/>
        </p:nvCxnSpPr>
        <p:spPr bwMode="auto">
          <a:xfrm>
            <a:off x="3695700" y="4572000"/>
            <a:ext cx="163830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3048000" y="4495800"/>
            <a:ext cx="3276600" cy="685800"/>
            <a:chOff x="2667000" y="4495800"/>
            <a:chExt cx="3276600" cy="685800"/>
          </a:xfrm>
        </p:grpSpPr>
        <p:sp>
          <p:nvSpPr>
            <p:cNvPr id="103486" name="Oval 120"/>
            <p:cNvSpPr>
              <a:spLocks noChangeArrowheads="1"/>
            </p:cNvSpPr>
            <p:nvPr/>
          </p:nvSpPr>
          <p:spPr bwMode="auto">
            <a:xfrm>
              <a:off x="2667000" y="4724400"/>
              <a:ext cx="1295400" cy="1524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b="0">
                <a:latin typeface="Helvetica" panose="020B0604020202020204" pitchFamily="34" charset="0"/>
              </a:endParaRPr>
            </a:p>
          </p:txBody>
        </p:sp>
        <p:sp>
          <p:nvSpPr>
            <p:cNvPr id="103487" name="Rectangular Callout 121"/>
            <p:cNvSpPr>
              <a:spLocks noChangeArrowheads="1"/>
            </p:cNvSpPr>
            <p:nvPr/>
          </p:nvSpPr>
          <p:spPr bwMode="auto">
            <a:xfrm>
              <a:off x="4419600" y="4495800"/>
              <a:ext cx="1524000" cy="685800"/>
            </a:xfrm>
            <a:prstGeom prst="wedgeRectCallout">
              <a:avLst>
                <a:gd name="adj1" fmla="val -80329"/>
                <a:gd name="adj2" fmla="val -4296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b="0">
                  <a:latin typeface="Helvetica" panose="020B0604020202020204" pitchFamily="34" charset="0"/>
                </a:rPr>
                <a:t>8 threads at a time</a:t>
              </a:r>
            </a:p>
          </p:txBody>
        </p:sp>
      </p:grpSp>
      <p:sp>
        <p:nvSpPr>
          <p:cNvPr id="103479" name="TextBox 122"/>
          <p:cNvSpPr txBox="1">
            <a:spLocks noChangeArrowheads="1"/>
          </p:cNvSpPr>
          <p:nvPr/>
        </p:nvSpPr>
        <p:spPr bwMode="auto">
          <a:xfrm>
            <a:off x="381000" y="4383088"/>
            <a:ext cx="1993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b="0">
                <a:latin typeface="Helvetica" panose="020B0604020202020204" pitchFamily="34" charset="0"/>
              </a:rPr>
              <a:t>hardware-threads</a:t>
            </a:r>
          </a:p>
          <a:p>
            <a:r>
              <a:rPr lang="en-US" b="0">
                <a:latin typeface="Helvetica" panose="020B0604020202020204" pitchFamily="34" charset="0"/>
              </a:rPr>
              <a:t>(hyperthreading)</a:t>
            </a:r>
          </a:p>
        </p:txBody>
      </p:sp>
      <p:cxnSp>
        <p:nvCxnSpPr>
          <p:cNvPr id="103480" name="Straight Arrow Connector 123"/>
          <p:cNvCxnSpPr>
            <a:cxnSpLocks noChangeShapeType="1"/>
            <a:stCxn id="103479" idx="2"/>
            <a:endCxn id="103502" idx="1"/>
          </p:cNvCxnSpPr>
          <p:nvPr/>
        </p:nvCxnSpPr>
        <p:spPr bwMode="auto">
          <a:xfrm>
            <a:off x="1377950" y="5029200"/>
            <a:ext cx="45085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481" name="Straight Arrow Connector 124"/>
          <p:cNvCxnSpPr>
            <a:cxnSpLocks noChangeShapeType="1"/>
            <a:stCxn id="103479" idx="2"/>
            <a:endCxn id="103500" idx="1"/>
          </p:cNvCxnSpPr>
          <p:nvPr/>
        </p:nvCxnSpPr>
        <p:spPr bwMode="auto">
          <a:xfrm>
            <a:off x="1377950" y="5029200"/>
            <a:ext cx="83185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482" name="Rectangle 77"/>
          <p:cNvSpPr>
            <a:spLocks noChangeArrowheads="1"/>
          </p:cNvSpPr>
          <p:nvPr/>
        </p:nvSpPr>
        <p:spPr bwMode="auto">
          <a:xfrm>
            <a:off x="838200" y="28956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sz="1100">
                <a:latin typeface="Arial Narrow" panose="020B0606020202030204" pitchFamily="34" charset="0"/>
              </a:rPr>
              <a:t>CPU</a:t>
            </a:r>
          </a:p>
          <a:p>
            <a:pPr algn="ctr"/>
            <a:r>
              <a:rPr lang="en-US" sz="1100">
                <a:latin typeface="Arial Narrow" panose="020B0606020202030204" pitchFamily="34" charset="0"/>
              </a:rPr>
              <a:t>state</a:t>
            </a:r>
          </a:p>
        </p:txBody>
      </p:sp>
      <p:sp>
        <p:nvSpPr>
          <p:cNvPr id="103483" name="Rectangle 77"/>
          <p:cNvSpPr>
            <a:spLocks noChangeArrowheads="1"/>
          </p:cNvSpPr>
          <p:nvPr/>
        </p:nvSpPr>
        <p:spPr bwMode="auto">
          <a:xfrm>
            <a:off x="1600200" y="28956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sz="1100">
                <a:latin typeface="Arial Narrow" panose="020B0606020202030204" pitchFamily="34" charset="0"/>
              </a:rPr>
              <a:t>CPU</a:t>
            </a:r>
          </a:p>
          <a:p>
            <a:pPr algn="ctr"/>
            <a:r>
              <a:rPr lang="en-US" sz="1100">
                <a:latin typeface="Arial Narrow" panose="020B0606020202030204" pitchFamily="34" charset="0"/>
              </a:rPr>
              <a:t>state</a:t>
            </a:r>
          </a:p>
        </p:txBody>
      </p:sp>
      <p:sp>
        <p:nvSpPr>
          <p:cNvPr id="103484" name="Rectangle 77"/>
          <p:cNvSpPr>
            <a:spLocks noChangeArrowheads="1"/>
          </p:cNvSpPr>
          <p:nvPr/>
        </p:nvSpPr>
        <p:spPr bwMode="auto">
          <a:xfrm>
            <a:off x="3962400" y="28956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sz="1100">
                <a:latin typeface="Arial Narrow" panose="020B0606020202030204" pitchFamily="34" charset="0"/>
              </a:rPr>
              <a:t>CPU</a:t>
            </a:r>
          </a:p>
          <a:p>
            <a:pPr algn="ctr"/>
            <a:r>
              <a:rPr lang="en-US" sz="1100">
                <a:latin typeface="Arial Narrow" panose="020B0606020202030204" pitchFamily="34" charset="0"/>
              </a:rPr>
              <a:t>state</a:t>
            </a:r>
          </a:p>
        </p:txBody>
      </p:sp>
      <p:sp>
        <p:nvSpPr>
          <p:cNvPr id="103485" name="Rectangle 77"/>
          <p:cNvSpPr>
            <a:spLocks noChangeArrowheads="1"/>
          </p:cNvSpPr>
          <p:nvPr/>
        </p:nvSpPr>
        <p:spPr bwMode="auto">
          <a:xfrm>
            <a:off x="4724400" y="28956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sz="1100">
                <a:latin typeface="Arial Narrow" panose="020B0606020202030204" pitchFamily="34" charset="0"/>
              </a:rPr>
              <a:t>CPU</a:t>
            </a:r>
          </a:p>
          <a:p>
            <a:pPr algn="ctr"/>
            <a:r>
              <a:rPr lang="en-US" sz="1100">
                <a:latin typeface="Arial Narrow" panose="020B0606020202030204" pitchFamily="34" charset="0"/>
              </a:rPr>
              <a:t>state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2015-AAiT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27</a:t>
            </a:fld>
            <a:r>
              <a:rPr lang="en-US" smtClean="0">
                <a:solidFill>
                  <a:srgbClr val="000000"/>
                </a:solidFill>
              </a:rPr>
              <a:t> of 44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80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Implementing 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what we know about processes, implementing threads </a:t>
            </a:r>
            <a:r>
              <a:rPr lang="en-US" dirty="0" smtClean="0"/>
              <a:t>is “easy</a:t>
            </a:r>
            <a:r>
              <a:rPr lang="en-US" dirty="0"/>
              <a:t>”</a:t>
            </a:r>
          </a:p>
          <a:p>
            <a:r>
              <a:rPr lang="en-US" b="1" dirty="0"/>
              <a:t>Idea</a:t>
            </a:r>
            <a:r>
              <a:rPr lang="en-US" dirty="0"/>
              <a:t>: Break the PCB into two pieces:</a:t>
            </a:r>
          </a:p>
          <a:p>
            <a:pPr marL="936026" lvl="1" indent="-457200"/>
            <a:r>
              <a:rPr lang="en-US" dirty="0" smtClean="0"/>
              <a:t>Thread-specific </a:t>
            </a:r>
            <a:r>
              <a:rPr lang="en-US" dirty="0"/>
              <a:t>stuff: Processor </a:t>
            </a:r>
            <a:r>
              <a:rPr lang="en-US" dirty="0" smtClean="0"/>
              <a:t>state </a:t>
            </a:r>
          </a:p>
          <a:p>
            <a:pPr marL="1654263" lvl="2" indent="-457200"/>
            <a:r>
              <a:rPr lang="en-US" dirty="0" smtClean="0"/>
              <a:t>Task Control Block (TCB) A.K.A Thread Table</a:t>
            </a:r>
          </a:p>
          <a:p>
            <a:pPr marL="936026" lvl="1" indent="-457200"/>
            <a:r>
              <a:rPr lang="en-US" dirty="0" smtClean="0"/>
              <a:t>Process-specific </a:t>
            </a:r>
            <a:r>
              <a:rPr lang="en-US" dirty="0"/>
              <a:t>stuff: Address space and OS resources (open files, etc</a:t>
            </a:r>
            <a:r>
              <a:rPr lang="en-US" dirty="0" smtClean="0"/>
              <a:t>.)</a:t>
            </a:r>
          </a:p>
          <a:p>
            <a:pPr marL="1654263" lvl="2" indent="-457200"/>
            <a:r>
              <a:rPr lang="en-US" dirty="0" smtClean="0"/>
              <a:t>Process Control Block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2015-AAiT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001574"/>
            <a:ext cx="3505200" cy="2612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28</a:t>
            </a:fld>
            <a:r>
              <a:rPr lang="en-US" smtClean="0">
                <a:solidFill>
                  <a:srgbClr val="000000"/>
                </a:solidFill>
              </a:rPr>
              <a:t> of 44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31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Thread Control Block (TCB)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TCB contains info on a single thread</a:t>
            </a:r>
          </a:p>
          <a:p>
            <a:pPr marL="936026" lvl="1" indent="-457200"/>
            <a:r>
              <a:rPr lang="en-US" dirty="0" smtClean="0"/>
              <a:t>Just </a:t>
            </a:r>
            <a:r>
              <a:rPr lang="en-US" dirty="0"/>
              <a:t>processor state and pointer to corresponding PCB</a:t>
            </a:r>
          </a:p>
          <a:p>
            <a:r>
              <a:rPr lang="en-US" dirty="0"/>
              <a:t>PCB contains information on the containing process</a:t>
            </a:r>
          </a:p>
          <a:p>
            <a:pPr marL="936026" lvl="1" indent="-457200"/>
            <a:r>
              <a:rPr lang="en-US" dirty="0" smtClean="0"/>
              <a:t>Address </a:t>
            </a:r>
            <a:r>
              <a:rPr lang="en-US" dirty="0"/>
              <a:t>space and OS resources ... but NO processor state!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2015-AAiT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819400"/>
            <a:ext cx="3505200" cy="2612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29</a:t>
            </a:fld>
            <a:r>
              <a:rPr lang="en-US" smtClean="0">
                <a:solidFill>
                  <a:srgbClr val="000000"/>
                </a:solidFill>
              </a:rPr>
              <a:t> of 44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594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Recap: Process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9331" name="Rounded Rectangle 3"/>
          <p:cNvSpPr>
            <a:spLocks noChangeArrowheads="1"/>
          </p:cNvSpPr>
          <p:nvPr/>
        </p:nvSpPr>
        <p:spPr bwMode="auto">
          <a:xfrm>
            <a:off x="2514600" y="1524000"/>
            <a:ext cx="3810000" cy="43434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600">
              <a:latin typeface="Helvetica" panose="020B0604020202020204" pitchFamily="34" charset="0"/>
            </a:endParaRPr>
          </a:p>
        </p:txBody>
      </p:sp>
      <p:sp>
        <p:nvSpPr>
          <p:cNvPr id="99332" name="Rectangle 5"/>
          <p:cNvSpPr>
            <a:spLocks noChangeArrowheads="1"/>
          </p:cNvSpPr>
          <p:nvPr/>
        </p:nvSpPr>
        <p:spPr bwMode="auto">
          <a:xfrm>
            <a:off x="4648200" y="1905000"/>
            <a:ext cx="1447800" cy="990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b="0">
                <a:latin typeface="Helvetica" panose="020B0604020202020204" pitchFamily="34" charset="0"/>
              </a:rPr>
              <a:t>Memory</a:t>
            </a:r>
          </a:p>
        </p:txBody>
      </p:sp>
      <p:sp>
        <p:nvSpPr>
          <p:cNvPr id="99333" name="Rectangle 6"/>
          <p:cNvSpPr>
            <a:spLocks noChangeArrowheads="1"/>
          </p:cNvSpPr>
          <p:nvPr/>
        </p:nvSpPr>
        <p:spPr bwMode="auto">
          <a:xfrm>
            <a:off x="4648200" y="3048000"/>
            <a:ext cx="1447800" cy="1219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b="0">
                <a:latin typeface="Helvetica" panose="020B0604020202020204" pitchFamily="34" charset="0"/>
              </a:rPr>
              <a:t>I/O State</a:t>
            </a:r>
          </a:p>
          <a:p>
            <a:r>
              <a:rPr lang="en-US" b="0">
                <a:latin typeface="Helvetica" panose="020B0604020202020204" pitchFamily="34" charset="0"/>
              </a:rPr>
              <a:t>(e.g., file, socket contexts)</a:t>
            </a:r>
          </a:p>
        </p:txBody>
      </p:sp>
      <p:sp>
        <p:nvSpPr>
          <p:cNvPr id="99334" name="Rectangle 7"/>
          <p:cNvSpPr>
            <a:spLocks noChangeArrowheads="1"/>
          </p:cNvSpPr>
          <p:nvPr/>
        </p:nvSpPr>
        <p:spPr bwMode="auto">
          <a:xfrm>
            <a:off x="4648200" y="4572000"/>
            <a:ext cx="1447800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b="0">
                <a:latin typeface="Helvetica" panose="020B0604020202020204" pitchFamily="34" charset="0"/>
              </a:rPr>
              <a:t>CPU state (PC, SP, registers..)</a:t>
            </a:r>
          </a:p>
        </p:txBody>
      </p:sp>
      <p:sp>
        <p:nvSpPr>
          <p:cNvPr id="98310" name="Rectangular Callout 8"/>
          <p:cNvSpPr>
            <a:spLocks noChangeArrowheads="1"/>
          </p:cNvSpPr>
          <p:nvPr/>
        </p:nvSpPr>
        <p:spPr bwMode="auto">
          <a:xfrm>
            <a:off x="685800" y="3352800"/>
            <a:ext cx="1676400" cy="1143000"/>
          </a:xfrm>
          <a:prstGeom prst="wedgeRectCallout">
            <a:avLst>
              <a:gd name="adj1" fmla="val 75079"/>
              <a:gd name="adj2" fmla="val 55199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b="0">
                <a:latin typeface="Helvetica" panose="020B0604020202020204" pitchFamily="34" charset="0"/>
              </a:rPr>
              <a:t>Sequential stream of instructions</a:t>
            </a:r>
          </a:p>
        </p:txBody>
      </p:sp>
      <p:sp>
        <p:nvSpPr>
          <p:cNvPr id="99336" name="Rounded Rectangle 11"/>
          <p:cNvSpPr>
            <a:spLocks noChangeArrowheads="1"/>
          </p:cNvSpPr>
          <p:nvPr/>
        </p:nvSpPr>
        <p:spPr bwMode="auto">
          <a:xfrm>
            <a:off x="2819400" y="1600200"/>
            <a:ext cx="1676400" cy="419100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>
                <a:latin typeface="Helvetica" panose="020B0604020202020204" pitchFamily="34" charset="0"/>
              </a:rPr>
              <a:t>A(int tmp) {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>
                <a:latin typeface="Helvetica" panose="020B0604020202020204" pitchFamily="34" charset="0"/>
              </a:rPr>
              <a:t>  if (tmp&lt;2)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>
                <a:latin typeface="Helvetica" panose="020B0604020202020204" pitchFamily="34" charset="0"/>
              </a:rPr>
              <a:t>    B();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>
                <a:latin typeface="Helvetica" panose="020B0604020202020204" pitchFamily="34" charset="0"/>
              </a:rPr>
              <a:t>  printf(tmp);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>
                <a:latin typeface="Helvetica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>
                <a:latin typeface="Helvetica" panose="020B0604020202020204" pitchFamily="34" charset="0"/>
              </a:rPr>
              <a:t>B() {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>
                <a:latin typeface="Helvetica" panose="020B0604020202020204" pitchFamily="34" charset="0"/>
              </a:rPr>
              <a:t>  C();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>
                <a:latin typeface="Helvetica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>
                <a:latin typeface="Helvetica" panose="020B0604020202020204" pitchFamily="34" charset="0"/>
              </a:rPr>
              <a:t>C() {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>
                <a:latin typeface="Helvetica" panose="020B0604020202020204" pitchFamily="34" charset="0"/>
              </a:rPr>
              <a:t>  A(2);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>
                <a:latin typeface="Helvetica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>
                <a:latin typeface="Helvetica" panose="020B0604020202020204" pitchFamily="34" charset="0"/>
              </a:rPr>
              <a:t>A(1);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>
                <a:latin typeface="Helvetica" panose="020B0604020202020204" pitchFamily="34" charset="0"/>
              </a:rPr>
              <a:t>…</a:t>
            </a:r>
          </a:p>
        </p:txBody>
      </p:sp>
      <p:sp>
        <p:nvSpPr>
          <p:cNvPr id="99337" name="TextBox 12"/>
          <p:cNvSpPr txBox="1">
            <a:spLocks noChangeArrowheads="1"/>
          </p:cNvSpPr>
          <p:nvPr/>
        </p:nvSpPr>
        <p:spPr bwMode="auto">
          <a:xfrm>
            <a:off x="2819401" y="1066801"/>
            <a:ext cx="2339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sz="2400">
                <a:latin typeface="Helvetica" panose="020B0604020202020204" pitchFamily="34" charset="0"/>
              </a:rPr>
              <a:t>(Unix) Process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6400800" y="1905000"/>
            <a:ext cx="2286000" cy="2362200"/>
            <a:chOff x="6019800" y="1905000"/>
            <a:chExt cx="2286000" cy="2286000"/>
          </a:xfrm>
        </p:grpSpPr>
        <p:sp>
          <p:nvSpPr>
            <p:cNvPr id="99343" name="Right Brace 13"/>
            <p:cNvSpPr>
              <a:spLocks/>
            </p:cNvSpPr>
            <p:nvPr/>
          </p:nvSpPr>
          <p:spPr bwMode="auto">
            <a:xfrm>
              <a:off x="6019800" y="1905000"/>
              <a:ext cx="381000" cy="2286000"/>
            </a:xfrm>
            <a:prstGeom prst="rightBrace">
              <a:avLst>
                <a:gd name="adj1" fmla="val 8333"/>
                <a:gd name="adj2" fmla="val 5000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9344" name="Rectangular Callout 14"/>
            <p:cNvSpPr>
              <a:spLocks noChangeArrowheads="1"/>
            </p:cNvSpPr>
            <p:nvPr/>
          </p:nvSpPr>
          <p:spPr bwMode="auto">
            <a:xfrm>
              <a:off x="6629400" y="2667000"/>
              <a:ext cx="1676400" cy="457200"/>
            </a:xfrm>
            <a:prstGeom prst="wedgeRectCallout">
              <a:avLst>
                <a:gd name="adj1" fmla="val -60329"/>
                <a:gd name="adj2" fmla="val 32741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b="0">
                  <a:latin typeface="Helvetica" panose="020B0604020202020204" pitchFamily="34" charset="0"/>
                </a:rPr>
                <a:t>Resources</a:t>
              </a:r>
            </a:p>
          </p:txBody>
        </p:sp>
      </p:grpSp>
      <p:sp>
        <p:nvSpPr>
          <p:cNvPr id="99339" name="Rectangle 2"/>
          <p:cNvSpPr>
            <a:spLocks noChangeArrowheads="1"/>
          </p:cNvSpPr>
          <p:nvPr/>
        </p:nvSpPr>
        <p:spPr bwMode="auto">
          <a:xfrm>
            <a:off x="5029200" y="2590800"/>
            <a:ext cx="914400" cy="2286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b="0">
                <a:latin typeface="Helvetica" panose="020B0604020202020204" pitchFamily="34" charset="0"/>
              </a:rPr>
              <a:t>Stack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4572000" y="4495800"/>
            <a:ext cx="4267200" cy="1066800"/>
            <a:chOff x="4191000" y="4495800"/>
            <a:chExt cx="4267200" cy="1066800"/>
          </a:xfrm>
        </p:grpSpPr>
        <p:sp>
          <p:nvSpPr>
            <p:cNvPr id="99341" name="Rectangle 2"/>
            <p:cNvSpPr>
              <a:spLocks noChangeArrowheads="1"/>
            </p:cNvSpPr>
            <p:nvPr/>
          </p:nvSpPr>
          <p:spPr bwMode="auto">
            <a:xfrm>
              <a:off x="4191000" y="4495800"/>
              <a:ext cx="1600200" cy="1066800"/>
            </a:xfrm>
            <a:prstGeom prst="rect">
              <a:avLst/>
            </a:prstGeom>
            <a:noFill/>
            <a:ln w="762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b="0">
                <a:latin typeface="Helvetica" panose="020B0604020202020204" pitchFamily="34" charset="0"/>
              </a:endParaRPr>
            </a:p>
          </p:txBody>
        </p:sp>
        <p:sp>
          <p:nvSpPr>
            <p:cNvPr id="99342" name="Rounded Rectangular Callout 3"/>
            <p:cNvSpPr>
              <a:spLocks noChangeArrowheads="1"/>
            </p:cNvSpPr>
            <p:nvPr/>
          </p:nvSpPr>
          <p:spPr bwMode="auto">
            <a:xfrm>
              <a:off x="6705600" y="4724400"/>
              <a:ext cx="1752600" cy="685800"/>
            </a:xfrm>
            <a:prstGeom prst="wedgeRoundRectCallout">
              <a:avLst>
                <a:gd name="adj1" fmla="val -101269"/>
                <a:gd name="adj2" fmla="val -50463"/>
                <a:gd name="adj3" fmla="val 16667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>
                  <a:solidFill>
                    <a:schemeClr val="accent1"/>
                  </a:solidFill>
                  <a:latin typeface="Helvetica" panose="020B0604020202020204" pitchFamily="34" charset="0"/>
                </a:rPr>
                <a:t>Stored in OS</a:t>
              </a:r>
            </a:p>
          </p:txBody>
        </p: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2015-AAiT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3</a:t>
            </a:fld>
            <a:r>
              <a:rPr lang="en-US" smtClean="0">
                <a:solidFill>
                  <a:srgbClr val="000000"/>
                </a:solidFill>
              </a:rPr>
              <a:t> of 44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71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Thread Control Block (TCB)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TCB's are smaller and cheaper than processes</a:t>
            </a:r>
          </a:p>
          <a:p>
            <a:pPr marL="936026" lvl="1" indent="-457200"/>
            <a:r>
              <a:rPr lang="en-US" dirty="0" smtClean="0"/>
              <a:t>Linux </a:t>
            </a:r>
            <a:r>
              <a:rPr lang="en-US" dirty="0"/>
              <a:t>TCB (</a:t>
            </a:r>
            <a:r>
              <a:rPr lang="en-US" dirty="0" err="1"/>
              <a:t>thread_struct</a:t>
            </a:r>
            <a:r>
              <a:rPr lang="en-US" dirty="0"/>
              <a:t>) has 24 fields</a:t>
            </a:r>
          </a:p>
          <a:p>
            <a:pPr marL="936026" lvl="1" indent="-457200"/>
            <a:r>
              <a:rPr lang="en-US" dirty="0" smtClean="0"/>
              <a:t>Linux </a:t>
            </a:r>
            <a:r>
              <a:rPr lang="en-US" dirty="0"/>
              <a:t>PCB (</a:t>
            </a:r>
            <a:r>
              <a:rPr lang="en-US" dirty="0" err="1"/>
              <a:t>task_struct</a:t>
            </a:r>
            <a:r>
              <a:rPr lang="en-US" dirty="0"/>
              <a:t>) has 106 fields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2015-AAiT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286000"/>
            <a:ext cx="3505200" cy="2612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30</a:t>
            </a:fld>
            <a:r>
              <a:rPr lang="en-US" smtClean="0">
                <a:solidFill>
                  <a:srgbClr val="000000"/>
                </a:solidFill>
              </a:rPr>
              <a:t> of 44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59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Context Switching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TCB is now the unit of a context switch</a:t>
            </a:r>
          </a:p>
          <a:p>
            <a:pPr marL="936026" lvl="1" indent="-457200"/>
            <a:r>
              <a:rPr lang="en-US" dirty="0" smtClean="0"/>
              <a:t>Ready </a:t>
            </a:r>
            <a:r>
              <a:rPr lang="en-US" dirty="0"/>
              <a:t>queue, wait queues, etc. now contain pointers </a:t>
            </a:r>
            <a:r>
              <a:rPr lang="en-US" dirty="0" smtClean="0"/>
              <a:t>t o TCB's</a:t>
            </a:r>
          </a:p>
          <a:p>
            <a:pPr marL="936026" lvl="1" indent="-457200"/>
            <a:r>
              <a:rPr lang="en-US" dirty="0" smtClean="0"/>
              <a:t>Context </a:t>
            </a:r>
            <a:r>
              <a:rPr lang="en-US" dirty="0"/>
              <a:t>switch causes CPU state to be copied to/from the </a:t>
            </a:r>
            <a:r>
              <a:rPr lang="en-US" dirty="0" smtClean="0"/>
              <a:t>TCB</a:t>
            </a:r>
          </a:p>
          <a:p>
            <a:pPr marL="936026" lvl="1" indent="-457200"/>
            <a:endParaRPr lang="en-US" dirty="0" smtClean="0"/>
          </a:p>
          <a:p>
            <a:pPr marL="936026" lvl="1" indent="-457200"/>
            <a:endParaRPr lang="en-US" dirty="0"/>
          </a:p>
          <a:p>
            <a:pPr marL="936026" lvl="1" indent="-457200"/>
            <a:endParaRPr lang="en-US" dirty="0" smtClean="0"/>
          </a:p>
          <a:p>
            <a:pPr marL="936026" lvl="1" indent="-457200"/>
            <a:endParaRPr lang="en-US" dirty="0"/>
          </a:p>
          <a:p>
            <a:pPr marL="936026" lvl="1" indent="-457200"/>
            <a:endParaRPr lang="en-US" dirty="0" smtClean="0"/>
          </a:p>
          <a:p>
            <a:pPr marL="457200" indent="-457200"/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2015-AAiT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17" name="Group 116"/>
          <p:cNvGrpSpPr/>
          <p:nvPr/>
        </p:nvGrpSpPr>
        <p:grpSpPr>
          <a:xfrm>
            <a:off x="288131" y="2487612"/>
            <a:ext cx="8504238" cy="4370388"/>
            <a:chOff x="152400" y="1828800"/>
            <a:chExt cx="8504238" cy="4598988"/>
          </a:xfrm>
        </p:grpSpPr>
        <p:grpSp>
          <p:nvGrpSpPr>
            <p:cNvPr id="118" name="Group 138"/>
            <p:cNvGrpSpPr>
              <a:grpSpLocks/>
            </p:cNvGrpSpPr>
            <p:nvPr/>
          </p:nvGrpSpPr>
          <p:grpSpPr bwMode="auto">
            <a:xfrm>
              <a:off x="2255838" y="1855788"/>
              <a:ext cx="6400800" cy="1524000"/>
              <a:chOff x="1432" y="527"/>
              <a:chExt cx="4032" cy="960"/>
            </a:xfrm>
          </p:grpSpPr>
          <p:grpSp>
            <p:nvGrpSpPr>
              <p:cNvPr id="202" name="Group 24"/>
              <p:cNvGrpSpPr>
                <a:grpSpLocks/>
              </p:cNvGrpSpPr>
              <p:nvPr/>
            </p:nvGrpSpPr>
            <p:grpSpPr bwMode="auto">
              <a:xfrm>
                <a:off x="2440" y="527"/>
                <a:ext cx="624" cy="864"/>
                <a:chOff x="2208" y="528"/>
                <a:chExt cx="672" cy="1008"/>
              </a:xfrm>
            </p:grpSpPr>
            <p:sp>
              <p:nvSpPr>
                <p:cNvPr id="221" name="Rectangle 21"/>
                <p:cNvSpPr>
                  <a:spLocks noChangeArrowheads="1"/>
                </p:cNvSpPr>
                <p:nvPr/>
              </p:nvSpPr>
              <p:spPr bwMode="auto">
                <a:xfrm>
                  <a:off x="2208" y="528"/>
                  <a:ext cx="672" cy="1008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en-US" sz="1600">
                    <a:latin typeface="Helvetica Light" charset="0"/>
                    <a:ea typeface="Gulim" panose="020B0600000101010101" pitchFamily="34" charset="-127"/>
                  </a:endParaRPr>
                </a:p>
                <a:p>
                  <a:endParaRPr lang="ko-KR" altLang="en-US" sz="1600">
                    <a:latin typeface="Helvetica Light" charset="0"/>
                    <a:ea typeface="Gulim" panose="020B0600000101010101" pitchFamily="34" charset="-127"/>
                  </a:endParaRPr>
                </a:p>
                <a:p>
                  <a:r>
                    <a:rPr lang="en-US" altLang="ko-KR" sz="1600">
                      <a:latin typeface="Helvetica Light" charset="0"/>
                    </a:rPr>
                    <a:t>Other</a:t>
                  </a:r>
                </a:p>
                <a:p>
                  <a:r>
                    <a:rPr lang="en-US" altLang="ko-KR" sz="1600">
                      <a:latin typeface="Helvetica Light" charset="0"/>
                    </a:rPr>
                    <a:t>State</a:t>
                  </a:r>
                </a:p>
                <a:p>
                  <a:r>
                    <a:rPr lang="en-US" altLang="ko-KR" sz="1600">
                      <a:latin typeface="Helvetica Light" charset="0"/>
                    </a:rPr>
                    <a:t>TCB</a:t>
                  </a:r>
                  <a:r>
                    <a:rPr lang="en-US" altLang="ko-KR" sz="1600" baseline="-25000">
                      <a:latin typeface="Helvetica Light" charset="0"/>
                    </a:rPr>
                    <a:t>9</a:t>
                  </a:r>
                  <a:endParaRPr lang="en-US" altLang="ko-KR" sz="1600">
                    <a:latin typeface="Helvetica Light" charset="0"/>
                  </a:endParaRPr>
                </a:p>
              </p:txBody>
            </p:sp>
            <p:sp>
              <p:nvSpPr>
                <p:cNvPr id="222" name="Rectangle 22"/>
                <p:cNvSpPr>
                  <a:spLocks noChangeArrowheads="1"/>
                </p:cNvSpPr>
                <p:nvPr/>
              </p:nvSpPr>
              <p:spPr bwMode="auto">
                <a:xfrm>
                  <a:off x="2208" y="528"/>
                  <a:ext cx="672" cy="240"/>
                </a:xfrm>
                <a:prstGeom prst="rect">
                  <a:avLst/>
                </a:prstGeom>
                <a:solidFill>
                  <a:srgbClr val="00FF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r>
                    <a:rPr lang="en-US" altLang="ko-KR" sz="1600">
                      <a:latin typeface="Helvetica Light" charset="0"/>
                    </a:rPr>
                    <a:t>Link</a:t>
                  </a:r>
                </a:p>
              </p:txBody>
            </p:sp>
            <p:sp>
              <p:nvSpPr>
                <p:cNvPr id="223" name="Rectangle 23"/>
                <p:cNvSpPr>
                  <a:spLocks noChangeArrowheads="1"/>
                </p:cNvSpPr>
                <p:nvPr/>
              </p:nvSpPr>
              <p:spPr bwMode="auto">
                <a:xfrm>
                  <a:off x="2208" y="768"/>
                  <a:ext cx="672" cy="192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r>
                    <a:rPr lang="en-US" altLang="ko-KR" sz="1600" dirty="0">
                      <a:latin typeface="Helvetica Light" charset="0"/>
                    </a:rPr>
                    <a:t>Registers</a:t>
                  </a:r>
                </a:p>
              </p:txBody>
            </p:sp>
          </p:grpSp>
          <p:grpSp>
            <p:nvGrpSpPr>
              <p:cNvPr id="203" name="Group 29"/>
              <p:cNvGrpSpPr>
                <a:grpSpLocks/>
              </p:cNvGrpSpPr>
              <p:nvPr/>
            </p:nvGrpSpPr>
            <p:grpSpPr bwMode="auto">
              <a:xfrm>
                <a:off x="3352" y="527"/>
                <a:ext cx="624" cy="864"/>
                <a:chOff x="2208" y="528"/>
                <a:chExt cx="672" cy="1008"/>
              </a:xfrm>
            </p:grpSpPr>
            <p:sp>
              <p:nvSpPr>
                <p:cNvPr id="218" name="Rectangle 30"/>
                <p:cNvSpPr>
                  <a:spLocks noChangeArrowheads="1"/>
                </p:cNvSpPr>
                <p:nvPr/>
              </p:nvSpPr>
              <p:spPr bwMode="auto">
                <a:xfrm>
                  <a:off x="2208" y="528"/>
                  <a:ext cx="672" cy="1008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en-US" sz="1600">
                    <a:latin typeface="Helvetica Light" charset="0"/>
                    <a:ea typeface="Gulim" panose="020B0600000101010101" pitchFamily="34" charset="-127"/>
                  </a:endParaRPr>
                </a:p>
                <a:p>
                  <a:endParaRPr lang="ko-KR" altLang="en-US" sz="1600">
                    <a:latin typeface="Helvetica Light" charset="0"/>
                    <a:ea typeface="Gulim" panose="020B0600000101010101" pitchFamily="34" charset="-127"/>
                  </a:endParaRPr>
                </a:p>
                <a:p>
                  <a:r>
                    <a:rPr lang="en-US" altLang="ko-KR" sz="1600">
                      <a:latin typeface="Helvetica Light" charset="0"/>
                    </a:rPr>
                    <a:t>Other</a:t>
                  </a:r>
                </a:p>
                <a:p>
                  <a:r>
                    <a:rPr lang="en-US" altLang="ko-KR" sz="1600">
                      <a:latin typeface="Helvetica Light" charset="0"/>
                    </a:rPr>
                    <a:t>State</a:t>
                  </a:r>
                </a:p>
                <a:p>
                  <a:r>
                    <a:rPr lang="en-US" altLang="ko-KR" sz="1600">
                      <a:latin typeface="Helvetica Light" charset="0"/>
                    </a:rPr>
                    <a:t>TCB</a:t>
                  </a:r>
                  <a:r>
                    <a:rPr lang="en-US" altLang="ko-KR" sz="1600" baseline="-25000">
                      <a:latin typeface="Helvetica Light" charset="0"/>
                    </a:rPr>
                    <a:t>6</a:t>
                  </a:r>
                  <a:endParaRPr lang="en-US" altLang="ko-KR" sz="1600">
                    <a:latin typeface="Helvetica Light" charset="0"/>
                  </a:endParaRPr>
                </a:p>
              </p:txBody>
            </p:sp>
            <p:sp>
              <p:nvSpPr>
                <p:cNvPr id="219" name="Rectangle 31"/>
                <p:cNvSpPr>
                  <a:spLocks noChangeArrowheads="1"/>
                </p:cNvSpPr>
                <p:nvPr/>
              </p:nvSpPr>
              <p:spPr bwMode="auto">
                <a:xfrm>
                  <a:off x="2208" y="528"/>
                  <a:ext cx="672" cy="240"/>
                </a:xfrm>
                <a:prstGeom prst="rect">
                  <a:avLst/>
                </a:prstGeom>
                <a:solidFill>
                  <a:srgbClr val="00FF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r>
                    <a:rPr lang="en-US" altLang="ko-KR" sz="1600">
                      <a:latin typeface="Helvetica Light" charset="0"/>
                    </a:rPr>
                    <a:t>Link</a:t>
                  </a:r>
                </a:p>
              </p:txBody>
            </p:sp>
            <p:sp>
              <p:nvSpPr>
                <p:cNvPr id="220" name="Rectangle 32"/>
                <p:cNvSpPr>
                  <a:spLocks noChangeArrowheads="1"/>
                </p:cNvSpPr>
                <p:nvPr/>
              </p:nvSpPr>
              <p:spPr bwMode="auto">
                <a:xfrm>
                  <a:off x="2208" y="768"/>
                  <a:ext cx="672" cy="192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r>
                    <a:rPr lang="en-US" altLang="ko-KR" sz="1600">
                      <a:latin typeface="Helvetica Light" charset="0"/>
                    </a:rPr>
                    <a:t>Registers</a:t>
                  </a:r>
                </a:p>
              </p:txBody>
            </p:sp>
          </p:grpSp>
          <p:grpSp>
            <p:nvGrpSpPr>
              <p:cNvPr id="204" name="Group 33"/>
              <p:cNvGrpSpPr>
                <a:grpSpLocks/>
              </p:cNvGrpSpPr>
              <p:nvPr/>
            </p:nvGrpSpPr>
            <p:grpSpPr bwMode="auto">
              <a:xfrm>
                <a:off x="4456" y="527"/>
                <a:ext cx="624" cy="864"/>
                <a:chOff x="2208" y="528"/>
                <a:chExt cx="672" cy="1008"/>
              </a:xfrm>
            </p:grpSpPr>
            <p:sp>
              <p:nvSpPr>
                <p:cNvPr id="215" name="Rectangle 34"/>
                <p:cNvSpPr>
                  <a:spLocks noChangeArrowheads="1"/>
                </p:cNvSpPr>
                <p:nvPr/>
              </p:nvSpPr>
              <p:spPr bwMode="auto">
                <a:xfrm>
                  <a:off x="2208" y="528"/>
                  <a:ext cx="672" cy="1008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en-US" sz="1600">
                    <a:latin typeface="Helvetica Light" charset="0"/>
                    <a:ea typeface="Gulim" panose="020B0600000101010101" pitchFamily="34" charset="-127"/>
                  </a:endParaRPr>
                </a:p>
                <a:p>
                  <a:endParaRPr lang="ko-KR" altLang="en-US" sz="1600">
                    <a:latin typeface="Helvetica Light" charset="0"/>
                    <a:ea typeface="Gulim" panose="020B0600000101010101" pitchFamily="34" charset="-127"/>
                  </a:endParaRPr>
                </a:p>
                <a:p>
                  <a:r>
                    <a:rPr lang="en-US" altLang="ko-KR" sz="1600">
                      <a:latin typeface="Helvetica Light" charset="0"/>
                    </a:rPr>
                    <a:t>Other</a:t>
                  </a:r>
                </a:p>
                <a:p>
                  <a:r>
                    <a:rPr lang="en-US" altLang="ko-KR" sz="1600">
                      <a:latin typeface="Helvetica Light" charset="0"/>
                    </a:rPr>
                    <a:t>State</a:t>
                  </a:r>
                </a:p>
                <a:p>
                  <a:r>
                    <a:rPr lang="en-US" altLang="ko-KR" sz="1600">
                      <a:latin typeface="Helvetica Light" charset="0"/>
                    </a:rPr>
                    <a:t>TCB</a:t>
                  </a:r>
                  <a:r>
                    <a:rPr lang="en-US" altLang="ko-KR" sz="1600" baseline="-25000">
                      <a:latin typeface="Helvetica Light" charset="0"/>
                    </a:rPr>
                    <a:t>16</a:t>
                  </a:r>
                  <a:endParaRPr lang="en-US" altLang="ko-KR" sz="1600">
                    <a:latin typeface="Helvetica Light" charset="0"/>
                  </a:endParaRPr>
                </a:p>
              </p:txBody>
            </p:sp>
            <p:sp>
              <p:nvSpPr>
                <p:cNvPr id="216" name="Rectangle 35"/>
                <p:cNvSpPr>
                  <a:spLocks noChangeArrowheads="1"/>
                </p:cNvSpPr>
                <p:nvPr/>
              </p:nvSpPr>
              <p:spPr bwMode="auto">
                <a:xfrm>
                  <a:off x="2208" y="528"/>
                  <a:ext cx="672" cy="240"/>
                </a:xfrm>
                <a:prstGeom prst="rect">
                  <a:avLst/>
                </a:prstGeom>
                <a:solidFill>
                  <a:srgbClr val="00FF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r>
                    <a:rPr lang="en-US" altLang="ko-KR" sz="1600">
                      <a:latin typeface="Helvetica Light" charset="0"/>
                    </a:rPr>
                    <a:t>Link</a:t>
                  </a:r>
                </a:p>
              </p:txBody>
            </p:sp>
            <p:sp>
              <p:nvSpPr>
                <p:cNvPr id="217" name="Rectangle 36"/>
                <p:cNvSpPr>
                  <a:spLocks noChangeArrowheads="1"/>
                </p:cNvSpPr>
                <p:nvPr/>
              </p:nvSpPr>
              <p:spPr bwMode="auto">
                <a:xfrm>
                  <a:off x="2208" y="768"/>
                  <a:ext cx="672" cy="192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r>
                    <a:rPr lang="en-US" altLang="ko-KR" sz="1600">
                      <a:latin typeface="Helvetica Light" charset="0"/>
                    </a:rPr>
                    <a:t>Registers</a:t>
                  </a:r>
                </a:p>
              </p:txBody>
            </p:sp>
          </p:grpSp>
          <p:grpSp>
            <p:nvGrpSpPr>
              <p:cNvPr id="205" name="Group 42"/>
              <p:cNvGrpSpPr>
                <a:grpSpLocks/>
              </p:cNvGrpSpPr>
              <p:nvPr/>
            </p:nvGrpSpPr>
            <p:grpSpPr bwMode="auto">
              <a:xfrm>
                <a:off x="5272" y="623"/>
                <a:ext cx="192" cy="192"/>
                <a:chOff x="2448" y="2016"/>
                <a:chExt cx="192" cy="192"/>
              </a:xfrm>
            </p:grpSpPr>
            <p:sp>
              <p:nvSpPr>
                <p:cNvPr id="211" name="Line 25"/>
                <p:cNvSpPr>
                  <a:spLocks noChangeShapeType="1"/>
                </p:cNvSpPr>
                <p:nvPr/>
              </p:nvSpPr>
              <p:spPr bwMode="auto">
                <a:xfrm>
                  <a:off x="2448" y="2112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2" name="Line 26"/>
                <p:cNvSpPr>
                  <a:spLocks noChangeShapeType="1"/>
                </p:cNvSpPr>
                <p:nvPr/>
              </p:nvSpPr>
              <p:spPr bwMode="auto">
                <a:xfrm>
                  <a:off x="2496" y="2160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3" name="Line 27"/>
                <p:cNvSpPr>
                  <a:spLocks noChangeShapeType="1"/>
                </p:cNvSpPr>
                <p:nvPr/>
              </p:nvSpPr>
              <p:spPr bwMode="auto">
                <a:xfrm>
                  <a:off x="2520" y="2208"/>
                  <a:ext cx="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4" name="Line 41"/>
                <p:cNvSpPr>
                  <a:spLocks noChangeShapeType="1"/>
                </p:cNvSpPr>
                <p:nvPr/>
              </p:nvSpPr>
              <p:spPr bwMode="auto">
                <a:xfrm>
                  <a:off x="2544" y="2016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06" name="Line 43"/>
              <p:cNvSpPr>
                <a:spLocks noChangeShapeType="1"/>
              </p:cNvSpPr>
              <p:nvPr/>
            </p:nvSpPr>
            <p:spPr bwMode="auto">
              <a:xfrm>
                <a:off x="3064" y="623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" name="Line 44"/>
              <p:cNvSpPr>
                <a:spLocks noChangeShapeType="1"/>
              </p:cNvSpPr>
              <p:nvPr/>
            </p:nvSpPr>
            <p:spPr bwMode="auto">
              <a:xfrm>
                <a:off x="3976" y="623"/>
                <a:ext cx="4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" name="Line 45"/>
              <p:cNvSpPr>
                <a:spLocks noChangeShapeType="1"/>
              </p:cNvSpPr>
              <p:nvPr/>
            </p:nvSpPr>
            <p:spPr bwMode="auto">
              <a:xfrm>
                <a:off x="5080" y="623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" name="Line 81"/>
              <p:cNvSpPr>
                <a:spLocks noChangeShapeType="1"/>
              </p:cNvSpPr>
              <p:nvPr/>
            </p:nvSpPr>
            <p:spPr bwMode="auto">
              <a:xfrm>
                <a:off x="1432" y="623"/>
                <a:ext cx="10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" name="Freeform 86"/>
              <p:cNvSpPr>
                <a:spLocks/>
              </p:cNvSpPr>
              <p:nvPr/>
            </p:nvSpPr>
            <p:spPr bwMode="auto">
              <a:xfrm>
                <a:off x="1432" y="671"/>
                <a:ext cx="3024" cy="816"/>
              </a:xfrm>
              <a:custGeom>
                <a:avLst/>
                <a:gdLst>
                  <a:gd name="T0" fmla="*/ 0 w 3024"/>
                  <a:gd name="T1" fmla="*/ 5 h 912"/>
                  <a:gd name="T2" fmla="*/ 816 w 3024"/>
                  <a:gd name="T3" fmla="*/ 27 h 912"/>
                  <a:gd name="T4" fmla="*/ 2640 w 3024"/>
                  <a:gd name="T5" fmla="*/ 27 h 912"/>
                  <a:gd name="T6" fmla="*/ 3024 w 3024"/>
                  <a:gd name="T7" fmla="*/ 0 h 91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024"/>
                  <a:gd name="T13" fmla="*/ 0 h 912"/>
                  <a:gd name="T14" fmla="*/ 3024 w 3024"/>
                  <a:gd name="T15" fmla="*/ 912 h 91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024" h="912">
                    <a:moveTo>
                      <a:pt x="0" y="192"/>
                    </a:moveTo>
                    <a:lnTo>
                      <a:pt x="816" y="912"/>
                    </a:lnTo>
                    <a:lnTo>
                      <a:pt x="2640" y="912"/>
                    </a:lnTo>
                    <a:lnTo>
                      <a:pt x="3024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9" name="Group 136"/>
            <p:cNvGrpSpPr>
              <a:grpSpLocks/>
            </p:cNvGrpSpPr>
            <p:nvPr/>
          </p:nvGrpSpPr>
          <p:grpSpPr bwMode="auto">
            <a:xfrm>
              <a:off x="2255838" y="5056188"/>
              <a:ext cx="2362200" cy="1371600"/>
              <a:chOff x="1432" y="2543"/>
              <a:chExt cx="1488" cy="864"/>
            </a:xfrm>
          </p:grpSpPr>
          <p:grpSp>
            <p:nvGrpSpPr>
              <p:cNvPr id="188" name="Group 104"/>
              <p:cNvGrpSpPr>
                <a:grpSpLocks/>
              </p:cNvGrpSpPr>
              <p:nvPr/>
            </p:nvGrpSpPr>
            <p:grpSpPr bwMode="auto">
              <a:xfrm>
                <a:off x="1912" y="2543"/>
                <a:ext cx="1008" cy="864"/>
                <a:chOff x="1680" y="2544"/>
                <a:chExt cx="1008" cy="912"/>
              </a:xfrm>
            </p:grpSpPr>
            <p:grpSp>
              <p:nvGrpSpPr>
                <p:cNvPr id="191" name="Group 70"/>
                <p:cNvGrpSpPr>
                  <a:grpSpLocks/>
                </p:cNvGrpSpPr>
                <p:nvPr/>
              </p:nvGrpSpPr>
              <p:grpSpPr bwMode="auto">
                <a:xfrm>
                  <a:off x="1680" y="2544"/>
                  <a:ext cx="624" cy="912"/>
                  <a:chOff x="2208" y="528"/>
                  <a:chExt cx="672" cy="1008"/>
                </a:xfrm>
              </p:grpSpPr>
              <p:sp>
                <p:nvSpPr>
                  <p:cNvPr id="199" name="Rectangle 71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528"/>
                    <a:ext cx="672" cy="1008"/>
                  </a:xfrm>
                  <a:prstGeom prst="rect">
                    <a:avLst/>
                  </a:prstGeom>
                  <a:solidFill>
                    <a:srgbClr val="FFFFFF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ko-KR" altLang="en-US" sz="1600">
                      <a:latin typeface="Helvetica Light" charset="0"/>
                      <a:ea typeface="Gulim" panose="020B0600000101010101" pitchFamily="34" charset="-127"/>
                    </a:endParaRPr>
                  </a:p>
                  <a:p>
                    <a:endParaRPr lang="ko-KR" altLang="en-US" sz="1600">
                      <a:latin typeface="Helvetica Light" charset="0"/>
                      <a:ea typeface="Gulim" panose="020B0600000101010101" pitchFamily="34" charset="-127"/>
                    </a:endParaRPr>
                  </a:p>
                  <a:p>
                    <a:r>
                      <a:rPr lang="en-US" altLang="ko-KR" sz="1600">
                        <a:latin typeface="Helvetica Light" charset="0"/>
                      </a:rPr>
                      <a:t>Other</a:t>
                    </a:r>
                  </a:p>
                  <a:p>
                    <a:r>
                      <a:rPr lang="en-US" altLang="ko-KR" sz="1600">
                        <a:latin typeface="Helvetica Light" charset="0"/>
                      </a:rPr>
                      <a:t>State</a:t>
                    </a:r>
                  </a:p>
                  <a:p>
                    <a:r>
                      <a:rPr lang="en-US" altLang="ko-KR" sz="1600">
                        <a:latin typeface="Helvetica Light" charset="0"/>
                      </a:rPr>
                      <a:t>TCB</a:t>
                    </a:r>
                    <a:r>
                      <a:rPr lang="en-US" altLang="ko-KR" sz="1600" baseline="-25000">
                        <a:latin typeface="Helvetica Light" charset="0"/>
                      </a:rPr>
                      <a:t>8</a:t>
                    </a:r>
                    <a:endParaRPr lang="en-US" altLang="ko-KR" sz="1600">
                      <a:latin typeface="Helvetica Light" charset="0"/>
                    </a:endParaRPr>
                  </a:p>
                </p:txBody>
              </p:sp>
              <p:sp>
                <p:nvSpPr>
                  <p:cNvPr id="200" name="Rectangle 72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528"/>
                    <a:ext cx="672" cy="240"/>
                  </a:xfrm>
                  <a:prstGeom prst="rect">
                    <a:avLst/>
                  </a:prstGeom>
                  <a:solidFill>
                    <a:srgbClr val="00FFFF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9pPr>
                  </a:lstStyle>
                  <a:p>
                    <a:r>
                      <a:rPr lang="en-US" altLang="ko-KR" sz="1600">
                        <a:latin typeface="Helvetica Light" charset="0"/>
                      </a:rPr>
                      <a:t>Link</a:t>
                    </a:r>
                  </a:p>
                </p:txBody>
              </p:sp>
              <p:sp>
                <p:nvSpPr>
                  <p:cNvPr id="201" name="Rectangle 73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768"/>
                    <a:ext cx="672" cy="192"/>
                  </a:xfrm>
                  <a:prstGeom prst="rect">
                    <a:avLst/>
                  </a:prstGeom>
                  <a:solidFill>
                    <a:srgbClr val="FFFFFF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9pPr>
                  </a:lstStyle>
                  <a:p>
                    <a:r>
                      <a:rPr lang="en-US" altLang="ko-KR" sz="1600">
                        <a:latin typeface="Helvetica Light" charset="0"/>
                      </a:rPr>
                      <a:t>Registers</a:t>
                    </a:r>
                  </a:p>
                </p:txBody>
              </p:sp>
            </p:grpSp>
            <p:grpSp>
              <p:nvGrpSpPr>
                <p:cNvPr id="192" name="Group 89"/>
                <p:cNvGrpSpPr>
                  <a:grpSpLocks/>
                </p:cNvGrpSpPr>
                <p:nvPr/>
              </p:nvGrpSpPr>
              <p:grpSpPr bwMode="auto">
                <a:xfrm>
                  <a:off x="2304" y="2640"/>
                  <a:ext cx="384" cy="192"/>
                  <a:chOff x="2304" y="2640"/>
                  <a:chExt cx="384" cy="192"/>
                </a:xfrm>
              </p:grpSpPr>
              <p:grpSp>
                <p:nvGrpSpPr>
                  <p:cNvPr id="193" name="Group 74"/>
                  <p:cNvGrpSpPr>
                    <a:grpSpLocks/>
                  </p:cNvGrpSpPr>
                  <p:nvPr/>
                </p:nvGrpSpPr>
                <p:grpSpPr bwMode="auto">
                  <a:xfrm>
                    <a:off x="2496" y="2640"/>
                    <a:ext cx="192" cy="192"/>
                    <a:chOff x="2448" y="2016"/>
                    <a:chExt cx="192" cy="192"/>
                  </a:xfrm>
                </p:grpSpPr>
                <p:sp>
                  <p:nvSpPr>
                    <p:cNvPr id="195" name="Line 7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48" y="2112"/>
                      <a:ext cx="192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6" name="Line 7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96" y="2160"/>
                      <a:ext cx="96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7" name="Line 7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0" y="2208"/>
                      <a:ext cx="48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8" name="Line 7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44" y="2016"/>
                      <a:ext cx="0" cy="96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94" name="Line 79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2640"/>
                    <a:ext cx="28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89" name="Line 87"/>
              <p:cNvSpPr>
                <a:spLocks noChangeShapeType="1"/>
              </p:cNvSpPr>
              <p:nvPr/>
            </p:nvSpPr>
            <p:spPr bwMode="auto">
              <a:xfrm flipV="1">
                <a:off x="1432" y="2639"/>
                <a:ext cx="480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0" name="Line 88"/>
              <p:cNvSpPr>
                <a:spLocks noChangeShapeType="1"/>
              </p:cNvSpPr>
              <p:nvPr/>
            </p:nvSpPr>
            <p:spPr bwMode="auto">
              <a:xfrm flipV="1">
                <a:off x="1432" y="2687"/>
                <a:ext cx="48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0" name="Group 135"/>
            <p:cNvGrpSpPr>
              <a:grpSpLocks/>
            </p:cNvGrpSpPr>
            <p:nvPr/>
          </p:nvGrpSpPr>
          <p:grpSpPr bwMode="auto">
            <a:xfrm>
              <a:off x="2179638" y="4446588"/>
              <a:ext cx="685800" cy="685800"/>
              <a:chOff x="1384" y="2159"/>
              <a:chExt cx="432" cy="432"/>
            </a:xfrm>
          </p:grpSpPr>
          <p:grpSp>
            <p:nvGrpSpPr>
              <p:cNvPr id="174" name="Group 90"/>
              <p:cNvGrpSpPr>
                <a:grpSpLocks/>
              </p:cNvGrpSpPr>
              <p:nvPr/>
            </p:nvGrpSpPr>
            <p:grpSpPr bwMode="auto">
              <a:xfrm>
                <a:off x="1432" y="2159"/>
                <a:ext cx="384" cy="192"/>
                <a:chOff x="2304" y="2640"/>
                <a:chExt cx="384" cy="192"/>
              </a:xfrm>
            </p:grpSpPr>
            <p:grpSp>
              <p:nvGrpSpPr>
                <p:cNvPr id="182" name="Group 91"/>
                <p:cNvGrpSpPr>
                  <a:grpSpLocks/>
                </p:cNvGrpSpPr>
                <p:nvPr/>
              </p:nvGrpSpPr>
              <p:grpSpPr bwMode="auto">
                <a:xfrm>
                  <a:off x="2496" y="2640"/>
                  <a:ext cx="192" cy="192"/>
                  <a:chOff x="2448" y="2016"/>
                  <a:chExt cx="192" cy="192"/>
                </a:xfrm>
              </p:grpSpPr>
              <p:sp>
                <p:nvSpPr>
                  <p:cNvPr id="184" name="Line 92"/>
                  <p:cNvSpPr>
                    <a:spLocks noChangeShapeType="1"/>
                  </p:cNvSpPr>
                  <p:nvPr/>
                </p:nvSpPr>
                <p:spPr bwMode="auto">
                  <a:xfrm>
                    <a:off x="2448" y="2112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5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2160"/>
                    <a:ext cx="9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6" name="Line 94"/>
                  <p:cNvSpPr>
                    <a:spLocks noChangeShapeType="1"/>
                  </p:cNvSpPr>
                  <p:nvPr/>
                </p:nvSpPr>
                <p:spPr bwMode="auto">
                  <a:xfrm>
                    <a:off x="2520" y="2208"/>
                    <a:ext cx="4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7" name="Line 95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2016"/>
                    <a:ext cx="0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83" name="Line 96"/>
                <p:cNvSpPr>
                  <a:spLocks noChangeShapeType="1"/>
                </p:cNvSpPr>
                <p:nvPr/>
              </p:nvSpPr>
              <p:spPr bwMode="auto">
                <a:xfrm>
                  <a:off x="2304" y="2640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75" name="Group 97"/>
              <p:cNvGrpSpPr>
                <a:grpSpLocks/>
              </p:cNvGrpSpPr>
              <p:nvPr/>
            </p:nvGrpSpPr>
            <p:grpSpPr bwMode="auto">
              <a:xfrm>
                <a:off x="1384" y="2399"/>
                <a:ext cx="384" cy="192"/>
                <a:chOff x="2304" y="2640"/>
                <a:chExt cx="384" cy="192"/>
              </a:xfrm>
            </p:grpSpPr>
            <p:grpSp>
              <p:nvGrpSpPr>
                <p:cNvPr id="176" name="Group 98"/>
                <p:cNvGrpSpPr>
                  <a:grpSpLocks/>
                </p:cNvGrpSpPr>
                <p:nvPr/>
              </p:nvGrpSpPr>
              <p:grpSpPr bwMode="auto">
                <a:xfrm>
                  <a:off x="2496" y="2640"/>
                  <a:ext cx="192" cy="192"/>
                  <a:chOff x="2448" y="2016"/>
                  <a:chExt cx="192" cy="192"/>
                </a:xfrm>
              </p:grpSpPr>
              <p:sp>
                <p:nvSpPr>
                  <p:cNvPr id="178" name="Line 99"/>
                  <p:cNvSpPr>
                    <a:spLocks noChangeShapeType="1"/>
                  </p:cNvSpPr>
                  <p:nvPr/>
                </p:nvSpPr>
                <p:spPr bwMode="auto">
                  <a:xfrm>
                    <a:off x="2448" y="2112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9" name="Line 100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2160"/>
                    <a:ext cx="9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0" name="Line 101"/>
                  <p:cNvSpPr>
                    <a:spLocks noChangeShapeType="1"/>
                  </p:cNvSpPr>
                  <p:nvPr/>
                </p:nvSpPr>
                <p:spPr bwMode="auto">
                  <a:xfrm>
                    <a:off x="2520" y="2208"/>
                    <a:ext cx="4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1" name="Line 102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2016"/>
                    <a:ext cx="0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77" name="Line 103"/>
                <p:cNvSpPr>
                  <a:spLocks noChangeShapeType="1"/>
                </p:cNvSpPr>
                <p:nvPr/>
              </p:nvSpPr>
              <p:spPr bwMode="auto">
                <a:xfrm>
                  <a:off x="2304" y="2640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21" name="Group 137"/>
            <p:cNvGrpSpPr>
              <a:grpSpLocks/>
            </p:cNvGrpSpPr>
            <p:nvPr/>
          </p:nvGrpSpPr>
          <p:grpSpPr bwMode="auto">
            <a:xfrm>
              <a:off x="2255838" y="3532188"/>
              <a:ext cx="5638800" cy="1600200"/>
              <a:chOff x="1432" y="1583"/>
              <a:chExt cx="3552" cy="1008"/>
            </a:xfrm>
          </p:grpSpPr>
          <p:grpSp>
            <p:nvGrpSpPr>
              <p:cNvPr id="156" name="Group 52"/>
              <p:cNvGrpSpPr>
                <a:grpSpLocks/>
              </p:cNvGrpSpPr>
              <p:nvPr/>
            </p:nvGrpSpPr>
            <p:grpSpPr bwMode="auto">
              <a:xfrm>
                <a:off x="2824" y="1583"/>
                <a:ext cx="624" cy="864"/>
                <a:chOff x="2208" y="528"/>
                <a:chExt cx="672" cy="1008"/>
              </a:xfrm>
            </p:grpSpPr>
            <p:sp>
              <p:nvSpPr>
                <p:cNvPr id="171" name="Rectangle 53"/>
                <p:cNvSpPr>
                  <a:spLocks noChangeArrowheads="1"/>
                </p:cNvSpPr>
                <p:nvPr/>
              </p:nvSpPr>
              <p:spPr bwMode="auto">
                <a:xfrm>
                  <a:off x="2208" y="528"/>
                  <a:ext cx="672" cy="1008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en-US" sz="1600">
                    <a:latin typeface="Helvetica Light" charset="0"/>
                    <a:ea typeface="Gulim" panose="020B0600000101010101" pitchFamily="34" charset="-127"/>
                  </a:endParaRPr>
                </a:p>
                <a:p>
                  <a:endParaRPr lang="ko-KR" altLang="en-US" sz="1600">
                    <a:latin typeface="Helvetica Light" charset="0"/>
                    <a:ea typeface="Gulim" panose="020B0600000101010101" pitchFamily="34" charset="-127"/>
                  </a:endParaRPr>
                </a:p>
                <a:p>
                  <a:r>
                    <a:rPr lang="en-US" altLang="ko-KR" sz="1600">
                      <a:latin typeface="Helvetica Light" charset="0"/>
                    </a:rPr>
                    <a:t>Other</a:t>
                  </a:r>
                </a:p>
                <a:p>
                  <a:r>
                    <a:rPr lang="en-US" altLang="ko-KR" sz="1600">
                      <a:latin typeface="Helvetica Light" charset="0"/>
                    </a:rPr>
                    <a:t>State</a:t>
                  </a:r>
                </a:p>
                <a:p>
                  <a:r>
                    <a:rPr lang="en-US" altLang="ko-KR" sz="1600">
                      <a:latin typeface="Helvetica Light" charset="0"/>
                    </a:rPr>
                    <a:t>TCB</a:t>
                  </a:r>
                  <a:r>
                    <a:rPr lang="en-US" altLang="ko-KR" sz="1600" baseline="-25000">
                      <a:latin typeface="Helvetica Light" charset="0"/>
                    </a:rPr>
                    <a:t>2</a:t>
                  </a:r>
                  <a:endParaRPr lang="en-US" altLang="ko-KR" sz="1600">
                    <a:latin typeface="Helvetica Light" charset="0"/>
                  </a:endParaRPr>
                </a:p>
              </p:txBody>
            </p:sp>
            <p:sp>
              <p:nvSpPr>
                <p:cNvPr id="172" name="Rectangle 54"/>
                <p:cNvSpPr>
                  <a:spLocks noChangeArrowheads="1"/>
                </p:cNvSpPr>
                <p:nvPr/>
              </p:nvSpPr>
              <p:spPr bwMode="auto">
                <a:xfrm>
                  <a:off x="2208" y="528"/>
                  <a:ext cx="672" cy="240"/>
                </a:xfrm>
                <a:prstGeom prst="rect">
                  <a:avLst/>
                </a:prstGeom>
                <a:solidFill>
                  <a:srgbClr val="00FF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r>
                    <a:rPr lang="en-US" altLang="ko-KR" sz="1600">
                      <a:latin typeface="Helvetica Light" charset="0"/>
                    </a:rPr>
                    <a:t>Link</a:t>
                  </a:r>
                </a:p>
              </p:txBody>
            </p:sp>
            <p:sp>
              <p:nvSpPr>
                <p:cNvPr id="173" name="Rectangle 55"/>
                <p:cNvSpPr>
                  <a:spLocks noChangeArrowheads="1"/>
                </p:cNvSpPr>
                <p:nvPr/>
              </p:nvSpPr>
              <p:spPr bwMode="auto">
                <a:xfrm>
                  <a:off x="2208" y="768"/>
                  <a:ext cx="672" cy="192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r>
                    <a:rPr lang="en-US" altLang="ko-KR" sz="1600">
                      <a:latin typeface="Helvetica Light" charset="0"/>
                    </a:rPr>
                    <a:t>Registers</a:t>
                  </a:r>
                </a:p>
              </p:txBody>
            </p:sp>
          </p:grpSp>
          <p:sp>
            <p:nvSpPr>
              <p:cNvPr id="157" name="Line 66"/>
              <p:cNvSpPr>
                <a:spLocks noChangeShapeType="1"/>
              </p:cNvSpPr>
              <p:nvPr/>
            </p:nvSpPr>
            <p:spPr bwMode="auto">
              <a:xfrm>
                <a:off x="3448" y="1679"/>
                <a:ext cx="5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58" name="Group 68"/>
              <p:cNvGrpSpPr>
                <a:grpSpLocks/>
              </p:cNvGrpSpPr>
              <p:nvPr/>
            </p:nvGrpSpPr>
            <p:grpSpPr bwMode="auto">
              <a:xfrm>
                <a:off x="3976" y="1583"/>
                <a:ext cx="1008" cy="864"/>
                <a:chOff x="3984" y="2064"/>
                <a:chExt cx="1008" cy="912"/>
              </a:xfrm>
            </p:grpSpPr>
            <p:grpSp>
              <p:nvGrpSpPr>
                <p:cNvPr id="161" name="Group 56"/>
                <p:cNvGrpSpPr>
                  <a:grpSpLocks/>
                </p:cNvGrpSpPr>
                <p:nvPr/>
              </p:nvGrpSpPr>
              <p:grpSpPr bwMode="auto">
                <a:xfrm>
                  <a:off x="3984" y="2064"/>
                  <a:ext cx="624" cy="912"/>
                  <a:chOff x="2208" y="528"/>
                  <a:chExt cx="672" cy="1008"/>
                </a:xfrm>
              </p:grpSpPr>
              <p:sp>
                <p:nvSpPr>
                  <p:cNvPr id="168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528"/>
                    <a:ext cx="672" cy="1008"/>
                  </a:xfrm>
                  <a:prstGeom prst="rect">
                    <a:avLst/>
                  </a:prstGeom>
                  <a:solidFill>
                    <a:srgbClr val="FFFFFF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ko-KR" altLang="en-US" sz="1600">
                      <a:latin typeface="Helvetica Light" charset="0"/>
                      <a:ea typeface="Gulim" panose="020B0600000101010101" pitchFamily="34" charset="-127"/>
                    </a:endParaRPr>
                  </a:p>
                  <a:p>
                    <a:endParaRPr lang="ko-KR" altLang="en-US" sz="1600">
                      <a:latin typeface="Helvetica Light" charset="0"/>
                      <a:ea typeface="Gulim" panose="020B0600000101010101" pitchFamily="34" charset="-127"/>
                    </a:endParaRPr>
                  </a:p>
                  <a:p>
                    <a:r>
                      <a:rPr lang="en-US" altLang="ko-KR" sz="1600">
                        <a:latin typeface="Helvetica Light" charset="0"/>
                      </a:rPr>
                      <a:t>Other</a:t>
                    </a:r>
                  </a:p>
                  <a:p>
                    <a:r>
                      <a:rPr lang="en-US" altLang="ko-KR" sz="1600">
                        <a:latin typeface="Helvetica Light" charset="0"/>
                      </a:rPr>
                      <a:t>State</a:t>
                    </a:r>
                  </a:p>
                  <a:p>
                    <a:r>
                      <a:rPr lang="en-US" altLang="ko-KR" sz="1600">
                        <a:latin typeface="Helvetica Light" charset="0"/>
                      </a:rPr>
                      <a:t>TCB</a:t>
                    </a:r>
                    <a:r>
                      <a:rPr lang="en-US" altLang="ko-KR" sz="1600" baseline="-25000">
                        <a:latin typeface="Helvetica Light" charset="0"/>
                      </a:rPr>
                      <a:t>3</a:t>
                    </a:r>
                    <a:endParaRPr lang="en-US" altLang="ko-KR" sz="1600">
                      <a:latin typeface="Helvetica Light" charset="0"/>
                    </a:endParaRPr>
                  </a:p>
                </p:txBody>
              </p:sp>
              <p:sp>
                <p:nvSpPr>
                  <p:cNvPr id="169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528"/>
                    <a:ext cx="672" cy="240"/>
                  </a:xfrm>
                  <a:prstGeom prst="rect">
                    <a:avLst/>
                  </a:prstGeom>
                  <a:solidFill>
                    <a:srgbClr val="00FFFF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9pPr>
                  </a:lstStyle>
                  <a:p>
                    <a:r>
                      <a:rPr lang="en-US" altLang="ko-KR" sz="1600">
                        <a:latin typeface="Helvetica Light" charset="0"/>
                      </a:rPr>
                      <a:t>Link</a:t>
                    </a:r>
                  </a:p>
                </p:txBody>
              </p:sp>
              <p:sp>
                <p:nvSpPr>
                  <p:cNvPr id="170" name="Rectangle 59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768"/>
                    <a:ext cx="672" cy="192"/>
                  </a:xfrm>
                  <a:prstGeom prst="rect">
                    <a:avLst/>
                  </a:prstGeom>
                  <a:solidFill>
                    <a:srgbClr val="FFFFFF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9pPr>
                  </a:lstStyle>
                  <a:p>
                    <a:r>
                      <a:rPr lang="en-US" altLang="ko-KR" sz="1600">
                        <a:latin typeface="Helvetica Light" charset="0"/>
                      </a:rPr>
                      <a:t>Registers</a:t>
                    </a:r>
                  </a:p>
                </p:txBody>
              </p:sp>
            </p:grpSp>
            <p:grpSp>
              <p:nvGrpSpPr>
                <p:cNvPr id="162" name="Group 60"/>
                <p:cNvGrpSpPr>
                  <a:grpSpLocks/>
                </p:cNvGrpSpPr>
                <p:nvPr/>
              </p:nvGrpSpPr>
              <p:grpSpPr bwMode="auto">
                <a:xfrm>
                  <a:off x="4800" y="2160"/>
                  <a:ext cx="192" cy="192"/>
                  <a:chOff x="2448" y="2016"/>
                  <a:chExt cx="192" cy="192"/>
                </a:xfrm>
              </p:grpSpPr>
              <p:sp>
                <p:nvSpPr>
                  <p:cNvPr id="164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2448" y="2112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5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2160"/>
                    <a:ext cx="9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6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2520" y="2208"/>
                    <a:ext cx="4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7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2016"/>
                    <a:ext cx="0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3" name="Line 67"/>
                <p:cNvSpPr>
                  <a:spLocks noChangeShapeType="1"/>
                </p:cNvSpPr>
                <p:nvPr/>
              </p:nvSpPr>
              <p:spPr bwMode="auto">
                <a:xfrm>
                  <a:off x="4608" y="2160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59" name="Line 105"/>
              <p:cNvSpPr>
                <a:spLocks noChangeShapeType="1"/>
              </p:cNvSpPr>
              <p:nvPr/>
            </p:nvSpPr>
            <p:spPr bwMode="auto">
              <a:xfrm>
                <a:off x="1432" y="1679"/>
                <a:ext cx="13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0" name="Freeform 106"/>
              <p:cNvSpPr>
                <a:spLocks/>
              </p:cNvSpPr>
              <p:nvPr/>
            </p:nvSpPr>
            <p:spPr bwMode="auto">
              <a:xfrm>
                <a:off x="1432" y="1775"/>
                <a:ext cx="2544" cy="816"/>
              </a:xfrm>
              <a:custGeom>
                <a:avLst/>
                <a:gdLst>
                  <a:gd name="T0" fmla="*/ 0 w 2544"/>
                  <a:gd name="T1" fmla="*/ 96 h 816"/>
                  <a:gd name="T2" fmla="*/ 1488 w 2544"/>
                  <a:gd name="T3" fmla="*/ 816 h 816"/>
                  <a:gd name="T4" fmla="*/ 2160 w 2544"/>
                  <a:gd name="T5" fmla="*/ 816 h 816"/>
                  <a:gd name="T6" fmla="*/ 2544 w 2544"/>
                  <a:gd name="T7" fmla="*/ 0 h 81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544"/>
                  <a:gd name="T13" fmla="*/ 0 h 816"/>
                  <a:gd name="T14" fmla="*/ 2544 w 2544"/>
                  <a:gd name="T15" fmla="*/ 816 h 81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544" h="816">
                    <a:moveTo>
                      <a:pt x="0" y="96"/>
                    </a:moveTo>
                    <a:lnTo>
                      <a:pt x="1488" y="816"/>
                    </a:lnTo>
                    <a:lnTo>
                      <a:pt x="2160" y="816"/>
                    </a:lnTo>
                    <a:lnTo>
                      <a:pt x="2544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2" name="Group 134"/>
            <p:cNvGrpSpPr>
              <a:grpSpLocks/>
            </p:cNvGrpSpPr>
            <p:nvPr/>
          </p:nvGrpSpPr>
          <p:grpSpPr bwMode="auto">
            <a:xfrm>
              <a:off x="2179638" y="2770188"/>
              <a:ext cx="685800" cy="685800"/>
              <a:chOff x="1384" y="1103"/>
              <a:chExt cx="432" cy="432"/>
            </a:xfrm>
          </p:grpSpPr>
          <p:grpSp>
            <p:nvGrpSpPr>
              <p:cNvPr id="142" name="Group 109"/>
              <p:cNvGrpSpPr>
                <a:grpSpLocks/>
              </p:cNvGrpSpPr>
              <p:nvPr/>
            </p:nvGrpSpPr>
            <p:grpSpPr bwMode="auto">
              <a:xfrm>
                <a:off x="1432" y="1103"/>
                <a:ext cx="384" cy="192"/>
                <a:chOff x="2304" y="2640"/>
                <a:chExt cx="384" cy="192"/>
              </a:xfrm>
            </p:grpSpPr>
            <p:grpSp>
              <p:nvGrpSpPr>
                <p:cNvPr id="150" name="Group 110"/>
                <p:cNvGrpSpPr>
                  <a:grpSpLocks/>
                </p:cNvGrpSpPr>
                <p:nvPr/>
              </p:nvGrpSpPr>
              <p:grpSpPr bwMode="auto">
                <a:xfrm>
                  <a:off x="2496" y="2640"/>
                  <a:ext cx="192" cy="192"/>
                  <a:chOff x="2448" y="2016"/>
                  <a:chExt cx="192" cy="192"/>
                </a:xfrm>
              </p:grpSpPr>
              <p:sp>
                <p:nvSpPr>
                  <p:cNvPr id="152" name="Line 111"/>
                  <p:cNvSpPr>
                    <a:spLocks noChangeShapeType="1"/>
                  </p:cNvSpPr>
                  <p:nvPr/>
                </p:nvSpPr>
                <p:spPr bwMode="auto">
                  <a:xfrm>
                    <a:off x="2448" y="2112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" name="Line 112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2160"/>
                    <a:ext cx="9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" name="Line 113"/>
                  <p:cNvSpPr>
                    <a:spLocks noChangeShapeType="1"/>
                  </p:cNvSpPr>
                  <p:nvPr/>
                </p:nvSpPr>
                <p:spPr bwMode="auto">
                  <a:xfrm>
                    <a:off x="2520" y="2208"/>
                    <a:ext cx="4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5" name="Line 114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2016"/>
                    <a:ext cx="0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51" name="Line 115"/>
                <p:cNvSpPr>
                  <a:spLocks noChangeShapeType="1"/>
                </p:cNvSpPr>
                <p:nvPr/>
              </p:nvSpPr>
              <p:spPr bwMode="auto">
                <a:xfrm>
                  <a:off x="2304" y="2640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3" name="Group 116"/>
              <p:cNvGrpSpPr>
                <a:grpSpLocks/>
              </p:cNvGrpSpPr>
              <p:nvPr/>
            </p:nvGrpSpPr>
            <p:grpSpPr bwMode="auto">
              <a:xfrm>
                <a:off x="1384" y="1343"/>
                <a:ext cx="384" cy="192"/>
                <a:chOff x="2304" y="2640"/>
                <a:chExt cx="384" cy="192"/>
              </a:xfrm>
            </p:grpSpPr>
            <p:grpSp>
              <p:nvGrpSpPr>
                <p:cNvPr id="144" name="Group 117"/>
                <p:cNvGrpSpPr>
                  <a:grpSpLocks/>
                </p:cNvGrpSpPr>
                <p:nvPr/>
              </p:nvGrpSpPr>
              <p:grpSpPr bwMode="auto">
                <a:xfrm>
                  <a:off x="2496" y="2640"/>
                  <a:ext cx="192" cy="192"/>
                  <a:chOff x="2448" y="2016"/>
                  <a:chExt cx="192" cy="192"/>
                </a:xfrm>
              </p:grpSpPr>
              <p:sp>
                <p:nvSpPr>
                  <p:cNvPr id="146" name="Line 118"/>
                  <p:cNvSpPr>
                    <a:spLocks noChangeShapeType="1"/>
                  </p:cNvSpPr>
                  <p:nvPr/>
                </p:nvSpPr>
                <p:spPr bwMode="auto">
                  <a:xfrm>
                    <a:off x="2448" y="2112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7" name="Line 119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2160"/>
                    <a:ext cx="9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8" name="Line 120"/>
                  <p:cNvSpPr>
                    <a:spLocks noChangeShapeType="1"/>
                  </p:cNvSpPr>
                  <p:nvPr/>
                </p:nvSpPr>
                <p:spPr bwMode="auto">
                  <a:xfrm>
                    <a:off x="2520" y="2208"/>
                    <a:ext cx="4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9" name="Line 121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2016"/>
                    <a:ext cx="0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45" name="Line 122"/>
                <p:cNvSpPr>
                  <a:spLocks noChangeShapeType="1"/>
                </p:cNvSpPr>
                <p:nvPr/>
              </p:nvSpPr>
              <p:spPr bwMode="auto">
                <a:xfrm>
                  <a:off x="2304" y="2640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23" name="Group 133"/>
            <p:cNvGrpSpPr>
              <a:grpSpLocks/>
            </p:cNvGrpSpPr>
            <p:nvPr/>
          </p:nvGrpSpPr>
          <p:grpSpPr bwMode="auto">
            <a:xfrm>
              <a:off x="152400" y="1828800"/>
              <a:ext cx="2103438" cy="3989388"/>
              <a:chOff x="107" y="510"/>
              <a:chExt cx="1325" cy="2513"/>
            </a:xfrm>
          </p:grpSpPr>
          <p:sp>
            <p:nvSpPr>
              <p:cNvPr id="124" name="Rectangle 19"/>
              <p:cNvSpPr>
                <a:spLocks noChangeArrowheads="1"/>
              </p:cNvSpPr>
              <p:nvPr/>
            </p:nvSpPr>
            <p:spPr bwMode="auto">
              <a:xfrm>
                <a:off x="808" y="2111"/>
                <a:ext cx="624" cy="192"/>
              </a:xfrm>
              <a:prstGeom prst="rect">
                <a:avLst/>
              </a:prstGeom>
              <a:solidFill>
                <a:srgbClr val="00FF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ko-KR" sz="1600">
                    <a:latin typeface="Helvetica Light" charset="0"/>
                  </a:rPr>
                  <a:t>Head</a:t>
                </a:r>
              </a:p>
            </p:txBody>
          </p:sp>
          <p:sp>
            <p:nvSpPr>
              <p:cNvPr id="125" name="Rectangle 20"/>
              <p:cNvSpPr>
                <a:spLocks noChangeArrowheads="1"/>
              </p:cNvSpPr>
              <p:nvPr/>
            </p:nvSpPr>
            <p:spPr bwMode="auto">
              <a:xfrm>
                <a:off x="808" y="2303"/>
                <a:ext cx="624" cy="192"/>
              </a:xfrm>
              <a:prstGeom prst="rect">
                <a:avLst/>
              </a:prstGeom>
              <a:solidFill>
                <a:srgbClr val="FF66CC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ko-KR" sz="1600">
                    <a:latin typeface="Helvetica Light" charset="0"/>
                  </a:rPr>
                  <a:t>Tail</a:t>
                </a:r>
              </a:p>
            </p:txBody>
          </p:sp>
          <p:sp>
            <p:nvSpPr>
              <p:cNvPr id="126" name="Rectangle 124"/>
              <p:cNvSpPr>
                <a:spLocks noChangeArrowheads="1"/>
              </p:cNvSpPr>
              <p:nvPr/>
            </p:nvSpPr>
            <p:spPr bwMode="auto">
              <a:xfrm>
                <a:off x="808" y="1055"/>
                <a:ext cx="624" cy="192"/>
              </a:xfrm>
              <a:prstGeom prst="rect">
                <a:avLst/>
              </a:prstGeom>
              <a:solidFill>
                <a:srgbClr val="00FF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ko-KR" sz="1600">
                    <a:latin typeface="Helvetica Light" charset="0"/>
                  </a:rPr>
                  <a:t>Head</a:t>
                </a:r>
              </a:p>
            </p:txBody>
          </p:sp>
          <p:sp>
            <p:nvSpPr>
              <p:cNvPr id="127" name="Rectangle 125"/>
              <p:cNvSpPr>
                <a:spLocks noChangeArrowheads="1"/>
              </p:cNvSpPr>
              <p:nvPr/>
            </p:nvSpPr>
            <p:spPr bwMode="auto">
              <a:xfrm>
                <a:off x="808" y="1247"/>
                <a:ext cx="624" cy="192"/>
              </a:xfrm>
              <a:prstGeom prst="rect">
                <a:avLst/>
              </a:prstGeom>
              <a:solidFill>
                <a:srgbClr val="FF66CC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ko-KR" sz="1600">
                    <a:latin typeface="Helvetica Light" charset="0"/>
                  </a:rPr>
                  <a:t>Tail</a:t>
                </a:r>
              </a:p>
            </p:txBody>
          </p:sp>
          <p:grpSp>
            <p:nvGrpSpPr>
              <p:cNvPr id="128" name="Group 8"/>
              <p:cNvGrpSpPr>
                <a:grpSpLocks/>
              </p:cNvGrpSpPr>
              <p:nvPr/>
            </p:nvGrpSpPr>
            <p:grpSpPr bwMode="auto">
              <a:xfrm>
                <a:off x="808" y="527"/>
                <a:ext cx="624" cy="384"/>
                <a:chOff x="672" y="768"/>
                <a:chExt cx="720" cy="480"/>
              </a:xfrm>
            </p:grpSpPr>
            <p:sp>
              <p:nvSpPr>
                <p:cNvPr id="140" name="Rectangle 5"/>
                <p:cNvSpPr>
                  <a:spLocks noChangeArrowheads="1"/>
                </p:cNvSpPr>
                <p:nvPr/>
              </p:nvSpPr>
              <p:spPr bwMode="auto">
                <a:xfrm>
                  <a:off x="672" y="768"/>
                  <a:ext cx="720" cy="240"/>
                </a:xfrm>
                <a:prstGeom prst="rect">
                  <a:avLst/>
                </a:prstGeom>
                <a:solidFill>
                  <a:srgbClr val="00FF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r>
                    <a:rPr lang="en-US" altLang="ko-KR" sz="1600">
                      <a:latin typeface="Helvetica Light" charset="0"/>
                    </a:rPr>
                    <a:t>Head</a:t>
                  </a:r>
                </a:p>
              </p:txBody>
            </p:sp>
            <p:sp>
              <p:nvSpPr>
                <p:cNvPr id="141" name="Rectangle 7"/>
                <p:cNvSpPr>
                  <a:spLocks noChangeArrowheads="1"/>
                </p:cNvSpPr>
                <p:nvPr/>
              </p:nvSpPr>
              <p:spPr bwMode="auto">
                <a:xfrm>
                  <a:off x="672" y="1008"/>
                  <a:ext cx="720" cy="240"/>
                </a:xfrm>
                <a:prstGeom prst="rect">
                  <a:avLst/>
                </a:prstGeom>
                <a:solidFill>
                  <a:srgbClr val="FF66CC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r>
                    <a:rPr lang="en-US" altLang="ko-KR" sz="1600">
                      <a:latin typeface="Helvetica Light" charset="0"/>
                    </a:rPr>
                    <a:t>Tail</a:t>
                  </a:r>
                </a:p>
              </p:txBody>
            </p:sp>
          </p:grpSp>
          <p:grpSp>
            <p:nvGrpSpPr>
              <p:cNvPr id="129" name="Group 12"/>
              <p:cNvGrpSpPr>
                <a:grpSpLocks/>
              </p:cNvGrpSpPr>
              <p:nvPr/>
            </p:nvGrpSpPr>
            <p:grpSpPr bwMode="auto">
              <a:xfrm>
                <a:off x="808" y="1583"/>
                <a:ext cx="624" cy="384"/>
                <a:chOff x="672" y="768"/>
                <a:chExt cx="720" cy="480"/>
              </a:xfrm>
            </p:grpSpPr>
            <p:sp>
              <p:nvSpPr>
                <p:cNvPr id="138" name="Rectangle 13"/>
                <p:cNvSpPr>
                  <a:spLocks noChangeArrowheads="1"/>
                </p:cNvSpPr>
                <p:nvPr/>
              </p:nvSpPr>
              <p:spPr bwMode="auto">
                <a:xfrm>
                  <a:off x="672" y="768"/>
                  <a:ext cx="720" cy="240"/>
                </a:xfrm>
                <a:prstGeom prst="rect">
                  <a:avLst/>
                </a:prstGeom>
                <a:solidFill>
                  <a:srgbClr val="00FF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r>
                    <a:rPr lang="en-US" altLang="ko-KR" sz="1600">
                      <a:latin typeface="Helvetica Light" charset="0"/>
                    </a:rPr>
                    <a:t>Head</a:t>
                  </a:r>
                </a:p>
              </p:txBody>
            </p:sp>
            <p:sp>
              <p:nvSpPr>
                <p:cNvPr id="139" name="Rectangle 14"/>
                <p:cNvSpPr>
                  <a:spLocks noChangeArrowheads="1"/>
                </p:cNvSpPr>
                <p:nvPr/>
              </p:nvSpPr>
              <p:spPr bwMode="auto">
                <a:xfrm>
                  <a:off x="672" y="1008"/>
                  <a:ext cx="720" cy="240"/>
                </a:xfrm>
                <a:prstGeom prst="rect">
                  <a:avLst/>
                </a:prstGeom>
                <a:solidFill>
                  <a:srgbClr val="FF66CC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r>
                    <a:rPr lang="en-US" altLang="ko-KR" sz="1600">
                      <a:latin typeface="Helvetica Light" charset="0"/>
                    </a:rPr>
                    <a:t>Tail</a:t>
                  </a:r>
                </a:p>
              </p:txBody>
            </p:sp>
          </p:grpSp>
          <p:grpSp>
            <p:nvGrpSpPr>
              <p:cNvPr id="130" name="Group 15"/>
              <p:cNvGrpSpPr>
                <a:grpSpLocks/>
              </p:cNvGrpSpPr>
              <p:nvPr/>
            </p:nvGrpSpPr>
            <p:grpSpPr bwMode="auto">
              <a:xfrm>
                <a:off x="808" y="2639"/>
                <a:ext cx="624" cy="384"/>
                <a:chOff x="672" y="768"/>
                <a:chExt cx="720" cy="480"/>
              </a:xfrm>
            </p:grpSpPr>
            <p:sp>
              <p:nvSpPr>
                <p:cNvPr id="136" name="Rectangle 16"/>
                <p:cNvSpPr>
                  <a:spLocks noChangeArrowheads="1"/>
                </p:cNvSpPr>
                <p:nvPr/>
              </p:nvSpPr>
              <p:spPr bwMode="auto">
                <a:xfrm>
                  <a:off x="672" y="768"/>
                  <a:ext cx="720" cy="240"/>
                </a:xfrm>
                <a:prstGeom prst="rect">
                  <a:avLst/>
                </a:prstGeom>
                <a:solidFill>
                  <a:srgbClr val="00FF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r>
                    <a:rPr lang="en-US" altLang="ko-KR" sz="1600">
                      <a:latin typeface="Helvetica Light" charset="0"/>
                    </a:rPr>
                    <a:t>Head</a:t>
                  </a:r>
                </a:p>
              </p:txBody>
            </p:sp>
            <p:sp>
              <p:nvSpPr>
                <p:cNvPr id="137" name="Rectangle 17"/>
                <p:cNvSpPr>
                  <a:spLocks noChangeArrowheads="1"/>
                </p:cNvSpPr>
                <p:nvPr/>
              </p:nvSpPr>
              <p:spPr bwMode="auto">
                <a:xfrm>
                  <a:off x="672" y="1008"/>
                  <a:ext cx="720" cy="240"/>
                </a:xfrm>
                <a:prstGeom prst="rect">
                  <a:avLst/>
                </a:prstGeom>
                <a:solidFill>
                  <a:srgbClr val="FF66CC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r>
                    <a:rPr lang="en-US" altLang="ko-KR" sz="1600">
                      <a:latin typeface="Helvetica Light" charset="0"/>
                    </a:rPr>
                    <a:t>Tail</a:t>
                  </a:r>
                </a:p>
              </p:txBody>
            </p:sp>
          </p:grpSp>
          <p:sp>
            <p:nvSpPr>
              <p:cNvPr id="131" name="Text Box 126"/>
              <p:cNvSpPr txBox="1">
                <a:spLocks noChangeArrowheads="1"/>
              </p:cNvSpPr>
              <p:nvPr/>
            </p:nvSpPr>
            <p:spPr bwMode="auto">
              <a:xfrm>
                <a:off x="184" y="510"/>
                <a:ext cx="569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ko-KR">
                    <a:latin typeface="Helvetica Light" charset="0"/>
                  </a:rPr>
                  <a:t>Ready</a:t>
                </a:r>
              </a:p>
              <a:p>
                <a:r>
                  <a:rPr lang="en-US" altLang="ko-KR">
                    <a:latin typeface="Helvetica Light" charset="0"/>
                  </a:rPr>
                  <a:t>Queue</a:t>
                </a:r>
              </a:p>
            </p:txBody>
          </p:sp>
          <p:sp>
            <p:nvSpPr>
              <p:cNvPr id="132" name="Text Box 127"/>
              <p:cNvSpPr txBox="1">
                <a:spLocks noChangeArrowheads="1"/>
              </p:cNvSpPr>
              <p:nvPr/>
            </p:nvSpPr>
            <p:spPr bwMode="auto">
              <a:xfrm>
                <a:off x="184" y="1055"/>
                <a:ext cx="496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ko-KR">
                    <a:latin typeface="Helvetica Light" charset="0"/>
                  </a:rPr>
                  <a:t>SSD</a:t>
                </a:r>
              </a:p>
              <a:p>
                <a:r>
                  <a:rPr lang="en-US" altLang="ko-KR">
                    <a:latin typeface="Helvetica Light" charset="0"/>
                  </a:rPr>
                  <a:t>Unit 0</a:t>
                </a:r>
              </a:p>
            </p:txBody>
          </p:sp>
          <p:sp>
            <p:nvSpPr>
              <p:cNvPr id="133" name="Text Box 128"/>
              <p:cNvSpPr txBox="1">
                <a:spLocks noChangeArrowheads="1"/>
              </p:cNvSpPr>
              <p:nvPr/>
            </p:nvSpPr>
            <p:spPr bwMode="auto">
              <a:xfrm>
                <a:off x="184" y="1535"/>
                <a:ext cx="496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ko-KR">
                    <a:latin typeface="Helvetica Light" charset="0"/>
                  </a:rPr>
                  <a:t>Disk</a:t>
                </a:r>
              </a:p>
              <a:p>
                <a:r>
                  <a:rPr lang="en-US" altLang="ko-KR">
                    <a:latin typeface="Helvetica Light" charset="0"/>
                  </a:rPr>
                  <a:t>Unit 0</a:t>
                </a:r>
              </a:p>
            </p:txBody>
          </p:sp>
          <p:sp>
            <p:nvSpPr>
              <p:cNvPr id="134" name="Text Box 129"/>
              <p:cNvSpPr txBox="1">
                <a:spLocks noChangeArrowheads="1"/>
              </p:cNvSpPr>
              <p:nvPr/>
            </p:nvSpPr>
            <p:spPr bwMode="auto">
              <a:xfrm>
                <a:off x="184" y="2063"/>
                <a:ext cx="496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ko-KR">
                    <a:latin typeface="Helvetica Light" charset="0"/>
                  </a:rPr>
                  <a:t>Disk</a:t>
                </a:r>
              </a:p>
              <a:p>
                <a:r>
                  <a:rPr lang="en-US" altLang="ko-KR">
                    <a:latin typeface="Helvetica Light" charset="0"/>
                  </a:rPr>
                  <a:t>Unit 2</a:t>
                </a:r>
              </a:p>
            </p:txBody>
          </p:sp>
          <p:sp>
            <p:nvSpPr>
              <p:cNvPr id="135" name="Text Box 130"/>
              <p:cNvSpPr txBox="1">
                <a:spLocks noChangeArrowheads="1"/>
              </p:cNvSpPr>
              <p:nvPr/>
            </p:nvSpPr>
            <p:spPr bwMode="auto">
              <a:xfrm>
                <a:off x="107" y="2591"/>
                <a:ext cx="666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ko-KR">
                    <a:latin typeface="Helvetica Light" charset="0"/>
                  </a:rPr>
                  <a:t>Ether</a:t>
                </a:r>
              </a:p>
              <a:p>
                <a:r>
                  <a:rPr lang="en-US" altLang="ko-KR">
                    <a:latin typeface="Helvetica Light" charset="0"/>
                  </a:rPr>
                  <a:t>Netwk 0</a:t>
                </a:r>
              </a:p>
            </p:txBody>
          </p:sp>
        </p:grp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31</a:t>
            </a:fld>
            <a:r>
              <a:rPr lang="en-US" smtClean="0">
                <a:solidFill>
                  <a:srgbClr val="000000"/>
                </a:solidFill>
              </a:rPr>
              <a:t> of 44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59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Context Switching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Context switch between two threads in the </a:t>
            </a:r>
            <a:r>
              <a:rPr lang="en-US" i="1" dirty="0"/>
              <a:t>same </a:t>
            </a:r>
            <a:r>
              <a:rPr lang="en-US" dirty="0"/>
              <a:t>process:</a:t>
            </a:r>
          </a:p>
          <a:p>
            <a:pPr marL="936026" lvl="1" indent="-457200"/>
            <a:r>
              <a:rPr lang="en-US" dirty="0"/>
              <a:t>No need to change address space</a:t>
            </a:r>
          </a:p>
          <a:p>
            <a:r>
              <a:rPr lang="en-US" dirty="0"/>
              <a:t>Context switch between two threads in </a:t>
            </a:r>
            <a:r>
              <a:rPr lang="en-US" i="1" dirty="0"/>
              <a:t>different </a:t>
            </a:r>
            <a:r>
              <a:rPr lang="en-US" dirty="0"/>
              <a:t>processes:</a:t>
            </a:r>
          </a:p>
          <a:p>
            <a:pPr marL="936026" lvl="1" indent="-457200"/>
            <a:r>
              <a:rPr lang="en-US" dirty="0"/>
              <a:t>Must change address space</a:t>
            </a:r>
          </a:p>
          <a:p>
            <a:pPr marL="936026" lvl="1" indent="-457200"/>
            <a:endParaRPr lang="en-US" dirty="0" smtClean="0"/>
          </a:p>
          <a:p>
            <a:pPr marL="936026" lvl="1" indent="-457200"/>
            <a:endParaRPr lang="en-US" dirty="0"/>
          </a:p>
          <a:p>
            <a:pPr marL="936026" lvl="1" indent="-457200"/>
            <a:endParaRPr lang="en-US" dirty="0" smtClean="0"/>
          </a:p>
          <a:p>
            <a:pPr marL="936026" lvl="1" indent="-457200"/>
            <a:endParaRPr lang="en-US" dirty="0"/>
          </a:p>
          <a:p>
            <a:pPr marL="936026" lvl="1" indent="-457200"/>
            <a:endParaRPr lang="en-US" dirty="0" smtClean="0"/>
          </a:p>
          <a:p>
            <a:pPr marL="457200" indent="-457200"/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2015-AAiT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8131" y="2487612"/>
            <a:ext cx="8504238" cy="4370388"/>
            <a:chOff x="152400" y="1828800"/>
            <a:chExt cx="8504238" cy="4598988"/>
          </a:xfrm>
        </p:grpSpPr>
        <p:grpSp>
          <p:nvGrpSpPr>
            <p:cNvPr id="10" name="Group 138"/>
            <p:cNvGrpSpPr>
              <a:grpSpLocks/>
            </p:cNvGrpSpPr>
            <p:nvPr/>
          </p:nvGrpSpPr>
          <p:grpSpPr bwMode="auto">
            <a:xfrm>
              <a:off x="2255838" y="1855788"/>
              <a:ext cx="6400800" cy="1524000"/>
              <a:chOff x="1432" y="527"/>
              <a:chExt cx="4032" cy="960"/>
            </a:xfrm>
          </p:grpSpPr>
          <p:grpSp>
            <p:nvGrpSpPr>
              <p:cNvPr id="94" name="Group 24"/>
              <p:cNvGrpSpPr>
                <a:grpSpLocks/>
              </p:cNvGrpSpPr>
              <p:nvPr/>
            </p:nvGrpSpPr>
            <p:grpSpPr bwMode="auto">
              <a:xfrm>
                <a:off x="2440" y="527"/>
                <a:ext cx="624" cy="864"/>
                <a:chOff x="2208" y="528"/>
                <a:chExt cx="672" cy="1008"/>
              </a:xfrm>
            </p:grpSpPr>
            <p:sp>
              <p:nvSpPr>
                <p:cNvPr id="113" name="Rectangle 21"/>
                <p:cNvSpPr>
                  <a:spLocks noChangeArrowheads="1"/>
                </p:cNvSpPr>
                <p:nvPr/>
              </p:nvSpPr>
              <p:spPr bwMode="auto">
                <a:xfrm>
                  <a:off x="2208" y="528"/>
                  <a:ext cx="672" cy="1008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en-US" sz="1600">
                    <a:latin typeface="Helvetica Light" charset="0"/>
                    <a:ea typeface="Gulim" panose="020B0600000101010101" pitchFamily="34" charset="-127"/>
                  </a:endParaRPr>
                </a:p>
                <a:p>
                  <a:endParaRPr lang="ko-KR" altLang="en-US" sz="1600">
                    <a:latin typeface="Helvetica Light" charset="0"/>
                    <a:ea typeface="Gulim" panose="020B0600000101010101" pitchFamily="34" charset="-127"/>
                  </a:endParaRPr>
                </a:p>
                <a:p>
                  <a:r>
                    <a:rPr lang="en-US" altLang="ko-KR" sz="1600">
                      <a:latin typeface="Helvetica Light" charset="0"/>
                    </a:rPr>
                    <a:t>Other</a:t>
                  </a:r>
                </a:p>
                <a:p>
                  <a:r>
                    <a:rPr lang="en-US" altLang="ko-KR" sz="1600">
                      <a:latin typeface="Helvetica Light" charset="0"/>
                    </a:rPr>
                    <a:t>State</a:t>
                  </a:r>
                </a:p>
                <a:p>
                  <a:r>
                    <a:rPr lang="en-US" altLang="ko-KR" sz="1600">
                      <a:latin typeface="Helvetica Light" charset="0"/>
                    </a:rPr>
                    <a:t>TCB</a:t>
                  </a:r>
                  <a:r>
                    <a:rPr lang="en-US" altLang="ko-KR" sz="1600" baseline="-25000">
                      <a:latin typeface="Helvetica Light" charset="0"/>
                    </a:rPr>
                    <a:t>9</a:t>
                  </a:r>
                  <a:endParaRPr lang="en-US" altLang="ko-KR" sz="1600">
                    <a:latin typeface="Helvetica Light" charset="0"/>
                  </a:endParaRPr>
                </a:p>
              </p:txBody>
            </p:sp>
            <p:sp>
              <p:nvSpPr>
                <p:cNvPr id="114" name="Rectangle 22"/>
                <p:cNvSpPr>
                  <a:spLocks noChangeArrowheads="1"/>
                </p:cNvSpPr>
                <p:nvPr/>
              </p:nvSpPr>
              <p:spPr bwMode="auto">
                <a:xfrm>
                  <a:off x="2208" y="528"/>
                  <a:ext cx="672" cy="240"/>
                </a:xfrm>
                <a:prstGeom prst="rect">
                  <a:avLst/>
                </a:prstGeom>
                <a:solidFill>
                  <a:srgbClr val="00FF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r>
                    <a:rPr lang="en-US" altLang="ko-KR" sz="1600">
                      <a:latin typeface="Helvetica Light" charset="0"/>
                    </a:rPr>
                    <a:t>Link</a:t>
                  </a:r>
                </a:p>
              </p:txBody>
            </p:sp>
            <p:sp>
              <p:nvSpPr>
                <p:cNvPr id="115" name="Rectangle 23"/>
                <p:cNvSpPr>
                  <a:spLocks noChangeArrowheads="1"/>
                </p:cNvSpPr>
                <p:nvPr/>
              </p:nvSpPr>
              <p:spPr bwMode="auto">
                <a:xfrm>
                  <a:off x="2208" y="768"/>
                  <a:ext cx="672" cy="192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r>
                    <a:rPr lang="en-US" altLang="ko-KR" sz="1600" dirty="0">
                      <a:latin typeface="Helvetica Light" charset="0"/>
                    </a:rPr>
                    <a:t>Registers</a:t>
                  </a:r>
                </a:p>
              </p:txBody>
            </p:sp>
          </p:grpSp>
          <p:grpSp>
            <p:nvGrpSpPr>
              <p:cNvPr id="95" name="Group 29"/>
              <p:cNvGrpSpPr>
                <a:grpSpLocks/>
              </p:cNvGrpSpPr>
              <p:nvPr/>
            </p:nvGrpSpPr>
            <p:grpSpPr bwMode="auto">
              <a:xfrm>
                <a:off x="3352" y="527"/>
                <a:ext cx="624" cy="864"/>
                <a:chOff x="2208" y="528"/>
                <a:chExt cx="672" cy="1008"/>
              </a:xfrm>
            </p:grpSpPr>
            <p:sp>
              <p:nvSpPr>
                <p:cNvPr id="110" name="Rectangle 30"/>
                <p:cNvSpPr>
                  <a:spLocks noChangeArrowheads="1"/>
                </p:cNvSpPr>
                <p:nvPr/>
              </p:nvSpPr>
              <p:spPr bwMode="auto">
                <a:xfrm>
                  <a:off x="2208" y="528"/>
                  <a:ext cx="672" cy="1008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en-US" sz="1600">
                    <a:latin typeface="Helvetica Light" charset="0"/>
                    <a:ea typeface="Gulim" panose="020B0600000101010101" pitchFamily="34" charset="-127"/>
                  </a:endParaRPr>
                </a:p>
                <a:p>
                  <a:endParaRPr lang="ko-KR" altLang="en-US" sz="1600">
                    <a:latin typeface="Helvetica Light" charset="0"/>
                    <a:ea typeface="Gulim" panose="020B0600000101010101" pitchFamily="34" charset="-127"/>
                  </a:endParaRPr>
                </a:p>
                <a:p>
                  <a:r>
                    <a:rPr lang="en-US" altLang="ko-KR" sz="1600">
                      <a:latin typeface="Helvetica Light" charset="0"/>
                    </a:rPr>
                    <a:t>Other</a:t>
                  </a:r>
                </a:p>
                <a:p>
                  <a:r>
                    <a:rPr lang="en-US" altLang="ko-KR" sz="1600">
                      <a:latin typeface="Helvetica Light" charset="0"/>
                    </a:rPr>
                    <a:t>State</a:t>
                  </a:r>
                </a:p>
                <a:p>
                  <a:r>
                    <a:rPr lang="en-US" altLang="ko-KR" sz="1600">
                      <a:latin typeface="Helvetica Light" charset="0"/>
                    </a:rPr>
                    <a:t>TCB</a:t>
                  </a:r>
                  <a:r>
                    <a:rPr lang="en-US" altLang="ko-KR" sz="1600" baseline="-25000">
                      <a:latin typeface="Helvetica Light" charset="0"/>
                    </a:rPr>
                    <a:t>6</a:t>
                  </a:r>
                  <a:endParaRPr lang="en-US" altLang="ko-KR" sz="1600">
                    <a:latin typeface="Helvetica Light" charset="0"/>
                  </a:endParaRPr>
                </a:p>
              </p:txBody>
            </p:sp>
            <p:sp>
              <p:nvSpPr>
                <p:cNvPr id="111" name="Rectangle 31"/>
                <p:cNvSpPr>
                  <a:spLocks noChangeArrowheads="1"/>
                </p:cNvSpPr>
                <p:nvPr/>
              </p:nvSpPr>
              <p:spPr bwMode="auto">
                <a:xfrm>
                  <a:off x="2208" y="528"/>
                  <a:ext cx="672" cy="240"/>
                </a:xfrm>
                <a:prstGeom prst="rect">
                  <a:avLst/>
                </a:prstGeom>
                <a:solidFill>
                  <a:srgbClr val="00FF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r>
                    <a:rPr lang="en-US" altLang="ko-KR" sz="1600">
                      <a:latin typeface="Helvetica Light" charset="0"/>
                    </a:rPr>
                    <a:t>Link</a:t>
                  </a:r>
                </a:p>
              </p:txBody>
            </p:sp>
            <p:sp>
              <p:nvSpPr>
                <p:cNvPr id="112" name="Rectangle 32"/>
                <p:cNvSpPr>
                  <a:spLocks noChangeArrowheads="1"/>
                </p:cNvSpPr>
                <p:nvPr/>
              </p:nvSpPr>
              <p:spPr bwMode="auto">
                <a:xfrm>
                  <a:off x="2208" y="768"/>
                  <a:ext cx="672" cy="192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r>
                    <a:rPr lang="en-US" altLang="ko-KR" sz="1600">
                      <a:latin typeface="Helvetica Light" charset="0"/>
                    </a:rPr>
                    <a:t>Registers</a:t>
                  </a:r>
                </a:p>
              </p:txBody>
            </p:sp>
          </p:grpSp>
          <p:grpSp>
            <p:nvGrpSpPr>
              <p:cNvPr id="96" name="Group 33"/>
              <p:cNvGrpSpPr>
                <a:grpSpLocks/>
              </p:cNvGrpSpPr>
              <p:nvPr/>
            </p:nvGrpSpPr>
            <p:grpSpPr bwMode="auto">
              <a:xfrm>
                <a:off x="4456" y="527"/>
                <a:ext cx="624" cy="864"/>
                <a:chOff x="2208" y="528"/>
                <a:chExt cx="672" cy="1008"/>
              </a:xfrm>
            </p:grpSpPr>
            <p:sp>
              <p:nvSpPr>
                <p:cNvPr id="107" name="Rectangle 34"/>
                <p:cNvSpPr>
                  <a:spLocks noChangeArrowheads="1"/>
                </p:cNvSpPr>
                <p:nvPr/>
              </p:nvSpPr>
              <p:spPr bwMode="auto">
                <a:xfrm>
                  <a:off x="2208" y="528"/>
                  <a:ext cx="672" cy="1008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en-US" sz="1600">
                    <a:latin typeface="Helvetica Light" charset="0"/>
                    <a:ea typeface="Gulim" panose="020B0600000101010101" pitchFamily="34" charset="-127"/>
                  </a:endParaRPr>
                </a:p>
                <a:p>
                  <a:endParaRPr lang="ko-KR" altLang="en-US" sz="1600">
                    <a:latin typeface="Helvetica Light" charset="0"/>
                    <a:ea typeface="Gulim" panose="020B0600000101010101" pitchFamily="34" charset="-127"/>
                  </a:endParaRPr>
                </a:p>
                <a:p>
                  <a:r>
                    <a:rPr lang="en-US" altLang="ko-KR" sz="1600">
                      <a:latin typeface="Helvetica Light" charset="0"/>
                    </a:rPr>
                    <a:t>Other</a:t>
                  </a:r>
                </a:p>
                <a:p>
                  <a:r>
                    <a:rPr lang="en-US" altLang="ko-KR" sz="1600">
                      <a:latin typeface="Helvetica Light" charset="0"/>
                    </a:rPr>
                    <a:t>State</a:t>
                  </a:r>
                </a:p>
                <a:p>
                  <a:r>
                    <a:rPr lang="en-US" altLang="ko-KR" sz="1600">
                      <a:latin typeface="Helvetica Light" charset="0"/>
                    </a:rPr>
                    <a:t>TCB</a:t>
                  </a:r>
                  <a:r>
                    <a:rPr lang="en-US" altLang="ko-KR" sz="1600" baseline="-25000">
                      <a:latin typeface="Helvetica Light" charset="0"/>
                    </a:rPr>
                    <a:t>16</a:t>
                  </a:r>
                  <a:endParaRPr lang="en-US" altLang="ko-KR" sz="1600">
                    <a:latin typeface="Helvetica Light" charset="0"/>
                  </a:endParaRPr>
                </a:p>
              </p:txBody>
            </p:sp>
            <p:sp>
              <p:nvSpPr>
                <p:cNvPr id="108" name="Rectangle 35"/>
                <p:cNvSpPr>
                  <a:spLocks noChangeArrowheads="1"/>
                </p:cNvSpPr>
                <p:nvPr/>
              </p:nvSpPr>
              <p:spPr bwMode="auto">
                <a:xfrm>
                  <a:off x="2208" y="528"/>
                  <a:ext cx="672" cy="240"/>
                </a:xfrm>
                <a:prstGeom prst="rect">
                  <a:avLst/>
                </a:prstGeom>
                <a:solidFill>
                  <a:srgbClr val="00FF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r>
                    <a:rPr lang="en-US" altLang="ko-KR" sz="1600">
                      <a:latin typeface="Helvetica Light" charset="0"/>
                    </a:rPr>
                    <a:t>Link</a:t>
                  </a:r>
                </a:p>
              </p:txBody>
            </p:sp>
            <p:sp>
              <p:nvSpPr>
                <p:cNvPr id="109" name="Rectangle 36"/>
                <p:cNvSpPr>
                  <a:spLocks noChangeArrowheads="1"/>
                </p:cNvSpPr>
                <p:nvPr/>
              </p:nvSpPr>
              <p:spPr bwMode="auto">
                <a:xfrm>
                  <a:off x="2208" y="768"/>
                  <a:ext cx="672" cy="192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r>
                    <a:rPr lang="en-US" altLang="ko-KR" sz="1600">
                      <a:latin typeface="Helvetica Light" charset="0"/>
                    </a:rPr>
                    <a:t>Registers</a:t>
                  </a:r>
                </a:p>
              </p:txBody>
            </p:sp>
          </p:grpSp>
          <p:grpSp>
            <p:nvGrpSpPr>
              <p:cNvPr id="97" name="Group 42"/>
              <p:cNvGrpSpPr>
                <a:grpSpLocks/>
              </p:cNvGrpSpPr>
              <p:nvPr/>
            </p:nvGrpSpPr>
            <p:grpSpPr bwMode="auto">
              <a:xfrm>
                <a:off x="5272" y="623"/>
                <a:ext cx="192" cy="192"/>
                <a:chOff x="2448" y="2016"/>
                <a:chExt cx="192" cy="192"/>
              </a:xfrm>
            </p:grpSpPr>
            <p:sp>
              <p:nvSpPr>
                <p:cNvPr id="103" name="Line 25"/>
                <p:cNvSpPr>
                  <a:spLocks noChangeShapeType="1"/>
                </p:cNvSpPr>
                <p:nvPr/>
              </p:nvSpPr>
              <p:spPr bwMode="auto">
                <a:xfrm>
                  <a:off x="2448" y="2112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" name="Line 26"/>
                <p:cNvSpPr>
                  <a:spLocks noChangeShapeType="1"/>
                </p:cNvSpPr>
                <p:nvPr/>
              </p:nvSpPr>
              <p:spPr bwMode="auto">
                <a:xfrm>
                  <a:off x="2496" y="2160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" name="Line 27"/>
                <p:cNvSpPr>
                  <a:spLocks noChangeShapeType="1"/>
                </p:cNvSpPr>
                <p:nvPr/>
              </p:nvSpPr>
              <p:spPr bwMode="auto">
                <a:xfrm>
                  <a:off x="2520" y="2208"/>
                  <a:ext cx="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" name="Line 41"/>
                <p:cNvSpPr>
                  <a:spLocks noChangeShapeType="1"/>
                </p:cNvSpPr>
                <p:nvPr/>
              </p:nvSpPr>
              <p:spPr bwMode="auto">
                <a:xfrm>
                  <a:off x="2544" y="2016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98" name="Line 43"/>
              <p:cNvSpPr>
                <a:spLocks noChangeShapeType="1"/>
              </p:cNvSpPr>
              <p:nvPr/>
            </p:nvSpPr>
            <p:spPr bwMode="auto">
              <a:xfrm>
                <a:off x="3064" y="623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Line 44"/>
              <p:cNvSpPr>
                <a:spLocks noChangeShapeType="1"/>
              </p:cNvSpPr>
              <p:nvPr/>
            </p:nvSpPr>
            <p:spPr bwMode="auto">
              <a:xfrm>
                <a:off x="3976" y="623"/>
                <a:ext cx="4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Line 45"/>
              <p:cNvSpPr>
                <a:spLocks noChangeShapeType="1"/>
              </p:cNvSpPr>
              <p:nvPr/>
            </p:nvSpPr>
            <p:spPr bwMode="auto">
              <a:xfrm>
                <a:off x="5080" y="623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Line 81"/>
              <p:cNvSpPr>
                <a:spLocks noChangeShapeType="1"/>
              </p:cNvSpPr>
              <p:nvPr/>
            </p:nvSpPr>
            <p:spPr bwMode="auto">
              <a:xfrm>
                <a:off x="1432" y="623"/>
                <a:ext cx="10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Freeform 86"/>
              <p:cNvSpPr>
                <a:spLocks/>
              </p:cNvSpPr>
              <p:nvPr/>
            </p:nvSpPr>
            <p:spPr bwMode="auto">
              <a:xfrm>
                <a:off x="1432" y="671"/>
                <a:ext cx="3024" cy="816"/>
              </a:xfrm>
              <a:custGeom>
                <a:avLst/>
                <a:gdLst>
                  <a:gd name="T0" fmla="*/ 0 w 3024"/>
                  <a:gd name="T1" fmla="*/ 5 h 912"/>
                  <a:gd name="T2" fmla="*/ 816 w 3024"/>
                  <a:gd name="T3" fmla="*/ 27 h 912"/>
                  <a:gd name="T4" fmla="*/ 2640 w 3024"/>
                  <a:gd name="T5" fmla="*/ 27 h 912"/>
                  <a:gd name="T6" fmla="*/ 3024 w 3024"/>
                  <a:gd name="T7" fmla="*/ 0 h 91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024"/>
                  <a:gd name="T13" fmla="*/ 0 h 912"/>
                  <a:gd name="T14" fmla="*/ 3024 w 3024"/>
                  <a:gd name="T15" fmla="*/ 912 h 91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024" h="912">
                    <a:moveTo>
                      <a:pt x="0" y="192"/>
                    </a:moveTo>
                    <a:lnTo>
                      <a:pt x="816" y="912"/>
                    </a:lnTo>
                    <a:lnTo>
                      <a:pt x="2640" y="912"/>
                    </a:lnTo>
                    <a:lnTo>
                      <a:pt x="3024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136"/>
            <p:cNvGrpSpPr>
              <a:grpSpLocks/>
            </p:cNvGrpSpPr>
            <p:nvPr/>
          </p:nvGrpSpPr>
          <p:grpSpPr bwMode="auto">
            <a:xfrm>
              <a:off x="2255838" y="5056188"/>
              <a:ext cx="2362200" cy="1371600"/>
              <a:chOff x="1432" y="2543"/>
              <a:chExt cx="1488" cy="864"/>
            </a:xfrm>
          </p:grpSpPr>
          <p:grpSp>
            <p:nvGrpSpPr>
              <p:cNvPr id="80" name="Group 104"/>
              <p:cNvGrpSpPr>
                <a:grpSpLocks/>
              </p:cNvGrpSpPr>
              <p:nvPr/>
            </p:nvGrpSpPr>
            <p:grpSpPr bwMode="auto">
              <a:xfrm>
                <a:off x="1912" y="2543"/>
                <a:ext cx="1008" cy="864"/>
                <a:chOff x="1680" y="2544"/>
                <a:chExt cx="1008" cy="912"/>
              </a:xfrm>
            </p:grpSpPr>
            <p:grpSp>
              <p:nvGrpSpPr>
                <p:cNvPr id="83" name="Group 70"/>
                <p:cNvGrpSpPr>
                  <a:grpSpLocks/>
                </p:cNvGrpSpPr>
                <p:nvPr/>
              </p:nvGrpSpPr>
              <p:grpSpPr bwMode="auto">
                <a:xfrm>
                  <a:off x="1680" y="2544"/>
                  <a:ext cx="624" cy="912"/>
                  <a:chOff x="2208" y="528"/>
                  <a:chExt cx="672" cy="1008"/>
                </a:xfrm>
              </p:grpSpPr>
              <p:sp>
                <p:nvSpPr>
                  <p:cNvPr id="91" name="Rectangle 71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528"/>
                    <a:ext cx="672" cy="1008"/>
                  </a:xfrm>
                  <a:prstGeom prst="rect">
                    <a:avLst/>
                  </a:prstGeom>
                  <a:solidFill>
                    <a:srgbClr val="FFFFFF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ko-KR" altLang="en-US" sz="1600">
                      <a:latin typeface="Helvetica Light" charset="0"/>
                      <a:ea typeface="Gulim" panose="020B0600000101010101" pitchFamily="34" charset="-127"/>
                    </a:endParaRPr>
                  </a:p>
                  <a:p>
                    <a:endParaRPr lang="ko-KR" altLang="en-US" sz="1600">
                      <a:latin typeface="Helvetica Light" charset="0"/>
                      <a:ea typeface="Gulim" panose="020B0600000101010101" pitchFamily="34" charset="-127"/>
                    </a:endParaRPr>
                  </a:p>
                  <a:p>
                    <a:r>
                      <a:rPr lang="en-US" altLang="ko-KR" sz="1600">
                        <a:latin typeface="Helvetica Light" charset="0"/>
                      </a:rPr>
                      <a:t>Other</a:t>
                    </a:r>
                  </a:p>
                  <a:p>
                    <a:r>
                      <a:rPr lang="en-US" altLang="ko-KR" sz="1600">
                        <a:latin typeface="Helvetica Light" charset="0"/>
                      </a:rPr>
                      <a:t>State</a:t>
                    </a:r>
                  </a:p>
                  <a:p>
                    <a:r>
                      <a:rPr lang="en-US" altLang="ko-KR" sz="1600">
                        <a:latin typeface="Helvetica Light" charset="0"/>
                      </a:rPr>
                      <a:t>TCB</a:t>
                    </a:r>
                    <a:r>
                      <a:rPr lang="en-US" altLang="ko-KR" sz="1600" baseline="-25000">
                        <a:latin typeface="Helvetica Light" charset="0"/>
                      </a:rPr>
                      <a:t>8</a:t>
                    </a:r>
                    <a:endParaRPr lang="en-US" altLang="ko-KR" sz="1600">
                      <a:latin typeface="Helvetica Light" charset="0"/>
                    </a:endParaRPr>
                  </a:p>
                </p:txBody>
              </p:sp>
              <p:sp>
                <p:nvSpPr>
                  <p:cNvPr id="92" name="Rectangle 72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528"/>
                    <a:ext cx="672" cy="240"/>
                  </a:xfrm>
                  <a:prstGeom prst="rect">
                    <a:avLst/>
                  </a:prstGeom>
                  <a:solidFill>
                    <a:srgbClr val="00FFFF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9pPr>
                  </a:lstStyle>
                  <a:p>
                    <a:r>
                      <a:rPr lang="en-US" altLang="ko-KR" sz="1600">
                        <a:latin typeface="Helvetica Light" charset="0"/>
                      </a:rPr>
                      <a:t>Link</a:t>
                    </a:r>
                  </a:p>
                </p:txBody>
              </p:sp>
              <p:sp>
                <p:nvSpPr>
                  <p:cNvPr id="93" name="Rectangle 73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768"/>
                    <a:ext cx="672" cy="192"/>
                  </a:xfrm>
                  <a:prstGeom prst="rect">
                    <a:avLst/>
                  </a:prstGeom>
                  <a:solidFill>
                    <a:srgbClr val="FFFFFF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9pPr>
                  </a:lstStyle>
                  <a:p>
                    <a:r>
                      <a:rPr lang="en-US" altLang="ko-KR" sz="1600">
                        <a:latin typeface="Helvetica Light" charset="0"/>
                      </a:rPr>
                      <a:t>Registers</a:t>
                    </a:r>
                  </a:p>
                </p:txBody>
              </p:sp>
            </p:grpSp>
            <p:grpSp>
              <p:nvGrpSpPr>
                <p:cNvPr id="84" name="Group 89"/>
                <p:cNvGrpSpPr>
                  <a:grpSpLocks/>
                </p:cNvGrpSpPr>
                <p:nvPr/>
              </p:nvGrpSpPr>
              <p:grpSpPr bwMode="auto">
                <a:xfrm>
                  <a:off x="2304" y="2640"/>
                  <a:ext cx="384" cy="192"/>
                  <a:chOff x="2304" y="2640"/>
                  <a:chExt cx="384" cy="192"/>
                </a:xfrm>
              </p:grpSpPr>
              <p:grpSp>
                <p:nvGrpSpPr>
                  <p:cNvPr id="85" name="Group 74"/>
                  <p:cNvGrpSpPr>
                    <a:grpSpLocks/>
                  </p:cNvGrpSpPr>
                  <p:nvPr/>
                </p:nvGrpSpPr>
                <p:grpSpPr bwMode="auto">
                  <a:xfrm>
                    <a:off x="2496" y="2640"/>
                    <a:ext cx="192" cy="192"/>
                    <a:chOff x="2448" y="2016"/>
                    <a:chExt cx="192" cy="192"/>
                  </a:xfrm>
                </p:grpSpPr>
                <p:sp>
                  <p:nvSpPr>
                    <p:cNvPr id="87" name="Line 7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48" y="2112"/>
                      <a:ext cx="192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8" name="Line 7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96" y="2160"/>
                      <a:ext cx="96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9" name="Line 7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0" y="2208"/>
                      <a:ext cx="48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0" name="Line 7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44" y="2016"/>
                      <a:ext cx="0" cy="96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86" name="Line 79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2640"/>
                    <a:ext cx="28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81" name="Line 87"/>
              <p:cNvSpPr>
                <a:spLocks noChangeShapeType="1"/>
              </p:cNvSpPr>
              <p:nvPr/>
            </p:nvSpPr>
            <p:spPr bwMode="auto">
              <a:xfrm flipV="1">
                <a:off x="1432" y="2639"/>
                <a:ext cx="480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Line 88"/>
              <p:cNvSpPr>
                <a:spLocks noChangeShapeType="1"/>
              </p:cNvSpPr>
              <p:nvPr/>
            </p:nvSpPr>
            <p:spPr bwMode="auto">
              <a:xfrm flipV="1">
                <a:off x="1432" y="2687"/>
                <a:ext cx="48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" name="Group 135"/>
            <p:cNvGrpSpPr>
              <a:grpSpLocks/>
            </p:cNvGrpSpPr>
            <p:nvPr/>
          </p:nvGrpSpPr>
          <p:grpSpPr bwMode="auto">
            <a:xfrm>
              <a:off x="2179638" y="4446588"/>
              <a:ext cx="685800" cy="685800"/>
              <a:chOff x="1384" y="2159"/>
              <a:chExt cx="432" cy="432"/>
            </a:xfrm>
          </p:grpSpPr>
          <p:grpSp>
            <p:nvGrpSpPr>
              <p:cNvPr id="66" name="Group 90"/>
              <p:cNvGrpSpPr>
                <a:grpSpLocks/>
              </p:cNvGrpSpPr>
              <p:nvPr/>
            </p:nvGrpSpPr>
            <p:grpSpPr bwMode="auto">
              <a:xfrm>
                <a:off x="1432" y="2159"/>
                <a:ext cx="384" cy="192"/>
                <a:chOff x="2304" y="2640"/>
                <a:chExt cx="384" cy="192"/>
              </a:xfrm>
            </p:grpSpPr>
            <p:grpSp>
              <p:nvGrpSpPr>
                <p:cNvPr id="74" name="Group 91"/>
                <p:cNvGrpSpPr>
                  <a:grpSpLocks/>
                </p:cNvGrpSpPr>
                <p:nvPr/>
              </p:nvGrpSpPr>
              <p:grpSpPr bwMode="auto">
                <a:xfrm>
                  <a:off x="2496" y="2640"/>
                  <a:ext cx="192" cy="192"/>
                  <a:chOff x="2448" y="2016"/>
                  <a:chExt cx="192" cy="192"/>
                </a:xfrm>
              </p:grpSpPr>
              <p:sp>
                <p:nvSpPr>
                  <p:cNvPr id="76" name="Line 92"/>
                  <p:cNvSpPr>
                    <a:spLocks noChangeShapeType="1"/>
                  </p:cNvSpPr>
                  <p:nvPr/>
                </p:nvSpPr>
                <p:spPr bwMode="auto">
                  <a:xfrm>
                    <a:off x="2448" y="2112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7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2160"/>
                    <a:ext cx="9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8" name="Line 94"/>
                  <p:cNvSpPr>
                    <a:spLocks noChangeShapeType="1"/>
                  </p:cNvSpPr>
                  <p:nvPr/>
                </p:nvSpPr>
                <p:spPr bwMode="auto">
                  <a:xfrm>
                    <a:off x="2520" y="2208"/>
                    <a:ext cx="4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9" name="Line 95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2016"/>
                    <a:ext cx="0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5" name="Line 96"/>
                <p:cNvSpPr>
                  <a:spLocks noChangeShapeType="1"/>
                </p:cNvSpPr>
                <p:nvPr/>
              </p:nvSpPr>
              <p:spPr bwMode="auto">
                <a:xfrm>
                  <a:off x="2304" y="2640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7" name="Group 97"/>
              <p:cNvGrpSpPr>
                <a:grpSpLocks/>
              </p:cNvGrpSpPr>
              <p:nvPr/>
            </p:nvGrpSpPr>
            <p:grpSpPr bwMode="auto">
              <a:xfrm>
                <a:off x="1384" y="2399"/>
                <a:ext cx="384" cy="192"/>
                <a:chOff x="2304" y="2640"/>
                <a:chExt cx="384" cy="192"/>
              </a:xfrm>
            </p:grpSpPr>
            <p:grpSp>
              <p:nvGrpSpPr>
                <p:cNvPr id="68" name="Group 98"/>
                <p:cNvGrpSpPr>
                  <a:grpSpLocks/>
                </p:cNvGrpSpPr>
                <p:nvPr/>
              </p:nvGrpSpPr>
              <p:grpSpPr bwMode="auto">
                <a:xfrm>
                  <a:off x="2496" y="2640"/>
                  <a:ext cx="192" cy="192"/>
                  <a:chOff x="2448" y="2016"/>
                  <a:chExt cx="192" cy="192"/>
                </a:xfrm>
              </p:grpSpPr>
              <p:sp>
                <p:nvSpPr>
                  <p:cNvPr id="70" name="Line 99"/>
                  <p:cNvSpPr>
                    <a:spLocks noChangeShapeType="1"/>
                  </p:cNvSpPr>
                  <p:nvPr/>
                </p:nvSpPr>
                <p:spPr bwMode="auto">
                  <a:xfrm>
                    <a:off x="2448" y="2112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" name="Line 100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2160"/>
                    <a:ext cx="9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2" name="Line 101"/>
                  <p:cNvSpPr>
                    <a:spLocks noChangeShapeType="1"/>
                  </p:cNvSpPr>
                  <p:nvPr/>
                </p:nvSpPr>
                <p:spPr bwMode="auto">
                  <a:xfrm>
                    <a:off x="2520" y="2208"/>
                    <a:ext cx="4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3" name="Line 102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2016"/>
                    <a:ext cx="0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9" name="Line 103"/>
                <p:cNvSpPr>
                  <a:spLocks noChangeShapeType="1"/>
                </p:cNvSpPr>
                <p:nvPr/>
              </p:nvSpPr>
              <p:spPr bwMode="auto">
                <a:xfrm>
                  <a:off x="2304" y="2640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" name="Group 137"/>
            <p:cNvGrpSpPr>
              <a:grpSpLocks/>
            </p:cNvGrpSpPr>
            <p:nvPr/>
          </p:nvGrpSpPr>
          <p:grpSpPr bwMode="auto">
            <a:xfrm>
              <a:off x="2255838" y="3532188"/>
              <a:ext cx="5638800" cy="1600200"/>
              <a:chOff x="1432" y="1583"/>
              <a:chExt cx="3552" cy="1008"/>
            </a:xfrm>
          </p:grpSpPr>
          <p:grpSp>
            <p:nvGrpSpPr>
              <p:cNvPr id="48" name="Group 52"/>
              <p:cNvGrpSpPr>
                <a:grpSpLocks/>
              </p:cNvGrpSpPr>
              <p:nvPr/>
            </p:nvGrpSpPr>
            <p:grpSpPr bwMode="auto">
              <a:xfrm>
                <a:off x="2824" y="1583"/>
                <a:ext cx="624" cy="864"/>
                <a:chOff x="2208" y="528"/>
                <a:chExt cx="672" cy="1008"/>
              </a:xfrm>
            </p:grpSpPr>
            <p:sp>
              <p:nvSpPr>
                <p:cNvPr id="63" name="Rectangle 53"/>
                <p:cNvSpPr>
                  <a:spLocks noChangeArrowheads="1"/>
                </p:cNvSpPr>
                <p:nvPr/>
              </p:nvSpPr>
              <p:spPr bwMode="auto">
                <a:xfrm>
                  <a:off x="2208" y="528"/>
                  <a:ext cx="672" cy="1008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en-US" sz="1600">
                    <a:latin typeface="Helvetica Light" charset="0"/>
                    <a:ea typeface="Gulim" panose="020B0600000101010101" pitchFamily="34" charset="-127"/>
                  </a:endParaRPr>
                </a:p>
                <a:p>
                  <a:endParaRPr lang="ko-KR" altLang="en-US" sz="1600">
                    <a:latin typeface="Helvetica Light" charset="0"/>
                    <a:ea typeface="Gulim" panose="020B0600000101010101" pitchFamily="34" charset="-127"/>
                  </a:endParaRPr>
                </a:p>
                <a:p>
                  <a:r>
                    <a:rPr lang="en-US" altLang="ko-KR" sz="1600">
                      <a:latin typeface="Helvetica Light" charset="0"/>
                    </a:rPr>
                    <a:t>Other</a:t>
                  </a:r>
                </a:p>
                <a:p>
                  <a:r>
                    <a:rPr lang="en-US" altLang="ko-KR" sz="1600">
                      <a:latin typeface="Helvetica Light" charset="0"/>
                    </a:rPr>
                    <a:t>State</a:t>
                  </a:r>
                </a:p>
                <a:p>
                  <a:r>
                    <a:rPr lang="en-US" altLang="ko-KR" sz="1600">
                      <a:latin typeface="Helvetica Light" charset="0"/>
                    </a:rPr>
                    <a:t>TCB</a:t>
                  </a:r>
                  <a:r>
                    <a:rPr lang="en-US" altLang="ko-KR" sz="1600" baseline="-25000">
                      <a:latin typeface="Helvetica Light" charset="0"/>
                    </a:rPr>
                    <a:t>2</a:t>
                  </a:r>
                  <a:endParaRPr lang="en-US" altLang="ko-KR" sz="1600">
                    <a:latin typeface="Helvetica Light" charset="0"/>
                  </a:endParaRPr>
                </a:p>
              </p:txBody>
            </p:sp>
            <p:sp>
              <p:nvSpPr>
                <p:cNvPr id="64" name="Rectangle 54"/>
                <p:cNvSpPr>
                  <a:spLocks noChangeArrowheads="1"/>
                </p:cNvSpPr>
                <p:nvPr/>
              </p:nvSpPr>
              <p:spPr bwMode="auto">
                <a:xfrm>
                  <a:off x="2208" y="528"/>
                  <a:ext cx="672" cy="240"/>
                </a:xfrm>
                <a:prstGeom prst="rect">
                  <a:avLst/>
                </a:prstGeom>
                <a:solidFill>
                  <a:srgbClr val="00FF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r>
                    <a:rPr lang="en-US" altLang="ko-KR" sz="1600">
                      <a:latin typeface="Helvetica Light" charset="0"/>
                    </a:rPr>
                    <a:t>Link</a:t>
                  </a:r>
                </a:p>
              </p:txBody>
            </p:sp>
            <p:sp>
              <p:nvSpPr>
                <p:cNvPr id="65" name="Rectangle 55"/>
                <p:cNvSpPr>
                  <a:spLocks noChangeArrowheads="1"/>
                </p:cNvSpPr>
                <p:nvPr/>
              </p:nvSpPr>
              <p:spPr bwMode="auto">
                <a:xfrm>
                  <a:off x="2208" y="768"/>
                  <a:ext cx="672" cy="192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r>
                    <a:rPr lang="en-US" altLang="ko-KR" sz="1600">
                      <a:latin typeface="Helvetica Light" charset="0"/>
                    </a:rPr>
                    <a:t>Registers</a:t>
                  </a:r>
                </a:p>
              </p:txBody>
            </p:sp>
          </p:grpSp>
          <p:sp>
            <p:nvSpPr>
              <p:cNvPr id="49" name="Line 66"/>
              <p:cNvSpPr>
                <a:spLocks noChangeShapeType="1"/>
              </p:cNvSpPr>
              <p:nvPr/>
            </p:nvSpPr>
            <p:spPr bwMode="auto">
              <a:xfrm>
                <a:off x="3448" y="1679"/>
                <a:ext cx="5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0" name="Group 68"/>
              <p:cNvGrpSpPr>
                <a:grpSpLocks/>
              </p:cNvGrpSpPr>
              <p:nvPr/>
            </p:nvGrpSpPr>
            <p:grpSpPr bwMode="auto">
              <a:xfrm>
                <a:off x="3976" y="1583"/>
                <a:ext cx="1008" cy="864"/>
                <a:chOff x="3984" y="2064"/>
                <a:chExt cx="1008" cy="912"/>
              </a:xfrm>
            </p:grpSpPr>
            <p:grpSp>
              <p:nvGrpSpPr>
                <p:cNvPr id="53" name="Group 56"/>
                <p:cNvGrpSpPr>
                  <a:grpSpLocks/>
                </p:cNvGrpSpPr>
                <p:nvPr/>
              </p:nvGrpSpPr>
              <p:grpSpPr bwMode="auto">
                <a:xfrm>
                  <a:off x="3984" y="2064"/>
                  <a:ext cx="624" cy="912"/>
                  <a:chOff x="2208" y="528"/>
                  <a:chExt cx="672" cy="1008"/>
                </a:xfrm>
              </p:grpSpPr>
              <p:sp>
                <p:nvSpPr>
                  <p:cNvPr id="60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528"/>
                    <a:ext cx="672" cy="1008"/>
                  </a:xfrm>
                  <a:prstGeom prst="rect">
                    <a:avLst/>
                  </a:prstGeom>
                  <a:solidFill>
                    <a:srgbClr val="FFFFFF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ko-KR" altLang="en-US" sz="1600">
                      <a:latin typeface="Helvetica Light" charset="0"/>
                      <a:ea typeface="Gulim" panose="020B0600000101010101" pitchFamily="34" charset="-127"/>
                    </a:endParaRPr>
                  </a:p>
                  <a:p>
                    <a:endParaRPr lang="ko-KR" altLang="en-US" sz="1600">
                      <a:latin typeface="Helvetica Light" charset="0"/>
                      <a:ea typeface="Gulim" panose="020B0600000101010101" pitchFamily="34" charset="-127"/>
                    </a:endParaRPr>
                  </a:p>
                  <a:p>
                    <a:r>
                      <a:rPr lang="en-US" altLang="ko-KR" sz="1600">
                        <a:latin typeface="Helvetica Light" charset="0"/>
                      </a:rPr>
                      <a:t>Other</a:t>
                    </a:r>
                  </a:p>
                  <a:p>
                    <a:r>
                      <a:rPr lang="en-US" altLang="ko-KR" sz="1600">
                        <a:latin typeface="Helvetica Light" charset="0"/>
                      </a:rPr>
                      <a:t>State</a:t>
                    </a:r>
                  </a:p>
                  <a:p>
                    <a:r>
                      <a:rPr lang="en-US" altLang="ko-KR" sz="1600">
                        <a:latin typeface="Helvetica Light" charset="0"/>
                      </a:rPr>
                      <a:t>TCB</a:t>
                    </a:r>
                    <a:r>
                      <a:rPr lang="en-US" altLang="ko-KR" sz="1600" baseline="-25000">
                        <a:latin typeface="Helvetica Light" charset="0"/>
                      </a:rPr>
                      <a:t>3</a:t>
                    </a:r>
                    <a:endParaRPr lang="en-US" altLang="ko-KR" sz="1600">
                      <a:latin typeface="Helvetica Light" charset="0"/>
                    </a:endParaRPr>
                  </a:p>
                </p:txBody>
              </p:sp>
              <p:sp>
                <p:nvSpPr>
                  <p:cNvPr id="61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528"/>
                    <a:ext cx="672" cy="240"/>
                  </a:xfrm>
                  <a:prstGeom prst="rect">
                    <a:avLst/>
                  </a:prstGeom>
                  <a:solidFill>
                    <a:srgbClr val="00FFFF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9pPr>
                  </a:lstStyle>
                  <a:p>
                    <a:r>
                      <a:rPr lang="en-US" altLang="ko-KR" sz="1600">
                        <a:latin typeface="Helvetica Light" charset="0"/>
                      </a:rPr>
                      <a:t>Link</a:t>
                    </a:r>
                  </a:p>
                </p:txBody>
              </p:sp>
              <p:sp>
                <p:nvSpPr>
                  <p:cNvPr id="62" name="Rectangle 59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768"/>
                    <a:ext cx="672" cy="192"/>
                  </a:xfrm>
                  <a:prstGeom prst="rect">
                    <a:avLst/>
                  </a:prstGeom>
                  <a:solidFill>
                    <a:srgbClr val="FFFFFF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9pPr>
                  </a:lstStyle>
                  <a:p>
                    <a:r>
                      <a:rPr lang="en-US" altLang="ko-KR" sz="1600">
                        <a:latin typeface="Helvetica Light" charset="0"/>
                      </a:rPr>
                      <a:t>Registers</a:t>
                    </a:r>
                  </a:p>
                </p:txBody>
              </p:sp>
            </p:grpSp>
            <p:grpSp>
              <p:nvGrpSpPr>
                <p:cNvPr id="54" name="Group 60"/>
                <p:cNvGrpSpPr>
                  <a:grpSpLocks/>
                </p:cNvGrpSpPr>
                <p:nvPr/>
              </p:nvGrpSpPr>
              <p:grpSpPr bwMode="auto">
                <a:xfrm>
                  <a:off x="4800" y="2160"/>
                  <a:ext cx="192" cy="192"/>
                  <a:chOff x="2448" y="2016"/>
                  <a:chExt cx="192" cy="192"/>
                </a:xfrm>
              </p:grpSpPr>
              <p:sp>
                <p:nvSpPr>
                  <p:cNvPr id="56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2448" y="2112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7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2160"/>
                    <a:ext cx="9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8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2520" y="2208"/>
                    <a:ext cx="4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9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2016"/>
                    <a:ext cx="0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5" name="Line 67"/>
                <p:cNvSpPr>
                  <a:spLocks noChangeShapeType="1"/>
                </p:cNvSpPr>
                <p:nvPr/>
              </p:nvSpPr>
              <p:spPr bwMode="auto">
                <a:xfrm>
                  <a:off x="4608" y="2160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1" name="Line 105"/>
              <p:cNvSpPr>
                <a:spLocks noChangeShapeType="1"/>
              </p:cNvSpPr>
              <p:nvPr/>
            </p:nvSpPr>
            <p:spPr bwMode="auto">
              <a:xfrm>
                <a:off x="1432" y="1679"/>
                <a:ext cx="13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Freeform 106"/>
              <p:cNvSpPr>
                <a:spLocks/>
              </p:cNvSpPr>
              <p:nvPr/>
            </p:nvSpPr>
            <p:spPr bwMode="auto">
              <a:xfrm>
                <a:off x="1432" y="1775"/>
                <a:ext cx="2544" cy="816"/>
              </a:xfrm>
              <a:custGeom>
                <a:avLst/>
                <a:gdLst>
                  <a:gd name="T0" fmla="*/ 0 w 2544"/>
                  <a:gd name="T1" fmla="*/ 96 h 816"/>
                  <a:gd name="T2" fmla="*/ 1488 w 2544"/>
                  <a:gd name="T3" fmla="*/ 816 h 816"/>
                  <a:gd name="T4" fmla="*/ 2160 w 2544"/>
                  <a:gd name="T5" fmla="*/ 816 h 816"/>
                  <a:gd name="T6" fmla="*/ 2544 w 2544"/>
                  <a:gd name="T7" fmla="*/ 0 h 81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544"/>
                  <a:gd name="T13" fmla="*/ 0 h 816"/>
                  <a:gd name="T14" fmla="*/ 2544 w 2544"/>
                  <a:gd name="T15" fmla="*/ 816 h 81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544" h="816">
                    <a:moveTo>
                      <a:pt x="0" y="96"/>
                    </a:moveTo>
                    <a:lnTo>
                      <a:pt x="1488" y="816"/>
                    </a:lnTo>
                    <a:lnTo>
                      <a:pt x="2160" y="816"/>
                    </a:lnTo>
                    <a:lnTo>
                      <a:pt x="2544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" name="Group 134"/>
            <p:cNvGrpSpPr>
              <a:grpSpLocks/>
            </p:cNvGrpSpPr>
            <p:nvPr/>
          </p:nvGrpSpPr>
          <p:grpSpPr bwMode="auto">
            <a:xfrm>
              <a:off x="2179638" y="2770188"/>
              <a:ext cx="685800" cy="685800"/>
              <a:chOff x="1384" y="1103"/>
              <a:chExt cx="432" cy="432"/>
            </a:xfrm>
          </p:grpSpPr>
          <p:grpSp>
            <p:nvGrpSpPr>
              <p:cNvPr id="34" name="Group 109"/>
              <p:cNvGrpSpPr>
                <a:grpSpLocks/>
              </p:cNvGrpSpPr>
              <p:nvPr/>
            </p:nvGrpSpPr>
            <p:grpSpPr bwMode="auto">
              <a:xfrm>
                <a:off x="1432" y="1103"/>
                <a:ext cx="384" cy="192"/>
                <a:chOff x="2304" y="2640"/>
                <a:chExt cx="384" cy="192"/>
              </a:xfrm>
            </p:grpSpPr>
            <p:grpSp>
              <p:nvGrpSpPr>
                <p:cNvPr id="42" name="Group 110"/>
                <p:cNvGrpSpPr>
                  <a:grpSpLocks/>
                </p:cNvGrpSpPr>
                <p:nvPr/>
              </p:nvGrpSpPr>
              <p:grpSpPr bwMode="auto">
                <a:xfrm>
                  <a:off x="2496" y="2640"/>
                  <a:ext cx="192" cy="192"/>
                  <a:chOff x="2448" y="2016"/>
                  <a:chExt cx="192" cy="192"/>
                </a:xfrm>
              </p:grpSpPr>
              <p:sp>
                <p:nvSpPr>
                  <p:cNvPr id="44" name="Line 111"/>
                  <p:cNvSpPr>
                    <a:spLocks noChangeShapeType="1"/>
                  </p:cNvSpPr>
                  <p:nvPr/>
                </p:nvSpPr>
                <p:spPr bwMode="auto">
                  <a:xfrm>
                    <a:off x="2448" y="2112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" name="Line 112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2160"/>
                    <a:ext cx="9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6" name="Line 113"/>
                  <p:cNvSpPr>
                    <a:spLocks noChangeShapeType="1"/>
                  </p:cNvSpPr>
                  <p:nvPr/>
                </p:nvSpPr>
                <p:spPr bwMode="auto">
                  <a:xfrm>
                    <a:off x="2520" y="2208"/>
                    <a:ext cx="4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" name="Line 114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2016"/>
                    <a:ext cx="0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3" name="Line 115"/>
                <p:cNvSpPr>
                  <a:spLocks noChangeShapeType="1"/>
                </p:cNvSpPr>
                <p:nvPr/>
              </p:nvSpPr>
              <p:spPr bwMode="auto">
                <a:xfrm>
                  <a:off x="2304" y="2640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5" name="Group 116"/>
              <p:cNvGrpSpPr>
                <a:grpSpLocks/>
              </p:cNvGrpSpPr>
              <p:nvPr/>
            </p:nvGrpSpPr>
            <p:grpSpPr bwMode="auto">
              <a:xfrm>
                <a:off x="1384" y="1343"/>
                <a:ext cx="384" cy="192"/>
                <a:chOff x="2304" y="2640"/>
                <a:chExt cx="384" cy="192"/>
              </a:xfrm>
            </p:grpSpPr>
            <p:grpSp>
              <p:nvGrpSpPr>
                <p:cNvPr id="36" name="Group 117"/>
                <p:cNvGrpSpPr>
                  <a:grpSpLocks/>
                </p:cNvGrpSpPr>
                <p:nvPr/>
              </p:nvGrpSpPr>
              <p:grpSpPr bwMode="auto">
                <a:xfrm>
                  <a:off x="2496" y="2640"/>
                  <a:ext cx="192" cy="192"/>
                  <a:chOff x="2448" y="2016"/>
                  <a:chExt cx="192" cy="192"/>
                </a:xfrm>
              </p:grpSpPr>
              <p:sp>
                <p:nvSpPr>
                  <p:cNvPr id="38" name="Line 118"/>
                  <p:cNvSpPr>
                    <a:spLocks noChangeShapeType="1"/>
                  </p:cNvSpPr>
                  <p:nvPr/>
                </p:nvSpPr>
                <p:spPr bwMode="auto">
                  <a:xfrm>
                    <a:off x="2448" y="2112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9" name="Line 119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2160"/>
                    <a:ext cx="9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0" name="Line 120"/>
                  <p:cNvSpPr>
                    <a:spLocks noChangeShapeType="1"/>
                  </p:cNvSpPr>
                  <p:nvPr/>
                </p:nvSpPr>
                <p:spPr bwMode="auto">
                  <a:xfrm>
                    <a:off x="2520" y="2208"/>
                    <a:ext cx="4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1" name="Line 121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2016"/>
                    <a:ext cx="0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7" name="Line 122"/>
                <p:cNvSpPr>
                  <a:spLocks noChangeShapeType="1"/>
                </p:cNvSpPr>
                <p:nvPr/>
              </p:nvSpPr>
              <p:spPr bwMode="auto">
                <a:xfrm>
                  <a:off x="2304" y="2640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5" name="Group 133"/>
            <p:cNvGrpSpPr>
              <a:grpSpLocks/>
            </p:cNvGrpSpPr>
            <p:nvPr/>
          </p:nvGrpSpPr>
          <p:grpSpPr bwMode="auto">
            <a:xfrm>
              <a:off x="152400" y="1828800"/>
              <a:ext cx="2103438" cy="3989388"/>
              <a:chOff x="107" y="510"/>
              <a:chExt cx="1325" cy="2513"/>
            </a:xfrm>
          </p:grpSpPr>
          <p:sp>
            <p:nvSpPr>
              <p:cNvPr id="16" name="Rectangle 19"/>
              <p:cNvSpPr>
                <a:spLocks noChangeArrowheads="1"/>
              </p:cNvSpPr>
              <p:nvPr/>
            </p:nvSpPr>
            <p:spPr bwMode="auto">
              <a:xfrm>
                <a:off x="808" y="2111"/>
                <a:ext cx="624" cy="192"/>
              </a:xfrm>
              <a:prstGeom prst="rect">
                <a:avLst/>
              </a:prstGeom>
              <a:solidFill>
                <a:srgbClr val="00FF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ko-KR" sz="1600">
                    <a:latin typeface="Helvetica Light" charset="0"/>
                  </a:rPr>
                  <a:t>Head</a:t>
                </a:r>
              </a:p>
            </p:txBody>
          </p:sp>
          <p:sp>
            <p:nvSpPr>
              <p:cNvPr id="17" name="Rectangle 20"/>
              <p:cNvSpPr>
                <a:spLocks noChangeArrowheads="1"/>
              </p:cNvSpPr>
              <p:nvPr/>
            </p:nvSpPr>
            <p:spPr bwMode="auto">
              <a:xfrm>
                <a:off x="808" y="2303"/>
                <a:ext cx="624" cy="192"/>
              </a:xfrm>
              <a:prstGeom prst="rect">
                <a:avLst/>
              </a:prstGeom>
              <a:solidFill>
                <a:srgbClr val="FF66CC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ko-KR" sz="1600">
                    <a:latin typeface="Helvetica Light" charset="0"/>
                  </a:rPr>
                  <a:t>Tail</a:t>
                </a:r>
              </a:p>
            </p:txBody>
          </p:sp>
          <p:sp>
            <p:nvSpPr>
              <p:cNvPr id="18" name="Rectangle 124"/>
              <p:cNvSpPr>
                <a:spLocks noChangeArrowheads="1"/>
              </p:cNvSpPr>
              <p:nvPr/>
            </p:nvSpPr>
            <p:spPr bwMode="auto">
              <a:xfrm>
                <a:off x="808" y="1055"/>
                <a:ext cx="624" cy="192"/>
              </a:xfrm>
              <a:prstGeom prst="rect">
                <a:avLst/>
              </a:prstGeom>
              <a:solidFill>
                <a:srgbClr val="00FF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ko-KR" sz="1600">
                    <a:latin typeface="Helvetica Light" charset="0"/>
                  </a:rPr>
                  <a:t>Head</a:t>
                </a:r>
              </a:p>
            </p:txBody>
          </p:sp>
          <p:sp>
            <p:nvSpPr>
              <p:cNvPr id="19" name="Rectangle 125"/>
              <p:cNvSpPr>
                <a:spLocks noChangeArrowheads="1"/>
              </p:cNvSpPr>
              <p:nvPr/>
            </p:nvSpPr>
            <p:spPr bwMode="auto">
              <a:xfrm>
                <a:off x="808" y="1247"/>
                <a:ext cx="624" cy="192"/>
              </a:xfrm>
              <a:prstGeom prst="rect">
                <a:avLst/>
              </a:prstGeom>
              <a:solidFill>
                <a:srgbClr val="FF66CC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ko-KR" sz="1600">
                    <a:latin typeface="Helvetica Light" charset="0"/>
                  </a:rPr>
                  <a:t>Tail</a:t>
                </a:r>
              </a:p>
            </p:txBody>
          </p:sp>
          <p:grpSp>
            <p:nvGrpSpPr>
              <p:cNvPr id="20" name="Group 8"/>
              <p:cNvGrpSpPr>
                <a:grpSpLocks/>
              </p:cNvGrpSpPr>
              <p:nvPr/>
            </p:nvGrpSpPr>
            <p:grpSpPr bwMode="auto">
              <a:xfrm>
                <a:off x="808" y="527"/>
                <a:ext cx="624" cy="384"/>
                <a:chOff x="672" y="768"/>
                <a:chExt cx="720" cy="480"/>
              </a:xfrm>
            </p:grpSpPr>
            <p:sp>
              <p:nvSpPr>
                <p:cNvPr id="32" name="Rectangle 5"/>
                <p:cNvSpPr>
                  <a:spLocks noChangeArrowheads="1"/>
                </p:cNvSpPr>
                <p:nvPr/>
              </p:nvSpPr>
              <p:spPr bwMode="auto">
                <a:xfrm>
                  <a:off x="672" y="768"/>
                  <a:ext cx="720" cy="240"/>
                </a:xfrm>
                <a:prstGeom prst="rect">
                  <a:avLst/>
                </a:prstGeom>
                <a:solidFill>
                  <a:srgbClr val="00FF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r>
                    <a:rPr lang="en-US" altLang="ko-KR" sz="1600">
                      <a:latin typeface="Helvetica Light" charset="0"/>
                    </a:rPr>
                    <a:t>Head</a:t>
                  </a:r>
                </a:p>
              </p:txBody>
            </p:sp>
            <p:sp>
              <p:nvSpPr>
                <p:cNvPr id="33" name="Rectangle 7"/>
                <p:cNvSpPr>
                  <a:spLocks noChangeArrowheads="1"/>
                </p:cNvSpPr>
                <p:nvPr/>
              </p:nvSpPr>
              <p:spPr bwMode="auto">
                <a:xfrm>
                  <a:off x="672" y="1008"/>
                  <a:ext cx="720" cy="240"/>
                </a:xfrm>
                <a:prstGeom prst="rect">
                  <a:avLst/>
                </a:prstGeom>
                <a:solidFill>
                  <a:srgbClr val="FF66CC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r>
                    <a:rPr lang="en-US" altLang="ko-KR" sz="1600">
                      <a:latin typeface="Helvetica Light" charset="0"/>
                    </a:rPr>
                    <a:t>Tail</a:t>
                  </a:r>
                </a:p>
              </p:txBody>
            </p:sp>
          </p:grpSp>
          <p:grpSp>
            <p:nvGrpSpPr>
              <p:cNvPr id="21" name="Group 12"/>
              <p:cNvGrpSpPr>
                <a:grpSpLocks/>
              </p:cNvGrpSpPr>
              <p:nvPr/>
            </p:nvGrpSpPr>
            <p:grpSpPr bwMode="auto">
              <a:xfrm>
                <a:off x="808" y="1583"/>
                <a:ext cx="624" cy="384"/>
                <a:chOff x="672" y="768"/>
                <a:chExt cx="720" cy="480"/>
              </a:xfrm>
            </p:grpSpPr>
            <p:sp>
              <p:nvSpPr>
                <p:cNvPr id="30" name="Rectangle 13"/>
                <p:cNvSpPr>
                  <a:spLocks noChangeArrowheads="1"/>
                </p:cNvSpPr>
                <p:nvPr/>
              </p:nvSpPr>
              <p:spPr bwMode="auto">
                <a:xfrm>
                  <a:off x="672" y="768"/>
                  <a:ext cx="720" cy="240"/>
                </a:xfrm>
                <a:prstGeom prst="rect">
                  <a:avLst/>
                </a:prstGeom>
                <a:solidFill>
                  <a:srgbClr val="00FF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r>
                    <a:rPr lang="en-US" altLang="ko-KR" sz="1600">
                      <a:latin typeface="Helvetica Light" charset="0"/>
                    </a:rPr>
                    <a:t>Head</a:t>
                  </a:r>
                </a:p>
              </p:txBody>
            </p:sp>
            <p:sp>
              <p:nvSpPr>
                <p:cNvPr id="31" name="Rectangle 14"/>
                <p:cNvSpPr>
                  <a:spLocks noChangeArrowheads="1"/>
                </p:cNvSpPr>
                <p:nvPr/>
              </p:nvSpPr>
              <p:spPr bwMode="auto">
                <a:xfrm>
                  <a:off x="672" y="1008"/>
                  <a:ext cx="720" cy="240"/>
                </a:xfrm>
                <a:prstGeom prst="rect">
                  <a:avLst/>
                </a:prstGeom>
                <a:solidFill>
                  <a:srgbClr val="FF66CC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r>
                    <a:rPr lang="en-US" altLang="ko-KR" sz="1600">
                      <a:latin typeface="Helvetica Light" charset="0"/>
                    </a:rPr>
                    <a:t>Tail</a:t>
                  </a:r>
                </a:p>
              </p:txBody>
            </p:sp>
          </p:grpSp>
          <p:grpSp>
            <p:nvGrpSpPr>
              <p:cNvPr id="22" name="Group 15"/>
              <p:cNvGrpSpPr>
                <a:grpSpLocks/>
              </p:cNvGrpSpPr>
              <p:nvPr/>
            </p:nvGrpSpPr>
            <p:grpSpPr bwMode="auto">
              <a:xfrm>
                <a:off x="808" y="2639"/>
                <a:ext cx="624" cy="384"/>
                <a:chOff x="672" y="768"/>
                <a:chExt cx="720" cy="480"/>
              </a:xfrm>
            </p:grpSpPr>
            <p:sp>
              <p:nvSpPr>
                <p:cNvPr id="28" name="Rectangle 16"/>
                <p:cNvSpPr>
                  <a:spLocks noChangeArrowheads="1"/>
                </p:cNvSpPr>
                <p:nvPr/>
              </p:nvSpPr>
              <p:spPr bwMode="auto">
                <a:xfrm>
                  <a:off x="672" y="768"/>
                  <a:ext cx="720" cy="240"/>
                </a:xfrm>
                <a:prstGeom prst="rect">
                  <a:avLst/>
                </a:prstGeom>
                <a:solidFill>
                  <a:srgbClr val="00FF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r>
                    <a:rPr lang="en-US" altLang="ko-KR" sz="1600">
                      <a:latin typeface="Helvetica Light" charset="0"/>
                    </a:rPr>
                    <a:t>Head</a:t>
                  </a:r>
                </a:p>
              </p:txBody>
            </p:sp>
            <p:sp>
              <p:nvSpPr>
                <p:cNvPr id="29" name="Rectangle 17"/>
                <p:cNvSpPr>
                  <a:spLocks noChangeArrowheads="1"/>
                </p:cNvSpPr>
                <p:nvPr/>
              </p:nvSpPr>
              <p:spPr bwMode="auto">
                <a:xfrm>
                  <a:off x="672" y="1008"/>
                  <a:ext cx="720" cy="240"/>
                </a:xfrm>
                <a:prstGeom prst="rect">
                  <a:avLst/>
                </a:prstGeom>
                <a:solidFill>
                  <a:srgbClr val="FF66CC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r>
                    <a:rPr lang="en-US" altLang="ko-KR" sz="1600">
                      <a:latin typeface="Helvetica Light" charset="0"/>
                    </a:rPr>
                    <a:t>Tail</a:t>
                  </a:r>
                </a:p>
              </p:txBody>
            </p:sp>
          </p:grpSp>
          <p:sp>
            <p:nvSpPr>
              <p:cNvPr id="23" name="Text Box 126"/>
              <p:cNvSpPr txBox="1">
                <a:spLocks noChangeArrowheads="1"/>
              </p:cNvSpPr>
              <p:nvPr/>
            </p:nvSpPr>
            <p:spPr bwMode="auto">
              <a:xfrm>
                <a:off x="184" y="510"/>
                <a:ext cx="569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ko-KR">
                    <a:latin typeface="Helvetica Light" charset="0"/>
                  </a:rPr>
                  <a:t>Ready</a:t>
                </a:r>
              </a:p>
              <a:p>
                <a:r>
                  <a:rPr lang="en-US" altLang="ko-KR">
                    <a:latin typeface="Helvetica Light" charset="0"/>
                  </a:rPr>
                  <a:t>Queue</a:t>
                </a:r>
              </a:p>
            </p:txBody>
          </p:sp>
          <p:sp>
            <p:nvSpPr>
              <p:cNvPr id="24" name="Text Box 127"/>
              <p:cNvSpPr txBox="1">
                <a:spLocks noChangeArrowheads="1"/>
              </p:cNvSpPr>
              <p:nvPr/>
            </p:nvSpPr>
            <p:spPr bwMode="auto">
              <a:xfrm>
                <a:off x="184" y="1055"/>
                <a:ext cx="496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ko-KR">
                    <a:latin typeface="Helvetica Light" charset="0"/>
                  </a:rPr>
                  <a:t>SSD</a:t>
                </a:r>
              </a:p>
              <a:p>
                <a:r>
                  <a:rPr lang="en-US" altLang="ko-KR">
                    <a:latin typeface="Helvetica Light" charset="0"/>
                  </a:rPr>
                  <a:t>Unit 0</a:t>
                </a:r>
              </a:p>
            </p:txBody>
          </p:sp>
          <p:sp>
            <p:nvSpPr>
              <p:cNvPr id="25" name="Text Box 128"/>
              <p:cNvSpPr txBox="1">
                <a:spLocks noChangeArrowheads="1"/>
              </p:cNvSpPr>
              <p:nvPr/>
            </p:nvSpPr>
            <p:spPr bwMode="auto">
              <a:xfrm>
                <a:off x="184" y="1535"/>
                <a:ext cx="496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ko-KR">
                    <a:latin typeface="Helvetica Light" charset="0"/>
                  </a:rPr>
                  <a:t>Disk</a:t>
                </a:r>
              </a:p>
              <a:p>
                <a:r>
                  <a:rPr lang="en-US" altLang="ko-KR">
                    <a:latin typeface="Helvetica Light" charset="0"/>
                  </a:rPr>
                  <a:t>Unit 0</a:t>
                </a:r>
              </a:p>
            </p:txBody>
          </p:sp>
          <p:sp>
            <p:nvSpPr>
              <p:cNvPr id="26" name="Text Box 129"/>
              <p:cNvSpPr txBox="1">
                <a:spLocks noChangeArrowheads="1"/>
              </p:cNvSpPr>
              <p:nvPr/>
            </p:nvSpPr>
            <p:spPr bwMode="auto">
              <a:xfrm>
                <a:off x="184" y="2063"/>
                <a:ext cx="496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ko-KR">
                    <a:latin typeface="Helvetica Light" charset="0"/>
                  </a:rPr>
                  <a:t>Disk</a:t>
                </a:r>
              </a:p>
              <a:p>
                <a:r>
                  <a:rPr lang="en-US" altLang="ko-KR">
                    <a:latin typeface="Helvetica Light" charset="0"/>
                  </a:rPr>
                  <a:t>Unit 2</a:t>
                </a:r>
              </a:p>
            </p:txBody>
          </p:sp>
          <p:sp>
            <p:nvSpPr>
              <p:cNvPr id="27" name="Text Box 130"/>
              <p:cNvSpPr txBox="1">
                <a:spLocks noChangeArrowheads="1"/>
              </p:cNvSpPr>
              <p:nvPr/>
            </p:nvSpPr>
            <p:spPr bwMode="auto">
              <a:xfrm>
                <a:off x="107" y="2591"/>
                <a:ext cx="666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ko-KR">
                    <a:latin typeface="Helvetica Light" charset="0"/>
                  </a:rPr>
                  <a:t>Ether</a:t>
                </a:r>
              </a:p>
              <a:p>
                <a:r>
                  <a:rPr lang="en-US" altLang="ko-KR">
                    <a:latin typeface="Helvetica Light" charset="0"/>
                  </a:rPr>
                  <a:t>Netwk 0</a:t>
                </a:r>
              </a:p>
            </p:txBody>
          </p:sp>
        </p:grp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32</a:t>
            </a:fld>
            <a:r>
              <a:rPr lang="en-US" smtClean="0">
                <a:solidFill>
                  <a:srgbClr val="000000"/>
                </a:solidFill>
              </a:rPr>
              <a:t> of 44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79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to support threads</a:t>
            </a:r>
          </a:p>
          <a:p>
            <a:pPr marL="936026" lvl="1" indent="-457200"/>
            <a:r>
              <a:rPr lang="en-US" dirty="0" smtClean="0"/>
              <a:t>Kernel threads</a:t>
            </a:r>
            <a:endParaRPr lang="en-US" dirty="0"/>
          </a:p>
          <a:p>
            <a:pPr marL="1654263" lvl="2" indent="-457200"/>
            <a:r>
              <a:rPr lang="en-US" dirty="0" smtClean="0"/>
              <a:t>Threads directly supported by the kernel</a:t>
            </a:r>
          </a:p>
          <a:p>
            <a:pPr marL="1654263" lvl="2" indent="-457200"/>
            <a:r>
              <a:rPr lang="en-US" dirty="0" smtClean="0"/>
              <a:t>Most modern OS support kernel threads</a:t>
            </a:r>
          </a:p>
          <a:p>
            <a:pPr marL="1654263" lvl="2" indent="-457200"/>
            <a:endParaRPr lang="en-US" dirty="0" smtClean="0"/>
          </a:p>
          <a:p>
            <a:pPr marL="936026" lvl="1" indent="-457200"/>
            <a:r>
              <a:rPr lang="en-US" dirty="0"/>
              <a:t>User-Level threads</a:t>
            </a:r>
          </a:p>
          <a:p>
            <a:pPr marL="1654263" lvl="2" indent="-457200"/>
            <a:r>
              <a:rPr lang="en-US" dirty="0"/>
              <a:t>Thread management done by user-­level threads library</a:t>
            </a:r>
          </a:p>
          <a:p>
            <a:pPr marL="1654263" lvl="2" indent="-457200"/>
            <a:r>
              <a:rPr lang="en-US" dirty="0"/>
              <a:t>Kernel knows </a:t>
            </a:r>
            <a:r>
              <a:rPr lang="en-US" dirty="0" smtClean="0"/>
              <a:t>nothing</a:t>
            </a:r>
          </a:p>
          <a:p>
            <a:pPr marL="1654263" lvl="2" indent="-457200"/>
            <a:r>
              <a:rPr lang="en-US" dirty="0" smtClean="0"/>
              <a:t>Most modern Oss have libraries to manage threads</a:t>
            </a:r>
            <a:endParaRPr lang="en-US" dirty="0"/>
          </a:p>
          <a:p>
            <a:pPr marL="936026" lvl="1" indent="-457200"/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2015-AAiT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33</a:t>
            </a:fld>
            <a:r>
              <a:rPr lang="en-US" smtClean="0">
                <a:solidFill>
                  <a:srgbClr val="000000"/>
                </a:solidFill>
              </a:rPr>
              <a:t> of 44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0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Kernel-level threads</a:t>
            </a:r>
            <a:endParaRPr lang="en-GB"/>
          </a:p>
        </p:txBody>
      </p:sp>
      <p:sp>
        <p:nvSpPr>
          <p:cNvPr id="20482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OS knows about </a:t>
            </a:r>
            <a:r>
              <a:rPr lang="en-GB" dirty="0" smtClean="0"/>
              <a:t>and manages all </a:t>
            </a:r>
            <a:r>
              <a:rPr lang="en-GB" dirty="0"/>
              <a:t>the threads in a process</a:t>
            </a:r>
          </a:p>
          <a:p>
            <a:pPr marL="936026" lvl="1" indent="-457200"/>
            <a:r>
              <a:rPr lang="en-US" dirty="0" smtClean="0"/>
              <a:t>All </a:t>
            </a:r>
            <a:r>
              <a:rPr lang="en-US" dirty="0"/>
              <a:t>thread operations are implemented in the kernel </a:t>
            </a:r>
          </a:p>
          <a:p>
            <a:pPr marL="936026" lvl="1" indent="-457200"/>
            <a:r>
              <a:rPr lang="en-US" dirty="0" smtClean="0"/>
              <a:t>The </a:t>
            </a:r>
            <a:r>
              <a:rPr lang="en-US" dirty="0"/>
              <a:t>OS schedules all of the threads in the system </a:t>
            </a:r>
          </a:p>
          <a:p>
            <a:pPr marL="936026" lvl="1" indent="-457200"/>
            <a:r>
              <a:rPr lang="en-US" dirty="0" smtClean="0"/>
              <a:t>Called </a:t>
            </a:r>
            <a:r>
              <a:rPr lang="en-US" dirty="0"/>
              <a:t>kernel-level </a:t>
            </a:r>
            <a:r>
              <a:rPr lang="en-US" dirty="0" smtClean="0"/>
              <a:t>threads</a:t>
            </a:r>
          </a:p>
          <a:p>
            <a:pPr marL="457200" indent="-457200"/>
            <a:r>
              <a:rPr lang="en-US" dirty="0" smtClean="0"/>
              <a:t>Program makes a system call to create or destroy thread.</a:t>
            </a:r>
            <a:endParaRPr lang="en-US" dirty="0"/>
          </a:p>
          <a:p>
            <a:r>
              <a:rPr lang="en-GB" dirty="0" smtClean="0"/>
              <a:t>Pro: Can assign different scheduling priorities to each one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assign different scheduling priorities to each one</a:t>
            </a:r>
            <a:endParaRPr lang="en-GB" dirty="0" smtClean="0"/>
          </a:p>
          <a:p>
            <a:pPr lvl="1"/>
            <a:r>
              <a:rPr lang="en-GB" dirty="0" smtClean="0"/>
              <a:t>Kernel can context switch between multiple threads in one process</a:t>
            </a:r>
          </a:p>
          <a:p>
            <a:r>
              <a:rPr lang="en-GB" dirty="0" smtClean="0"/>
              <a:t>Con: Thread operations require calling the kernel</a:t>
            </a:r>
          </a:p>
          <a:p>
            <a:pPr lvl="1"/>
            <a:r>
              <a:rPr lang="en-GB" dirty="0" smtClean="0"/>
              <a:t>Creating, destroying, or context switching require system calls</a:t>
            </a:r>
          </a:p>
          <a:p>
            <a:pPr lvl="2"/>
            <a:r>
              <a:rPr lang="en-GB" dirty="0" smtClean="0"/>
              <a:t>Trapping to make a system call is </a:t>
            </a:r>
            <a:r>
              <a:rPr lang="en-GB" b="1" dirty="0" smtClean="0"/>
              <a:t>very slow!!</a:t>
            </a:r>
            <a:endParaRPr lang="en-GB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2015-AAiT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34</a:t>
            </a:fld>
            <a:r>
              <a:rPr lang="en-US" smtClean="0">
                <a:solidFill>
                  <a:srgbClr val="000000"/>
                </a:solidFill>
              </a:rPr>
              <a:t> of 44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 User-Level  Threads</a:t>
            </a:r>
            <a:endParaRPr lang="en-GB" dirty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Early </a:t>
            </a:r>
            <a:r>
              <a:rPr lang="en-US" dirty="0"/>
              <a:t>UNIX designs did not support threads at the kernel level</a:t>
            </a:r>
          </a:p>
          <a:p>
            <a:pPr lvl="1"/>
            <a:r>
              <a:rPr lang="en-GB" dirty="0" smtClean="0"/>
              <a:t>OS </a:t>
            </a:r>
            <a:r>
              <a:rPr lang="en-GB" dirty="0"/>
              <a:t>only knew about processes with separate address spaces</a:t>
            </a:r>
          </a:p>
          <a:p>
            <a:r>
              <a:rPr lang="en-GB" dirty="0" smtClean="0"/>
              <a:t>However, can still implement threads as a user-level library</a:t>
            </a:r>
          </a:p>
          <a:p>
            <a:pPr lvl="1"/>
            <a:r>
              <a:rPr lang="en-GB" dirty="0"/>
              <a:t>A.K.A a thread library</a:t>
            </a:r>
          </a:p>
          <a:p>
            <a:pPr lvl="1"/>
            <a:r>
              <a:rPr lang="en-US" dirty="0"/>
              <a:t>A thread library provides the programmer an </a:t>
            </a:r>
            <a:r>
              <a:rPr lang="en-US" i="1" dirty="0">
                <a:solidFill>
                  <a:srgbClr val="C00000"/>
                </a:solidFill>
              </a:rPr>
              <a:t>API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for creating and managing </a:t>
            </a:r>
            <a:r>
              <a:rPr lang="en-US" dirty="0" smtClean="0"/>
              <a:t>threads</a:t>
            </a:r>
          </a:p>
          <a:p>
            <a:pPr lvl="2"/>
            <a:r>
              <a:rPr lang="en-US" dirty="0" smtClean="0"/>
              <a:t>Just like </a:t>
            </a:r>
            <a:r>
              <a:rPr lang="en-US" dirty="0" err="1" smtClean="0"/>
              <a:t>libc</a:t>
            </a:r>
            <a:r>
              <a:rPr lang="en-US" dirty="0" smtClean="0"/>
              <a:t> library provides with APIs in </a:t>
            </a:r>
            <a:r>
              <a:rPr lang="en-US" dirty="0" err="1" smtClean="0"/>
              <a:t>stdio.h</a:t>
            </a:r>
            <a:r>
              <a:rPr lang="en-US" dirty="0" smtClean="0"/>
              <a:t>, </a:t>
            </a:r>
            <a:r>
              <a:rPr lang="en-US" dirty="0" err="1" smtClean="0"/>
              <a:t>stdlib.h</a:t>
            </a:r>
            <a:r>
              <a:rPr lang="en-US" dirty="0" smtClean="0"/>
              <a:t>, </a:t>
            </a:r>
            <a:r>
              <a:rPr lang="en-US" dirty="0" err="1" smtClean="0"/>
              <a:t>string.h</a:t>
            </a:r>
            <a:r>
              <a:rPr lang="en-US" dirty="0" smtClean="0"/>
              <a:t>,…</a:t>
            </a:r>
            <a:endParaRPr lang="en-GB" dirty="0"/>
          </a:p>
          <a:p>
            <a:pPr lvl="1"/>
            <a:r>
              <a:rPr lang="en-GB" dirty="0"/>
              <a:t>OS does not need to know anything about multiple threads in a process!</a:t>
            </a:r>
          </a:p>
          <a:p>
            <a:r>
              <a:rPr lang="en-GB" dirty="0" smtClean="0"/>
              <a:t>How is this possible?</a:t>
            </a:r>
          </a:p>
          <a:p>
            <a:pPr lvl="1"/>
            <a:r>
              <a:rPr lang="en-GB" dirty="0" smtClean="0"/>
              <a:t>Recall: All threads in a process share the same address space.</a:t>
            </a:r>
          </a:p>
          <a:p>
            <a:pPr lvl="1"/>
            <a:r>
              <a:rPr lang="en-GB" dirty="0" smtClean="0"/>
              <a:t>So, managing multiple threads only requires </a:t>
            </a:r>
            <a:r>
              <a:rPr lang="en-GB" i="1" dirty="0" smtClean="0">
                <a:solidFill>
                  <a:schemeClr val="accent3"/>
                </a:solidFill>
              </a:rPr>
              <a:t>switching the CPU state </a:t>
            </a:r>
            <a:r>
              <a:rPr lang="en-GB" dirty="0" smtClean="0"/>
              <a:t>(PC, registers, etc.)</a:t>
            </a:r>
          </a:p>
          <a:p>
            <a:pPr lvl="1"/>
            <a:r>
              <a:rPr lang="en-GB" b="1" dirty="0" smtClean="0"/>
              <a:t>And this can be done directly by a user program without OS help!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2015-AAiT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35</a:t>
            </a:fld>
            <a:r>
              <a:rPr lang="en-US" smtClean="0">
                <a:solidFill>
                  <a:srgbClr val="000000"/>
                </a:solidFill>
              </a:rPr>
              <a:t> of 44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 Implementing User-Level Threads</a:t>
            </a:r>
            <a:endParaRPr lang="en-GB" dirty="0"/>
          </a:p>
        </p:txBody>
      </p:sp>
      <p:sp>
        <p:nvSpPr>
          <p:cNvPr id="1126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Implement all thread functions as a user-level library</a:t>
            </a:r>
          </a:p>
          <a:p>
            <a:pPr lvl="1"/>
            <a:r>
              <a:rPr lang="en-GB" dirty="0" err="1" smtClean="0"/>
              <a:t>E.g</a:t>
            </a:r>
            <a:r>
              <a:rPr lang="en-GB" dirty="0" smtClean="0"/>
              <a:t> In UNIX/Linux the </a:t>
            </a:r>
            <a:r>
              <a:rPr lang="en-GB" i="1" dirty="0" err="1" smtClean="0">
                <a:solidFill>
                  <a:srgbClr val="C00000"/>
                </a:solidFill>
              </a:rPr>
              <a:t>pthread</a:t>
            </a:r>
            <a:r>
              <a:rPr lang="en-GB" dirty="0" smtClean="0">
                <a:solidFill>
                  <a:srgbClr val="C00000"/>
                </a:solidFill>
              </a:rPr>
              <a:t> </a:t>
            </a:r>
            <a:r>
              <a:rPr lang="en-GB" dirty="0" smtClean="0"/>
              <a:t>library found in </a:t>
            </a:r>
            <a:r>
              <a:rPr lang="en-GB" dirty="0" err="1" smtClean="0"/>
              <a:t>libphread.a</a:t>
            </a:r>
            <a:endParaRPr lang="en-GB" dirty="0" smtClean="0"/>
          </a:p>
          <a:p>
            <a:pPr lvl="1"/>
            <a:r>
              <a:rPr lang="en-GB" dirty="0" smtClean="0"/>
              <a:t>OS thinks the process has a single thread (the thread that starts at main)</a:t>
            </a:r>
          </a:p>
          <a:p>
            <a:pPr lvl="2"/>
            <a:r>
              <a:rPr lang="en-GB" dirty="0" smtClean="0"/>
              <a:t>Use the same PCB structure as in the last lecture</a:t>
            </a:r>
          </a:p>
          <a:p>
            <a:pPr lvl="1"/>
            <a:r>
              <a:rPr lang="en-GB" dirty="0" smtClean="0"/>
              <a:t>OS need not know anything about multiple threads in a process!</a:t>
            </a:r>
          </a:p>
          <a:p>
            <a:r>
              <a:rPr lang="en-GB" dirty="0" smtClean="0"/>
              <a:t>How to create a user-level thread?</a:t>
            </a:r>
          </a:p>
          <a:p>
            <a:pPr lvl="1"/>
            <a:r>
              <a:rPr lang="en-GB" dirty="0" smtClean="0"/>
              <a:t>Thread library maintains a TCB (</a:t>
            </a:r>
            <a:r>
              <a:rPr lang="en-GB" i="1" dirty="0">
                <a:solidFill>
                  <a:schemeClr val="accent3"/>
                </a:solidFill>
              </a:rPr>
              <a:t>Thread Control Block </a:t>
            </a:r>
            <a:r>
              <a:rPr lang="en-GB" dirty="0" err="1" smtClean="0"/>
              <a:t>a.k.a</a:t>
            </a:r>
            <a:r>
              <a:rPr lang="en-GB" i="1" dirty="0" err="1" smtClean="0">
                <a:solidFill>
                  <a:schemeClr val="accent3"/>
                </a:solidFill>
              </a:rPr>
              <a:t>Thread</a:t>
            </a:r>
            <a:r>
              <a:rPr lang="en-GB" i="1" dirty="0" smtClean="0">
                <a:solidFill>
                  <a:schemeClr val="accent3"/>
                </a:solidFill>
              </a:rPr>
              <a:t> Table</a:t>
            </a:r>
            <a:r>
              <a:rPr lang="en-GB" dirty="0" smtClean="0"/>
              <a:t>) for each thread in the application</a:t>
            </a:r>
          </a:p>
          <a:p>
            <a:pPr lvl="2"/>
            <a:r>
              <a:rPr lang="en-US" dirty="0" smtClean="0"/>
              <a:t>Just a linked list of TCBs</a:t>
            </a:r>
          </a:p>
          <a:p>
            <a:pPr>
              <a:spcBef>
                <a:spcPts val="0"/>
              </a:spcBef>
            </a:pP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tcb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514350">
              <a:spcBef>
                <a:spcPts val="0"/>
              </a:spcBef>
            </a:pP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 long 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;/*Stack pointer of thread*/</a:t>
            </a:r>
          </a:p>
          <a:p>
            <a:pPr marL="514350">
              <a:spcBef>
                <a:spcPts val="0"/>
              </a:spcBef>
            </a:pP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*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t_stack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/*Bottom of thread’s stack*/</a:t>
            </a:r>
          </a:p>
          <a:p>
            <a:pPr marL="514350">
              <a:spcBef>
                <a:spcPts val="0"/>
              </a:spcBef>
            </a:pP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... */</a:t>
            </a:r>
          </a:p>
          <a:p>
            <a:pPr>
              <a:spcBef>
                <a:spcPts val="0"/>
              </a:spcBef>
            </a:pP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lvl="1"/>
            <a:r>
              <a:rPr lang="en-GB" dirty="0" smtClean="0"/>
              <a:t>Allocate </a:t>
            </a:r>
            <a:r>
              <a:rPr lang="en-GB" dirty="0"/>
              <a:t>a separate stack for each thread (usually with </a:t>
            </a:r>
            <a:r>
              <a:rPr lang="en-GB" dirty="0" err="1"/>
              <a:t>malloc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2015-AAiT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36</a:t>
            </a:fld>
            <a:r>
              <a:rPr lang="en-US" smtClean="0">
                <a:solidFill>
                  <a:srgbClr val="000000"/>
                </a:solidFill>
              </a:rPr>
              <a:t> of 44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 User-level thread address space</a:t>
            </a:r>
            <a:endParaRPr lang="en-GB" dirty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Stacks must be allocated carefully and managed by the thread library.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2015-AAiT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89324" y="838200"/>
            <a:ext cx="9185461" cy="4326865"/>
            <a:chOff x="-20276" y="0"/>
            <a:chExt cx="9185546" cy="4327478"/>
          </a:xfrm>
        </p:grpSpPr>
        <p:sp>
          <p:nvSpPr>
            <p:cNvPr id="9" name="Shape 631"/>
            <p:cNvSpPr/>
            <p:nvPr/>
          </p:nvSpPr>
          <p:spPr>
            <a:xfrm>
              <a:off x="3799840" y="1442720"/>
              <a:ext cx="107950" cy="162560"/>
            </a:xfrm>
            <a:custGeom>
              <a:avLst/>
              <a:gdLst/>
              <a:ahLst/>
              <a:cxnLst/>
              <a:rect l="0" t="0" r="0" b="0"/>
              <a:pathLst>
                <a:path w="107950" h="162560">
                  <a:moveTo>
                    <a:pt x="54610" y="0"/>
                  </a:moveTo>
                  <a:lnTo>
                    <a:pt x="107950" y="162560"/>
                  </a:lnTo>
                  <a:lnTo>
                    <a:pt x="0" y="162560"/>
                  </a:lnTo>
                  <a:lnTo>
                    <a:pt x="5461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Shape 632"/>
            <p:cNvSpPr/>
            <p:nvPr/>
          </p:nvSpPr>
          <p:spPr>
            <a:xfrm>
              <a:off x="3854450" y="1572260"/>
              <a:ext cx="0" cy="173990"/>
            </a:xfrm>
            <a:custGeom>
              <a:avLst/>
              <a:gdLst/>
              <a:ahLst/>
              <a:cxnLst/>
              <a:rect l="0" t="0" r="0" b="0"/>
              <a:pathLst>
                <a:path h="173990">
                  <a:moveTo>
                    <a:pt x="0" y="173990"/>
                  </a:move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Shape 633"/>
            <p:cNvSpPr/>
            <p:nvPr/>
          </p:nvSpPr>
          <p:spPr>
            <a:xfrm>
              <a:off x="2621280" y="0"/>
              <a:ext cx="2430780" cy="4210050"/>
            </a:xfrm>
            <a:custGeom>
              <a:avLst/>
              <a:gdLst/>
              <a:ahLst/>
              <a:cxnLst/>
              <a:rect l="0" t="0" r="0" b="0"/>
              <a:pathLst>
                <a:path w="2430780" h="4210050">
                  <a:moveTo>
                    <a:pt x="1215390" y="4210050"/>
                  </a:moveTo>
                  <a:lnTo>
                    <a:pt x="0" y="4210050"/>
                  </a:lnTo>
                  <a:lnTo>
                    <a:pt x="0" y="0"/>
                  </a:lnTo>
                  <a:lnTo>
                    <a:pt x="2430780" y="0"/>
                  </a:lnTo>
                  <a:lnTo>
                    <a:pt x="2430780" y="4210050"/>
                  </a:lnTo>
                  <a:lnTo>
                    <a:pt x="1215390" y="421005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Shape 634"/>
            <p:cNvSpPr/>
            <p:nvPr/>
          </p:nvSpPr>
          <p:spPr>
            <a:xfrm>
              <a:off x="2621280" y="0"/>
              <a:ext cx="2430780" cy="4210050"/>
            </a:xfrm>
            <a:custGeom>
              <a:avLst/>
              <a:gdLst/>
              <a:ahLst/>
              <a:cxnLst/>
              <a:rect l="0" t="0" r="0" b="0"/>
              <a:pathLst>
                <a:path w="2430780" h="4210050">
                  <a:moveTo>
                    <a:pt x="1215390" y="4210050"/>
                  </a:moveTo>
                  <a:lnTo>
                    <a:pt x="0" y="4210050"/>
                  </a:lnTo>
                  <a:lnTo>
                    <a:pt x="0" y="0"/>
                  </a:lnTo>
                  <a:lnTo>
                    <a:pt x="2430780" y="0"/>
                  </a:lnTo>
                  <a:lnTo>
                    <a:pt x="2430780" y="4210050"/>
                  </a:lnTo>
                  <a:lnTo>
                    <a:pt x="1215390" y="421005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Shape 635"/>
            <p:cNvSpPr/>
            <p:nvPr/>
          </p:nvSpPr>
          <p:spPr>
            <a:xfrm>
              <a:off x="2621280" y="452120"/>
              <a:ext cx="2430780" cy="618490"/>
            </a:xfrm>
            <a:custGeom>
              <a:avLst/>
              <a:gdLst/>
              <a:ahLst/>
              <a:cxnLst/>
              <a:rect l="0" t="0" r="0" b="0"/>
              <a:pathLst>
                <a:path w="2430780" h="618490">
                  <a:moveTo>
                    <a:pt x="0" y="0"/>
                  </a:moveTo>
                  <a:lnTo>
                    <a:pt x="2430780" y="0"/>
                  </a:lnTo>
                  <a:lnTo>
                    <a:pt x="2430780" y="618490"/>
                  </a:lnTo>
                  <a:lnTo>
                    <a:pt x="1215390" y="618490"/>
                  </a:lnTo>
                  <a:lnTo>
                    <a:pt x="0" y="61849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99CC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Shape 636"/>
            <p:cNvSpPr/>
            <p:nvPr/>
          </p:nvSpPr>
          <p:spPr>
            <a:xfrm>
              <a:off x="2621280" y="452120"/>
              <a:ext cx="2430780" cy="618490"/>
            </a:xfrm>
            <a:custGeom>
              <a:avLst/>
              <a:gdLst/>
              <a:ahLst/>
              <a:cxnLst/>
              <a:rect l="0" t="0" r="0" b="0"/>
              <a:pathLst>
                <a:path w="2430780" h="618490">
                  <a:moveTo>
                    <a:pt x="1215390" y="618490"/>
                  </a:moveTo>
                  <a:lnTo>
                    <a:pt x="0" y="618490"/>
                  </a:lnTo>
                  <a:lnTo>
                    <a:pt x="0" y="0"/>
                  </a:lnTo>
                  <a:lnTo>
                    <a:pt x="2430780" y="0"/>
                  </a:lnTo>
                  <a:lnTo>
                    <a:pt x="2430780" y="618490"/>
                  </a:lnTo>
                  <a:lnTo>
                    <a:pt x="1215390" y="61849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Shape 637"/>
            <p:cNvSpPr/>
            <p:nvPr/>
          </p:nvSpPr>
          <p:spPr>
            <a:xfrm>
              <a:off x="2621280" y="452120"/>
              <a:ext cx="2430780" cy="618490"/>
            </a:xfrm>
            <a:custGeom>
              <a:avLst/>
              <a:gdLst/>
              <a:ahLst/>
              <a:cxnLst/>
              <a:rect l="0" t="0" r="0" b="0"/>
              <a:pathLst>
                <a:path w="2430780" h="618490">
                  <a:moveTo>
                    <a:pt x="1215390" y="618490"/>
                  </a:moveTo>
                  <a:lnTo>
                    <a:pt x="0" y="618490"/>
                  </a:lnTo>
                  <a:lnTo>
                    <a:pt x="0" y="0"/>
                  </a:lnTo>
                  <a:lnTo>
                    <a:pt x="2430780" y="0"/>
                  </a:lnTo>
                  <a:lnTo>
                    <a:pt x="2430780" y="618490"/>
                  </a:lnTo>
                  <a:lnTo>
                    <a:pt x="1215390" y="61849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Shape 638"/>
            <p:cNvSpPr/>
            <p:nvPr/>
          </p:nvSpPr>
          <p:spPr>
            <a:xfrm>
              <a:off x="2621280" y="3657600"/>
              <a:ext cx="2430780" cy="552450"/>
            </a:xfrm>
            <a:custGeom>
              <a:avLst/>
              <a:gdLst/>
              <a:ahLst/>
              <a:cxnLst/>
              <a:rect l="0" t="0" r="0" b="0"/>
              <a:pathLst>
                <a:path w="2430780" h="552450">
                  <a:moveTo>
                    <a:pt x="0" y="0"/>
                  </a:moveTo>
                  <a:lnTo>
                    <a:pt x="2430780" y="0"/>
                  </a:lnTo>
                  <a:lnTo>
                    <a:pt x="2430780" y="552450"/>
                  </a:lnTo>
                  <a:lnTo>
                    <a:pt x="1215390" y="552450"/>
                  </a:lnTo>
                  <a:lnTo>
                    <a:pt x="0" y="55245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CCC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Shape 639"/>
            <p:cNvSpPr/>
            <p:nvPr/>
          </p:nvSpPr>
          <p:spPr>
            <a:xfrm>
              <a:off x="2621280" y="3657600"/>
              <a:ext cx="2430780" cy="552450"/>
            </a:xfrm>
            <a:custGeom>
              <a:avLst/>
              <a:gdLst/>
              <a:ahLst/>
              <a:cxnLst/>
              <a:rect l="0" t="0" r="0" b="0"/>
              <a:pathLst>
                <a:path w="2430780" h="552450">
                  <a:moveTo>
                    <a:pt x="1215390" y="552450"/>
                  </a:moveTo>
                  <a:lnTo>
                    <a:pt x="0" y="552450"/>
                  </a:lnTo>
                  <a:lnTo>
                    <a:pt x="0" y="0"/>
                  </a:lnTo>
                  <a:lnTo>
                    <a:pt x="2430780" y="0"/>
                  </a:lnTo>
                  <a:lnTo>
                    <a:pt x="2430780" y="552450"/>
                  </a:lnTo>
                  <a:lnTo>
                    <a:pt x="1215390" y="55245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Shape 640"/>
            <p:cNvSpPr/>
            <p:nvPr/>
          </p:nvSpPr>
          <p:spPr>
            <a:xfrm>
              <a:off x="2621280" y="3657600"/>
              <a:ext cx="2430780" cy="552450"/>
            </a:xfrm>
            <a:custGeom>
              <a:avLst/>
              <a:gdLst/>
              <a:ahLst/>
              <a:cxnLst/>
              <a:rect l="0" t="0" r="0" b="0"/>
              <a:pathLst>
                <a:path w="2430780" h="552450">
                  <a:moveTo>
                    <a:pt x="1215390" y="552450"/>
                  </a:moveTo>
                  <a:lnTo>
                    <a:pt x="0" y="552450"/>
                  </a:lnTo>
                  <a:lnTo>
                    <a:pt x="0" y="0"/>
                  </a:lnTo>
                  <a:lnTo>
                    <a:pt x="2430780" y="0"/>
                  </a:lnTo>
                  <a:lnTo>
                    <a:pt x="2430780" y="552450"/>
                  </a:lnTo>
                  <a:lnTo>
                    <a:pt x="1215390" y="55245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Shape 641"/>
            <p:cNvSpPr/>
            <p:nvPr/>
          </p:nvSpPr>
          <p:spPr>
            <a:xfrm>
              <a:off x="2621280" y="3092450"/>
              <a:ext cx="2430780" cy="565150"/>
            </a:xfrm>
            <a:custGeom>
              <a:avLst/>
              <a:gdLst/>
              <a:ahLst/>
              <a:cxnLst/>
              <a:rect l="0" t="0" r="0" b="0"/>
              <a:pathLst>
                <a:path w="2430780" h="565150">
                  <a:moveTo>
                    <a:pt x="0" y="0"/>
                  </a:moveTo>
                  <a:lnTo>
                    <a:pt x="2430780" y="0"/>
                  </a:lnTo>
                  <a:lnTo>
                    <a:pt x="2430780" y="565150"/>
                  </a:lnTo>
                  <a:lnTo>
                    <a:pt x="1215390" y="565150"/>
                  </a:lnTo>
                  <a:lnTo>
                    <a:pt x="0" y="56515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CC99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Shape 642"/>
            <p:cNvSpPr/>
            <p:nvPr/>
          </p:nvSpPr>
          <p:spPr>
            <a:xfrm>
              <a:off x="2621280" y="3092450"/>
              <a:ext cx="2430780" cy="565150"/>
            </a:xfrm>
            <a:custGeom>
              <a:avLst/>
              <a:gdLst/>
              <a:ahLst/>
              <a:cxnLst/>
              <a:rect l="0" t="0" r="0" b="0"/>
              <a:pathLst>
                <a:path w="2430780" h="565150">
                  <a:moveTo>
                    <a:pt x="1215390" y="565150"/>
                  </a:moveTo>
                  <a:lnTo>
                    <a:pt x="0" y="565150"/>
                  </a:lnTo>
                  <a:lnTo>
                    <a:pt x="0" y="0"/>
                  </a:lnTo>
                  <a:lnTo>
                    <a:pt x="2430780" y="0"/>
                  </a:lnTo>
                  <a:lnTo>
                    <a:pt x="2430780" y="565150"/>
                  </a:lnTo>
                  <a:lnTo>
                    <a:pt x="1215390" y="56515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Shape 643"/>
            <p:cNvSpPr/>
            <p:nvPr/>
          </p:nvSpPr>
          <p:spPr>
            <a:xfrm>
              <a:off x="2621280" y="3092450"/>
              <a:ext cx="2430780" cy="565150"/>
            </a:xfrm>
            <a:custGeom>
              <a:avLst/>
              <a:gdLst/>
              <a:ahLst/>
              <a:cxnLst/>
              <a:rect l="0" t="0" r="0" b="0"/>
              <a:pathLst>
                <a:path w="2430780" h="565150">
                  <a:moveTo>
                    <a:pt x="1215390" y="565150"/>
                  </a:moveTo>
                  <a:lnTo>
                    <a:pt x="0" y="565150"/>
                  </a:lnTo>
                  <a:lnTo>
                    <a:pt x="0" y="0"/>
                  </a:lnTo>
                  <a:lnTo>
                    <a:pt x="2430780" y="0"/>
                  </a:lnTo>
                  <a:lnTo>
                    <a:pt x="2430780" y="565150"/>
                  </a:lnTo>
                  <a:lnTo>
                    <a:pt x="1215390" y="56515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Shape 644"/>
            <p:cNvSpPr/>
            <p:nvPr/>
          </p:nvSpPr>
          <p:spPr>
            <a:xfrm>
              <a:off x="3799840" y="1272540"/>
              <a:ext cx="107950" cy="162560"/>
            </a:xfrm>
            <a:custGeom>
              <a:avLst/>
              <a:gdLst/>
              <a:ahLst/>
              <a:cxnLst/>
              <a:rect l="0" t="0" r="0" b="0"/>
              <a:pathLst>
                <a:path w="107950" h="162560">
                  <a:moveTo>
                    <a:pt x="0" y="0"/>
                  </a:moveTo>
                  <a:lnTo>
                    <a:pt x="107950" y="0"/>
                  </a:lnTo>
                  <a:lnTo>
                    <a:pt x="54610" y="16256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Shape 645"/>
            <p:cNvSpPr/>
            <p:nvPr/>
          </p:nvSpPr>
          <p:spPr>
            <a:xfrm>
              <a:off x="3854450" y="1070610"/>
              <a:ext cx="0" cy="234950"/>
            </a:xfrm>
            <a:custGeom>
              <a:avLst/>
              <a:gdLst/>
              <a:ahLst/>
              <a:cxnLst/>
              <a:rect l="0" t="0" r="0" b="0"/>
              <a:pathLst>
                <a:path h="234950">
                  <a:moveTo>
                    <a:pt x="0" y="0"/>
                  </a:moveTo>
                  <a:lnTo>
                    <a:pt x="0" y="23495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Shape 646"/>
            <p:cNvSpPr/>
            <p:nvPr/>
          </p:nvSpPr>
          <p:spPr>
            <a:xfrm>
              <a:off x="2621280" y="1690370"/>
              <a:ext cx="2430780" cy="793750"/>
            </a:xfrm>
            <a:custGeom>
              <a:avLst/>
              <a:gdLst/>
              <a:ahLst/>
              <a:cxnLst/>
              <a:rect l="0" t="0" r="0" b="0"/>
              <a:pathLst>
                <a:path w="2430780" h="793750">
                  <a:moveTo>
                    <a:pt x="0" y="0"/>
                  </a:moveTo>
                  <a:lnTo>
                    <a:pt x="2430780" y="0"/>
                  </a:lnTo>
                  <a:lnTo>
                    <a:pt x="2430780" y="793750"/>
                  </a:lnTo>
                  <a:lnTo>
                    <a:pt x="1215390" y="793750"/>
                  </a:lnTo>
                  <a:lnTo>
                    <a:pt x="0" y="79375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B3B3B3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Shape 647"/>
            <p:cNvSpPr/>
            <p:nvPr/>
          </p:nvSpPr>
          <p:spPr>
            <a:xfrm>
              <a:off x="2621280" y="1690370"/>
              <a:ext cx="2430780" cy="793750"/>
            </a:xfrm>
            <a:custGeom>
              <a:avLst/>
              <a:gdLst/>
              <a:ahLst/>
              <a:cxnLst/>
              <a:rect l="0" t="0" r="0" b="0"/>
              <a:pathLst>
                <a:path w="2430780" h="793750">
                  <a:moveTo>
                    <a:pt x="1215390" y="793750"/>
                  </a:moveTo>
                  <a:lnTo>
                    <a:pt x="0" y="793750"/>
                  </a:lnTo>
                  <a:lnTo>
                    <a:pt x="0" y="0"/>
                  </a:lnTo>
                  <a:lnTo>
                    <a:pt x="2430780" y="0"/>
                  </a:lnTo>
                  <a:lnTo>
                    <a:pt x="2430780" y="793750"/>
                  </a:lnTo>
                  <a:lnTo>
                    <a:pt x="1215390" y="79375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Shape 648"/>
            <p:cNvSpPr/>
            <p:nvPr/>
          </p:nvSpPr>
          <p:spPr>
            <a:xfrm>
              <a:off x="2621280" y="1690370"/>
              <a:ext cx="2430780" cy="793750"/>
            </a:xfrm>
            <a:custGeom>
              <a:avLst/>
              <a:gdLst/>
              <a:ahLst/>
              <a:cxnLst/>
              <a:rect l="0" t="0" r="0" b="0"/>
              <a:pathLst>
                <a:path w="2430780" h="793750">
                  <a:moveTo>
                    <a:pt x="1215390" y="793750"/>
                  </a:moveTo>
                  <a:lnTo>
                    <a:pt x="0" y="793750"/>
                  </a:lnTo>
                  <a:lnTo>
                    <a:pt x="0" y="0"/>
                  </a:lnTo>
                  <a:lnTo>
                    <a:pt x="2430780" y="0"/>
                  </a:lnTo>
                  <a:lnTo>
                    <a:pt x="2430780" y="793750"/>
                  </a:lnTo>
                  <a:lnTo>
                    <a:pt x="1215390" y="79375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872740" y="611274"/>
              <a:ext cx="2751442" cy="36594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Stack</a:t>
              </a:r>
              <a:r>
                <a:rPr lang="en-US" sz="1800" spc="65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(for</a:t>
              </a:r>
              <a:r>
                <a:rPr lang="en-US" sz="1800" spc="95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thread</a:t>
              </a:r>
              <a:r>
                <a:rPr lang="en-US" sz="1800" spc="9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#1)</a:t>
              </a:r>
              <a:endPara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66160" y="2159404"/>
              <a:ext cx="724759" cy="36594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Heap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082290" y="3110634"/>
              <a:ext cx="1917128" cy="36594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Initialized</a:t>
              </a:r>
              <a:r>
                <a:rPr lang="en-US" sz="1800" spc="9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8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vars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036570" y="3387495"/>
              <a:ext cx="101244" cy="36594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112770" y="3387495"/>
              <a:ext cx="1837808" cy="36594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</a:t>
              </a:r>
              <a:r>
                <a:rPr lang="en-US" sz="1800" spc="9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8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segment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494530" y="3387495"/>
              <a:ext cx="101244" cy="36594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)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564890" y="3683404"/>
              <a:ext cx="724759" cy="36594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Code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07690" y="3961534"/>
              <a:ext cx="101244" cy="36594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183890" y="3961534"/>
              <a:ext cx="1736462" cy="36594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text</a:t>
              </a:r>
              <a:r>
                <a:rPr lang="en-US" sz="1800" spc="105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8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segment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490720" y="3961534"/>
              <a:ext cx="101244" cy="36594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)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604510" y="918615"/>
              <a:ext cx="3560760" cy="36594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993333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Stack</a:t>
              </a:r>
              <a:r>
                <a:rPr lang="en-US" sz="1800" spc="65">
                  <a:solidFill>
                    <a:srgbClr val="993333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800">
                  <a:solidFill>
                    <a:srgbClr val="993333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pointer</a:t>
              </a:r>
              <a:r>
                <a:rPr lang="en-US" sz="1800" spc="95">
                  <a:solidFill>
                    <a:srgbClr val="993333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800">
                  <a:solidFill>
                    <a:srgbClr val="993333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for</a:t>
              </a:r>
              <a:r>
                <a:rPr lang="en-US" sz="1800" spc="95">
                  <a:solidFill>
                    <a:srgbClr val="993333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800">
                  <a:solidFill>
                    <a:srgbClr val="993333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thread</a:t>
              </a:r>
              <a:r>
                <a:rPr lang="en-US" sz="1800" spc="90">
                  <a:solidFill>
                    <a:srgbClr val="993333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800">
                  <a:solidFill>
                    <a:srgbClr val="993333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#1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Shape 656"/>
            <p:cNvSpPr/>
            <p:nvPr/>
          </p:nvSpPr>
          <p:spPr>
            <a:xfrm>
              <a:off x="5097780" y="1016000"/>
              <a:ext cx="162560" cy="107950"/>
            </a:xfrm>
            <a:custGeom>
              <a:avLst/>
              <a:gdLst/>
              <a:ahLst/>
              <a:cxnLst/>
              <a:rect l="0" t="0" r="0" b="0"/>
              <a:pathLst>
                <a:path w="162560" h="107950">
                  <a:moveTo>
                    <a:pt x="162560" y="0"/>
                  </a:moveTo>
                  <a:lnTo>
                    <a:pt x="162560" y="107950"/>
                  </a:lnTo>
                  <a:lnTo>
                    <a:pt x="0" y="54610"/>
                  </a:lnTo>
                  <a:lnTo>
                    <a:pt x="16256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993333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9" name="Shape 657"/>
            <p:cNvSpPr/>
            <p:nvPr/>
          </p:nvSpPr>
          <p:spPr>
            <a:xfrm>
              <a:off x="5227320" y="1070610"/>
              <a:ext cx="274320" cy="0"/>
            </a:xfrm>
            <a:custGeom>
              <a:avLst/>
              <a:gdLst/>
              <a:ahLst/>
              <a:cxnLst/>
              <a:rect l="0" t="0" r="0" b="0"/>
              <a:pathLst>
                <a:path w="274320">
                  <a:moveTo>
                    <a:pt x="274320" y="0"/>
                  </a:move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993333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596890" y="3589424"/>
              <a:ext cx="2222993" cy="36594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dirty="0">
                  <a:solidFill>
                    <a:srgbClr val="993333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PC</a:t>
              </a:r>
              <a:r>
                <a:rPr lang="en-US" sz="1800" spc="85" dirty="0">
                  <a:solidFill>
                    <a:srgbClr val="993333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800" dirty="0">
                  <a:solidFill>
                    <a:srgbClr val="993333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for</a:t>
              </a:r>
              <a:r>
                <a:rPr lang="en-US" sz="1800" spc="105" dirty="0">
                  <a:solidFill>
                    <a:srgbClr val="993333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800" dirty="0">
                  <a:solidFill>
                    <a:srgbClr val="993333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thread</a:t>
              </a:r>
              <a:r>
                <a:rPr lang="en-US" sz="1800" spc="90" dirty="0">
                  <a:solidFill>
                    <a:srgbClr val="993333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800" dirty="0">
                  <a:solidFill>
                    <a:srgbClr val="993333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#1</a:t>
              </a:r>
              <a:endPara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Shape 659"/>
            <p:cNvSpPr/>
            <p:nvPr/>
          </p:nvSpPr>
          <p:spPr>
            <a:xfrm>
              <a:off x="5135880" y="3663950"/>
              <a:ext cx="161290" cy="107950"/>
            </a:xfrm>
            <a:custGeom>
              <a:avLst/>
              <a:gdLst/>
              <a:ahLst/>
              <a:cxnLst/>
              <a:rect l="0" t="0" r="0" b="0"/>
              <a:pathLst>
                <a:path w="161290" h="107950">
                  <a:moveTo>
                    <a:pt x="161290" y="0"/>
                  </a:moveTo>
                  <a:lnTo>
                    <a:pt x="161290" y="107950"/>
                  </a:lnTo>
                  <a:lnTo>
                    <a:pt x="0" y="53340"/>
                  </a:lnTo>
                  <a:lnTo>
                    <a:pt x="16129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993333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2" name="Shape 660"/>
            <p:cNvSpPr/>
            <p:nvPr/>
          </p:nvSpPr>
          <p:spPr>
            <a:xfrm>
              <a:off x="5265420" y="3717290"/>
              <a:ext cx="273050" cy="0"/>
            </a:xfrm>
            <a:custGeom>
              <a:avLst/>
              <a:gdLst/>
              <a:ahLst/>
              <a:cxnLst/>
              <a:rect l="0" t="0" r="0" b="0"/>
              <a:pathLst>
                <a:path w="273050">
                  <a:moveTo>
                    <a:pt x="273050" y="0"/>
                  </a:move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993333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3" name="Shape 661"/>
            <p:cNvSpPr/>
            <p:nvPr/>
          </p:nvSpPr>
          <p:spPr>
            <a:xfrm>
              <a:off x="2621280" y="2470150"/>
              <a:ext cx="2430780" cy="622300"/>
            </a:xfrm>
            <a:custGeom>
              <a:avLst/>
              <a:gdLst/>
              <a:ahLst/>
              <a:cxnLst/>
              <a:rect l="0" t="0" r="0" b="0"/>
              <a:pathLst>
                <a:path w="2430780" h="622300">
                  <a:moveTo>
                    <a:pt x="0" y="0"/>
                  </a:moveTo>
                  <a:lnTo>
                    <a:pt x="2430780" y="0"/>
                  </a:lnTo>
                  <a:lnTo>
                    <a:pt x="2430780" y="622300"/>
                  </a:lnTo>
                  <a:lnTo>
                    <a:pt x="1215390" y="622300"/>
                  </a:lnTo>
                  <a:lnTo>
                    <a:pt x="0" y="62230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99CC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4" name="Shape 662"/>
            <p:cNvSpPr/>
            <p:nvPr/>
          </p:nvSpPr>
          <p:spPr>
            <a:xfrm>
              <a:off x="2621280" y="2470150"/>
              <a:ext cx="2430780" cy="622300"/>
            </a:xfrm>
            <a:custGeom>
              <a:avLst/>
              <a:gdLst/>
              <a:ahLst/>
              <a:cxnLst/>
              <a:rect l="0" t="0" r="0" b="0"/>
              <a:pathLst>
                <a:path w="2430780" h="622300">
                  <a:moveTo>
                    <a:pt x="1215390" y="622300"/>
                  </a:moveTo>
                  <a:lnTo>
                    <a:pt x="0" y="622300"/>
                  </a:lnTo>
                  <a:lnTo>
                    <a:pt x="0" y="0"/>
                  </a:lnTo>
                  <a:lnTo>
                    <a:pt x="2430780" y="0"/>
                  </a:lnTo>
                  <a:lnTo>
                    <a:pt x="2430780" y="622300"/>
                  </a:lnTo>
                  <a:lnTo>
                    <a:pt x="1215390" y="62230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1">
              <a:srgbClr val="993333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5" name="Shape 663"/>
            <p:cNvSpPr/>
            <p:nvPr/>
          </p:nvSpPr>
          <p:spPr>
            <a:xfrm>
              <a:off x="2621280" y="2470150"/>
              <a:ext cx="2430780" cy="622300"/>
            </a:xfrm>
            <a:custGeom>
              <a:avLst/>
              <a:gdLst/>
              <a:ahLst/>
              <a:cxnLst/>
              <a:rect l="0" t="0" r="0" b="0"/>
              <a:pathLst>
                <a:path w="2430780" h="622300">
                  <a:moveTo>
                    <a:pt x="1215390" y="622300"/>
                  </a:moveTo>
                  <a:lnTo>
                    <a:pt x="0" y="622300"/>
                  </a:lnTo>
                  <a:lnTo>
                    <a:pt x="0" y="0"/>
                  </a:lnTo>
                  <a:lnTo>
                    <a:pt x="2430780" y="0"/>
                  </a:lnTo>
                  <a:lnTo>
                    <a:pt x="2430780" y="622300"/>
                  </a:lnTo>
                  <a:lnTo>
                    <a:pt x="1215390" y="62230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993333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919730" y="2534054"/>
              <a:ext cx="2283663" cy="36594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Uninitialized</a:t>
              </a:r>
              <a:r>
                <a:rPr lang="en-US" sz="1800" spc="9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8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vars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475480" y="2812184"/>
              <a:ext cx="101244" cy="36594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)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079750" y="2812184"/>
              <a:ext cx="1856388" cy="36594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BSS</a:t>
              </a:r>
              <a:r>
                <a:rPr lang="en-US" sz="1800" spc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8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segment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003550" y="2812184"/>
              <a:ext cx="101244" cy="36594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Shape 666"/>
            <p:cNvSpPr/>
            <p:nvPr/>
          </p:nvSpPr>
          <p:spPr>
            <a:xfrm>
              <a:off x="2617470" y="5080"/>
              <a:ext cx="2430780" cy="447040"/>
            </a:xfrm>
            <a:custGeom>
              <a:avLst/>
              <a:gdLst/>
              <a:ahLst/>
              <a:cxnLst/>
              <a:rect l="0" t="0" r="0" b="0"/>
              <a:pathLst>
                <a:path w="2430780" h="447040">
                  <a:moveTo>
                    <a:pt x="0" y="0"/>
                  </a:moveTo>
                  <a:lnTo>
                    <a:pt x="2430780" y="0"/>
                  </a:lnTo>
                  <a:lnTo>
                    <a:pt x="2430780" y="447040"/>
                  </a:lnTo>
                  <a:lnTo>
                    <a:pt x="1215390" y="447040"/>
                  </a:lnTo>
                  <a:lnTo>
                    <a:pt x="0" y="44704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6E6E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1" name="Shape 667"/>
            <p:cNvSpPr/>
            <p:nvPr/>
          </p:nvSpPr>
          <p:spPr>
            <a:xfrm>
              <a:off x="2617470" y="5080"/>
              <a:ext cx="2430780" cy="447040"/>
            </a:xfrm>
            <a:custGeom>
              <a:avLst/>
              <a:gdLst/>
              <a:ahLst/>
              <a:cxnLst/>
              <a:rect l="0" t="0" r="0" b="0"/>
              <a:pathLst>
                <a:path w="2430780" h="447040">
                  <a:moveTo>
                    <a:pt x="1215390" y="447040"/>
                  </a:moveTo>
                  <a:lnTo>
                    <a:pt x="0" y="447040"/>
                  </a:lnTo>
                  <a:lnTo>
                    <a:pt x="0" y="0"/>
                  </a:lnTo>
                  <a:lnTo>
                    <a:pt x="2430780" y="0"/>
                  </a:lnTo>
                  <a:lnTo>
                    <a:pt x="2430780" y="447040"/>
                  </a:lnTo>
                  <a:lnTo>
                    <a:pt x="1215390" y="44704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2" name="Shape 668"/>
            <p:cNvSpPr/>
            <p:nvPr/>
          </p:nvSpPr>
          <p:spPr>
            <a:xfrm>
              <a:off x="2617470" y="5080"/>
              <a:ext cx="2430780" cy="447040"/>
            </a:xfrm>
            <a:custGeom>
              <a:avLst/>
              <a:gdLst/>
              <a:ahLst/>
              <a:cxnLst/>
              <a:rect l="0" t="0" r="0" b="0"/>
              <a:pathLst>
                <a:path w="2430780" h="447040">
                  <a:moveTo>
                    <a:pt x="1215390" y="447040"/>
                  </a:moveTo>
                  <a:lnTo>
                    <a:pt x="0" y="447040"/>
                  </a:lnTo>
                  <a:lnTo>
                    <a:pt x="0" y="0"/>
                  </a:lnTo>
                  <a:lnTo>
                    <a:pt x="2430780" y="0"/>
                  </a:lnTo>
                  <a:lnTo>
                    <a:pt x="2430780" y="447040"/>
                  </a:lnTo>
                  <a:lnTo>
                    <a:pt x="1215390" y="44704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007360" y="102004"/>
              <a:ext cx="2244916" cy="36594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dirty="0" smtClean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(Kernel Stack)</a:t>
              </a:r>
              <a:endPara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596890" y="3903115"/>
              <a:ext cx="2224681" cy="36594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dirty="0">
                  <a:solidFill>
                    <a:srgbClr val="993333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PC</a:t>
              </a:r>
              <a:r>
                <a:rPr lang="en-US" sz="1800" spc="95" dirty="0">
                  <a:solidFill>
                    <a:srgbClr val="993333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800" dirty="0">
                  <a:solidFill>
                    <a:srgbClr val="993333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for</a:t>
              </a:r>
              <a:r>
                <a:rPr lang="en-US" sz="1800" spc="95" dirty="0">
                  <a:solidFill>
                    <a:srgbClr val="993333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800" dirty="0">
                  <a:solidFill>
                    <a:srgbClr val="993333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thread</a:t>
              </a:r>
              <a:r>
                <a:rPr lang="en-US" sz="1800" spc="90" dirty="0">
                  <a:solidFill>
                    <a:srgbClr val="993333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800" dirty="0">
                  <a:solidFill>
                    <a:srgbClr val="993333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#2</a:t>
              </a:r>
              <a:endPara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Shape 671"/>
            <p:cNvSpPr/>
            <p:nvPr/>
          </p:nvSpPr>
          <p:spPr>
            <a:xfrm>
              <a:off x="5135880" y="3976370"/>
              <a:ext cx="162560" cy="107950"/>
            </a:xfrm>
            <a:custGeom>
              <a:avLst/>
              <a:gdLst/>
              <a:ahLst/>
              <a:cxnLst/>
              <a:rect l="0" t="0" r="0" b="0"/>
              <a:pathLst>
                <a:path w="162560" h="107950">
                  <a:moveTo>
                    <a:pt x="162560" y="0"/>
                  </a:moveTo>
                  <a:lnTo>
                    <a:pt x="162560" y="107950"/>
                  </a:lnTo>
                  <a:lnTo>
                    <a:pt x="0" y="54610"/>
                  </a:lnTo>
                  <a:lnTo>
                    <a:pt x="16256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993333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8" name="Shape 672"/>
            <p:cNvSpPr/>
            <p:nvPr/>
          </p:nvSpPr>
          <p:spPr>
            <a:xfrm>
              <a:off x="5265420" y="4030980"/>
              <a:ext cx="274320" cy="0"/>
            </a:xfrm>
            <a:custGeom>
              <a:avLst/>
              <a:gdLst/>
              <a:ahLst/>
              <a:cxnLst/>
              <a:rect l="0" t="0" r="0" b="0"/>
              <a:pathLst>
                <a:path w="274320">
                  <a:moveTo>
                    <a:pt x="274320" y="0"/>
                  </a:move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993333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9" name="Shape 673"/>
            <p:cNvSpPr/>
            <p:nvPr/>
          </p:nvSpPr>
          <p:spPr>
            <a:xfrm>
              <a:off x="2621280" y="1790700"/>
              <a:ext cx="2430780" cy="359410"/>
            </a:xfrm>
            <a:custGeom>
              <a:avLst/>
              <a:gdLst/>
              <a:ahLst/>
              <a:cxnLst/>
              <a:rect l="0" t="0" r="0" b="0"/>
              <a:pathLst>
                <a:path w="2430780" h="359410">
                  <a:moveTo>
                    <a:pt x="0" y="0"/>
                  </a:moveTo>
                  <a:lnTo>
                    <a:pt x="2430780" y="0"/>
                  </a:lnTo>
                  <a:lnTo>
                    <a:pt x="2430780" y="359410"/>
                  </a:lnTo>
                  <a:lnTo>
                    <a:pt x="1215390" y="359410"/>
                  </a:lnTo>
                  <a:lnTo>
                    <a:pt x="0" y="35941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99CC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60" name="Shape 674"/>
            <p:cNvSpPr/>
            <p:nvPr/>
          </p:nvSpPr>
          <p:spPr>
            <a:xfrm>
              <a:off x="2621280" y="1790700"/>
              <a:ext cx="2430780" cy="359410"/>
            </a:xfrm>
            <a:custGeom>
              <a:avLst/>
              <a:gdLst/>
              <a:ahLst/>
              <a:cxnLst/>
              <a:rect l="0" t="0" r="0" b="0"/>
              <a:pathLst>
                <a:path w="2430780" h="359410">
                  <a:moveTo>
                    <a:pt x="1215390" y="359410"/>
                  </a:moveTo>
                  <a:lnTo>
                    <a:pt x="0" y="359410"/>
                  </a:lnTo>
                  <a:lnTo>
                    <a:pt x="0" y="0"/>
                  </a:lnTo>
                  <a:lnTo>
                    <a:pt x="2430780" y="0"/>
                  </a:lnTo>
                  <a:lnTo>
                    <a:pt x="2430780" y="359410"/>
                  </a:lnTo>
                  <a:lnTo>
                    <a:pt x="1215390" y="35941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61" name="Shape 675"/>
            <p:cNvSpPr/>
            <p:nvPr/>
          </p:nvSpPr>
          <p:spPr>
            <a:xfrm>
              <a:off x="2621280" y="1790700"/>
              <a:ext cx="2430780" cy="359410"/>
            </a:xfrm>
            <a:custGeom>
              <a:avLst/>
              <a:gdLst/>
              <a:ahLst/>
              <a:cxnLst/>
              <a:rect l="0" t="0" r="0" b="0"/>
              <a:pathLst>
                <a:path w="2430780" h="359410">
                  <a:moveTo>
                    <a:pt x="1215390" y="359410"/>
                  </a:moveTo>
                  <a:lnTo>
                    <a:pt x="0" y="359410"/>
                  </a:lnTo>
                  <a:lnTo>
                    <a:pt x="0" y="0"/>
                  </a:lnTo>
                  <a:lnTo>
                    <a:pt x="2430780" y="0"/>
                  </a:lnTo>
                  <a:lnTo>
                    <a:pt x="2430780" y="359410"/>
                  </a:lnTo>
                  <a:lnTo>
                    <a:pt x="1215390" y="35941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872740" y="1834284"/>
              <a:ext cx="2751442" cy="36594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Stack</a:t>
              </a:r>
              <a:r>
                <a:rPr lang="en-US" sz="1800" spc="65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(for</a:t>
              </a:r>
              <a:r>
                <a:rPr lang="en-US" sz="1800" spc="95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thread</a:t>
              </a:r>
              <a:r>
                <a:rPr lang="en-US" sz="1800" spc="9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#2)</a:t>
              </a:r>
              <a:endPara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604510" y="1999384"/>
              <a:ext cx="3560760" cy="36594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dirty="0">
                  <a:solidFill>
                    <a:srgbClr val="993333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Stack</a:t>
              </a:r>
              <a:r>
                <a:rPr lang="en-US" sz="1800" spc="65" dirty="0">
                  <a:solidFill>
                    <a:srgbClr val="993333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800" dirty="0">
                  <a:solidFill>
                    <a:srgbClr val="993333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pointer</a:t>
              </a:r>
              <a:r>
                <a:rPr lang="en-US" sz="1800" spc="95" dirty="0">
                  <a:solidFill>
                    <a:srgbClr val="993333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800" dirty="0">
                  <a:solidFill>
                    <a:srgbClr val="993333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for</a:t>
              </a:r>
              <a:r>
                <a:rPr lang="en-US" sz="1800" spc="95" dirty="0">
                  <a:solidFill>
                    <a:srgbClr val="993333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800" dirty="0">
                  <a:solidFill>
                    <a:srgbClr val="993333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thread</a:t>
              </a:r>
              <a:r>
                <a:rPr lang="en-US" sz="1800" spc="90" dirty="0">
                  <a:solidFill>
                    <a:srgbClr val="993333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800" dirty="0">
                  <a:solidFill>
                    <a:srgbClr val="993333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#2</a:t>
              </a:r>
              <a:endPara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Shape 678"/>
            <p:cNvSpPr/>
            <p:nvPr/>
          </p:nvSpPr>
          <p:spPr>
            <a:xfrm>
              <a:off x="5097780" y="2096770"/>
              <a:ext cx="162560" cy="107950"/>
            </a:xfrm>
            <a:custGeom>
              <a:avLst/>
              <a:gdLst/>
              <a:ahLst/>
              <a:cxnLst/>
              <a:rect l="0" t="0" r="0" b="0"/>
              <a:pathLst>
                <a:path w="162560" h="107950">
                  <a:moveTo>
                    <a:pt x="162560" y="0"/>
                  </a:moveTo>
                  <a:lnTo>
                    <a:pt x="162560" y="107950"/>
                  </a:lnTo>
                  <a:lnTo>
                    <a:pt x="0" y="54610"/>
                  </a:lnTo>
                  <a:lnTo>
                    <a:pt x="16256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993333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65" name="Shape 679"/>
            <p:cNvSpPr/>
            <p:nvPr/>
          </p:nvSpPr>
          <p:spPr>
            <a:xfrm>
              <a:off x="5227320" y="2151380"/>
              <a:ext cx="274320" cy="0"/>
            </a:xfrm>
            <a:custGeom>
              <a:avLst/>
              <a:gdLst/>
              <a:ahLst/>
              <a:cxnLst/>
              <a:rect l="0" t="0" r="0" b="0"/>
              <a:pathLst>
                <a:path w="274320">
                  <a:moveTo>
                    <a:pt x="274320" y="0"/>
                  </a:move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993333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5240" y="469034"/>
              <a:ext cx="1819161" cy="36594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i="1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Original</a:t>
              </a:r>
              <a:r>
                <a:rPr lang="en-US" sz="1800" i="1" spc="95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800" i="1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stack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-20276" y="747165"/>
              <a:ext cx="2077695" cy="36594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i="1" dirty="0" smtClean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(provided</a:t>
              </a:r>
              <a:r>
                <a:rPr lang="en-US" sz="1800" i="1" spc="90" dirty="0" smtClean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800" i="1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by</a:t>
              </a:r>
              <a:r>
                <a:rPr lang="en-US" sz="1800" i="1" spc="95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800" i="1" dirty="0" smtClean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OS)</a:t>
              </a:r>
              <a:endPara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0" y="1664104"/>
              <a:ext cx="2261840" cy="36594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i="1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Additional</a:t>
              </a:r>
              <a:r>
                <a:rPr lang="en-US" sz="1800" i="1" spc="95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800" i="1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thread</a:t>
              </a:r>
              <a:endPara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0" y="1940965"/>
              <a:ext cx="2133469" cy="36594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i="1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stacks</a:t>
              </a:r>
              <a:r>
                <a:rPr lang="en-US" sz="1800" i="1" spc="95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800" i="1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allocated</a:t>
              </a:r>
              <a:endPara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0" y="2219095"/>
              <a:ext cx="1457693" cy="36594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i="1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by</a:t>
              </a:r>
              <a:r>
                <a:rPr lang="en-US" sz="1800" i="1" spc="95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800" i="1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process</a:t>
              </a:r>
              <a:endPara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Shape 685"/>
            <p:cNvSpPr/>
            <p:nvPr/>
          </p:nvSpPr>
          <p:spPr>
            <a:xfrm>
              <a:off x="2298700" y="641350"/>
              <a:ext cx="161290" cy="107950"/>
            </a:xfrm>
            <a:custGeom>
              <a:avLst/>
              <a:gdLst/>
              <a:ahLst/>
              <a:cxnLst/>
              <a:rect l="0" t="0" r="0" b="0"/>
              <a:pathLst>
                <a:path w="161290" h="107950">
                  <a:moveTo>
                    <a:pt x="0" y="0"/>
                  </a:moveTo>
                  <a:lnTo>
                    <a:pt x="161290" y="54610"/>
                  </a:lnTo>
                  <a:lnTo>
                    <a:pt x="0" y="10795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4" name="Shape 686"/>
            <p:cNvSpPr/>
            <p:nvPr/>
          </p:nvSpPr>
          <p:spPr>
            <a:xfrm>
              <a:off x="1819910" y="695960"/>
              <a:ext cx="510540" cy="0"/>
            </a:xfrm>
            <a:custGeom>
              <a:avLst/>
              <a:gdLst/>
              <a:ahLst/>
              <a:cxnLst/>
              <a:rect l="0" t="0" r="0" b="0"/>
              <a:pathLst>
                <a:path w="510540">
                  <a:moveTo>
                    <a:pt x="0" y="0"/>
                  </a:moveTo>
                  <a:lnTo>
                    <a:pt x="51054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5" name="Shape 687"/>
            <p:cNvSpPr/>
            <p:nvPr/>
          </p:nvSpPr>
          <p:spPr>
            <a:xfrm>
              <a:off x="2298700" y="1878330"/>
              <a:ext cx="161290" cy="107950"/>
            </a:xfrm>
            <a:custGeom>
              <a:avLst/>
              <a:gdLst/>
              <a:ahLst/>
              <a:cxnLst/>
              <a:rect l="0" t="0" r="0" b="0"/>
              <a:pathLst>
                <a:path w="161290" h="107950">
                  <a:moveTo>
                    <a:pt x="0" y="0"/>
                  </a:moveTo>
                  <a:lnTo>
                    <a:pt x="161290" y="54610"/>
                  </a:lnTo>
                  <a:lnTo>
                    <a:pt x="0" y="10795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6" name="Shape 688"/>
            <p:cNvSpPr/>
            <p:nvPr/>
          </p:nvSpPr>
          <p:spPr>
            <a:xfrm>
              <a:off x="1821180" y="1932940"/>
              <a:ext cx="509270" cy="0"/>
            </a:xfrm>
            <a:custGeom>
              <a:avLst/>
              <a:gdLst/>
              <a:ahLst/>
              <a:cxnLst/>
              <a:rect l="0" t="0" r="0" b="0"/>
              <a:pathLst>
                <a:path w="509270">
                  <a:moveTo>
                    <a:pt x="0" y="0"/>
                  </a:moveTo>
                  <a:lnTo>
                    <a:pt x="50927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37</a:t>
            </a:fld>
            <a:r>
              <a:rPr lang="en-US" smtClean="0">
                <a:solidFill>
                  <a:srgbClr val="000000"/>
                </a:solidFill>
              </a:rPr>
              <a:t> of 44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 User-level Context Switching</a:t>
            </a:r>
            <a:endParaRPr lang="en-GB" dirty="0"/>
          </a:p>
        </p:txBody>
      </p:sp>
      <p:sp>
        <p:nvSpPr>
          <p:cNvPr id="13314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How to switch between user-level threads?</a:t>
            </a:r>
          </a:p>
          <a:p>
            <a:pPr lvl="1"/>
            <a:r>
              <a:rPr lang="en-GB" dirty="0"/>
              <a:t>Machine-dependent thread-switch </a:t>
            </a:r>
            <a:r>
              <a:rPr lang="en-GB" dirty="0" smtClean="0"/>
              <a:t>function</a:t>
            </a:r>
          </a:p>
          <a:p>
            <a:pPr lvl="2"/>
            <a:r>
              <a:rPr lang="en-GB" dirty="0"/>
              <a:t>Need some way to swap CPU state.</a:t>
            </a:r>
          </a:p>
          <a:p>
            <a:pPr lvl="2"/>
            <a:r>
              <a:rPr lang="en-GB" dirty="0" smtClean="0"/>
              <a:t>See next slide for 32 bit intel context switch</a:t>
            </a:r>
            <a:endParaRPr lang="en-GB" dirty="0"/>
          </a:p>
          <a:p>
            <a:pPr lvl="2"/>
            <a:endParaRPr lang="en-GB" dirty="0"/>
          </a:p>
          <a:p>
            <a:r>
              <a:rPr lang="en-GB" dirty="0" smtClean="0"/>
              <a:t>Fortunately, this does not require any privileged instructions!</a:t>
            </a:r>
          </a:p>
          <a:p>
            <a:pPr lvl="1"/>
            <a:r>
              <a:rPr lang="en-GB" dirty="0" smtClean="0"/>
              <a:t>So, the threads library can use the same instructions as the OS to save or load the CPU state into the TCB.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2015-AAiT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38</a:t>
            </a:fld>
            <a:r>
              <a:rPr lang="en-US" smtClean="0">
                <a:solidFill>
                  <a:srgbClr val="000000"/>
                </a:solidFill>
              </a:rPr>
              <a:t> of 44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x</a:t>
            </a:r>
            <a:r>
              <a:rPr lang="en-US" dirty="0" smtClean="0"/>
              <a:t>86 </a:t>
            </a:r>
            <a:r>
              <a:rPr lang="en-US" dirty="0" err="1" smtClean="0"/>
              <a:t>thread_switch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49" y="609600"/>
            <a:ext cx="9658355" cy="60198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# 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Save frame pointer</a:t>
            </a:r>
          </a:p>
          <a:p>
            <a:pPr>
              <a:spcBef>
                <a:spcPts val="0"/>
              </a:spcBef>
            </a:pP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esi;pushl</a:t>
            </a: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#Save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callee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-saved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regs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8(%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# 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thread_current</a:t>
            </a:r>
            <a:endParaRPr lang="en-US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12(%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# 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thread_next</a:t>
            </a:r>
            <a:endParaRPr lang="en-US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,(%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# 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= %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endParaRPr lang="en-US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(%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# 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= %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endParaRPr lang="en-US" sz="23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en-US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popl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popl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esi;popl</a:t>
            </a: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#Restore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callee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saved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popl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# 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Restore frame pointer</a:t>
            </a:r>
          </a:p>
          <a:p>
            <a:pPr>
              <a:spcBef>
                <a:spcPts val="0"/>
              </a:spcBef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ret </a:t>
            </a: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# 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Resume </a:t>
            </a: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execution</a:t>
            </a:r>
          </a:p>
          <a:p>
            <a:r>
              <a:rPr lang="en-US" dirty="0" smtClean="0"/>
              <a:t>This </a:t>
            </a:r>
            <a:r>
              <a:rPr lang="en-US" dirty="0"/>
              <a:t>is literally switch code from simple thread </a:t>
            </a:r>
            <a:r>
              <a:rPr lang="en-US" dirty="0" smtClean="0"/>
              <a:t>lib</a:t>
            </a:r>
          </a:p>
          <a:p>
            <a:pPr marL="936026" lvl="1" indent="-457200"/>
            <a:r>
              <a:rPr lang="en-US" b="1" dirty="0">
                <a:solidFill>
                  <a:srgbClr val="C00000"/>
                </a:solidFill>
              </a:rPr>
              <a:t>void </a:t>
            </a:r>
            <a:r>
              <a:rPr lang="en-US" b="1" dirty="0" err="1">
                <a:solidFill>
                  <a:srgbClr val="C00000"/>
                </a:solidFill>
              </a:rPr>
              <a:t>thread_switch</a:t>
            </a:r>
            <a:r>
              <a:rPr lang="en-US" b="1" dirty="0">
                <a:solidFill>
                  <a:srgbClr val="C00000"/>
                </a:solidFill>
              </a:rPr>
              <a:t>(</a:t>
            </a:r>
            <a:r>
              <a:rPr lang="en-US" b="1" dirty="0" err="1">
                <a:solidFill>
                  <a:srgbClr val="C00000"/>
                </a:solidFill>
              </a:rPr>
              <a:t>tcb</a:t>
            </a:r>
            <a:r>
              <a:rPr lang="en-US" b="1" dirty="0">
                <a:solidFill>
                  <a:srgbClr val="C00000"/>
                </a:solidFill>
              </a:rPr>
              <a:t> * current, </a:t>
            </a:r>
            <a:r>
              <a:rPr lang="en-US" b="1" dirty="0" err="1">
                <a:solidFill>
                  <a:srgbClr val="C00000"/>
                </a:solidFill>
              </a:rPr>
              <a:t>tcb</a:t>
            </a:r>
            <a:r>
              <a:rPr lang="en-US" b="1" dirty="0">
                <a:solidFill>
                  <a:srgbClr val="C00000"/>
                </a:solidFill>
              </a:rPr>
              <a:t>* next);</a:t>
            </a:r>
          </a:p>
          <a:p>
            <a:pPr marL="936026" lvl="1" indent="-457200"/>
            <a:r>
              <a:rPr lang="en-US" dirty="0" smtClean="0"/>
              <a:t>Nothing </a:t>
            </a:r>
            <a:r>
              <a:rPr lang="en-US" dirty="0"/>
              <a:t>magic happens </a:t>
            </a:r>
            <a:r>
              <a:rPr lang="en-US" dirty="0" smtClean="0"/>
              <a:t>here</a:t>
            </a:r>
          </a:p>
          <a:p>
            <a:pPr marL="457200" indent="-457200"/>
            <a:r>
              <a:rPr lang="en-US" dirty="0" smtClean="0"/>
              <a:t>C </a:t>
            </a:r>
            <a:r>
              <a:rPr lang="en-US" dirty="0" smtClean="0"/>
              <a:t>library functions </a:t>
            </a:r>
            <a:r>
              <a:rPr lang="en-US" dirty="0" err="1" smtClean="0"/>
              <a:t>s</a:t>
            </a:r>
            <a:r>
              <a:rPr lang="en-US" dirty="0" err="1" smtClean="0"/>
              <a:t>etjmp</a:t>
            </a:r>
            <a:r>
              <a:rPr lang="en-US" dirty="0" smtClean="0"/>
              <a:t>() and </a:t>
            </a:r>
            <a:r>
              <a:rPr lang="en-US" dirty="0" err="1" smtClean="0"/>
              <a:t>longjmp</a:t>
            </a:r>
            <a:r>
              <a:rPr lang="en-US" smtClean="0"/>
              <a:t> can also be used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2015-AAiT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39</a:t>
            </a:fld>
            <a:r>
              <a:rPr lang="en-US" smtClean="0">
                <a:solidFill>
                  <a:srgbClr val="000000"/>
                </a:solidFill>
              </a:rPr>
              <a:t> of 44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22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/>
          <p:cNvSpPr>
            <a:spLocks noGrp="1"/>
          </p:cNvSpPr>
          <p:nvPr>
            <p:ph type="title"/>
          </p:nvPr>
        </p:nvSpPr>
        <p:spPr>
          <a:xfrm>
            <a:off x="82549" y="152718"/>
            <a:ext cx="9680369" cy="4568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Concurrent programming with Multiple Processes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0355" name="TextBox 40"/>
          <p:cNvSpPr txBox="1">
            <a:spLocks noChangeArrowheads="1"/>
          </p:cNvSpPr>
          <p:nvPr/>
        </p:nvSpPr>
        <p:spPr bwMode="auto">
          <a:xfrm>
            <a:off x="3733801" y="2133601"/>
            <a:ext cx="5445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sz="2800">
                <a:latin typeface="Helvetica" panose="020B0604020202020204" pitchFamily="34" charset="0"/>
              </a:rPr>
              <a:t>…</a:t>
            </a:r>
          </a:p>
        </p:txBody>
      </p:sp>
      <p:sp>
        <p:nvSpPr>
          <p:cNvPr id="100356" name="TextBox 41"/>
          <p:cNvSpPr txBox="1">
            <a:spLocks noChangeArrowheads="1"/>
          </p:cNvSpPr>
          <p:nvPr/>
        </p:nvSpPr>
        <p:spPr bwMode="auto">
          <a:xfrm>
            <a:off x="685801" y="1066800"/>
            <a:ext cx="1325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sz="2000" b="0">
                <a:latin typeface="Helvetica" panose="020B0604020202020204" pitchFamily="34" charset="0"/>
              </a:rPr>
              <a:t>Process 1</a:t>
            </a:r>
          </a:p>
        </p:txBody>
      </p:sp>
      <p:sp>
        <p:nvSpPr>
          <p:cNvPr id="100357" name="TextBox 42"/>
          <p:cNvSpPr txBox="1">
            <a:spLocks noChangeArrowheads="1"/>
          </p:cNvSpPr>
          <p:nvPr/>
        </p:nvSpPr>
        <p:spPr bwMode="auto">
          <a:xfrm>
            <a:off x="2286001" y="1066800"/>
            <a:ext cx="1325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sz="2000" b="0">
                <a:latin typeface="Helvetica" panose="020B0604020202020204" pitchFamily="34" charset="0"/>
              </a:rPr>
              <a:t>Process 2</a:t>
            </a:r>
          </a:p>
        </p:txBody>
      </p:sp>
      <p:sp>
        <p:nvSpPr>
          <p:cNvPr id="100358" name="TextBox 43"/>
          <p:cNvSpPr txBox="1">
            <a:spLocks noChangeArrowheads="1"/>
          </p:cNvSpPr>
          <p:nvPr/>
        </p:nvSpPr>
        <p:spPr bwMode="auto">
          <a:xfrm>
            <a:off x="4389439" y="1066800"/>
            <a:ext cx="13668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sz="2000" b="0">
                <a:latin typeface="Helvetica" panose="020B0604020202020204" pitchFamily="34" charset="0"/>
              </a:rPr>
              <a:t>Process N</a:t>
            </a:r>
          </a:p>
        </p:txBody>
      </p:sp>
      <p:sp>
        <p:nvSpPr>
          <p:cNvPr id="100359" name="Rectangle 44"/>
          <p:cNvSpPr>
            <a:spLocks noChangeArrowheads="1"/>
          </p:cNvSpPr>
          <p:nvPr/>
        </p:nvSpPr>
        <p:spPr bwMode="auto">
          <a:xfrm>
            <a:off x="2590800" y="3962400"/>
            <a:ext cx="2209800" cy="609600"/>
          </a:xfrm>
          <a:prstGeom prst="rect">
            <a:avLst/>
          </a:prstGeom>
          <a:solidFill>
            <a:srgbClr val="FF817E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endParaRPr lang="en-US" b="0">
              <a:latin typeface="Helvetica" panose="020B0604020202020204" pitchFamily="34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3048000" y="3962400"/>
            <a:ext cx="1295400" cy="609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 dirty="0">
                <a:latin typeface="Helvetica"/>
                <a:ea typeface="ＭＳ Ｐゴシック" charset="0"/>
                <a:cs typeface="Helvetica"/>
              </a:rPr>
              <a:t>CPU </a:t>
            </a:r>
            <a:r>
              <a:rPr lang="en-US" b="0" dirty="0" err="1">
                <a:latin typeface="Helvetica"/>
                <a:ea typeface="ＭＳ Ｐゴシック" charset="0"/>
                <a:cs typeface="Helvetica"/>
              </a:rPr>
              <a:t>sched</a:t>
            </a:r>
            <a:r>
              <a:rPr lang="en-US" b="0" dirty="0">
                <a:latin typeface="Helvetica"/>
                <a:ea typeface="ＭＳ Ｐゴシック" charset="0"/>
                <a:cs typeface="Helvetica"/>
              </a:rPr>
              <a:t>.</a:t>
            </a:r>
          </a:p>
        </p:txBody>
      </p:sp>
      <p:sp>
        <p:nvSpPr>
          <p:cNvPr id="100361" name="TextBox 47"/>
          <p:cNvSpPr txBox="1">
            <a:spLocks noChangeArrowheads="1"/>
          </p:cNvSpPr>
          <p:nvPr/>
        </p:nvSpPr>
        <p:spPr bwMode="auto">
          <a:xfrm>
            <a:off x="4800601" y="4038600"/>
            <a:ext cx="555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sz="2000" b="0">
                <a:latin typeface="Helvetica" panose="020B0604020202020204" pitchFamily="34" charset="0"/>
              </a:rPr>
              <a:t>OS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3200400" y="5181600"/>
            <a:ext cx="990600" cy="7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 dirty="0">
                <a:latin typeface="Helvetica"/>
                <a:ea typeface="ＭＳ Ｐゴシック" charset="0"/>
                <a:cs typeface="Helvetica"/>
              </a:rPr>
              <a:t>CPU</a:t>
            </a:r>
          </a:p>
          <a:p>
            <a:pPr algn="ctr">
              <a:defRPr/>
            </a:pPr>
            <a:r>
              <a:rPr lang="en-US" b="0" dirty="0">
                <a:latin typeface="Helvetica"/>
                <a:ea typeface="ＭＳ Ｐゴシック" charset="0"/>
                <a:cs typeface="Helvetica"/>
              </a:rPr>
              <a:t>(1 core)</a:t>
            </a:r>
          </a:p>
        </p:txBody>
      </p:sp>
      <p:cxnSp>
        <p:nvCxnSpPr>
          <p:cNvPr id="100363" name="Straight Arrow Connector 50"/>
          <p:cNvCxnSpPr>
            <a:cxnSpLocks noChangeShapeType="1"/>
            <a:stCxn id="100359" idx="2"/>
            <a:endCxn id="49" idx="0"/>
          </p:cNvCxnSpPr>
          <p:nvPr/>
        </p:nvCxnSpPr>
        <p:spPr bwMode="auto">
          <a:xfrm>
            <a:off x="3695700" y="4572000"/>
            <a:ext cx="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364" name="Straight Arrow Connector 51"/>
          <p:cNvCxnSpPr>
            <a:cxnSpLocks noChangeShapeType="1"/>
            <a:stCxn id="100386" idx="2"/>
            <a:endCxn id="47" idx="0"/>
          </p:cNvCxnSpPr>
          <p:nvPr/>
        </p:nvCxnSpPr>
        <p:spPr bwMode="auto">
          <a:xfrm flipH="1">
            <a:off x="3695700" y="3429000"/>
            <a:ext cx="1409700" cy="533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365" name="Straight Arrow Connector 54"/>
          <p:cNvCxnSpPr>
            <a:cxnSpLocks noChangeShapeType="1"/>
            <a:stCxn id="100379" idx="2"/>
            <a:endCxn id="47" idx="0"/>
          </p:cNvCxnSpPr>
          <p:nvPr/>
        </p:nvCxnSpPr>
        <p:spPr bwMode="auto">
          <a:xfrm>
            <a:off x="2971800" y="3429000"/>
            <a:ext cx="723900" cy="533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366" name="Straight Arrow Connector 57"/>
          <p:cNvCxnSpPr>
            <a:cxnSpLocks noChangeShapeType="1"/>
            <a:stCxn id="100372" idx="2"/>
            <a:endCxn id="47" idx="0"/>
          </p:cNvCxnSpPr>
          <p:nvPr/>
        </p:nvCxnSpPr>
        <p:spPr bwMode="auto">
          <a:xfrm>
            <a:off x="1371600" y="3429000"/>
            <a:ext cx="2324100" cy="533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342" name="Rectangular Callout 61"/>
          <p:cNvSpPr>
            <a:spLocks noChangeArrowheads="1"/>
          </p:cNvSpPr>
          <p:nvPr/>
        </p:nvSpPr>
        <p:spPr bwMode="auto">
          <a:xfrm>
            <a:off x="4038600" y="4724400"/>
            <a:ext cx="1219200" cy="685800"/>
          </a:xfrm>
          <a:prstGeom prst="wedgeRectCallout">
            <a:avLst>
              <a:gd name="adj1" fmla="val -76995"/>
              <a:gd name="adj2" fmla="val -35778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b="0">
                <a:latin typeface="Helvetica" panose="020B0604020202020204" pitchFamily="34" charset="0"/>
              </a:rPr>
              <a:t>1 process at a time</a:t>
            </a:r>
          </a:p>
        </p:txBody>
      </p:sp>
      <p:grpSp>
        <p:nvGrpSpPr>
          <p:cNvPr id="100368" name="Group 66"/>
          <p:cNvGrpSpPr>
            <a:grpSpLocks/>
          </p:cNvGrpSpPr>
          <p:nvPr/>
        </p:nvGrpSpPr>
        <p:grpSpPr bwMode="auto">
          <a:xfrm>
            <a:off x="4419600" y="1447800"/>
            <a:ext cx="1371600" cy="1981200"/>
            <a:chOff x="4343400" y="1447800"/>
            <a:chExt cx="1371600" cy="1981200"/>
          </a:xfrm>
        </p:grpSpPr>
        <p:sp>
          <p:nvSpPr>
            <p:cNvPr id="100386" name="Rounded Rectangle 35"/>
            <p:cNvSpPr>
              <a:spLocks noChangeArrowheads="1"/>
            </p:cNvSpPr>
            <p:nvPr/>
          </p:nvSpPr>
          <p:spPr bwMode="auto">
            <a:xfrm>
              <a:off x="4343400" y="1447800"/>
              <a:ext cx="1371600" cy="1981200"/>
            </a:xfrm>
            <a:prstGeom prst="roundRect">
              <a:avLst>
                <a:gd name="adj" fmla="val 16667"/>
              </a:avLst>
            </a:prstGeom>
            <a:solidFill>
              <a:srgbClr val="FFFFAA"/>
            </a:solidFill>
            <a:ln w="571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Helvetica" panose="020B0604020202020204" pitchFamily="34" charset="0"/>
              </a:endParaRPr>
            </a:p>
          </p:txBody>
        </p:sp>
        <p:sp>
          <p:nvSpPr>
            <p:cNvPr id="100387" name="Rectangle 36"/>
            <p:cNvSpPr>
              <a:spLocks noChangeArrowheads="1"/>
            </p:cNvSpPr>
            <p:nvPr/>
          </p:nvSpPr>
          <p:spPr bwMode="auto">
            <a:xfrm>
              <a:off x="5029200" y="2819400"/>
              <a:ext cx="6096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sz="1400" b="0">
                  <a:latin typeface="Helvetica" panose="020B0604020202020204" pitchFamily="34" charset="0"/>
                </a:rPr>
                <a:t>CPU</a:t>
              </a:r>
            </a:p>
            <a:p>
              <a:pPr algn="ctr"/>
              <a:r>
                <a:rPr lang="en-US" sz="1400" b="0">
                  <a:latin typeface="Helvetica" panose="020B0604020202020204" pitchFamily="34" charset="0"/>
                </a:rPr>
                <a:t>state</a:t>
              </a:r>
            </a:p>
          </p:txBody>
        </p:sp>
        <p:sp>
          <p:nvSpPr>
            <p:cNvPr id="100388" name="Rectangle 37"/>
            <p:cNvSpPr>
              <a:spLocks noChangeArrowheads="1"/>
            </p:cNvSpPr>
            <p:nvPr/>
          </p:nvSpPr>
          <p:spPr bwMode="auto">
            <a:xfrm>
              <a:off x="5029200" y="2209800"/>
              <a:ext cx="6096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sz="1400" b="0">
                  <a:latin typeface="Helvetica" panose="020B0604020202020204" pitchFamily="34" charset="0"/>
                </a:rPr>
                <a:t>IO</a:t>
              </a:r>
            </a:p>
            <a:p>
              <a:pPr algn="ctr"/>
              <a:r>
                <a:rPr lang="en-US" sz="1400" b="0">
                  <a:latin typeface="Helvetica" panose="020B0604020202020204" pitchFamily="34" charset="0"/>
                </a:rPr>
                <a:t>state</a:t>
              </a:r>
            </a:p>
          </p:txBody>
        </p:sp>
        <p:sp>
          <p:nvSpPr>
            <p:cNvPr id="100389" name="Rectangle 38"/>
            <p:cNvSpPr>
              <a:spLocks noChangeArrowheads="1"/>
            </p:cNvSpPr>
            <p:nvPr/>
          </p:nvSpPr>
          <p:spPr bwMode="auto">
            <a:xfrm>
              <a:off x="4953000" y="1676400"/>
              <a:ext cx="6858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sz="1600" b="0">
                  <a:latin typeface="Helvetica" panose="020B0604020202020204" pitchFamily="34" charset="0"/>
                </a:rPr>
                <a:t>Mem.</a:t>
              </a:r>
            </a:p>
          </p:txBody>
        </p:sp>
        <p:grpSp>
          <p:nvGrpSpPr>
            <p:cNvPr id="100390" name="Group 64"/>
            <p:cNvGrpSpPr>
              <a:grpSpLocks/>
            </p:cNvGrpSpPr>
            <p:nvPr/>
          </p:nvGrpSpPr>
          <p:grpSpPr bwMode="auto">
            <a:xfrm>
              <a:off x="4419600" y="1524000"/>
              <a:ext cx="457200" cy="1828800"/>
              <a:chOff x="7010400" y="1143000"/>
              <a:chExt cx="457200" cy="1828800"/>
            </a:xfrm>
          </p:grpSpPr>
          <p:sp>
            <p:nvSpPr>
              <p:cNvPr id="100391" name="Rounded Rectangle 62"/>
              <p:cNvSpPr>
                <a:spLocks noChangeArrowheads="1"/>
              </p:cNvSpPr>
              <p:nvPr/>
            </p:nvSpPr>
            <p:spPr bwMode="auto">
              <a:xfrm>
                <a:off x="7010400" y="1143000"/>
                <a:ext cx="457200" cy="1828800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lang="en-US" sz="1600">
                  <a:latin typeface="Helvetica" panose="020B0604020202020204" pitchFamily="34" charset="0"/>
                </a:endParaRPr>
              </a:p>
            </p:txBody>
          </p:sp>
          <p:sp>
            <p:nvSpPr>
              <p:cNvPr id="100392" name="Freeform 63"/>
              <p:cNvSpPr>
                <a:spLocks/>
              </p:cNvSpPr>
              <p:nvPr/>
            </p:nvSpPr>
            <p:spPr bwMode="auto">
              <a:xfrm>
                <a:off x="7086600" y="1219200"/>
                <a:ext cx="232039" cy="1682750"/>
              </a:xfrm>
              <a:custGeom>
                <a:avLst/>
                <a:gdLst>
                  <a:gd name="T0" fmla="*/ 120653 w 232039"/>
                  <a:gd name="T1" fmla="*/ 0 h 1835150"/>
                  <a:gd name="T2" fmla="*/ 228603 w 232039"/>
                  <a:gd name="T3" fmla="*/ 47161 h 1835150"/>
                  <a:gd name="T4" fmla="*/ 6353 w 232039"/>
                  <a:gd name="T5" fmla="*/ 137711 h 1835150"/>
                  <a:gd name="T6" fmla="*/ 222253 w 232039"/>
                  <a:gd name="T7" fmla="*/ 228261 h 1835150"/>
                  <a:gd name="T8" fmla="*/ 3 w 232039"/>
                  <a:gd name="T9" fmla="*/ 316925 h 1835150"/>
                  <a:gd name="T10" fmla="*/ 228603 w 232039"/>
                  <a:gd name="T11" fmla="*/ 407475 h 1835150"/>
                  <a:gd name="T12" fmla="*/ 12703 w 232039"/>
                  <a:gd name="T13" fmla="*/ 499910 h 1835150"/>
                  <a:gd name="T14" fmla="*/ 114303 w 232039"/>
                  <a:gd name="T15" fmla="*/ 545185 h 1835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2039" h="183515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</p:grpSp>
      <p:grpSp>
        <p:nvGrpSpPr>
          <p:cNvPr id="100369" name="Group 67"/>
          <p:cNvGrpSpPr>
            <a:grpSpLocks/>
          </p:cNvGrpSpPr>
          <p:nvPr/>
        </p:nvGrpSpPr>
        <p:grpSpPr bwMode="auto">
          <a:xfrm>
            <a:off x="2286000" y="1447800"/>
            <a:ext cx="1371600" cy="1981200"/>
            <a:chOff x="4343400" y="1447800"/>
            <a:chExt cx="1371600" cy="1981200"/>
          </a:xfrm>
        </p:grpSpPr>
        <p:sp>
          <p:nvSpPr>
            <p:cNvPr id="100379" name="Rounded Rectangle 68"/>
            <p:cNvSpPr>
              <a:spLocks noChangeArrowheads="1"/>
            </p:cNvSpPr>
            <p:nvPr/>
          </p:nvSpPr>
          <p:spPr bwMode="auto">
            <a:xfrm>
              <a:off x="4343400" y="1447800"/>
              <a:ext cx="1371600" cy="1981200"/>
            </a:xfrm>
            <a:prstGeom prst="roundRect">
              <a:avLst>
                <a:gd name="adj" fmla="val 16667"/>
              </a:avLst>
            </a:prstGeom>
            <a:solidFill>
              <a:srgbClr val="FFFFAA"/>
            </a:solidFill>
            <a:ln w="571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Helvetica" panose="020B0604020202020204" pitchFamily="34" charset="0"/>
              </a:endParaRPr>
            </a:p>
          </p:txBody>
        </p:sp>
        <p:sp>
          <p:nvSpPr>
            <p:cNvPr id="100380" name="Rectangle 69"/>
            <p:cNvSpPr>
              <a:spLocks noChangeArrowheads="1"/>
            </p:cNvSpPr>
            <p:nvPr/>
          </p:nvSpPr>
          <p:spPr bwMode="auto">
            <a:xfrm>
              <a:off x="5029200" y="2819400"/>
              <a:ext cx="6096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sz="1400" b="0">
                  <a:latin typeface="Helvetica" panose="020B0604020202020204" pitchFamily="34" charset="0"/>
                </a:rPr>
                <a:t>CPU</a:t>
              </a:r>
            </a:p>
            <a:p>
              <a:pPr algn="ctr"/>
              <a:r>
                <a:rPr lang="en-US" sz="1400" b="0">
                  <a:latin typeface="Helvetica" panose="020B0604020202020204" pitchFamily="34" charset="0"/>
                </a:rPr>
                <a:t>state</a:t>
              </a:r>
            </a:p>
          </p:txBody>
        </p:sp>
        <p:sp>
          <p:nvSpPr>
            <p:cNvPr id="100381" name="Rectangle 70"/>
            <p:cNvSpPr>
              <a:spLocks noChangeArrowheads="1"/>
            </p:cNvSpPr>
            <p:nvPr/>
          </p:nvSpPr>
          <p:spPr bwMode="auto">
            <a:xfrm>
              <a:off x="5029200" y="2209800"/>
              <a:ext cx="6096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sz="1400" b="0">
                  <a:latin typeface="Helvetica" panose="020B0604020202020204" pitchFamily="34" charset="0"/>
                </a:rPr>
                <a:t>IO</a:t>
              </a:r>
            </a:p>
            <a:p>
              <a:pPr algn="ctr"/>
              <a:r>
                <a:rPr lang="en-US" sz="1400" b="0">
                  <a:latin typeface="Helvetica" panose="020B0604020202020204" pitchFamily="34" charset="0"/>
                </a:rPr>
                <a:t>state</a:t>
              </a:r>
            </a:p>
          </p:txBody>
        </p:sp>
        <p:sp>
          <p:nvSpPr>
            <p:cNvPr id="100382" name="Rectangle 71"/>
            <p:cNvSpPr>
              <a:spLocks noChangeArrowheads="1"/>
            </p:cNvSpPr>
            <p:nvPr/>
          </p:nvSpPr>
          <p:spPr bwMode="auto">
            <a:xfrm>
              <a:off x="4953000" y="1676400"/>
              <a:ext cx="6858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sz="1600" b="0">
                  <a:latin typeface="Helvetica" panose="020B0604020202020204" pitchFamily="34" charset="0"/>
                </a:rPr>
                <a:t>Mem.</a:t>
              </a:r>
            </a:p>
          </p:txBody>
        </p:sp>
        <p:grpSp>
          <p:nvGrpSpPr>
            <p:cNvPr id="100383" name="Group 72"/>
            <p:cNvGrpSpPr>
              <a:grpSpLocks/>
            </p:cNvGrpSpPr>
            <p:nvPr/>
          </p:nvGrpSpPr>
          <p:grpSpPr bwMode="auto">
            <a:xfrm>
              <a:off x="4419600" y="1524000"/>
              <a:ext cx="457200" cy="1828800"/>
              <a:chOff x="7010400" y="1143000"/>
              <a:chExt cx="457200" cy="1828800"/>
            </a:xfrm>
          </p:grpSpPr>
          <p:sp>
            <p:nvSpPr>
              <p:cNvPr id="100384" name="Rounded Rectangle 73"/>
              <p:cNvSpPr>
                <a:spLocks noChangeArrowheads="1"/>
              </p:cNvSpPr>
              <p:nvPr/>
            </p:nvSpPr>
            <p:spPr bwMode="auto">
              <a:xfrm>
                <a:off x="7010400" y="1143000"/>
                <a:ext cx="457200" cy="1828800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lang="en-US" sz="1600">
                  <a:latin typeface="Helvetica" panose="020B0604020202020204" pitchFamily="34" charset="0"/>
                </a:endParaRPr>
              </a:p>
            </p:txBody>
          </p:sp>
          <p:sp>
            <p:nvSpPr>
              <p:cNvPr id="100385" name="Freeform 74"/>
              <p:cNvSpPr>
                <a:spLocks/>
              </p:cNvSpPr>
              <p:nvPr/>
            </p:nvSpPr>
            <p:spPr bwMode="auto">
              <a:xfrm>
                <a:off x="7086600" y="1219200"/>
                <a:ext cx="232039" cy="1682750"/>
              </a:xfrm>
              <a:custGeom>
                <a:avLst/>
                <a:gdLst>
                  <a:gd name="T0" fmla="*/ 120653 w 232039"/>
                  <a:gd name="T1" fmla="*/ 0 h 1835150"/>
                  <a:gd name="T2" fmla="*/ 228603 w 232039"/>
                  <a:gd name="T3" fmla="*/ 47161 h 1835150"/>
                  <a:gd name="T4" fmla="*/ 6353 w 232039"/>
                  <a:gd name="T5" fmla="*/ 137711 h 1835150"/>
                  <a:gd name="T6" fmla="*/ 222253 w 232039"/>
                  <a:gd name="T7" fmla="*/ 228261 h 1835150"/>
                  <a:gd name="T8" fmla="*/ 3 w 232039"/>
                  <a:gd name="T9" fmla="*/ 316925 h 1835150"/>
                  <a:gd name="T10" fmla="*/ 228603 w 232039"/>
                  <a:gd name="T11" fmla="*/ 407475 h 1835150"/>
                  <a:gd name="T12" fmla="*/ 12703 w 232039"/>
                  <a:gd name="T13" fmla="*/ 499910 h 1835150"/>
                  <a:gd name="T14" fmla="*/ 114303 w 232039"/>
                  <a:gd name="T15" fmla="*/ 545185 h 1835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2039" h="183515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</p:grpSp>
      <p:grpSp>
        <p:nvGrpSpPr>
          <p:cNvPr id="100370" name="Group 75"/>
          <p:cNvGrpSpPr>
            <a:grpSpLocks/>
          </p:cNvGrpSpPr>
          <p:nvPr/>
        </p:nvGrpSpPr>
        <p:grpSpPr bwMode="auto">
          <a:xfrm>
            <a:off x="685800" y="1447800"/>
            <a:ext cx="1371600" cy="1981200"/>
            <a:chOff x="4343400" y="1447800"/>
            <a:chExt cx="1371600" cy="1981200"/>
          </a:xfrm>
        </p:grpSpPr>
        <p:sp>
          <p:nvSpPr>
            <p:cNvPr id="100372" name="Rounded Rectangle 76"/>
            <p:cNvSpPr>
              <a:spLocks noChangeArrowheads="1"/>
            </p:cNvSpPr>
            <p:nvPr/>
          </p:nvSpPr>
          <p:spPr bwMode="auto">
            <a:xfrm>
              <a:off x="4343400" y="1447800"/>
              <a:ext cx="1371600" cy="1981200"/>
            </a:xfrm>
            <a:prstGeom prst="roundRect">
              <a:avLst>
                <a:gd name="adj" fmla="val 16667"/>
              </a:avLst>
            </a:prstGeom>
            <a:solidFill>
              <a:srgbClr val="FFFFAA"/>
            </a:solidFill>
            <a:ln w="571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Helvetica" panose="020B0604020202020204" pitchFamily="34" charset="0"/>
              </a:endParaRPr>
            </a:p>
          </p:txBody>
        </p:sp>
        <p:sp>
          <p:nvSpPr>
            <p:cNvPr id="100373" name="Rectangle 77"/>
            <p:cNvSpPr>
              <a:spLocks noChangeArrowheads="1"/>
            </p:cNvSpPr>
            <p:nvPr/>
          </p:nvSpPr>
          <p:spPr bwMode="auto">
            <a:xfrm>
              <a:off x="5029200" y="2819400"/>
              <a:ext cx="6096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sz="1400" b="0">
                  <a:latin typeface="Helvetica" panose="020B0604020202020204" pitchFamily="34" charset="0"/>
                </a:rPr>
                <a:t>CPU</a:t>
              </a:r>
            </a:p>
            <a:p>
              <a:pPr algn="ctr"/>
              <a:r>
                <a:rPr lang="en-US" sz="1400" b="0">
                  <a:latin typeface="Helvetica" panose="020B0604020202020204" pitchFamily="34" charset="0"/>
                </a:rPr>
                <a:t>state</a:t>
              </a:r>
            </a:p>
          </p:txBody>
        </p:sp>
        <p:sp>
          <p:nvSpPr>
            <p:cNvPr id="100374" name="Rectangle 78"/>
            <p:cNvSpPr>
              <a:spLocks noChangeArrowheads="1"/>
            </p:cNvSpPr>
            <p:nvPr/>
          </p:nvSpPr>
          <p:spPr bwMode="auto">
            <a:xfrm>
              <a:off x="5029200" y="2209800"/>
              <a:ext cx="6096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sz="1400" b="0">
                  <a:latin typeface="Helvetica" panose="020B0604020202020204" pitchFamily="34" charset="0"/>
                </a:rPr>
                <a:t>IO</a:t>
              </a:r>
            </a:p>
            <a:p>
              <a:pPr algn="ctr"/>
              <a:r>
                <a:rPr lang="en-US" sz="1400" b="0">
                  <a:latin typeface="Helvetica" panose="020B0604020202020204" pitchFamily="34" charset="0"/>
                </a:rPr>
                <a:t>state</a:t>
              </a:r>
            </a:p>
          </p:txBody>
        </p:sp>
        <p:sp>
          <p:nvSpPr>
            <p:cNvPr id="100375" name="Rectangle 79"/>
            <p:cNvSpPr>
              <a:spLocks noChangeArrowheads="1"/>
            </p:cNvSpPr>
            <p:nvPr/>
          </p:nvSpPr>
          <p:spPr bwMode="auto">
            <a:xfrm>
              <a:off x="4953000" y="1676400"/>
              <a:ext cx="6858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sz="1600" b="0">
                  <a:latin typeface="Helvetica" panose="020B0604020202020204" pitchFamily="34" charset="0"/>
                </a:rPr>
                <a:t>Mem.</a:t>
              </a:r>
            </a:p>
          </p:txBody>
        </p:sp>
        <p:grpSp>
          <p:nvGrpSpPr>
            <p:cNvPr id="100376" name="Group 80"/>
            <p:cNvGrpSpPr>
              <a:grpSpLocks/>
            </p:cNvGrpSpPr>
            <p:nvPr/>
          </p:nvGrpSpPr>
          <p:grpSpPr bwMode="auto">
            <a:xfrm>
              <a:off x="4419600" y="1524000"/>
              <a:ext cx="457200" cy="1828800"/>
              <a:chOff x="7010400" y="1143000"/>
              <a:chExt cx="457200" cy="1828800"/>
            </a:xfrm>
          </p:grpSpPr>
          <p:sp>
            <p:nvSpPr>
              <p:cNvPr id="100377" name="Rounded Rectangle 81"/>
              <p:cNvSpPr>
                <a:spLocks noChangeArrowheads="1"/>
              </p:cNvSpPr>
              <p:nvPr/>
            </p:nvSpPr>
            <p:spPr bwMode="auto">
              <a:xfrm>
                <a:off x="7010400" y="1143000"/>
                <a:ext cx="457200" cy="1828800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lang="en-US" sz="1600">
                  <a:latin typeface="Helvetica" panose="020B0604020202020204" pitchFamily="34" charset="0"/>
                </a:endParaRPr>
              </a:p>
            </p:txBody>
          </p:sp>
          <p:sp>
            <p:nvSpPr>
              <p:cNvPr id="100378" name="Freeform 82"/>
              <p:cNvSpPr>
                <a:spLocks/>
              </p:cNvSpPr>
              <p:nvPr/>
            </p:nvSpPr>
            <p:spPr bwMode="auto">
              <a:xfrm>
                <a:off x="7086600" y="1219200"/>
                <a:ext cx="232039" cy="1682750"/>
              </a:xfrm>
              <a:custGeom>
                <a:avLst/>
                <a:gdLst>
                  <a:gd name="T0" fmla="*/ 120653 w 232039"/>
                  <a:gd name="T1" fmla="*/ 0 h 1835150"/>
                  <a:gd name="T2" fmla="*/ 228603 w 232039"/>
                  <a:gd name="T3" fmla="*/ 47161 h 1835150"/>
                  <a:gd name="T4" fmla="*/ 6353 w 232039"/>
                  <a:gd name="T5" fmla="*/ 137711 h 1835150"/>
                  <a:gd name="T6" fmla="*/ 222253 w 232039"/>
                  <a:gd name="T7" fmla="*/ 228261 h 1835150"/>
                  <a:gd name="T8" fmla="*/ 3 w 232039"/>
                  <a:gd name="T9" fmla="*/ 316925 h 1835150"/>
                  <a:gd name="T10" fmla="*/ 228603 w 232039"/>
                  <a:gd name="T11" fmla="*/ 407475 h 1835150"/>
                  <a:gd name="T12" fmla="*/ 12703 w 232039"/>
                  <a:gd name="T13" fmla="*/ 499910 h 1835150"/>
                  <a:gd name="T14" fmla="*/ 114303 w 232039"/>
                  <a:gd name="T15" fmla="*/ 545185 h 1835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2039" h="183515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2015-AAiT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4</a:t>
            </a:fld>
            <a:r>
              <a:rPr lang="en-US" smtClean="0">
                <a:solidFill>
                  <a:srgbClr val="000000"/>
                </a:solidFill>
              </a:rPr>
              <a:t> of 44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17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9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4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 </a:t>
            </a:r>
            <a:r>
              <a:rPr lang="en-GB" dirty="0" err="1" smtClean="0"/>
              <a:t>Preemptive</a:t>
            </a:r>
            <a:r>
              <a:rPr lang="en-GB" dirty="0" smtClean="0"/>
              <a:t> vs. </a:t>
            </a:r>
            <a:r>
              <a:rPr lang="en-GB" dirty="0" err="1" smtClean="0"/>
              <a:t>nonpreemptive</a:t>
            </a:r>
            <a:r>
              <a:rPr lang="en-GB" dirty="0" smtClean="0"/>
              <a:t> threads</a:t>
            </a:r>
            <a:endParaRPr lang="en-GB" dirty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How to prevent a single user-level thread from hogging the CPU?</a:t>
            </a:r>
          </a:p>
          <a:p>
            <a:r>
              <a:rPr lang="en-GB" dirty="0" smtClean="0"/>
              <a:t>Strategy 1: Require threads to cooperate</a:t>
            </a:r>
          </a:p>
          <a:p>
            <a:pPr lvl="1"/>
            <a:r>
              <a:rPr lang="en-GB" dirty="0" smtClean="0"/>
              <a:t>Called non-</a:t>
            </a:r>
            <a:r>
              <a:rPr lang="en-GB" dirty="0" err="1" smtClean="0"/>
              <a:t>preemptive</a:t>
            </a:r>
            <a:r>
              <a:rPr lang="en-GB" dirty="0" smtClean="0"/>
              <a:t> threads</a:t>
            </a:r>
          </a:p>
          <a:p>
            <a:pPr lvl="1"/>
            <a:r>
              <a:rPr lang="en-GB" dirty="0" smtClean="0"/>
              <a:t>Each thread must call back into the thread library periodically</a:t>
            </a:r>
          </a:p>
          <a:p>
            <a:pPr lvl="2"/>
            <a:r>
              <a:rPr lang="en-GB" dirty="0" smtClean="0"/>
              <a:t>This gives the thread library control over the thread's execution</a:t>
            </a:r>
          </a:p>
          <a:p>
            <a:pPr lvl="1"/>
            <a:r>
              <a:rPr lang="en-GB" dirty="0" smtClean="0"/>
              <a:t>yield() operation:</a:t>
            </a:r>
          </a:p>
          <a:p>
            <a:pPr lvl="2"/>
            <a:r>
              <a:rPr lang="en-GB" dirty="0" smtClean="0"/>
              <a:t>Thread voluntarily “gives up” the CPU</a:t>
            </a:r>
          </a:p>
          <a:p>
            <a:r>
              <a:rPr lang="en-GB" dirty="0"/>
              <a:t>Strategy 2: Use </a:t>
            </a:r>
            <a:r>
              <a:rPr lang="en-GB" dirty="0" err="1"/>
              <a:t>preemption</a:t>
            </a:r>
            <a:endParaRPr lang="en-GB" dirty="0"/>
          </a:p>
          <a:p>
            <a:pPr lvl="1"/>
            <a:r>
              <a:rPr lang="en-GB" dirty="0"/>
              <a:t>Thread library tells OS to send it a signal periodically</a:t>
            </a:r>
          </a:p>
          <a:p>
            <a:pPr lvl="1"/>
            <a:r>
              <a:rPr lang="en-GB" dirty="0"/>
              <a:t>A signal is like a hardware interrupt</a:t>
            </a:r>
          </a:p>
          <a:p>
            <a:pPr lvl="1"/>
            <a:r>
              <a:rPr lang="en-GB" dirty="0"/>
              <a:t>Causes the process to jump into a signal handler</a:t>
            </a:r>
          </a:p>
          <a:p>
            <a:pPr lvl="1"/>
            <a:r>
              <a:rPr lang="en-GB" dirty="0"/>
              <a:t>The signal handler gives control back to the thread library</a:t>
            </a:r>
          </a:p>
          <a:p>
            <a:pPr lvl="2"/>
            <a:r>
              <a:rPr lang="en-GB" dirty="0"/>
              <a:t>Thread library then context switches to a new </a:t>
            </a:r>
            <a:r>
              <a:rPr lang="en-GB" dirty="0" smtClean="0"/>
              <a:t>thread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2015-AAiT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40</a:t>
            </a:fld>
            <a:r>
              <a:rPr lang="en-US" smtClean="0">
                <a:solidFill>
                  <a:srgbClr val="000000"/>
                </a:solidFill>
              </a:rPr>
              <a:t> of 44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User-level threads</a:t>
            </a:r>
            <a:endParaRPr lang="en-GB"/>
          </a:p>
        </p:txBody>
      </p:sp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Pro: Thread operations are very fast</a:t>
            </a:r>
          </a:p>
          <a:p>
            <a:pPr lvl="1"/>
            <a:r>
              <a:rPr lang="en-GB" dirty="0" smtClean="0"/>
              <a:t>Typically 10-100x faster than going through the kernel</a:t>
            </a:r>
          </a:p>
          <a:p>
            <a:r>
              <a:rPr lang="en-GB" dirty="0" smtClean="0"/>
              <a:t>Pro: Thread state is very small</a:t>
            </a:r>
          </a:p>
          <a:p>
            <a:pPr lvl="1"/>
            <a:r>
              <a:rPr lang="en-GB" dirty="0" smtClean="0"/>
              <a:t>Just CPU state and stack, no additional overhead</a:t>
            </a:r>
          </a:p>
          <a:p>
            <a:r>
              <a:rPr lang="en-GB" dirty="0" smtClean="0"/>
              <a:t>Con: If one thread blocks, it stalls the entire process</a:t>
            </a:r>
          </a:p>
          <a:p>
            <a:pPr lvl="1"/>
            <a:r>
              <a:rPr lang="en-GB" dirty="0" smtClean="0"/>
              <a:t>e.g., If one thread waits for file I/O, Since kernel is unaware of thread structure, all threads in process have to wait</a:t>
            </a:r>
          </a:p>
          <a:p>
            <a:r>
              <a:rPr lang="en-GB" dirty="0" smtClean="0"/>
              <a:t>Con: Can't use multiple CPUs!</a:t>
            </a:r>
          </a:p>
          <a:p>
            <a:pPr lvl="1"/>
            <a:r>
              <a:rPr lang="en-GB" dirty="0" smtClean="0"/>
              <a:t>Kernel only knows about one CPU context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2015-AAiT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41</a:t>
            </a:fld>
            <a:r>
              <a:rPr lang="en-US" smtClean="0">
                <a:solidFill>
                  <a:srgbClr val="000000"/>
                </a:solidFill>
              </a:rPr>
              <a:t> of 44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 Level thread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Pthreads</a:t>
            </a:r>
            <a:r>
              <a:rPr lang="en-US" b="1" dirty="0"/>
              <a:t> </a:t>
            </a:r>
            <a:r>
              <a:rPr lang="en-US" dirty="0"/>
              <a:t>refers to the POSIX standard </a:t>
            </a:r>
            <a:r>
              <a:rPr lang="en-US" dirty="0" smtClean="0"/>
              <a:t>defining </a:t>
            </a:r>
            <a:r>
              <a:rPr lang="en-US" dirty="0"/>
              <a:t>an API for </a:t>
            </a:r>
            <a:r>
              <a:rPr lang="en-US" dirty="0" smtClean="0"/>
              <a:t>thread creation </a:t>
            </a:r>
            <a:r>
              <a:rPr lang="en-US" dirty="0"/>
              <a:t>and synchronization</a:t>
            </a:r>
            <a:r>
              <a:rPr lang="en-US" dirty="0" smtClean="0"/>
              <a:t>.</a:t>
            </a:r>
          </a:p>
          <a:p>
            <a:pPr marL="936026" lvl="1" indent="-457200"/>
            <a:r>
              <a:rPr lang="en-US" dirty="0" smtClean="0"/>
              <a:t>Linux / Unix systems implement this</a:t>
            </a:r>
          </a:p>
          <a:p>
            <a:pPr marL="457200" indent="-457200"/>
            <a:r>
              <a:rPr lang="en-US" dirty="0" smtClean="0"/>
              <a:t>Win32 API also defines similar thread management library</a:t>
            </a:r>
          </a:p>
          <a:p>
            <a:pPr marL="936026" lvl="1" indent="-457200"/>
            <a:r>
              <a:rPr lang="en-US" dirty="0" smtClean="0"/>
              <a:t>For Windows based systems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2015-AAiT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42</a:t>
            </a:fld>
            <a:r>
              <a:rPr lang="en-US" smtClean="0">
                <a:solidFill>
                  <a:srgbClr val="000000"/>
                </a:solidFill>
              </a:rPr>
              <a:t> of 44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751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Pthreads</a:t>
            </a:r>
            <a:r>
              <a:rPr lang="en-US" dirty="0" smtClean="0"/>
              <a:t> User level thread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Standard API called POSIX threads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pthread_create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*  thread, 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pthread_attr_t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void *(*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start_routine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)(void *), void *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936026" lvl="1" indent="-45720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dirty="0"/>
              <a:t>: Returns a pointer to the new TCB</a:t>
            </a:r>
          </a:p>
          <a:p>
            <a:pPr marL="936026" lvl="1" indent="-457200"/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dirty="0" smtClean="0"/>
              <a:t>: </a:t>
            </a:r>
            <a:r>
              <a:rPr lang="en-US" dirty="0"/>
              <a:t>Set of attributes for the new </a:t>
            </a:r>
            <a:r>
              <a:rPr lang="en-US" dirty="0" smtClean="0"/>
              <a:t>thread</a:t>
            </a:r>
          </a:p>
          <a:p>
            <a:pPr marL="1654263" lvl="2" indent="-457200"/>
            <a:r>
              <a:rPr lang="en-US" dirty="0" smtClean="0"/>
              <a:t>Scheduling </a:t>
            </a:r>
            <a:r>
              <a:rPr lang="en-US" dirty="0"/>
              <a:t>policy, etc.</a:t>
            </a:r>
          </a:p>
          <a:p>
            <a:pPr marL="936026" lvl="1" indent="-457200"/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start_routine</a:t>
            </a:r>
            <a:r>
              <a:rPr lang="en-US" dirty="0"/>
              <a:t>: Function pointer to “main function” for new thread</a:t>
            </a:r>
          </a:p>
          <a:p>
            <a:pPr marL="936026" lvl="1" indent="-457200"/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dirty="0"/>
              <a:t>: Argument to </a:t>
            </a:r>
            <a:r>
              <a:rPr lang="en-US" dirty="0" err="1"/>
              <a:t>start_routine</a:t>
            </a:r>
            <a:r>
              <a:rPr lang="en-US" dirty="0"/>
              <a:t>()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pthread_exit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(void *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936026" lvl="1" indent="-457200"/>
            <a:r>
              <a:rPr lang="en-US" dirty="0" smtClean="0"/>
              <a:t>Exit </a:t>
            </a:r>
            <a:r>
              <a:rPr lang="en-US" dirty="0"/>
              <a:t>with the given return value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pthread_join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thread, void **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thread_return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936026" lvl="1" indent="-457200"/>
            <a:r>
              <a:rPr lang="en-US" dirty="0" smtClean="0"/>
              <a:t>Waits </a:t>
            </a:r>
            <a:r>
              <a:rPr lang="en-US" dirty="0"/>
              <a:t>for “thread” to exit, returns return </a:t>
            </a:r>
            <a:r>
              <a:rPr lang="en-US" dirty="0" err="1"/>
              <a:t>val</a:t>
            </a:r>
            <a:r>
              <a:rPr lang="en-US" dirty="0"/>
              <a:t> of the thread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2015-AAiT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43</a:t>
            </a:fld>
            <a:r>
              <a:rPr lang="en-US" smtClean="0">
                <a:solidFill>
                  <a:srgbClr val="000000"/>
                </a:solidFill>
              </a:rPr>
              <a:t> of 44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9619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Administrative Stuff</a:t>
            </a:r>
            <a:endParaRPr lang="en-GB"/>
          </a:p>
        </p:txBody>
      </p:sp>
      <p:sp>
        <p:nvSpPr>
          <p:cNvPr id="2560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Reading for this lecture</a:t>
            </a:r>
          </a:p>
          <a:p>
            <a:pPr lvl="1"/>
            <a:r>
              <a:rPr lang="en-GB" dirty="0" smtClean="0"/>
              <a:t>Required: </a:t>
            </a:r>
            <a:r>
              <a:rPr lang="en-GB" dirty="0" err="1" smtClean="0"/>
              <a:t>Tanenbaum</a:t>
            </a:r>
            <a:r>
              <a:rPr lang="en-GB" dirty="0" smtClean="0"/>
              <a:t>, Modern </a:t>
            </a:r>
            <a:r>
              <a:rPr lang="en-GB" dirty="0"/>
              <a:t>Operating Systems </a:t>
            </a:r>
            <a:r>
              <a:rPr lang="en-GB" dirty="0" smtClean="0"/>
              <a:t>4</a:t>
            </a:r>
            <a:r>
              <a:rPr lang="en-GB" baseline="30000" dirty="0" smtClean="0"/>
              <a:t>th</a:t>
            </a:r>
            <a:r>
              <a:rPr lang="en-GB" dirty="0" smtClean="0"/>
              <a:t> Ed. Section 2.2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Next Lecture: Case Study: Linux process and thread implementation</a:t>
            </a:r>
          </a:p>
          <a:p>
            <a:pPr lvl="1"/>
            <a:r>
              <a:rPr lang="en-GB" dirty="0" smtClean="0"/>
              <a:t>How </a:t>
            </a:r>
            <a:r>
              <a:rPr lang="en-GB" dirty="0"/>
              <a:t>are processes and threads implemented on the Linux kernel</a:t>
            </a:r>
          </a:p>
          <a:p>
            <a:pPr lvl="1"/>
            <a:r>
              <a:rPr lang="en-GB" dirty="0"/>
              <a:t>Play around with </a:t>
            </a:r>
            <a:r>
              <a:rPr lang="en-GB" dirty="0" err="1"/>
              <a:t>task_struct</a:t>
            </a:r>
            <a:r>
              <a:rPr lang="en-GB" dirty="0"/>
              <a:t>, </a:t>
            </a:r>
            <a:r>
              <a:rPr lang="en-GB" dirty="0" err="1"/>
              <a:t>process_struct</a:t>
            </a:r>
            <a:r>
              <a:rPr lang="en-GB" dirty="0"/>
              <a:t>, and various </a:t>
            </a:r>
            <a:r>
              <a:rPr lang="en-GB" dirty="0" smtClean="0"/>
              <a:t>queues</a:t>
            </a:r>
          </a:p>
          <a:p>
            <a:pPr lvl="1"/>
            <a:r>
              <a:rPr lang="en-GB" dirty="0" smtClean="0"/>
              <a:t>Can get pretty technical, so I suggest that you read ahead</a:t>
            </a:r>
          </a:p>
          <a:p>
            <a:pPr lvl="2"/>
            <a:r>
              <a:rPr lang="en-GB" dirty="0" smtClean="0"/>
              <a:t>Reading: Linux kernel development 3</a:t>
            </a:r>
            <a:r>
              <a:rPr lang="en-GB" baseline="30000" dirty="0" smtClean="0"/>
              <a:t>rd</a:t>
            </a:r>
            <a:r>
              <a:rPr lang="en-GB" dirty="0" smtClean="0"/>
              <a:t> Ed. Chapter 3</a:t>
            </a:r>
          </a:p>
          <a:p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will cover </a:t>
            </a:r>
            <a:r>
              <a:rPr lang="en-US" dirty="0" err="1"/>
              <a:t>pthreads</a:t>
            </a:r>
            <a:r>
              <a:rPr lang="en-US" dirty="0"/>
              <a:t> library in our laboratory session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https://computing.llnl.gov/tutorials/pthreads/</a:t>
            </a:r>
          </a:p>
          <a:p>
            <a:pPr lvl="2"/>
            <a:endParaRPr lang="en-GB" dirty="0"/>
          </a:p>
          <a:p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2015-AAiT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44</a:t>
            </a:fld>
            <a:r>
              <a:rPr lang="en-US" smtClean="0">
                <a:solidFill>
                  <a:srgbClr val="000000"/>
                </a:solidFill>
              </a:rPr>
              <a:t> of 44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processes are not always ideal...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Problems?</a:t>
            </a:r>
          </a:p>
          <a:p>
            <a:pPr lvl="1"/>
            <a:r>
              <a:rPr lang="en-US" b="1" dirty="0" smtClean="0"/>
              <a:t>Space: </a:t>
            </a:r>
            <a:r>
              <a:rPr lang="en-US" dirty="0" smtClean="0"/>
              <a:t>Each </a:t>
            </a:r>
            <a:r>
              <a:rPr lang="en-US" dirty="0"/>
              <a:t>process has its own PCB and OS resources</a:t>
            </a:r>
          </a:p>
          <a:p>
            <a:pPr lvl="2"/>
            <a:r>
              <a:rPr lang="en-US" dirty="0" smtClean="0"/>
              <a:t>e.g</a:t>
            </a:r>
            <a:r>
              <a:rPr lang="en-US" dirty="0"/>
              <a:t>., 1.7 KB per </a:t>
            </a:r>
            <a:r>
              <a:rPr lang="en-US" dirty="0" err="1"/>
              <a:t>task_struct</a:t>
            </a:r>
            <a:r>
              <a:rPr lang="en-US" dirty="0"/>
              <a:t> on Linux!</a:t>
            </a:r>
          </a:p>
          <a:p>
            <a:pPr lvl="1"/>
            <a:r>
              <a:rPr lang="en-US" b="1" dirty="0" smtClean="0"/>
              <a:t>Time: </a:t>
            </a:r>
            <a:r>
              <a:rPr lang="en-US" dirty="0" smtClean="0"/>
              <a:t>Creating </a:t>
            </a:r>
            <a:r>
              <a:rPr lang="en-US" dirty="0"/>
              <a:t>a new </a:t>
            </a:r>
            <a:r>
              <a:rPr lang="en-US" dirty="0" smtClean="0"/>
              <a:t>process </a:t>
            </a:r>
            <a:r>
              <a:rPr lang="en-US" dirty="0"/>
              <a:t>is often very </a:t>
            </a:r>
            <a:r>
              <a:rPr lang="en-US" dirty="0" smtClean="0"/>
              <a:t>expensive</a:t>
            </a:r>
          </a:p>
          <a:p>
            <a:r>
              <a:rPr lang="en-US" dirty="0"/>
              <a:t>Processes don't (directly) share </a:t>
            </a:r>
            <a:r>
              <a:rPr lang="en-US" dirty="0" smtClean="0"/>
              <a:t>memory</a:t>
            </a:r>
          </a:p>
          <a:p>
            <a:pPr lvl="1"/>
            <a:r>
              <a:rPr lang="en-US" dirty="0"/>
              <a:t>Each process has its own address space</a:t>
            </a:r>
          </a:p>
          <a:p>
            <a:pPr lvl="1"/>
            <a:r>
              <a:rPr lang="en-US" dirty="0"/>
              <a:t>Parallel and concurrent programs often want to directly manipulate the same memory</a:t>
            </a:r>
          </a:p>
          <a:p>
            <a:pPr lvl="2"/>
            <a:r>
              <a:rPr lang="en-US" dirty="0"/>
              <a:t>Web browser: Share buffer for HTML page and </a:t>
            </a:r>
            <a:r>
              <a:rPr lang="en-US" dirty="0" err="1"/>
              <a:t>inlined</a:t>
            </a:r>
            <a:r>
              <a:rPr lang="en-US" dirty="0"/>
              <a:t> images</a:t>
            </a:r>
          </a:p>
          <a:p>
            <a:pPr lvl="2"/>
            <a:r>
              <a:rPr lang="en-US" dirty="0"/>
              <a:t>Web server: Share memory cache of recently-accessed pages</a:t>
            </a:r>
          </a:p>
          <a:p>
            <a:pPr lvl="2"/>
            <a:r>
              <a:rPr lang="en-US" dirty="0"/>
              <a:t>Scientific programs: Share memory of data set being processes</a:t>
            </a:r>
          </a:p>
          <a:p>
            <a:r>
              <a:rPr lang="en-US" dirty="0" smtClean="0"/>
              <a:t>Note</a:t>
            </a:r>
            <a:r>
              <a:rPr lang="en-US" dirty="0"/>
              <a:t>: Many OS's provide some form of inter-process shared </a:t>
            </a:r>
            <a:r>
              <a:rPr lang="en-US" dirty="0" smtClean="0"/>
              <a:t>memory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Still, this requires more programmer work and </a:t>
            </a:r>
            <a:r>
              <a:rPr lang="en-US" i="1" dirty="0" smtClean="0"/>
              <a:t>does not address the efficiency</a:t>
            </a:r>
            <a:r>
              <a:rPr lang="en-US" dirty="0" smtClean="0"/>
              <a:t> issues.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2015-AAiT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5</a:t>
            </a:fld>
            <a:r>
              <a:rPr lang="en-US" smtClean="0">
                <a:solidFill>
                  <a:srgbClr val="000000"/>
                </a:solidFill>
              </a:rPr>
              <a:t> of 44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83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Can we do better?</a:t>
            </a:r>
            <a:endParaRPr lang="en-GB"/>
          </a:p>
        </p:txBody>
      </p:sp>
      <p:sp>
        <p:nvSpPr>
          <p:cNvPr id="7170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What can we share across all of these processes? </a:t>
            </a:r>
          </a:p>
          <a:p>
            <a:pPr lvl="1"/>
            <a:r>
              <a:rPr lang="en-GB" dirty="0" smtClean="0"/>
              <a:t>Same code – generally running the same or similar </a:t>
            </a:r>
            <a:br>
              <a:rPr lang="en-GB" dirty="0" smtClean="0"/>
            </a:br>
            <a:r>
              <a:rPr lang="en-GB" dirty="0" smtClean="0"/>
              <a:t>programs</a:t>
            </a:r>
          </a:p>
          <a:p>
            <a:pPr lvl="1"/>
            <a:r>
              <a:rPr lang="en-GB" dirty="0" smtClean="0"/>
              <a:t>Same data</a:t>
            </a:r>
          </a:p>
          <a:p>
            <a:pPr lvl="1"/>
            <a:r>
              <a:rPr lang="en-GB" dirty="0" smtClean="0"/>
              <a:t>Same OS resources (files, sockets, etc.)</a:t>
            </a:r>
          </a:p>
          <a:p>
            <a:r>
              <a:rPr lang="en-GB" dirty="0" smtClean="0"/>
              <a:t>What is private to each task?</a:t>
            </a:r>
          </a:p>
          <a:p>
            <a:pPr lvl="1"/>
            <a:r>
              <a:rPr lang="en-GB" dirty="0" smtClean="0"/>
              <a:t>Execution state: </a:t>
            </a:r>
            <a:r>
              <a:rPr lang="en-US" dirty="0"/>
              <a:t>CPU </a:t>
            </a:r>
            <a:r>
              <a:rPr lang="en-US" dirty="0" smtClean="0"/>
              <a:t>registers, program counter </a:t>
            </a:r>
            <a:br>
              <a:rPr lang="en-US" dirty="0" smtClean="0"/>
            </a:br>
            <a:r>
              <a:rPr lang="en-US" dirty="0" smtClean="0"/>
              <a:t>(instruction register), and the </a:t>
            </a:r>
            <a:r>
              <a:rPr lang="en-US" i="1" dirty="0" smtClean="0">
                <a:solidFill>
                  <a:srgbClr val="C00000"/>
                </a:solidFill>
              </a:rPr>
              <a:t>execution stack</a:t>
            </a:r>
          </a:p>
          <a:p>
            <a:pPr lvl="2"/>
            <a:r>
              <a:rPr lang="en-US" dirty="0" smtClean="0"/>
              <a:t>Why separate stack?</a:t>
            </a:r>
          </a:p>
          <a:p>
            <a:pPr lvl="3"/>
            <a:r>
              <a:rPr lang="en-US" dirty="0" smtClean="0"/>
              <a:t>The sequence of functions called</a:t>
            </a:r>
            <a:r>
              <a:rPr lang="en-US" dirty="0"/>
              <a:t> </a:t>
            </a:r>
            <a:r>
              <a:rPr lang="en-US" dirty="0" smtClean="0"/>
              <a:t>differs among the tasks</a:t>
            </a:r>
            <a:endParaRPr lang="en-US" dirty="0"/>
          </a:p>
          <a:p>
            <a:r>
              <a:rPr lang="en-GB" dirty="0" smtClean="0"/>
              <a:t>To solve efficiency problems:</a:t>
            </a:r>
          </a:p>
          <a:p>
            <a:pPr lvl="1"/>
            <a:r>
              <a:rPr lang="en-GB" dirty="0" smtClean="0"/>
              <a:t>Separate the concept of a </a:t>
            </a:r>
            <a:r>
              <a:rPr lang="en-GB" b="1" dirty="0" smtClean="0">
                <a:solidFill>
                  <a:srgbClr val="C00000"/>
                </a:solidFill>
              </a:rPr>
              <a:t>process </a:t>
            </a:r>
            <a:r>
              <a:rPr lang="en-GB" dirty="0" smtClean="0"/>
              <a:t>from a </a:t>
            </a:r>
            <a:r>
              <a:rPr lang="en-GB" b="1" dirty="0" smtClean="0">
                <a:solidFill>
                  <a:srgbClr val="C00000"/>
                </a:solidFill>
              </a:rPr>
              <a:t>thread of control </a:t>
            </a:r>
            <a:r>
              <a:rPr lang="en-GB" dirty="0" smtClean="0"/>
              <a:t>for concurrent programs</a:t>
            </a:r>
          </a:p>
          <a:p>
            <a:pPr lvl="2"/>
            <a:r>
              <a:rPr lang="en-US" dirty="0" smtClean="0"/>
              <a:t>The </a:t>
            </a:r>
            <a:r>
              <a:rPr lang="en-US" dirty="0">
                <a:solidFill>
                  <a:srgbClr val="C00000"/>
                </a:solidFill>
              </a:rPr>
              <a:t>process</a:t>
            </a:r>
            <a:r>
              <a:rPr lang="en-US" dirty="0"/>
              <a:t> is the address space and OS </a:t>
            </a:r>
            <a:r>
              <a:rPr lang="en-US" dirty="0" smtClean="0"/>
              <a:t>resources (can be shared)</a:t>
            </a:r>
            <a:endParaRPr lang="en-US" dirty="0"/>
          </a:p>
          <a:p>
            <a:pPr lvl="2"/>
            <a:r>
              <a:rPr lang="en-US" dirty="0" smtClean="0"/>
              <a:t>Each </a:t>
            </a:r>
            <a:r>
              <a:rPr lang="en-US" dirty="0">
                <a:solidFill>
                  <a:srgbClr val="C00000"/>
                </a:solidFill>
              </a:rPr>
              <a:t>thread</a:t>
            </a:r>
            <a:r>
              <a:rPr lang="en-US" dirty="0"/>
              <a:t> has its own CPU execution </a:t>
            </a:r>
            <a:r>
              <a:rPr lang="en-US" dirty="0" smtClean="0"/>
              <a:t>state (is kept private)</a:t>
            </a:r>
            <a:endParaRPr lang="en-GB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2015-AAiT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Operating Systems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093002" y="986632"/>
            <a:ext cx="2362200" cy="2946100"/>
            <a:chOff x="7093002" y="986632"/>
            <a:chExt cx="2362200" cy="2946100"/>
          </a:xfrm>
        </p:grpSpPr>
        <p:sp>
          <p:nvSpPr>
            <p:cNvPr id="19" name="Rounded Rectangle 76"/>
            <p:cNvSpPr>
              <a:spLocks noChangeArrowheads="1"/>
            </p:cNvSpPr>
            <p:nvPr/>
          </p:nvSpPr>
          <p:spPr bwMode="auto">
            <a:xfrm>
              <a:off x="7093002" y="1418132"/>
              <a:ext cx="2362200" cy="2514600"/>
            </a:xfrm>
            <a:prstGeom prst="roundRect">
              <a:avLst>
                <a:gd name="adj" fmla="val 16667"/>
              </a:avLst>
            </a:prstGeom>
            <a:solidFill>
              <a:srgbClr val="FFFFAA"/>
            </a:solidFill>
            <a:ln w="571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Helvetica" panose="020B0604020202020204" pitchFamily="34" charset="0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7308855" y="1828800"/>
              <a:ext cx="2057400" cy="1981200"/>
              <a:chOff x="6934200" y="1600200"/>
              <a:chExt cx="2057400" cy="1981200"/>
            </a:xfrm>
          </p:grpSpPr>
          <p:sp>
            <p:nvSpPr>
              <p:cNvPr id="22" name="Rectangle 78"/>
              <p:cNvSpPr>
                <a:spLocks noChangeArrowheads="1"/>
              </p:cNvSpPr>
              <p:nvPr/>
            </p:nvSpPr>
            <p:spPr bwMode="auto">
              <a:xfrm>
                <a:off x="8305800" y="2362200"/>
                <a:ext cx="685800" cy="457200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sz="1600" b="0" dirty="0">
                    <a:latin typeface="Helvetica" panose="020B0604020202020204" pitchFamily="34" charset="0"/>
                  </a:rPr>
                  <a:t>IO</a:t>
                </a:r>
              </a:p>
              <a:p>
                <a:pPr algn="ctr"/>
                <a:r>
                  <a:rPr lang="en-US" sz="1600" b="0" dirty="0">
                    <a:latin typeface="Helvetica" panose="020B0604020202020204" pitchFamily="34" charset="0"/>
                  </a:rPr>
                  <a:t>state</a:t>
                </a:r>
              </a:p>
            </p:txBody>
          </p:sp>
          <p:sp>
            <p:nvSpPr>
              <p:cNvPr id="23" name="Rectangle 79"/>
              <p:cNvSpPr>
                <a:spLocks noChangeArrowheads="1"/>
              </p:cNvSpPr>
              <p:nvPr/>
            </p:nvSpPr>
            <p:spPr bwMode="auto">
              <a:xfrm>
                <a:off x="8305800" y="1828800"/>
                <a:ext cx="685800" cy="457200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sz="1600" b="0">
                    <a:latin typeface="Helvetica" panose="020B0604020202020204" pitchFamily="34" charset="0"/>
                  </a:rPr>
                  <a:t>Mem.</a:t>
                </a:r>
              </a:p>
            </p:txBody>
          </p:sp>
          <p:sp>
            <p:nvSpPr>
              <p:cNvPr id="24" name="Rounded Rectangle 81"/>
              <p:cNvSpPr>
                <a:spLocks noChangeArrowheads="1"/>
              </p:cNvSpPr>
              <p:nvPr/>
            </p:nvSpPr>
            <p:spPr bwMode="auto">
              <a:xfrm>
                <a:off x="6934200" y="1752600"/>
                <a:ext cx="457200" cy="1828800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lang="en-US" sz="1600">
                  <a:latin typeface="Helvetica" panose="020B0604020202020204" pitchFamily="34" charset="0"/>
                </a:endParaRPr>
              </a:p>
            </p:txBody>
          </p:sp>
          <p:sp>
            <p:nvSpPr>
              <p:cNvPr id="25" name="Freeform 82"/>
              <p:cNvSpPr>
                <a:spLocks/>
              </p:cNvSpPr>
              <p:nvPr/>
            </p:nvSpPr>
            <p:spPr bwMode="auto">
              <a:xfrm>
                <a:off x="7010400" y="1828800"/>
                <a:ext cx="232039" cy="1682750"/>
              </a:xfrm>
              <a:custGeom>
                <a:avLst/>
                <a:gdLst>
                  <a:gd name="T0" fmla="*/ 120653 w 232039"/>
                  <a:gd name="T1" fmla="*/ 0 h 1835150"/>
                  <a:gd name="T2" fmla="*/ 228603 w 232039"/>
                  <a:gd name="T3" fmla="*/ 47161 h 1835150"/>
                  <a:gd name="T4" fmla="*/ 6353 w 232039"/>
                  <a:gd name="T5" fmla="*/ 137711 h 1835150"/>
                  <a:gd name="T6" fmla="*/ 222253 w 232039"/>
                  <a:gd name="T7" fmla="*/ 228261 h 1835150"/>
                  <a:gd name="T8" fmla="*/ 3 w 232039"/>
                  <a:gd name="T9" fmla="*/ 316925 h 1835150"/>
                  <a:gd name="T10" fmla="*/ 228603 w 232039"/>
                  <a:gd name="T11" fmla="*/ 407475 h 1835150"/>
                  <a:gd name="T12" fmla="*/ 12703 w 232039"/>
                  <a:gd name="T13" fmla="*/ 499910 h 1835150"/>
                  <a:gd name="T14" fmla="*/ 114303 w 232039"/>
                  <a:gd name="T15" fmla="*/ 545185 h 1835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2039" h="183515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6" name="Rounded Rectangle 49"/>
              <p:cNvSpPr>
                <a:spLocks noChangeArrowheads="1"/>
              </p:cNvSpPr>
              <p:nvPr/>
            </p:nvSpPr>
            <p:spPr bwMode="auto">
              <a:xfrm>
                <a:off x="7696200" y="1752600"/>
                <a:ext cx="457200" cy="1828800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lang="en-US" sz="1600">
                  <a:latin typeface="Helvetica" panose="020B0604020202020204" pitchFamily="34" charset="0"/>
                </a:endParaRPr>
              </a:p>
            </p:txBody>
          </p:sp>
          <p:sp>
            <p:nvSpPr>
              <p:cNvPr id="27" name="Freeform 52"/>
              <p:cNvSpPr>
                <a:spLocks/>
              </p:cNvSpPr>
              <p:nvPr/>
            </p:nvSpPr>
            <p:spPr bwMode="auto">
              <a:xfrm>
                <a:off x="7772400" y="1828800"/>
                <a:ext cx="232039" cy="1682750"/>
              </a:xfrm>
              <a:custGeom>
                <a:avLst/>
                <a:gdLst>
                  <a:gd name="T0" fmla="*/ 120653 w 232039"/>
                  <a:gd name="T1" fmla="*/ 0 h 1835150"/>
                  <a:gd name="T2" fmla="*/ 228603 w 232039"/>
                  <a:gd name="T3" fmla="*/ 47161 h 1835150"/>
                  <a:gd name="T4" fmla="*/ 6353 w 232039"/>
                  <a:gd name="T5" fmla="*/ 137711 h 1835150"/>
                  <a:gd name="T6" fmla="*/ 222253 w 232039"/>
                  <a:gd name="T7" fmla="*/ 228261 h 1835150"/>
                  <a:gd name="T8" fmla="*/ 3 w 232039"/>
                  <a:gd name="T9" fmla="*/ 316925 h 1835150"/>
                  <a:gd name="T10" fmla="*/ 228603 w 232039"/>
                  <a:gd name="T11" fmla="*/ 407475 h 1835150"/>
                  <a:gd name="T12" fmla="*/ 12703 w 232039"/>
                  <a:gd name="T13" fmla="*/ 499910 h 1835150"/>
                  <a:gd name="T14" fmla="*/ 114303 w 232039"/>
                  <a:gd name="T15" fmla="*/ 545185 h 1835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2039" h="183515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8" name="TextBox 4"/>
              <p:cNvSpPr txBox="1">
                <a:spLocks noChangeArrowheads="1"/>
              </p:cNvSpPr>
              <p:nvPr/>
            </p:nvSpPr>
            <p:spPr bwMode="auto">
              <a:xfrm>
                <a:off x="7315201" y="2438400"/>
                <a:ext cx="44132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sz="2000" b="0">
                    <a:latin typeface="Helvetica" panose="020B0604020202020204" pitchFamily="34" charset="0"/>
                  </a:rPr>
                  <a:t>…</a:t>
                </a:r>
              </a:p>
            </p:txBody>
          </p:sp>
          <p:cxnSp>
            <p:nvCxnSpPr>
              <p:cNvPr id="29" name="Straight Arrow Connector 6"/>
              <p:cNvCxnSpPr>
                <a:cxnSpLocks noChangeShapeType="1"/>
                <a:endCxn id="24" idx="0"/>
              </p:cNvCxnSpPr>
              <p:nvPr/>
            </p:nvCxnSpPr>
            <p:spPr bwMode="auto">
              <a:xfrm flipH="1">
                <a:off x="7162800" y="1600200"/>
                <a:ext cx="401638" cy="15240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" name="Straight Arrow Connector 59"/>
              <p:cNvCxnSpPr>
                <a:cxnSpLocks noChangeShapeType="1"/>
                <a:endCxn id="26" idx="0"/>
              </p:cNvCxnSpPr>
              <p:nvPr/>
            </p:nvCxnSpPr>
            <p:spPr bwMode="auto">
              <a:xfrm>
                <a:off x="7564438" y="1600200"/>
                <a:ext cx="360362" cy="15240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1" name="Rectangle 77"/>
              <p:cNvSpPr>
                <a:spLocks noChangeArrowheads="1"/>
              </p:cNvSpPr>
              <p:nvPr/>
            </p:nvSpPr>
            <p:spPr bwMode="auto">
              <a:xfrm>
                <a:off x="6934200" y="3124200"/>
                <a:ext cx="457200" cy="381000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sz="1100">
                    <a:latin typeface="Arial Narrow" panose="020B0606020202030204" pitchFamily="34" charset="0"/>
                  </a:rPr>
                  <a:t>CPU</a:t>
                </a:r>
              </a:p>
              <a:p>
                <a:pPr algn="ctr"/>
                <a:r>
                  <a:rPr lang="en-US" sz="1100">
                    <a:latin typeface="Arial Narrow" panose="020B0606020202030204" pitchFamily="34" charset="0"/>
                  </a:rPr>
                  <a:t>state</a:t>
                </a:r>
              </a:p>
            </p:txBody>
          </p:sp>
          <p:sp>
            <p:nvSpPr>
              <p:cNvPr id="32" name="Rectangle 77"/>
              <p:cNvSpPr>
                <a:spLocks noChangeArrowheads="1"/>
              </p:cNvSpPr>
              <p:nvPr/>
            </p:nvSpPr>
            <p:spPr bwMode="auto">
              <a:xfrm>
                <a:off x="7696200" y="3124200"/>
                <a:ext cx="457200" cy="381000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sz="1100">
                    <a:latin typeface="Arial Narrow" panose="020B0606020202030204" pitchFamily="34" charset="0"/>
                  </a:rPr>
                  <a:t>CPU</a:t>
                </a:r>
              </a:p>
              <a:p>
                <a:pPr algn="ctr"/>
                <a:r>
                  <a:rPr lang="en-US" sz="1100">
                    <a:latin typeface="Arial Narrow" panose="020B0606020202030204" pitchFamily="34" charset="0"/>
                  </a:rPr>
                  <a:t>state</a:t>
                </a:r>
              </a:p>
            </p:txBody>
          </p:sp>
        </p:grpSp>
        <p:sp>
          <p:nvSpPr>
            <p:cNvPr id="33" name="TextBox 58"/>
            <p:cNvSpPr txBox="1">
              <a:spLocks noChangeArrowheads="1"/>
            </p:cNvSpPr>
            <p:nvPr/>
          </p:nvSpPr>
          <p:spPr bwMode="auto">
            <a:xfrm>
              <a:off x="7555412" y="1499421"/>
              <a:ext cx="95408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b="0" dirty="0">
                  <a:latin typeface="Helvetica" panose="020B0604020202020204" pitchFamily="34" charset="0"/>
                </a:rPr>
                <a:t>threads</a:t>
              </a:r>
            </a:p>
          </p:txBody>
        </p:sp>
        <p:sp>
          <p:nvSpPr>
            <p:cNvPr id="34" name="TextBox 41"/>
            <p:cNvSpPr txBox="1">
              <a:spLocks noChangeArrowheads="1"/>
            </p:cNvSpPr>
            <p:nvPr/>
          </p:nvSpPr>
          <p:spPr bwMode="auto">
            <a:xfrm>
              <a:off x="7369674" y="986632"/>
              <a:ext cx="132556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sz="2000" b="0" dirty="0">
                  <a:latin typeface="Helvetica" panose="020B0604020202020204" pitchFamily="34" charset="0"/>
                </a:rPr>
                <a:t>Process 1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6</a:t>
            </a:fld>
            <a:r>
              <a:rPr lang="en-US" smtClean="0">
                <a:solidFill>
                  <a:srgbClr val="000000"/>
                </a:solidFill>
              </a:rPr>
              <a:t> of 44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57650" eaLnBrk="1" hangingPunct="1"/>
            <a:r>
              <a:rPr lang="en-US" sz="3000" kern="1200" spc="-63" dirty="0">
                <a:solidFill>
                  <a:srgbClr val="C00000"/>
                </a:solidFill>
                <a:latin typeface="Lucida Sans" pitchFamily="34" charset="0"/>
                <a:ea typeface="+mj-ea"/>
                <a:cs typeface="+mj-cs"/>
              </a:rPr>
              <a:t>Review: Execution Stack Example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67200" y="4572000"/>
            <a:ext cx="5105400" cy="1295400"/>
          </a:xfrm>
        </p:spPr>
        <p:txBody>
          <a:bodyPr/>
          <a:lstStyle/>
          <a:p>
            <a:r>
              <a:rPr lang="en-US" dirty="0" smtClean="0">
                <a:latin typeface="Helvetica" panose="020B0604020202020204" pitchFamily="34" charset="0"/>
              </a:rPr>
              <a:t>Stack holds function arguments, return address, local variables</a:t>
            </a:r>
          </a:p>
          <a:p>
            <a:r>
              <a:rPr lang="en-US" dirty="0" smtClean="0">
                <a:latin typeface="Helvetica" panose="020B0604020202020204" pitchFamily="34" charset="0"/>
              </a:rPr>
              <a:t>Permits recursive execution</a:t>
            </a:r>
          </a:p>
          <a:p>
            <a:r>
              <a:rPr lang="en-US" dirty="0" smtClean="0">
                <a:latin typeface="Helvetica" panose="020B0604020202020204" pitchFamily="34" charset="0"/>
              </a:rPr>
              <a:t>Crucial to modern languages</a:t>
            </a:r>
          </a:p>
          <a:p>
            <a:endParaRPr lang="en-US" dirty="0" smtClean="0">
              <a:latin typeface="Helvetica" panose="020B0604020202020204" pitchFamily="34" charset="0"/>
            </a:endParaRPr>
          </a:p>
        </p:txBody>
      </p:sp>
      <p:grpSp>
        <p:nvGrpSpPr>
          <p:cNvPr id="116740" name="Group 19"/>
          <p:cNvGrpSpPr>
            <a:grpSpLocks/>
          </p:cNvGrpSpPr>
          <p:nvPr/>
        </p:nvGrpSpPr>
        <p:grpSpPr bwMode="auto">
          <a:xfrm>
            <a:off x="1676400" y="838200"/>
            <a:ext cx="2286000" cy="5583238"/>
            <a:chOff x="528" y="528"/>
            <a:chExt cx="1440" cy="3517"/>
          </a:xfrm>
        </p:grpSpPr>
        <p:sp>
          <p:nvSpPr>
            <p:cNvPr id="116753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45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defTabSz="914400" eaLnBrk="0">
                <a:lnSpc>
                  <a:spcPct val="100000"/>
                </a:lnSpc>
                <a:buClrTx/>
                <a:buSzTx/>
              </a:pPr>
              <a:endParaRPr lang="en-US" smtClean="0">
                <a:solidFill>
                  <a:srgbClr val="000000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116754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A(int tmp) {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  if (tmp&lt;2)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    B();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  printf(tmp);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}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B() {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  C();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}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C() {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  A(2);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}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A(1);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exit;</a:t>
              </a:r>
            </a:p>
          </p:txBody>
        </p:sp>
      </p:grpSp>
      <p:sp>
        <p:nvSpPr>
          <p:cNvPr id="116741" name="TextBox 15"/>
          <p:cNvSpPr txBox="1">
            <a:spLocks noChangeArrowheads="1"/>
          </p:cNvSpPr>
          <p:nvPr/>
        </p:nvSpPr>
        <p:spPr bwMode="auto">
          <a:xfrm>
            <a:off x="788989" y="1066800"/>
            <a:ext cx="9159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addrX:</a:t>
            </a:r>
          </a:p>
        </p:txBody>
      </p:sp>
      <p:sp>
        <p:nvSpPr>
          <p:cNvPr id="116742" name="TextBox 16"/>
          <p:cNvSpPr txBox="1">
            <a:spLocks noChangeArrowheads="1"/>
          </p:cNvSpPr>
          <p:nvPr/>
        </p:nvSpPr>
        <p:spPr bwMode="auto">
          <a:xfrm>
            <a:off x="788989" y="2297114"/>
            <a:ext cx="898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addrY:</a:t>
            </a:r>
          </a:p>
        </p:txBody>
      </p:sp>
      <p:sp>
        <p:nvSpPr>
          <p:cNvPr id="116743" name="TextBox 17"/>
          <p:cNvSpPr txBox="1">
            <a:spLocks noChangeArrowheads="1"/>
          </p:cNvSpPr>
          <p:nvPr/>
        </p:nvSpPr>
        <p:spPr bwMode="auto">
          <a:xfrm>
            <a:off x="762000" y="3973514"/>
            <a:ext cx="965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addrU:</a:t>
            </a:r>
          </a:p>
        </p:txBody>
      </p:sp>
      <p:sp>
        <p:nvSpPr>
          <p:cNvPr id="116744" name="TextBox 18"/>
          <p:cNvSpPr txBox="1">
            <a:spLocks noChangeArrowheads="1"/>
          </p:cNvSpPr>
          <p:nvPr/>
        </p:nvSpPr>
        <p:spPr bwMode="auto">
          <a:xfrm>
            <a:off x="762000" y="5192714"/>
            <a:ext cx="9032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addrV:</a:t>
            </a:r>
          </a:p>
        </p:txBody>
      </p:sp>
      <p:sp>
        <p:nvSpPr>
          <p:cNvPr id="116745" name="TextBox 19"/>
          <p:cNvSpPr txBox="1">
            <a:spLocks noChangeArrowheads="1"/>
          </p:cNvSpPr>
          <p:nvPr/>
        </p:nvSpPr>
        <p:spPr bwMode="auto">
          <a:xfrm>
            <a:off x="762000" y="6030914"/>
            <a:ext cx="9032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addrZ:</a:t>
            </a:r>
          </a:p>
        </p:txBody>
      </p:sp>
      <p:sp>
        <p:nvSpPr>
          <p:cNvPr id="116746" name="TextBox 20"/>
          <p:cNvSpPr txBox="1">
            <a:spLocks noChangeArrowheads="1"/>
          </p:cNvSpPr>
          <p:nvPr/>
        </p:nvSpPr>
        <p:spPr bwMode="auto">
          <a:xfrm>
            <a:off x="1087439" y="1295400"/>
            <a:ext cx="2492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endParaRPr lang="en-US" smtClean="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116747" name="TextBox 21"/>
          <p:cNvSpPr txBox="1">
            <a:spLocks noChangeArrowheads="1"/>
          </p:cNvSpPr>
          <p:nvPr/>
        </p:nvSpPr>
        <p:spPr bwMode="auto">
          <a:xfrm>
            <a:off x="1087439" y="2667000"/>
            <a:ext cx="2492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endParaRPr lang="en-US" smtClean="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116748" name="TextBox 22"/>
          <p:cNvSpPr txBox="1">
            <a:spLocks noChangeArrowheads="1"/>
          </p:cNvSpPr>
          <p:nvPr/>
        </p:nvSpPr>
        <p:spPr bwMode="auto">
          <a:xfrm>
            <a:off x="1087439" y="4133850"/>
            <a:ext cx="2492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endParaRPr lang="en-US" smtClean="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116749" name="TextBox 23"/>
          <p:cNvSpPr txBox="1">
            <a:spLocks noChangeArrowheads="1"/>
          </p:cNvSpPr>
          <p:nvPr/>
        </p:nvSpPr>
        <p:spPr bwMode="auto">
          <a:xfrm>
            <a:off x="1066800" y="5429251"/>
            <a:ext cx="2413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z="160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z="160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z="160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381000" y="5715000"/>
            <a:ext cx="3581400" cy="228600"/>
          </a:xfrm>
          <a:prstGeom prst="rect">
            <a:avLst/>
          </a:prstGeom>
          <a:solidFill>
            <a:srgbClr val="FF0000">
              <a:alpha val="39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0"/>
          </a:sp3d>
        </p:spPr>
        <p:txBody>
          <a:bodyPr/>
          <a:lstStyle/>
          <a:p>
            <a:pPr defTabSz="914400" eaLnBrk="0">
              <a:lnSpc>
                <a:spcPct val="100000"/>
              </a:lnSpc>
              <a:buClrTx/>
              <a:buSzTx/>
              <a:defRPr/>
            </a:pPr>
            <a:endParaRPr lang="en-US" b="1">
              <a:solidFill>
                <a:srgbClr val="000000"/>
              </a:solidFill>
              <a:latin typeface="Helvetica"/>
              <a:ea typeface="+mn-e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3893527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57650" eaLnBrk="1" hangingPunct="1"/>
            <a:r>
              <a:rPr lang="en-US" sz="3000" kern="1200" spc="-63" dirty="0">
                <a:solidFill>
                  <a:srgbClr val="C00000"/>
                </a:solidFill>
                <a:latin typeface="Lucida Sans" pitchFamily="34" charset="0"/>
                <a:ea typeface="+mj-ea"/>
                <a:cs typeface="+mj-cs"/>
              </a:rPr>
              <a:t>Review: Execution Stack Example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67200" y="4572000"/>
            <a:ext cx="5105400" cy="1295400"/>
          </a:xfrm>
        </p:spPr>
        <p:txBody>
          <a:bodyPr/>
          <a:lstStyle/>
          <a:p>
            <a:r>
              <a:rPr lang="en-US" dirty="0" smtClean="0">
                <a:latin typeface="Helvetica" panose="020B0604020202020204" pitchFamily="34" charset="0"/>
              </a:rPr>
              <a:t>Stack holds function arguments, return address, local variables</a:t>
            </a:r>
          </a:p>
          <a:p>
            <a:r>
              <a:rPr lang="en-US" dirty="0" smtClean="0">
                <a:latin typeface="Helvetica" panose="020B0604020202020204" pitchFamily="34" charset="0"/>
              </a:rPr>
              <a:t>Permits recursive execution</a:t>
            </a:r>
          </a:p>
          <a:p>
            <a:r>
              <a:rPr lang="en-US" dirty="0" smtClean="0">
                <a:latin typeface="Helvetica" panose="020B0604020202020204" pitchFamily="34" charset="0"/>
              </a:rPr>
              <a:t>Crucial to modern languages</a:t>
            </a:r>
          </a:p>
          <a:p>
            <a:endParaRPr lang="en-US" dirty="0" smtClean="0">
              <a:latin typeface="Helvetica" panose="020B0604020202020204" pitchFamily="34" charset="0"/>
            </a:endParaRPr>
          </a:p>
        </p:txBody>
      </p:sp>
      <p:grpSp>
        <p:nvGrpSpPr>
          <p:cNvPr id="118788" name="Group 19"/>
          <p:cNvGrpSpPr>
            <a:grpSpLocks/>
          </p:cNvGrpSpPr>
          <p:nvPr/>
        </p:nvGrpSpPr>
        <p:grpSpPr bwMode="auto">
          <a:xfrm>
            <a:off x="1676400" y="838200"/>
            <a:ext cx="2286000" cy="5583238"/>
            <a:chOff x="528" y="528"/>
            <a:chExt cx="1440" cy="3517"/>
          </a:xfrm>
        </p:grpSpPr>
        <p:sp>
          <p:nvSpPr>
            <p:cNvPr id="118807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45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defTabSz="914400" eaLnBrk="0">
                <a:lnSpc>
                  <a:spcPct val="100000"/>
                </a:lnSpc>
                <a:buClrTx/>
                <a:buSzTx/>
              </a:pPr>
              <a:endParaRPr lang="en-US" smtClean="0">
                <a:solidFill>
                  <a:srgbClr val="000000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118808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A(int tmp) {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  if (tmp&lt;2)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    B();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  printf(tmp);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}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B() {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  C();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}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C() {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  A(2);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}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A(1);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exit;</a:t>
              </a:r>
            </a:p>
          </p:txBody>
        </p:sp>
      </p:grpSp>
      <p:grpSp>
        <p:nvGrpSpPr>
          <p:cNvPr id="118789" name="Group 22"/>
          <p:cNvGrpSpPr>
            <a:grpSpLocks/>
          </p:cNvGrpSpPr>
          <p:nvPr/>
        </p:nvGrpSpPr>
        <p:grpSpPr bwMode="auto">
          <a:xfrm>
            <a:off x="4648200" y="1203326"/>
            <a:ext cx="1524000" cy="708025"/>
            <a:chOff x="2448" y="1920"/>
            <a:chExt cx="960" cy="446"/>
          </a:xfrm>
        </p:grpSpPr>
        <p:sp>
          <p:nvSpPr>
            <p:cNvPr id="118805" name="Text Box 12"/>
            <p:cNvSpPr txBox="1">
              <a:spLocks noChangeArrowheads="1"/>
            </p:cNvSpPr>
            <p:nvPr/>
          </p:nvSpPr>
          <p:spPr bwMode="auto">
            <a:xfrm>
              <a:off x="2448" y="1920"/>
              <a:ext cx="673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defTabSz="914400" eaLnBrk="0">
                <a:lnSpc>
                  <a:spcPct val="100000"/>
                </a:lnSpc>
                <a:buClrTx/>
                <a:buSzTx/>
              </a:pPr>
              <a:r>
                <a:rPr lang="en-US" sz="2000">
                  <a:solidFill>
                    <a:srgbClr val="000000"/>
                  </a:solidFill>
                  <a:latin typeface="Helvetica" panose="020B0604020202020204" pitchFamily="34" charset="0"/>
                </a:rPr>
                <a:t>Stack</a:t>
              </a:r>
            </a:p>
            <a:p>
              <a:pPr defTabSz="914400" eaLnBrk="0">
                <a:lnSpc>
                  <a:spcPct val="100000"/>
                </a:lnSpc>
                <a:buClrTx/>
                <a:buSzTx/>
              </a:pPr>
              <a:r>
                <a:rPr lang="en-US" sz="2000">
                  <a:solidFill>
                    <a:srgbClr val="000000"/>
                  </a:solidFill>
                  <a:latin typeface="Helvetica" panose="020B0604020202020204" pitchFamily="34" charset="0"/>
                </a:rPr>
                <a:t>Pointer</a:t>
              </a:r>
            </a:p>
          </p:txBody>
        </p:sp>
        <p:sp>
          <p:nvSpPr>
            <p:cNvPr id="118806" name="Line 14"/>
            <p:cNvSpPr>
              <a:spLocks noChangeShapeType="1"/>
            </p:cNvSpPr>
            <p:nvPr/>
          </p:nvSpPr>
          <p:spPr bwMode="auto">
            <a:xfrm>
              <a:off x="3024" y="2112"/>
              <a:ext cx="38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eaLnBrk="0">
                <a:lnSpc>
                  <a:spcPct val="100000"/>
                </a:lnSpc>
                <a:buClrTx/>
                <a:buSzTx/>
              </a:pPr>
              <a:endParaRPr lang="en-US" b="1" smtClean="0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118790" name="Line 15"/>
          <p:cNvSpPr>
            <a:spLocks noChangeShapeType="1"/>
          </p:cNvSpPr>
          <p:nvPr/>
        </p:nvSpPr>
        <p:spPr bwMode="auto">
          <a:xfrm>
            <a:off x="7010400" y="1524000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>
              <a:lnSpc>
                <a:spcPct val="100000"/>
              </a:lnSpc>
              <a:buClrTx/>
              <a:buSzTx/>
            </a:pPr>
            <a:endParaRPr lang="en-US" b="1" smtClean="0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118791" name="Text Box 16"/>
          <p:cNvSpPr txBox="1">
            <a:spLocks noChangeArrowheads="1"/>
          </p:cNvSpPr>
          <p:nvPr/>
        </p:nvSpPr>
        <p:spPr bwMode="auto">
          <a:xfrm>
            <a:off x="6091239" y="2133601"/>
            <a:ext cx="1863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z="2000">
                <a:solidFill>
                  <a:srgbClr val="000000"/>
                </a:solidFill>
                <a:latin typeface="Helvetica" panose="020B0604020202020204" pitchFamily="34" charset="0"/>
              </a:rPr>
              <a:t>Stack Growth</a:t>
            </a:r>
          </a:p>
        </p:txBody>
      </p:sp>
      <p:sp>
        <p:nvSpPr>
          <p:cNvPr id="118792" name="Rectangle 8"/>
          <p:cNvSpPr>
            <a:spLocks noChangeArrowheads="1"/>
          </p:cNvSpPr>
          <p:nvPr/>
        </p:nvSpPr>
        <p:spPr bwMode="auto">
          <a:xfrm>
            <a:off x="61579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A: tmp=1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   ret=addrZ</a:t>
            </a:r>
          </a:p>
        </p:txBody>
      </p:sp>
      <p:sp>
        <p:nvSpPr>
          <p:cNvPr id="118793" name="TextBox 15"/>
          <p:cNvSpPr txBox="1">
            <a:spLocks noChangeArrowheads="1"/>
          </p:cNvSpPr>
          <p:nvPr/>
        </p:nvSpPr>
        <p:spPr bwMode="auto">
          <a:xfrm>
            <a:off x="788989" y="1066800"/>
            <a:ext cx="9159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addrX:</a:t>
            </a:r>
          </a:p>
        </p:txBody>
      </p:sp>
      <p:sp>
        <p:nvSpPr>
          <p:cNvPr id="118794" name="TextBox 16"/>
          <p:cNvSpPr txBox="1">
            <a:spLocks noChangeArrowheads="1"/>
          </p:cNvSpPr>
          <p:nvPr/>
        </p:nvSpPr>
        <p:spPr bwMode="auto">
          <a:xfrm>
            <a:off x="788989" y="2297114"/>
            <a:ext cx="898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addrY:</a:t>
            </a:r>
          </a:p>
        </p:txBody>
      </p:sp>
      <p:sp>
        <p:nvSpPr>
          <p:cNvPr id="118795" name="TextBox 17"/>
          <p:cNvSpPr txBox="1">
            <a:spLocks noChangeArrowheads="1"/>
          </p:cNvSpPr>
          <p:nvPr/>
        </p:nvSpPr>
        <p:spPr bwMode="auto">
          <a:xfrm>
            <a:off x="762000" y="3973514"/>
            <a:ext cx="965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addrU:</a:t>
            </a:r>
          </a:p>
        </p:txBody>
      </p:sp>
      <p:sp>
        <p:nvSpPr>
          <p:cNvPr id="118796" name="TextBox 18"/>
          <p:cNvSpPr txBox="1">
            <a:spLocks noChangeArrowheads="1"/>
          </p:cNvSpPr>
          <p:nvPr/>
        </p:nvSpPr>
        <p:spPr bwMode="auto">
          <a:xfrm>
            <a:off x="762000" y="5192714"/>
            <a:ext cx="9032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addrV:</a:t>
            </a:r>
          </a:p>
        </p:txBody>
      </p:sp>
      <p:sp>
        <p:nvSpPr>
          <p:cNvPr id="118797" name="TextBox 19"/>
          <p:cNvSpPr txBox="1">
            <a:spLocks noChangeArrowheads="1"/>
          </p:cNvSpPr>
          <p:nvPr/>
        </p:nvSpPr>
        <p:spPr bwMode="auto">
          <a:xfrm>
            <a:off x="762000" y="6030914"/>
            <a:ext cx="9032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addrZ:</a:t>
            </a:r>
          </a:p>
        </p:txBody>
      </p:sp>
      <p:sp>
        <p:nvSpPr>
          <p:cNvPr id="118798" name="TextBox 20"/>
          <p:cNvSpPr txBox="1">
            <a:spLocks noChangeArrowheads="1"/>
          </p:cNvSpPr>
          <p:nvPr/>
        </p:nvSpPr>
        <p:spPr bwMode="auto">
          <a:xfrm>
            <a:off x="1087439" y="1295400"/>
            <a:ext cx="2492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endParaRPr lang="en-US" smtClean="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118799" name="TextBox 21"/>
          <p:cNvSpPr txBox="1">
            <a:spLocks noChangeArrowheads="1"/>
          </p:cNvSpPr>
          <p:nvPr/>
        </p:nvSpPr>
        <p:spPr bwMode="auto">
          <a:xfrm>
            <a:off x="1087439" y="2667000"/>
            <a:ext cx="2492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endParaRPr lang="en-US" smtClean="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118800" name="TextBox 22"/>
          <p:cNvSpPr txBox="1">
            <a:spLocks noChangeArrowheads="1"/>
          </p:cNvSpPr>
          <p:nvPr/>
        </p:nvSpPr>
        <p:spPr bwMode="auto">
          <a:xfrm>
            <a:off x="1087439" y="4133850"/>
            <a:ext cx="2492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endParaRPr lang="en-US" smtClean="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118801" name="TextBox 23"/>
          <p:cNvSpPr txBox="1">
            <a:spLocks noChangeArrowheads="1"/>
          </p:cNvSpPr>
          <p:nvPr/>
        </p:nvSpPr>
        <p:spPr bwMode="auto">
          <a:xfrm>
            <a:off x="1066800" y="5429251"/>
            <a:ext cx="2413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z="160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z="160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z="160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381000" y="1143000"/>
            <a:ext cx="3581400" cy="228600"/>
          </a:xfrm>
          <a:prstGeom prst="rect">
            <a:avLst/>
          </a:prstGeom>
          <a:solidFill>
            <a:srgbClr val="FF0000">
              <a:alpha val="39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0"/>
          </a:sp3d>
        </p:spPr>
        <p:txBody>
          <a:bodyPr/>
          <a:lstStyle/>
          <a:p>
            <a:pPr defTabSz="914400" eaLnBrk="0">
              <a:lnSpc>
                <a:spcPct val="100000"/>
              </a:lnSpc>
              <a:buClrTx/>
              <a:buSzTx/>
              <a:defRPr/>
            </a:pPr>
            <a:endParaRPr lang="en-US" b="1">
              <a:solidFill>
                <a:srgbClr val="000000"/>
              </a:solidFill>
              <a:latin typeface="Helvetica"/>
              <a:ea typeface="+mn-e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9796162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57650" eaLnBrk="1" hangingPunct="1"/>
            <a:r>
              <a:rPr lang="en-US" sz="3000" kern="1200" spc="-63" dirty="0">
                <a:solidFill>
                  <a:srgbClr val="C00000"/>
                </a:solidFill>
                <a:latin typeface="Lucida Sans" pitchFamily="34" charset="0"/>
                <a:ea typeface="+mj-ea"/>
                <a:cs typeface="+mj-cs"/>
              </a:rPr>
              <a:t>Review: Execution Stack Example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67200" y="4572000"/>
            <a:ext cx="5105400" cy="1295400"/>
          </a:xfrm>
        </p:spPr>
        <p:txBody>
          <a:bodyPr/>
          <a:lstStyle/>
          <a:p>
            <a:r>
              <a:rPr lang="en-US" dirty="0" smtClean="0">
                <a:latin typeface="Helvetica" panose="020B0604020202020204" pitchFamily="34" charset="0"/>
              </a:rPr>
              <a:t>Stack holds function arguments, return address, local variables</a:t>
            </a:r>
          </a:p>
          <a:p>
            <a:r>
              <a:rPr lang="en-US" dirty="0" smtClean="0">
                <a:latin typeface="Helvetica" panose="020B0604020202020204" pitchFamily="34" charset="0"/>
              </a:rPr>
              <a:t>Permits recursive execution</a:t>
            </a:r>
          </a:p>
          <a:p>
            <a:r>
              <a:rPr lang="en-US" dirty="0" smtClean="0">
                <a:latin typeface="Helvetica" panose="020B0604020202020204" pitchFamily="34" charset="0"/>
              </a:rPr>
              <a:t>Crucial to modern languages</a:t>
            </a:r>
          </a:p>
          <a:p>
            <a:endParaRPr lang="en-US" dirty="0" smtClean="0">
              <a:latin typeface="Helvetica" panose="020B0604020202020204" pitchFamily="34" charset="0"/>
            </a:endParaRPr>
          </a:p>
        </p:txBody>
      </p:sp>
      <p:grpSp>
        <p:nvGrpSpPr>
          <p:cNvPr id="120836" name="Group 19"/>
          <p:cNvGrpSpPr>
            <a:grpSpLocks/>
          </p:cNvGrpSpPr>
          <p:nvPr/>
        </p:nvGrpSpPr>
        <p:grpSpPr bwMode="auto">
          <a:xfrm>
            <a:off x="1676400" y="838200"/>
            <a:ext cx="2286000" cy="5583238"/>
            <a:chOff x="528" y="528"/>
            <a:chExt cx="1440" cy="3517"/>
          </a:xfrm>
        </p:grpSpPr>
        <p:sp>
          <p:nvSpPr>
            <p:cNvPr id="120855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45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defTabSz="914400" eaLnBrk="0">
                <a:lnSpc>
                  <a:spcPct val="100000"/>
                </a:lnSpc>
                <a:buClrTx/>
                <a:buSzTx/>
              </a:pPr>
              <a:endParaRPr lang="en-US" smtClean="0">
                <a:solidFill>
                  <a:srgbClr val="000000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120856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A(int tmp) {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  if (tmp&lt;2)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    B();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  printf(tmp);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}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B() {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  C();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}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C() {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  A(2);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}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A(1);</a:t>
              </a:r>
            </a:p>
            <a:p>
              <a:pPr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</a:pPr>
              <a:r>
                <a:rPr lang="en-US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exit;</a:t>
              </a:r>
            </a:p>
          </p:txBody>
        </p:sp>
      </p:grpSp>
      <p:grpSp>
        <p:nvGrpSpPr>
          <p:cNvPr id="120837" name="Group 22"/>
          <p:cNvGrpSpPr>
            <a:grpSpLocks/>
          </p:cNvGrpSpPr>
          <p:nvPr/>
        </p:nvGrpSpPr>
        <p:grpSpPr bwMode="auto">
          <a:xfrm>
            <a:off x="4648200" y="1203326"/>
            <a:ext cx="1524000" cy="708025"/>
            <a:chOff x="2448" y="1920"/>
            <a:chExt cx="960" cy="446"/>
          </a:xfrm>
        </p:grpSpPr>
        <p:sp>
          <p:nvSpPr>
            <p:cNvPr id="120853" name="Text Box 12"/>
            <p:cNvSpPr txBox="1">
              <a:spLocks noChangeArrowheads="1"/>
            </p:cNvSpPr>
            <p:nvPr/>
          </p:nvSpPr>
          <p:spPr bwMode="auto">
            <a:xfrm>
              <a:off x="2448" y="1920"/>
              <a:ext cx="673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defTabSz="914400" eaLnBrk="0">
                <a:lnSpc>
                  <a:spcPct val="100000"/>
                </a:lnSpc>
                <a:buClrTx/>
                <a:buSzTx/>
              </a:pPr>
              <a:r>
                <a:rPr lang="en-US" sz="2000">
                  <a:solidFill>
                    <a:srgbClr val="000000"/>
                  </a:solidFill>
                  <a:latin typeface="Helvetica" panose="020B0604020202020204" pitchFamily="34" charset="0"/>
                </a:rPr>
                <a:t>Stack</a:t>
              </a:r>
            </a:p>
            <a:p>
              <a:pPr defTabSz="914400" eaLnBrk="0">
                <a:lnSpc>
                  <a:spcPct val="100000"/>
                </a:lnSpc>
                <a:buClrTx/>
                <a:buSzTx/>
              </a:pPr>
              <a:r>
                <a:rPr lang="en-US" sz="2000">
                  <a:solidFill>
                    <a:srgbClr val="000000"/>
                  </a:solidFill>
                  <a:latin typeface="Helvetica" panose="020B0604020202020204" pitchFamily="34" charset="0"/>
                </a:rPr>
                <a:t>Pointer</a:t>
              </a:r>
            </a:p>
          </p:txBody>
        </p:sp>
        <p:sp>
          <p:nvSpPr>
            <p:cNvPr id="120854" name="Line 14"/>
            <p:cNvSpPr>
              <a:spLocks noChangeShapeType="1"/>
            </p:cNvSpPr>
            <p:nvPr/>
          </p:nvSpPr>
          <p:spPr bwMode="auto">
            <a:xfrm>
              <a:off x="3024" y="2112"/>
              <a:ext cx="38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eaLnBrk="0">
                <a:lnSpc>
                  <a:spcPct val="100000"/>
                </a:lnSpc>
                <a:buClrTx/>
                <a:buSzTx/>
              </a:pPr>
              <a:endParaRPr lang="en-US" b="1" smtClean="0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120838" name="Line 15"/>
          <p:cNvSpPr>
            <a:spLocks noChangeShapeType="1"/>
          </p:cNvSpPr>
          <p:nvPr/>
        </p:nvSpPr>
        <p:spPr bwMode="auto">
          <a:xfrm>
            <a:off x="7010400" y="1524000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>
              <a:lnSpc>
                <a:spcPct val="100000"/>
              </a:lnSpc>
              <a:buClrTx/>
              <a:buSzTx/>
            </a:pPr>
            <a:endParaRPr lang="en-US" b="1" smtClean="0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120839" name="Text Box 16"/>
          <p:cNvSpPr txBox="1">
            <a:spLocks noChangeArrowheads="1"/>
          </p:cNvSpPr>
          <p:nvPr/>
        </p:nvSpPr>
        <p:spPr bwMode="auto">
          <a:xfrm>
            <a:off x="6091239" y="2133601"/>
            <a:ext cx="1863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z="2000">
                <a:solidFill>
                  <a:srgbClr val="000000"/>
                </a:solidFill>
                <a:latin typeface="Helvetica" panose="020B0604020202020204" pitchFamily="34" charset="0"/>
              </a:rPr>
              <a:t>Stack Growth</a:t>
            </a:r>
          </a:p>
        </p:txBody>
      </p:sp>
      <p:sp>
        <p:nvSpPr>
          <p:cNvPr id="120840" name="Rectangle 8"/>
          <p:cNvSpPr>
            <a:spLocks noChangeArrowheads="1"/>
          </p:cNvSpPr>
          <p:nvPr/>
        </p:nvSpPr>
        <p:spPr bwMode="auto">
          <a:xfrm>
            <a:off x="61579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A: tmp=1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   ret=addrZ</a:t>
            </a:r>
          </a:p>
        </p:txBody>
      </p:sp>
      <p:sp>
        <p:nvSpPr>
          <p:cNvPr id="120841" name="TextBox 15"/>
          <p:cNvSpPr txBox="1">
            <a:spLocks noChangeArrowheads="1"/>
          </p:cNvSpPr>
          <p:nvPr/>
        </p:nvSpPr>
        <p:spPr bwMode="auto">
          <a:xfrm>
            <a:off x="788989" y="1066800"/>
            <a:ext cx="9159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addrX:</a:t>
            </a:r>
          </a:p>
        </p:txBody>
      </p:sp>
      <p:sp>
        <p:nvSpPr>
          <p:cNvPr id="120842" name="TextBox 16"/>
          <p:cNvSpPr txBox="1">
            <a:spLocks noChangeArrowheads="1"/>
          </p:cNvSpPr>
          <p:nvPr/>
        </p:nvSpPr>
        <p:spPr bwMode="auto">
          <a:xfrm>
            <a:off x="788989" y="2297114"/>
            <a:ext cx="898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addrY:</a:t>
            </a:r>
          </a:p>
        </p:txBody>
      </p:sp>
      <p:sp>
        <p:nvSpPr>
          <p:cNvPr id="120843" name="TextBox 17"/>
          <p:cNvSpPr txBox="1">
            <a:spLocks noChangeArrowheads="1"/>
          </p:cNvSpPr>
          <p:nvPr/>
        </p:nvSpPr>
        <p:spPr bwMode="auto">
          <a:xfrm>
            <a:off x="762000" y="3973514"/>
            <a:ext cx="965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addrU:</a:t>
            </a:r>
          </a:p>
        </p:txBody>
      </p:sp>
      <p:sp>
        <p:nvSpPr>
          <p:cNvPr id="120844" name="TextBox 18"/>
          <p:cNvSpPr txBox="1">
            <a:spLocks noChangeArrowheads="1"/>
          </p:cNvSpPr>
          <p:nvPr/>
        </p:nvSpPr>
        <p:spPr bwMode="auto">
          <a:xfrm>
            <a:off x="762000" y="5192714"/>
            <a:ext cx="9032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addrV:</a:t>
            </a:r>
          </a:p>
        </p:txBody>
      </p:sp>
      <p:sp>
        <p:nvSpPr>
          <p:cNvPr id="120845" name="TextBox 19"/>
          <p:cNvSpPr txBox="1">
            <a:spLocks noChangeArrowheads="1"/>
          </p:cNvSpPr>
          <p:nvPr/>
        </p:nvSpPr>
        <p:spPr bwMode="auto">
          <a:xfrm>
            <a:off x="762000" y="6030914"/>
            <a:ext cx="9032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addrZ:</a:t>
            </a:r>
          </a:p>
        </p:txBody>
      </p:sp>
      <p:sp>
        <p:nvSpPr>
          <p:cNvPr id="120846" name="TextBox 20"/>
          <p:cNvSpPr txBox="1">
            <a:spLocks noChangeArrowheads="1"/>
          </p:cNvSpPr>
          <p:nvPr/>
        </p:nvSpPr>
        <p:spPr bwMode="auto">
          <a:xfrm>
            <a:off x="1087439" y="1295400"/>
            <a:ext cx="2492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endParaRPr lang="en-US" smtClean="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120847" name="TextBox 21"/>
          <p:cNvSpPr txBox="1">
            <a:spLocks noChangeArrowheads="1"/>
          </p:cNvSpPr>
          <p:nvPr/>
        </p:nvSpPr>
        <p:spPr bwMode="auto">
          <a:xfrm>
            <a:off x="1087439" y="2667000"/>
            <a:ext cx="2492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endParaRPr lang="en-US" smtClean="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120848" name="TextBox 22"/>
          <p:cNvSpPr txBox="1">
            <a:spLocks noChangeArrowheads="1"/>
          </p:cNvSpPr>
          <p:nvPr/>
        </p:nvSpPr>
        <p:spPr bwMode="auto">
          <a:xfrm>
            <a:off x="1087439" y="4133850"/>
            <a:ext cx="2492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endParaRPr lang="en-US" smtClean="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120849" name="TextBox 23"/>
          <p:cNvSpPr txBox="1">
            <a:spLocks noChangeArrowheads="1"/>
          </p:cNvSpPr>
          <p:nvPr/>
        </p:nvSpPr>
        <p:spPr bwMode="auto">
          <a:xfrm>
            <a:off x="1066800" y="5429251"/>
            <a:ext cx="2413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z="160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z="160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defTabSz="914400" eaLnBrk="0">
              <a:lnSpc>
                <a:spcPct val="100000"/>
              </a:lnSpc>
              <a:buClrTx/>
              <a:buSzTx/>
            </a:pPr>
            <a:r>
              <a:rPr lang="en-US" sz="160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381000" y="1524000"/>
            <a:ext cx="3581400" cy="228600"/>
          </a:xfrm>
          <a:prstGeom prst="rect">
            <a:avLst/>
          </a:prstGeom>
          <a:solidFill>
            <a:srgbClr val="FF0000">
              <a:alpha val="39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0"/>
          </a:sp3d>
        </p:spPr>
        <p:txBody>
          <a:bodyPr/>
          <a:lstStyle/>
          <a:p>
            <a:pPr defTabSz="914400" eaLnBrk="0">
              <a:lnSpc>
                <a:spcPct val="100000"/>
              </a:lnSpc>
              <a:buClrTx/>
              <a:buSzTx/>
              <a:defRPr/>
            </a:pPr>
            <a:endParaRPr lang="en-US" b="1">
              <a:solidFill>
                <a:srgbClr val="000000"/>
              </a:solidFill>
              <a:latin typeface="Helvetica"/>
              <a:ea typeface="+mn-e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5642133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AA"/>
        </a:solidFill>
        <a:ln w="25400" cap="flat" cmpd="sng" algn="ctr">
          <a:solidFill>
            <a:schemeClr val="tx1"/>
          </a:solidFill>
          <a:prstDash val="solid"/>
          <a:round/>
          <a:headEnd type="triangle" w="med" len="med"/>
          <a:tailEnd type="none" w="med" len="med"/>
        </a:ln>
        <a:effectLst/>
      </a:spPr>
      <a:bodyPr rtlCol="0" anchor="ctr"/>
      <a:lstStyle>
        <a:defPPr algn="ctr">
          <a:defRPr b="0" dirty="0" smtClean="0">
            <a:latin typeface="Helvetica"/>
            <a:cs typeface="Helvetica"/>
          </a:defRPr>
        </a:defPPr>
      </a:lstStyle>
    </a:spDef>
    <a:lnDef>
      <a:spPr bwMode="auto">
        <a:solidFill>
          <a:schemeClr val="bg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2000" b="0" dirty="0" smtClean="0">
            <a:latin typeface="Helvetica"/>
            <a:cs typeface="Helvetica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3323</TotalTime>
  <Words>3490</Words>
  <Application>Microsoft Office PowerPoint</Application>
  <PresentationFormat>A4 Paper (210x297 mm)</PresentationFormat>
  <Paragraphs>1247</Paragraphs>
  <Slides>44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44</vt:i4>
      </vt:variant>
    </vt:vector>
  </HeadingPairs>
  <TitlesOfParts>
    <vt:vector size="63" baseType="lpstr">
      <vt:lpstr>Arial Unicode MS</vt:lpstr>
      <vt:lpstr>Gulim</vt:lpstr>
      <vt:lpstr>MS Gothic</vt:lpstr>
      <vt:lpstr>ＭＳ Ｐゴシック</vt:lpstr>
      <vt:lpstr>ＭＳ Ｐゴシック</vt:lpstr>
      <vt:lpstr>Arial</vt:lpstr>
      <vt:lpstr>Arial Black</vt:lpstr>
      <vt:lpstr>Arial Narrow</vt:lpstr>
      <vt:lpstr>Calibri</vt:lpstr>
      <vt:lpstr>Comic Sans MS</vt:lpstr>
      <vt:lpstr>Courier New</vt:lpstr>
      <vt:lpstr>Helvetica</vt:lpstr>
      <vt:lpstr>Helvetica Light</vt:lpstr>
      <vt:lpstr>Lucida Sans</vt:lpstr>
      <vt:lpstr>Times New Roman</vt:lpstr>
      <vt:lpstr>Wingdings</vt:lpstr>
      <vt:lpstr>Essential</vt:lpstr>
      <vt:lpstr>Office</vt:lpstr>
      <vt:lpstr>2_Essential</vt:lpstr>
      <vt:lpstr>PowerPoint Presentation</vt:lpstr>
      <vt:lpstr>Concurrent Programming</vt:lpstr>
      <vt:lpstr>Recap: Process</vt:lpstr>
      <vt:lpstr>Concurrent programming with Multiple Processes</vt:lpstr>
      <vt:lpstr>Why processes are not always ideal...</vt:lpstr>
      <vt:lpstr>Can we do better?</vt:lpstr>
      <vt:lpstr>Review: Execution Stack Example</vt:lpstr>
      <vt:lpstr>Review: Execution Stack Example</vt:lpstr>
      <vt:lpstr>Review: Execution Stack Example</vt:lpstr>
      <vt:lpstr>Review: Execution Stack Example</vt:lpstr>
      <vt:lpstr>Review: Execution Stack Example</vt:lpstr>
      <vt:lpstr>Review: Execution Stack Example</vt:lpstr>
      <vt:lpstr>Review: Execution Stack Example</vt:lpstr>
      <vt:lpstr>Review: Execution Stack Example</vt:lpstr>
      <vt:lpstr>Review: Execution Stack Example</vt:lpstr>
      <vt:lpstr>Review: Execution Stack Example</vt:lpstr>
      <vt:lpstr>Review: Execution Stack Example</vt:lpstr>
      <vt:lpstr>Review: Execution Stack Example</vt:lpstr>
      <vt:lpstr>Review: Execution Stack Example</vt:lpstr>
      <vt:lpstr>Review: Execution Stack Example</vt:lpstr>
      <vt:lpstr>Review: Execution Stack Example</vt:lpstr>
      <vt:lpstr>Processes and Threads</vt:lpstr>
      <vt:lpstr>(Old) Process Address Space</vt:lpstr>
      <vt:lpstr>(New) Address Space with Threads</vt:lpstr>
      <vt:lpstr>Threads Execution: Single Core</vt:lpstr>
      <vt:lpstr>Threads Execution: Multi-Cores</vt:lpstr>
      <vt:lpstr>Threads Execution: Hyper-Threading</vt:lpstr>
      <vt:lpstr>Implementing Threads</vt:lpstr>
      <vt:lpstr>Thread Control Block (TCB)</vt:lpstr>
      <vt:lpstr>Thread Control Block (TCB)</vt:lpstr>
      <vt:lpstr>Context Switching</vt:lpstr>
      <vt:lpstr>Context Switching</vt:lpstr>
      <vt:lpstr>Implementing Threads</vt:lpstr>
      <vt:lpstr>Kernel-level threads</vt:lpstr>
      <vt:lpstr> User-Level  Threads</vt:lpstr>
      <vt:lpstr> Implementing User-Level Threads</vt:lpstr>
      <vt:lpstr> User-level thread address space</vt:lpstr>
      <vt:lpstr> User-level Context Switching</vt:lpstr>
      <vt:lpstr>x86 thread_switch</vt:lpstr>
      <vt:lpstr> Preemptive vs. nonpreemptive threads</vt:lpstr>
      <vt:lpstr>User-level threads</vt:lpstr>
      <vt:lpstr>User Level thread Example</vt:lpstr>
      <vt:lpstr>Pthreads User level thread library</vt:lpstr>
      <vt:lpstr>Administrative Stuff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Cseg 2154: Operating Systems</dc:title>
  <dc:creator>Lisanu Yallew</dc:creator>
  <cp:lastModifiedBy>Lisanu Tebikew</cp:lastModifiedBy>
  <cp:revision>230</cp:revision>
  <cp:lastPrinted>2012-03-30T20:18:43Z</cp:lastPrinted>
  <dcterms:modified xsi:type="dcterms:W3CDTF">2015-03-25T21:02:32Z</dcterms:modified>
</cp:coreProperties>
</file>