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51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53" r:id="rId11"/>
    <p:sldId id="350" r:id="rId12"/>
    <p:sldId id="258" r:id="rId13"/>
    <p:sldId id="331" r:id="rId14"/>
    <p:sldId id="338" r:id="rId15"/>
    <p:sldId id="339" r:id="rId16"/>
    <p:sldId id="262" r:id="rId17"/>
    <p:sldId id="335" r:id="rId18"/>
    <p:sldId id="3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9907B-36EB-425A-9C51-31343B3B6B57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136FD-ADEF-4850-A44A-27122EEE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5B47F-E67B-470E-8F6E-10E73AE5E8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5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9200" spc="-84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5" baseline="0">
                <a:solidFill>
                  <a:schemeClr val="tx2"/>
                </a:solidFill>
                <a:latin typeface="+mj-lt"/>
              </a:defRPr>
            </a:lvl1pPr>
            <a:lvl2pPr marL="47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8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1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2015 - AAiT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35E9-DB3C-4825-85FE-9DF4C76A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3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1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1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2" y="6629401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6019800"/>
          </a:xfrm>
        </p:spPr>
        <p:txBody>
          <a:bodyPr/>
          <a:lstStyle>
            <a:lvl1pPr>
              <a:defRPr sz="2700" b="0"/>
            </a:lvl1pPr>
            <a:lvl2pPr>
              <a:defRPr sz="2100">
                <a:latin typeface="+mn-lt"/>
              </a:defRPr>
            </a:lvl2pPr>
            <a:lvl3pPr>
              <a:spcAft>
                <a:spcPts val="628"/>
              </a:spcAft>
              <a:defRPr sz="1900" i="1">
                <a:solidFill>
                  <a:schemeClr val="accent3"/>
                </a:solidFill>
                <a:latin typeface="+mn-lt"/>
              </a:defRPr>
            </a:lvl3pPr>
            <a:lvl4pPr marL="1436772" indent="0">
              <a:buNone/>
              <a:defRPr sz="1800" b="0">
                <a:latin typeface="Courier New" pitchFamily="49" charset="0"/>
                <a:cs typeface="Courier New" pitchFamily="49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36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200" b="0" cap="all" spc="-8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100" b="0" cap="all" spc="125" baseline="0">
                <a:solidFill>
                  <a:schemeClr val="tx2"/>
                </a:solidFill>
                <a:latin typeface="+mj-lt"/>
              </a:defRPr>
            </a:lvl1pPr>
            <a:lvl2pPr marL="4789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15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94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73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52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31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9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1" y="1574801"/>
            <a:ext cx="329184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0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900" b="0" cap="all" spc="105" baseline="0">
                <a:solidFill>
                  <a:schemeClr val="tx1"/>
                </a:solidFill>
                <a:latin typeface="+mj-lt"/>
              </a:defRPr>
            </a:lvl1pPr>
            <a:lvl2pPr marL="478925" indent="0">
              <a:buNone/>
              <a:defRPr sz="2100" b="1"/>
            </a:lvl2pPr>
            <a:lvl3pPr marL="957848" indent="0">
              <a:buNone/>
              <a:defRPr sz="1900" b="1"/>
            </a:lvl3pPr>
            <a:lvl4pPr marL="1436773" indent="0">
              <a:buNone/>
              <a:defRPr sz="1700" b="1"/>
            </a:lvl4pPr>
            <a:lvl5pPr marL="1915696" indent="0">
              <a:buNone/>
              <a:defRPr sz="1700" b="1"/>
            </a:lvl5pPr>
            <a:lvl6pPr marL="2394621" indent="0">
              <a:buNone/>
              <a:defRPr sz="1700" b="1"/>
            </a:lvl6pPr>
            <a:lvl7pPr marL="2873545" indent="0">
              <a:buNone/>
              <a:defRPr sz="1700" b="1"/>
            </a:lvl7pPr>
            <a:lvl8pPr marL="3352469" indent="0">
              <a:buNone/>
              <a:defRPr sz="1700" b="1"/>
            </a:lvl8pPr>
            <a:lvl9pPr marL="383139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900" b="0" kern="1200" cap="all" spc="105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78925" indent="0">
              <a:buNone/>
              <a:defRPr sz="2100" b="1"/>
            </a:lvl2pPr>
            <a:lvl3pPr marL="957848" indent="0">
              <a:buNone/>
              <a:defRPr sz="1900" b="1"/>
            </a:lvl3pPr>
            <a:lvl4pPr marL="1436773" indent="0">
              <a:buNone/>
              <a:defRPr sz="1700" b="1"/>
            </a:lvl4pPr>
            <a:lvl5pPr marL="1915696" indent="0">
              <a:buNone/>
              <a:defRPr sz="1700" b="1"/>
            </a:lvl5pPr>
            <a:lvl6pPr marL="2394621" indent="0">
              <a:buNone/>
              <a:defRPr sz="1700" b="1"/>
            </a:lvl6pPr>
            <a:lvl7pPr marL="2873545" indent="0">
              <a:buNone/>
              <a:defRPr sz="1700" b="1"/>
            </a:lvl7pPr>
            <a:lvl8pPr marL="3352469" indent="0">
              <a:buNone/>
              <a:defRPr sz="1700" b="1"/>
            </a:lvl8pPr>
            <a:lvl9pPr marL="3831393" indent="0">
              <a:buNone/>
              <a:defRPr sz="1700" b="1"/>
            </a:lvl9pPr>
          </a:lstStyle>
          <a:p>
            <a:pPr marL="0" lvl="0" indent="0" algn="l" defTabSz="95784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4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0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600200"/>
            <a:ext cx="5111750" cy="448056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78925" indent="0">
              <a:buNone/>
              <a:defRPr sz="1200"/>
            </a:lvl2pPr>
            <a:lvl3pPr marL="957848" indent="0">
              <a:buNone/>
              <a:defRPr sz="1000"/>
            </a:lvl3pPr>
            <a:lvl4pPr marL="1436773" indent="0">
              <a:buNone/>
              <a:defRPr sz="1000"/>
            </a:lvl4pPr>
            <a:lvl5pPr marL="1915696" indent="0">
              <a:buNone/>
              <a:defRPr sz="1000"/>
            </a:lvl5pPr>
            <a:lvl6pPr marL="2394621" indent="0">
              <a:buNone/>
              <a:defRPr sz="1000"/>
            </a:lvl6pPr>
            <a:lvl7pPr marL="2873545" indent="0">
              <a:buNone/>
              <a:defRPr sz="1000"/>
            </a:lvl7pPr>
            <a:lvl8pPr marL="3352469" indent="0">
              <a:buNone/>
              <a:defRPr sz="1000"/>
            </a:lvl8pPr>
            <a:lvl9pPr marL="383139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300"/>
            </a:lvl1pPr>
            <a:lvl2pPr marL="478925" indent="0">
              <a:buNone/>
              <a:defRPr sz="2900"/>
            </a:lvl2pPr>
            <a:lvl3pPr marL="957848" indent="0">
              <a:buNone/>
              <a:defRPr sz="2500"/>
            </a:lvl3pPr>
            <a:lvl4pPr marL="1436773" indent="0">
              <a:buNone/>
              <a:defRPr sz="2100"/>
            </a:lvl4pPr>
            <a:lvl5pPr marL="1915696" indent="0">
              <a:buNone/>
              <a:defRPr sz="2100"/>
            </a:lvl5pPr>
            <a:lvl6pPr marL="2394621" indent="0">
              <a:buNone/>
              <a:defRPr sz="2100"/>
            </a:lvl6pPr>
            <a:lvl7pPr marL="2873545" indent="0">
              <a:buNone/>
              <a:defRPr sz="2100"/>
            </a:lvl7pPr>
            <a:lvl8pPr marL="3352469" indent="0">
              <a:buNone/>
              <a:defRPr sz="2100"/>
            </a:lvl8pPr>
            <a:lvl9pPr marL="3831393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700"/>
            </a:lvl1pPr>
            <a:lvl2pPr marL="478925" indent="0">
              <a:buNone/>
              <a:defRPr sz="1200"/>
            </a:lvl2pPr>
            <a:lvl3pPr marL="957848" indent="0">
              <a:buNone/>
              <a:defRPr sz="1000"/>
            </a:lvl3pPr>
            <a:lvl4pPr marL="1436773" indent="0">
              <a:buNone/>
              <a:defRPr sz="1000"/>
            </a:lvl4pPr>
            <a:lvl5pPr marL="1915696" indent="0">
              <a:buNone/>
              <a:defRPr sz="1000"/>
            </a:lvl5pPr>
            <a:lvl6pPr marL="2394621" indent="0">
              <a:buNone/>
              <a:defRPr sz="1000"/>
            </a:lvl6pPr>
            <a:lvl7pPr marL="2873545" indent="0">
              <a:buNone/>
              <a:defRPr sz="1000"/>
            </a:lvl7pPr>
            <a:lvl8pPr marL="3352469" indent="0">
              <a:buNone/>
              <a:defRPr sz="1000"/>
            </a:lvl8pPr>
            <a:lvl9pPr marL="383139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7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5785" tIns="47892" rIns="95785" bIns="4789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5785" tIns="47892" rIns="95785" bIns="4789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5785" tIns="47892" rIns="95785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57848">
              <a:buFont typeface="Wingdings" charset="2"/>
              <a:buNone/>
            </a:pPr>
            <a:r>
              <a:rPr lang="en-US" smtClean="0">
                <a:solidFill>
                  <a:srgbClr val="000000"/>
                </a:solidFill>
                <a:ea typeface="MS Gothic" charset="-128"/>
              </a:rPr>
              <a:t>Operating Systems</a:t>
            </a:r>
            <a:endParaRPr lang="en-US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 vert="horz" lIns="95785" tIns="47892" rIns="95785" bIns="47892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57848">
              <a:buFont typeface="Wingdings" charset="2"/>
              <a:buNone/>
            </a:pPr>
            <a:r>
              <a:rPr lang="en-US" smtClean="0">
                <a:solidFill>
                  <a:srgbClr val="000000"/>
                </a:solidFill>
                <a:ea typeface="MS Gothic" charset="-128"/>
              </a:rPr>
              <a:t>2015 - AAiT</a:t>
            </a:r>
            <a:endParaRPr lang="en-US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 vert="horz" lIns="95785" tIns="47892" rIns="95785" bIns="47892" rtlCol="0" anchor="ctr"/>
          <a:lstStyle>
            <a:lvl1pPr algn="l">
              <a:defRPr sz="2500" b="1">
                <a:solidFill>
                  <a:schemeClr val="tx2"/>
                </a:solidFill>
              </a:defRPr>
            </a:lvl1pPr>
          </a:lstStyle>
          <a:p>
            <a:pPr defTabSz="957848">
              <a:buFont typeface="Wingdings" charset="2"/>
              <a:buNone/>
            </a:pPr>
            <a:fld id="{8EAD9929-199F-4047-A5E6-E6DEF89E4185}" type="slidenum">
              <a:rPr lang="en-US" smtClean="0">
                <a:solidFill>
                  <a:srgbClr val="D1282E"/>
                </a:solidFill>
                <a:ea typeface="MS Gothic" charset="-128"/>
              </a:rPr>
              <a:pPr defTabSz="957848">
                <a:buFont typeface="Wingdings" charset="2"/>
                <a:buNone/>
              </a:pPr>
              <a:t>‹#›</a:t>
            </a:fld>
            <a:endParaRPr lang="en-US">
              <a:solidFill>
                <a:srgbClr val="D1282E"/>
              </a:solidFill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5" tIns="47892" rIns="95785" bIns="47892" rtlCol="0" anchor="ctr"/>
          <a:lstStyle/>
          <a:p>
            <a:pPr algn="ctr" defTabSz="957848"/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57848" rtl="0" eaLnBrk="1" latinLnBrk="0" hangingPunct="1">
        <a:spcBef>
          <a:spcPct val="0"/>
        </a:spcBef>
        <a:buNone/>
        <a:defRPr sz="3800" kern="1200" cap="all" spc="-6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57848" rtl="0" eaLnBrk="1" latinLnBrk="0" hangingPunct="1">
        <a:spcBef>
          <a:spcPct val="20000"/>
        </a:spcBef>
        <a:spcAft>
          <a:spcPts val="628"/>
        </a:spcAft>
        <a:buFont typeface="Arial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8925" indent="-191570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11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34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59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634083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07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32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55" indent="-239462" algn="l" defTabSz="957848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5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48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73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96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21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45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69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93" algn="l" defTabSz="95784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harvard.edu/~mdw/course/cs161/notes/semaphore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ITSE 4931: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Operating Systems</a:t>
            </a:r>
          </a:p>
          <a:p>
            <a:pPr algn="ctr"/>
            <a:r>
              <a:rPr lang="en-US" dirty="0" smtClean="0"/>
              <a:t>Lisanu Tebikew</a:t>
            </a:r>
          </a:p>
          <a:p>
            <a:pPr algn="ctr"/>
            <a:r>
              <a:rPr lang="en-US" dirty="0" smtClean="0"/>
              <a:t>lisanu@gmail.com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100" b="1" dirty="0" smtClean="0"/>
              <a:t>Lecture 8: Synchronization - </a:t>
            </a:r>
            <a:r>
              <a:rPr lang="en-US" sz="3100" b="1" dirty="0" err="1" smtClean="0"/>
              <a:t>Mutex</a:t>
            </a:r>
            <a:r>
              <a:rPr lang="en-US" sz="3100" b="1" dirty="0" smtClean="0"/>
              <a:t>, semaphore</a:t>
            </a:r>
            <a:endParaRPr lang="en-US" sz="3100" b="1" dirty="0"/>
          </a:p>
          <a:p>
            <a:pPr algn="ctr"/>
            <a:r>
              <a:rPr lang="en-US" dirty="0" smtClean="0"/>
              <a:t>April 15, 2015</a:t>
            </a:r>
          </a:p>
          <a:p>
            <a:pPr algn="ctr"/>
            <a:r>
              <a:rPr lang="en-US" sz="2400" dirty="0"/>
              <a:t>Slides adopted from Prof. Matt Welsh (Google</a:t>
            </a:r>
            <a:r>
              <a:rPr lang="en-US" sz="2400" dirty="0" smtClean="0"/>
              <a:t>), </a:t>
            </a:r>
            <a:r>
              <a:rPr lang="en-US" sz="2300" dirty="0" smtClean="0">
                <a:hlinkClick r:id="rId3"/>
              </a:rPr>
              <a:t>http</a:t>
            </a:r>
            <a:r>
              <a:rPr lang="en-US" sz="2300" dirty="0">
                <a:hlinkClick r:id="rId3"/>
              </a:rPr>
              <a:t>://www.eecs.harvard.edu/~</a:t>
            </a:r>
            <a:r>
              <a:rPr lang="en-US" sz="2300" dirty="0" smtClean="0">
                <a:hlinkClick r:id="rId3"/>
              </a:rPr>
              <a:t>mdw/course/cs161/notes/semaphores.pdf</a:t>
            </a:r>
            <a:endParaRPr lang="en-US" sz="23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47925"/>
            <a:ext cx="1876425" cy="1895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</a:t>
            </a:r>
            <a:r>
              <a:rPr lang="en-US" dirty="0"/>
              <a:t>are useful for many things, but sometimes programs have different requirements.</a:t>
            </a:r>
          </a:p>
          <a:p>
            <a:r>
              <a:rPr lang="en-US" dirty="0"/>
              <a:t>Examples?</a:t>
            </a:r>
          </a:p>
          <a:p>
            <a:pPr lvl="1"/>
            <a:r>
              <a:rPr lang="en-US" dirty="0"/>
              <a:t>Say we had a shared variable where we wanted any number of threads to read the variable, but only one thread to write it.</a:t>
            </a:r>
          </a:p>
          <a:p>
            <a:pPr lvl="1"/>
            <a:r>
              <a:rPr lang="en-US" dirty="0"/>
              <a:t>How would you do this with locks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What's wrong with this code?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45987"/>
              </p:ext>
            </p:extLst>
          </p:nvPr>
        </p:nvGraphicFramePr>
        <p:xfrm>
          <a:off x="441200" y="3505200"/>
          <a:ext cx="7864600" cy="1527937"/>
        </p:xfrm>
        <a:graphic>
          <a:graphicData uri="http://schemas.openxmlformats.org/drawingml/2006/table">
            <a:tbl>
              <a:tblPr firstRow="1" firstCol="1" bandRow="1"/>
              <a:tblGrid>
                <a:gridCol w="4164579"/>
                <a:gridCol w="3700021"/>
              </a:tblGrid>
              <a:tr h="1380490">
                <a:tc>
                  <a:txBody>
                    <a:bodyPr/>
                    <a:lstStyle/>
                    <a:p>
                      <a:pPr marL="238125" marR="704850" indent="-238125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Reader() {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lock.acquire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();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mycopy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shared_var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;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lock.release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();   return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mycopy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7663" marR="0" indent="-2921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Writer() {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lock.acquire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();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shared_var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 = NEW_VALUE;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lock.release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();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alibri" panose="020F0502020204030204" pitchFamily="34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Locks </a:t>
            </a:r>
            <a:r>
              <a:rPr lang="en-US" dirty="0" smtClean="0"/>
              <a:t>ensures </a:t>
            </a:r>
            <a:r>
              <a:rPr lang="en-US" dirty="0"/>
              <a:t>mutual exclusion, but no execution order.	</a:t>
            </a:r>
          </a:p>
          <a:p>
            <a:pPr lvl="1"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We usually want to say this should happen before this.</a:t>
            </a:r>
          </a:p>
          <a:p>
            <a:pPr lvl="1">
              <a:buClr>
                <a:srgbClr val="D1282E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E.g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Audio-Video player: network and display threads; shared </a:t>
            </a:r>
            <a:r>
              <a:rPr lang="en-US" dirty="0" smtClean="0">
                <a:solidFill>
                  <a:srgbClr val="000000"/>
                </a:solidFill>
              </a:rPr>
              <a:t>buffer</a:t>
            </a:r>
          </a:p>
          <a:p>
            <a:pPr lvl="1">
              <a:buClr>
                <a:srgbClr val="D1282E"/>
              </a:buClr>
            </a:pPr>
            <a:endParaRPr lang="en-US" dirty="0" smtClean="0"/>
          </a:p>
          <a:p>
            <a:pPr lvl="0"/>
            <a:r>
              <a:rPr lang="en-US" dirty="0" smtClean="0"/>
              <a:t>What if you want to protect access to two (or more) data structures at a time?</a:t>
            </a:r>
          </a:p>
          <a:p>
            <a:pPr lvl="1"/>
            <a:r>
              <a:rPr lang="en-US" dirty="0" smtClean="0"/>
              <a:t>e.g., Transferring money from one bank account to another.</a:t>
            </a:r>
          </a:p>
          <a:p>
            <a:pPr lvl="1"/>
            <a:r>
              <a:rPr lang="en-US" dirty="0" smtClean="0"/>
              <a:t>Simple approach: Use a separate lock for each.</a:t>
            </a:r>
          </a:p>
          <a:p>
            <a:pPr lvl="1"/>
            <a:r>
              <a:rPr lang="en-US" dirty="0" smtClean="0"/>
              <a:t>What happens if you have transfer from account A -&gt; account B, at the same times transfer from account B -&gt; account A?</a:t>
            </a:r>
          </a:p>
          <a:p>
            <a:pPr lvl="2"/>
            <a:r>
              <a:rPr lang="en-US" dirty="0" smtClean="0"/>
              <a:t>We will get into this next time.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Semaphores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Semaphores are a kind of generalized locks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First defined by </a:t>
            </a:r>
            <a:r>
              <a:rPr lang="en-US" altLang="ko-KR" dirty="0" err="1">
                <a:latin typeface="Helvetica" panose="020B0604020202020204" pitchFamily="34" charset="0"/>
                <a:ea typeface="Gulim" panose="020B0600000101010101" pitchFamily="34" charset="-127"/>
              </a:rPr>
              <a:t>Dijkstra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 in late 60s</a:t>
            </a:r>
          </a:p>
          <a:p>
            <a:r>
              <a:rPr lang="en-US" dirty="0" smtClean="0"/>
              <a:t>Semaphores are data structures that provide synchronization. They include:</a:t>
            </a:r>
          </a:p>
          <a:p>
            <a:pPr lvl="1"/>
            <a:r>
              <a:rPr lang="en-US" dirty="0" smtClean="0"/>
              <a:t>An 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non-negative </a:t>
            </a:r>
            <a:r>
              <a:rPr lang="en-US" dirty="0" smtClean="0"/>
              <a:t>integer variable count accessed only through 2 atomic operations</a:t>
            </a:r>
          </a:p>
          <a:p>
            <a:pPr lvl="2"/>
            <a:r>
              <a:rPr lang="en-US" dirty="0" smtClean="0"/>
              <a:t>wait (also called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dirty="0" err="1" smtClean="0"/>
              <a:t>downr</a:t>
            </a:r>
            <a:r>
              <a:rPr lang="en-US" dirty="0" smtClean="0"/>
              <a:t>) - block until semaphore is free, then decrement the variable</a:t>
            </a:r>
          </a:p>
          <a:p>
            <a:pPr lvl="3"/>
            <a:r>
              <a:rPr lang="en-US" dirty="0" smtClean="0"/>
              <a:t>Wait for semaphore value to become &gt; 0, then decrement it</a:t>
            </a:r>
          </a:p>
          <a:p>
            <a:pPr lvl="2"/>
            <a:r>
              <a:rPr lang="en-US" dirty="0" smtClean="0"/>
              <a:t>signal (also called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, up) - increment the variable and unblock a waiting thread if there are any</a:t>
            </a:r>
          </a:p>
          <a:p>
            <a:pPr lvl="3"/>
            <a:r>
              <a:rPr lang="en-US" dirty="0" smtClean="0"/>
              <a:t>Increments semaphore value by 1.</a:t>
            </a:r>
          </a:p>
          <a:p>
            <a:pPr lvl="1"/>
            <a:r>
              <a:rPr lang="en-US" dirty="0" smtClean="0"/>
              <a:t>A queue for waiting threads</a:t>
            </a:r>
          </a:p>
          <a:p>
            <a:pPr marL="0" lvl="1" indent="0">
              <a:spcAft>
                <a:spcPts val="628"/>
              </a:spcAft>
              <a:buClrTx/>
              <a:buNone/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Note that </a:t>
            </a:r>
            <a:r>
              <a:rPr lang="en-US" altLang="ko-KR" b="1" dirty="0">
                <a:solidFill>
                  <a:srgbClr val="C0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P() 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stands for “</a:t>
            </a:r>
            <a:r>
              <a:rPr lang="en-US" altLang="ko-KR" i="1" dirty="0" err="1">
                <a:latin typeface="Helvetica" panose="020B0604020202020204" pitchFamily="34" charset="0"/>
                <a:ea typeface="Gulim" panose="020B0600000101010101" pitchFamily="34" charset="-127"/>
              </a:rPr>
              <a:t>proberen</a:t>
            </a:r>
            <a:r>
              <a:rPr lang="en-US" altLang="ko-KR" i="1" dirty="0">
                <a:latin typeface="Helvetica" panose="020B0604020202020204" pitchFamily="34" charset="0"/>
                <a:ea typeface="Gulim" panose="020B0600000101010101" pitchFamily="34" charset="-127"/>
              </a:rPr>
              <a:t>” 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(to test) and </a:t>
            </a:r>
            <a:r>
              <a:rPr lang="en-US" altLang="ko-KR" b="1" dirty="0">
                <a:solidFill>
                  <a:srgbClr val="C0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V()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 stands for “</a:t>
            </a:r>
            <a:r>
              <a:rPr lang="en-US" altLang="ko-KR" i="1" dirty="0" err="1">
                <a:latin typeface="Helvetica" panose="020B0604020202020204" pitchFamily="34" charset="0"/>
                <a:ea typeface="Gulim" panose="020B0600000101010101" pitchFamily="34" charset="-127"/>
              </a:rPr>
              <a:t>verhogen</a:t>
            </a:r>
            <a:r>
              <a:rPr lang="en-US" altLang="ko-KR" i="1" dirty="0">
                <a:latin typeface="Helvetica" panose="020B0604020202020204" pitchFamily="34" charset="0"/>
                <a:ea typeface="Gulim" panose="020B0600000101010101" pitchFamily="34" charset="-127"/>
              </a:rPr>
              <a:t>”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 (to increment) in 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Dutch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2015 - AAiT</a:t>
            </a:r>
            <a:endParaRPr lang="en-US" dirty="0"/>
          </a:p>
        </p:txBody>
      </p:sp>
      <p:pic>
        <p:nvPicPr>
          <p:cNvPr id="9" name="Picture 20" descr="MCj036416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774700"/>
            <a:ext cx="8763000" cy="4483100"/>
          </a:xfrm>
        </p:spPr>
        <p:txBody>
          <a:bodyPr/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15381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 h 272"/>
                <a:gd name="T2" fmla="*/ 144 w 480"/>
                <a:gd name="T3" fmla="*/ 18 h 272"/>
                <a:gd name="T4" fmla="*/ 336 w 480"/>
                <a:gd name="T5" fmla="*/ 4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799 h 272"/>
                <a:gd name="T2" fmla="*/ 1064 w 480"/>
                <a:gd name="T3" fmla="*/ 799 h 272"/>
                <a:gd name="T4" fmla="*/ 2492 w 480"/>
                <a:gd name="T5" fmla="*/ 159 h 272"/>
                <a:gd name="T6" fmla="*/ 3555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 h 272"/>
                <a:gd name="T2" fmla="*/ 144 w 480"/>
                <a:gd name="T3" fmla="*/ 18 h 272"/>
                <a:gd name="T4" fmla="*/ 336 w 480"/>
                <a:gd name="T5" fmla="*/ 4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799 h 272"/>
                <a:gd name="T2" fmla="*/ 1064 w 480"/>
                <a:gd name="T3" fmla="*/ 799 h 272"/>
                <a:gd name="T4" fmla="*/ 2492 w 480"/>
                <a:gd name="T5" fmla="*/ 159 h 272"/>
                <a:gd name="T6" fmla="*/ 3555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388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1538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Value=2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0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46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56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3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3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Semaphore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"/>
            <a:ext cx="6629400" cy="120032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semaphore 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thread_list</a:t>
            </a:r>
            <a:r>
              <a:rPr lang="en-US" dirty="0"/>
              <a:t> waiting;  // List of threads waiting for </a:t>
            </a:r>
            <a:r>
              <a:rPr lang="en-US" dirty="0" smtClean="0"/>
              <a:t>semaphore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981200"/>
            <a:ext cx="6629400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P(semaphore </a:t>
            </a:r>
            <a:r>
              <a:rPr lang="en-US" dirty="0"/>
              <a:t>*S){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(S-&gt;value </a:t>
            </a:r>
            <a:r>
              <a:rPr lang="en-US" dirty="0" smtClean="0"/>
              <a:t>&lt;= </a:t>
            </a:r>
            <a:r>
              <a:rPr lang="en-US" dirty="0"/>
              <a:t>0</a:t>
            </a:r>
            <a:r>
              <a:rPr lang="en-US" dirty="0" smtClean="0"/>
              <a:t>){ //why not if</a:t>
            </a:r>
            <a:endParaRPr lang="en-US" dirty="0"/>
          </a:p>
          <a:p>
            <a:pPr lvl="2"/>
            <a:r>
              <a:rPr lang="en-US" dirty="0"/>
              <a:t>add this process </a:t>
            </a:r>
            <a:r>
              <a:rPr lang="en-US" dirty="0" smtClean="0"/>
              <a:t>to </a:t>
            </a:r>
            <a:r>
              <a:rPr lang="en-US" dirty="0"/>
              <a:t>S-&gt; waiting;</a:t>
            </a:r>
          </a:p>
          <a:p>
            <a:pPr lvl="2"/>
            <a:r>
              <a:rPr lang="en-US" dirty="0"/>
              <a:t>block(this thread);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/>
              <a:t>S-&gt;value--;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43400"/>
            <a:ext cx="6705600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V(semaphore </a:t>
            </a:r>
            <a:r>
              <a:rPr lang="en-US" dirty="0"/>
              <a:t>*S){</a:t>
            </a:r>
          </a:p>
          <a:p>
            <a:pPr lvl="1"/>
            <a:r>
              <a:rPr lang="en-US" dirty="0"/>
              <a:t>S-&gt;value++;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s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waiting</a:t>
            </a:r>
            <a:r>
              <a:rPr lang="en-US" dirty="0" smtClean="0"/>
              <a:t> is not empty){</a:t>
            </a:r>
            <a:endParaRPr lang="en-US" dirty="0"/>
          </a:p>
          <a:p>
            <a:pPr lvl="2"/>
            <a:r>
              <a:rPr lang="en-US" dirty="0"/>
              <a:t>remove a </a:t>
            </a:r>
            <a:r>
              <a:rPr lang="en-US" dirty="0" smtClean="0"/>
              <a:t>process P from S-</a:t>
            </a:r>
            <a:r>
              <a:rPr lang="en-US" dirty="0"/>
              <a:t>&gt;list;</a:t>
            </a:r>
          </a:p>
          <a:p>
            <a:pPr lvl="2"/>
            <a:r>
              <a:rPr lang="en-US" dirty="0"/>
              <a:t>wakeup(P);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6828" y="2162334"/>
            <a:ext cx="2387372" cy="3858657"/>
            <a:chOff x="4305300" y="2162334"/>
            <a:chExt cx="2387372" cy="3858657"/>
          </a:xfrm>
        </p:grpSpPr>
        <p:sp>
          <p:nvSpPr>
            <p:cNvPr id="15" name="Right Brace 14"/>
            <p:cNvSpPr/>
            <p:nvPr/>
          </p:nvSpPr>
          <p:spPr>
            <a:xfrm>
              <a:off x="4419600" y="2162334"/>
              <a:ext cx="533400" cy="149526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4305300" y="4648200"/>
              <a:ext cx="571500" cy="13727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43475" y="2725301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atomic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7935" y="5149929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atomic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How do we ensure that the semaphore implementation is atomic? </a:t>
            </a:r>
          </a:p>
          <a:p>
            <a:pPr lvl="0"/>
            <a:r>
              <a:rPr lang="en-US" dirty="0" smtClean="0"/>
              <a:t>Approach 1: Make them system calls, and ensure only one P()r V() operation can be executed by any process at a time.</a:t>
            </a:r>
          </a:p>
          <a:p>
            <a:pPr lvl="1"/>
            <a:r>
              <a:rPr lang="en-US" dirty="0" smtClean="0"/>
              <a:t>This effectively puts a lock around the P() and V() operations themselves! Since system calls cannot be interrupted.</a:t>
            </a:r>
          </a:p>
          <a:p>
            <a:pPr lvl="1"/>
            <a:r>
              <a:rPr lang="en-US" dirty="0" smtClean="0"/>
              <a:t>Easy to do by disabling interrupts in the P() and V() calls.</a:t>
            </a:r>
          </a:p>
          <a:p>
            <a:pPr lvl="2"/>
            <a:r>
              <a:rPr lang="en-US" dirty="0" smtClean="0"/>
              <a:t>Not a huge task too. On Intel processors it can be done by cli and </a:t>
            </a:r>
            <a:r>
              <a:rPr lang="en-US" dirty="0" err="1" smtClean="0"/>
              <a:t>sti</a:t>
            </a:r>
            <a:r>
              <a:rPr lang="en-US" dirty="0" smtClean="0"/>
              <a:t> instructions.</a:t>
            </a:r>
          </a:p>
          <a:p>
            <a:pPr lvl="0"/>
            <a:r>
              <a:rPr lang="en-US" dirty="0" smtClean="0"/>
              <a:t>Approach 2: Use hardware support</a:t>
            </a:r>
          </a:p>
          <a:p>
            <a:pPr lvl="1"/>
            <a:r>
              <a:rPr lang="en-US" dirty="0" smtClean="0"/>
              <a:t>Say your CPU had atomic P and V instructions</a:t>
            </a:r>
          </a:p>
          <a:p>
            <a:pPr lvl="1"/>
            <a:r>
              <a:rPr lang="en-US" dirty="0" smtClean="0"/>
              <a:t>That would have been sweet.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Usage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Mutual Exclusion (initial value = 1)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Also called “Binary Semaphore”.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Can be used for mutual exclusion: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Semaphores can be used to implement locks:</a:t>
            </a:r>
          </a:p>
          <a:p>
            <a:pPr marL="7938" lvl="3"/>
            <a:r>
              <a:rPr lang="en-US" dirty="0" smtClean="0"/>
              <a:t>Semaphore </a:t>
            </a:r>
            <a:r>
              <a:rPr lang="en-US" dirty="0" err="1" smtClean="0"/>
              <a:t>my_semaphore</a:t>
            </a:r>
            <a:r>
              <a:rPr lang="en-US" dirty="0" smtClean="0"/>
              <a:t> = 1; // Initialize to nonzero</a:t>
            </a:r>
          </a:p>
          <a:p>
            <a:pPr marL="7938" lvl="3"/>
            <a:endParaRPr lang="en-US" dirty="0" smtClean="0"/>
          </a:p>
          <a:p>
            <a:pPr marL="7938" lvl="3"/>
            <a:r>
              <a:rPr lang="en-US" dirty="0" err="1" smtClean="0"/>
              <a:t>int</a:t>
            </a:r>
            <a:r>
              <a:rPr lang="en-US" dirty="0" smtClean="0"/>
              <a:t> withdraw(account, amount) {</a:t>
            </a:r>
          </a:p>
          <a:p>
            <a:pPr marL="179388" lvl="3"/>
            <a:r>
              <a:rPr lang="en-US" b="1" dirty="0" smtClean="0">
                <a:solidFill>
                  <a:srgbClr val="0070C0"/>
                </a:solidFill>
              </a:rPr>
              <a:t>P(</a:t>
            </a:r>
            <a:r>
              <a:rPr lang="en-US" b="1" dirty="0" err="1" smtClean="0">
                <a:solidFill>
                  <a:srgbClr val="0070C0"/>
                </a:solidFill>
              </a:rPr>
              <a:t>my_semaphore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 marL="179388" lvl="3" defTabSz="250825"/>
            <a:r>
              <a:rPr lang="en-US" dirty="0" smtClean="0"/>
              <a:t>balance = </a:t>
            </a:r>
            <a:r>
              <a:rPr lang="en-US" dirty="0" err="1" smtClean="0"/>
              <a:t>get_balance</a:t>
            </a:r>
            <a:r>
              <a:rPr lang="en-US" dirty="0" smtClean="0"/>
              <a:t>(account);		</a:t>
            </a:r>
            <a:r>
              <a:rPr lang="en-US" b="1" dirty="0" smtClean="0">
                <a:solidFill>
                  <a:schemeClr val="tx2"/>
                </a:solidFill>
              </a:rPr>
              <a:t>Critical Region</a:t>
            </a:r>
          </a:p>
          <a:p>
            <a:pPr marL="179388" lvl="3"/>
            <a:r>
              <a:rPr lang="en-US" dirty="0" smtClean="0"/>
              <a:t>balance -= amount;</a:t>
            </a:r>
          </a:p>
          <a:p>
            <a:pPr marL="179388" lvl="3"/>
            <a:r>
              <a:rPr lang="en-US" dirty="0" err="1" smtClean="0"/>
              <a:t>put_balance</a:t>
            </a:r>
            <a:r>
              <a:rPr lang="en-US" dirty="0" smtClean="0"/>
              <a:t>(account, balance);</a:t>
            </a:r>
          </a:p>
          <a:p>
            <a:pPr marL="179388" lvl="3"/>
            <a:r>
              <a:rPr lang="en-US" b="1" dirty="0" smtClean="0">
                <a:solidFill>
                  <a:srgbClr val="0070C0"/>
                </a:solidFill>
              </a:rPr>
              <a:t>V(</a:t>
            </a:r>
            <a:r>
              <a:rPr lang="en-US" b="1" dirty="0" err="1" smtClean="0">
                <a:solidFill>
                  <a:srgbClr val="0070C0"/>
                </a:solidFill>
              </a:rPr>
              <a:t>my_semaphore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 marL="179388" lvl="3"/>
            <a:r>
              <a:rPr lang="en-US" dirty="0" smtClean="0"/>
              <a:t>return balance;</a:t>
            </a:r>
          </a:p>
          <a:p>
            <a:pPr marL="7938" lvl="3"/>
            <a:r>
              <a:rPr lang="en-US" dirty="0" smtClean="0"/>
              <a:t>}</a:t>
            </a:r>
          </a:p>
          <a:p>
            <a:pPr lvl="0"/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4343400" y="4038600"/>
            <a:ext cx="5334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with 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Semaphores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</a:t>
            </a:r>
            <a:r>
              <a:rPr lang="en-US" dirty="0"/>
              <a:t>happens when the blue thread tries to acquire the lock</a:t>
            </a:r>
            <a:r>
              <a:rPr lang="en-US" dirty="0" smtClean="0"/>
              <a:t>?</a:t>
            </a:r>
          </a:p>
          <a:p>
            <a:pPr marL="821825" lvl="1" indent="-342900"/>
            <a:r>
              <a:rPr lang="en-US" dirty="0"/>
              <a:t>Since lock is acquired by another thread it waits</a:t>
            </a:r>
            <a:r>
              <a:rPr lang="en-US" dirty="0" smtClean="0"/>
              <a:t>.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71288"/>
              </p:ext>
            </p:extLst>
          </p:nvPr>
        </p:nvGraphicFramePr>
        <p:xfrm>
          <a:off x="762000" y="723900"/>
          <a:ext cx="46482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</a:tblGrid>
              <a:tr h="370840">
                <a:tc>
                  <a:txBody>
                    <a:bodyPr/>
                    <a:lstStyle/>
                    <a:p>
                      <a:pPr marL="1036638" lvl="3" indent="-693738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P(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my_semaphore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);</a:t>
                      </a:r>
                    </a:p>
                    <a:p>
                      <a:pPr marL="1036638" lvl="3" indent="-693738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balance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get_balance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(account);</a:t>
                      </a:r>
                    </a:p>
                    <a:p>
                      <a:pPr marL="400050" lvl="3" indent="-57150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balance -= amount;</a:t>
                      </a:r>
                      <a:r>
                        <a:rPr lang="en-US" sz="19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balance= $1400</a:t>
                      </a:r>
                      <a:endParaRPr lang="en-US" sz="1600" b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31814"/>
              </p:ext>
            </p:extLst>
          </p:nvPr>
        </p:nvGraphicFramePr>
        <p:xfrm>
          <a:off x="838200" y="3276600"/>
          <a:ext cx="4572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400050" lvl="3" indent="-57150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balance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get_balance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(account);</a:t>
                      </a:r>
                    </a:p>
                    <a:p>
                      <a:pPr marL="400050" lvl="3" indent="-57150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balance -= amount;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Courier New" pitchFamily="49" charset="0"/>
                      </a:endParaRPr>
                    </a:p>
                    <a:p>
                      <a:pPr marL="400050" lvl="3" indent="-57150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put_balance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(account, balance);</a:t>
                      </a:r>
                    </a:p>
                    <a:p>
                      <a:pPr marL="400050" marR="0" lvl="3" indent="-57150" algn="l" defTabSz="957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V(</a:t>
                      </a:r>
                      <a:r>
                        <a:rPr lang="en-US" sz="16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my_semaphore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3610"/>
              </p:ext>
            </p:extLst>
          </p:nvPr>
        </p:nvGraphicFramePr>
        <p:xfrm>
          <a:off x="838200" y="2552700"/>
          <a:ext cx="4648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</a:tblGrid>
              <a:tr h="370840">
                <a:tc>
                  <a:txBody>
                    <a:bodyPr/>
                    <a:lstStyle/>
                    <a:p>
                      <a:pPr marL="400050" lvl="3" indent="-57150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put_balance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(account, balance);</a:t>
                      </a:r>
                    </a:p>
                    <a:p>
                      <a:pPr marL="400050" marR="0" lvl="3" indent="-57150" algn="l" defTabSz="957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V(</a:t>
                      </a:r>
                      <a:r>
                        <a:rPr lang="en-US" sz="16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my_semaphore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1000" y="838200"/>
            <a:ext cx="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8433"/>
              </p:ext>
            </p:extLst>
          </p:nvPr>
        </p:nvGraphicFramePr>
        <p:xfrm>
          <a:off x="800100" y="180975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1036638" marR="0" lvl="3" indent="-693738" algn="l" defTabSz="957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P(</a:t>
                      </a:r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my_semaphore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);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0601" y="12176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0601" y="785336"/>
            <a:ext cx="199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Thread 1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7850" y="16264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Thread </a:t>
            </a:r>
            <a:r>
              <a:rPr lang="en-US" dirty="0" smtClean="0"/>
              <a:t>2 runs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40601" y="192250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7850" y="288772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40601" y="2512873"/>
            <a:ext cx="24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Thread 1 </a:t>
            </a:r>
            <a:r>
              <a:rPr lang="en-US" dirty="0" smtClean="0"/>
              <a:t>Completes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40601" y="3389352"/>
            <a:ext cx="24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Thread 1 </a:t>
            </a:r>
            <a:r>
              <a:rPr lang="en-US" dirty="0" smtClean="0"/>
              <a:t>Completes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</a:p>
          <a:p>
            <a:pPr marL="936125" lvl="1" indent="-457200"/>
            <a:r>
              <a:rPr lang="en-US" dirty="0"/>
              <a:t>Required: </a:t>
            </a:r>
            <a:r>
              <a:rPr lang="en-US" dirty="0" err="1"/>
              <a:t>Siberscatz</a:t>
            </a:r>
            <a:r>
              <a:rPr lang="en-US" dirty="0"/>
              <a:t>, Operating system concepts, 9th Ed, 5.5, 5.6, 5.7.1</a:t>
            </a:r>
          </a:p>
          <a:p>
            <a:endParaRPr lang="en-US" dirty="0"/>
          </a:p>
          <a:p>
            <a:r>
              <a:rPr lang="en-US" dirty="0" smtClean="0"/>
              <a:t>Next class</a:t>
            </a:r>
          </a:p>
          <a:p>
            <a:pPr marL="936125" lvl="1" indent="-457200"/>
            <a:r>
              <a:rPr lang="en-US" dirty="0" smtClean="0"/>
              <a:t>More sync: condition variables and monitors</a:t>
            </a:r>
          </a:p>
        </p:txBody>
      </p:sp>
    </p:spTree>
    <p:extLst>
      <p:ext uri="{BB962C8B-B14F-4D97-AF65-F5344CB8AC3E}">
        <p14:creationId xmlns:p14="http://schemas.microsoft.com/office/powerpoint/2010/main" val="34450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  <a:p>
            <a:pPr lvl="0"/>
            <a:endParaRPr lang="en-US" dirty="0" smtClean="0"/>
          </a:p>
        </p:txBody>
      </p:sp>
      <p:pic>
        <p:nvPicPr>
          <p:cNvPr id="8194" name="Picture 2" descr="C:\Users\Cylic\Desktop\sync - images\Pages from Lecture 5 Synchronization_P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9400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 smtClean="0">
                <a:solidFill>
                  <a:srgbClr val="C00000"/>
                </a:solidFill>
              </a:rPr>
              <a:t>block</a:t>
            </a:r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9219" name="Picture 3" descr="C:\Users\Cylic\Desktop\sync - images\Pages from Lecture 5 Synchronization_P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5115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0242" name="Picture 2" descr="C:\Users\Cylic\Desktop\sync - images\Pages from Lecture 5 Synchronization_Pag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5115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1266" name="Picture 2" descr="C:\Users\Cylic\Desktop\sync - images\Pages from Lecture 5 Synchronization_Pag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1305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2290" name="Picture 2" descr="C:\Users\Cylic\Desktop\sync - images\Pages from Lecture 5 Synchronization_Pag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1305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3314" name="Picture 2" descr="C:\Users\Cylic\Desktop\sync - images\Pages from Lecture 5 Synchronization_Page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44800"/>
            <a:ext cx="8123237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4338" name="Picture 2" descr="C:\Users\Cylic\Desktop\sync - images\Pages from Lecture 5 Synchronization_Page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30513"/>
            <a:ext cx="8124825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Mutexes – Blocking 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Really want a thread waiting to enter a critical section to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endParaRPr lang="en-US" dirty="0" smtClean="0"/>
          </a:p>
          <a:p>
            <a:pPr lvl="1"/>
            <a:r>
              <a:rPr lang="en-US" dirty="0" smtClean="0"/>
              <a:t>Put the thread to sleep until it can enter the critical section</a:t>
            </a:r>
          </a:p>
          <a:p>
            <a:pPr lvl="1"/>
            <a:r>
              <a:rPr lang="en-US" dirty="0" smtClean="0"/>
              <a:t>Frees up the CPU for other threads to run</a:t>
            </a:r>
          </a:p>
          <a:p>
            <a:pPr lvl="0"/>
            <a:r>
              <a:rPr lang="en-US" dirty="0" smtClean="0"/>
              <a:t>Straightforward to implement using our TCB queues!</a:t>
            </a:r>
          </a:p>
        </p:txBody>
      </p:sp>
      <p:pic>
        <p:nvPicPr>
          <p:cNvPr id="15363" name="Picture 3" descr="C:\Users\Cylic\Desktop\sync - images\Pages from Lecture 5 Synchronizati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30513"/>
            <a:ext cx="8124825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r>
              <a:rPr lang="en-US" smtClean="0">
                <a:solidFill>
                  <a:srgbClr val="000000"/>
                </a:solidFill>
              </a:rPr>
              <a:t> of 29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1218</Words>
  <Application>Microsoft Office PowerPoint</Application>
  <PresentationFormat>On-screen Show (4:3)</PresentationFormat>
  <Paragraphs>235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Gulim</vt:lpstr>
      <vt:lpstr>MS Gothic</vt:lpstr>
      <vt:lpstr>MS PGothic</vt:lpstr>
      <vt:lpstr>Arial</vt:lpstr>
      <vt:lpstr>Arial Black</vt:lpstr>
      <vt:lpstr>Calibri</vt:lpstr>
      <vt:lpstr>Comic Sans MS</vt:lpstr>
      <vt:lpstr>Courier New</vt:lpstr>
      <vt:lpstr>Helvetica</vt:lpstr>
      <vt:lpstr>Lucida Sans</vt:lpstr>
      <vt:lpstr>Wingdings</vt:lpstr>
      <vt:lpstr>2_Essential</vt:lpstr>
      <vt:lpstr>PowerPoint Presentation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Limitations of locks</vt:lpstr>
      <vt:lpstr>Limitations of locks</vt:lpstr>
      <vt:lpstr>Semaphores</vt:lpstr>
      <vt:lpstr>Semaphores Like Integers Except</vt:lpstr>
      <vt:lpstr>Semaphore Implementation</vt:lpstr>
      <vt:lpstr>Semaphore Implementation</vt:lpstr>
      <vt:lpstr>Semaphore Usage 1</vt:lpstr>
      <vt:lpstr>Execution with Semaphores</vt:lpstr>
      <vt:lpstr>Administrivia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Cylic</dc:creator>
  <cp:lastModifiedBy>Lisanu Tebikew</cp:lastModifiedBy>
  <cp:revision>140</cp:revision>
  <dcterms:created xsi:type="dcterms:W3CDTF">2012-05-07T22:58:42Z</dcterms:created>
  <dcterms:modified xsi:type="dcterms:W3CDTF">2015-04-16T02:34:00Z</dcterms:modified>
</cp:coreProperties>
</file>