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  <p:sldMasterId id="2147483677" r:id="rId2"/>
    <p:sldMasterId id="2147483689" r:id="rId3"/>
    <p:sldMasterId id="2147483701" r:id="rId4"/>
    <p:sldMasterId id="2147483713" r:id="rId5"/>
    <p:sldMasterId id="2147483725" r:id="rId6"/>
  </p:sldMasterIdLst>
  <p:notesMasterIdLst>
    <p:notesMasterId r:id="rId51"/>
  </p:notesMasterIdLst>
  <p:handoutMasterIdLst>
    <p:handoutMasterId r:id="rId52"/>
  </p:handoutMasterIdLst>
  <p:sldIdLst>
    <p:sldId id="507" r:id="rId7"/>
    <p:sldId id="541" r:id="rId8"/>
    <p:sldId id="508" r:id="rId9"/>
    <p:sldId id="509" r:id="rId10"/>
    <p:sldId id="510" r:id="rId11"/>
    <p:sldId id="511" r:id="rId12"/>
    <p:sldId id="515" r:id="rId13"/>
    <p:sldId id="516" r:id="rId14"/>
    <p:sldId id="517" r:id="rId15"/>
    <p:sldId id="545" r:id="rId16"/>
    <p:sldId id="546" r:id="rId17"/>
    <p:sldId id="549" r:id="rId18"/>
    <p:sldId id="557" r:id="rId19"/>
    <p:sldId id="563" r:id="rId20"/>
    <p:sldId id="564" r:id="rId21"/>
    <p:sldId id="519" r:id="rId22"/>
    <p:sldId id="520" r:id="rId23"/>
    <p:sldId id="524" r:id="rId24"/>
    <p:sldId id="554" r:id="rId25"/>
    <p:sldId id="556" r:id="rId26"/>
    <p:sldId id="555" r:id="rId27"/>
    <p:sldId id="558" r:id="rId28"/>
    <p:sldId id="593" r:id="rId29"/>
    <p:sldId id="594" r:id="rId30"/>
    <p:sldId id="574" r:id="rId31"/>
    <p:sldId id="551" r:id="rId32"/>
    <p:sldId id="575" r:id="rId33"/>
    <p:sldId id="552" r:id="rId34"/>
    <p:sldId id="580" r:id="rId35"/>
    <p:sldId id="581" r:id="rId36"/>
    <p:sldId id="531" r:id="rId37"/>
    <p:sldId id="583" r:id="rId38"/>
    <p:sldId id="534" r:id="rId39"/>
    <p:sldId id="535" r:id="rId40"/>
    <p:sldId id="587" r:id="rId41"/>
    <p:sldId id="589" r:id="rId42"/>
    <p:sldId id="588" r:id="rId43"/>
    <p:sldId id="565" r:id="rId44"/>
    <p:sldId id="566" r:id="rId45"/>
    <p:sldId id="561" r:id="rId46"/>
    <p:sldId id="562" r:id="rId47"/>
    <p:sldId id="590" r:id="rId48"/>
    <p:sldId id="592" r:id="rId49"/>
    <p:sldId id="569" r:id="rId50"/>
  </p:sldIdLst>
  <p:sldSz cx="9144000" cy="6858000" type="screen4x3"/>
  <p:notesSz cx="6858000" cy="91805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86076" autoAdjust="0"/>
  </p:normalViewPr>
  <p:slideViewPr>
    <p:cSldViewPr>
      <p:cViewPr varScale="1">
        <p:scale>
          <a:sx n="64" d="100"/>
          <a:sy n="64" d="100"/>
        </p:scale>
        <p:origin x="15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9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Voltage vs. Time</a:t>
            </a:r>
            <a:endParaRPr lang="en-US" dirty="0"/>
          </a:p>
        </c:rich>
      </c:tx>
      <c:layout>
        <c:manualLayout>
          <c:xMode val="edge"/>
          <c:yMode val="edge"/>
          <c:x val="0.32930258717660293"/>
          <c:y val="6.122448979591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Voltage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20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538544"/>
        <c:axId val="167539088"/>
      </c:scatterChart>
      <c:valAx>
        <c:axId val="167538544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9088"/>
        <c:crosses val="autoZero"/>
        <c:crossBetween val="midCat"/>
        <c:majorUnit val="2"/>
      </c:valAx>
      <c:valAx>
        <c:axId val="16753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Voltage (V)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8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Voltage vs. Time</a:t>
            </a:r>
            <a:endParaRPr lang="en-US" dirty="0"/>
          </a:p>
        </c:rich>
      </c:tx>
      <c:layout>
        <c:manualLayout>
          <c:xMode val="edge"/>
          <c:yMode val="edge"/>
          <c:x val="0.32930258717660293"/>
          <c:y val="6.122448979591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Voltage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40</c:v>
                </c:pt>
                <c:pt idx="2">
                  <c:v>80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546704"/>
        <c:axId val="167547792"/>
      </c:scatterChart>
      <c:valAx>
        <c:axId val="167546704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7792"/>
        <c:crosses val="autoZero"/>
        <c:crossBetween val="midCat"/>
        <c:majorUnit val="2"/>
      </c:valAx>
      <c:valAx>
        <c:axId val="16754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Voltage (V)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6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Voltage vs. Time</a:t>
            </a:r>
            <a:endParaRPr lang="en-US" dirty="0"/>
          </a:p>
        </c:rich>
      </c:tx>
      <c:layout>
        <c:manualLayout>
          <c:xMode val="edge"/>
          <c:yMode val="edge"/>
          <c:x val="0.32930258717660293"/>
          <c:y val="6.122448979591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Voltage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-4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542352"/>
        <c:axId val="167535280"/>
      </c:scatterChart>
      <c:valAx>
        <c:axId val="167542352"/>
        <c:scaling>
          <c:orientation val="minMax"/>
          <c:max val="15"/>
          <c:min val="-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5280"/>
        <c:crosses val="autoZero"/>
        <c:crossBetween val="midCat"/>
        <c:majorUnit val="2"/>
      </c:valAx>
      <c:valAx>
        <c:axId val="16753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Voltage (V)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2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Voltage vs. Time</a:t>
            </a:r>
            <a:endParaRPr lang="en-US" dirty="0"/>
          </a:p>
        </c:rich>
      </c:tx>
      <c:layout>
        <c:manualLayout>
          <c:xMode val="edge"/>
          <c:yMode val="edge"/>
          <c:x val="0.32930258717660293"/>
          <c:y val="6.122448979591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Voltage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40</c:v>
                </c:pt>
                <c:pt idx="2">
                  <c:v>80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541808"/>
        <c:axId val="167537456"/>
      </c:scatterChart>
      <c:valAx>
        <c:axId val="167541808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7456"/>
        <c:crosses val="autoZero"/>
        <c:crossBetween val="midCat"/>
        <c:majorUnit val="2"/>
      </c:valAx>
      <c:valAx>
        <c:axId val="16753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Voltage (V)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1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Current vs. Time</a:t>
            </a:r>
            <a:endParaRPr lang="en-US" dirty="0"/>
          </a:p>
        </c:rich>
      </c:tx>
      <c:layout>
        <c:manualLayout>
          <c:xMode val="edge"/>
          <c:yMode val="edge"/>
          <c:x val="0.32930258717660293"/>
          <c:y val="6.122448979591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Voltage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10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10</c:v>
                </c:pt>
                <c:pt idx="2">
                  <c:v>20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539632"/>
        <c:axId val="167540720"/>
      </c:scatterChart>
      <c:valAx>
        <c:axId val="167539632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 (s)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0720"/>
        <c:crosses val="autoZero"/>
        <c:crossBetween val="midCat"/>
        <c:majorUnit val="2"/>
      </c:valAx>
      <c:valAx>
        <c:axId val="16754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Current (mA)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9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166BB6-7F98-430C-B095-3E9992C36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45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5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5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5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45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7878B4-2EF9-4933-9DC2-BE4C983060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79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78B4-2EF9-4933-9DC2-BE4C9830604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195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7591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71236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2819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4273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6897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3086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8312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50190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01418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5582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CDA67-0AC7-4E0C-B146-4971A1B5667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8420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13166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CDA67-0AC7-4E0C-B146-4971A1B5667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8420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78B4-2EF9-4933-9DC2-BE4C98306040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841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78B4-2EF9-4933-9DC2-BE4C98306040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615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78B4-2EF9-4933-9DC2-BE4C98306040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29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78B4-2EF9-4933-9DC2-BE4C9830604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84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78B4-2EF9-4933-9DC2-BE4C9830604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56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78B4-2EF9-4933-9DC2-BE4C9830604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18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78B4-2EF9-4933-9DC2-BE4C9830604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70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878B4-2EF9-4933-9DC2-BE4C9830604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52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7992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2104D4-E763-46B6-B8C9-3ABCBC0B9752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4611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67587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67588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smtClean="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67589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</p:grpSp>
      <p:sp>
        <p:nvSpPr>
          <p:cNvPr id="675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759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6D1E00D-2D1F-4E94-8A6C-A0D0AC6A63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5407C-4143-419A-B54A-1E151B49D3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91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B4A41-7733-4320-AFF6-4C81771980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72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solidFill>
                  <a:srgbClr val="996633"/>
                </a:solidFill>
                <a:latin typeface="Times New Roman" pitchFamily="18" charset="0"/>
                <a:cs typeface="Arial" charset="0"/>
              </a:rPr>
              <a:t>© 2009 Pearson Education, Upper Saddle River, NJ 07458. All Rights Reserved</a:t>
            </a: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51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684F5-70BB-4700-8B4F-CA0C80556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4874C-7927-4C47-A655-DFC38331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E6ECD-4B20-448D-B313-86EF9227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82F19-39A4-47D5-955A-77013894B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4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022C0-0D13-4660-B2AD-3186AD844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9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5F295-2224-416B-A4DD-87BC31A2E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71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B7212-DA0F-4C58-94B3-D6509D5ED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64CA-68F2-4B2B-97CC-417CE9723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75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9A595-8314-4692-9F08-1785A69E2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5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20796-BC8D-4CA1-BD59-F79B612CA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6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696D9-2328-4348-90EB-9F936F867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7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solidFill>
                  <a:srgbClr val="996633"/>
                </a:solidFill>
                <a:latin typeface="Times New Roman" pitchFamily="18" charset="0"/>
                <a:cs typeface="Arial" charset="0"/>
              </a:rPr>
              <a:t>© 2009 Pearson Education, Upper Saddle River, NJ 07458. All Rights Reserved</a:t>
            </a: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8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4C11-C18B-45E1-8EEF-E576FAF1409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09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37AC2-0454-427A-A6F0-96E4DCFBDA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01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A4BDC-F094-4D64-851D-3ECB862C48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93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2C954-8A34-4711-9CB3-0F0C3067ED1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4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CD623-9E29-49C8-83BD-827C910A7A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36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E2A14-0901-4893-8006-D510B3D00F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AC84-C337-4A4E-A516-A6A2A4B599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460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A6AE5-4931-4630-A0B7-31EAC152EB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12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92454-33B7-40F7-A5D3-A091831496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35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37088-0642-4B81-B070-2D21C5FE4E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637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3BA87-1334-47AD-A8F5-304B8824C2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84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447800" y="12954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-2514600" y="533400"/>
            <a:ext cx="3657600" cy="3657600"/>
          </a:xfrm>
          <a:custGeom>
            <a:avLst/>
            <a:gdLst>
              <a:gd name="G0" fmla="+- 12083 0 0"/>
              <a:gd name="G1" fmla="+- -32000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4083" y="2368"/>
              </a:cxn>
              <a:cxn ang="0">
                <a:pos x="64000" y="32000"/>
              </a:cxn>
              <a:cxn ang="0">
                <a:pos x="44083" y="61631"/>
              </a:cxn>
              <a:cxn ang="0">
                <a:pos x="44083" y="61631"/>
              </a:cxn>
              <a:cxn ang="0">
                <a:pos x="44082" y="61631"/>
              </a:cxn>
              <a:cxn ang="0">
                <a:pos x="44083" y="61632"/>
              </a:cxn>
              <a:cxn ang="0">
                <a:pos x="44083" y="2368"/>
              </a:cxn>
              <a:cxn ang="0">
                <a:pos x="44082" y="2368"/>
              </a:cxn>
              <a:cxn ang="0">
                <a:pos x="44083" y="2368"/>
              </a:cxn>
            </a:cxnLst>
            <a:rect l="T13" t="T15" r="T17" b="T19"/>
            <a:pathLst>
              <a:path w="64000" h="64000">
                <a:moveTo>
                  <a:pt x="44083" y="2368"/>
                </a:moveTo>
                <a:cubicBezTo>
                  <a:pt x="56127" y="7280"/>
                  <a:pt x="64000" y="18993"/>
                  <a:pt x="64000" y="32000"/>
                </a:cubicBezTo>
                <a:cubicBezTo>
                  <a:pt x="64000" y="45006"/>
                  <a:pt x="56127" y="56719"/>
                  <a:pt x="44083" y="61631"/>
                </a:cubicBezTo>
                <a:cubicBezTo>
                  <a:pt x="44082" y="61631"/>
                  <a:pt x="44082" y="61631"/>
                  <a:pt x="44082" y="61631"/>
                </a:cubicBezTo>
                <a:lnTo>
                  <a:pt x="44083" y="61632"/>
                </a:lnTo>
                <a:lnTo>
                  <a:pt x="44083" y="2368"/>
                </a:lnTo>
                <a:lnTo>
                  <a:pt x="44082" y="2368"/>
                </a:lnTo>
                <a:cubicBezTo>
                  <a:pt x="44082" y="2368"/>
                  <a:pt x="44082" y="2368"/>
                  <a:pt x="44083" y="236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3222625" y="-228600"/>
            <a:ext cx="4038600" cy="4038600"/>
          </a:xfrm>
          <a:custGeom>
            <a:avLst/>
            <a:gdLst>
              <a:gd name="G0" fmla="+- 18994 0 0"/>
              <a:gd name="G1" fmla="+- -3001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0994" y="6246"/>
              </a:cxn>
              <a:cxn ang="0">
                <a:pos x="64000" y="32000"/>
              </a:cxn>
              <a:cxn ang="0">
                <a:pos x="50994" y="57753"/>
              </a:cxn>
              <a:cxn ang="0">
                <a:pos x="50994" y="57753"/>
              </a:cxn>
              <a:cxn ang="0">
                <a:pos x="50993" y="57753"/>
              </a:cxn>
              <a:cxn ang="0">
                <a:pos x="50994" y="57754"/>
              </a:cxn>
              <a:cxn ang="0">
                <a:pos x="50994" y="6246"/>
              </a:cxn>
              <a:cxn ang="0">
                <a:pos x="50993" y="6246"/>
              </a:cxn>
              <a:cxn ang="0">
                <a:pos x="50994" y="6246"/>
              </a:cxn>
            </a:cxnLst>
            <a:rect l="T13" t="T15" r="T17" b="T19"/>
            <a:pathLst>
              <a:path w="64000" h="64000">
                <a:moveTo>
                  <a:pt x="50994" y="6246"/>
                </a:moveTo>
                <a:cubicBezTo>
                  <a:pt x="59172" y="12279"/>
                  <a:pt x="64000" y="21837"/>
                  <a:pt x="64000" y="32000"/>
                </a:cubicBezTo>
                <a:cubicBezTo>
                  <a:pt x="64000" y="42162"/>
                  <a:pt x="59172" y="51720"/>
                  <a:pt x="50994" y="57753"/>
                </a:cubicBezTo>
                <a:cubicBezTo>
                  <a:pt x="50993" y="57753"/>
                  <a:pt x="50993" y="57753"/>
                  <a:pt x="50993" y="57753"/>
                </a:cubicBezTo>
                <a:lnTo>
                  <a:pt x="50994" y="57754"/>
                </a:lnTo>
                <a:lnTo>
                  <a:pt x="50994" y="6246"/>
                </a:lnTo>
                <a:lnTo>
                  <a:pt x="50993" y="6246"/>
                </a:lnTo>
                <a:cubicBezTo>
                  <a:pt x="50993" y="6246"/>
                  <a:pt x="50993" y="6246"/>
                  <a:pt x="50994" y="6246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43038" y="152400"/>
            <a:ext cx="7239000" cy="911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963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600200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E0E1A-ACA1-4FE3-B826-9997C616CB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27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19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5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825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491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EA7CC-68F3-444D-8B3B-6881578F96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80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122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443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214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07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424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rifa-Bold"/>
                <a:cs typeface="Serifa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28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1CF24D4-4CD7-4E60-A064-5B73531234B8}" type="datetime1">
              <a:rPr lang="en-US">
                <a:solidFill>
                  <a:prstClr val="black"/>
                </a:solidFill>
              </a:rPr>
              <a:pPr>
                <a:defRPr/>
              </a:pPr>
              <a:t>6/15/2015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F04FE4-5614-4A94-A39A-F29F72E93F0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295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966AB54-CD2D-47EE-9C6A-C9C3615C51C8}" type="datetime1">
              <a:rPr lang="en-US">
                <a:solidFill>
                  <a:prstClr val="black"/>
                </a:solidFill>
              </a:rPr>
              <a:pPr>
                <a:defRPr/>
              </a:pPr>
              <a:t>6/15/2015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B1787F-77E7-4803-A2D8-59FA1524EFA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703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C52C81-A9FC-4252-A266-AF78542BE732}" type="datetime1">
              <a:rPr lang="en-US">
                <a:solidFill>
                  <a:prstClr val="black"/>
                </a:solidFill>
              </a:rPr>
              <a:pPr>
                <a:defRPr/>
              </a:pPr>
              <a:t>6/15/2015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7269766-7577-422F-8A22-25EFE4AA6F9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313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9BE4F8-5F4F-4351-86BD-3DF138AE2D83}" type="datetime1">
              <a:rPr lang="en-US">
                <a:solidFill>
                  <a:prstClr val="black"/>
                </a:solidFill>
              </a:rPr>
              <a:pPr>
                <a:defRPr/>
              </a:pPr>
              <a:t>6/15/2015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974F469-F5A5-4A6B-BB8C-B49FC6606A2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9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E548F-85AF-4CC4-B81E-49C4796EE1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16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D90A42-77D4-45B0-8B2C-AD0621D173C3}" type="datetime1">
              <a:rPr lang="en-US">
                <a:solidFill>
                  <a:prstClr val="black"/>
                </a:solidFill>
              </a:rPr>
              <a:pPr>
                <a:defRPr/>
              </a:pPr>
              <a:t>6/15/2015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AABE1D6-C834-4891-A461-BE4ED4B1182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006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6A69EF-AE99-4E41-BF17-AA62A5EB6643}" type="datetime1">
              <a:rPr lang="en-US">
                <a:solidFill>
                  <a:prstClr val="black"/>
                </a:solidFill>
              </a:rPr>
              <a:pPr>
                <a:defRPr/>
              </a:pPr>
              <a:t>6/15/2015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2C3DAF-3E6B-4A45-8288-BDD70F4504C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688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EEE7AED-38B8-4FA3-8E71-B6BC5BE62709}" type="datetime1">
              <a:rPr lang="en-US">
                <a:solidFill>
                  <a:prstClr val="black"/>
                </a:solidFill>
              </a:rPr>
              <a:pPr>
                <a:defRPr/>
              </a:pPr>
              <a:t>6/15/2015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EDC5A12-B5F2-4F7D-A505-06F0382A747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2647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EF31D53-0AF9-4833-AB9F-C527D7509C06}" type="datetime1">
              <a:rPr lang="en-US">
                <a:solidFill>
                  <a:prstClr val="black"/>
                </a:solidFill>
              </a:rPr>
              <a:pPr>
                <a:defRPr/>
              </a:pPr>
              <a:t>6/15/2015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9C03F49-BB93-49BB-9794-CC7B71D1F57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06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5F305EE-F720-46B0-8133-4B97CA53097D}" type="datetime1">
              <a:rPr lang="en-US">
                <a:solidFill>
                  <a:prstClr val="black"/>
                </a:solidFill>
              </a:rPr>
              <a:pPr>
                <a:defRPr/>
              </a:pPr>
              <a:t>6/15/2015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81D4547-6976-4C75-A87B-59A2E1BC0AE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887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4B1BAA-BA9D-44B6-B37B-2A0A7B11F093}" type="datetime1">
              <a:rPr lang="en-US">
                <a:solidFill>
                  <a:prstClr val="black"/>
                </a:solidFill>
              </a:rPr>
              <a:pPr>
                <a:defRPr/>
              </a:pPr>
              <a:t>6/15/2015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ACDE75-8630-4964-B24C-77CE63E1CE1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2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171825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42900"/>
            <a:ext cx="9144000" cy="65151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9508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509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6624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57175"/>
            <a:ext cx="4495800" cy="660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175"/>
            <a:ext cx="4495800" cy="660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12046-1AA3-473A-83C9-1E045BF71AB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30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496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9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7054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04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3926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832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7B137-AA0F-4409-8731-C5DF5C0727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66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74B44-BB0A-48DE-921E-09A72FF9A1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926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6DDC-4613-47AB-A42B-9EAE5DBBEB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46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6656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smtClean="0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6656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6656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/>
              <a:endParaRPr lang="en-US" smtClean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5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6E57245-CA6B-4500-A68C-2A8F373EB1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10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5155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155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155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1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F185C11-66FD-4C4A-A003-03C8FA693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51555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1556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1557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1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1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1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89E3DF9-2F3F-4831-BF54-FC4D913BC4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995331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95332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95333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53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953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953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763" y="6434138"/>
            <a:ext cx="9161463" cy="430212"/>
          </a:xfrm>
          <a:prstGeom prst="rect">
            <a:avLst/>
          </a:prstGeom>
          <a:solidFill>
            <a:srgbClr val="364395"/>
          </a:solidFill>
          <a:ln>
            <a:solidFill>
              <a:srgbClr val="00514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027" name="Picture 8" descr="Pearson_Bound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39063" y="6440488"/>
            <a:ext cx="14414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9" descr="Pearson_Strap_Bound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813" y="6442075"/>
            <a:ext cx="16605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876800" y="6464300"/>
            <a:ext cx="3048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850" dirty="0">
                <a:solidFill>
                  <a:prstClr val="white"/>
                </a:solidFill>
                <a:latin typeface="Verdana" charset="0"/>
                <a:cs typeface="Arial" charset="0"/>
              </a:rPr>
              <a:t> Copyright ©2012 by Pearson Education, Inc.</a:t>
            </a:r>
          </a:p>
          <a:p>
            <a:pPr algn="r">
              <a:defRPr/>
            </a:pPr>
            <a:r>
              <a:rPr lang="en-US" sz="850" dirty="0">
                <a:solidFill>
                  <a:prstClr val="white"/>
                </a:solidFill>
                <a:latin typeface="Verdana" charset="0"/>
                <a:cs typeface="Arial" charset="0"/>
              </a:rPr>
              <a:t>All rights reserved.</a:t>
            </a:r>
          </a:p>
        </p:txBody>
      </p:sp>
      <p:sp>
        <p:nvSpPr>
          <p:cNvPr id="1031" name="Text Box 47"/>
          <p:cNvSpPr txBox="1">
            <a:spLocks noChangeArrowheads="1"/>
          </p:cNvSpPr>
          <p:nvPr/>
        </p:nvSpPr>
        <p:spPr bwMode="auto">
          <a:xfrm>
            <a:off x="1609725" y="6461125"/>
            <a:ext cx="39147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50" i="1" dirty="0">
                <a:solidFill>
                  <a:srgbClr val="FFFFFF"/>
                </a:solidFill>
                <a:latin typeface="Verdana" charset="0"/>
                <a:cs typeface="Arial" charset="0"/>
              </a:rPr>
              <a:t>Digital Electronics: A Practical Approach with </a:t>
            </a:r>
            <a:r>
              <a:rPr lang="en-US" sz="850" i="1" dirty="0" err="1">
                <a:solidFill>
                  <a:srgbClr val="FFFFFF"/>
                </a:solidFill>
                <a:latin typeface="Verdana" charset="0"/>
                <a:cs typeface="Arial" charset="0"/>
              </a:rPr>
              <a:t>VHDL</a:t>
            </a:r>
            <a:r>
              <a:rPr lang="en-US" sz="850" i="1" dirty="0">
                <a:solidFill>
                  <a:srgbClr val="FFFFFF"/>
                </a:solidFill>
                <a:latin typeface="Verdana" charset="0"/>
                <a:cs typeface="Arial" charset="0"/>
              </a:rPr>
              <a:t>, 9</a:t>
            </a:r>
            <a:r>
              <a:rPr lang="en-US" sz="850" i="1" baseline="30000" dirty="0">
                <a:solidFill>
                  <a:srgbClr val="FFFFFF"/>
                </a:solidFill>
                <a:latin typeface="Verdana" charset="0"/>
                <a:cs typeface="Arial" charset="0"/>
              </a:rPr>
              <a:t>th</a:t>
            </a:r>
            <a:r>
              <a:rPr lang="en-US" sz="850" i="1" dirty="0">
                <a:solidFill>
                  <a:srgbClr val="FFFFFF"/>
                </a:solidFill>
                <a:latin typeface="Verdana" charset="0"/>
                <a:cs typeface="Arial" charset="0"/>
              </a:rPr>
              <a:t> Edition</a:t>
            </a:r>
          </a:p>
          <a:p>
            <a:pPr>
              <a:defRPr/>
            </a:pPr>
            <a:r>
              <a:rPr lang="en-US" sz="850" dirty="0">
                <a:solidFill>
                  <a:srgbClr val="FFFFFF"/>
                </a:solidFill>
                <a:latin typeface="Verdana" charset="0"/>
                <a:cs typeface="Arial" charset="0"/>
              </a:rPr>
              <a:t>William </a:t>
            </a:r>
            <a:r>
              <a:rPr lang="en-US" sz="850" dirty="0" err="1">
                <a:solidFill>
                  <a:srgbClr val="FFFFFF"/>
                </a:solidFill>
                <a:latin typeface="Verdana" charset="0"/>
                <a:cs typeface="Arial" charset="0"/>
              </a:rPr>
              <a:t>Kleitz</a:t>
            </a:r>
            <a:endParaRPr lang="en-US" sz="850" dirty="0">
              <a:solidFill>
                <a:srgbClr val="FFFFFF"/>
              </a:solidFill>
              <a:latin typeface="Verdan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3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100" kern="1200">
          <a:solidFill>
            <a:schemeClr val="tx1"/>
          </a:solidFill>
          <a:latin typeface="Verdana"/>
          <a:ea typeface="ＭＳ Ｐゴシック" charset="-128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100">
          <a:solidFill>
            <a:schemeClr val="tx1"/>
          </a:solidFill>
          <a:latin typeface="Verdana" charset="0"/>
          <a:ea typeface="ＭＳ Ｐゴシック" charset="-128"/>
          <a:cs typeface="Verdan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100">
          <a:solidFill>
            <a:schemeClr val="tx1"/>
          </a:solidFill>
          <a:latin typeface="Verdana" charset="0"/>
          <a:ea typeface="ＭＳ Ｐゴシック" charset="-128"/>
          <a:cs typeface="Verdan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100">
          <a:solidFill>
            <a:schemeClr val="tx1"/>
          </a:solidFill>
          <a:latin typeface="Verdana" charset="0"/>
          <a:ea typeface="ＭＳ Ｐゴシック" charset="-128"/>
          <a:cs typeface="Verdan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100">
          <a:solidFill>
            <a:schemeClr val="tx1"/>
          </a:solidFill>
          <a:latin typeface="Verdana" charset="0"/>
          <a:ea typeface="ＭＳ Ｐゴシック" charset="-128"/>
          <a:cs typeface="Verdan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57175"/>
            <a:ext cx="9144000" cy="660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971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09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3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en.wikipedia.org/wiki/Capaci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gif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en.wikipedia.org/wiki/Induc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 smtClean="0"/>
              <a:t>Two New Passive Circuit Elements</a:t>
            </a:r>
            <a:endParaRPr lang="en-US" altLang="en-US" i="0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Recall that resistors are called </a:t>
            </a:r>
            <a:r>
              <a:rPr lang="en-US" altLang="en-US" i="1" dirty="0" smtClean="0"/>
              <a:t>passive elements</a:t>
            </a:r>
            <a:r>
              <a:rPr lang="en-US" altLang="en-US" dirty="0" smtClean="0"/>
              <a:t> because they cannot generate electrical energy.</a:t>
            </a:r>
          </a:p>
          <a:p>
            <a:r>
              <a:rPr lang="en-US" altLang="en-US" dirty="0" smtClean="0"/>
              <a:t>The two other common passive elements are capacitors and inductors.</a:t>
            </a:r>
          </a:p>
          <a:p>
            <a:r>
              <a:rPr lang="en-US" altLang="en-US" dirty="0" smtClean="0"/>
              <a:t>Resistors </a:t>
            </a:r>
            <a:r>
              <a:rPr lang="en-US" altLang="en-US" i="1" dirty="0" smtClean="0"/>
              <a:t>dissipate</a:t>
            </a:r>
            <a:r>
              <a:rPr lang="en-US" altLang="en-US" dirty="0" smtClean="0"/>
              <a:t> energy as heat, but capacitors and inductors </a:t>
            </a:r>
            <a:r>
              <a:rPr lang="en-US" altLang="en-US" i="1" dirty="0" smtClean="0"/>
              <a:t>store</a:t>
            </a:r>
            <a:r>
              <a:rPr lang="en-US" altLang="en-US" dirty="0" smtClean="0"/>
              <a:t> energy, which can later be returned to the circuit.</a:t>
            </a: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25621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 smtClean="0"/>
              <a:t>Capacitors Store Energy</a:t>
            </a:r>
            <a:endParaRPr lang="en-US" altLang="en-US" i="0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676400"/>
            <a:ext cx="7313612" cy="4114800"/>
          </a:xfrm>
        </p:spPr>
        <p:txBody>
          <a:bodyPr/>
          <a:lstStyle/>
          <a:p>
            <a:r>
              <a:rPr lang="en-US" altLang="en-US" sz="2800" i="0" dirty="0">
                <a:sym typeface="Symbol" panose="05050102010706020507" pitchFamily="18" charset="2"/>
              </a:rPr>
              <a:t>Recall that energy is dissipated as heat when current flows through a resistance.</a:t>
            </a:r>
          </a:p>
          <a:p>
            <a:r>
              <a:rPr lang="en-US" altLang="en-US" sz="2800" i="0" dirty="0" smtClean="0">
                <a:sym typeface="Symbol" panose="05050102010706020507" pitchFamily="18" charset="2"/>
              </a:rPr>
              <a:t>An ideal capacitor </a:t>
            </a:r>
            <a:r>
              <a:rPr lang="en-US" altLang="en-US" sz="2800" i="0" dirty="0">
                <a:sym typeface="Symbol" panose="05050102010706020507" pitchFamily="18" charset="2"/>
              </a:rPr>
              <a:t>does not dissipate </a:t>
            </a:r>
            <a:r>
              <a:rPr lang="en-US" altLang="en-US" sz="2800" i="0" dirty="0" smtClean="0">
                <a:sym typeface="Symbol" panose="05050102010706020507" pitchFamily="18" charset="2"/>
              </a:rPr>
              <a:t>energy.  Rather </a:t>
            </a:r>
            <a:r>
              <a:rPr lang="en-US" altLang="en-US" sz="2800" i="0" dirty="0">
                <a:sym typeface="Symbol" panose="05050102010706020507" pitchFamily="18" charset="2"/>
              </a:rPr>
              <a:t>it stores energy, which can later be returned to the circuit</a:t>
            </a:r>
            <a:r>
              <a:rPr lang="en-US" altLang="en-US" sz="2800" i="0" dirty="0" smtClean="0">
                <a:sym typeface="Symbol" panose="05050102010706020507" pitchFamily="18" charset="2"/>
              </a:rPr>
              <a:t>.</a:t>
            </a: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We can model a real, </a:t>
            </a:r>
            <a:br>
              <a:rPr lang="en-US" altLang="en-US" sz="2400" dirty="0" smtClean="0">
                <a:sym typeface="Symbol" panose="05050102010706020507" pitchFamily="18" charset="2"/>
              </a:rPr>
            </a:br>
            <a:r>
              <a:rPr lang="en-US" altLang="en-US" sz="2400" dirty="0" smtClean="0">
                <a:sym typeface="Symbol" panose="05050102010706020507" pitchFamily="18" charset="2"/>
              </a:rPr>
              <a:t>non-ideal capacitor by </a:t>
            </a:r>
            <a:br>
              <a:rPr lang="en-US" altLang="en-US" sz="2400" dirty="0" smtClean="0">
                <a:sym typeface="Symbol" panose="05050102010706020507" pitchFamily="18" charset="2"/>
              </a:rPr>
            </a:br>
            <a:r>
              <a:rPr lang="en-US" altLang="en-US" sz="2400" dirty="0" smtClean="0">
                <a:sym typeface="Symbol" panose="05050102010706020507" pitchFamily="18" charset="2"/>
              </a:rPr>
              <a:t>including a resistance </a:t>
            </a:r>
            <a:br>
              <a:rPr lang="en-US" altLang="en-US" sz="2400" dirty="0" smtClean="0">
                <a:sym typeface="Symbol" panose="05050102010706020507" pitchFamily="18" charset="2"/>
              </a:rPr>
            </a:br>
            <a:r>
              <a:rPr lang="en-US" altLang="en-US" sz="2400" dirty="0" smtClean="0">
                <a:sym typeface="Symbol" panose="05050102010706020507" pitchFamily="18" charset="2"/>
              </a:rPr>
              <a:t>in parallel with the </a:t>
            </a:r>
            <a:br>
              <a:rPr lang="en-US" altLang="en-US" sz="2400" dirty="0" smtClean="0">
                <a:sym typeface="Symbol" panose="05050102010706020507" pitchFamily="18" charset="2"/>
              </a:rPr>
            </a:br>
            <a:r>
              <a:rPr lang="en-US" altLang="en-US" sz="2400" dirty="0" smtClean="0">
                <a:sym typeface="Symbol" panose="05050102010706020507" pitchFamily="18" charset="2"/>
              </a:rPr>
              <a:t>capacitance.</a:t>
            </a:r>
            <a:endParaRPr lang="en-US" altLang="en-US" sz="2400" i="0" dirty="0">
              <a:sym typeface="Symbol" panose="05050102010706020507" pitchFamily="18" charset="2"/>
            </a:endParaRPr>
          </a:p>
          <a:p>
            <a:pPr algn="r">
              <a:buFontTx/>
              <a:buNone/>
            </a:pPr>
            <a:endParaRPr lang="en-US" altLang="en-US" sz="20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/>
          <a:stretch/>
        </p:blipFill>
        <p:spPr>
          <a:xfrm>
            <a:off x="5971309" y="4976734"/>
            <a:ext cx="2944091" cy="169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/>
              <a:t>Capacitor Energy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3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i="0" dirty="0" smtClean="0">
                    <a:sym typeface="Symbol" panose="05050102010706020507" pitchFamily="18" charset="2"/>
                  </a:rPr>
                  <a:t>The energy </a:t>
                </a:r>
                <a:r>
                  <a:rPr lang="en-US" altLang="en-US" sz="2800" i="1" dirty="0" smtClean="0">
                    <a:sym typeface="Symbol" panose="05050102010706020507" pitchFamily="18" charset="2"/>
                  </a:rPr>
                  <a:t>w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800" i="0" dirty="0">
                    <a:sym typeface="Symbol" panose="05050102010706020507" pitchFamily="18" charset="2"/>
                  </a:rPr>
                  <a:t>stored 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in a capacitor is </a:t>
                </a:r>
                <a:r>
                  <a:rPr lang="en-US" altLang="en-US" sz="2800" i="0" dirty="0">
                    <a:sym typeface="Symbol" panose="05050102010706020507" pitchFamily="18" charset="2"/>
                  </a:rPr>
                  <a:t>given 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𝑤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  <m:sSup>
                        <m:sSup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  <m: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2800" i="0" dirty="0">
                  <a:sym typeface="Symbol" panose="05050102010706020507" pitchFamily="18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800" i="0" dirty="0">
                    <a:sym typeface="Symbol" panose="05050102010706020507" pitchFamily="18" charset="2"/>
                  </a:rPr>
                  <a:t>	where </a:t>
                </a:r>
                <a:r>
                  <a:rPr lang="en-US" altLang="en-US" sz="2800" i="1" dirty="0" smtClean="0">
                    <a:sym typeface="Symbol" panose="05050102010706020507" pitchFamily="18" charset="2"/>
                  </a:rPr>
                  <a:t>C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 is the capacitor’s capacitance and </a:t>
                </a:r>
                <a:r>
                  <a:rPr lang="en-US" altLang="en-US" sz="2800" i="1" dirty="0" smtClean="0">
                    <a:sym typeface="Symbol" panose="05050102010706020507" pitchFamily="18" charset="2"/>
                  </a:rPr>
                  <a:t>v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800" i="0" dirty="0">
                    <a:sym typeface="Symbol" panose="05050102010706020507" pitchFamily="18" charset="2"/>
                  </a:rPr>
                  <a:t>is the voltage across the capacitor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altLang="en-US" sz="2800" dirty="0" smtClean="0">
                    <a:sym typeface="Symbol" panose="05050102010706020507" pitchFamily="18" charset="2"/>
                  </a:rPr>
                  <a:t>Recall the units: </a:t>
                </a:r>
                <a:r>
                  <a:rPr lang="en-US" altLang="en-US" sz="2800" i="1" dirty="0" smtClean="0">
                    <a:sym typeface="Symbol" panose="05050102010706020507" pitchFamily="18" charset="2"/>
                  </a:rPr>
                  <a:t>w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 is in joules, </a:t>
                </a:r>
                <a:r>
                  <a:rPr lang="en-US" altLang="en-US" sz="2800" i="1" dirty="0" smtClean="0">
                    <a:sym typeface="Symbol" panose="05050102010706020507" pitchFamily="18" charset="2"/>
                  </a:rPr>
                  <a:t>C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 is in farads, and </a:t>
                </a:r>
                <a:r>
                  <a:rPr lang="en-US" altLang="en-US" sz="2800" i="1" dirty="0" smtClean="0">
                    <a:sym typeface="Symbol" panose="05050102010706020507" pitchFamily="18" charset="2"/>
                  </a:rPr>
                  <a:t>v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 is in volts.</a:t>
                </a:r>
                <a:endParaRPr lang="en-US" altLang="en-US" sz="2800" i="0" dirty="0">
                  <a:sym typeface="Symbol" panose="05050102010706020507" pitchFamily="18" charset="2"/>
                </a:endParaRPr>
              </a:p>
              <a:p>
                <a:pPr>
                  <a:buFontTx/>
                  <a:buNone/>
                </a:pPr>
                <a:endParaRPr lang="en-US" altLang="en-US" sz="2400" i="0" dirty="0"/>
              </a:p>
            </p:txBody>
          </p:sp>
        </mc:Choice>
        <mc:Fallback xmlns="">
          <p:sp>
            <p:nvSpPr>
              <p:cNvPr id="312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1" t="-1630" r="-2585" b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2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/>
          <a:stretch/>
        </p:blipFill>
        <p:spPr>
          <a:xfrm>
            <a:off x="5343525" y="1828800"/>
            <a:ext cx="3800475" cy="2447925"/>
          </a:xfrm>
          <a:prstGeom prst="rect">
            <a:avLst/>
          </a:prstGeom>
        </p:spPr>
      </p:pic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0" dirty="0" smtClean="0"/>
              <a:t>DC Conditions in a Circuit with Capacitors</a:t>
            </a:r>
            <a:endParaRPr lang="en-US" altLang="en-US" sz="3600" i="0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i="0" dirty="0" smtClean="0">
                <a:sym typeface="Symbol" panose="05050102010706020507" pitchFamily="18" charset="2"/>
              </a:rPr>
              <a:t>When power is first</a:t>
            </a:r>
            <a:br>
              <a:rPr lang="en-US" altLang="en-US" sz="2600" i="0" dirty="0" smtClean="0">
                <a:sym typeface="Symbol" panose="05050102010706020507" pitchFamily="18" charset="2"/>
              </a:rPr>
            </a:br>
            <a:r>
              <a:rPr lang="en-US" altLang="en-US" sz="2600" i="0" dirty="0" smtClean="0">
                <a:sym typeface="Symbol" panose="05050102010706020507" pitchFamily="18" charset="2"/>
              </a:rPr>
              <a:t>applied to a circuit </a:t>
            </a:r>
            <a:br>
              <a:rPr lang="en-US" altLang="en-US" sz="2600" i="0" dirty="0" smtClean="0">
                <a:sym typeface="Symbol" panose="05050102010706020507" pitchFamily="18" charset="2"/>
              </a:rPr>
            </a:br>
            <a:r>
              <a:rPr lang="en-US" altLang="en-US" sz="2600" i="0" dirty="0" smtClean="0">
                <a:sym typeface="Symbol" panose="05050102010706020507" pitchFamily="18" charset="2"/>
              </a:rPr>
              <a:t>like the one shown, </a:t>
            </a:r>
            <a:br>
              <a:rPr lang="en-US" altLang="en-US" sz="2600" i="0" dirty="0" smtClean="0">
                <a:sym typeface="Symbol" panose="05050102010706020507" pitchFamily="18" charset="2"/>
              </a:rPr>
            </a:br>
            <a:r>
              <a:rPr lang="en-US" altLang="en-US" sz="2600" i="0" dirty="0" smtClean="0">
                <a:sym typeface="Symbol" panose="05050102010706020507" pitchFamily="18" charset="2"/>
              </a:rPr>
              <a:t>voltages and currents </a:t>
            </a:r>
            <a:br>
              <a:rPr lang="en-US" altLang="en-US" sz="2600" i="0" dirty="0" smtClean="0">
                <a:sym typeface="Symbol" panose="05050102010706020507" pitchFamily="18" charset="2"/>
              </a:rPr>
            </a:br>
            <a:r>
              <a:rPr lang="en-US" altLang="en-US" sz="2600" i="0" dirty="0" smtClean="0">
                <a:sym typeface="Symbol" panose="05050102010706020507" pitchFamily="18" charset="2"/>
              </a:rPr>
              <a:t>change briefly as </a:t>
            </a:r>
            <a:br>
              <a:rPr lang="en-US" altLang="en-US" sz="2600" i="0" dirty="0" smtClean="0">
                <a:sym typeface="Symbol" panose="05050102010706020507" pitchFamily="18" charset="2"/>
              </a:rPr>
            </a:br>
            <a:r>
              <a:rPr lang="en-US" altLang="en-US" sz="2600" i="0" dirty="0" smtClean="0">
                <a:sym typeface="Symbol" panose="05050102010706020507" pitchFamily="18" charset="2"/>
              </a:rPr>
              <a:t>the capacitors </a:t>
            </a:r>
            <a:br>
              <a:rPr lang="en-US" altLang="en-US" sz="2600" i="0" dirty="0" smtClean="0">
                <a:sym typeface="Symbol" panose="05050102010706020507" pitchFamily="18" charset="2"/>
              </a:rPr>
            </a:br>
            <a:r>
              <a:rPr lang="en-US" altLang="en-US" sz="2600" i="0" dirty="0" smtClean="0">
                <a:sym typeface="Symbol" panose="05050102010706020507" pitchFamily="18" charset="2"/>
              </a:rPr>
              <a:t>“charge up.” 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>
                <a:sym typeface="Symbol" panose="05050102010706020507" pitchFamily="18" charset="2"/>
              </a:rPr>
              <a:t>But </a:t>
            </a:r>
            <a:r>
              <a:rPr lang="en-US" altLang="en-US" sz="2600" dirty="0">
                <a:sym typeface="Symbol" panose="05050102010706020507" pitchFamily="18" charset="2"/>
              </a:rPr>
              <a:t>once the </a:t>
            </a:r>
            <a:r>
              <a:rPr lang="en-US" altLang="en-US" sz="2600" dirty="0" smtClean="0">
                <a:sym typeface="Symbol" panose="05050102010706020507" pitchFamily="18" charset="2"/>
              </a:rPr>
              <a:t>capacitors are fully charged, all voltages and currents in the circuit have constant values.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>
                <a:sym typeface="Symbol" panose="05050102010706020507" pitchFamily="18" charset="2"/>
              </a:rPr>
              <a:t>We use the term “</a:t>
            </a:r>
            <a:r>
              <a:rPr lang="en-US" altLang="en-US" sz="2600" b="1" dirty="0" smtClean="0">
                <a:sym typeface="Symbol" panose="05050102010706020507" pitchFamily="18" charset="2"/>
              </a:rPr>
              <a:t>dc conditions</a:t>
            </a:r>
            <a:r>
              <a:rPr lang="en-US" altLang="en-US" sz="2600" dirty="0" smtClean="0">
                <a:sym typeface="Symbol" panose="05050102010706020507" pitchFamily="18" charset="2"/>
              </a:rPr>
              <a:t>” to refer to these final constant values.</a:t>
            </a:r>
            <a:endParaRPr lang="en-US" altLang="en-US" sz="2600" i="0" dirty="0"/>
          </a:p>
        </p:txBody>
      </p:sp>
    </p:spTree>
    <p:extLst>
      <p:ext uri="{BB962C8B-B14F-4D97-AF65-F5344CB8AC3E}">
        <p14:creationId xmlns:p14="http://schemas.microsoft.com/office/powerpoint/2010/main" val="318803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0" dirty="0" smtClean="0"/>
              <a:t>Capacitors Act Like Opens</a:t>
            </a:r>
            <a:endParaRPr lang="en-US" altLang="en-US" sz="3600" i="0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7213"/>
            <a:ext cx="73136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Under dc conditions, 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a capacitor acts 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like an open circuit. </a:t>
            </a:r>
          </a:p>
          <a:p>
            <a:pPr>
              <a:lnSpc>
                <a:spcPct val="90000"/>
              </a:lnSpc>
            </a:pPr>
            <a:r>
              <a:rPr lang="en-US" altLang="en-US" sz="2800" i="0" dirty="0" smtClean="0">
                <a:sym typeface="Symbol" panose="05050102010706020507" pitchFamily="18" charset="2"/>
              </a:rPr>
              <a:t>So to analyze a </a:t>
            </a:r>
            <a:br>
              <a:rPr lang="en-US" altLang="en-US" sz="2800" i="0" dirty="0" smtClean="0">
                <a:sym typeface="Symbol" panose="05050102010706020507" pitchFamily="18" charset="2"/>
              </a:rPr>
            </a:br>
            <a:r>
              <a:rPr lang="en-US" altLang="en-US" sz="2800" i="0" dirty="0" smtClean="0">
                <a:sym typeface="Symbol" panose="05050102010706020507" pitchFamily="18" charset="2"/>
              </a:rPr>
              <a:t>circuit containing </a:t>
            </a:r>
            <a:br>
              <a:rPr lang="en-US" altLang="en-US" sz="2800" i="0" dirty="0" smtClean="0">
                <a:sym typeface="Symbol" panose="05050102010706020507" pitchFamily="18" charset="2"/>
              </a:rPr>
            </a:br>
            <a:r>
              <a:rPr lang="en-US" altLang="en-US" sz="2800" i="0" dirty="0" smtClean="0">
                <a:sym typeface="Symbol" panose="05050102010706020507" pitchFamily="18" charset="2"/>
              </a:rPr>
              <a:t>capacitors </a:t>
            </a:r>
            <a:r>
              <a:rPr lang="en-US" altLang="en-US" sz="2800" i="1" dirty="0" smtClean="0">
                <a:sym typeface="Symbol" panose="05050102010706020507" pitchFamily="18" charset="2"/>
              </a:rPr>
              <a:t>under dc </a:t>
            </a:r>
            <a:br>
              <a:rPr lang="en-US" altLang="en-US" sz="2800" i="1" dirty="0" smtClean="0">
                <a:sym typeface="Symbol" panose="05050102010706020507" pitchFamily="18" charset="2"/>
              </a:rPr>
            </a:br>
            <a:r>
              <a:rPr lang="en-US" altLang="en-US" sz="2800" i="1" dirty="0" smtClean="0">
                <a:sym typeface="Symbol" panose="05050102010706020507" pitchFamily="18" charset="2"/>
              </a:rPr>
              <a:t>conditions</a:t>
            </a:r>
            <a:r>
              <a:rPr lang="en-US" altLang="en-US" sz="2800" i="0" dirty="0" smtClean="0">
                <a:sym typeface="Symbol" panose="05050102010706020507" pitchFamily="18" charset="2"/>
              </a:rPr>
              <a:t>, </a:t>
            </a:r>
            <a:r>
              <a:rPr lang="en-US" altLang="en-US" sz="2800" i="0" dirty="0">
                <a:sym typeface="Symbol" panose="05050102010706020507" pitchFamily="18" charset="2"/>
              </a:rPr>
              <a:t>replace all </a:t>
            </a:r>
            <a:r>
              <a:rPr lang="en-US" altLang="en-US" sz="2800" i="0" dirty="0" smtClean="0">
                <a:sym typeface="Symbol" panose="05050102010706020507" pitchFamily="18" charset="2"/>
              </a:rPr>
              <a:t/>
            </a:r>
            <a:br>
              <a:rPr lang="en-US" altLang="en-US" sz="2800" i="0" dirty="0" smtClean="0">
                <a:sym typeface="Symbol" panose="05050102010706020507" pitchFamily="18" charset="2"/>
              </a:rPr>
            </a:br>
            <a:r>
              <a:rPr lang="en-US" altLang="en-US" sz="2800" i="0" dirty="0" smtClean="0">
                <a:sym typeface="Symbol" panose="05050102010706020507" pitchFamily="18" charset="2"/>
              </a:rPr>
              <a:t>capacitors </a:t>
            </a:r>
            <a:r>
              <a:rPr lang="en-US" altLang="en-US" sz="2800" i="0" dirty="0">
                <a:sym typeface="Symbol" panose="05050102010706020507" pitchFamily="18" charset="2"/>
              </a:rPr>
              <a:t>with open circuits</a:t>
            </a:r>
            <a:r>
              <a:rPr lang="en-US" altLang="en-US" sz="2800" i="0" dirty="0" smtClean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Later we’ll look at how to analyze such circuits during the “charging-up” time.  (It’s trickier!)</a:t>
            </a:r>
            <a:endParaRPr lang="en-US" altLang="en-US" sz="2800" i="0" dirty="0">
              <a:sym typeface="Symbol" panose="05050102010706020507" pitchFamily="18" charset="2"/>
            </a:endParaRPr>
          </a:p>
          <a:p>
            <a:pPr algn="r">
              <a:lnSpc>
                <a:spcPct val="90000"/>
              </a:lnSpc>
              <a:buFontTx/>
              <a:buNone/>
            </a:pPr>
            <a:endParaRPr lang="en-US" altLang="en-US" sz="2800" i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/>
          <a:stretch/>
        </p:blipFill>
        <p:spPr>
          <a:xfrm>
            <a:off x="5343525" y="1828800"/>
            <a:ext cx="3800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Capacitors in </a:t>
            </a:r>
            <a:r>
              <a:rPr lang="en-US" altLang="en-US" i="0" dirty="0" smtClean="0"/>
              <a:t>Parallel:</a:t>
            </a:r>
            <a:br>
              <a:rPr lang="en-US" altLang="en-US" i="0" dirty="0" smtClean="0"/>
            </a:br>
            <a:r>
              <a:rPr lang="en-US" altLang="en-US" sz="2800" i="0" dirty="0" smtClean="0"/>
              <a:t>Equivalent Capacitance</a:t>
            </a:r>
            <a:endParaRPr lang="en-US" altLang="en-US" i="0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0" dirty="0" smtClean="0">
                <a:sym typeface="Symbol" panose="05050102010706020507" pitchFamily="18" charset="2"/>
              </a:rPr>
              <a:t>The equivalent </a:t>
            </a:r>
            <a:r>
              <a:rPr lang="en-US" altLang="en-US" sz="2800" i="0" dirty="0">
                <a:sym typeface="Symbol" panose="05050102010706020507" pitchFamily="18" charset="2"/>
              </a:rPr>
              <a:t>capacitance of </a:t>
            </a:r>
            <a:r>
              <a:rPr lang="en-US" altLang="en-US" sz="2800" i="0" dirty="0" smtClean="0">
                <a:sym typeface="Symbol" panose="05050102010706020507" pitchFamily="18" charset="2"/>
              </a:rPr>
              <a:t>capacitors in </a:t>
            </a:r>
            <a:r>
              <a:rPr lang="en-US" altLang="en-US" sz="2800" i="0" dirty="0">
                <a:sym typeface="Symbol" panose="05050102010706020507" pitchFamily="18" charset="2"/>
              </a:rPr>
              <a:t>parallel is </a:t>
            </a:r>
            <a:r>
              <a:rPr lang="en-US" altLang="en-US" sz="2800" i="0" dirty="0" smtClean="0">
                <a:sym typeface="Symbol" panose="05050102010706020507" pitchFamily="18" charset="2"/>
              </a:rPr>
              <a:t>the </a:t>
            </a:r>
            <a:r>
              <a:rPr lang="en-US" altLang="en-US" sz="2800" i="0" dirty="0">
                <a:sym typeface="Symbol" panose="05050102010706020507" pitchFamily="18" charset="2"/>
              </a:rPr>
              <a:t>sum of the individual capacitances: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en-US" sz="2800" dirty="0"/>
              <a:t>		</a:t>
            </a:r>
            <a:r>
              <a:rPr kumimoji="0" lang="en-US" altLang="en-US" sz="2800" i="1" dirty="0" err="1" smtClean="0"/>
              <a:t>C</a:t>
            </a:r>
            <a:r>
              <a:rPr kumimoji="0" lang="en-US" altLang="en-US" sz="2800" baseline="-25000" dirty="0" err="1" smtClean="0"/>
              <a:t>eq</a:t>
            </a:r>
            <a:r>
              <a:rPr kumimoji="0" lang="en-US" altLang="en-US" sz="2800" dirty="0" smtClean="0"/>
              <a:t> </a:t>
            </a:r>
            <a:r>
              <a:rPr kumimoji="0" lang="en-US" altLang="en-US" sz="2800" dirty="0"/>
              <a:t>= </a:t>
            </a:r>
            <a:r>
              <a:rPr kumimoji="0" lang="en-US" altLang="en-US" sz="2800" i="1" dirty="0"/>
              <a:t>C</a:t>
            </a:r>
            <a:r>
              <a:rPr kumimoji="0" lang="en-US" altLang="en-US" sz="2800" i="0" baseline="-25000" dirty="0"/>
              <a:t>1</a:t>
            </a:r>
            <a:r>
              <a:rPr kumimoji="0" lang="en-US" altLang="en-US" sz="2800" dirty="0"/>
              <a:t> + </a:t>
            </a:r>
            <a:r>
              <a:rPr kumimoji="0" lang="en-US" altLang="en-US" sz="2800" i="1" dirty="0"/>
              <a:t>C</a:t>
            </a:r>
            <a:r>
              <a:rPr kumimoji="0" lang="en-US" altLang="en-US" sz="2800" i="0" baseline="-25000" dirty="0"/>
              <a:t>2</a:t>
            </a:r>
            <a:r>
              <a:rPr kumimoji="0" lang="en-US" altLang="en-US" sz="2800" dirty="0"/>
              <a:t> + </a:t>
            </a:r>
            <a:r>
              <a:rPr lang="en-US" altLang="en-US" sz="2800" i="1" dirty="0" smtClean="0"/>
              <a:t>C</a:t>
            </a:r>
            <a:r>
              <a:rPr lang="en-US" altLang="en-US" sz="2800" baseline="-25000" dirty="0" smtClean="0"/>
              <a:t>3</a:t>
            </a:r>
            <a:r>
              <a:rPr kumimoji="0" lang="en-US" altLang="en-US" sz="2800" dirty="0" smtClean="0"/>
              <a:t> + ... </a:t>
            </a:r>
            <a:r>
              <a:rPr kumimoji="0" lang="en-US" altLang="en-US" sz="2800" dirty="0"/>
              <a:t>+ </a:t>
            </a:r>
            <a:r>
              <a:rPr kumimoji="0" lang="en-US" altLang="en-US" sz="2800" i="1" dirty="0" smtClean="0"/>
              <a:t>C</a:t>
            </a:r>
            <a:r>
              <a:rPr kumimoji="0" lang="en-US" altLang="en-US" sz="2800" i="1" baseline="-25000" dirty="0" smtClean="0"/>
              <a:t>N</a:t>
            </a:r>
            <a:r>
              <a:rPr kumimoji="0" lang="en-US" altLang="en-US" sz="2800" i="0" dirty="0"/>
              <a:t>	</a:t>
            </a:r>
          </a:p>
          <a:p>
            <a:pPr>
              <a:lnSpc>
                <a:spcPct val="90000"/>
              </a:lnSpc>
            </a:pPr>
            <a:endParaRPr kumimoji="0" lang="en-US" altLang="en-US" sz="2800" i="0" dirty="0"/>
          </a:p>
          <a:p>
            <a:pPr>
              <a:lnSpc>
                <a:spcPct val="90000"/>
              </a:lnSpc>
            </a:pPr>
            <a:r>
              <a:rPr kumimoji="0" lang="en-US" altLang="en-US" sz="2800" i="0" dirty="0"/>
              <a:t>Similar to the formula for resistors in </a:t>
            </a:r>
            <a:r>
              <a:rPr kumimoji="0" lang="en-US" altLang="en-US" sz="2800" dirty="0"/>
              <a:t>series</a:t>
            </a:r>
            <a:r>
              <a:rPr kumimoji="0" lang="en-US" altLang="en-US" sz="2800" i="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 r="7018"/>
          <a:stretch/>
        </p:blipFill>
        <p:spPr>
          <a:xfrm>
            <a:off x="6324600" y="381000"/>
            <a:ext cx="28194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Capacitors in </a:t>
            </a:r>
            <a:r>
              <a:rPr lang="en-US" altLang="en-US" i="0" dirty="0" smtClean="0"/>
              <a:t>Parallel:</a:t>
            </a:r>
            <a:br>
              <a:rPr lang="en-US" altLang="en-US" i="0" dirty="0" smtClean="0"/>
            </a:br>
            <a:r>
              <a:rPr lang="en-US" altLang="en-US" sz="2800" dirty="0" smtClean="0"/>
              <a:t>Voltage, Charge, and Energy</a:t>
            </a:r>
            <a:endParaRPr lang="en-US" alt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8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i="0" dirty="0" smtClean="0">
                    <a:sym typeface="Symbol" panose="05050102010706020507" pitchFamily="18" charset="2"/>
                  </a:rPr>
                  <a:t>Parallel-connected capacitors have the same voltage.</a:t>
                </a:r>
              </a:p>
              <a:p>
                <a:r>
                  <a:rPr lang="en-US" altLang="en-US" sz="2800" i="0" dirty="0" smtClean="0">
                    <a:sym typeface="Symbol" panose="05050102010706020507" pitchFamily="18" charset="2"/>
                  </a:rPr>
                  <a:t>If you know the voltage </a:t>
                </a:r>
                <a:r>
                  <a:rPr lang="en-US" altLang="en-US" sz="2800" i="1" dirty="0" smtClean="0">
                    <a:sym typeface="Symbol" panose="05050102010706020507" pitchFamily="18" charset="2"/>
                  </a:rPr>
                  <a:t>v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 across the capacitors, you can find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each 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capacitor’s charge and energy by applying 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the formulas</a:t>
                </a:r>
                <a:endParaRPr lang="en-US" altLang="en-US" sz="2800" i="0" dirty="0">
                  <a:sym typeface="Symbol" panose="05050102010706020507" pitchFamily="18" charset="2"/>
                </a:endParaRPr>
              </a:p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𝐶𝑣</m:t>
                    </m:r>
                  </m:oMath>
                </a14:m>
                <a:r>
                  <a:rPr kumimoji="0" lang="en-US" altLang="en-US" sz="2800" i="1" dirty="0" smtClean="0"/>
                  <a:t>    </a:t>
                </a:r>
                <a:r>
                  <a:rPr kumimoji="0" lang="en-US" altLang="en-US" sz="2800" dirty="0" smtClean="0"/>
                  <a:t>and   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alt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2800" dirty="0">
                  <a:sym typeface="Symbol" panose="05050102010706020507" pitchFamily="18" charset="2"/>
                </a:endParaRPr>
              </a:p>
              <a:p>
                <a:pPr>
                  <a:buFontTx/>
                  <a:buNone/>
                </a:pPr>
                <a:r>
                  <a:rPr kumimoji="0" lang="en-US" altLang="en-US" sz="2800" i="1" dirty="0" smtClean="0"/>
                  <a:t/>
                </a:r>
                <a:br>
                  <a:rPr kumimoji="0" lang="en-US" altLang="en-US" sz="2800" i="1" dirty="0" smtClean="0"/>
                </a:br>
                <a:r>
                  <a:rPr kumimoji="0" lang="en-US" altLang="en-US" sz="2800" dirty="0" smtClean="0"/>
                  <a:t>to each capacitor.</a:t>
                </a:r>
                <a:endParaRPr lang="en-US" altLang="en-US" sz="2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91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1" t="-1630" r="-33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 r="7018"/>
          <a:stretch/>
        </p:blipFill>
        <p:spPr>
          <a:xfrm>
            <a:off x="6324600" y="381000"/>
            <a:ext cx="28194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Capacitors in </a:t>
            </a:r>
            <a:r>
              <a:rPr lang="en-US" altLang="en-US" i="0" dirty="0" smtClean="0"/>
              <a:t>Series: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800" dirty="0"/>
              <a:t>Equivalent Capacitance</a:t>
            </a:r>
            <a:endParaRPr lang="en-US" alt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6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i="0" dirty="0" smtClean="0">
                    <a:sym typeface="Symbol" panose="05050102010706020507" pitchFamily="18" charset="2"/>
                  </a:rPr>
                  <a:t>The equivalent </a:t>
                </a:r>
                <a:r>
                  <a:rPr lang="en-US" altLang="en-US" sz="2400" i="0" dirty="0">
                    <a:sym typeface="Symbol" panose="05050102010706020507" pitchFamily="18" charset="2"/>
                  </a:rPr>
                  <a:t>capacitance of </a:t>
                </a:r>
                <a:r>
                  <a:rPr lang="en-US" altLang="en-US" sz="2400" i="0" dirty="0" smtClean="0">
                    <a:sym typeface="Symbol" panose="05050102010706020507" pitchFamily="18" charset="2"/>
                  </a:rPr>
                  <a:t>capacitors </a:t>
                </a:r>
                <a:r>
                  <a:rPr lang="en-US" altLang="en-US" sz="2400" i="0" dirty="0">
                    <a:sym typeface="Symbol" panose="05050102010706020507" pitchFamily="18" charset="2"/>
                  </a:rPr>
                  <a:t>in </a:t>
                </a:r>
                <a:r>
                  <a:rPr lang="en-US" altLang="en-US" sz="2400" i="0" dirty="0" smtClean="0">
                    <a:sym typeface="Symbol" panose="05050102010706020507" pitchFamily="18" charset="2"/>
                  </a:rPr>
                  <a:t>series is given by the </a:t>
                </a:r>
                <a:r>
                  <a:rPr lang="en-US" altLang="en-US" sz="2400" i="0" dirty="0">
                    <a:sym typeface="Symbol" panose="05050102010706020507" pitchFamily="18" charset="2"/>
                  </a:rPr>
                  <a:t>reciprocal formula</a:t>
                </a:r>
                <a:r>
                  <a:rPr lang="en-US" altLang="en-US" sz="2400" i="0" dirty="0" smtClean="0">
                    <a:sym typeface="Symbol" panose="05050102010706020507" pitchFamily="18" charset="2"/>
                  </a:rPr>
                  <a:t>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sz="2800" b="0" i="0" smtClean="0">
                              <a:latin typeface="Cambria Math"/>
                              <a:sym typeface="Symbol" panose="05050102010706020507" pitchFamily="18" charset="2"/>
                            </a:rPr>
                            <m:t>eq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800" b="0" i="1" smtClean="0">
                                  <a:latin typeface="Cambria Math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en-US" sz="28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800" i="1">
                                  <a:latin typeface="Cambria Math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i="1"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en-US" sz="28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800" i="1">
                                  <a:latin typeface="Cambria Math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i="1"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altLang="en-US" sz="2800" i="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</a:pPr>
                <a:endParaRPr kumimoji="0" lang="en-US" altLang="en-US" sz="2400" i="0" dirty="0" smtClean="0"/>
              </a:p>
              <a:p>
                <a:pPr>
                  <a:lnSpc>
                    <a:spcPct val="90000"/>
                  </a:lnSpc>
                </a:pPr>
                <a:r>
                  <a:rPr kumimoji="0" lang="en-US" altLang="en-US" sz="2400" i="0" dirty="0" smtClean="0"/>
                  <a:t>For </a:t>
                </a:r>
                <a:r>
                  <a:rPr kumimoji="0" lang="en-US" altLang="en-US" sz="2400" b="1" i="0" dirty="0" smtClean="0"/>
                  <a:t>two</a:t>
                </a:r>
                <a:r>
                  <a:rPr kumimoji="0" lang="en-US" altLang="en-US" sz="2400" i="0" dirty="0" smtClean="0"/>
                  <a:t> capacitors in series, we can use the product-over-sum rule:</a:t>
                </a:r>
                <a:endParaRPr kumimoji="0" lang="en-US" altLang="en-US" sz="2800" i="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sz="2400" i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800" dirty="0"/>
              </a:p>
              <a:p>
                <a:pPr>
                  <a:lnSpc>
                    <a:spcPct val="90000"/>
                  </a:lnSpc>
                </a:pPr>
                <a:endParaRPr kumimoji="0" lang="en-US" altLang="en-US" sz="2400" i="0" dirty="0" smtClean="0"/>
              </a:p>
              <a:p>
                <a:pPr>
                  <a:lnSpc>
                    <a:spcPct val="90000"/>
                  </a:lnSpc>
                </a:pPr>
                <a:r>
                  <a:rPr kumimoji="0" lang="en-US" altLang="en-US" sz="2400" i="0" dirty="0" smtClean="0"/>
                  <a:t>Similar </a:t>
                </a:r>
                <a:r>
                  <a:rPr kumimoji="0" lang="en-US" altLang="en-US" sz="2400" i="0" dirty="0"/>
                  <a:t>to the </a:t>
                </a:r>
                <a:r>
                  <a:rPr kumimoji="0" lang="en-US" altLang="en-US" sz="2400" i="0" dirty="0" smtClean="0"/>
                  <a:t>formulas </a:t>
                </a:r>
                <a:r>
                  <a:rPr kumimoji="0" lang="en-US" altLang="en-US" sz="2400" i="0" dirty="0"/>
                  <a:t>for resistors in </a:t>
                </a:r>
                <a:r>
                  <a:rPr kumimoji="0" lang="en-US" altLang="en-US" sz="2400" dirty="0"/>
                  <a:t>parallel</a:t>
                </a:r>
                <a:r>
                  <a:rPr kumimoji="0" lang="en-US" altLang="en-US" sz="2400" i="0" dirty="0" smtClean="0"/>
                  <a:t>.</a:t>
                </a:r>
                <a:endParaRPr lang="en-US" altLang="en-US" sz="2000" i="0" dirty="0"/>
              </a:p>
            </p:txBody>
          </p:sp>
        </mc:Choice>
        <mc:Fallback xmlns="">
          <p:sp>
            <p:nvSpPr>
              <p:cNvPr id="284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17" t="-2074" r="-334" b="-19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03" y="76200"/>
            <a:ext cx="2426526" cy="13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Capacitors in </a:t>
            </a:r>
            <a:r>
              <a:rPr lang="en-US" altLang="en-US" i="0" dirty="0" smtClean="0"/>
              <a:t>Series:</a:t>
            </a:r>
            <a:br>
              <a:rPr lang="en-US" altLang="en-US" i="0" dirty="0" smtClean="0"/>
            </a:br>
            <a:r>
              <a:rPr lang="en-US" altLang="en-US" sz="2800" dirty="0" smtClean="0"/>
              <a:t>Charge</a:t>
            </a:r>
            <a:r>
              <a:rPr lang="en-US" altLang="en-US" sz="2800" dirty="0"/>
              <a:t>, Voltage, </a:t>
            </a:r>
            <a:r>
              <a:rPr lang="en-US" altLang="en-US" sz="2800" dirty="0" smtClean="0"/>
              <a:t>and </a:t>
            </a:r>
            <a:r>
              <a:rPr lang="en-US" altLang="en-US" sz="2800" dirty="0"/>
              <a:t>Energy</a:t>
            </a:r>
            <a:endParaRPr lang="en-US" alt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74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i="0" dirty="0" smtClean="0">
                    <a:sym typeface="Symbol" panose="05050102010706020507" pitchFamily="18" charset="2"/>
                  </a:rPr>
                  <a:t>Series-connected capacitors have the </a:t>
                </a:r>
                <a:r>
                  <a:rPr lang="en-US" altLang="en-US" sz="2800" i="0" dirty="0">
                    <a:sym typeface="Symbol" panose="05050102010706020507" pitchFamily="18" charset="2"/>
                  </a:rPr>
                  <a:t>same charge: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kumimoji="0" lang="en-US" altLang="en-US" sz="2800" dirty="0"/>
                  <a:t> 			</a:t>
                </a:r>
                <a:r>
                  <a:rPr kumimoji="0" lang="en-US" altLang="en-US" sz="2800" i="1" dirty="0" smtClean="0"/>
                  <a:t>q</a:t>
                </a:r>
                <a:r>
                  <a:rPr kumimoji="0" lang="en-US" altLang="en-US" sz="2800" baseline="-25000" dirty="0" smtClean="0"/>
                  <a:t>1</a:t>
                </a:r>
                <a:r>
                  <a:rPr kumimoji="0" lang="en-US" altLang="en-US" sz="2800" dirty="0" smtClean="0"/>
                  <a:t> </a:t>
                </a:r>
                <a:r>
                  <a:rPr kumimoji="0" lang="en-US" altLang="en-US" sz="2800" dirty="0"/>
                  <a:t>= </a:t>
                </a:r>
                <a:r>
                  <a:rPr kumimoji="0" lang="en-US" altLang="en-US" sz="2800" i="1" dirty="0" smtClean="0"/>
                  <a:t>q</a:t>
                </a:r>
                <a:r>
                  <a:rPr kumimoji="0" lang="en-US" altLang="en-US" sz="2800" baseline="-25000" dirty="0" smtClean="0"/>
                  <a:t>2</a:t>
                </a:r>
                <a:r>
                  <a:rPr kumimoji="0" lang="en-US" altLang="en-US" sz="2800" dirty="0" smtClean="0"/>
                  <a:t> </a:t>
                </a:r>
                <a:r>
                  <a:rPr kumimoji="0" lang="en-US" altLang="en-US" sz="2800" dirty="0"/>
                  <a:t>= </a:t>
                </a:r>
                <a:r>
                  <a:rPr kumimoji="0" lang="en-US" altLang="en-US" sz="2800" i="1" dirty="0" smtClean="0"/>
                  <a:t>q</a:t>
                </a:r>
                <a:r>
                  <a:rPr kumimoji="0" lang="en-US" altLang="en-US" sz="2800" baseline="-25000" dirty="0" smtClean="0"/>
                  <a:t>3</a:t>
                </a:r>
                <a:r>
                  <a:rPr kumimoji="0" lang="en-US" altLang="en-US" sz="2800" dirty="0" smtClean="0"/>
                  <a:t> </a:t>
                </a:r>
                <a:r>
                  <a:rPr kumimoji="0" lang="en-US" altLang="en-US" sz="2800" dirty="0"/>
                  <a:t>= </a:t>
                </a:r>
                <a:r>
                  <a:rPr kumimoji="0" lang="en-US" altLang="en-US" sz="2800" dirty="0" smtClean="0"/>
                  <a:t>...</a:t>
                </a:r>
              </a:p>
              <a:p>
                <a:r>
                  <a:rPr lang="en-US" altLang="en-US" sz="2800" dirty="0">
                    <a:sym typeface="Symbol" panose="05050102010706020507" pitchFamily="18" charset="2"/>
                  </a:rPr>
                  <a:t>If you know the 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capacitor’s charges, you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can find each capacitor’s 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voltage  </a:t>
                </a:r>
                <a:r>
                  <a:rPr lang="en-US" altLang="en-US" sz="2800" dirty="0">
                    <a:sym typeface="Symbol" panose="05050102010706020507" pitchFamily="18" charset="2"/>
                  </a:rPr>
                  <a:t>and energy by applying the formulas</a:t>
                </a:r>
              </a:p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num>
                      <m:den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en-US" sz="2800" i="1" dirty="0"/>
                  <a:t>    </a:t>
                </a:r>
                <a:r>
                  <a:rPr lang="en-US" altLang="en-US" sz="2800" dirty="0"/>
                  <a:t>and   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alt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2800" dirty="0">
                  <a:sym typeface="Symbol" panose="05050102010706020507" pitchFamily="18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800" i="1" dirty="0"/>
                  <a:t/>
                </a:r>
                <a:br>
                  <a:rPr lang="en-US" altLang="en-US" sz="2800" i="1" dirty="0"/>
                </a:br>
                <a:r>
                  <a:rPr lang="en-US" altLang="en-US" sz="2800" dirty="0"/>
                  <a:t>to each capacitor.</a:t>
                </a:r>
                <a:endParaRPr lang="en-US" altLang="en-US" sz="28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2800" i="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87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1" t="-2667" r="-3003" b="-10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74" y="76200"/>
            <a:ext cx="2426526" cy="13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/>
              <a:t>Series-Parallel Capacitors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8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i="0" dirty="0">
                    <a:sym typeface="Symbol" panose="05050102010706020507" pitchFamily="18" charset="2"/>
                  </a:rPr>
                  <a:t>For series-parallel capacitor circuits:</a:t>
                </a:r>
              </a:p>
              <a:p>
                <a:pPr marL="514350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i="0" dirty="0">
                    <a:sym typeface="Symbol" panose="05050102010706020507" pitchFamily="18" charset="2"/>
                  </a:rPr>
                  <a:t>Combine series and parallel capacitors to obtain progressively simpler equivalent circuits.</a:t>
                </a:r>
              </a:p>
              <a:p>
                <a:pPr marL="514350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i="0" dirty="0">
                    <a:sym typeface="Symbol" panose="05050102010706020507" pitchFamily="18" charset="2"/>
                  </a:rPr>
                  <a:t>Then work backwards, using </a:t>
                </a: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en-US" i="0" dirty="0">
                    <a:sym typeface="Symbol" panose="05050102010706020507" pitchFamily="18" charset="2"/>
                  </a:rPr>
                  <a:t> and remembering how charge is distributed among series capacitors and parallel capacitors</a:t>
                </a:r>
                <a:r>
                  <a:rPr lang="en-US" altLang="en-US" i="0" dirty="0" smtClean="0">
                    <a:sym typeface="Symbol" panose="05050102010706020507" pitchFamily="18" charset="2"/>
                  </a:rPr>
                  <a:t>.</a:t>
                </a:r>
                <a:endParaRPr lang="en-US" altLang="en-US" sz="2800" i="0" dirty="0"/>
              </a:p>
            </p:txBody>
          </p:sp>
        </mc:Choice>
        <mc:Fallback xmlns="">
          <p:sp>
            <p:nvSpPr>
              <p:cNvPr id="292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17" t="-2519" r="-3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1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Constant Voltages and </a:t>
            </a:r>
            <a:r>
              <a:rPr lang="en-US" altLang="en-US" dirty="0"/>
              <a:t>Currents</a:t>
            </a:r>
            <a:endParaRPr lang="en-US" altLang="en-US" dirty="0" smtClean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In circuits that we’ve analyzed up to now, voltages and currents have been constant as time passes.</a:t>
            </a:r>
          </a:p>
          <a:p>
            <a:pPr lvl="1"/>
            <a:r>
              <a:rPr lang="en-US" altLang="en-US" sz="2400" dirty="0" smtClean="0"/>
              <a:t>Example: In this circuit, the source voltage is </a:t>
            </a:r>
            <a:br>
              <a:rPr lang="en-US" altLang="en-US" sz="2400" dirty="0" smtClean="0"/>
            </a:br>
            <a:r>
              <a:rPr lang="en-US" altLang="en-US" sz="2400" dirty="0" smtClean="0"/>
              <a:t>constant (20 V)</a:t>
            </a:r>
            <a:br>
              <a:rPr lang="en-US" altLang="en-US" sz="2400" dirty="0" smtClean="0"/>
            </a:br>
            <a:r>
              <a:rPr lang="en-US" altLang="en-US" sz="2400" dirty="0" smtClean="0"/>
              <a:t>and the current</a:t>
            </a:r>
            <a:br>
              <a:rPr lang="en-US" altLang="en-US" sz="2400" dirty="0" smtClean="0"/>
            </a:br>
            <a:r>
              <a:rPr lang="en-US" altLang="en-US" sz="2400" i="1" dirty="0" err="1" smtClean="0"/>
              <a:t>i</a:t>
            </a:r>
            <a:r>
              <a:rPr lang="en-US" altLang="en-US" sz="2400" dirty="0" smtClean="0"/>
              <a:t> is constant </a:t>
            </a:r>
            <a:br>
              <a:rPr lang="en-US" altLang="en-US" sz="2400" dirty="0" smtClean="0"/>
            </a:br>
            <a:r>
              <a:rPr lang="en-US" altLang="en-US" sz="2400" dirty="0" smtClean="0"/>
              <a:t>(200 mA).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5" y="3657600"/>
            <a:ext cx="4431665" cy="27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0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 smtClean="0"/>
              <a:t>Capacitors</a:t>
            </a:r>
            <a:endParaRPr lang="en-US" altLang="en-US" i="0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676400"/>
            <a:ext cx="7313612" cy="4114800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b="1" dirty="0" smtClean="0"/>
              <a:t>capacitor</a:t>
            </a:r>
            <a:r>
              <a:rPr lang="en-US" altLang="en-US" dirty="0" smtClean="0"/>
              <a:t> is a passive device designed to store energy in its electric field.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endParaRPr lang="en-US" altLang="en-US" sz="2800" dirty="0" smtClean="0"/>
          </a:p>
          <a:p>
            <a:endParaRPr lang="en-US" altLang="en-US" sz="2800" i="0" dirty="0"/>
          </a:p>
          <a:p>
            <a:endParaRPr lang="en-US" altLang="en-US" sz="2800" dirty="0" smtClean="0"/>
          </a:p>
          <a:p>
            <a:endParaRPr lang="en-US" altLang="en-US" sz="2800" i="0" dirty="0"/>
          </a:p>
          <a:p>
            <a:endParaRPr lang="en-US" altLang="en-US" sz="2800" dirty="0" smtClean="0"/>
          </a:p>
          <a:p>
            <a:pPr marL="0" indent="0" algn="r">
              <a:buNone/>
            </a:pPr>
            <a:r>
              <a:rPr lang="en-US" altLang="en-US" sz="2000" i="0" dirty="0" smtClean="0"/>
              <a:t>Image from </a:t>
            </a:r>
            <a:r>
              <a:rPr lang="en-US" altLang="en-US" sz="2000" i="0" dirty="0" smtClean="0">
                <a:hlinkClick r:id="rId2"/>
              </a:rPr>
              <a:t>Wikipedia</a:t>
            </a:r>
            <a:r>
              <a:rPr lang="en-US" altLang="en-US" sz="2000" i="0" dirty="0" smtClean="0"/>
              <a:t>.</a:t>
            </a:r>
            <a:endParaRPr lang="en-US" altLang="en-US" sz="2000" i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00400"/>
            <a:ext cx="4751751" cy="3170309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73" y="428525"/>
            <a:ext cx="1440327" cy="103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Graphs of Constant Values Versus Time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914400" y="1827213"/>
            <a:ext cx="7313612" cy="4114800"/>
          </a:xfrm>
        </p:spPr>
        <p:txBody>
          <a:bodyPr/>
          <a:lstStyle/>
          <a:p>
            <a:r>
              <a:rPr lang="en-US" altLang="en-US" sz="2800" dirty="0" smtClean="0"/>
              <a:t>Up to now we haven’t used graphs of voltage versus time or of current versus time.  With constant voltages and currents, such graphs wouldn’t be very interesting.</a:t>
            </a:r>
          </a:p>
          <a:p>
            <a:pPr lvl="1"/>
            <a:r>
              <a:rPr lang="en-US" altLang="en-US" sz="2400" dirty="0" smtClean="0"/>
              <a:t>Example: Here’s a </a:t>
            </a:r>
            <a:br>
              <a:rPr lang="en-US" altLang="en-US" sz="2400" dirty="0" smtClean="0"/>
            </a:br>
            <a:r>
              <a:rPr lang="en-US" altLang="en-US" sz="2400" dirty="0" smtClean="0"/>
              <a:t>graph of source </a:t>
            </a:r>
            <a:br>
              <a:rPr lang="en-US" altLang="en-US" sz="2400" dirty="0" smtClean="0"/>
            </a:br>
            <a:r>
              <a:rPr lang="en-US" altLang="en-US" sz="2400" dirty="0" smtClean="0"/>
              <a:t>voltage versus time </a:t>
            </a:r>
            <a:br>
              <a:rPr lang="en-US" altLang="en-US" sz="2400" dirty="0" smtClean="0"/>
            </a:br>
            <a:r>
              <a:rPr lang="en-US" altLang="en-US" sz="2400" dirty="0" smtClean="0"/>
              <a:t>for the circuit on the </a:t>
            </a:r>
            <a:br>
              <a:rPr lang="en-US" altLang="en-US" sz="2400" dirty="0" smtClean="0"/>
            </a:br>
            <a:r>
              <a:rPr lang="en-US" altLang="en-US" sz="2400" dirty="0" smtClean="0"/>
              <a:t>previous slide.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167993654"/>
              </p:ext>
            </p:extLst>
          </p:nvPr>
        </p:nvGraphicFramePr>
        <p:xfrm>
          <a:off x="5029200" y="3733800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801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  <p:bldGraphic spid="7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Changing Voltages </a:t>
            </a:r>
            <a:r>
              <a:rPr lang="en-US" altLang="en-US" dirty="0"/>
              <a:t>and Currents </a:t>
            </a:r>
            <a:endParaRPr lang="en-US" altLang="en-US" dirty="0" smtClean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In many cases, voltages and currents in a circuit change as time passes.</a:t>
            </a:r>
          </a:p>
          <a:p>
            <a:r>
              <a:rPr lang="en-US" altLang="en-US" sz="2800" dirty="0" smtClean="0"/>
              <a:t>We use two ways of describing these changing values: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400" dirty="0" smtClean="0"/>
              <a:t>Using an equation, such as </a:t>
            </a:r>
            <a:r>
              <a:rPr lang="en-US" altLang="en-US" sz="2400" i="1" dirty="0" smtClean="0"/>
              <a:t>v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t</a:t>
            </a:r>
            <a:r>
              <a:rPr lang="en-US" altLang="en-US" sz="2400" dirty="0" smtClean="0"/>
              <a:t>) = 8</a:t>
            </a:r>
            <a:r>
              <a:rPr lang="en-US" altLang="en-US" sz="2400" i="1" dirty="0" smtClean="0"/>
              <a:t>t </a:t>
            </a:r>
            <a:r>
              <a:rPr lang="en-US" altLang="en-US" sz="2400" dirty="0" smtClean="0"/>
              <a:t>V.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400" dirty="0" smtClean="0"/>
              <a:t>Using a graph, such as: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9857266"/>
              </p:ext>
            </p:extLst>
          </p:nvPr>
        </p:nvGraphicFramePr>
        <p:xfrm>
          <a:off x="4812664" y="4267201"/>
          <a:ext cx="3840481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More Complicated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dirty="0" smtClean="0"/>
                  <a:t>Consider this graph.</a:t>
                </a:r>
                <a:br>
                  <a:rPr lang="en-US" altLang="en-US" sz="2800" dirty="0" smtClean="0"/>
                </a:br>
                <a:endParaRPr lang="en-US" altLang="en-US" sz="2800" dirty="0" smtClean="0"/>
              </a:p>
              <a:p>
                <a:endParaRPr lang="en-US" altLang="en-US" sz="2800" dirty="0" smtClean="0"/>
              </a:p>
              <a:p>
                <a:endParaRPr lang="en-US" altLang="en-US" sz="2800" dirty="0"/>
              </a:p>
              <a:p>
                <a:endParaRPr lang="en-US" altLang="en-US" sz="2800" dirty="0" smtClean="0"/>
              </a:p>
              <a:p>
                <a:r>
                  <a:rPr lang="en-US" altLang="en-US" sz="2800" dirty="0" smtClean="0"/>
                  <a:t>To describe it using equations, write: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altLang="en-US" sz="2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e>
                            <m: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&lt;5 </m:t>
                            </m:r>
                            <m:r>
                              <m:rPr>
                                <m:sty m:val="p"/>
                              </m:rPr>
                              <a:rPr lang="en-US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80−8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5≤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&lt;10 </m:t>
                            </m:r>
                            <m:r>
                              <m:rPr>
                                <m:sty m:val="p"/>
                              </m:rPr>
                              <a:rPr lang="en-US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2400" dirty="0" smtClean="0"/>
              </a:p>
            </p:txBody>
          </p:sp>
        </mc:Choice>
        <mc:Fallback xmlns="">
          <p:sp>
            <p:nvSpPr>
              <p:cNvPr id="307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1" t="-1630" r="-1668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43645669"/>
              </p:ext>
            </p:extLst>
          </p:nvPr>
        </p:nvGraphicFramePr>
        <p:xfrm>
          <a:off x="5029200" y="1600200"/>
          <a:ext cx="4135281" cy="2756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44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Current-Voltage Equations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Key equations for any circuit element are the equations that relate the element’s current to its voltage.  </a:t>
            </a:r>
          </a:p>
          <a:p>
            <a:r>
              <a:rPr lang="en-US" altLang="en-US" sz="2800" dirty="0" smtClean="0"/>
              <a:t>For resistors, these are purely algebraic equations, as given by Ohm’s law, which we’ll review on the next slide.</a:t>
            </a:r>
          </a:p>
          <a:p>
            <a:r>
              <a:rPr lang="en-US" altLang="en-US" sz="2800" dirty="0" smtClean="0"/>
              <a:t>But for capacitors and inductors, the equations involve derivatives and </a:t>
            </a:r>
            <a:r>
              <a:rPr lang="en-US" altLang="en-US" sz="2800" smtClean="0"/>
              <a:t>integrals.</a:t>
            </a:r>
            <a:r>
              <a:rPr lang="en-US" altLang="en-US" sz="2800" smtClean="0">
                <a:sym typeface="Symbol" panose="05050102010706020507" pitchFamily="18" charset="2"/>
              </a:rPr>
              <a:t>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642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267200"/>
            <a:ext cx="833613" cy="2500837"/>
          </a:xfrm>
          <a:prstGeom prst="rect">
            <a:avLst/>
          </a:prstGeom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Review of Equations for a Resistor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13612" cy="4114800"/>
          </a:xfrm>
        </p:spPr>
        <p:txBody>
          <a:bodyPr/>
          <a:lstStyle/>
          <a:p>
            <a:r>
              <a:rPr lang="en-US" altLang="en-US" sz="2400" dirty="0" smtClean="0"/>
              <a:t>Recall that for a resistor, we have 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 smtClean="0"/>
              <a:t>Let’s call that the </a:t>
            </a:r>
            <a:r>
              <a:rPr lang="en-US" altLang="en-US" sz="2400" b="1" dirty="0" smtClean="0"/>
              <a:t>current-voltage equation</a:t>
            </a:r>
            <a:r>
              <a:rPr lang="en-US" altLang="en-US" sz="2400" dirty="0" smtClean="0"/>
              <a:t> for a resistor.</a:t>
            </a:r>
          </a:p>
          <a:p>
            <a:r>
              <a:rPr lang="en-US" altLang="en-US" sz="2400" dirty="0" smtClean="0"/>
              <a:t>And a resistor’s </a:t>
            </a:r>
            <a:r>
              <a:rPr lang="en-US" altLang="en-US" sz="2400" b="1" dirty="0" smtClean="0"/>
              <a:t>voltage-current </a:t>
            </a:r>
            <a:r>
              <a:rPr lang="en-US" altLang="en-US" sz="2400" b="1" dirty="0"/>
              <a:t>equation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is</a:t>
            </a:r>
            <a:endParaRPr lang="en-US" altLang="en-US" sz="2400" dirty="0"/>
          </a:p>
          <a:p>
            <a:r>
              <a:rPr lang="en-US" altLang="en-US" sz="2400" dirty="0" smtClean="0"/>
              <a:t>These equations involve only algebraic operations (division and multiplication). </a:t>
            </a:r>
          </a:p>
          <a:p>
            <a:r>
              <a:rPr lang="en-US" altLang="en-US" sz="2400" dirty="0" smtClean="0"/>
              <a:t>Both equations assume </a:t>
            </a:r>
            <a:r>
              <a:rPr lang="en-US" altLang="en-US" sz="2400" dirty="0"/>
              <a:t>the </a:t>
            </a:r>
            <a:r>
              <a:rPr lang="en-US" altLang="en-US" sz="2400" dirty="0" smtClean="0"/>
              <a:t>passive </a:t>
            </a:r>
            <a:r>
              <a:rPr lang="en-US" altLang="en-US" sz="2400" dirty="0"/>
              <a:t>sign convention </a:t>
            </a:r>
            <a:r>
              <a:rPr lang="en-US" altLang="en-US" sz="2400" dirty="0" smtClean="0"/>
              <a:t>(</a:t>
            </a:r>
            <a:r>
              <a:rPr lang="en-US" altLang="en-US" sz="2400" dirty="0"/>
              <a:t>current flows into the </a:t>
            </a:r>
            <a:r>
              <a:rPr lang="en-US" altLang="en-US" sz="2400" dirty="0" smtClean="0"/>
              <a:t>positive </a:t>
            </a:r>
            <a:r>
              <a:rPr lang="en-US" altLang="en-US" sz="2400" dirty="0"/>
              <a:t>end).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15793" y="2133600"/>
                <a:ext cx="1346807" cy="735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93" y="2133600"/>
                <a:ext cx="1346807" cy="7357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14800" y="4267200"/>
                <a:ext cx="1346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267200"/>
                <a:ext cx="134680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83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Changing Voltages and </a:t>
            </a:r>
            <a:r>
              <a:rPr lang="en-US" altLang="en-US" dirty="0" smtClean="0"/>
              <a:t>Currents in Resistors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Since a resistor’s voltage and current are directly proportional to each other, it’s easy to find one when given the graph or equation of the other.</a:t>
            </a:r>
          </a:p>
          <a:p>
            <a:r>
              <a:rPr lang="en-US" altLang="en-US" sz="2400" dirty="0" smtClean="0"/>
              <a:t>Example: Suppose a</a:t>
            </a:r>
            <a:br>
              <a:rPr lang="en-US" altLang="en-US" sz="2400" dirty="0" smtClean="0"/>
            </a:br>
            <a:r>
              <a:rPr lang="en-US" altLang="en-US" sz="2400" dirty="0" smtClean="0"/>
              <a:t>4-k</a:t>
            </a:r>
            <a:r>
              <a:rPr lang="en-US" altLang="en-US" sz="2400" dirty="0" smtClean="0">
                <a:sym typeface="Symbol" panose="05050102010706020507" pitchFamily="18" charset="2"/>
              </a:rPr>
              <a:t> resistor’s voltage </a:t>
            </a:r>
            <a:br>
              <a:rPr lang="en-US" altLang="en-US" sz="2400" dirty="0" smtClean="0">
                <a:sym typeface="Symbol" panose="05050102010706020507" pitchFamily="18" charset="2"/>
              </a:rPr>
            </a:br>
            <a:r>
              <a:rPr lang="en-US" altLang="en-US" sz="2400" dirty="0" smtClean="0">
                <a:sym typeface="Symbol" panose="05050102010706020507" pitchFamily="18" charset="2"/>
              </a:rPr>
              <a:t>is </a:t>
            </a:r>
            <a:r>
              <a:rPr lang="en-US" altLang="en-US" sz="2400" i="1" dirty="0"/>
              <a:t>v</a:t>
            </a:r>
            <a:r>
              <a:rPr lang="en-US" altLang="en-US" sz="2400" dirty="0"/>
              <a:t>(</a:t>
            </a:r>
            <a:r>
              <a:rPr lang="en-US" altLang="en-US" sz="2400" i="1" dirty="0"/>
              <a:t>t</a:t>
            </a:r>
            <a:r>
              <a:rPr lang="en-US" altLang="en-US" sz="2400" dirty="0"/>
              <a:t>) = 8</a:t>
            </a:r>
            <a:r>
              <a:rPr lang="en-US" altLang="en-US" sz="2400" i="1" dirty="0"/>
              <a:t>t </a:t>
            </a:r>
            <a:r>
              <a:rPr lang="en-US" altLang="en-US" sz="2400" dirty="0" smtClean="0"/>
              <a:t>V</a:t>
            </a:r>
            <a:r>
              <a:rPr lang="en-US" altLang="en-US" sz="2400" dirty="0" smtClean="0">
                <a:sym typeface="Symbol" panose="05050102010706020507" pitchFamily="18" charset="2"/>
              </a:rPr>
              <a:t>:</a:t>
            </a:r>
          </a:p>
          <a:p>
            <a:endParaRPr lang="en-US" altLang="en-US" sz="2400" dirty="0" smtClean="0">
              <a:sym typeface="Symbol" panose="05050102010706020507" pitchFamily="18" charset="2"/>
            </a:endParaRP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Then the resistor’s</a:t>
            </a:r>
            <a:br>
              <a:rPr lang="en-US" altLang="en-US" sz="2400" dirty="0" smtClean="0">
                <a:sym typeface="Symbol" panose="05050102010706020507" pitchFamily="18" charset="2"/>
              </a:rPr>
            </a:br>
            <a:r>
              <a:rPr lang="en-US" altLang="en-US" sz="2400" dirty="0" smtClean="0">
                <a:sym typeface="Symbol" panose="05050102010706020507" pitchFamily="18" charset="2"/>
              </a:rPr>
              <a:t>current is </a:t>
            </a:r>
            <a:r>
              <a:rPr lang="en-US" altLang="en-US" sz="2400" i="1" dirty="0" err="1" smtClean="0"/>
              <a:t>i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t</a:t>
            </a:r>
            <a:r>
              <a:rPr lang="en-US" altLang="en-US" sz="2400" dirty="0"/>
              <a:t>) = </a:t>
            </a:r>
            <a:r>
              <a:rPr lang="en-US" altLang="en-US" sz="2400" dirty="0" smtClean="0"/>
              <a:t>2</a:t>
            </a:r>
            <a:r>
              <a:rPr lang="en-US" altLang="en-US" sz="2400" i="1" dirty="0" smtClean="0"/>
              <a:t>t </a:t>
            </a:r>
            <a:r>
              <a:rPr lang="en-US" altLang="en-US" sz="2400" dirty="0" smtClean="0"/>
              <a:t>mA</a:t>
            </a:r>
            <a:r>
              <a:rPr lang="en-US" altLang="en-US" sz="2400" dirty="0" smtClean="0">
                <a:sym typeface="Symbol" panose="05050102010706020507" pitchFamily="18" charset="2"/>
              </a:rPr>
              <a:t>:</a:t>
            </a:r>
            <a:endParaRPr lang="en-US" altLang="en-US" sz="2400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98681214"/>
              </p:ext>
            </p:extLst>
          </p:nvPr>
        </p:nvGraphicFramePr>
        <p:xfrm>
          <a:off x="5334000" y="2895600"/>
          <a:ext cx="3086101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27888765"/>
              </p:ext>
            </p:extLst>
          </p:nvPr>
        </p:nvGraphicFramePr>
        <p:xfrm>
          <a:off x="5410200" y="4951413"/>
          <a:ext cx="2971801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779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Current-Voltage Relationship for a Capacitor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27213"/>
                <a:ext cx="7313612" cy="4114800"/>
              </a:xfrm>
            </p:spPr>
            <p:txBody>
              <a:bodyPr/>
              <a:lstStyle/>
              <a:p>
                <a:r>
                  <a:rPr lang="en-US" altLang="en-US" sz="2800" dirty="0" smtClean="0"/>
                  <a:t>Using the formula for the charge stored in a capacitor (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𝐶𝑣</m:t>
                    </m:r>
                  </m:oMath>
                </a14:m>
                <a:r>
                  <a:rPr lang="en-US" altLang="en-US" sz="2800" dirty="0" smtClean="0"/>
                  <a:t>), we can find the current-voltage relationship.</a:t>
                </a:r>
              </a:p>
              <a:p>
                <a:r>
                  <a:rPr lang="en-US" altLang="en-US" sz="2800" dirty="0" smtClean="0"/>
                  <a:t>Taking the derivative with respect to time gives:</a:t>
                </a:r>
              </a:p>
              <a:p>
                <a:endParaRPr lang="en-US" altLang="en-US" sz="2800" dirty="0" smtClean="0"/>
              </a:p>
              <a:p>
                <a:endParaRPr lang="en-US" altLang="en-US" sz="2800" dirty="0" smtClean="0"/>
              </a:p>
              <a:p>
                <a:r>
                  <a:rPr lang="en-US" altLang="en-US" sz="2800" dirty="0" smtClean="0"/>
                  <a:t>This equation assumes the </a:t>
                </a:r>
                <a:br>
                  <a:rPr lang="en-US" altLang="en-US" sz="2800" dirty="0" smtClean="0"/>
                </a:br>
                <a:r>
                  <a:rPr lang="en-US" altLang="en-US" sz="2800" dirty="0" smtClean="0"/>
                  <a:t>passive sign convention </a:t>
                </a:r>
                <a:br>
                  <a:rPr lang="en-US" altLang="en-US" sz="2800" dirty="0" smtClean="0"/>
                </a:br>
                <a:r>
                  <a:rPr lang="en-US" altLang="en-US" sz="2800" dirty="0" smtClean="0"/>
                  <a:t>(current flows into the positive end).</a:t>
                </a:r>
              </a:p>
            </p:txBody>
          </p:sp>
        </mc:Choice>
        <mc:Fallback xmlns="">
          <p:sp>
            <p:nvSpPr>
              <p:cNvPr id="307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27213"/>
                <a:ext cx="7313612" cy="4114800"/>
              </a:xfrm>
              <a:blipFill rotWithShape="0">
                <a:blip r:embed="rId4"/>
                <a:stretch>
                  <a:fillRect l="-667" t="-1630" r="-2250" b="-18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5"/>
          <p:cNvGraphicFramePr>
            <a:graphicFrameLocks noChangeAspect="1"/>
          </p:cNvGraphicFramePr>
          <p:nvPr>
            <p:extLst/>
          </p:nvPr>
        </p:nvGraphicFramePr>
        <p:xfrm>
          <a:off x="4191000" y="3733800"/>
          <a:ext cx="1524000" cy="1098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5" imgW="545760" imgH="393480" progId="Equation.DSMT4">
                  <p:embed/>
                </p:oleObj>
              </mc:Choice>
              <mc:Fallback>
                <p:oleObj name="Equation" r:id="rId5" imgW="545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33800"/>
                        <a:ext cx="1524000" cy="1098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998529"/>
            <a:ext cx="2362677" cy="94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 Abrupt Voltage Changes for Capacitors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27213"/>
                <a:ext cx="7924800" cy="4114800"/>
              </a:xfrm>
            </p:spPr>
            <p:txBody>
              <a:bodyPr/>
              <a:lstStyle/>
              <a:p>
                <a:r>
                  <a:rPr lang="en-US" altLang="en-US" sz="2400" dirty="0" smtClean="0"/>
                  <a:t>A capacitor’s voltage cannot change “abruptly” or “instantaneously.”</a:t>
                </a:r>
              </a:p>
              <a:p>
                <a:r>
                  <a:rPr lang="en-US" altLang="en-US" sz="2400" dirty="0" smtClean="0"/>
                  <a:t>By this we mean that 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the graph of a 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capacitor’s voltage 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cannot be vertical, 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as in the right-hand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graph.</a:t>
                </a:r>
              </a:p>
              <a:p>
                <a:r>
                  <a:rPr lang="en-US" altLang="en-US" sz="2400" dirty="0" smtClean="0"/>
                  <a:t>Why </a:t>
                </a:r>
                <a:r>
                  <a:rPr lang="en-US" altLang="en-US" sz="2400" dirty="0"/>
                  <a:t>not? 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en-US" sz="2400" dirty="0" smtClean="0"/>
                  <a:t> for a vertical line,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smtClean="0"/>
                  <a:t>means we would need an infinite current, which is impossible.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307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27213"/>
                <a:ext cx="7924800" cy="4114800"/>
              </a:xfrm>
              <a:blipFill rotWithShape="0">
                <a:blip r:embed="rId3"/>
                <a:stretch>
                  <a:fillRect l="-308" t="-1185" r="-123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8" b="16311"/>
          <a:stretch/>
        </p:blipFill>
        <p:spPr>
          <a:xfrm>
            <a:off x="5181600" y="2590800"/>
            <a:ext cx="3806825" cy="152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4108164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j-lt"/>
              </a:rPr>
              <a:t>Allowed</a:t>
            </a:r>
            <a:endParaRPr lang="en-US" sz="20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8227" y="4114800"/>
            <a:ext cx="1611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Not Allowed!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7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Voltage-Current Relationship for a Capacitor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27213"/>
                <a:ext cx="7313612" cy="4114800"/>
              </a:xfrm>
            </p:spPr>
            <p:txBody>
              <a:bodyPr/>
              <a:lstStyle/>
              <a:p>
                <a:r>
                  <a:rPr lang="en-US" altLang="en-US" sz="2800" dirty="0" smtClean="0"/>
                  <a:t>By integrating the </a:t>
                </a:r>
                <a:r>
                  <a:rPr lang="en-US" altLang="en-US" sz="2800" dirty="0"/>
                  <a:t>current-voltage </a:t>
                </a:r>
                <a:r>
                  <a:rPr lang="en-US" altLang="en-US" sz="2800" dirty="0" smtClean="0"/>
                  <a:t>equation,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en-US" sz="2800" dirty="0" smtClean="0"/>
                  <a:t>, we can find the voltage-current </a:t>
                </a:r>
                <a:r>
                  <a:rPr lang="en-US" altLang="en-US" sz="2800" dirty="0"/>
                  <a:t>equation for a </a:t>
                </a:r>
                <a:r>
                  <a:rPr lang="en-US" altLang="en-US" sz="2800" dirty="0" smtClean="0"/>
                  <a:t>capacitor:</a:t>
                </a:r>
              </a:p>
              <a:p>
                <a:endParaRPr lang="en-US" altLang="en-US" sz="2800" dirty="0" smtClean="0"/>
              </a:p>
              <a:p>
                <a:endParaRPr lang="en-US" altLang="en-US" sz="2800" dirty="0" smtClean="0"/>
              </a:p>
            </p:txBody>
          </p:sp>
        </mc:Choice>
        <mc:Fallback xmlns="">
          <p:sp>
            <p:nvSpPr>
              <p:cNvPr id="307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27213"/>
                <a:ext cx="7313612" cy="4114800"/>
              </a:xfrm>
              <a:blipFill rotWithShape="0">
                <a:blip r:embed="rId4"/>
                <a:stretch>
                  <a:fillRect l="-667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379529"/>
            <a:ext cx="2362677" cy="94507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95883"/>
              </p:ext>
            </p:extLst>
          </p:nvPr>
        </p:nvGraphicFramePr>
        <p:xfrm>
          <a:off x="3005477" y="3778377"/>
          <a:ext cx="4312558" cy="139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6" imgW="1536480" imgH="495000" progId="Equation.DSMT4">
                  <p:embed/>
                </p:oleObj>
              </mc:Choice>
              <mc:Fallback>
                <p:oleObj name="Equation" r:id="rId6" imgW="1536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477" y="3778377"/>
                        <a:ext cx="4312558" cy="1390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 smtClean="0"/>
              <a:t>Inductors</a:t>
            </a:r>
            <a:endParaRPr lang="en-US" altLang="en-US" i="0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676400"/>
            <a:ext cx="7313612" cy="4114800"/>
          </a:xfrm>
        </p:spPr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b="1" dirty="0" smtClean="0"/>
              <a:t>inductor</a:t>
            </a:r>
            <a:r>
              <a:rPr lang="en-US" altLang="en-US" dirty="0" smtClean="0"/>
              <a:t> is a passive device designed to store energy in its magnetic field.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endParaRPr lang="en-US" altLang="en-US" sz="2800" dirty="0" smtClean="0"/>
          </a:p>
          <a:p>
            <a:endParaRPr lang="en-US" altLang="en-US" sz="2800" i="0" dirty="0"/>
          </a:p>
          <a:p>
            <a:endParaRPr lang="en-US" altLang="en-US" sz="2800" dirty="0" smtClean="0"/>
          </a:p>
          <a:p>
            <a:endParaRPr lang="en-US" altLang="en-US" sz="2800" i="0" dirty="0"/>
          </a:p>
          <a:p>
            <a:endParaRPr lang="en-US" altLang="en-US" sz="2800" dirty="0" smtClean="0"/>
          </a:p>
          <a:p>
            <a:pPr marL="0" indent="0" algn="r">
              <a:buNone/>
            </a:pPr>
            <a:r>
              <a:rPr lang="en-US" altLang="en-US" sz="2000" i="0" dirty="0" smtClean="0"/>
              <a:t>Image from </a:t>
            </a:r>
            <a:r>
              <a:rPr lang="en-US" altLang="en-US" sz="2000" i="0" dirty="0" smtClean="0">
                <a:hlinkClick r:id="rId2"/>
              </a:rPr>
              <a:t>Wikipedia</a:t>
            </a:r>
            <a:r>
              <a:rPr lang="en-US" altLang="en-US" sz="2000" i="0" dirty="0" smtClean="0"/>
              <a:t>.</a:t>
            </a:r>
            <a:endParaRPr lang="en-US" altLang="en-US" sz="2000" i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81050"/>
            <a:ext cx="2895600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09" y="2645009"/>
            <a:ext cx="3755791" cy="37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/>
              <a:t>Parallel-Plate Capacitor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066801" y="1827213"/>
            <a:ext cx="4419600" cy="4114800"/>
          </a:xfrm>
        </p:spPr>
        <p:txBody>
          <a:bodyPr/>
          <a:lstStyle/>
          <a:p>
            <a:r>
              <a:rPr lang="en-US" altLang="en-US" i="0" dirty="0" smtClean="0"/>
              <a:t>A capacitor typically </a:t>
            </a:r>
            <a:r>
              <a:rPr lang="en-US" altLang="en-US" i="0" dirty="0"/>
              <a:t>consists of two </a:t>
            </a:r>
            <a:r>
              <a:rPr lang="en-US" altLang="en-US" i="0" dirty="0" smtClean="0"/>
              <a:t>metal plates separated </a:t>
            </a:r>
            <a:r>
              <a:rPr lang="en-US" altLang="en-US" i="0" dirty="0"/>
              <a:t>by an </a:t>
            </a:r>
            <a:r>
              <a:rPr lang="en-US" altLang="en-US" i="0" dirty="0" smtClean="0"/>
              <a:t>insulator.  </a:t>
            </a:r>
            <a:endParaRPr lang="en-US" altLang="en-US" i="0" dirty="0"/>
          </a:p>
          <a:p>
            <a:r>
              <a:rPr lang="en-US" altLang="en-US" i="0" dirty="0"/>
              <a:t>The insulator between the plates is called the </a:t>
            </a:r>
            <a:r>
              <a:rPr lang="en-US" altLang="en-US" dirty="0"/>
              <a:t>dielectric.</a:t>
            </a:r>
            <a:endParaRPr lang="en-US" altLang="en-US" i="0" dirty="0"/>
          </a:p>
          <a:p>
            <a:pPr>
              <a:buFontTx/>
              <a:buNone/>
            </a:pPr>
            <a:endParaRPr lang="en-US" altLang="en-US" sz="28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" b="1"/>
          <a:stretch/>
        </p:blipFill>
        <p:spPr>
          <a:xfrm>
            <a:off x="5543550" y="2323474"/>
            <a:ext cx="3371850" cy="3696325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73" y="428525"/>
            <a:ext cx="1440327" cy="103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 smtClean="0"/>
              <a:t>Building an Inductor</a:t>
            </a:r>
            <a:endParaRPr lang="en-US" altLang="en-US" i="0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1066801" y="1827213"/>
            <a:ext cx="3886199" cy="4114800"/>
          </a:xfrm>
        </p:spPr>
        <p:txBody>
          <a:bodyPr/>
          <a:lstStyle/>
          <a:p>
            <a:r>
              <a:rPr lang="en-US" altLang="en-US" i="0" dirty="0" smtClean="0"/>
              <a:t>An inductor typically </a:t>
            </a:r>
            <a:r>
              <a:rPr lang="en-US" altLang="en-US" i="0" dirty="0"/>
              <a:t>consists of </a:t>
            </a:r>
            <a:r>
              <a:rPr lang="en-US" altLang="en-US" i="0" dirty="0" smtClean="0"/>
              <a:t>a cylindrical coil of </a:t>
            </a:r>
            <a:r>
              <a:rPr lang="en-US" altLang="en-US" dirty="0" smtClean="0">
                <a:sym typeface="Symbol" panose="05050102010706020507" pitchFamily="18" charset="2"/>
              </a:rPr>
              <a:t>wire wound around </a:t>
            </a:r>
            <a:r>
              <a:rPr lang="en-US" altLang="en-US" dirty="0">
                <a:sym typeface="Symbol" panose="05050102010706020507" pitchFamily="18" charset="2"/>
              </a:rPr>
              <a:t>a core, which is a rod </a:t>
            </a:r>
            <a:r>
              <a:rPr lang="en-US" altLang="en-US" dirty="0" smtClean="0">
                <a:sym typeface="Symbol" panose="05050102010706020507" pitchFamily="18" charset="2"/>
              </a:rPr>
              <a:t>usually </a:t>
            </a:r>
            <a:r>
              <a:rPr lang="en-US" altLang="en-US" dirty="0">
                <a:sym typeface="Symbol" panose="05050102010706020507" pitchFamily="18" charset="2"/>
              </a:rPr>
              <a:t>made of an iron alloy</a:t>
            </a:r>
            <a:r>
              <a:rPr lang="en-US" altLang="en-US" i="0" dirty="0" smtClean="0"/>
              <a:t>.  </a:t>
            </a:r>
            <a:endParaRPr lang="en-US" altLang="en-US" i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0"/>
          <a:stretch/>
        </p:blipFill>
        <p:spPr>
          <a:xfrm>
            <a:off x="4848225" y="2590800"/>
            <a:ext cx="4295775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704850"/>
            <a:ext cx="28956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 smtClean="0"/>
              <a:t>Inductance</a:t>
            </a:r>
            <a:endParaRPr lang="en-US" altLang="en-US" i="0" dirty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0" dirty="0">
                <a:sym typeface="Symbol" panose="05050102010706020507" pitchFamily="18" charset="2"/>
              </a:rPr>
              <a:t>When the current in a coil increases or decreases, a voltage is induced </a:t>
            </a:r>
            <a:r>
              <a:rPr lang="en-US" altLang="en-US" i="0" dirty="0" smtClean="0">
                <a:sym typeface="Symbol" panose="05050102010706020507" pitchFamily="18" charset="2"/>
              </a:rPr>
              <a:t>across the </a:t>
            </a:r>
            <a:r>
              <a:rPr lang="en-US" altLang="en-US" i="0" dirty="0">
                <a:sym typeface="Symbol" panose="05050102010706020507" pitchFamily="18" charset="2"/>
              </a:rPr>
              <a:t>coil that </a:t>
            </a:r>
            <a:r>
              <a:rPr lang="en-US" altLang="en-US" i="0" dirty="0" smtClean="0">
                <a:sym typeface="Symbol" panose="05050102010706020507" pitchFamily="18" charset="2"/>
              </a:rPr>
              <a:t>depends on the rate at which the current is changing. 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The polarity of the voltage is such as to oppose the change in current.</a:t>
            </a:r>
            <a:endParaRPr lang="en-US" altLang="en-US" i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i="0" dirty="0">
                <a:sym typeface="Symbol" panose="05050102010706020507" pitchFamily="18" charset="2"/>
              </a:rPr>
              <a:t>This </a:t>
            </a:r>
            <a:r>
              <a:rPr lang="en-US" altLang="en-US" i="0" dirty="0" smtClean="0">
                <a:sym typeface="Symbol" panose="05050102010706020507" pitchFamily="18" charset="2"/>
              </a:rPr>
              <a:t>property is </a:t>
            </a:r>
            <a:r>
              <a:rPr lang="en-US" altLang="en-US" i="0" dirty="0">
                <a:sym typeface="Symbol" panose="05050102010706020507" pitchFamily="18" charset="2"/>
              </a:rPr>
              <a:t>called </a:t>
            </a:r>
            <a:r>
              <a:rPr lang="en-US" altLang="en-US" b="1" dirty="0" smtClean="0">
                <a:sym typeface="Symbol" panose="05050102010706020507" pitchFamily="18" charset="2"/>
              </a:rPr>
              <a:t>self-inductance</a:t>
            </a:r>
            <a:r>
              <a:rPr lang="en-US" altLang="en-US" dirty="0" smtClean="0">
                <a:sym typeface="Symbol" panose="05050102010706020507" pitchFamily="18" charset="2"/>
              </a:rPr>
              <a:t>, or simply </a:t>
            </a:r>
            <a:r>
              <a:rPr lang="en-US" altLang="en-US" b="1" dirty="0" smtClean="0">
                <a:sym typeface="Symbol" panose="05050102010706020507" pitchFamily="18" charset="2"/>
              </a:rPr>
              <a:t>inductance</a:t>
            </a:r>
            <a:r>
              <a:rPr lang="en-US" altLang="en-US" i="0" dirty="0" smtClean="0">
                <a:sym typeface="Symbol" panose="05050102010706020507" pitchFamily="18" charset="2"/>
              </a:rPr>
              <a:t>.</a:t>
            </a:r>
            <a:endParaRPr lang="en-US" altLang="en-US" i="0" dirty="0">
              <a:sym typeface="Symbol" panose="05050102010706020507" pitchFamily="18" charset="2"/>
            </a:endParaRPr>
          </a:p>
          <a:p>
            <a:pPr algn="r">
              <a:lnSpc>
                <a:spcPct val="90000"/>
              </a:lnSpc>
              <a:buFontTx/>
              <a:buNone/>
            </a:pP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42457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Units of </a:t>
            </a:r>
            <a:r>
              <a:rPr lang="en-US" altLang="en-US" i="0" dirty="0" smtClean="0"/>
              <a:t>Inductance</a:t>
            </a:r>
            <a:endParaRPr lang="en-US" altLang="en-US" i="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0" dirty="0" smtClean="0"/>
              <a:t>Inductance </a:t>
            </a:r>
            <a:r>
              <a:rPr lang="en-US" altLang="en-US" i="0" dirty="0"/>
              <a:t>is abbreviated </a:t>
            </a:r>
            <a:r>
              <a:rPr lang="en-US" altLang="en-US" i="1" dirty="0" smtClean="0"/>
              <a:t>L</a:t>
            </a:r>
            <a:r>
              <a:rPr lang="en-US" altLang="en-US" i="0" dirty="0" smtClean="0"/>
              <a:t>.</a:t>
            </a:r>
            <a:endParaRPr lang="en-US" altLang="en-US" i="0" dirty="0"/>
          </a:p>
          <a:p>
            <a:r>
              <a:rPr lang="en-US" altLang="en-US" i="0" dirty="0"/>
              <a:t>The unit of </a:t>
            </a:r>
            <a:r>
              <a:rPr lang="en-US" altLang="en-US" i="0" dirty="0" smtClean="0"/>
              <a:t>inductance </a:t>
            </a:r>
            <a:r>
              <a:rPr lang="en-US" altLang="en-US" i="0" dirty="0"/>
              <a:t>is the </a:t>
            </a:r>
            <a:r>
              <a:rPr lang="en-US" altLang="en-US" b="1" dirty="0" smtClean="0"/>
              <a:t>henry</a:t>
            </a:r>
            <a:r>
              <a:rPr lang="en-US" altLang="en-US" i="0" dirty="0" smtClean="0"/>
              <a:t> (H).</a:t>
            </a:r>
            <a:endParaRPr lang="en-US" altLang="en-US" i="0" dirty="0"/>
          </a:p>
          <a:p>
            <a:r>
              <a:rPr lang="en-US" altLang="en-US" i="0" dirty="0"/>
              <a:t>Typical </a:t>
            </a:r>
            <a:r>
              <a:rPr lang="en-US" altLang="en-US" i="0" dirty="0" smtClean="0"/>
              <a:t>inductors </a:t>
            </a:r>
            <a:r>
              <a:rPr lang="en-US" altLang="en-US" i="0" dirty="0"/>
              <a:t>found in </a:t>
            </a:r>
            <a:r>
              <a:rPr lang="en-US" altLang="en-US" i="0" dirty="0" smtClean="0"/>
              <a:t>electronic </a:t>
            </a:r>
            <a:r>
              <a:rPr lang="en-US" altLang="en-US" i="0" dirty="0"/>
              <a:t>equipment are in the </a:t>
            </a:r>
            <a:r>
              <a:rPr lang="en-US" altLang="en-US" i="0" dirty="0" err="1" smtClean="0"/>
              <a:t>microhenery</a:t>
            </a:r>
            <a:r>
              <a:rPr lang="en-US" altLang="en-US" i="0" dirty="0" smtClean="0"/>
              <a:t> </a:t>
            </a:r>
            <a:r>
              <a:rPr lang="en-US" altLang="en-US" i="0" dirty="0"/>
              <a:t>(</a:t>
            </a:r>
            <a:r>
              <a:rPr lang="en-US" altLang="en-US" i="0" dirty="0" smtClean="0">
                <a:sym typeface="Symbol" panose="05050102010706020507" pitchFamily="18" charset="2"/>
              </a:rPr>
              <a:t>H) or </a:t>
            </a:r>
            <a:r>
              <a:rPr lang="en-US" altLang="en-US" i="0" dirty="0" err="1" smtClean="0">
                <a:sym typeface="Symbol" panose="05050102010706020507" pitchFamily="18" charset="2"/>
              </a:rPr>
              <a:t>millihenry</a:t>
            </a:r>
            <a:r>
              <a:rPr lang="en-US" altLang="en-US" i="0" dirty="0" smtClean="0">
                <a:sym typeface="Symbol" panose="05050102010706020507" pitchFamily="18" charset="2"/>
              </a:rPr>
              <a:t> (</a:t>
            </a:r>
            <a:r>
              <a:rPr lang="en-US" altLang="en-US" i="0" dirty="0" err="1" smtClean="0">
                <a:sym typeface="Symbol" panose="05050102010706020507" pitchFamily="18" charset="2"/>
              </a:rPr>
              <a:t>mH</a:t>
            </a:r>
            <a:r>
              <a:rPr lang="en-US" altLang="en-US" i="0" dirty="0" smtClean="0">
                <a:sym typeface="Symbol" panose="05050102010706020507" pitchFamily="18" charset="2"/>
              </a:rPr>
              <a:t>) range</a:t>
            </a:r>
            <a:r>
              <a:rPr lang="en-US" altLang="en-US" i="0" dirty="0">
                <a:sym typeface="Symbol" panose="05050102010706020507" pitchFamily="18" charset="2"/>
              </a:rPr>
              <a:t>.</a:t>
            </a:r>
            <a:endParaRPr lang="en-US" altLang="en-US" dirty="0"/>
          </a:p>
          <a:p>
            <a:pPr>
              <a:buFontTx/>
              <a:buNone/>
            </a:pP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7418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/>
              <a:t>Inductor Types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0" dirty="0">
                <a:sym typeface="Symbol" panose="05050102010706020507" pitchFamily="18" charset="2"/>
              </a:rPr>
              <a:t>Inductors are classified by the materials used for their cores.</a:t>
            </a:r>
          </a:p>
          <a:p>
            <a:r>
              <a:rPr lang="en-US" altLang="en-US" i="0" dirty="0">
                <a:sym typeface="Symbol" panose="05050102010706020507" pitchFamily="18" charset="2"/>
              </a:rPr>
              <a:t>Common core materials are air, iron, and ferrites.</a:t>
            </a:r>
          </a:p>
          <a:p>
            <a:r>
              <a:rPr lang="en-US" altLang="en-US" i="0" dirty="0">
                <a:sym typeface="Symbol" panose="05050102010706020507" pitchFamily="18" charset="2"/>
              </a:rPr>
              <a:t>Variable inductors are also available.</a:t>
            </a:r>
          </a:p>
          <a:p>
            <a:pPr>
              <a:buFontTx/>
              <a:buNone/>
            </a:pP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21286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/>
              <a:t>Chokes and Coils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0" dirty="0"/>
              <a:t>Inductors used in high-frequency (ac) circuits are often called </a:t>
            </a:r>
            <a:r>
              <a:rPr lang="en-US" altLang="en-US" b="1" dirty="0" smtClean="0"/>
              <a:t>chokes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r>
              <a:rPr lang="en-US" altLang="en-US" i="0" dirty="0" smtClean="0"/>
              <a:t>Inductors are also sometimes simply called </a:t>
            </a:r>
            <a:r>
              <a:rPr lang="en-US" altLang="en-US" b="1" dirty="0" smtClean="0"/>
              <a:t>coils</a:t>
            </a:r>
            <a:r>
              <a:rPr lang="en-US" altLang="en-US" i="0" dirty="0"/>
              <a:t>.</a:t>
            </a:r>
          </a:p>
          <a:p>
            <a:pPr>
              <a:buFontTx/>
              <a:buNone/>
            </a:pP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404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Voltage-Current Relationship for an Inductor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1066800" y="1827213"/>
            <a:ext cx="7313612" cy="4114800"/>
          </a:xfrm>
        </p:spPr>
        <p:txBody>
          <a:bodyPr/>
          <a:lstStyle/>
          <a:p>
            <a:r>
              <a:rPr lang="en-US" altLang="en-US" sz="2800" dirty="0" smtClean="0"/>
              <a:t>The voltage across an inductor is proportional to the rate of change of the current through it:</a:t>
            </a:r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This equation assumes the </a:t>
            </a:r>
            <a:br>
              <a:rPr lang="en-US" altLang="en-US" sz="2800" dirty="0" smtClean="0"/>
            </a:br>
            <a:r>
              <a:rPr lang="en-US" altLang="en-US" sz="2800" dirty="0" smtClean="0"/>
              <a:t>passive sign convention </a:t>
            </a:r>
            <a:br>
              <a:rPr lang="en-US" altLang="en-US" sz="2800" dirty="0" smtClean="0"/>
            </a:br>
            <a:r>
              <a:rPr lang="en-US" altLang="en-US" sz="2800" dirty="0" smtClean="0"/>
              <a:t>(current flows into the positive end).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79281" y="3190126"/>
                <a:ext cx="1775166" cy="105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281" y="3190126"/>
                <a:ext cx="1775166" cy="1051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048000"/>
            <a:ext cx="9906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 Abrupt Current Changes for Inductors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27213"/>
                <a:ext cx="7924800" cy="4114800"/>
              </a:xfrm>
            </p:spPr>
            <p:txBody>
              <a:bodyPr/>
              <a:lstStyle/>
              <a:p>
                <a:r>
                  <a:rPr lang="en-US" altLang="en-US" sz="2400" dirty="0" smtClean="0"/>
                  <a:t>An inductor’s current cannot change “abruptly” or “instantaneously.”</a:t>
                </a:r>
              </a:p>
              <a:p>
                <a:r>
                  <a:rPr lang="en-US" altLang="en-US" sz="2400" dirty="0" smtClean="0"/>
                  <a:t>By this we mean that 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the graph of an 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inductor’s current 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cannot be vertical, 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as in the right-hand</a:t>
                </a:r>
                <a:br>
                  <a:rPr lang="en-US" altLang="en-US" sz="2400" dirty="0" smtClean="0"/>
                </a:br>
                <a:r>
                  <a:rPr lang="en-US" altLang="en-US" sz="2400" dirty="0" smtClean="0"/>
                  <a:t>graph.</a:t>
                </a:r>
              </a:p>
              <a:p>
                <a:r>
                  <a:rPr lang="en-US" altLang="en-US" sz="2400" dirty="0" smtClean="0"/>
                  <a:t>Why </a:t>
                </a:r>
                <a:r>
                  <a:rPr lang="en-US" altLang="en-US" sz="2400" dirty="0"/>
                  <a:t>not? 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en-US" sz="2400" dirty="0" smtClean="0"/>
                  <a:t> for a vertical line,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smtClean="0"/>
                  <a:t>means we would need an infinite voltage, which is impossible.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307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27213"/>
                <a:ext cx="7924800" cy="4114800"/>
              </a:xfrm>
              <a:blipFill rotWithShape="0">
                <a:blip r:embed="rId3"/>
                <a:stretch>
                  <a:fillRect l="-308" t="-1185" r="-923" b="-15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6400" y="4108164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+mj-lt"/>
              </a:rPr>
              <a:t>Allowed</a:t>
            </a:r>
            <a:endParaRPr lang="en-US" sz="20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8227" y="4114800"/>
            <a:ext cx="1611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Not Allowed!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8400"/>
            <a:ext cx="4078432" cy="16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Current-Voltage Relationship for an Inductor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27213"/>
                <a:ext cx="7313612" cy="4114800"/>
              </a:xfrm>
            </p:spPr>
            <p:txBody>
              <a:bodyPr/>
              <a:lstStyle/>
              <a:p>
                <a:r>
                  <a:rPr lang="en-US" altLang="en-US" sz="2800" dirty="0" smtClean="0"/>
                  <a:t>By integrating the </a:t>
                </a:r>
                <a:r>
                  <a:rPr lang="en-US" altLang="en-US" sz="2800" dirty="0"/>
                  <a:t>voltage-current </a:t>
                </a:r>
                <a:r>
                  <a:rPr lang="en-US" altLang="en-US" sz="2800" dirty="0" smtClean="0"/>
                  <a:t>equation,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en-US" sz="2800" dirty="0" smtClean="0"/>
                  <a:t>, we can find the current-voltage </a:t>
                </a:r>
                <a:r>
                  <a:rPr lang="en-US" altLang="en-US" sz="2800" dirty="0"/>
                  <a:t>equation for </a:t>
                </a:r>
                <a:r>
                  <a:rPr lang="en-US" altLang="en-US" sz="2800" dirty="0" smtClean="0"/>
                  <a:t>an inductor:</a:t>
                </a:r>
              </a:p>
              <a:p>
                <a:endParaRPr lang="en-US" altLang="en-US" sz="2800" dirty="0" smtClean="0"/>
              </a:p>
              <a:p>
                <a:endParaRPr lang="en-US" altLang="en-US" sz="2800" dirty="0" smtClean="0"/>
              </a:p>
            </p:txBody>
          </p:sp>
        </mc:Choice>
        <mc:Fallback xmlns="">
          <p:sp>
            <p:nvSpPr>
              <p:cNvPr id="307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27213"/>
                <a:ext cx="7313612" cy="4114800"/>
              </a:xfrm>
              <a:blipFill rotWithShape="0">
                <a:blip r:embed="rId3"/>
                <a:stretch>
                  <a:fillRect l="-667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85262" y="4053574"/>
                <a:ext cx="5163208" cy="1307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62" y="4053574"/>
                <a:ext cx="5163208" cy="13072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495675"/>
            <a:ext cx="9906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 smtClean="0"/>
              <a:t>Inductors Store Energy</a:t>
            </a:r>
            <a:endParaRPr lang="en-US" altLang="en-US" i="0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676400"/>
            <a:ext cx="7313612" cy="4114800"/>
          </a:xfrm>
        </p:spPr>
        <p:txBody>
          <a:bodyPr/>
          <a:lstStyle/>
          <a:p>
            <a:r>
              <a:rPr lang="en-US" altLang="en-US" sz="2400" i="0" dirty="0">
                <a:sym typeface="Symbol" panose="05050102010706020507" pitchFamily="18" charset="2"/>
              </a:rPr>
              <a:t>Recall that energy is dissipated as heat when current flows through a resistance.</a:t>
            </a:r>
          </a:p>
          <a:p>
            <a:r>
              <a:rPr lang="en-US" altLang="en-US" sz="2400" i="0" dirty="0" smtClean="0">
                <a:sym typeface="Symbol" panose="05050102010706020507" pitchFamily="18" charset="2"/>
              </a:rPr>
              <a:t>An ideal inductor </a:t>
            </a:r>
            <a:r>
              <a:rPr lang="en-US" altLang="en-US" sz="2400" i="0" dirty="0">
                <a:sym typeface="Symbol" panose="05050102010706020507" pitchFamily="18" charset="2"/>
              </a:rPr>
              <a:t>does not dissipate </a:t>
            </a:r>
            <a:r>
              <a:rPr lang="en-US" altLang="en-US" sz="2400" i="0" dirty="0" smtClean="0">
                <a:sym typeface="Symbol" panose="05050102010706020507" pitchFamily="18" charset="2"/>
              </a:rPr>
              <a:t>energy.  Rather </a:t>
            </a:r>
            <a:r>
              <a:rPr lang="en-US" altLang="en-US" sz="2400" i="0" dirty="0">
                <a:sym typeface="Symbol" panose="05050102010706020507" pitchFamily="18" charset="2"/>
              </a:rPr>
              <a:t>it stores energy, which can later be returned to the circuit</a:t>
            </a:r>
            <a:r>
              <a:rPr lang="en-US" altLang="en-US" sz="2400" i="0" dirty="0" smtClean="0">
                <a:sym typeface="Symbol" panose="05050102010706020507" pitchFamily="18" charset="2"/>
              </a:rPr>
              <a:t>.</a:t>
            </a:r>
          </a:p>
          <a:p>
            <a:r>
              <a:rPr lang="en-US" altLang="en-US" sz="2000" dirty="0" smtClean="0">
                <a:sym typeface="Symbol" panose="05050102010706020507" pitchFamily="18" charset="2"/>
              </a:rPr>
              <a:t>We can model a real, non-</a:t>
            </a:r>
            <a:br>
              <a:rPr lang="en-US" altLang="en-US" sz="2000" dirty="0" smtClean="0">
                <a:sym typeface="Symbol" panose="05050102010706020507" pitchFamily="18" charset="2"/>
              </a:rPr>
            </a:br>
            <a:r>
              <a:rPr lang="en-US" altLang="en-US" sz="2000" dirty="0" smtClean="0">
                <a:sym typeface="Symbol" panose="05050102010706020507" pitchFamily="18" charset="2"/>
              </a:rPr>
              <a:t>ideal inductor by including </a:t>
            </a:r>
            <a:br>
              <a:rPr lang="en-US" altLang="en-US" sz="2000" dirty="0" smtClean="0">
                <a:sym typeface="Symbol" panose="05050102010706020507" pitchFamily="18" charset="2"/>
              </a:rPr>
            </a:br>
            <a:r>
              <a:rPr lang="en-US" altLang="en-US" sz="2000" dirty="0" smtClean="0">
                <a:sym typeface="Symbol" panose="05050102010706020507" pitchFamily="18" charset="2"/>
              </a:rPr>
              <a:t>a resistance in series with </a:t>
            </a:r>
            <a:br>
              <a:rPr lang="en-US" altLang="en-US" sz="2000" dirty="0" smtClean="0">
                <a:sym typeface="Symbol" panose="05050102010706020507" pitchFamily="18" charset="2"/>
              </a:rPr>
            </a:br>
            <a:r>
              <a:rPr lang="en-US" altLang="en-US" sz="2000" dirty="0" smtClean="0">
                <a:sym typeface="Symbol" panose="05050102010706020507" pitchFamily="18" charset="2"/>
              </a:rPr>
              <a:t>the inductance (and, for </a:t>
            </a:r>
            <a:br>
              <a:rPr lang="en-US" altLang="en-US" sz="2000" dirty="0" smtClean="0">
                <a:sym typeface="Symbol" panose="05050102010706020507" pitchFamily="18" charset="2"/>
              </a:rPr>
            </a:br>
            <a:r>
              <a:rPr lang="en-US" altLang="en-US" sz="2000" dirty="0" smtClean="0">
                <a:sym typeface="Symbol" panose="05050102010706020507" pitchFamily="18" charset="2"/>
              </a:rPr>
              <a:t>greater accuracy, a parallel</a:t>
            </a:r>
            <a:br>
              <a:rPr lang="en-US" altLang="en-US" sz="2000" dirty="0" smtClean="0">
                <a:sym typeface="Symbol" panose="05050102010706020507" pitchFamily="18" charset="2"/>
              </a:rPr>
            </a:br>
            <a:r>
              <a:rPr lang="en-US" altLang="en-US" sz="2000" dirty="0" smtClean="0">
                <a:sym typeface="Symbol" panose="05050102010706020507" pitchFamily="18" charset="2"/>
              </a:rPr>
              <a:t>capacitance).</a:t>
            </a:r>
            <a:endParaRPr lang="en-US" altLang="en-US" sz="2000" i="0" dirty="0">
              <a:sym typeface="Symbol" panose="05050102010706020507" pitchFamily="18" charset="2"/>
            </a:endParaRPr>
          </a:p>
          <a:p>
            <a:pPr algn="r">
              <a:buFontTx/>
              <a:buNone/>
            </a:pPr>
            <a:endParaRPr lang="en-US" altLang="en-US" sz="18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6"/>
          <a:stretch/>
        </p:blipFill>
        <p:spPr>
          <a:xfrm>
            <a:off x="5410200" y="3962400"/>
            <a:ext cx="3514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 smtClean="0"/>
              <a:t>Inductor </a:t>
            </a:r>
            <a:r>
              <a:rPr lang="en-US" altLang="en-US" i="0" dirty="0"/>
              <a:t>Energy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3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i="0" dirty="0" smtClean="0">
                    <a:sym typeface="Symbol" panose="05050102010706020507" pitchFamily="18" charset="2"/>
                  </a:rPr>
                  <a:t>The energy </a:t>
                </a:r>
                <a:r>
                  <a:rPr lang="en-US" altLang="en-US" sz="2800" i="1" dirty="0" smtClean="0">
                    <a:sym typeface="Symbol" panose="05050102010706020507" pitchFamily="18" charset="2"/>
                  </a:rPr>
                  <a:t>w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800" i="0" dirty="0">
                    <a:sym typeface="Symbol" panose="05050102010706020507" pitchFamily="18" charset="2"/>
                  </a:rPr>
                  <a:t>stored 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in an inductor is </a:t>
                </a:r>
                <a:r>
                  <a:rPr lang="en-US" altLang="en-US" sz="2800" i="0" dirty="0">
                    <a:sym typeface="Symbol" panose="05050102010706020507" pitchFamily="18" charset="2"/>
                  </a:rPr>
                  <a:t>given 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𝑤</m:t>
                      </m:r>
                      <m:r>
                        <a:rPr lang="en-US" altLang="en-US" sz="28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800" b="0" i="1" smtClean="0">
                          <a:latin typeface="Cambria Math"/>
                          <a:sym typeface="Symbol" panose="05050102010706020507" pitchFamily="18" charset="2"/>
                        </a:rPr>
                        <m:t>𝐿</m:t>
                      </m:r>
                      <m:sSup>
                        <m:sSup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8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𝑖</m:t>
                          </m:r>
                        </m:e>
                        <m:sup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2800" i="0" dirty="0">
                  <a:sym typeface="Symbol" panose="05050102010706020507" pitchFamily="18" charset="2"/>
                </a:endParaRPr>
              </a:p>
              <a:p>
                <a:pPr>
                  <a:buFontTx/>
                  <a:buNone/>
                </a:pPr>
                <a:r>
                  <a:rPr lang="en-US" altLang="en-US" sz="2800" i="0" dirty="0">
                    <a:sym typeface="Symbol" panose="05050102010706020507" pitchFamily="18" charset="2"/>
                  </a:rPr>
                  <a:t>	where </a:t>
                </a:r>
                <a:r>
                  <a:rPr lang="en-US" altLang="en-US" sz="2800" i="1" dirty="0" smtClean="0">
                    <a:sym typeface="Symbol" panose="05050102010706020507" pitchFamily="18" charset="2"/>
                  </a:rPr>
                  <a:t>L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 is the inductor’s inductance and </a:t>
                </a:r>
                <a:r>
                  <a:rPr lang="en-US" altLang="en-US" sz="2800" i="1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800" i="0" dirty="0">
                    <a:sym typeface="Symbol" panose="05050102010706020507" pitchFamily="18" charset="2"/>
                  </a:rPr>
                  <a:t>is the </a:t>
                </a:r>
                <a:r>
                  <a:rPr lang="en-US" altLang="en-US" sz="2800" i="0" dirty="0" smtClean="0">
                    <a:sym typeface="Symbol" panose="05050102010706020507" pitchFamily="18" charset="2"/>
                  </a:rPr>
                  <a:t>current through the inductor.</a:t>
                </a:r>
              </a:p>
              <a:p>
                <a:r>
                  <a:rPr lang="en-US" altLang="en-US" sz="2800" dirty="0" smtClean="0">
                    <a:sym typeface="Symbol" panose="05050102010706020507" pitchFamily="18" charset="2"/>
                  </a:rPr>
                  <a:t>Recall the units: </a:t>
                </a:r>
                <a:r>
                  <a:rPr lang="en-US" altLang="en-US" sz="2800" i="1" dirty="0" smtClean="0">
                    <a:sym typeface="Symbol" panose="05050102010706020507" pitchFamily="18" charset="2"/>
                  </a:rPr>
                  <a:t>w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 is in joules, </a:t>
                </a:r>
                <a:r>
                  <a:rPr lang="en-US" altLang="en-US" sz="2800" i="1" dirty="0" smtClean="0">
                    <a:sym typeface="Symbol" panose="05050102010706020507" pitchFamily="18" charset="2"/>
                  </a:rPr>
                  <a:t>L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 is in </a:t>
                </a:r>
                <a:r>
                  <a:rPr lang="en-US" altLang="en-US" sz="2800" dirty="0" err="1" smtClean="0">
                    <a:sym typeface="Symbol" panose="05050102010706020507" pitchFamily="18" charset="2"/>
                  </a:rPr>
                  <a:t>henries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, and </a:t>
                </a:r>
                <a:r>
                  <a:rPr lang="en-US" altLang="en-US" sz="2800" i="1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en-US" sz="2800" dirty="0" smtClean="0">
                    <a:sym typeface="Symbol" panose="05050102010706020507" pitchFamily="18" charset="2"/>
                  </a:rPr>
                  <a:t> is in amperes.</a:t>
                </a:r>
                <a:endParaRPr lang="en-US" altLang="en-US" sz="2800" i="0" dirty="0">
                  <a:sym typeface="Symbol" panose="05050102010706020507" pitchFamily="18" charset="2"/>
                </a:endParaRPr>
              </a:p>
              <a:p>
                <a:pPr>
                  <a:buFontTx/>
                  <a:buNone/>
                </a:pPr>
                <a:endParaRPr lang="en-US" altLang="en-US" sz="2400" i="0" dirty="0"/>
              </a:p>
            </p:txBody>
          </p:sp>
        </mc:Choice>
        <mc:Fallback xmlns="">
          <p:sp>
            <p:nvSpPr>
              <p:cNvPr id="312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51" t="-1481" r="-2085" b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0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/>
              <a:t>Charging a Capacitor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7213"/>
            <a:ext cx="457358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0" dirty="0"/>
              <a:t>When a capacitor is connected across a voltage source, charge flows between  the source and the capacitor’s plates until the voltage across the capacitor is equal to the source voltage.</a:t>
            </a:r>
          </a:p>
          <a:p>
            <a:pPr>
              <a:lnSpc>
                <a:spcPct val="90000"/>
              </a:lnSpc>
            </a:pPr>
            <a:r>
              <a:rPr lang="en-US" altLang="en-US" sz="2400" i="0" dirty="0"/>
              <a:t>In this process, one plate becomes </a:t>
            </a:r>
            <a:r>
              <a:rPr lang="en-US" altLang="en-US" sz="2400" dirty="0"/>
              <a:t>positively </a:t>
            </a:r>
            <a:r>
              <a:rPr lang="en-US" altLang="en-US" sz="2400" i="0" dirty="0" smtClean="0"/>
              <a:t>charged</a:t>
            </a:r>
            <a:r>
              <a:rPr lang="en-US" altLang="en-US" sz="2400" i="0" dirty="0"/>
              <a:t>, and the other plate becomes </a:t>
            </a:r>
            <a:r>
              <a:rPr lang="en-US" altLang="en-US" sz="2400" dirty="0" smtClean="0"/>
              <a:t>negatively </a:t>
            </a:r>
            <a:r>
              <a:rPr lang="en-US" altLang="en-US" sz="2400" i="0" dirty="0"/>
              <a:t>charged</a:t>
            </a:r>
            <a:r>
              <a:rPr lang="en-US" altLang="en-US" sz="2400" i="0" dirty="0" smtClean="0"/>
              <a:t>.</a:t>
            </a:r>
            <a:endParaRPr lang="en-US" altLang="en-US" sz="24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5"/>
          <a:stretch/>
        </p:blipFill>
        <p:spPr>
          <a:xfrm>
            <a:off x="5705475" y="1948720"/>
            <a:ext cx="3362325" cy="308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6"/>
          <a:stretch/>
        </p:blipFill>
        <p:spPr>
          <a:xfrm>
            <a:off x="4810125" y="1828800"/>
            <a:ext cx="4333875" cy="1409700"/>
          </a:xfrm>
          <a:prstGeom prst="rect">
            <a:avLst/>
          </a:prstGeom>
        </p:spPr>
      </p:pic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0" dirty="0" smtClean="0"/>
              <a:t>DC Conditions in a Circuit with Inductors or Capacitors</a:t>
            </a:r>
            <a:endParaRPr lang="en-US" altLang="en-US" sz="3600" i="0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7213"/>
            <a:ext cx="73136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0" dirty="0" smtClean="0">
                <a:sym typeface="Symbol" panose="05050102010706020507" pitchFamily="18" charset="2"/>
              </a:rPr>
              <a:t>When power is first</a:t>
            </a:r>
            <a:br>
              <a:rPr lang="en-US" altLang="en-US" sz="2400" i="0" dirty="0" smtClean="0">
                <a:sym typeface="Symbol" panose="05050102010706020507" pitchFamily="18" charset="2"/>
              </a:rPr>
            </a:br>
            <a:r>
              <a:rPr lang="en-US" altLang="en-US" sz="2400" i="0" dirty="0" smtClean="0">
                <a:sym typeface="Symbol" panose="05050102010706020507" pitchFamily="18" charset="2"/>
              </a:rPr>
              <a:t>applied to a dc circuit </a:t>
            </a:r>
            <a:br>
              <a:rPr lang="en-US" altLang="en-US" sz="2400" i="0" dirty="0" smtClean="0">
                <a:sym typeface="Symbol" panose="05050102010706020507" pitchFamily="18" charset="2"/>
              </a:rPr>
            </a:br>
            <a:r>
              <a:rPr lang="en-US" altLang="en-US" sz="2400" i="0" dirty="0" smtClean="0">
                <a:sym typeface="Symbol" panose="05050102010706020507" pitchFamily="18" charset="2"/>
              </a:rPr>
              <a:t>with inductors or </a:t>
            </a:r>
            <a:br>
              <a:rPr lang="en-US" altLang="en-US" sz="2400" i="0" dirty="0" smtClean="0">
                <a:sym typeface="Symbol" panose="05050102010706020507" pitchFamily="18" charset="2"/>
              </a:rPr>
            </a:br>
            <a:r>
              <a:rPr lang="en-US" altLang="en-US" sz="2400" i="0" dirty="0" smtClean="0">
                <a:sym typeface="Symbol" panose="05050102010706020507" pitchFamily="18" charset="2"/>
              </a:rPr>
              <a:t>capacitors, voltages </a:t>
            </a:r>
            <a:br>
              <a:rPr lang="en-US" altLang="en-US" sz="2400" i="0" dirty="0" smtClean="0">
                <a:sym typeface="Symbol" panose="05050102010706020507" pitchFamily="18" charset="2"/>
              </a:rPr>
            </a:br>
            <a:r>
              <a:rPr lang="en-US" altLang="en-US" sz="2400" i="0" dirty="0" smtClean="0">
                <a:sym typeface="Symbol" panose="05050102010706020507" pitchFamily="18" charset="2"/>
              </a:rPr>
              <a:t>and currents change </a:t>
            </a:r>
            <a:br>
              <a:rPr lang="en-US" altLang="en-US" sz="2400" i="0" dirty="0" smtClean="0">
                <a:sym typeface="Symbol" panose="05050102010706020507" pitchFamily="18" charset="2"/>
              </a:rPr>
            </a:br>
            <a:r>
              <a:rPr lang="en-US" altLang="en-US" sz="2400" i="0" dirty="0" smtClean="0">
                <a:sym typeface="Symbol" panose="05050102010706020507" pitchFamily="18" charset="2"/>
              </a:rPr>
              <a:t>briefly as the inductors and capacitors </a:t>
            </a:r>
            <a:br>
              <a:rPr lang="en-US" altLang="en-US" sz="2400" i="0" dirty="0" smtClean="0">
                <a:sym typeface="Symbol" panose="05050102010706020507" pitchFamily="18" charset="2"/>
              </a:rPr>
            </a:br>
            <a:r>
              <a:rPr lang="en-US" altLang="en-US" sz="2400" i="0" dirty="0" smtClean="0">
                <a:sym typeface="Symbol" panose="05050102010706020507" pitchFamily="18" charset="2"/>
              </a:rPr>
              <a:t>become energized.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But </a:t>
            </a:r>
            <a:r>
              <a:rPr lang="en-US" altLang="en-US" sz="2400" dirty="0">
                <a:sym typeface="Symbol" panose="05050102010706020507" pitchFamily="18" charset="2"/>
              </a:rPr>
              <a:t>once </a:t>
            </a:r>
            <a:r>
              <a:rPr lang="en-US" altLang="en-US" sz="2400" dirty="0" smtClean="0">
                <a:sym typeface="Symbol" panose="05050102010706020507" pitchFamily="18" charset="2"/>
              </a:rPr>
              <a:t>they are fully energized, all voltages and currents in the circuit have constant values.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Recall that we use the term “dc conditions” to refer to these final constant values.</a:t>
            </a:r>
            <a:endParaRPr lang="en-US" alt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9749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6"/>
          <a:stretch/>
        </p:blipFill>
        <p:spPr>
          <a:xfrm>
            <a:off x="4810125" y="1828800"/>
            <a:ext cx="4333875" cy="1409700"/>
          </a:xfrm>
          <a:prstGeom prst="rect">
            <a:avLst/>
          </a:prstGeom>
        </p:spPr>
      </p:pic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0" dirty="0" smtClean="0"/>
              <a:t>Inductors Act Like Shorts</a:t>
            </a:r>
            <a:endParaRPr lang="en-US" altLang="en-US" sz="3600" i="0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7213"/>
            <a:ext cx="73136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Under dc conditions, 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an inductor acts 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like a short circuit. </a:t>
            </a:r>
          </a:p>
          <a:p>
            <a:pPr>
              <a:lnSpc>
                <a:spcPct val="90000"/>
              </a:lnSpc>
            </a:pPr>
            <a:r>
              <a:rPr lang="en-US" altLang="en-US" sz="2800" i="0" dirty="0" smtClean="0">
                <a:sym typeface="Symbol" panose="05050102010706020507" pitchFamily="18" charset="2"/>
              </a:rPr>
              <a:t>So to analyze a </a:t>
            </a:r>
            <a:br>
              <a:rPr lang="en-US" altLang="en-US" sz="2800" i="0" dirty="0" smtClean="0">
                <a:sym typeface="Symbol" panose="05050102010706020507" pitchFamily="18" charset="2"/>
              </a:rPr>
            </a:br>
            <a:r>
              <a:rPr lang="en-US" altLang="en-US" sz="2800" i="0" dirty="0" smtClean="0">
                <a:sym typeface="Symbol" panose="05050102010706020507" pitchFamily="18" charset="2"/>
              </a:rPr>
              <a:t>circuit containing inductors </a:t>
            </a:r>
            <a:r>
              <a:rPr lang="en-US" altLang="en-US" sz="2800" i="1" dirty="0" smtClean="0">
                <a:sym typeface="Symbol" panose="05050102010706020507" pitchFamily="18" charset="2"/>
              </a:rPr>
              <a:t>under dc </a:t>
            </a:r>
            <a:br>
              <a:rPr lang="en-US" altLang="en-US" sz="2800" i="1" dirty="0" smtClean="0">
                <a:sym typeface="Symbol" panose="05050102010706020507" pitchFamily="18" charset="2"/>
              </a:rPr>
            </a:br>
            <a:r>
              <a:rPr lang="en-US" altLang="en-US" sz="2800" i="1" dirty="0" smtClean="0">
                <a:sym typeface="Symbol" panose="05050102010706020507" pitchFamily="18" charset="2"/>
              </a:rPr>
              <a:t>conditions</a:t>
            </a:r>
            <a:r>
              <a:rPr lang="en-US" altLang="en-US" sz="2800" i="0" dirty="0" smtClean="0">
                <a:sym typeface="Symbol" panose="05050102010706020507" pitchFamily="18" charset="2"/>
              </a:rPr>
              <a:t>, </a:t>
            </a:r>
            <a:r>
              <a:rPr lang="en-US" altLang="en-US" sz="2800" i="0" dirty="0">
                <a:sym typeface="Symbol" panose="05050102010706020507" pitchFamily="18" charset="2"/>
              </a:rPr>
              <a:t>replace all </a:t>
            </a:r>
            <a:r>
              <a:rPr lang="en-US" altLang="en-US" sz="2800" i="0" dirty="0" smtClean="0">
                <a:sym typeface="Symbol" panose="05050102010706020507" pitchFamily="18" charset="2"/>
              </a:rPr>
              <a:t>inductors </a:t>
            </a:r>
            <a:r>
              <a:rPr lang="en-US" altLang="en-US" sz="2800" i="0" dirty="0">
                <a:sym typeface="Symbol" panose="05050102010706020507" pitchFamily="18" charset="2"/>
              </a:rPr>
              <a:t>with </a:t>
            </a:r>
            <a:r>
              <a:rPr lang="en-US" altLang="en-US" sz="2800" i="0" dirty="0" smtClean="0">
                <a:sym typeface="Symbol" panose="05050102010706020507" pitchFamily="18" charset="2"/>
              </a:rPr>
              <a:t>short circuits.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ym typeface="Symbol" panose="05050102010706020507" pitchFamily="18" charset="2"/>
              </a:rPr>
              <a:t>Later we’ll look at how to analyze such circuits during the time while the inductors and capacitors are being energized.  (It’s trickier!)</a:t>
            </a:r>
            <a:endParaRPr lang="en-US" altLang="en-US" sz="2800" i="0" dirty="0">
              <a:sym typeface="Symbol" panose="05050102010706020507" pitchFamily="18" charset="2"/>
            </a:endParaRPr>
          </a:p>
          <a:p>
            <a:pPr algn="r">
              <a:lnSpc>
                <a:spcPct val="90000"/>
              </a:lnSpc>
              <a:buFontTx/>
              <a:buNone/>
            </a:pP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658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 smtClean="0"/>
              <a:t>Inductors </a:t>
            </a:r>
            <a:r>
              <a:rPr lang="en-US" altLang="en-US" i="0" dirty="0"/>
              <a:t>in </a:t>
            </a:r>
            <a:r>
              <a:rPr lang="en-US" altLang="en-US" i="0" dirty="0" smtClean="0"/>
              <a:t>Series:</a:t>
            </a:r>
            <a:br>
              <a:rPr lang="en-US" altLang="en-US" i="0" dirty="0" smtClean="0"/>
            </a:br>
            <a:r>
              <a:rPr lang="en-US" altLang="en-US" sz="2800" i="0" dirty="0" smtClean="0"/>
              <a:t>Equivalent Inductance</a:t>
            </a:r>
            <a:endParaRPr lang="en-US" altLang="en-US" i="0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0" dirty="0" smtClean="0">
                <a:sym typeface="Symbol" panose="05050102010706020507" pitchFamily="18" charset="2"/>
              </a:rPr>
              <a:t>The equivalent inductance </a:t>
            </a:r>
            <a:r>
              <a:rPr lang="en-US" altLang="en-US" sz="2800" i="0" dirty="0">
                <a:sym typeface="Symbol" panose="05050102010706020507" pitchFamily="18" charset="2"/>
              </a:rPr>
              <a:t>of </a:t>
            </a:r>
            <a:r>
              <a:rPr lang="en-US" altLang="en-US" sz="2800" i="0" dirty="0" smtClean="0">
                <a:sym typeface="Symbol" panose="05050102010706020507" pitchFamily="18" charset="2"/>
              </a:rPr>
              <a:t>inductors in series is the </a:t>
            </a:r>
            <a:r>
              <a:rPr lang="en-US" altLang="en-US" sz="2800" i="0" dirty="0">
                <a:sym typeface="Symbol" panose="05050102010706020507" pitchFamily="18" charset="2"/>
              </a:rPr>
              <a:t>sum of the individual </a:t>
            </a:r>
            <a:r>
              <a:rPr lang="en-US" altLang="en-US" sz="2800" i="0" dirty="0" smtClean="0">
                <a:sym typeface="Symbol" panose="05050102010706020507" pitchFamily="18" charset="2"/>
              </a:rPr>
              <a:t>inductances</a:t>
            </a:r>
            <a:r>
              <a:rPr lang="en-US" altLang="en-US" sz="2800" i="0" dirty="0"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en-US" sz="2800" dirty="0"/>
              <a:t>		</a:t>
            </a:r>
            <a:r>
              <a:rPr kumimoji="0" lang="en-US" altLang="en-US" sz="2800" i="1" dirty="0" err="1" smtClean="0"/>
              <a:t>L</a:t>
            </a:r>
            <a:r>
              <a:rPr kumimoji="0" lang="en-US" altLang="en-US" sz="2800" baseline="-25000" dirty="0" err="1" smtClean="0"/>
              <a:t>eq</a:t>
            </a:r>
            <a:r>
              <a:rPr kumimoji="0" lang="en-US" altLang="en-US" sz="2800" dirty="0" smtClean="0"/>
              <a:t> </a:t>
            </a:r>
            <a:r>
              <a:rPr kumimoji="0" lang="en-US" altLang="en-US" sz="2800" dirty="0"/>
              <a:t>= </a:t>
            </a:r>
            <a:r>
              <a:rPr kumimoji="0" lang="en-US" altLang="en-US" sz="2800" i="1" dirty="0" smtClean="0"/>
              <a:t>L</a:t>
            </a:r>
            <a:r>
              <a:rPr kumimoji="0" lang="en-US" altLang="en-US" sz="2800" i="0" baseline="-25000" dirty="0" smtClean="0"/>
              <a:t>1</a:t>
            </a:r>
            <a:r>
              <a:rPr kumimoji="0" lang="en-US" altLang="en-US" sz="2800" dirty="0" smtClean="0"/>
              <a:t> </a:t>
            </a:r>
            <a:r>
              <a:rPr kumimoji="0" lang="en-US" altLang="en-US" sz="2800" dirty="0"/>
              <a:t>+ </a:t>
            </a:r>
            <a:r>
              <a:rPr kumimoji="0" lang="en-US" altLang="en-US" sz="2800" i="1" dirty="0" smtClean="0"/>
              <a:t>L</a:t>
            </a:r>
            <a:r>
              <a:rPr kumimoji="0" lang="en-US" altLang="en-US" sz="2800" i="0" baseline="-25000" dirty="0" smtClean="0"/>
              <a:t>2</a:t>
            </a:r>
            <a:r>
              <a:rPr kumimoji="0" lang="en-US" altLang="en-US" sz="2800" dirty="0" smtClean="0"/>
              <a:t> </a:t>
            </a:r>
            <a:r>
              <a:rPr kumimoji="0" lang="en-US" altLang="en-US" sz="2800" dirty="0"/>
              <a:t>+ </a:t>
            </a:r>
            <a:r>
              <a:rPr lang="en-US" altLang="en-US" sz="2800" i="1" dirty="0" smtClean="0"/>
              <a:t>L</a:t>
            </a:r>
            <a:r>
              <a:rPr lang="en-US" altLang="en-US" sz="2800" baseline="-25000" dirty="0" smtClean="0"/>
              <a:t>3</a:t>
            </a:r>
            <a:r>
              <a:rPr kumimoji="0" lang="en-US" altLang="en-US" sz="2800" dirty="0" smtClean="0"/>
              <a:t> + ... </a:t>
            </a:r>
            <a:r>
              <a:rPr kumimoji="0" lang="en-US" altLang="en-US" sz="2800" dirty="0"/>
              <a:t>+ </a:t>
            </a:r>
            <a:r>
              <a:rPr kumimoji="0" lang="en-US" altLang="en-US" sz="2800" i="1" dirty="0" smtClean="0"/>
              <a:t>L</a:t>
            </a:r>
            <a:r>
              <a:rPr kumimoji="0" lang="en-US" altLang="en-US" sz="2800" i="1" baseline="-25000" dirty="0" smtClean="0"/>
              <a:t>N</a:t>
            </a:r>
            <a:r>
              <a:rPr kumimoji="0" lang="en-US" altLang="en-US" sz="2800" i="0" dirty="0"/>
              <a:t>	</a:t>
            </a:r>
          </a:p>
          <a:p>
            <a:pPr>
              <a:lnSpc>
                <a:spcPct val="90000"/>
              </a:lnSpc>
            </a:pPr>
            <a:endParaRPr kumimoji="0" lang="en-US" altLang="en-US" sz="2800" i="0" dirty="0"/>
          </a:p>
          <a:p>
            <a:pPr>
              <a:lnSpc>
                <a:spcPct val="90000"/>
              </a:lnSpc>
            </a:pPr>
            <a:r>
              <a:rPr kumimoji="0" lang="en-US" altLang="en-US" sz="2800" i="0" dirty="0"/>
              <a:t>Similar to the formula for resistors in </a:t>
            </a:r>
            <a:r>
              <a:rPr kumimoji="0" lang="en-US" altLang="en-US" sz="2800" dirty="0"/>
              <a:t>series</a:t>
            </a:r>
            <a:r>
              <a:rPr kumimoji="0" lang="en-US" altLang="en-US" sz="2800" i="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902" y="304800"/>
            <a:ext cx="3420698" cy="9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 smtClean="0"/>
              <a:t>Inductors </a:t>
            </a:r>
            <a:r>
              <a:rPr lang="en-US" altLang="en-US" i="0" dirty="0"/>
              <a:t>in </a:t>
            </a:r>
            <a:r>
              <a:rPr lang="en-US" altLang="en-US" i="0" dirty="0" smtClean="0"/>
              <a:t>Parallel: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800" dirty="0"/>
              <a:t>Equivalent </a:t>
            </a:r>
            <a:r>
              <a:rPr lang="en-US" altLang="en-US" sz="2800" dirty="0" smtClean="0"/>
              <a:t>Inductance</a:t>
            </a:r>
            <a:endParaRPr lang="en-US" alt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6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i="0" dirty="0" smtClean="0">
                    <a:sym typeface="Symbol" panose="05050102010706020507" pitchFamily="18" charset="2"/>
                  </a:rPr>
                  <a:t>The equivalent </a:t>
                </a:r>
                <a:r>
                  <a:rPr lang="en-US" altLang="en-US" sz="2400" i="0" dirty="0">
                    <a:sym typeface="Symbol" panose="05050102010706020507" pitchFamily="18" charset="2"/>
                  </a:rPr>
                  <a:t>capacitance of </a:t>
                </a:r>
                <a:r>
                  <a:rPr lang="en-US" altLang="en-US" sz="2400" i="0" dirty="0" smtClean="0">
                    <a:sym typeface="Symbol" panose="05050102010706020507" pitchFamily="18" charset="2"/>
                  </a:rPr>
                  <a:t>inductors </a:t>
                </a:r>
                <a:r>
                  <a:rPr lang="en-US" altLang="en-US" sz="2400" i="0" dirty="0">
                    <a:sym typeface="Symbol" panose="05050102010706020507" pitchFamily="18" charset="2"/>
                  </a:rPr>
                  <a:t>in </a:t>
                </a:r>
                <a:r>
                  <a:rPr lang="en-US" altLang="en-US" sz="2400" i="0" dirty="0" smtClean="0">
                    <a:sym typeface="Symbol" panose="05050102010706020507" pitchFamily="18" charset="2"/>
                  </a:rPr>
                  <a:t>parallel is given by the </a:t>
                </a:r>
                <a:r>
                  <a:rPr lang="en-US" altLang="en-US" sz="2400" i="0" dirty="0">
                    <a:sym typeface="Symbol" panose="05050102010706020507" pitchFamily="18" charset="2"/>
                  </a:rPr>
                  <a:t>reciprocal formula</a:t>
                </a:r>
                <a:r>
                  <a:rPr lang="en-US" altLang="en-US" sz="2400" i="0" dirty="0" smtClean="0">
                    <a:sym typeface="Symbol" panose="05050102010706020507" pitchFamily="18" charset="2"/>
                  </a:rPr>
                  <a:t>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sz="2800" b="0" i="0" smtClean="0">
                              <a:latin typeface="Cambria Math"/>
                              <a:sym typeface="Symbol" panose="05050102010706020507" pitchFamily="18" charset="2"/>
                            </a:rPr>
                            <m:t>eq</m:t>
                          </m:r>
                        </m:sub>
                      </m:sSub>
                      <m:r>
                        <a:rPr lang="en-US" altLang="en-US" sz="2800" b="0" i="1" smtClean="0">
                          <a:latin typeface="Cambria Math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8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en-US" sz="28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800" b="0" i="1" smtClean="0">
                                  <a:latin typeface="Cambria Math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en-US" sz="28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800" i="1">
                                  <a:latin typeface="Cambria Math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en-US" sz="2800" b="0" i="1" smtClean="0">
                              <a:latin typeface="Cambria Math"/>
                              <a:sym typeface="Symbol" panose="05050102010706020507" pitchFamily="18" charset="2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800" i="1">
                                  <a:latin typeface="Cambria Math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en-US" sz="2800" b="0" i="1" smtClean="0">
                                      <a:latin typeface="Cambria Math"/>
                                      <a:sym typeface="Symbol" panose="05050102010706020507" pitchFamily="18" charset="2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altLang="en-US" sz="2800" i="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</a:pPr>
                <a:endParaRPr kumimoji="0" lang="en-US" altLang="en-US" sz="2400" i="0" dirty="0" smtClean="0"/>
              </a:p>
              <a:p>
                <a:pPr>
                  <a:lnSpc>
                    <a:spcPct val="90000"/>
                  </a:lnSpc>
                </a:pPr>
                <a:r>
                  <a:rPr kumimoji="0" lang="en-US" altLang="en-US" sz="2400" i="0" dirty="0" smtClean="0"/>
                  <a:t>For </a:t>
                </a:r>
                <a:r>
                  <a:rPr kumimoji="0" lang="en-US" altLang="en-US" sz="2400" b="1" i="0" dirty="0" smtClean="0"/>
                  <a:t>two</a:t>
                </a:r>
                <a:r>
                  <a:rPr kumimoji="0" lang="en-US" altLang="en-US" sz="2400" i="0" dirty="0" smtClean="0"/>
                  <a:t> inductors in parallel, we can use the product-over-sum rule:</a:t>
                </a:r>
                <a:endParaRPr kumimoji="0" lang="en-US" altLang="en-US" sz="2800" i="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sz="2400" i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800" dirty="0"/>
              </a:p>
              <a:p>
                <a:pPr>
                  <a:lnSpc>
                    <a:spcPct val="90000"/>
                  </a:lnSpc>
                </a:pPr>
                <a:endParaRPr kumimoji="0" lang="en-US" altLang="en-US" sz="2400" i="0" dirty="0" smtClean="0"/>
              </a:p>
              <a:p>
                <a:pPr>
                  <a:lnSpc>
                    <a:spcPct val="90000"/>
                  </a:lnSpc>
                </a:pPr>
                <a:r>
                  <a:rPr kumimoji="0" lang="en-US" altLang="en-US" sz="2400" i="0" dirty="0" smtClean="0"/>
                  <a:t>Similar </a:t>
                </a:r>
                <a:r>
                  <a:rPr kumimoji="0" lang="en-US" altLang="en-US" sz="2400" i="0" dirty="0"/>
                  <a:t>to the </a:t>
                </a:r>
                <a:r>
                  <a:rPr kumimoji="0" lang="en-US" altLang="en-US" sz="2400" i="0" dirty="0" smtClean="0"/>
                  <a:t>formulas </a:t>
                </a:r>
                <a:r>
                  <a:rPr kumimoji="0" lang="en-US" altLang="en-US" sz="2400" i="0" dirty="0"/>
                  <a:t>for resistors in </a:t>
                </a:r>
                <a:r>
                  <a:rPr kumimoji="0" lang="en-US" altLang="en-US" sz="2400" dirty="0"/>
                  <a:t>parallel</a:t>
                </a:r>
                <a:r>
                  <a:rPr kumimoji="0" lang="en-US" altLang="en-US" sz="2400" i="0" dirty="0" smtClean="0"/>
                  <a:t>.</a:t>
                </a:r>
                <a:endParaRPr lang="en-US" altLang="en-US" sz="2000" i="0" dirty="0"/>
              </a:p>
            </p:txBody>
          </p:sp>
        </mc:Choice>
        <mc:Fallback xmlns="">
          <p:sp>
            <p:nvSpPr>
              <p:cNvPr id="284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17" t="-2074" b="-19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05" y="28375"/>
            <a:ext cx="1742023" cy="14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ale80571_t06_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/>
          <a:stretch/>
        </p:blipFill>
        <p:spPr bwMode="auto">
          <a:xfrm>
            <a:off x="533400" y="148769"/>
            <a:ext cx="8112400" cy="631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0312" y="6518275"/>
            <a:ext cx="364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cs typeface="Times New Roman" panose="02020603050405020304" pitchFamily="18" charset="0"/>
              </a:rPr>
              <a:t>†</a:t>
            </a:r>
            <a:r>
              <a:rPr lang="en-US" sz="1800" i="1" dirty="0" smtClean="0"/>
              <a:t>Passive sign convention is assumed.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0938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/>
              <a:t>Units of Capacitance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Capacitance</a:t>
            </a:r>
            <a:r>
              <a:rPr lang="en-US" altLang="en-US" dirty="0"/>
              <a:t> is </a:t>
            </a:r>
            <a:r>
              <a:rPr lang="en-US" altLang="en-US" dirty="0" smtClean="0"/>
              <a:t>the </a:t>
            </a:r>
            <a:r>
              <a:rPr lang="en-US" altLang="en-US" dirty="0"/>
              <a:t>measure of a </a:t>
            </a:r>
            <a:r>
              <a:rPr lang="en-US" altLang="en-US" dirty="0" smtClean="0"/>
              <a:t>capacitor’s </a:t>
            </a:r>
            <a:r>
              <a:rPr lang="en-US" altLang="en-US" dirty="0"/>
              <a:t>ability to store charge.</a:t>
            </a:r>
          </a:p>
          <a:p>
            <a:r>
              <a:rPr lang="en-US" altLang="en-US" i="0" dirty="0" smtClean="0"/>
              <a:t>Capacitance </a:t>
            </a:r>
            <a:r>
              <a:rPr lang="en-US" altLang="en-US" i="0" dirty="0"/>
              <a:t>is abbreviated </a:t>
            </a:r>
            <a:r>
              <a:rPr lang="en-US" altLang="en-US" i="1" dirty="0"/>
              <a:t>C</a:t>
            </a:r>
            <a:r>
              <a:rPr lang="en-US" altLang="en-US" i="0" dirty="0"/>
              <a:t>.</a:t>
            </a:r>
          </a:p>
          <a:p>
            <a:r>
              <a:rPr lang="en-US" altLang="en-US" i="0" dirty="0"/>
              <a:t>The unit of capacitance is the </a:t>
            </a:r>
            <a:r>
              <a:rPr lang="en-US" altLang="en-US" b="1" dirty="0"/>
              <a:t>farad</a:t>
            </a:r>
            <a:r>
              <a:rPr lang="en-US" altLang="en-US" i="0" dirty="0"/>
              <a:t> (F).</a:t>
            </a:r>
          </a:p>
          <a:p>
            <a:r>
              <a:rPr lang="en-US" altLang="en-US" i="0" dirty="0"/>
              <a:t>Typical capacitors found in </a:t>
            </a:r>
            <a:r>
              <a:rPr lang="en-US" altLang="en-US" i="0" dirty="0" smtClean="0"/>
              <a:t>electronic </a:t>
            </a:r>
            <a:r>
              <a:rPr lang="en-US" altLang="en-US" i="0" dirty="0"/>
              <a:t>equipment are in the </a:t>
            </a:r>
            <a:r>
              <a:rPr lang="en-US" altLang="en-US" dirty="0" err="1">
                <a:sym typeface="Symbol" panose="05050102010706020507" pitchFamily="18" charset="2"/>
              </a:rPr>
              <a:t>picofarad</a:t>
            </a:r>
            <a:r>
              <a:rPr lang="en-US" altLang="en-US" dirty="0">
                <a:sym typeface="Symbol" panose="05050102010706020507" pitchFamily="18" charset="2"/>
              </a:rPr>
              <a:t> (pF</a:t>
            </a:r>
            <a:r>
              <a:rPr lang="en-US" altLang="en-US" dirty="0" smtClean="0">
                <a:sym typeface="Symbol" panose="05050102010706020507" pitchFamily="18" charset="2"/>
              </a:rPr>
              <a:t>), </a:t>
            </a:r>
            <a:r>
              <a:rPr lang="en-US" altLang="en-US" dirty="0" err="1" smtClean="0">
                <a:sym typeface="Symbol" panose="05050102010706020507" pitchFamily="18" charset="2"/>
              </a:rPr>
              <a:t>nanofarad</a:t>
            </a:r>
            <a:r>
              <a:rPr lang="en-US" altLang="en-US" dirty="0" smtClean="0">
                <a:sym typeface="Symbol" panose="05050102010706020507" pitchFamily="18" charset="2"/>
              </a:rPr>
              <a:t> (</a:t>
            </a:r>
            <a:r>
              <a:rPr lang="en-US" altLang="en-US" dirty="0" err="1" smtClean="0">
                <a:sym typeface="Symbol" panose="05050102010706020507" pitchFamily="18" charset="2"/>
              </a:rPr>
              <a:t>nF</a:t>
            </a:r>
            <a:r>
              <a:rPr lang="en-US" altLang="en-US" dirty="0" smtClean="0">
                <a:sym typeface="Symbol" panose="05050102010706020507" pitchFamily="18" charset="2"/>
              </a:rPr>
              <a:t>), or </a:t>
            </a:r>
            <a:r>
              <a:rPr lang="en-US" altLang="en-US" i="0" dirty="0" smtClean="0"/>
              <a:t>microfarad </a:t>
            </a:r>
            <a:r>
              <a:rPr lang="en-US" altLang="en-US" i="0" dirty="0"/>
              <a:t>(</a:t>
            </a:r>
            <a:r>
              <a:rPr lang="en-US" altLang="en-US" i="0" dirty="0">
                <a:sym typeface="Symbol" panose="05050102010706020507" pitchFamily="18" charset="2"/>
              </a:rPr>
              <a:t>F) </a:t>
            </a:r>
            <a:r>
              <a:rPr lang="en-US" altLang="en-US" i="0" dirty="0" smtClean="0">
                <a:sym typeface="Symbol" panose="05050102010706020507" pitchFamily="18" charset="2"/>
              </a:rPr>
              <a:t>range</a:t>
            </a:r>
            <a:r>
              <a:rPr lang="en-US" altLang="en-US" i="0" dirty="0">
                <a:sym typeface="Symbol" panose="05050102010706020507" pitchFamily="18" charset="2"/>
              </a:rPr>
              <a:t>.</a:t>
            </a:r>
            <a:endParaRPr lang="en-US" altLang="en-US" dirty="0"/>
          </a:p>
          <a:p>
            <a:pPr>
              <a:buFontTx/>
              <a:buNone/>
            </a:pP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2521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7" b="1"/>
          <a:stretch/>
        </p:blipFill>
        <p:spPr>
          <a:xfrm>
            <a:off x="6771286" y="3340500"/>
            <a:ext cx="2296514" cy="2069700"/>
          </a:xfrm>
          <a:prstGeom prst="rect">
            <a:avLst/>
          </a:prstGeom>
        </p:spPr>
      </p:pic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 smtClean="0"/>
              <a:t>Capacitance = Charge </a:t>
            </a:r>
            <a:r>
              <a:rPr lang="en-US" altLang="en-US" i="0" dirty="0"/>
              <a:t>per Voltage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370013" y="1676400"/>
                <a:ext cx="7313612" cy="4114800"/>
              </a:xfrm>
            </p:spPr>
            <p:txBody>
              <a:bodyPr/>
              <a:lstStyle/>
              <a:p>
                <a:r>
                  <a:rPr lang="en-US" altLang="en-US" i="0" dirty="0" smtClean="0"/>
                  <a:t>Mathematically, capacitance is defined as </a:t>
                </a:r>
                <a:r>
                  <a:rPr lang="en-US" altLang="en-US" dirty="0" smtClean="0"/>
                  <a:t>the </a:t>
                </a:r>
                <a:r>
                  <a:rPr lang="en-US" altLang="en-US" dirty="0"/>
                  <a:t>ratio of the charge stored </a:t>
                </a:r>
                <a:r>
                  <a:rPr lang="en-US" altLang="en-US" dirty="0" smtClean="0"/>
                  <a:t>on a capacitor’s plate to </a:t>
                </a:r>
                <a:r>
                  <a:rPr lang="en-US" altLang="en-US" dirty="0"/>
                  <a:t>the voltage across </a:t>
                </a:r>
                <a:r>
                  <a:rPr lang="en-US" altLang="en-US" dirty="0" smtClean="0"/>
                  <a:t>the two plates:</a:t>
                </a:r>
                <a:endParaRPr lang="en-US" altLang="en-US" dirty="0"/>
              </a:p>
              <a:p>
                <a:pPr>
                  <a:buFontTx/>
                  <a:buNone/>
                </a:pPr>
                <a:r>
                  <a:rPr lang="en-US" altLang="en-US" dirty="0"/>
                  <a:t>			</a:t>
                </a:r>
                <a14:m>
                  <m:oMath xmlns:m="http://schemas.openxmlformats.org/officeDocument/2006/math"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altLang="en-US" dirty="0"/>
                  <a:t>		</a:t>
                </a:r>
              </a:p>
              <a:p>
                <a:pPr>
                  <a:buFontTx/>
                  <a:buNone/>
                </a:pPr>
                <a:r>
                  <a:rPr lang="en-US" altLang="en-US" i="0" dirty="0"/>
                  <a:t>	</a:t>
                </a:r>
                <a:r>
                  <a:rPr lang="en-US" altLang="en-US" i="0" dirty="0" smtClean="0"/>
                  <a:t/>
                </a:r>
                <a:br>
                  <a:rPr lang="en-US" altLang="en-US" i="0" dirty="0" smtClean="0"/>
                </a:br>
                <a:r>
                  <a:rPr lang="en-US" altLang="en-US" i="0" dirty="0" smtClean="0"/>
                  <a:t>where </a:t>
                </a:r>
                <a:r>
                  <a:rPr lang="en-US" altLang="en-US" i="1" dirty="0"/>
                  <a:t>C</a:t>
                </a:r>
                <a:r>
                  <a:rPr lang="en-US" altLang="en-US" i="0" dirty="0"/>
                  <a:t> is in farads, </a:t>
                </a:r>
                <a:r>
                  <a:rPr lang="en-US" altLang="en-US" i="1" dirty="0" smtClean="0"/>
                  <a:t>q</a:t>
                </a:r>
                <a:r>
                  <a:rPr lang="en-US" altLang="en-US" dirty="0" smtClean="0"/>
                  <a:t> </a:t>
                </a:r>
                <a:r>
                  <a:rPr kumimoji="0" lang="en-US" altLang="en-US" i="0" dirty="0"/>
                  <a:t>is in coulombs, and </a:t>
                </a:r>
                <a:r>
                  <a:rPr kumimoji="0" lang="en-US" altLang="en-US" i="1" dirty="0" smtClean="0"/>
                  <a:t>v</a:t>
                </a:r>
                <a:r>
                  <a:rPr kumimoji="0" lang="en-US" altLang="en-US" i="0" dirty="0" smtClean="0"/>
                  <a:t> </a:t>
                </a:r>
                <a:r>
                  <a:rPr kumimoji="0" lang="en-US" altLang="en-US" i="0" dirty="0"/>
                  <a:t>is in volts</a:t>
                </a:r>
                <a:r>
                  <a:rPr kumimoji="0" lang="en-US" altLang="en-US" i="0" dirty="0" smtClean="0"/>
                  <a:t>.</a:t>
                </a:r>
              </a:p>
              <a:p>
                <a:r>
                  <a:rPr kumimoji="0" lang="en-US" altLang="en-US" i="0" dirty="0" smtClean="0"/>
                  <a:t>Thus one farad equals one coulomb per volt.</a:t>
                </a:r>
                <a:endParaRPr lang="en-US" altLang="en-US" i="0" dirty="0"/>
              </a:p>
            </p:txBody>
          </p:sp>
        </mc:Choice>
        <mc:Fallback xmlns="">
          <p:sp>
            <p:nvSpPr>
              <p:cNvPr id="262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0013" y="1676400"/>
                <a:ext cx="7313612" cy="4114800"/>
              </a:xfrm>
              <a:blipFill rotWithShape="0">
                <a:blip r:embed="rId4"/>
                <a:stretch>
                  <a:fillRect l="-751" t="-1481" r="-1084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3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/>
              <a:t>Capacitor Types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54538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0" dirty="0">
                <a:sym typeface="Symbol" panose="05050102010706020507" pitchFamily="18" charset="2"/>
              </a:rPr>
              <a:t>Capacitors </a:t>
            </a:r>
            <a:r>
              <a:rPr lang="en-US" altLang="en-US" sz="2800" i="0" dirty="0" smtClean="0">
                <a:sym typeface="Symbol" panose="05050102010706020507" pitchFamily="18" charset="2"/>
              </a:rPr>
              <a:t>can be </a:t>
            </a:r>
            <a:r>
              <a:rPr lang="en-US" altLang="en-US" sz="2800" i="0" dirty="0">
                <a:sym typeface="Symbol" panose="05050102010706020507" pitchFamily="18" charset="2"/>
              </a:rPr>
              <a:t>classified by the materials used for their </a:t>
            </a:r>
            <a:r>
              <a:rPr lang="en-US" altLang="en-US" sz="2800" i="0" dirty="0" smtClean="0">
                <a:sym typeface="Symbol" panose="05050102010706020507" pitchFamily="18" charset="2"/>
              </a:rPr>
              <a:t>dielectrics (such as </a:t>
            </a:r>
            <a:r>
              <a:rPr lang="en-US" altLang="en-US" sz="2800" i="0" dirty="0">
                <a:sym typeface="Symbol" panose="05050102010706020507" pitchFamily="18" charset="2"/>
              </a:rPr>
              <a:t>air, paper, </a:t>
            </a:r>
            <a:r>
              <a:rPr lang="en-US" altLang="en-US" sz="2800" dirty="0" smtClean="0">
                <a:sym typeface="Symbol" panose="05050102010706020507" pitchFamily="18" charset="2"/>
              </a:rPr>
              <a:t>tantalum, </a:t>
            </a:r>
            <a:r>
              <a:rPr lang="en-US" altLang="en-US" sz="2800" dirty="0">
                <a:sym typeface="Symbol" panose="05050102010706020507" pitchFamily="18" charset="2"/>
              </a:rPr>
              <a:t>ceramic, </a:t>
            </a:r>
            <a:r>
              <a:rPr lang="en-US" altLang="en-US" sz="2800" dirty="0" smtClean="0">
                <a:sym typeface="Symbol" panose="05050102010706020507" pitchFamily="18" charset="2"/>
              </a:rPr>
              <a:t>plastic </a:t>
            </a:r>
            <a:r>
              <a:rPr lang="en-US" altLang="en-US" sz="2800" i="0" dirty="0">
                <a:sym typeface="Symbol" panose="05050102010706020507" pitchFamily="18" charset="2"/>
              </a:rPr>
              <a:t>film, mica, </a:t>
            </a:r>
            <a:r>
              <a:rPr lang="en-US" altLang="en-US" sz="2800" i="0" dirty="0" smtClean="0">
                <a:sym typeface="Symbol" panose="05050102010706020507" pitchFamily="18" charset="2"/>
              </a:rPr>
              <a:t>electrolyte).</a:t>
            </a:r>
            <a:endParaRPr lang="en-US" altLang="en-US" sz="2800" i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i="0" dirty="0">
                <a:sym typeface="Symbol" panose="05050102010706020507" pitchFamily="18" charset="2"/>
              </a:rPr>
              <a:t>Each type has </a:t>
            </a:r>
            <a:r>
              <a:rPr lang="en-US" altLang="en-US" sz="2800" i="0" dirty="0" smtClean="0">
                <a:sym typeface="Symbol" panose="05050102010706020507" pitchFamily="18" charset="2"/>
              </a:rPr>
              <a:t>its </a:t>
            </a:r>
            <a:br>
              <a:rPr lang="en-US" altLang="en-US" sz="2800" i="0" dirty="0" smtClean="0">
                <a:sym typeface="Symbol" panose="05050102010706020507" pitchFamily="18" charset="2"/>
              </a:rPr>
            </a:br>
            <a:r>
              <a:rPr lang="en-US" altLang="en-US" sz="2800" i="0" dirty="0" smtClean="0">
                <a:sym typeface="Symbol" panose="05050102010706020507" pitchFamily="18" charset="2"/>
              </a:rPr>
              <a:t>own tradeoffs in</a:t>
            </a:r>
            <a:br>
              <a:rPr lang="en-US" altLang="en-US" sz="2800" i="0" dirty="0" smtClean="0">
                <a:sym typeface="Symbol" panose="05050102010706020507" pitchFamily="18" charset="2"/>
              </a:rPr>
            </a:br>
            <a:r>
              <a:rPr lang="en-US" altLang="en-US" sz="2800" i="0" dirty="0" smtClean="0">
                <a:sym typeface="Symbol" panose="05050102010706020507" pitchFamily="18" charset="2"/>
              </a:rPr>
              <a:t>practical use.</a:t>
            </a:r>
            <a:endParaRPr lang="en-US" altLang="en-US" sz="2800" i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i="0" dirty="0">
                <a:sym typeface="Symbol" panose="05050102010706020507" pitchFamily="18" charset="2"/>
              </a:rPr>
              <a:t>Variable </a:t>
            </a:r>
            <a:r>
              <a:rPr lang="en-US" altLang="en-US" sz="2800" i="0" dirty="0" smtClean="0">
                <a:sym typeface="Symbol" panose="05050102010706020507" pitchFamily="18" charset="2"/>
              </a:rPr>
              <a:t/>
            </a:r>
            <a:br>
              <a:rPr lang="en-US" altLang="en-US" sz="2800" i="0" dirty="0" smtClean="0">
                <a:sym typeface="Symbol" panose="05050102010706020507" pitchFamily="18" charset="2"/>
              </a:rPr>
            </a:br>
            <a:r>
              <a:rPr lang="en-US" altLang="en-US" sz="2800" i="0" dirty="0" smtClean="0">
                <a:sym typeface="Symbol" panose="05050102010706020507" pitchFamily="18" charset="2"/>
              </a:rPr>
              <a:t>capacitors </a:t>
            </a:r>
            <a:r>
              <a:rPr lang="en-US" altLang="en-US" sz="2800" i="0" dirty="0">
                <a:sym typeface="Symbol" panose="05050102010706020507" pitchFamily="18" charset="2"/>
              </a:rPr>
              <a:t>are </a:t>
            </a:r>
            <a:r>
              <a:rPr lang="en-US" altLang="en-US" sz="2800" i="0" dirty="0" smtClean="0">
                <a:sym typeface="Symbol" panose="05050102010706020507" pitchFamily="18" charset="2"/>
              </a:rPr>
              <a:t/>
            </a:r>
            <a:br>
              <a:rPr lang="en-US" altLang="en-US" sz="2800" i="0" dirty="0" smtClean="0">
                <a:sym typeface="Symbol" panose="05050102010706020507" pitchFamily="18" charset="2"/>
              </a:rPr>
            </a:br>
            <a:r>
              <a:rPr lang="en-US" altLang="en-US" sz="2800" i="0" dirty="0" smtClean="0">
                <a:sym typeface="Symbol" panose="05050102010706020507" pitchFamily="18" charset="2"/>
              </a:rPr>
              <a:t>also </a:t>
            </a:r>
            <a:r>
              <a:rPr lang="en-US" altLang="en-US" sz="2800" i="0" dirty="0">
                <a:sym typeface="Symbol" panose="05050102010706020507" pitchFamily="18" charset="2"/>
              </a:rPr>
              <a:t>available.</a:t>
            </a:r>
            <a:endParaRPr lang="en-US" altLang="en-US" sz="2400" i="0" dirty="0"/>
          </a:p>
          <a:p>
            <a:pPr algn="r">
              <a:lnSpc>
                <a:spcPct val="90000"/>
              </a:lnSpc>
              <a:buFontTx/>
              <a:buNone/>
            </a:pPr>
            <a:endParaRPr lang="en-US" altLang="en-US" sz="2400" i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26" y="3352800"/>
            <a:ext cx="4319774" cy="288209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 bwMode="auto">
          <a:xfrm>
            <a:off x="5029200" y="3276600"/>
            <a:ext cx="7620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7315200" y="2895600"/>
            <a:ext cx="381000" cy="2362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895600" y="3276600"/>
            <a:ext cx="3276600" cy="2362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276600" y="4572000"/>
            <a:ext cx="472440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063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Electrolytic Capacitors </a:t>
            </a:r>
            <a:r>
              <a:rPr lang="en-US" altLang="en-US" sz="3200" i="0" dirty="0" smtClean="0"/>
              <a:t>(1 of 2)</a:t>
            </a:r>
            <a:endParaRPr lang="en-US" altLang="en-US" i="0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0" dirty="0">
                <a:sym typeface="Symbol" panose="05050102010706020507" pitchFamily="18" charset="2"/>
              </a:rPr>
              <a:t>Electrolytic capacitors are available in very large values, </a:t>
            </a:r>
            <a:r>
              <a:rPr lang="en-US" altLang="en-US" i="0" dirty="0" smtClean="0">
                <a:sym typeface="Symbol" panose="05050102010706020507" pitchFamily="18" charset="2"/>
              </a:rPr>
              <a:t>such as 100,000 </a:t>
            </a:r>
            <a:r>
              <a:rPr lang="en-US" altLang="en-US" i="0" dirty="0">
                <a:sym typeface="Symbol" panose="05050102010706020507" pitchFamily="18" charset="2"/>
              </a:rPr>
              <a:t>F.</a:t>
            </a:r>
          </a:p>
          <a:p>
            <a:r>
              <a:rPr lang="en-US" altLang="en-US" i="0" dirty="0">
                <a:sym typeface="Symbol" panose="05050102010706020507" pitchFamily="18" charset="2"/>
              </a:rPr>
              <a:t>Unlike </a:t>
            </a:r>
            <a:r>
              <a:rPr lang="en-US" altLang="en-US" i="0" dirty="0" smtClean="0">
                <a:sym typeface="Symbol" panose="05050102010706020507" pitchFamily="18" charset="2"/>
              </a:rPr>
              <a:t>other </a:t>
            </a:r>
            <a:r>
              <a:rPr lang="en-US" altLang="en-US" i="0" dirty="0">
                <a:sym typeface="Symbol" panose="05050102010706020507" pitchFamily="18" charset="2"/>
              </a:rPr>
              <a:t>capacitors, </a:t>
            </a:r>
            <a:r>
              <a:rPr lang="en-US" altLang="en-US" i="0" dirty="0" smtClean="0">
                <a:sym typeface="Symbol" panose="05050102010706020507" pitchFamily="18" charset="2"/>
              </a:rPr>
              <a:t/>
            </a:r>
            <a:br>
              <a:rPr lang="en-US" altLang="en-US" i="0" dirty="0" smtClean="0">
                <a:sym typeface="Symbol" panose="05050102010706020507" pitchFamily="18" charset="2"/>
              </a:rPr>
            </a:br>
            <a:r>
              <a:rPr lang="en-US" altLang="en-US" i="0" dirty="0" smtClean="0">
                <a:sym typeface="Symbol" panose="05050102010706020507" pitchFamily="18" charset="2"/>
              </a:rPr>
              <a:t>they </a:t>
            </a:r>
            <a:r>
              <a:rPr lang="en-US" altLang="en-US" i="0" dirty="0">
                <a:sym typeface="Symbol" panose="05050102010706020507" pitchFamily="18" charset="2"/>
              </a:rPr>
              <a:t>are polarized: one </a:t>
            </a:r>
            <a:r>
              <a:rPr lang="en-US" altLang="en-US" i="0" dirty="0" smtClean="0">
                <a:sym typeface="Symbol" panose="05050102010706020507" pitchFamily="18" charset="2"/>
              </a:rPr>
              <a:t/>
            </a:r>
            <a:br>
              <a:rPr lang="en-US" altLang="en-US" i="0" dirty="0" smtClean="0">
                <a:sym typeface="Symbol" panose="05050102010706020507" pitchFamily="18" charset="2"/>
              </a:rPr>
            </a:br>
            <a:r>
              <a:rPr lang="en-US" altLang="en-US" i="0" dirty="0" smtClean="0">
                <a:sym typeface="Symbol" panose="05050102010706020507" pitchFamily="18" charset="2"/>
              </a:rPr>
              <a:t>side </a:t>
            </a:r>
            <a:r>
              <a:rPr lang="en-US" altLang="en-US" i="0" dirty="0">
                <a:sym typeface="Symbol" panose="05050102010706020507" pitchFamily="18" charset="2"/>
              </a:rPr>
              <a:t>must remain </a:t>
            </a:r>
            <a:r>
              <a:rPr lang="en-US" altLang="en-US" i="0" dirty="0" smtClean="0">
                <a:sym typeface="Symbol" panose="05050102010706020507" pitchFamily="18" charset="2"/>
              </a:rPr>
              <a:t/>
            </a:r>
            <a:br>
              <a:rPr lang="en-US" altLang="en-US" i="0" dirty="0" smtClean="0">
                <a:sym typeface="Symbol" panose="05050102010706020507" pitchFamily="18" charset="2"/>
              </a:rPr>
            </a:br>
            <a:r>
              <a:rPr lang="en-US" altLang="en-US" i="0" dirty="0" smtClean="0">
                <a:sym typeface="Symbol" panose="05050102010706020507" pitchFamily="18" charset="2"/>
              </a:rPr>
              <a:t>positive </a:t>
            </a:r>
            <a:r>
              <a:rPr lang="en-US" altLang="en-US" i="0" dirty="0">
                <a:sym typeface="Symbol" panose="05050102010706020507" pitchFamily="18" charset="2"/>
              </a:rPr>
              <a:t>with respect </a:t>
            </a:r>
            <a:r>
              <a:rPr lang="en-US" altLang="en-US" i="0" dirty="0" smtClean="0">
                <a:sym typeface="Symbol" panose="05050102010706020507" pitchFamily="18" charset="2"/>
              </a:rPr>
              <a:t/>
            </a:r>
            <a:br>
              <a:rPr lang="en-US" altLang="en-US" i="0" dirty="0" smtClean="0">
                <a:sym typeface="Symbol" panose="05050102010706020507" pitchFamily="18" charset="2"/>
              </a:rPr>
            </a:br>
            <a:r>
              <a:rPr lang="en-US" altLang="en-US" i="0" dirty="0" smtClean="0">
                <a:sym typeface="Symbol" panose="05050102010706020507" pitchFamily="18" charset="2"/>
              </a:rPr>
              <a:t>to </a:t>
            </a:r>
            <a:r>
              <a:rPr lang="en-US" altLang="en-US" i="0" dirty="0">
                <a:sym typeface="Symbol" panose="05050102010706020507" pitchFamily="18" charset="2"/>
              </a:rPr>
              <a:t>the other.  </a:t>
            </a:r>
            <a:endParaRPr lang="en-US" altLang="en-US" i="0" dirty="0" smtClean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i="0" dirty="0" smtClean="0">
                <a:sym typeface="Symbol" panose="05050102010706020507" pitchFamily="18" charset="2"/>
              </a:rPr>
              <a:t>Therefore </a:t>
            </a:r>
            <a:r>
              <a:rPr lang="en-US" altLang="en-US" i="0" dirty="0">
                <a:sym typeface="Symbol" panose="05050102010706020507" pitchFamily="18" charset="2"/>
              </a:rPr>
              <a:t>. . .</a:t>
            </a:r>
          </a:p>
          <a:p>
            <a:pPr>
              <a:buFontTx/>
              <a:buNone/>
            </a:pPr>
            <a:endParaRPr lang="en-US" altLang="en-US" sz="2800" i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" r="81143" b="52409"/>
          <a:stretch/>
        </p:blipFill>
        <p:spPr>
          <a:xfrm>
            <a:off x="6391822" y="4033074"/>
            <a:ext cx="1532978" cy="254029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7620000" y="3884613"/>
            <a:ext cx="458788" cy="10683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391822" y="2945167"/>
            <a:ext cx="2752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Arrow printed on the case points toward negative lead.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9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/>
              <a:t>Electrolytic Capacitors </a:t>
            </a:r>
            <a:r>
              <a:rPr lang="en-US" altLang="en-US" sz="3200" i="0"/>
              <a:t>(2 of 2)</a:t>
            </a:r>
            <a:endParaRPr lang="en-US" altLang="en-US" i="0"/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400" dirty="0">
                <a:sym typeface="Symbol" panose="05050102010706020507" pitchFamily="18" charset="2"/>
              </a:rPr>
              <a:t>You must insert </a:t>
            </a:r>
            <a:r>
              <a:rPr lang="en-US" altLang="en-US" sz="4400" dirty="0" smtClean="0">
                <a:sym typeface="Symbol" panose="05050102010706020507" pitchFamily="18" charset="2"/>
              </a:rPr>
              <a:t>electrolytic </a:t>
            </a:r>
            <a:br>
              <a:rPr lang="en-US" altLang="en-US" sz="4400" dirty="0" smtClean="0">
                <a:sym typeface="Symbol" panose="05050102010706020507" pitchFamily="18" charset="2"/>
              </a:rPr>
            </a:br>
            <a:r>
              <a:rPr lang="en-US" altLang="en-US" sz="4400" dirty="0" smtClean="0">
                <a:sym typeface="Symbol" panose="05050102010706020507" pitchFamily="18" charset="2"/>
              </a:rPr>
              <a:t>capacitors </a:t>
            </a:r>
            <a:r>
              <a:rPr lang="en-US" altLang="en-US" sz="4400" dirty="0">
                <a:sym typeface="Symbol" panose="05050102010706020507" pitchFamily="18" charset="2"/>
              </a:rPr>
              <a:t>in the </a:t>
            </a:r>
            <a:r>
              <a:rPr lang="en-US" altLang="en-US" sz="4400" dirty="0" smtClean="0">
                <a:sym typeface="Symbol" panose="05050102010706020507" pitchFamily="18" charset="2"/>
              </a:rPr>
              <a:t/>
            </a:r>
            <a:br>
              <a:rPr lang="en-US" altLang="en-US" sz="4400" dirty="0" smtClean="0">
                <a:sym typeface="Symbol" panose="05050102010706020507" pitchFamily="18" charset="2"/>
              </a:rPr>
            </a:br>
            <a:r>
              <a:rPr lang="en-US" altLang="en-US" sz="4400" dirty="0" smtClean="0">
                <a:sym typeface="Symbol" panose="05050102010706020507" pitchFamily="18" charset="2"/>
              </a:rPr>
              <a:t>proper </a:t>
            </a:r>
            <a:r>
              <a:rPr lang="en-US" altLang="en-US" sz="4400" dirty="0">
                <a:sym typeface="Symbol" panose="05050102010706020507" pitchFamily="18" charset="2"/>
              </a:rPr>
              <a:t>direction.  </a:t>
            </a:r>
            <a:r>
              <a:rPr lang="en-US" altLang="en-US" sz="4400" dirty="0">
                <a:solidFill>
                  <a:srgbClr val="FF0000"/>
                </a:solidFill>
                <a:sym typeface="Symbol" panose="05050102010706020507" pitchFamily="18" charset="2"/>
              </a:rPr>
              <a:t>Inserting them backwards can result in injury or in damage to equipment.</a:t>
            </a:r>
            <a:endParaRPr lang="en-US" altLang="en-US" sz="4400" i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i="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" r="81143" b="52409"/>
          <a:stretch/>
        </p:blipFill>
        <p:spPr>
          <a:xfrm>
            <a:off x="6849022" y="1752600"/>
            <a:ext cx="1532978" cy="25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70">
  <a:themeElements>
    <a:clrScheme name="Office Them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Eclipse">
  <a:themeElements>
    <a:clrScheme name="1_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1_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fagi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unit01</Template>
  <TotalTime>9262</TotalTime>
  <Words>1323</Words>
  <Application>Microsoft Office PowerPoint</Application>
  <PresentationFormat>On-screen Show (4:3)</PresentationFormat>
  <Paragraphs>246</Paragraphs>
  <Slides>44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ＭＳ Ｐゴシック</vt:lpstr>
      <vt:lpstr>Arial</vt:lpstr>
      <vt:lpstr>Calibri</vt:lpstr>
      <vt:lpstr>Cambria Math</vt:lpstr>
      <vt:lpstr>Serifa-Bold</vt:lpstr>
      <vt:lpstr>Symbol</vt:lpstr>
      <vt:lpstr>Times New Roman</vt:lpstr>
      <vt:lpstr>Verdana</vt:lpstr>
      <vt:lpstr>Wingdings</vt:lpstr>
      <vt:lpstr>10203770</vt:lpstr>
      <vt:lpstr>Eclipse</vt:lpstr>
      <vt:lpstr>1_Eclipse</vt:lpstr>
      <vt:lpstr>2_Eclipse</vt:lpstr>
      <vt:lpstr>fagin_template</vt:lpstr>
      <vt:lpstr>Default Design</vt:lpstr>
      <vt:lpstr>Equation</vt:lpstr>
      <vt:lpstr>Two New Passive Circuit Elements</vt:lpstr>
      <vt:lpstr>Capacitors</vt:lpstr>
      <vt:lpstr>Parallel-Plate Capacitor</vt:lpstr>
      <vt:lpstr>Charging a Capacitor</vt:lpstr>
      <vt:lpstr>Units of Capacitance</vt:lpstr>
      <vt:lpstr>Capacitance = Charge per Voltage</vt:lpstr>
      <vt:lpstr>Capacitor Types</vt:lpstr>
      <vt:lpstr>Electrolytic Capacitors (1 of 2)</vt:lpstr>
      <vt:lpstr>Electrolytic Capacitors (2 of 2)</vt:lpstr>
      <vt:lpstr>Capacitors Store Energy</vt:lpstr>
      <vt:lpstr>Capacitor Energy Equation</vt:lpstr>
      <vt:lpstr>DC Conditions in a Circuit with Capacitors</vt:lpstr>
      <vt:lpstr>Capacitors Act Like Opens</vt:lpstr>
      <vt:lpstr>Capacitors in Parallel: Equivalent Capacitance</vt:lpstr>
      <vt:lpstr>Capacitors in Parallel: Voltage, Charge, and Energy</vt:lpstr>
      <vt:lpstr>Capacitors in Series: Equivalent Capacitance</vt:lpstr>
      <vt:lpstr>Capacitors in Series: Charge, Voltage, and Energy</vt:lpstr>
      <vt:lpstr>Series-Parallel Capacitors</vt:lpstr>
      <vt:lpstr>Constant Voltages and Currents</vt:lpstr>
      <vt:lpstr>Graphs of Constant Values Versus Time</vt:lpstr>
      <vt:lpstr>Changing Voltages and Currents </vt:lpstr>
      <vt:lpstr>A More Complicated Example</vt:lpstr>
      <vt:lpstr>Current-Voltage Equations</vt:lpstr>
      <vt:lpstr>Review of Equations for a Resistor</vt:lpstr>
      <vt:lpstr>Changing Voltages and Currents in Resistors</vt:lpstr>
      <vt:lpstr>Current-Voltage Relationship for a Capacitor</vt:lpstr>
      <vt:lpstr>No Abrupt Voltage Changes for Capacitors</vt:lpstr>
      <vt:lpstr>Voltage-Current Relationship for a Capacitor</vt:lpstr>
      <vt:lpstr>Inductors</vt:lpstr>
      <vt:lpstr>Building an Inductor</vt:lpstr>
      <vt:lpstr>Inductance</vt:lpstr>
      <vt:lpstr>Units of Inductance</vt:lpstr>
      <vt:lpstr>Inductor Types</vt:lpstr>
      <vt:lpstr>Chokes and Coils</vt:lpstr>
      <vt:lpstr>Voltage-Current Relationship for an Inductor</vt:lpstr>
      <vt:lpstr>No Abrupt Current Changes for Inductors</vt:lpstr>
      <vt:lpstr>Current-Voltage Relationship for an Inductor</vt:lpstr>
      <vt:lpstr>Inductors Store Energy</vt:lpstr>
      <vt:lpstr>Inductor Energy Equation</vt:lpstr>
      <vt:lpstr>DC Conditions in a Circuit with Inductors or Capacitors</vt:lpstr>
      <vt:lpstr>Inductors Act Like Shorts</vt:lpstr>
      <vt:lpstr>Inductors in Series: Equivalent Inductance</vt:lpstr>
      <vt:lpstr>Inductors in Parallel: Equivalent Inductance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EET 114 PowerPoint Slides</dc:title>
  <dc:creator>Nick Reeder</dc:creator>
  <cp:lastModifiedBy>yem</cp:lastModifiedBy>
  <cp:revision>498</cp:revision>
  <cp:lastPrinted>2001-01-24T18:44:11Z</cp:lastPrinted>
  <dcterms:created xsi:type="dcterms:W3CDTF">1999-08-27T16:07:19Z</dcterms:created>
  <dcterms:modified xsi:type="dcterms:W3CDTF">2015-06-15T09:02:37Z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C:\WINNT\Profiles\nreeder\Desktop</vt:lpwstr>
  </property>
</Properties>
</file>