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9" r:id="rId3"/>
    <p:sldId id="260" r:id="rId4"/>
    <p:sldId id="264" r:id="rId5"/>
    <p:sldId id="261" r:id="rId6"/>
    <p:sldId id="262" r:id="rId7"/>
    <p:sldId id="263" r:id="rId8"/>
    <p:sldId id="265" r:id="rId9"/>
    <p:sldId id="269" r:id="rId10"/>
    <p:sldId id="266" r:id="rId11"/>
    <p:sldId id="267" r:id="rId12"/>
    <p:sldId id="268" r:id="rId13"/>
    <p:sldId id="270" r:id="rId14"/>
    <p:sldId id="272" r:id="rId15"/>
    <p:sldId id="271" r:id="rId16"/>
    <p:sldId id="273" r:id="rId17"/>
    <p:sldId id="274" r:id="rId18"/>
    <p:sldId id="275" r:id="rId19"/>
    <p:sldId id="276" r:id="rId20"/>
    <p:sldId id="277" r:id="rId21"/>
    <p:sldId id="278" r:id="rId22"/>
    <p:sldId id="279" r:id="rId23"/>
    <p:sldId id="280" r:id="rId24"/>
  </p:sldIdLst>
  <p:sldSz cx="9144000" cy="5143500" type="screen16x9"/>
  <p:notesSz cx="6858000" cy="9144000"/>
  <p:embeddedFontLst>
    <p:embeddedFont>
      <p:font typeface="Zen Dots" panose="020B0604020202020204" charset="0"/>
      <p:regular r:id="rId26"/>
    </p:embeddedFont>
    <p:embeddedFont>
      <p:font typeface="Anaheim"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FDC064-758C-4B29-9F6F-D428ED2814A5}">
  <a:tblStyle styleId="{E1FDC064-758C-4B29-9F6F-D428ED2814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606" y="108"/>
      </p:cViewPr>
      <p:guideLst>
        <p:guide pos="454"/>
        <p:guide orient="horz" pos="602"/>
        <p:guide orient="horz" pos="340"/>
        <p:guide pos="5306"/>
        <p:guide orient="horz" pos="29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46252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561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avLst/>
              <a:gdLst/>
              <a:ahLst/>
              <a:cxnLst/>
              <a:rect l="l" t="t" r="r" b="b"/>
              <a:pathLst>
                <a:path w="448" h="4980" extrusionOk="0">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329400" y="1492900"/>
              <a:ext cx="55000" cy="48175"/>
            </a:xfrm>
            <a:custGeom>
              <a:avLst/>
              <a:gdLst/>
              <a:ahLst/>
              <a:cxnLst/>
              <a:rect l="l" t="t" r="r" b="b"/>
              <a:pathLst>
                <a:path w="2200" h="1927" extrusionOk="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91875" y="890900"/>
              <a:ext cx="11250" cy="150400"/>
            </a:xfrm>
            <a:custGeom>
              <a:avLst/>
              <a:gdLst/>
              <a:ahLst/>
              <a:cxnLst/>
              <a:rect l="l" t="t" r="r" b="b"/>
              <a:pathLst>
                <a:path w="450" h="6016" extrusionOk="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770625" y="853900"/>
              <a:ext cx="55050" cy="48200"/>
            </a:xfrm>
            <a:custGeom>
              <a:avLst/>
              <a:gdLst/>
              <a:ahLst/>
              <a:cxnLst/>
              <a:rect l="l" t="t" r="r" b="b"/>
              <a:pathLst>
                <a:path w="2202" h="1928" extrusionOk="0">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24300" y="1049475"/>
              <a:ext cx="320450" cy="14250"/>
            </a:xfrm>
            <a:custGeom>
              <a:avLst/>
              <a:gdLst/>
              <a:ahLst/>
              <a:cxnLst/>
              <a:rect l="l" t="t" r="r" b="b"/>
              <a:pathLst>
                <a:path w="12818" h="570" extrusionOk="0">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8350" y="1132825"/>
              <a:ext cx="447725" cy="123875"/>
            </a:xfrm>
            <a:custGeom>
              <a:avLst/>
              <a:gdLst/>
              <a:ahLst/>
              <a:cxnLst/>
              <a:rect l="l" t="t" r="r" b="b"/>
              <a:pathLst>
                <a:path w="17909" h="4955" extrusionOk="0">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427275" y="1288975"/>
              <a:ext cx="251675" cy="11225"/>
            </a:xfrm>
            <a:custGeom>
              <a:avLst/>
              <a:gdLst/>
              <a:ahLst/>
              <a:cxnLst/>
              <a:rect l="l" t="t" r="r" b="b"/>
              <a:pathLst>
                <a:path w="10067" h="449" extrusionOk="0">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820650" y="1238125"/>
              <a:ext cx="52500" cy="48175"/>
            </a:xfrm>
            <a:custGeom>
              <a:avLst/>
              <a:gdLst/>
              <a:ahLst/>
              <a:cxnLst/>
              <a:rect l="l" t="t" r="r" b="b"/>
              <a:pathLst>
                <a:path w="2100" h="1927" extrusionOk="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28175" y="1526025"/>
              <a:ext cx="51650" cy="48275"/>
            </a:xfrm>
            <a:custGeom>
              <a:avLst/>
              <a:gdLst/>
              <a:ahLst/>
              <a:cxnLst/>
              <a:rect l="l" t="t" r="r" b="b"/>
              <a:pathLst>
                <a:path w="2066" h="1931" extrusionOk="0">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729500" y="1031050"/>
              <a:ext cx="55050" cy="48175"/>
            </a:xfrm>
            <a:custGeom>
              <a:avLst/>
              <a:gdLst/>
              <a:ahLst/>
              <a:cxnLst/>
              <a:rect l="l" t="t" r="r" b="b"/>
              <a:pathLst>
                <a:path w="2202" h="1927" extrusionOk="0">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666850" y="1270450"/>
              <a:ext cx="49925" cy="48250"/>
            </a:xfrm>
            <a:custGeom>
              <a:avLst/>
              <a:gdLst/>
              <a:ahLst/>
              <a:cxnLst/>
              <a:rect l="l" t="t" r="r" b="b"/>
              <a:pathLst>
                <a:path w="1997" h="1930" extrusionOk="0">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50750" y="1226550"/>
              <a:ext cx="206675" cy="306175"/>
            </a:xfrm>
            <a:custGeom>
              <a:avLst/>
              <a:gdLst/>
              <a:ahLst/>
              <a:cxnLst/>
              <a:rect l="l" t="t" r="r" b="b"/>
              <a:pathLst>
                <a:path w="8267" h="12247" extrusionOk="0">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736775" y="1601125"/>
              <a:ext cx="52500" cy="48225"/>
            </a:xfrm>
            <a:custGeom>
              <a:avLst/>
              <a:gdLst/>
              <a:ahLst/>
              <a:cxnLst/>
              <a:rect l="l" t="t" r="r" b="b"/>
              <a:pathLst>
                <a:path w="2100" h="1929" extrusionOk="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772325" y="1254775"/>
              <a:ext cx="82500" cy="357600"/>
            </a:xfrm>
            <a:custGeom>
              <a:avLst/>
              <a:gdLst/>
              <a:ahLst/>
              <a:cxnLst/>
              <a:rect l="l" t="t" r="r" b="b"/>
              <a:pathLst>
                <a:path w="3300" h="14304" extrusionOk="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554775" y="891375"/>
              <a:ext cx="49950" cy="48225"/>
            </a:xfrm>
            <a:custGeom>
              <a:avLst/>
              <a:gdLst/>
              <a:ahLst/>
              <a:cxnLst/>
              <a:rect l="l" t="t" r="r" b="b"/>
              <a:pathLst>
                <a:path w="1998" h="1929" extrusionOk="0">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313875" y="912925"/>
              <a:ext cx="248350" cy="147825"/>
            </a:xfrm>
            <a:custGeom>
              <a:avLst/>
              <a:gdLst/>
              <a:ahLst/>
              <a:cxnLst/>
              <a:rect l="l" t="t" r="r" b="b"/>
              <a:pathLst>
                <a:path w="9934" h="5913" extrusionOk="0">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247375" y="1623250"/>
              <a:ext cx="52425" cy="48225"/>
            </a:xfrm>
            <a:custGeom>
              <a:avLst/>
              <a:gdLst/>
              <a:ahLst/>
              <a:cxnLst/>
              <a:rect l="l" t="t" r="r" b="b"/>
              <a:pathLst>
                <a:path w="2097" h="1929" extrusionOk="0">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81800" y="1359400"/>
              <a:ext cx="82475" cy="275100"/>
            </a:xfrm>
            <a:custGeom>
              <a:avLst/>
              <a:gdLst/>
              <a:ahLst/>
              <a:cxnLst/>
              <a:rect l="l" t="t" r="r" b="b"/>
              <a:pathLst>
                <a:path w="3299" h="11004" extrusionOk="0">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564275" y="875675"/>
              <a:ext cx="52300" cy="48225"/>
            </a:xfrm>
            <a:custGeom>
              <a:avLst/>
              <a:gdLst/>
              <a:ahLst/>
              <a:cxnLst/>
              <a:rect l="l" t="t" r="r" b="b"/>
              <a:pathLst>
                <a:path w="2092" h="1929" extrusionOk="0">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05100" y="909600"/>
              <a:ext cx="111275" cy="234000"/>
            </a:xfrm>
            <a:custGeom>
              <a:avLst/>
              <a:gdLst/>
              <a:ahLst/>
              <a:cxnLst/>
              <a:rect l="l" t="t" r="r" b="b"/>
              <a:pathLst>
                <a:path w="4451" h="9360" extrusionOk="0">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452875" y="1479875"/>
              <a:ext cx="51700" cy="48225"/>
            </a:xfrm>
            <a:custGeom>
              <a:avLst/>
              <a:gdLst/>
              <a:ahLst/>
              <a:cxnLst/>
              <a:rect l="l" t="t" r="r" b="b"/>
              <a:pathLst>
                <a:path w="2068" h="1929" extrusionOk="0">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468050" y="1386850"/>
              <a:ext cx="51725" cy="48225"/>
            </a:xfrm>
            <a:custGeom>
              <a:avLst/>
              <a:gdLst/>
              <a:ahLst/>
              <a:cxnLst/>
              <a:rect l="l" t="t" r="r" b="b"/>
              <a:pathLst>
                <a:path w="2069" h="1929" extrusionOk="0">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374625" y="1125475"/>
              <a:ext cx="49950" cy="48250"/>
            </a:xfrm>
            <a:custGeom>
              <a:avLst/>
              <a:gdLst/>
              <a:ahLst/>
              <a:cxnLst/>
              <a:rect l="l" t="t" r="r" b="b"/>
              <a:pathLst>
                <a:path w="1998" h="1930" extrusionOk="0">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359125" y="1308200"/>
              <a:ext cx="55050" cy="48175"/>
            </a:xfrm>
            <a:custGeom>
              <a:avLst/>
              <a:gdLst/>
              <a:ahLst/>
              <a:cxnLst/>
              <a:rect l="l" t="t" r="r" b="b"/>
              <a:pathLst>
                <a:path w="2202" h="1927" extrusionOk="0">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398775" y="1220625"/>
              <a:ext cx="240625" cy="95850"/>
            </a:xfrm>
            <a:custGeom>
              <a:avLst/>
              <a:gdLst/>
              <a:ahLst/>
              <a:cxnLst/>
              <a:rect l="l" t="t" r="r" b="b"/>
              <a:pathLst>
                <a:path w="9625" h="3834" extrusionOk="0">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412450" y="1142325"/>
              <a:ext cx="226950" cy="11200"/>
            </a:xfrm>
            <a:custGeom>
              <a:avLst/>
              <a:gdLst/>
              <a:ahLst/>
              <a:cxnLst/>
              <a:rect l="l" t="t" r="r" b="b"/>
              <a:pathLst>
                <a:path w="9078" h="448" extrusionOk="0">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499850" y="1294675"/>
              <a:ext cx="109975" cy="108875"/>
            </a:xfrm>
            <a:custGeom>
              <a:avLst/>
              <a:gdLst/>
              <a:ahLst/>
              <a:cxnLst/>
              <a:rect l="l" t="t" r="r" b="b"/>
              <a:pathLst>
                <a:path w="4399" h="4355" extrusionOk="0">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490250" y="1406150"/>
              <a:ext cx="256850" cy="108825"/>
            </a:xfrm>
            <a:custGeom>
              <a:avLst/>
              <a:gdLst/>
              <a:ahLst/>
              <a:cxnLst/>
              <a:rect l="l" t="t" r="r" b="b"/>
              <a:pathLst>
                <a:path w="10274" h="4353" extrusionOk="0">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62400" y="757150"/>
              <a:ext cx="49900" cy="48275"/>
            </a:xfrm>
            <a:custGeom>
              <a:avLst/>
              <a:gdLst/>
              <a:ahLst/>
              <a:cxnLst/>
              <a:rect l="l" t="t" r="r" b="b"/>
              <a:pathLst>
                <a:path w="1996" h="1931" extrusionOk="0">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9650" y="788675"/>
              <a:ext cx="94775" cy="233350"/>
            </a:xfrm>
            <a:custGeom>
              <a:avLst/>
              <a:gdLst/>
              <a:ahLst/>
              <a:cxnLst/>
              <a:rect l="l" t="t" r="r" b="b"/>
              <a:pathLst>
                <a:path w="3791" h="9334" extrusionOk="0">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55825" y="943500"/>
              <a:ext cx="1045300" cy="538450"/>
            </a:xfrm>
            <a:custGeom>
              <a:avLst/>
              <a:gdLst/>
              <a:ahLst/>
              <a:cxnLst/>
              <a:rect l="l" t="t" r="r" b="b"/>
              <a:pathLst>
                <a:path w="41812" h="21538" extrusionOk="0">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49250" y="989425"/>
              <a:ext cx="435725" cy="435725"/>
            </a:xfrm>
            <a:custGeom>
              <a:avLst/>
              <a:gdLst/>
              <a:ahLst/>
              <a:cxnLst/>
              <a:rect l="l" t="t" r="r" b="b"/>
              <a:pathLst>
                <a:path w="17429" h="17429" extrusionOk="0">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58600" y="1098775"/>
              <a:ext cx="217100" cy="217050"/>
            </a:xfrm>
            <a:custGeom>
              <a:avLst/>
              <a:gdLst/>
              <a:ahLst/>
              <a:cxnLst/>
              <a:rect l="l" t="t" r="r" b="b"/>
              <a:pathLst>
                <a:path w="8684" h="8682" extrusionOk="0">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555825" y="1078125"/>
              <a:ext cx="1045300" cy="403825"/>
            </a:xfrm>
            <a:custGeom>
              <a:avLst/>
              <a:gdLst/>
              <a:ahLst/>
              <a:cxnLst/>
              <a:rect l="l" t="t" r="r" b="b"/>
              <a:pathLst>
                <a:path w="41812" h="16153" extrusionOk="0">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59650" y="1138425"/>
              <a:ext cx="66725" cy="66700"/>
            </a:xfrm>
            <a:custGeom>
              <a:avLst/>
              <a:gdLst/>
              <a:ahLst/>
              <a:cxnLst/>
              <a:rect l="l" t="t" r="r" b="b"/>
              <a:pathLst>
                <a:path w="2669" h="2668" extrusionOk="0">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217175" y="997750"/>
              <a:ext cx="106400" cy="58400"/>
            </a:xfrm>
            <a:custGeom>
              <a:avLst/>
              <a:gdLst/>
              <a:ahLst/>
              <a:cxnLst/>
              <a:rect l="l" t="t" r="r" b="b"/>
              <a:pathLst>
                <a:path w="4256" h="2336" extrusionOk="0">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330250" y="1044175"/>
              <a:ext cx="160450" cy="107250"/>
            </a:xfrm>
            <a:custGeom>
              <a:avLst/>
              <a:gdLst/>
              <a:ahLst/>
              <a:cxnLst/>
              <a:rect l="l" t="t" r="r" b="b"/>
              <a:pathLst>
                <a:path w="6418" h="4290" extrusionOk="0">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avLst/>
              <a:gdLst/>
              <a:ahLst/>
              <a:cxnLst/>
              <a:rect l="l" t="t" r="r" b="b"/>
              <a:pathLst>
                <a:path w="12793" h="8805" extrusionOk="0">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532525" y="2354450"/>
              <a:ext cx="75475" cy="102425"/>
            </a:xfrm>
            <a:custGeom>
              <a:avLst/>
              <a:gdLst/>
              <a:ahLst/>
              <a:cxnLst/>
              <a:rect l="l" t="t" r="r" b="b"/>
              <a:pathLst>
                <a:path w="3019" h="4097" extrusionOk="0">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236600" y="2346225"/>
              <a:ext cx="324600" cy="221325"/>
            </a:xfrm>
            <a:custGeom>
              <a:avLst/>
              <a:gdLst/>
              <a:ahLst/>
              <a:cxnLst/>
              <a:rect l="l" t="t" r="r" b="b"/>
              <a:pathLst>
                <a:path w="12984" h="8853" extrusionOk="0">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85425" y="2473325"/>
              <a:ext cx="175775" cy="94125"/>
            </a:xfrm>
            <a:custGeom>
              <a:avLst/>
              <a:gdLst/>
              <a:ahLst/>
              <a:cxnLst/>
              <a:rect l="l" t="t" r="r" b="b"/>
              <a:pathLst>
                <a:path w="7031" h="3765" extrusionOk="0">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529100" y="2466150"/>
              <a:ext cx="480875" cy="455425"/>
            </a:xfrm>
            <a:custGeom>
              <a:avLst/>
              <a:gdLst/>
              <a:ahLst/>
              <a:cxnLst/>
              <a:rect l="l" t="t" r="r" b="b"/>
              <a:pathLst>
                <a:path w="19235" h="18217" extrusionOk="0">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559300" y="2466125"/>
              <a:ext cx="450700" cy="385500"/>
            </a:xfrm>
            <a:custGeom>
              <a:avLst/>
              <a:gdLst/>
              <a:ahLst/>
              <a:cxnLst/>
              <a:rect l="l" t="t" r="r" b="b"/>
              <a:pathLst>
                <a:path w="18028" h="15420" extrusionOk="0">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394025" y="2882500"/>
              <a:ext cx="650125" cy="516625"/>
            </a:xfrm>
            <a:custGeom>
              <a:avLst/>
              <a:gdLst/>
              <a:ahLst/>
              <a:cxnLst/>
              <a:rect l="l" t="t" r="r" b="b"/>
              <a:pathLst>
                <a:path w="26005" h="20665" extrusionOk="0">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444975" y="2908100"/>
              <a:ext cx="596100" cy="490950"/>
            </a:xfrm>
            <a:custGeom>
              <a:avLst/>
              <a:gdLst/>
              <a:ahLst/>
              <a:cxnLst/>
              <a:rect l="l" t="t" r="r" b="b"/>
              <a:pathLst>
                <a:path w="23844" h="19638" extrusionOk="0">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47300" y="2971675"/>
              <a:ext cx="510550" cy="583825"/>
            </a:xfrm>
            <a:custGeom>
              <a:avLst/>
              <a:gdLst/>
              <a:ahLst/>
              <a:cxnLst/>
              <a:rect l="l" t="t" r="r" b="b"/>
              <a:pathLst>
                <a:path w="20422" h="23353" extrusionOk="0">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203475" y="3069150"/>
              <a:ext cx="454375" cy="486225"/>
            </a:xfrm>
            <a:custGeom>
              <a:avLst/>
              <a:gdLst/>
              <a:ahLst/>
              <a:cxnLst/>
              <a:rect l="l" t="t" r="r" b="b"/>
              <a:pathLst>
                <a:path w="18175" h="19449" extrusionOk="0">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842225" y="2804325"/>
              <a:ext cx="251300" cy="251325"/>
            </a:xfrm>
            <a:custGeom>
              <a:avLst/>
              <a:gdLst/>
              <a:ahLst/>
              <a:cxnLst/>
              <a:rect l="l" t="t" r="r" b="b"/>
              <a:pathLst>
                <a:path w="10052" h="10053" extrusionOk="0">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479500" y="2420500"/>
              <a:ext cx="139025" cy="127250"/>
            </a:xfrm>
            <a:custGeom>
              <a:avLst/>
              <a:gdLst/>
              <a:ahLst/>
              <a:cxnLst/>
              <a:rect l="l" t="t" r="r" b="b"/>
              <a:pathLst>
                <a:path w="5561" h="5090" extrusionOk="0">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865075" y="2844375"/>
              <a:ext cx="228525" cy="211275"/>
            </a:xfrm>
            <a:custGeom>
              <a:avLst/>
              <a:gdLst/>
              <a:ahLst/>
              <a:cxnLst/>
              <a:rect l="l" t="t" r="r" b="b"/>
              <a:pathLst>
                <a:path w="9141" h="8451" extrusionOk="0">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26175" y="2420700"/>
              <a:ext cx="92350" cy="127050"/>
            </a:xfrm>
            <a:custGeom>
              <a:avLst/>
              <a:gdLst/>
              <a:ahLst/>
              <a:cxnLst/>
              <a:rect l="l" t="t" r="r" b="b"/>
              <a:pathLst>
                <a:path w="3694" h="5082" extrusionOk="0">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283750" y="3322175"/>
              <a:ext cx="35500" cy="35450"/>
            </a:xfrm>
            <a:custGeom>
              <a:avLst/>
              <a:gdLst/>
              <a:ahLst/>
              <a:cxnLst/>
              <a:rect l="l" t="t" r="r" b="b"/>
              <a:pathLst>
                <a:path w="1420" h="1418" extrusionOk="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261800" y="3241850"/>
              <a:ext cx="35500" cy="35475"/>
            </a:xfrm>
            <a:custGeom>
              <a:avLst/>
              <a:gdLst/>
              <a:ahLst/>
              <a:cxnLst/>
              <a:rect l="l" t="t" r="r" b="b"/>
              <a:pathLst>
                <a:path w="1420" h="1419" extrusionOk="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288850" y="3161550"/>
              <a:ext cx="35475" cy="35500"/>
            </a:xfrm>
            <a:custGeom>
              <a:avLst/>
              <a:gdLst/>
              <a:ahLst/>
              <a:cxnLst/>
              <a:rect l="l" t="t" r="r" b="b"/>
              <a:pathLst>
                <a:path w="1419" h="1420" extrusionOk="0">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959025" y="2821600"/>
              <a:ext cx="17775" cy="17775"/>
            </a:xfrm>
            <a:custGeom>
              <a:avLst/>
              <a:gdLst/>
              <a:ahLst/>
              <a:cxnLst/>
              <a:rect l="l" t="t" r="r" b="b"/>
              <a:pathLst>
                <a:path w="711" h="711" extrusionOk="0">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511325" y="2496325"/>
              <a:ext cx="17800" cy="17775"/>
            </a:xfrm>
            <a:custGeom>
              <a:avLst/>
              <a:gdLst/>
              <a:ahLst/>
              <a:cxnLst/>
              <a:rect l="l" t="t" r="r" b="b"/>
              <a:pathLst>
                <a:path w="712" h="711" extrusionOk="0">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565550" y="2439125"/>
              <a:ext cx="17775" cy="17800"/>
            </a:xfrm>
            <a:custGeom>
              <a:avLst/>
              <a:gdLst/>
              <a:ahLst/>
              <a:cxnLst/>
              <a:rect l="l" t="t" r="r" b="b"/>
              <a:pathLst>
                <a:path w="711" h="712" extrusionOk="0">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920700" y="3006950"/>
              <a:ext cx="18650" cy="17750"/>
            </a:xfrm>
            <a:custGeom>
              <a:avLst/>
              <a:gdLst/>
              <a:ahLst/>
              <a:cxnLst/>
              <a:rect l="l" t="t" r="r" b="b"/>
              <a:pathLst>
                <a:path w="746" h="710" extrusionOk="0">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887100" y="2978700"/>
              <a:ext cx="18675" cy="17750"/>
            </a:xfrm>
            <a:custGeom>
              <a:avLst/>
              <a:gdLst/>
              <a:ahLst/>
              <a:cxnLst/>
              <a:rect l="l" t="t" r="r" b="b"/>
              <a:pathLst>
                <a:path w="747" h="710" extrusionOk="0">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906000" y="2839325"/>
              <a:ext cx="17800" cy="17775"/>
            </a:xfrm>
            <a:custGeom>
              <a:avLst/>
              <a:gdLst/>
              <a:ahLst/>
              <a:cxnLst/>
              <a:rect l="l" t="t" r="r" b="b"/>
              <a:pathLst>
                <a:path w="712" h="711" extrusionOk="0">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63425" y="2877525"/>
              <a:ext cx="39675" cy="82050"/>
            </a:xfrm>
            <a:custGeom>
              <a:avLst/>
              <a:gdLst/>
              <a:ahLst/>
              <a:cxnLst/>
              <a:rect l="l" t="t" r="r" b="b"/>
              <a:pathLst>
                <a:path w="1587" h="3282" extrusionOk="0">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505825" y="2449625"/>
              <a:ext cx="25700" cy="30025"/>
            </a:xfrm>
            <a:custGeom>
              <a:avLst/>
              <a:gdLst/>
              <a:ahLst/>
              <a:cxnLst/>
              <a:rect l="l" t="t" r="r" b="b"/>
              <a:pathLst>
                <a:path w="1028" h="1201" extrusionOk="0">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316525" y="3096625"/>
              <a:ext cx="81050" cy="51125"/>
            </a:xfrm>
            <a:custGeom>
              <a:avLst/>
              <a:gdLst/>
              <a:ahLst/>
              <a:cxnLst/>
              <a:rect l="l" t="t" r="r" b="b"/>
              <a:pathLst>
                <a:path w="3242" h="2045" extrusionOk="0">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419900" y="3083675"/>
              <a:ext cx="96200" cy="28275"/>
            </a:xfrm>
            <a:custGeom>
              <a:avLst/>
              <a:gdLst/>
              <a:ahLst/>
              <a:cxnLst/>
              <a:rect l="l" t="t" r="r" b="b"/>
              <a:pathLst>
                <a:path w="3848" h="1131" extrusionOk="0">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079250" y="2925400"/>
              <a:ext cx="197550" cy="176800"/>
            </a:xfrm>
            <a:custGeom>
              <a:avLst/>
              <a:gdLst/>
              <a:ahLst/>
              <a:cxnLst/>
              <a:rect l="l" t="t" r="r" b="b"/>
              <a:pathLst>
                <a:path w="7902" h="7072" extrusionOk="0">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149475" y="2851150"/>
              <a:ext cx="91625" cy="56675"/>
            </a:xfrm>
            <a:custGeom>
              <a:avLst/>
              <a:gdLst/>
              <a:ahLst/>
              <a:cxnLst/>
              <a:rect l="l" t="t" r="r" b="b"/>
              <a:pathLst>
                <a:path w="3665" h="2267" extrusionOk="0">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792550" y="2498975"/>
              <a:ext cx="256800" cy="246575"/>
            </a:xfrm>
            <a:custGeom>
              <a:avLst/>
              <a:gdLst/>
              <a:ahLst/>
              <a:cxnLst/>
              <a:rect l="l" t="t" r="r" b="b"/>
              <a:pathLst>
                <a:path w="10272" h="9863" extrusionOk="0">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981125" y="2552925"/>
              <a:ext cx="178575" cy="178250"/>
            </a:xfrm>
            <a:custGeom>
              <a:avLst/>
              <a:gdLst/>
              <a:ahLst/>
              <a:cxnLst/>
              <a:rect l="l" t="t" r="r" b="b"/>
              <a:pathLst>
                <a:path w="7143" h="7130" extrusionOk="0">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045250" y="2756575"/>
              <a:ext cx="111725" cy="108050"/>
            </a:xfrm>
            <a:custGeom>
              <a:avLst/>
              <a:gdLst/>
              <a:ahLst/>
              <a:cxnLst/>
              <a:rect l="l" t="t" r="r" b="b"/>
              <a:pathLst>
                <a:path w="4469" h="4322" extrusionOk="0">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3"/>
          <p:cNvGrpSpPr/>
          <p:nvPr/>
        </p:nvGrpSpPr>
        <p:grpSpPr>
          <a:xfrm rot="10800000" flipH="1">
            <a:off x="371330" y="540079"/>
            <a:ext cx="8400431" cy="1003659"/>
            <a:chOff x="4122825" y="2769975"/>
            <a:chExt cx="4390775" cy="1934950"/>
          </a:xfrm>
        </p:grpSpPr>
        <p:sp>
          <p:nvSpPr>
            <p:cNvPr id="155" name="Google Shape;155;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
          <p:cNvSpPr txBox="1">
            <a:spLocks noGrp="1"/>
          </p:cNvSpPr>
          <p:nvPr>
            <p:ph type="title" hasCustomPrompt="1"/>
          </p:nvPr>
        </p:nvSpPr>
        <p:spPr>
          <a:xfrm>
            <a:off x="7790225" y="324675"/>
            <a:ext cx="633900" cy="2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r>
              <a:t>xx%</a:t>
            </a:r>
          </a:p>
        </p:txBody>
      </p:sp>
      <p:sp>
        <p:nvSpPr>
          <p:cNvPr id="185" name="Google Shape;185;p3"/>
          <p:cNvSpPr txBox="1">
            <a:spLocks noGrp="1"/>
          </p:cNvSpPr>
          <p:nvPr>
            <p:ph type="subTitle" idx="1"/>
          </p:nvPr>
        </p:nvSpPr>
        <p:spPr>
          <a:xfrm>
            <a:off x="2391925" y="2817825"/>
            <a:ext cx="4360200" cy="443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3"/>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0" r:id="rId5"/>
    <p:sldLayoutId id="2147483671" r:id="rId6"/>
    <p:sldLayoutId id="2147483672" r:id="rId7"/>
    <p:sldLayoutId id="2147483673"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smtClean="0"/>
              <a:t>History of computing</a:t>
            </a:r>
            <a:r>
              <a:rPr lang="en" dirty="0"/>
              <a:t/>
            </a:r>
            <a:br>
              <a:rPr lang="en" dirty="0"/>
            </a:br>
            <a:r>
              <a:rPr lang="en" sz="2800" dirty="0" smtClean="0">
                <a:solidFill>
                  <a:schemeClr val="dk2"/>
                </a:solidFill>
                <a:latin typeface="Zen Dots"/>
                <a:ea typeface="Zen Dots"/>
                <a:cs typeface="Zen Dots"/>
                <a:sym typeface="Zen Dots"/>
              </a:rPr>
              <a:t>1980-1999</a:t>
            </a:r>
            <a:endParaRPr sz="2800" dirty="0">
              <a:solidFill>
                <a:schemeClr val="dk2"/>
              </a:solidFill>
              <a:latin typeface="Zen Dots"/>
              <a:ea typeface="Zen Dots"/>
              <a:cs typeface="Zen Dots"/>
              <a:sym typeface="Zen Dot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A3659-DA75-43BA-A193-A959F95CA5A7}"/>
              </a:ext>
            </a:extLst>
          </p:cNvPr>
          <p:cNvSpPr>
            <a:spLocks noGrp="1"/>
          </p:cNvSpPr>
          <p:nvPr>
            <p:ph type="title"/>
          </p:nvPr>
        </p:nvSpPr>
        <p:spPr/>
        <p:txBody>
          <a:bodyPr/>
          <a:lstStyle/>
          <a:p>
            <a:r>
              <a:rPr lang="en-US" dirty="0"/>
              <a:t>Protocol wars and NSFNET</a:t>
            </a:r>
          </a:p>
        </p:txBody>
      </p:sp>
      <p:sp>
        <p:nvSpPr>
          <p:cNvPr id="3" name="Text Placeholder 2">
            <a:extLst>
              <a:ext uri="{FF2B5EF4-FFF2-40B4-BE49-F238E27FC236}">
                <a16:creationId xmlns:a16="http://schemas.microsoft.com/office/drawing/2014/main" xmlns="" id="{8CE1103A-AD76-468A-8E64-3FAB65A30696}"/>
              </a:ext>
            </a:extLst>
          </p:cNvPr>
          <p:cNvSpPr>
            <a:spLocks noGrp="1"/>
          </p:cNvSpPr>
          <p:nvPr>
            <p:ph type="body" idx="1"/>
          </p:nvPr>
        </p:nvSpPr>
        <p:spPr/>
        <p:txBody>
          <a:bodyPr/>
          <a:lstStyle/>
          <a:p>
            <a:r>
              <a:rPr lang="en-US" dirty="0"/>
              <a:t>During this time, there was serious discussion on how to combine the dozens of separate, independent intranets together into bigger, communal networks. Unfortunate, before this could happen, a common protocol had to be selected.</a:t>
            </a:r>
          </a:p>
          <a:p>
            <a:r>
              <a:rPr lang="en-US" dirty="0"/>
              <a:t>At this time, every major computer manufacture had its own type of network, an a common one had to be selected. The competitors were:</a:t>
            </a:r>
          </a:p>
          <a:p>
            <a:pPr lvl="1"/>
            <a:r>
              <a:rPr lang="en-US" dirty="0"/>
              <a:t>IBM SNA – made by IBM for their mainframe computers, this was the large by amount of traffic at the time</a:t>
            </a:r>
          </a:p>
          <a:p>
            <a:pPr lvl="1"/>
            <a:r>
              <a:rPr lang="en-US" dirty="0"/>
              <a:t>DECNET – built by </a:t>
            </a:r>
            <a:r>
              <a:rPr lang="en-US" dirty="0" err="1"/>
              <a:t>dec</a:t>
            </a:r>
            <a:r>
              <a:rPr lang="en-US" dirty="0"/>
              <a:t> for VAX and PDP computers, it was another very popular choice at the time</a:t>
            </a:r>
          </a:p>
          <a:p>
            <a:pPr lvl="1"/>
            <a:r>
              <a:rPr lang="en-US" dirty="0"/>
              <a:t>OSI – the OSI model was the first to gain wide spread support among standards bodies, but it very little hardware adoption.</a:t>
            </a:r>
          </a:p>
          <a:p>
            <a:pPr lvl="1"/>
            <a:r>
              <a:rPr lang="en-US" dirty="0"/>
              <a:t>IP – currently used on the closed </a:t>
            </a:r>
            <a:r>
              <a:rPr lang="en-US" dirty="0" err="1"/>
              <a:t>apranet</a:t>
            </a:r>
            <a:r>
              <a:rPr lang="en-US" dirty="0"/>
              <a:t>, this standard was backed by the US federal government</a:t>
            </a:r>
          </a:p>
          <a:p>
            <a:r>
              <a:rPr lang="en-US" dirty="0"/>
              <a:t>Although the introduction of the NSFNET, the federal-backed network that merged all of the us government’s separate networks onto the IP protocol would help strengthen IP, the protocol wars would continue into 1995</a:t>
            </a:r>
          </a:p>
        </p:txBody>
      </p:sp>
    </p:spTree>
    <p:extLst>
      <p:ext uri="{BB962C8B-B14F-4D97-AF65-F5344CB8AC3E}">
        <p14:creationId xmlns:p14="http://schemas.microsoft.com/office/powerpoint/2010/main" val="233572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4AE7C-E8D6-4511-B47D-140E47B526D6}"/>
              </a:ext>
            </a:extLst>
          </p:cNvPr>
          <p:cNvSpPr>
            <a:spLocks noGrp="1"/>
          </p:cNvSpPr>
          <p:nvPr>
            <p:ph type="title"/>
          </p:nvPr>
        </p:nvSpPr>
        <p:spPr/>
        <p:txBody>
          <a:bodyPr/>
          <a:lstStyle/>
          <a:p>
            <a:r>
              <a:rPr lang="en-US" dirty="0"/>
              <a:t>Connection machine</a:t>
            </a:r>
          </a:p>
        </p:txBody>
      </p:sp>
      <p:sp>
        <p:nvSpPr>
          <p:cNvPr id="3" name="Text Placeholder 2">
            <a:extLst>
              <a:ext uri="{FF2B5EF4-FFF2-40B4-BE49-F238E27FC236}">
                <a16:creationId xmlns:a16="http://schemas.microsoft.com/office/drawing/2014/main" xmlns="" id="{EC117065-BA4B-43F1-AA50-D54A8316FAE0}"/>
              </a:ext>
            </a:extLst>
          </p:cNvPr>
          <p:cNvSpPr>
            <a:spLocks noGrp="1"/>
          </p:cNvSpPr>
          <p:nvPr>
            <p:ph type="body" idx="1"/>
          </p:nvPr>
        </p:nvSpPr>
        <p:spPr>
          <a:xfrm>
            <a:off x="720000" y="1237083"/>
            <a:ext cx="3679781" cy="3366300"/>
          </a:xfrm>
        </p:spPr>
        <p:txBody>
          <a:bodyPr/>
          <a:lstStyle/>
          <a:p>
            <a:r>
              <a:rPr lang="en-US" sz="1200" dirty="0"/>
              <a:t>The connection machine was an experimental supercomputer that focused on parallel processing over induvial processing speed</a:t>
            </a:r>
          </a:p>
          <a:p>
            <a:r>
              <a:rPr lang="en-US" sz="1200" dirty="0"/>
              <a:t>This machine would show the benefits of parallel processing</a:t>
            </a:r>
          </a:p>
          <a:p>
            <a:r>
              <a:rPr lang="en-US" sz="1200" dirty="0"/>
              <a:t>It did not work best for all workloads, but it was very good for some (like AI, and certain types of math)</a:t>
            </a:r>
          </a:p>
        </p:txBody>
      </p:sp>
      <p:pic>
        <p:nvPicPr>
          <p:cNvPr id="5" name="Picture 4">
            <a:extLst>
              <a:ext uri="{FF2B5EF4-FFF2-40B4-BE49-F238E27FC236}">
                <a16:creationId xmlns:a16="http://schemas.microsoft.com/office/drawing/2014/main" xmlns="" id="{D6F78A59-BD01-4C7F-9085-34E3B09F4853}"/>
              </a:ext>
            </a:extLst>
          </p:cNvPr>
          <p:cNvPicPr>
            <a:picLocks noChangeAspect="1"/>
          </p:cNvPicPr>
          <p:nvPr/>
        </p:nvPicPr>
        <p:blipFill>
          <a:blip r:embed="rId2"/>
          <a:stretch>
            <a:fillRect/>
          </a:stretch>
        </p:blipFill>
        <p:spPr>
          <a:xfrm>
            <a:off x="4477689" y="1335587"/>
            <a:ext cx="4265953" cy="3028827"/>
          </a:xfrm>
          <a:prstGeom prst="rect">
            <a:avLst/>
          </a:prstGeom>
        </p:spPr>
      </p:pic>
    </p:spTree>
    <p:extLst>
      <p:ext uri="{BB962C8B-B14F-4D97-AF65-F5344CB8AC3E}">
        <p14:creationId xmlns:p14="http://schemas.microsoft.com/office/powerpoint/2010/main" val="226103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C3DAF-BF51-4025-95C4-43E5E1F19FF6}"/>
              </a:ext>
            </a:extLst>
          </p:cNvPr>
          <p:cNvSpPr>
            <a:spLocks noGrp="1"/>
          </p:cNvSpPr>
          <p:nvPr>
            <p:ph type="title"/>
          </p:nvPr>
        </p:nvSpPr>
        <p:spPr/>
        <p:txBody>
          <a:bodyPr/>
          <a:lstStyle/>
          <a:p>
            <a:r>
              <a:rPr lang="en-US" dirty="0"/>
              <a:t>NeXT cube</a:t>
            </a:r>
          </a:p>
        </p:txBody>
      </p:sp>
      <p:sp>
        <p:nvSpPr>
          <p:cNvPr id="3" name="Text Placeholder 2">
            <a:extLst>
              <a:ext uri="{FF2B5EF4-FFF2-40B4-BE49-F238E27FC236}">
                <a16:creationId xmlns:a16="http://schemas.microsoft.com/office/drawing/2014/main" xmlns="" id="{E53506BE-F4F3-4716-91B0-EA7156F471F1}"/>
              </a:ext>
            </a:extLst>
          </p:cNvPr>
          <p:cNvSpPr>
            <a:spLocks noGrp="1"/>
          </p:cNvSpPr>
          <p:nvPr>
            <p:ph type="body" idx="1"/>
          </p:nvPr>
        </p:nvSpPr>
        <p:spPr>
          <a:xfrm>
            <a:off x="720000" y="1237083"/>
            <a:ext cx="4093926" cy="3366300"/>
          </a:xfrm>
        </p:spPr>
        <p:txBody>
          <a:bodyPr/>
          <a:lstStyle/>
          <a:p>
            <a:r>
              <a:rPr lang="en-US" sz="1200" dirty="0"/>
              <a:t>The next cube was a computer created by Steve Jobs that would become very popular among software developers and other enthusiasts</a:t>
            </a:r>
          </a:p>
          <a:p>
            <a:r>
              <a:rPr lang="en-US" sz="1200" dirty="0"/>
              <a:t>The cube had 3 CPUs, and natively supported several more advanced programming methods out of the box, and included a high-capacity removable storage drive</a:t>
            </a:r>
          </a:p>
          <a:p>
            <a:r>
              <a:rPr lang="en-US" sz="1200" dirty="0"/>
              <a:t>It was used to develop a number of famous software programs, and was especially popular among animators and creatives</a:t>
            </a:r>
          </a:p>
        </p:txBody>
      </p:sp>
      <p:pic>
        <p:nvPicPr>
          <p:cNvPr id="5" name="Picture 4">
            <a:extLst>
              <a:ext uri="{FF2B5EF4-FFF2-40B4-BE49-F238E27FC236}">
                <a16:creationId xmlns:a16="http://schemas.microsoft.com/office/drawing/2014/main" xmlns="" id="{2AEF1E54-F671-4653-9CD6-F25B8FF05568}"/>
              </a:ext>
            </a:extLst>
          </p:cNvPr>
          <p:cNvPicPr>
            <a:picLocks noChangeAspect="1"/>
          </p:cNvPicPr>
          <p:nvPr/>
        </p:nvPicPr>
        <p:blipFill>
          <a:blip r:embed="rId2"/>
          <a:stretch>
            <a:fillRect/>
          </a:stretch>
        </p:blipFill>
        <p:spPr>
          <a:xfrm>
            <a:off x="4923955" y="1603274"/>
            <a:ext cx="3546115" cy="2375897"/>
          </a:xfrm>
          <a:prstGeom prst="rect">
            <a:avLst/>
          </a:prstGeom>
        </p:spPr>
      </p:pic>
    </p:spTree>
    <p:extLst>
      <p:ext uri="{BB962C8B-B14F-4D97-AF65-F5344CB8AC3E}">
        <p14:creationId xmlns:p14="http://schemas.microsoft.com/office/powerpoint/2010/main" val="265519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93961-080A-4EF8-91FF-4BE012E6EB83}"/>
              </a:ext>
            </a:extLst>
          </p:cNvPr>
          <p:cNvSpPr>
            <a:spLocks noGrp="1"/>
          </p:cNvSpPr>
          <p:nvPr>
            <p:ph type="title"/>
          </p:nvPr>
        </p:nvSpPr>
        <p:spPr/>
        <p:txBody>
          <a:bodyPr/>
          <a:lstStyle/>
          <a:p>
            <a:endParaRPr lang="en-US"/>
          </a:p>
        </p:txBody>
      </p:sp>
      <p:sp>
        <p:nvSpPr>
          <p:cNvPr id="4" name="Title 3">
            <a:extLst>
              <a:ext uri="{FF2B5EF4-FFF2-40B4-BE49-F238E27FC236}">
                <a16:creationId xmlns:a16="http://schemas.microsoft.com/office/drawing/2014/main" xmlns="" id="{EAF8AEB0-AC79-472B-B1F0-40FAE2F03152}"/>
              </a:ext>
            </a:extLst>
          </p:cNvPr>
          <p:cNvSpPr>
            <a:spLocks noGrp="1"/>
          </p:cNvSpPr>
          <p:nvPr>
            <p:ph type="title" idx="2"/>
          </p:nvPr>
        </p:nvSpPr>
        <p:spPr>
          <a:xfrm>
            <a:off x="1070575" y="1582773"/>
            <a:ext cx="7002900" cy="2214242"/>
          </a:xfrm>
        </p:spPr>
        <p:txBody>
          <a:bodyPr/>
          <a:lstStyle/>
          <a:p>
            <a:r>
              <a:rPr lang="en-US" dirty="0"/>
              <a:t>The information age</a:t>
            </a:r>
          </a:p>
        </p:txBody>
      </p:sp>
    </p:spTree>
    <p:extLst>
      <p:ext uri="{BB962C8B-B14F-4D97-AF65-F5344CB8AC3E}">
        <p14:creationId xmlns:p14="http://schemas.microsoft.com/office/powerpoint/2010/main" val="9188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F9D32-BEF0-434C-887C-29FF83C2643C}"/>
              </a:ext>
            </a:extLst>
          </p:cNvPr>
          <p:cNvSpPr>
            <a:spLocks noGrp="1"/>
          </p:cNvSpPr>
          <p:nvPr>
            <p:ph type="title"/>
          </p:nvPr>
        </p:nvSpPr>
        <p:spPr/>
        <p:txBody>
          <a:bodyPr/>
          <a:lstStyle/>
          <a:p>
            <a:r>
              <a:rPr lang="en-US" dirty="0"/>
              <a:t>Windows 3.0</a:t>
            </a:r>
          </a:p>
        </p:txBody>
      </p:sp>
      <p:sp>
        <p:nvSpPr>
          <p:cNvPr id="3" name="Text Placeholder 2">
            <a:extLst>
              <a:ext uri="{FF2B5EF4-FFF2-40B4-BE49-F238E27FC236}">
                <a16:creationId xmlns:a16="http://schemas.microsoft.com/office/drawing/2014/main" xmlns="" id="{67A1992A-E893-4E4C-8C21-818179FD6E7C}"/>
              </a:ext>
            </a:extLst>
          </p:cNvPr>
          <p:cNvSpPr>
            <a:spLocks noGrp="1"/>
          </p:cNvSpPr>
          <p:nvPr>
            <p:ph type="body" idx="1"/>
          </p:nvPr>
        </p:nvSpPr>
        <p:spPr>
          <a:xfrm>
            <a:off x="720000" y="1237083"/>
            <a:ext cx="4044721" cy="3366300"/>
          </a:xfrm>
        </p:spPr>
        <p:txBody>
          <a:bodyPr/>
          <a:lstStyle/>
          <a:p>
            <a:r>
              <a:rPr lang="en-US" dirty="0"/>
              <a:t>Windows 3.0 was the first successful version of windows. Unlike it’s predecessors, it actually worked, and it had enough features to be worth installing</a:t>
            </a:r>
          </a:p>
          <a:p>
            <a:r>
              <a:rPr lang="en-US" dirty="0"/>
              <a:t>Windows 3.0 also shamelessly copied a large number of features from the mac, prompting a lawsuit</a:t>
            </a:r>
          </a:p>
          <a:p>
            <a:r>
              <a:rPr lang="en-US" dirty="0"/>
              <a:t>Unlike the mac however, windows 3.0 was run on top of dos, instead of replacing it completely. This would allow the user to install windows 3.0 on top of their existing computer, and reuse their existing applications</a:t>
            </a:r>
          </a:p>
        </p:txBody>
      </p:sp>
      <p:pic>
        <p:nvPicPr>
          <p:cNvPr id="5" name="Picture 4">
            <a:extLst>
              <a:ext uri="{FF2B5EF4-FFF2-40B4-BE49-F238E27FC236}">
                <a16:creationId xmlns:a16="http://schemas.microsoft.com/office/drawing/2014/main" xmlns="" id="{8A82E8A2-7478-43D0-A64A-CDFB182F1260}"/>
              </a:ext>
            </a:extLst>
          </p:cNvPr>
          <p:cNvPicPr>
            <a:picLocks noChangeAspect="1"/>
          </p:cNvPicPr>
          <p:nvPr/>
        </p:nvPicPr>
        <p:blipFill>
          <a:blip r:embed="rId2"/>
          <a:stretch>
            <a:fillRect/>
          </a:stretch>
        </p:blipFill>
        <p:spPr>
          <a:xfrm>
            <a:off x="4936397" y="1373649"/>
            <a:ext cx="3786646" cy="2863651"/>
          </a:xfrm>
          <a:prstGeom prst="rect">
            <a:avLst/>
          </a:prstGeom>
        </p:spPr>
      </p:pic>
    </p:spTree>
    <p:extLst>
      <p:ext uri="{BB962C8B-B14F-4D97-AF65-F5344CB8AC3E}">
        <p14:creationId xmlns:p14="http://schemas.microsoft.com/office/powerpoint/2010/main" val="155419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1FC2C-5D26-477B-8068-A4B7F42A2884}"/>
              </a:ext>
            </a:extLst>
          </p:cNvPr>
          <p:cNvSpPr>
            <a:spLocks noGrp="1"/>
          </p:cNvSpPr>
          <p:nvPr>
            <p:ph type="title"/>
          </p:nvPr>
        </p:nvSpPr>
        <p:spPr/>
        <p:txBody>
          <a:bodyPr/>
          <a:lstStyle/>
          <a:p>
            <a:r>
              <a:rPr lang="en-US" dirty="0"/>
              <a:t>The world wide web</a:t>
            </a:r>
          </a:p>
        </p:txBody>
      </p:sp>
      <p:sp>
        <p:nvSpPr>
          <p:cNvPr id="3" name="Text Placeholder 2">
            <a:extLst>
              <a:ext uri="{FF2B5EF4-FFF2-40B4-BE49-F238E27FC236}">
                <a16:creationId xmlns:a16="http://schemas.microsoft.com/office/drawing/2014/main" xmlns="" id="{36DDE1A8-6718-4286-8B36-C59D76BC3100}"/>
              </a:ext>
            </a:extLst>
          </p:cNvPr>
          <p:cNvSpPr>
            <a:spLocks noGrp="1"/>
          </p:cNvSpPr>
          <p:nvPr>
            <p:ph type="body" idx="1"/>
          </p:nvPr>
        </p:nvSpPr>
        <p:spPr>
          <a:xfrm>
            <a:off x="720000" y="1237083"/>
            <a:ext cx="4462967" cy="3366300"/>
          </a:xfrm>
        </p:spPr>
        <p:txBody>
          <a:bodyPr/>
          <a:lstStyle/>
          <a:p>
            <a:r>
              <a:rPr lang="en-US" sz="1200" dirty="0"/>
              <a:t>Also in 1990, the world wide web was invented. This system was first deployed internally at the CERN particle physics research center in Europe, but would become very popular over time</a:t>
            </a:r>
          </a:p>
          <a:p>
            <a:r>
              <a:rPr lang="en-US" sz="1200" dirty="0"/>
              <a:t>It is important to note that this early version of the internet just had text and links. The network still did not even support much styling yet</a:t>
            </a:r>
          </a:p>
          <a:p>
            <a:r>
              <a:rPr lang="en-US" sz="1200" dirty="0"/>
              <a:t>Despite these limitations, it was still a revolutionary tool for information exchange</a:t>
            </a:r>
          </a:p>
          <a:p>
            <a:r>
              <a:rPr lang="en-US" sz="1200" dirty="0"/>
              <a:t>These private internets were also still not connected together yet though</a:t>
            </a:r>
          </a:p>
        </p:txBody>
      </p:sp>
      <p:pic>
        <p:nvPicPr>
          <p:cNvPr id="5" name="Picture 4">
            <a:extLst>
              <a:ext uri="{FF2B5EF4-FFF2-40B4-BE49-F238E27FC236}">
                <a16:creationId xmlns:a16="http://schemas.microsoft.com/office/drawing/2014/main" xmlns="" id="{CF023278-5695-4133-90BF-6FC822ABC460}"/>
              </a:ext>
            </a:extLst>
          </p:cNvPr>
          <p:cNvPicPr>
            <a:picLocks noChangeAspect="1"/>
          </p:cNvPicPr>
          <p:nvPr/>
        </p:nvPicPr>
        <p:blipFill>
          <a:blip r:embed="rId2"/>
          <a:stretch>
            <a:fillRect/>
          </a:stretch>
        </p:blipFill>
        <p:spPr>
          <a:xfrm>
            <a:off x="5352328" y="1373650"/>
            <a:ext cx="3227206" cy="2396200"/>
          </a:xfrm>
          <a:prstGeom prst="rect">
            <a:avLst/>
          </a:prstGeom>
        </p:spPr>
      </p:pic>
    </p:spTree>
    <p:extLst>
      <p:ext uri="{BB962C8B-B14F-4D97-AF65-F5344CB8AC3E}">
        <p14:creationId xmlns:p14="http://schemas.microsoft.com/office/powerpoint/2010/main" val="380733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5B6E8-CDB2-45C5-BB5E-DC08218048AF}"/>
              </a:ext>
            </a:extLst>
          </p:cNvPr>
          <p:cNvSpPr>
            <a:spLocks noGrp="1"/>
          </p:cNvSpPr>
          <p:nvPr>
            <p:ph type="title"/>
          </p:nvPr>
        </p:nvSpPr>
        <p:spPr/>
        <p:txBody>
          <a:bodyPr/>
          <a:lstStyle/>
          <a:p>
            <a:r>
              <a:rPr lang="en-US" dirty="0"/>
              <a:t>The internet made public</a:t>
            </a:r>
          </a:p>
        </p:txBody>
      </p:sp>
      <p:sp>
        <p:nvSpPr>
          <p:cNvPr id="3" name="Text Placeholder 2">
            <a:extLst>
              <a:ext uri="{FF2B5EF4-FFF2-40B4-BE49-F238E27FC236}">
                <a16:creationId xmlns:a16="http://schemas.microsoft.com/office/drawing/2014/main" xmlns="" id="{11854966-97BB-4167-B1D7-44E9BB99B1EF}"/>
              </a:ext>
            </a:extLst>
          </p:cNvPr>
          <p:cNvSpPr>
            <a:spLocks noGrp="1"/>
          </p:cNvSpPr>
          <p:nvPr>
            <p:ph type="body" idx="1"/>
          </p:nvPr>
        </p:nvSpPr>
        <p:spPr/>
        <p:txBody>
          <a:bodyPr/>
          <a:lstStyle/>
          <a:p>
            <a:r>
              <a:rPr lang="en-US" sz="1200" dirty="0"/>
              <a:t>In 1991, the last key step in the adoption of the internet was completed. Restrictions on commercial use and use by corporations was lifted</a:t>
            </a:r>
          </a:p>
          <a:p>
            <a:r>
              <a:rPr lang="en-US" sz="1200" dirty="0"/>
              <a:t>Although it would still take several years for the internet to become a common fixture in the lives of most people, this single change was a very important milestone</a:t>
            </a:r>
          </a:p>
        </p:txBody>
      </p:sp>
    </p:spTree>
    <p:extLst>
      <p:ext uri="{BB962C8B-B14F-4D97-AF65-F5344CB8AC3E}">
        <p14:creationId xmlns:p14="http://schemas.microsoft.com/office/powerpoint/2010/main" val="384050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C8E43-1A4F-4470-AFF7-2247095250D3}"/>
              </a:ext>
            </a:extLst>
          </p:cNvPr>
          <p:cNvSpPr>
            <a:spLocks noGrp="1"/>
          </p:cNvSpPr>
          <p:nvPr>
            <p:ph type="title"/>
          </p:nvPr>
        </p:nvSpPr>
        <p:spPr/>
        <p:txBody>
          <a:bodyPr/>
          <a:lstStyle/>
          <a:p>
            <a:r>
              <a:rPr lang="en-US" dirty="0"/>
              <a:t>Windows NT</a:t>
            </a:r>
          </a:p>
        </p:txBody>
      </p:sp>
      <p:sp>
        <p:nvSpPr>
          <p:cNvPr id="3" name="Text Placeholder 2">
            <a:extLst>
              <a:ext uri="{FF2B5EF4-FFF2-40B4-BE49-F238E27FC236}">
                <a16:creationId xmlns:a16="http://schemas.microsoft.com/office/drawing/2014/main" xmlns="" id="{2BEEA70A-04A1-4CF0-8F05-34E90C44966C}"/>
              </a:ext>
            </a:extLst>
          </p:cNvPr>
          <p:cNvSpPr>
            <a:spLocks noGrp="1"/>
          </p:cNvSpPr>
          <p:nvPr>
            <p:ph type="body" idx="1"/>
          </p:nvPr>
        </p:nvSpPr>
        <p:spPr>
          <a:xfrm>
            <a:off x="720000" y="1237083"/>
            <a:ext cx="4192337" cy="3366300"/>
          </a:xfrm>
        </p:spPr>
        <p:txBody>
          <a:bodyPr/>
          <a:lstStyle/>
          <a:p>
            <a:r>
              <a:rPr lang="en-US" sz="1200" dirty="0"/>
              <a:t>In 1993, Microsoft released the new version of windows NT, which was a complete re-implementation of the operating system away from DOS</a:t>
            </a:r>
          </a:p>
          <a:p>
            <a:r>
              <a:rPr lang="en-US" sz="1200" dirty="0"/>
              <a:t>Unlike it’s predecessors, NT rand without dos, starting directly into the windows environment</a:t>
            </a:r>
          </a:p>
          <a:p>
            <a:r>
              <a:rPr lang="en-US" sz="1200" dirty="0"/>
              <a:t>This made it much more stable, and became the de-facto windows version for corporations and serious users</a:t>
            </a:r>
          </a:p>
        </p:txBody>
      </p:sp>
      <p:pic>
        <p:nvPicPr>
          <p:cNvPr id="5" name="Picture 4">
            <a:extLst>
              <a:ext uri="{FF2B5EF4-FFF2-40B4-BE49-F238E27FC236}">
                <a16:creationId xmlns:a16="http://schemas.microsoft.com/office/drawing/2014/main" xmlns="" id="{D5902367-0E83-474F-9F59-33539DB80053}"/>
              </a:ext>
            </a:extLst>
          </p:cNvPr>
          <p:cNvPicPr>
            <a:picLocks noChangeAspect="1"/>
          </p:cNvPicPr>
          <p:nvPr/>
        </p:nvPicPr>
        <p:blipFill>
          <a:blip r:embed="rId2"/>
          <a:stretch>
            <a:fillRect/>
          </a:stretch>
        </p:blipFill>
        <p:spPr>
          <a:xfrm>
            <a:off x="4767797" y="1361349"/>
            <a:ext cx="3851004" cy="2888253"/>
          </a:xfrm>
          <a:prstGeom prst="rect">
            <a:avLst/>
          </a:prstGeom>
        </p:spPr>
      </p:pic>
    </p:spTree>
    <p:extLst>
      <p:ext uri="{BB962C8B-B14F-4D97-AF65-F5344CB8AC3E}">
        <p14:creationId xmlns:p14="http://schemas.microsoft.com/office/powerpoint/2010/main" val="262917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907DF-07E3-4F62-90DC-8A00F4416FA8}"/>
              </a:ext>
            </a:extLst>
          </p:cNvPr>
          <p:cNvSpPr>
            <a:spLocks noGrp="1"/>
          </p:cNvSpPr>
          <p:nvPr>
            <p:ph type="title"/>
          </p:nvPr>
        </p:nvSpPr>
        <p:spPr/>
        <p:txBody>
          <a:bodyPr/>
          <a:lstStyle/>
          <a:p>
            <a:r>
              <a:rPr lang="en-US" dirty="0"/>
              <a:t>NCSA Mosaic</a:t>
            </a:r>
          </a:p>
        </p:txBody>
      </p:sp>
      <p:sp>
        <p:nvSpPr>
          <p:cNvPr id="3" name="Text Placeholder 2">
            <a:extLst>
              <a:ext uri="{FF2B5EF4-FFF2-40B4-BE49-F238E27FC236}">
                <a16:creationId xmlns:a16="http://schemas.microsoft.com/office/drawing/2014/main" xmlns="" id="{CC0F19D1-8244-45F5-843F-A26F8C46ABE2}"/>
              </a:ext>
            </a:extLst>
          </p:cNvPr>
          <p:cNvSpPr>
            <a:spLocks noGrp="1"/>
          </p:cNvSpPr>
          <p:nvPr>
            <p:ph type="body" idx="1"/>
          </p:nvPr>
        </p:nvSpPr>
        <p:spPr>
          <a:xfrm>
            <a:off x="720000" y="1237083"/>
            <a:ext cx="4290748" cy="3366300"/>
          </a:xfrm>
        </p:spPr>
        <p:txBody>
          <a:bodyPr/>
          <a:lstStyle/>
          <a:p>
            <a:r>
              <a:rPr lang="en-US" sz="1200" dirty="0"/>
              <a:t>The first commercial web browser was released in 1993 as well</a:t>
            </a:r>
          </a:p>
          <a:p>
            <a:r>
              <a:rPr lang="en-US" sz="1200" dirty="0"/>
              <a:t> This program, made freely </a:t>
            </a:r>
            <a:r>
              <a:rPr lang="en-US" sz="1200" dirty="0" err="1"/>
              <a:t>avalible</a:t>
            </a:r>
            <a:r>
              <a:rPr lang="en-US" sz="1200" dirty="0"/>
              <a:t> by the government, was primitive, but it was still a major improvement over the prototypes that came before it</a:t>
            </a:r>
          </a:p>
          <a:p>
            <a:r>
              <a:rPr lang="en-US" sz="1200" dirty="0"/>
              <a:t>The inventor of Mosaic would later go on to create Netscape navigator, the first commercial web browser</a:t>
            </a:r>
          </a:p>
        </p:txBody>
      </p:sp>
      <p:pic>
        <p:nvPicPr>
          <p:cNvPr id="5" name="Picture 4">
            <a:extLst>
              <a:ext uri="{FF2B5EF4-FFF2-40B4-BE49-F238E27FC236}">
                <a16:creationId xmlns:a16="http://schemas.microsoft.com/office/drawing/2014/main" xmlns="" id="{6ECCA402-3AB4-4BDA-AAB0-9F5FA6574ECC}"/>
              </a:ext>
            </a:extLst>
          </p:cNvPr>
          <p:cNvPicPr>
            <a:picLocks noChangeAspect="1"/>
          </p:cNvPicPr>
          <p:nvPr/>
        </p:nvPicPr>
        <p:blipFill>
          <a:blip r:embed="rId2"/>
          <a:stretch>
            <a:fillRect/>
          </a:stretch>
        </p:blipFill>
        <p:spPr>
          <a:xfrm>
            <a:off x="5090823" y="1402353"/>
            <a:ext cx="3587477" cy="2699577"/>
          </a:xfrm>
          <a:prstGeom prst="rect">
            <a:avLst/>
          </a:prstGeom>
        </p:spPr>
      </p:pic>
    </p:spTree>
    <p:extLst>
      <p:ext uri="{BB962C8B-B14F-4D97-AF65-F5344CB8AC3E}">
        <p14:creationId xmlns:p14="http://schemas.microsoft.com/office/powerpoint/2010/main" val="90621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A58B-F581-4693-B18A-1A8C72AD7489}"/>
              </a:ext>
            </a:extLst>
          </p:cNvPr>
          <p:cNvSpPr>
            <a:spLocks noGrp="1"/>
          </p:cNvSpPr>
          <p:nvPr>
            <p:ph type="title"/>
          </p:nvPr>
        </p:nvSpPr>
        <p:spPr/>
        <p:txBody>
          <a:bodyPr/>
          <a:lstStyle/>
          <a:p>
            <a:r>
              <a:rPr lang="en-US" dirty="0"/>
              <a:t>Windows 95</a:t>
            </a:r>
          </a:p>
        </p:txBody>
      </p:sp>
      <p:sp>
        <p:nvSpPr>
          <p:cNvPr id="3" name="Text Placeholder 2">
            <a:extLst>
              <a:ext uri="{FF2B5EF4-FFF2-40B4-BE49-F238E27FC236}">
                <a16:creationId xmlns:a16="http://schemas.microsoft.com/office/drawing/2014/main" xmlns="" id="{BB035D38-D2FA-401B-8504-211E8D24CE58}"/>
              </a:ext>
            </a:extLst>
          </p:cNvPr>
          <p:cNvSpPr>
            <a:spLocks noGrp="1"/>
          </p:cNvSpPr>
          <p:nvPr>
            <p:ph type="body" idx="1"/>
          </p:nvPr>
        </p:nvSpPr>
        <p:spPr>
          <a:xfrm>
            <a:off x="720000" y="1237083"/>
            <a:ext cx="4257944" cy="3366300"/>
          </a:xfrm>
        </p:spPr>
        <p:txBody>
          <a:bodyPr/>
          <a:lstStyle/>
          <a:p>
            <a:r>
              <a:rPr lang="en-US" dirty="0"/>
              <a:t>The first modern version of windows, 95 introduced the start menu, plug and play, and many other features that we know today</a:t>
            </a:r>
          </a:p>
          <a:p>
            <a:r>
              <a:rPr lang="en-US" dirty="0"/>
              <a:t>This was also the first version of windows that would include support for internet features like email, web browsing, and dialup connections</a:t>
            </a:r>
          </a:p>
          <a:p>
            <a:r>
              <a:rPr lang="en-US" dirty="0"/>
              <a:t>This version of windows, along with a massive marketing campaign by Microsoft would help propel them into almost complete dominance of the desktop PC space</a:t>
            </a:r>
          </a:p>
        </p:txBody>
      </p:sp>
      <p:pic>
        <p:nvPicPr>
          <p:cNvPr id="5" name="Picture 4">
            <a:extLst>
              <a:ext uri="{FF2B5EF4-FFF2-40B4-BE49-F238E27FC236}">
                <a16:creationId xmlns:a16="http://schemas.microsoft.com/office/drawing/2014/main" xmlns="" id="{94C375C4-E1B2-4A85-A29A-F7A368346214}"/>
              </a:ext>
            </a:extLst>
          </p:cNvPr>
          <p:cNvPicPr>
            <a:picLocks noChangeAspect="1"/>
          </p:cNvPicPr>
          <p:nvPr/>
        </p:nvPicPr>
        <p:blipFill>
          <a:blip r:embed="rId2"/>
          <a:stretch>
            <a:fillRect/>
          </a:stretch>
        </p:blipFill>
        <p:spPr>
          <a:xfrm>
            <a:off x="5122581" y="1570416"/>
            <a:ext cx="3601563" cy="2699633"/>
          </a:xfrm>
          <a:prstGeom prst="rect">
            <a:avLst/>
          </a:prstGeom>
        </p:spPr>
      </p:pic>
    </p:spTree>
    <p:extLst>
      <p:ext uri="{BB962C8B-B14F-4D97-AF65-F5344CB8AC3E}">
        <p14:creationId xmlns:p14="http://schemas.microsoft.com/office/powerpoint/2010/main" val="108996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micro age</a:t>
            </a:r>
            <a:endParaRPr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33" name="Google Shape;1333;p35"/>
          <p:cNvSpPr txBox="1">
            <a:spLocks noGrp="1"/>
          </p:cNvSpPr>
          <p:nvPr>
            <p:ph type="subTitle" idx="1"/>
          </p:nvPr>
        </p:nvSpPr>
        <p:spPr>
          <a:xfrm>
            <a:off x="2391925" y="2817825"/>
            <a:ext cx="43602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You can enter a subtitle here if you need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9F8A2-A7FE-4343-9422-B88692E75927}"/>
              </a:ext>
            </a:extLst>
          </p:cNvPr>
          <p:cNvSpPr>
            <a:spLocks noGrp="1"/>
          </p:cNvSpPr>
          <p:nvPr>
            <p:ph type="title"/>
          </p:nvPr>
        </p:nvSpPr>
        <p:spPr/>
        <p:txBody>
          <a:bodyPr/>
          <a:lstStyle/>
          <a:p>
            <a:r>
              <a:rPr lang="en-US" dirty="0"/>
              <a:t>Web becomes available</a:t>
            </a:r>
          </a:p>
        </p:txBody>
      </p:sp>
      <p:sp>
        <p:nvSpPr>
          <p:cNvPr id="3" name="Text Placeholder 2">
            <a:extLst>
              <a:ext uri="{FF2B5EF4-FFF2-40B4-BE49-F238E27FC236}">
                <a16:creationId xmlns:a16="http://schemas.microsoft.com/office/drawing/2014/main" xmlns="" id="{394286E2-0D26-4206-ACB3-CECB0842C9F1}"/>
              </a:ext>
            </a:extLst>
          </p:cNvPr>
          <p:cNvSpPr>
            <a:spLocks noGrp="1"/>
          </p:cNvSpPr>
          <p:nvPr>
            <p:ph type="body" idx="1"/>
          </p:nvPr>
        </p:nvSpPr>
        <p:spPr/>
        <p:txBody>
          <a:bodyPr/>
          <a:lstStyle/>
          <a:p>
            <a:r>
              <a:rPr lang="en-US" sz="1200" dirty="0"/>
              <a:t>With the advent of windows 95, the availability of browsers like Mosaic, and commercial internet service providers offering access to the web, the internet age was officially born</a:t>
            </a:r>
          </a:p>
          <a:p>
            <a:r>
              <a:rPr lang="en-US" sz="1200" dirty="0"/>
              <a:t>This was the year the internet moved into homes on a wide and constant scale</a:t>
            </a:r>
          </a:p>
          <a:p>
            <a:r>
              <a:rPr lang="en-US" sz="1200" dirty="0"/>
              <a:t>At the time, the only way for a consumer to access the internet was to use dialup service providers which were quite slow</a:t>
            </a:r>
          </a:p>
          <a:p>
            <a:r>
              <a:rPr lang="en-US" sz="1200" dirty="0"/>
              <a:t>Many homes also did not have a network, in the way that we think of them today, but instead had a single computer connected directly to the internet</a:t>
            </a:r>
          </a:p>
        </p:txBody>
      </p:sp>
    </p:spTree>
    <p:extLst>
      <p:ext uri="{BB962C8B-B14F-4D97-AF65-F5344CB8AC3E}">
        <p14:creationId xmlns:p14="http://schemas.microsoft.com/office/powerpoint/2010/main" val="229311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184DB-BE45-46FF-94A6-FFA64834C3B5}"/>
              </a:ext>
            </a:extLst>
          </p:cNvPr>
          <p:cNvSpPr>
            <a:spLocks noGrp="1"/>
          </p:cNvSpPr>
          <p:nvPr>
            <p:ph type="title"/>
          </p:nvPr>
        </p:nvSpPr>
        <p:spPr/>
        <p:txBody>
          <a:bodyPr/>
          <a:lstStyle/>
          <a:p>
            <a:r>
              <a:rPr lang="en-US" dirty="0"/>
              <a:t>First browser war</a:t>
            </a:r>
          </a:p>
        </p:txBody>
      </p:sp>
      <p:sp>
        <p:nvSpPr>
          <p:cNvPr id="3" name="Text Placeholder 2">
            <a:extLst>
              <a:ext uri="{FF2B5EF4-FFF2-40B4-BE49-F238E27FC236}">
                <a16:creationId xmlns:a16="http://schemas.microsoft.com/office/drawing/2014/main" xmlns="" id="{BA7688F4-66C0-4DB1-AFA5-3180A0C58EF1}"/>
              </a:ext>
            </a:extLst>
          </p:cNvPr>
          <p:cNvSpPr>
            <a:spLocks noGrp="1"/>
          </p:cNvSpPr>
          <p:nvPr>
            <p:ph type="body" idx="1"/>
          </p:nvPr>
        </p:nvSpPr>
        <p:spPr>
          <a:xfrm>
            <a:off x="720000" y="1237083"/>
            <a:ext cx="3560868" cy="3366300"/>
          </a:xfrm>
        </p:spPr>
        <p:txBody>
          <a:bodyPr/>
          <a:lstStyle/>
          <a:p>
            <a:r>
              <a:rPr lang="en-US" sz="1200" dirty="0"/>
              <a:t>The first browser war happened after the creators of NCSA mosaic broke off to form a new commercial enterprise: Netscape Navigator</a:t>
            </a:r>
          </a:p>
          <a:p>
            <a:r>
              <a:rPr lang="en-US" sz="1200" dirty="0"/>
              <a:t>Netscape was the first widely adopted commercial browser, and would have total control of the market for the first 2 years of its existence, but soon Microsoft would come along with Internet Explorer</a:t>
            </a:r>
          </a:p>
          <a:p>
            <a:r>
              <a:rPr lang="en-US" sz="1200" dirty="0"/>
              <a:t>Unlike Netscape, IE came bundled for free with Windows, and these manipulative tactics would allow IE to take over the market share of Netscape</a:t>
            </a:r>
          </a:p>
          <a:p>
            <a:r>
              <a:rPr lang="en-US" sz="1200" dirty="0"/>
              <a:t>This would lead to a massive lawsuit, but in the end, IE would win</a:t>
            </a:r>
          </a:p>
        </p:txBody>
      </p:sp>
      <p:pic>
        <p:nvPicPr>
          <p:cNvPr id="5" name="Picture 4">
            <a:extLst>
              <a:ext uri="{FF2B5EF4-FFF2-40B4-BE49-F238E27FC236}">
                <a16:creationId xmlns:a16="http://schemas.microsoft.com/office/drawing/2014/main" xmlns="" id="{D343C274-8B6E-47C6-AD87-C32A61A685FC}"/>
              </a:ext>
            </a:extLst>
          </p:cNvPr>
          <p:cNvPicPr>
            <a:picLocks noChangeAspect="1"/>
          </p:cNvPicPr>
          <p:nvPr/>
        </p:nvPicPr>
        <p:blipFill>
          <a:blip r:embed="rId2"/>
          <a:stretch>
            <a:fillRect/>
          </a:stretch>
        </p:blipFill>
        <p:spPr>
          <a:xfrm>
            <a:off x="5034108" y="1291640"/>
            <a:ext cx="3304089" cy="3068673"/>
          </a:xfrm>
          <a:prstGeom prst="rect">
            <a:avLst/>
          </a:prstGeom>
        </p:spPr>
      </p:pic>
    </p:spTree>
    <p:extLst>
      <p:ext uri="{BB962C8B-B14F-4D97-AF65-F5344CB8AC3E}">
        <p14:creationId xmlns:p14="http://schemas.microsoft.com/office/powerpoint/2010/main" val="90237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1A01B-61E8-4B5F-B691-E4E1B3196CC7}"/>
              </a:ext>
            </a:extLst>
          </p:cNvPr>
          <p:cNvSpPr>
            <a:spLocks noGrp="1"/>
          </p:cNvSpPr>
          <p:nvPr>
            <p:ph type="title"/>
          </p:nvPr>
        </p:nvSpPr>
        <p:spPr/>
        <p:txBody>
          <a:bodyPr/>
          <a:lstStyle/>
          <a:p>
            <a:r>
              <a:rPr lang="en-US" dirty="0"/>
              <a:t>Deep blue</a:t>
            </a:r>
          </a:p>
        </p:txBody>
      </p:sp>
      <p:sp>
        <p:nvSpPr>
          <p:cNvPr id="3" name="Text Placeholder 2">
            <a:extLst>
              <a:ext uri="{FF2B5EF4-FFF2-40B4-BE49-F238E27FC236}">
                <a16:creationId xmlns:a16="http://schemas.microsoft.com/office/drawing/2014/main" xmlns="" id="{4E4CFB1E-B970-4C4F-9701-902B87888107}"/>
              </a:ext>
            </a:extLst>
          </p:cNvPr>
          <p:cNvSpPr>
            <a:spLocks noGrp="1"/>
          </p:cNvSpPr>
          <p:nvPr>
            <p:ph type="body" idx="1"/>
          </p:nvPr>
        </p:nvSpPr>
        <p:spPr>
          <a:xfrm>
            <a:off x="237826" y="1237083"/>
            <a:ext cx="2956423" cy="3366300"/>
          </a:xfrm>
        </p:spPr>
        <p:txBody>
          <a:bodyPr/>
          <a:lstStyle/>
          <a:p>
            <a:r>
              <a:rPr lang="en-US" dirty="0"/>
              <a:t>Deep blue, built using an IBM supercomputer, was the first computer to ever beat the world champion of chess</a:t>
            </a:r>
          </a:p>
          <a:p>
            <a:r>
              <a:rPr lang="en-US" dirty="0"/>
              <a:t>This had been a goal of AI researches for years, but it had taken until 1997 to make it possible</a:t>
            </a:r>
          </a:p>
        </p:txBody>
      </p:sp>
      <p:pic>
        <p:nvPicPr>
          <p:cNvPr id="5" name="Picture 4">
            <a:extLst>
              <a:ext uri="{FF2B5EF4-FFF2-40B4-BE49-F238E27FC236}">
                <a16:creationId xmlns:a16="http://schemas.microsoft.com/office/drawing/2014/main" xmlns="" id="{8197CD7A-CA96-47C2-93F4-9F11DAB9F77C}"/>
              </a:ext>
            </a:extLst>
          </p:cNvPr>
          <p:cNvPicPr>
            <a:picLocks noChangeAspect="1"/>
          </p:cNvPicPr>
          <p:nvPr/>
        </p:nvPicPr>
        <p:blipFill>
          <a:blip r:embed="rId2"/>
          <a:stretch>
            <a:fillRect/>
          </a:stretch>
        </p:blipFill>
        <p:spPr>
          <a:xfrm>
            <a:off x="3291977" y="1282768"/>
            <a:ext cx="5454809" cy="3320615"/>
          </a:xfrm>
          <a:prstGeom prst="rect">
            <a:avLst/>
          </a:prstGeom>
        </p:spPr>
      </p:pic>
    </p:spTree>
    <p:extLst>
      <p:ext uri="{BB962C8B-B14F-4D97-AF65-F5344CB8AC3E}">
        <p14:creationId xmlns:p14="http://schemas.microsoft.com/office/powerpoint/2010/main" val="1479846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6CA1B-2F3C-481D-86EF-9CEB1732831E}"/>
              </a:ext>
            </a:extLst>
          </p:cNvPr>
          <p:cNvSpPr>
            <a:spLocks noGrp="1"/>
          </p:cNvSpPr>
          <p:nvPr>
            <p:ph type="title"/>
          </p:nvPr>
        </p:nvSpPr>
        <p:spPr/>
        <p:txBody>
          <a:bodyPr/>
          <a:lstStyle/>
          <a:p>
            <a:r>
              <a:rPr lang="en-US" dirty="0"/>
              <a:t>The mac</a:t>
            </a:r>
          </a:p>
        </p:txBody>
      </p:sp>
      <p:sp>
        <p:nvSpPr>
          <p:cNvPr id="3" name="Text Placeholder 2">
            <a:extLst>
              <a:ext uri="{FF2B5EF4-FFF2-40B4-BE49-F238E27FC236}">
                <a16:creationId xmlns:a16="http://schemas.microsoft.com/office/drawing/2014/main" xmlns="" id="{5EDCB551-DEAC-4374-935B-17FF643F15FA}"/>
              </a:ext>
            </a:extLst>
          </p:cNvPr>
          <p:cNvSpPr>
            <a:spLocks noGrp="1"/>
          </p:cNvSpPr>
          <p:nvPr>
            <p:ph type="body" idx="1"/>
          </p:nvPr>
        </p:nvSpPr>
        <p:spPr>
          <a:xfrm>
            <a:off x="463351" y="1237083"/>
            <a:ext cx="4604803" cy="3366300"/>
          </a:xfrm>
        </p:spPr>
        <p:txBody>
          <a:bodyPr/>
          <a:lstStyle/>
          <a:p>
            <a:r>
              <a:rPr lang="en-US" sz="1200" dirty="0"/>
              <a:t>Released in 1998, apple’s new mac would be a turning point in the history of the company</a:t>
            </a:r>
          </a:p>
          <a:p>
            <a:r>
              <a:rPr lang="en-US" sz="1200" dirty="0"/>
              <a:t>Apple suffered major hard times after the release of the original mac, failing to fully capitalize on the success of the tech they had invented</a:t>
            </a:r>
          </a:p>
          <a:p>
            <a:r>
              <a:rPr lang="en-US" sz="1200" dirty="0"/>
              <a:t>The new mac designed by Steve jobs would change the companies fate</a:t>
            </a:r>
          </a:p>
          <a:p>
            <a:r>
              <a:rPr lang="en-US" sz="1200" dirty="0"/>
              <a:t>Built from the ground up to be user friendly and internet focused, is the direct predecessor to the modern apple computers</a:t>
            </a:r>
          </a:p>
        </p:txBody>
      </p:sp>
      <p:pic>
        <p:nvPicPr>
          <p:cNvPr id="5" name="Picture 4">
            <a:extLst>
              <a:ext uri="{FF2B5EF4-FFF2-40B4-BE49-F238E27FC236}">
                <a16:creationId xmlns:a16="http://schemas.microsoft.com/office/drawing/2014/main" xmlns="" id="{FF64F8FD-6BFE-449E-9810-21975211160E}"/>
              </a:ext>
            </a:extLst>
          </p:cNvPr>
          <p:cNvPicPr>
            <a:picLocks noChangeAspect="1"/>
          </p:cNvPicPr>
          <p:nvPr/>
        </p:nvPicPr>
        <p:blipFill rotWithShape="1">
          <a:blip r:embed="rId2"/>
          <a:srcRect l="26038" t="4305" r="26069" b="3936"/>
          <a:stretch/>
        </p:blipFill>
        <p:spPr>
          <a:xfrm>
            <a:off x="5469998" y="282931"/>
            <a:ext cx="3284459" cy="4719617"/>
          </a:xfrm>
          <a:prstGeom prst="rect">
            <a:avLst/>
          </a:prstGeom>
        </p:spPr>
      </p:pic>
    </p:spTree>
    <p:extLst>
      <p:ext uri="{BB962C8B-B14F-4D97-AF65-F5344CB8AC3E}">
        <p14:creationId xmlns:p14="http://schemas.microsoft.com/office/powerpoint/2010/main" val="198850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BBA66-61C7-4242-A594-F199FF33532F}"/>
              </a:ext>
            </a:extLst>
          </p:cNvPr>
          <p:cNvSpPr>
            <a:spLocks noGrp="1"/>
          </p:cNvSpPr>
          <p:nvPr>
            <p:ph type="title"/>
          </p:nvPr>
        </p:nvSpPr>
        <p:spPr/>
        <p:txBody>
          <a:bodyPr/>
          <a:lstStyle/>
          <a:p>
            <a:r>
              <a:rPr lang="en-US" dirty="0"/>
              <a:t>The IBM PC and DOS</a:t>
            </a:r>
          </a:p>
        </p:txBody>
      </p:sp>
      <p:sp>
        <p:nvSpPr>
          <p:cNvPr id="3" name="Text Placeholder 2">
            <a:extLst>
              <a:ext uri="{FF2B5EF4-FFF2-40B4-BE49-F238E27FC236}">
                <a16:creationId xmlns:a16="http://schemas.microsoft.com/office/drawing/2014/main" xmlns="" id="{D6135FF1-C085-4874-B027-C5E527C461C7}"/>
              </a:ext>
            </a:extLst>
          </p:cNvPr>
          <p:cNvSpPr>
            <a:spLocks noGrp="1"/>
          </p:cNvSpPr>
          <p:nvPr>
            <p:ph type="body" idx="1"/>
          </p:nvPr>
        </p:nvSpPr>
        <p:spPr>
          <a:xfrm>
            <a:off x="720000" y="1237083"/>
            <a:ext cx="3852000" cy="3366300"/>
          </a:xfrm>
        </p:spPr>
        <p:txBody>
          <a:bodyPr/>
          <a:lstStyle/>
          <a:p>
            <a:r>
              <a:rPr lang="en-US" sz="1200" dirty="0"/>
              <a:t>Released in 1981, this was one of the most influential pieces of software ever made</a:t>
            </a:r>
          </a:p>
          <a:p>
            <a:r>
              <a:rPr lang="en-US" sz="1200" dirty="0"/>
              <a:t>This computer was not only a computer small enough to buy, but also included numerous functional programs and other tools that were needed for the computer to actually do anything</a:t>
            </a:r>
          </a:p>
          <a:p>
            <a:r>
              <a:rPr lang="en-US" sz="1200" dirty="0"/>
              <a:t>It was also a computer built for and marketed to businesspeople</a:t>
            </a:r>
          </a:p>
          <a:p>
            <a:r>
              <a:rPr lang="en-US" sz="1200" dirty="0"/>
              <a:t>In a day, it would become the best selling computer ever, and birth the commercial PC industry</a:t>
            </a:r>
          </a:p>
          <a:p>
            <a:r>
              <a:rPr lang="en-US" sz="1200" dirty="0"/>
              <a:t>From the factory, it had no hard drive, but instead used two floppy drives</a:t>
            </a:r>
          </a:p>
        </p:txBody>
      </p:sp>
      <p:pic>
        <p:nvPicPr>
          <p:cNvPr id="5" name="Picture 4">
            <a:extLst>
              <a:ext uri="{FF2B5EF4-FFF2-40B4-BE49-F238E27FC236}">
                <a16:creationId xmlns:a16="http://schemas.microsoft.com/office/drawing/2014/main" xmlns="" id="{1B37797B-7166-45DF-B998-231CEFFE6EA8}"/>
              </a:ext>
            </a:extLst>
          </p:cNvPr>
          <p:cNvPicPr>
            <a:picLocks noChangeAspect="1"/>
          </p:cNvPicPr>
          <p:nvPr/>
        </p:nvPicPr>
        <p:blipFill>
          <a:blip r:embed="rId2"/>
          <a:stretch>
            <a:fillRect/>
          </a:stretch>
        </p:blipFill>
        <p:spPr>
          <a:xfrm>
            <a:off x="4713777" y="1321882"/>
            <a:ext cx="3710223" cy="2782667"/>
          </a:xfrm>
          <a:prstGeom prst="rect">
            <a:avLst/>
          </a:prstGeom>
        </p:spPr>
      </p:pic>
    </p:spTree>
    <p:extLst>
      <p:ext uri="{BB962C8B-B14F-4D97-AF65-F5344CB8AC3E}">
        <p14:creationId xmlns:p14="http://schemas.microsoft.com/office/powerpoint/2010/main" val="347318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544D2-86E4-4DCC-B530-D0BDA217D944}"/>
              </a:ext>
            </a:extLst>
          </p:cNvPr>
          <p:cNvSpPr>
            <a:spLocks noGrp="1"/>
          </p:cNvSpPr>
          <p:nvPr>
            <p:ph type="title"/>
          </p:nvPr>
        </p:nvSpPr>
        <p:spPr/>
        <p:txBody>
          <a:bodyPr/>
          <a:lstStyle/>
          <a:p>
            <a:r>
              <a:rPr lang="en-US" dirty="0"/>
              <a:t>The PC compatibles</a:t>
            </a:r>
          </a:p>
        </p:txBody>
      </p:sp>
      <p:sp>
        <p:nvSpPr>
          <p:cNvPr id="3" name="Text Placeholder 2">
            <a:extLst>
              <a:ext uri="{FF2B5EF4-FFF2-40B4-BE49-F238E27FC236}">
                <a16:creationId xmlns:a16="http://schemas.microsoft.com/office/drawing/2014/main" xmlns="" id="{A6DD460C-A14B-49C8-953B-48DCE969BFF4}"/>
              </a:ext>
            </a:extLst>
          </p:cNvPr>
          <p:cNvSpPr>
            <a:spLocks noGrp="1"/>
          </p:cNvSpPr>
          <p:nvPr>
            <p:ph type="body" idx="1"/>
          </p:nvPr>
        </p:nvSpPr>
        <p:spPr>
          <a:xfrm>
            <a:off x="393643" y="1237083"/>
            <a:ext cx="4600703" cy="3366300"/>
          </a:xfrm>
        </p:spPr>
        <p:txBody>
          <a:bodyPr/>
          <a:lstStyle/>
          <a:p>
            <a:r>
              <a:rPr lang="en-US" sz="1200" dirty="0"/>
              <a:t>Almost immediately after the release and market success of the IBM PC, many companies began trying to clone and copy the PC</a:t>
            </a:r>
          </a:p>
          <a:p>
            <a:r>
              <a:rPr lang="en-US" sz="1200" dirty="0"/>
              <a:t>The first company to succeed in doing this was Compaq, but they would not be the last.</a:t>
            </a:r>
          </a:p>
          <a:p>
            <a:r>
              <a:rPr lang="en-US" sz="1200" dirty="0"/>
              <a:t>Every company wanted to cash in on the gold rush that IBM had created, and they did. Within the next few years, there were dozens of clone manufacturers, and IBM was beginning to loose market share in the industry that they created</a:t>
            </a:r>
          </a:p>
        </p:txBody>
      </p:sp>
      <p:pic>
        <p:nvPicPr>
          <p:cNvPr id="5" name="Picture 4">
            <a:extLst>
              <a:ext uri="{FF2B5EF4-FFF2-40B4-BE49-F238E27FC236}">
                <a16:creationId xmlns:a16="http://schemas.microsoft.com/office/drawing/2014/main" xmlns="" id="{21A3211D-F49F-4CAE-8B5B-29E57CECB7C2}"/>
              </a:ext>
            </a:extLst>
          </p:cNvPr>
          <p:cNvPicPr>
            <a:picLocks noChangeAspect="1"/>
          </p:cNvPicPr>
          <p:nvPr/>
        </p:nvPicPr>
        <p:blipFill>
          <a:blip r:embed="rId2"/>
          <a:stretch>
            <a:fillRect/>
          </a:stretch>
        </p:blipFill>
        <p:spPr>
          <a:xfrm>
            <a:off x="4994346" y="1287540"/>
            <a:ext cx="3687986" cy="2568419"/>
          </a:xfrm>
          <a:prstGeom prst="rect">
            <a:avLst/>
          </a:prstGeom>
        </p:spPr>
      </p:pic>
    </p:spTree>
    <p:extLst>
      <p:ext uri="{BB962C8B-B14F-4D97-AF65-F5344CB8AC3E}">
        <p14:creationId xmlns:p14="http://schemas.microsoft.com/office/powerpoint/2010/main" val="165050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D1B9C-9FF8-4524-A489-A7F57DD6A5E2}"/>
              </a:ext>
            </a:extLst>
          </p:cNvPr>
          <p:cNvSpPr>
            <a:spLocks noGrp="1"/>
          </p:cNvSpPr>
          <p:nvPr>
            <p:ph type="title"/>
          </p:nvPr>
        </p:nvSpPr>
        <p:spPr/>
        <p:txBody>
          <a:bodyPr/>
          <a:lstStyle/>
          <a:p>
            <a:r>
              <a:rPr lang="en-US" dirty="0"/>
              <a:t>Netware</a:t>
            </a:r>
          </a:p>
        </p:txBody>
      </p:sp>
      <p:sp>
        <p:nvSpPr>
          <p:cNvPr id="3" name="Text Placeholder 2">
            <a:extLst>
              <a:ext uri="{FF2B5EF4-FFF2-40B4-BE49-F238E27FC236}">
                <a16:creationId xmlns:a16="http://schemas.microsoft.com/office/drawing/2014/main" xmlns="" id="{F90497B5-08ED-4315-9BC3-B42A4C056C43}"/>
              </a:ext>
            </a:extLst>
          </p:cNvPr>
          <p:cNvSpPr>
            <a:spLocks noGrp="1"/>
          </p:cNvSpPr>
          <p:nvPr>
            <p:ph type="body" idx="1"/>
          </p:nvPr>
        </p:nvSpPr>
        <p:spPr>
          <a:xfrm>
            <a:off x="720000" y="1237083"/>
            <a:ext cx="3605973" cy="3366300"/>
          </a:xfrm>
        </p:spPr>
        <p:txBody>
          <a:bodyPr/>
          <a:lstStyle/>
          <a:p>
            <a:r>
              <a:rPr lang="en-US" sz="1200" dirty="0"/>
              <a:t>The lessons learned from networking larger computers like the alto and the mainframes of years past would be carried over to the world of microcomputers using novel NetWare</a:t>
            </a:r>
          </a:p>
          <a:p>
            <a:r>
              <a:rPr lang="en-US" sz="1200" dirty="0"/>
              <a:t>Netware was a specialized operating system that would run on these smaller computers providing simple network services like file storage, email, and printer sharing</a:t>
            </a:r>
          </a:p>
          <a:p>
            <a:r>
              <a:rPr lang="en-US" sz="1200" dirty="0"/>
              <a:t>While these early products wee relatively crude, they would go on to be a major stepping stone on the path to the modern internet that we have now</a:t>
            </a:r>
          </a:p>
        </p:txBody>
      </p:sp>
      <p:pic>
        <p:nvPicPr>
          <p:cNvPr id="5" name="Picture 4">
            <a:extLst>
              <a:ext uri="{FF2B5EF4-FFF2-40B4-BE49-F238E27FC236}">
                <a16:creationId xmlns:a16="http://schemas.microsoft.com/office/drawing/2014/main" xmlns="" id="{179D575A-94B3-46D1-AD67-A46151C28132}"/>
              </a:ext>
            </a:extLst>
          </p:cNvPr>
          <p:cNvPicPr>
            <a:picLocks noChangeAspect="1"/>
          </p:cNvPicPr>
          <p:nvPr/>
        </p:nvPicPr>
        <p:blipFill>
          <a:blip r:embed="rId2"/>
          <a:stretch>
            <a:fillRect/>
          </a:stretch>
        </p:blipFill>
        <p:spPr>
          <a:xfrm>
            <a:off x="4702189" y="1369550"/>
            <a:ext cx="4015024" cy="3011268"/>
          </a:xfrm>
          <a:prstGeom prst="rect">
            <a:avLst/>
          </a:prstGeom>
        </p:spPr>
      </p:pic>
    </p:spTree>
    <p:extLst>
      <p:ext uri="{BB962C8B-B14F-4D97-AF65-F5344CB8AC3E}">
        <p14:creationId xmlns:p14="http://schemas.microsoft.com/office/powerpoint/2010/main" val="281263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B9804-CEAF-4427-9150-B6FEB13C4AA9}"/>
              </a:ext>
            </a:extLst>
          </p:cNvPr>
          <p:cNvSpPr>
            <a:spLocks noGrp="1"/>
          </p:cNvSpPr>
          <p:nvPr>
            <p:ph type="title"/>
          </p:nvPr>
        </p:nvSpPr>
        <p:spPr/>
        <p:txBody>
          <a:bodyPr/>
          <a:lstStyle/>
          <a:p>
            <a:r>
              <a:rPr lang="en-US" dirty="0"/>
              <a:t>Lotus 123</a:t>
            </a:r>
          </a:p>
        </p:txBody>
      </p:sp>
      <p:sp>
        <p:nvSpPr>
          <p:cNvPr id="3" name="Text Placeholder 2">
            <a:extLst>
              <a:ext uri="{FF2B5EF4-FFF2-40B4-BE49-F238E27FC236}">
                <a16:creationId xmlns:a16="http://schemas.microsoft.com/office/drawing/2014/main" xmlns="" id="{E093F56E-9918-47F1-B54B-36CDAB4111CE}"/>
              </a:ext>
            </a:extLst>
          </p:cNvPr>
          <p:cNvSpPr>
            <a:spLocks noGrp="1"/>
          </p:cNvSpPr>
          <p:nvPr>
            <p:ph type="body" idx="1"/>
          </p:nvPr>
        </p:nvSpPr>
        <p:spPr/>
        <p:txBody>
          <a:bodyPr/>
          <a:lstStyle/>
          <a:p>
            <a:r>
              <a:rPr lang="en-US" sz="1200" dirty="0"/>
              <a:t>Lotus was the first complete office suite</a:t>
            </a:r>
          </a:p>
          <a:p>
            <a:r>
              <a:rPr lang="en-US" sz="1200" dirty="0"/>
              <a:t>While the spreadsheet, database, and word processing products contained within had already been made and implemented elsewhere, lotus was the first combined package that would do it all</a:t>
            </a:r>
          </a:p>
          <a:p>
            <a:r>
              <a:rPr lang="en-US" sz="1200" dirty="0"/>
              <a:t>It was a breakout success, and would greatly increase the sales of the IBM PC and other compatible computers</a:t>
            </a:r>
          </a:p>
        </p:txBody>
      </p:sp>
    </p:spTree>
    <p:extLst>
      <p:ext uri="{BB962C8B-B14F-4D97-AF65-F5344CB8AC3E}">
        <p14:creationId xmlns:p14="http://schemas.microsoft.com/office/powerpoint/2010/main" val="159562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26D75-0540-44DD-B091-D570C566C150}"/>
              </a:ext>
            </a:extLst>
          </p:cNvPr>
          <p:cNvSpPr>
            <a:spLocks noGrp="1"/>
          </p:cNvSpPr>
          <p:nvPr>
            <p:ph type="title"/>
          </p:nvPr>
        </p:nvSpPr>
        <p:spPr/>
        <p:txBody>
          <a:bodyPr/>
          <a:lstStyle/>
          <a:p>
            <a:r>
              <a:rPr lang="en-US" dirty="0"/>
              <a:t>GNU</a:t>
            </a:r>
          </a:p>
        </p:txBody>
      </p:sp>
      <p:sp>
        <p:nvSpPr>
          <p:cNvPr id="3" name="Text Placeholder 2">
            <a:extLst>
              <a:ext uri="{FF2B5EF4-FFF2-40B4-BE49-F238E27FC236}">
                <a16:creationId xmlns:a16="http://schemas.microsoft.com/office/drawing/2014/main" xmlns="" id="{05558731-8329-4D36-A9C1-035B6D29EC74}"/>
              </a:ext>
            </a:extLst>
          </p:cNvPr>
          <p:cNvSpPr>
            <a:spLocks noGrp="1"/>
          </p:cNvSpPr>
          <p:nvPr>
            <p:ph type="body" idx="1"/>
          </p:nvPr>
        </p:nvSpPr>
        <p:spPr/>
        <p:txBody>
          <a:bodyPr/>
          <a:lstStyle/>
          <a:p>
            <a:r>
              <a:rPr lang="en-US" sz="1200" dirty="0"/>
              <a:t>The GNU GPL license was the first open-source license and it would lead to a very popular movement within the software development community</a:t>
            </a:r>
          </a:p>
          <a:p>
            <a:r>
              <a:rPr lang="en-US" sz="1200" dirty="0"/>
              <a:t>This license allowed anyone to use the source code for free, as long as any derivative work also used the GPL license</a:t>
            </a:r>
          </a:p>
          <a:p>
            <a:r>
              <a:rPr lang="en-US" sz="1200" dirty="0"/>
              <a:t>Consequently, open source software is software where users can freely download, modify, and redistribute the application’s source code</a:t>
            </a:r>
          </a:p>
          <a:p>
            <a:r>
              <a:rPr lang="en-US" sz="1200" dirty="0"/>
              <a:t>Nowadays, almost half of all software is open source, including every piece of software that will be used in this course (Linux, python, MariaDB, </a:t>
            </a:r>
            <a:r>
              <a:rPr lang="en-US" sz="1200" dirty="0" err="1"/>
              <a:t>etc</a:t>
            </a:r>
            <a:r>
              <a:rPr lang="en-US" sz="1200" dirty="0"/>
              <a:t>)</a:t>
            </a:r>
          </a:p>
        </p:txBody>
      </p:sp>
    </p:spTree>
    <p:extLst>
      <p:ext uri="{BB962C8B-B14F-4D97-AF65-F5344CB8AC3E}">
        <p14:creationId xmlns:p14="http://schemas.microsoft.com/office/powerpoint/2010/main" val="80219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07608-D054-4226-B236-097B8242AF6B}"/>
              </a:ext>
            </a:extLst>
          </p:cNvPr>
          <p:cNvSpPr>
            <a:spLocks noGrp="1"/>
          </p:cNvSpPr>
          <p:nvPr>
            <p:ph type="title"/>
          </p:nvPr>
        </p:nvSpPr>
        <p:spPr/>
        <p:txBody>
          <a:bodyPr/>
          <a:lstStyle/>
          <a:p>
            <a:r>
              <a:rPr lang="en-US" dirty="0"/>
              <a:t>Lisa and the mac</a:t>
            </a:r>
          </a:p>
        </p:txBody>
      </p:sp>
      <p:sp>
        <p:nvSpPr>
          <p:cNvPr id="3" name="Text Placeholder 2">
            <a:extLst>
              <a:ext uri="{FF2B5EF4-FFF2-40B4-BE49-F238E27FC236}">
                <a16:creationId xmlns:a16="http://schemas.microsoft.com/office/drawing/2014/main" xmlns="" id="{DA0A12F2-6B6E-46D8-AD8E-F444A2FBD1B6}"/>
              </a:ext>
            </a:extLst>
          </p:cNvPr>
          <p:cNvSpPr>
            <a:spLocks noGrp="1"/>
          </p:cNvSpPr>
          <p:nvPr>
            <p:ph type="body" idx="1"/>
          </p:nvPr>
        </p:nvSpPr>
        <p:spPr>
          <a:xfrm>
            <a:off x="578163" y="1421603"/>
            <a:ext cx="3948732" cy="3366300"/>
          </a:xfrm>
        </p:spPr>
        <p:txBody>
          <a:bodyPr/>
          <a:lstStyle/>
          <a:p>
            <a:r>
              <a:rPr lang="en-US" sz="1200" dirty="0"/>
              <a:t>The apple </a:t>
            </a:r>
            <a:r>
              <a:rPr lang="en-US" sz="1200" dirty="0" err="1"/>
              <a:t>lisa</a:t>
            </a:r>
            <a:r>
              <a:rPr lang="en-US" sz="1200" dirty="0"/>
              <a:t> and the mac, both computers from apple, would bring in the age of modern graphical desktops</a:t>
            </a:r>
          </a:p>
          <a:p>
            <a:r>
              <a:rPr lang="en-US" sz="1200" dirty="0"/>
              <a:t>The </a:t>
            </a:r>
            <a:r>
              <a:rPr lang="en-US" sz="1200" dirty="0" err="1"/>
              <a:t>lisa</a:t>
            </a:r>
            <a:r>
              <a:rPr lang="en-US" sz="1200" dirty="0"/>
              <a:t> (on the top) came first, and was the </a:t>
            </a:r>
            <a:r>
              <a:rPr lang="en-US" sz="1200" dirty="0" err="1"/>
              <a:t>fisrt</a:t>
            </a:r>
            <a:r>
              <a:rPr lang="en-US" sz="1200" dirty="0"/>
              <a:t> small computer using a desktop and graphical operating system, but it was unfortunately too expensive to be a commercial success (it cost over 10,000). Despite this, it set the stage for its successor the mac</a:t>
            </a:r>
          </a:p>
          <a:p>
            <a:r>
              <a:rPr lang="en-US" sz="1200" dirty="0"/>
              <a:t>The mac was the first really popular graphical computer. Retailing at a price that the average person could actually afford, this system was a major success. It not only saved apple computer from almost certain destruction, it also brought in the age of home graphics and computer artistry</a:t>
            </a:r>
            <a:r>
              <a:rPr lang="en-US" dirty="0"/>
              <a:t>.</a:t>
            </a:r>
          </a:p>
        </p:txBody>
      </p:sp>
      <p:pic>
        <p:nvPicPr>
          <p:cNvPr id="5" name="Picture 4">
            <a:extLst>
              <a:ext uri="{FF2B5EF4-FFF2-40B4-BE49-F238E27FC236}">
                <a16:creationId xmlns:a16="http://schemas.microsoft.com/office/drawing/2014/main" xmlns="" id="{7792CDAE-FA2C-4B53-8F9C-128DEA86D249}"/>
              </a:ext>
            </a:extLst>
          </p:cNvPr>
          <p:cNvPicPr>
            <a:picLocks noChangeAspect="1"/>
          </p:cNvPicPr>
          <p:nvPr/>
        </p:nvPicPr>
        <p:blipFill>
          <a:blip r:embed="rId2"/>
          <a:stretch>
            <a:fillRect/>
          </a:stretch>
        </p:blipFill>
        <p:spPr>
          <a:xfrm>
            <a:off x="5556106" y="76883"/>
            <a:ext cx="3326489" cy="2494867"/>
          </a:xfrm>
          <a:prstGeom prst="rect">
            <a:avLst/>
          </a:prstGeom>
        </p:spPr>
      </p:pic>
      <p:pic>
        <p:nvPicPr>
          <p:cNvPr id="7" name="Picture 6">
            <a:extLst>
              <a:ext uri="{FF2B5EF4-FFF2-40B4-BE49-F238E27FC236}">
                <a16:creationId xmlns:a16="http://schemas.microsoft.com/office/drawing/2014/main" xmlns="" id="{78234CBD-58ED-4E64-BD50-3BDE63B59398}"/>
              </a:ext>
            </a:extLst>
          </p:cNvPr>
          <p:cNvPicPr>
            <a:picLocks noChangeAspect="1"/>
          </p:cNvPicPr>
          <p:nvPr/>
        </p:nvPicPr>
        <p:blipFill>
          <a:blip r:embed="rId3"/>
          <a:stretch>
            <a:fillRect/>
          </a:stretch>
        </p:blipFill>
        <p:spPr>
          <a:xfrm>
            <a:off x="5272493" y="2605088"/>
            <a:ext cx="3809999" cy="2538412"/>
          </a:xfrm>
          <a:prstGeom prst="rect">
            <a:avLst/>
          </a:prstGeom>
        </p:spPr>
      </p:pic>
    </p:spTree>
    <p:extLst>
      <p:ext uri="{BB962C8B-B14F-4D97-AF65-F5344CB8AC3E}">
        <p14:creationId xmlns:p14="http://schemas.microsoft.com/office/powerpoint/2010/main" val="172341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DEAAB-9CCE-41B7-8BBB-25F93565F2DF}"/>
              </a:ext>
            </a:extLst>
          </p:cNvPr>
          <p:cNvSpPr>
            <a:spLocks noGrp="1"/>
          </p:cNvSpPr>
          <p:nvPr>
            <p:ph type="title"/>
          </p:nvPr>
        </p:nvSpPr>
        <p:spPr/>
        <p:txBody>
          <a:bodyPr/>
          <a:lstStyle/>
          <a:p>
            <a:r>
              <a:rPr lang="en-US" dirty="0"/>
              <a:t>Desktop publishing</a:t>
            </a:r>
          </a:p>
        </p:txBody>
      </p:sp>
      <p:sp>
        <p:nvSpPr>
          <p:cNvPr id="3" name="Text Placeholder 2">
            <a:extLst>
              <a:ext uri="{FF2B5EF4-FFF2-40B4-BE49-F238E27FC236}">
                <a16:creationId xmlns:a16="http://schemas.microsoft.com/office/drawing/2014/main" xmlns="" id="{38EDCC2A-8C42-45EB-B38F-3F72E2C00A5E}"/>
              </a:ext>
            </a:extLst>
          </p:cNvPr>
          <p:cNvSpPr>
            <a:spLocks noGrp="1"/>
          </p:cNvSpPr>
          <p:nvPr>
            <p:ph type="body" idx="1"/>
          </p:nvPr>
        </p:nvSpPr>
        <p:spPr>
          <a:xfrm>
            <a:off x="373141" y="1237083"/>
            <a:ext cx="5428993" cy="3366300"/>
          </a:xfrm>
        </p:spPr>
        <p:txBody>
          <a:bodyPr/>
          <a:lstStyle/>
          <a:p>
            <a:r>
              <a:rPr lang="en-US" dirty="0"/>
              <a:t>The release of the apple mac would allow for a major advance in how graphics and printed documents were made</a:t>
            </a:r>
          </a:p>
          <a:p>
            <a:r>
              <a:rPr lang="en-US" dirty="0"/>
              <a:t>This change was the release of desktop publishing software, which allowed anyone to create and print professional level graphics. Although it still required expensive software and hardware, it was now possible to print your own documents without contracting with an outside printing company. The three parts of this revolution were the following:</a:t>
            </a:r>
          </a:p>
          <a:p>
            <a:r>
              <a:rPr lang="en-US" dirty="0"/>
              <a:t>The apple laser writer printer – This was the first small laser printer, which allowed </a:t>
            </a:r>
            <a:r>
              <a:rPr lang="en-US" dirty="0" err="1"/>
              <a:t>peple</a:t>
            </a:r>
            <a:r>
              <a:rPr lang="en-US" dirty="0"/>
              <a:t> to print crisp clear text and graphics. It was a huge advantage over the dot matrix printers that came before, but there was still one major problem preventing it’s use. When it was initially released, it did not have communicates software with the mac or windows PCs at the time. This problem was solved with</a:t>
            </a:r>
          </a:p>
          <a:p>
            <a:r>
              <a:rPr lang="en-US" dirty="0"/>
              <a:t>Adobe postscript – This program was a specialist communication program that translated graphics, text, and documents could be converted into information that the printer could understand. This was a very key step in getting graphics off the ground.</a:t>
            </a:r>
          </a:p>
          <a:p>
            <a:r>
              <a:rPr lang="en-US" dirty="0"/>
              <a:t>Aldus PageMaker – this program was a package that would allow users to graphically lay out pages and documents. Although it was not the only graphics program, and would not stay as the top dog for long, it was the first.</a:t>
            </a:r>
          </a:p>
        </p:txBody>
      </p:sp>
      <p:pic>
        <p:nvPicPr>
          <p:cNvPr id="5" name="Picture 4">
            <a:extLst>
              <a:ext uri="{FF2B5EF4-FFF2-40B4-BE49-F238E27FC236}">
                <a16:creationId xmlns:a16="http://schemas.microsoft.com/office/drawing/2014/main" xmlns="" id="{ABCE43D5-2800-4D5A-ABF4-03EC66FFC78B}"/>
              </a:ext>
            </a:extLst>
          </p:cNvPr>
          <p:cNvPicPr>
            <a:picLocks noChangeAspect="1"/>
          </p:cNvPicPr>
          <p:nvPr/>
        </p:nvPicPr>
        <p:blipFill>
          <a:blip r:embed="rId2"/>
          <a:stretch>
            <a:fillRect/>
          </a:stretch>
        </p:blipFill>
        <p:spPr>
          <a:xfrm>
            <a:off x="5744899" y="1767294"/>
            <a:ext cx="3072963" cy="2074250"/>
          </a:xfrm>
          <a:prstGeom prst="rect">
            <a:avLst/>
          </a:prstGeom>
        </p:spPr>
      </p:pic>
    </p:spTree>
    <p:extLst>
      <p:ext uri="{BB962C8B-B14F-4D97-AF65-F5344CB8AC3E}">
        <p14:creationId xmlns:p14="http://schemas.microsoft.com/office/powerpoint/2010/main" val="601294545"/>
      </p:ext>
    </p:extLst>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1902</Words>
  <Application>Microsoft Office PowerPoint</Application>
  <PresentationFormat>On-screen Show (16:9)</PresentationFormat>
  <Paragraphs>95</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Zen Dots</vt:lpstr>
      <vt:lpstr>Anaheim</vt:lpstr>
      <vt:lpstr>Arial</vt:lpstr>
      <vt:lpstr> Computer Science Degree for College by Slidesgo</vt:lpstr>
      <vt:lpstr> History of computing 1980-1999</vt:lpstr>
      <vt:lpstr>The micro age</vt:lpstr>
      <vt:lpstr>The IBM PC and DOS</vt:lpstr>
      <vt:lpstr>The PC compatibles</vt:lpstr>
      <vt:lpstr>Netware</vt:lpstr>
      <vt:lpstr>Lotus 123</vt:lpstr>
      <vt:lpstr>GNU</vt:lpstr>
      <vt:lpstr>Lisa and the mac</vt:lpstr>
      <vt:lpstr>Desktop publishing</vt:lpstr>
      <vt:lpstr>Protocol wars and NSFNET</vt:lpstr>
      <vt:lpstr>Connection machine</vt:lpstr>
      <vt:lpstr>NeXT cube</vt:lpstr>
      <vt:lpstr>PowerPoint Presentation</vt:lpstr>
      <vt:lpstr>Windows 3.0</vt:lpstr>
      <vt:lpstr>The world wide web</vt:lpstr>
      <vt:lpstr>The internet made public</vt:lpstr>
      <vt:lpstr>Windows NT</vt:lpstr>
      <vt:lpstr>NCSA Mosaic</vt:lpstr>
      <vt:lpstr>Windows 95</vt:lpstr>
      <vt:lpstr>Web becomes available</vt:lpstr>
      <vt:lpstr>First browser war</vt:lpstr>
      <vt:lpstr>Deep blue</vt:lpstr>
      <vt:lpstr>The mac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SCIENCE Degree for College</dc:title>
  <dc:creator>Enzo</dc:creator>
  <cp:lastModifiedBy>Enzo D'Amato</cp:lastModifiedBy>
  <cp:revision>28</cp:revision>
  <dcterms:modified xsi:type="dcterms:W3CDTF">2022-09-29T20:42:30Z</dcterms:modified>
</cp:coreProperties>
</file>