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84" r:id="rId6"/>
    <p:sldId id="268" r:id="rId7"/>
    <p:sldId id="270" r:id="rId8"/>
    <p:sldId id="271" r:id="rId9"/>
    <p:sldId id="272" r:id="rId10"/>
    <p:sldId id="273" r:id="rId11"/>
    <p:sldId id="274" r:id="rId12"/>
    <p:sldId id="276" r:id="rId13"/>
    <p:sldId id="277" r:id="rId14"/>
    <p:sldId id="278" r:id="rId15"/>
    <p:sldId id="282" r:id="rId16"/>
    <p:sldId id="279" r:id="rId17"/>
    <p:sldId id="280" r:id="rId18"/>
    <p:sldId id="281" r:id="rId19"/>
    <p:sldId id="285" r:id="rId20"/>
    <p:sldId id="283" r:id="rId21"/>
    <p:sldId id="286"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p:cViewPr varScale="1">
        <p:scale>
          <a:sx n="92" d="100"/>
          <a:sy n="92" d="100"/>
        </p:scale>
        <p:origin x="114" y="15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9/7/2022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9/7/2022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AP Computer Science Principals!</a:t>
            </a:r>
            <a:endParaRPr lang="en-US" dirty="0"/>
          </a:p>
        </p:txBody>
      </p:sp>
      <p:sp>
        <p:nvSpPr>
          <p:cNvPr id="5" name="Subtitle 4"/>
          <p:cNvSpPr>
            <a:spLocks noGrp="1"/>
          </p:cNvSpPr>
          <p:nvPr>
            <p:ph type="subTitle" idx="1"/>
          </p:nvPr>
        </p:nvSpPr>
        <p:spPr>
          <a:xfrm>
            <a:off x="945144" y="2743200"/>
            <a:ext cx="3021435" cy="2565400"/>
          </a:xfrm>
        </p:spPr>
        <p:txBody>
          <a:bodyPr>
            <a:normAutofit fontScale="92500" lnSpcReduction="10000"/>
          </a:bodyPr>
          <a:lstStyle/>
          <a:p>
            <a:endParaRPr lang="en-US" sz="1800" dirty="0"/>
          </a:p>
          <a:p>
            <a:r>
              <a:rPr lang="en-US" sz="1800" dirty="0"/>
              <a:t> </a:t>
            </a:r>
            <a:r>
              <a:rPr lang="en-US" sz="1800" i="1" dirty="0"/>
              <a:t>“Computers are incredibly fast, accurate, and stupid. Human beings are incredibly slow, inaccurate, and brilliant. Together they are powerful beyond imagination.” </a:t>
            </a:r>
            <a:endParaRPr lang="en-US" sz="1800" dirty="0"/>
          </a:p>
          <a:p>
            <a:r>
              <a:rPr lang="en-US" sz="1800" dirty="0" smtClean="0"/>
              <a:t>- Albert </a:t>
            </a:r>
            <a:r>
              <a:rPr lang="en-US" sz="1800" dirty="0"/>
              <a:t>Einstein</a:t>
            </a:r>
            <a:endParaRPr lang="en-US" sz="1800" dirty="0"/>
          </a:p>
        </p:txBody>
      </p:sp>
      <p:sp>
        <p:nvSpPr>
          <p:cNvPr id="4" name="Subtitle 4"/>
          <p:cNvSpPr txBox="1">
            <a:spLocks/>
          </p:cNvSpPr>
          <p:nvPr/>
        </p:nvSpPr>
        <p:spPr>
          <a:xfrm>
            <a:off x="4570412" y="2743200"/>
            <a:ext cx="3021435" cy="2565400"/>
          </a:xfrm>
          <a:prstGeom prst="rect">
            <a:avLst/>
          </a:prstGeom>
        </p:spPr>
        <p:txBody>
          <a:bodyPr vert="horz" lIns="121899" tIns="60949" rIns="121899" bIns="60949" rtlCol="0">
            <a:no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endParaRPr lang="en-US" sz="1700" dirty="0"/>
          </a:p>
          <a:p>
            <a:r>
              <a:rPr lang="en-US" sz="1700" i="1" dirty="0" smtClean="0"/>
              <a:t>“</a:t>
            </a:r>
            <a:r>
              <a:rPr lang="en-US" sz="1700" i="1" dirty="0"/>
              <a:t>The spread of computers and the Internet will put jobs in two categories. People who tell computers what to do, and people who are told by computers what to do.”</a:t>
            </a:r>
          </a:p>
          <a:p>
            <a:r>
              <a:rPr lang="en-US" sz="1700" i="1" dirty="0" smtClean="0"/>
              <a:t>- Marc </a:t>
            </a:r>
            <a:r>
              <a:rPr lang="en-US" sz="1700" i="1" dirty="0"/>
              <a:t>Andreessen</a:t>
            </a:r>
          </a:p>
        </p:txBody>
      </p:sp>
      <p:sp>
        <p:nvSpPr>
          <p:cNvPr id="6" name="Subtitle 4"/>
          <p:cNvSpPr txBox="1">
            <a:spLocks/>
          </p:cNvSpPr>
          <p:nvPr/>
        </p:nvSpPr>
        <p:spPr>
          <a:xfrm>
            <a:off x="8195680" y="2743200"/>
            <a:ext cx="3021435" cy="25654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endParaRPr lang="en-US" sz="1700" dirty="0"/>
          </a:p>
          <a:p>
            <a:r>
              <a:rPr lang="en-US" sz="1700" dirty="0"/>
              <a:t> </a:t>
            </a:r>
            <a:r>
              <a:rPr lang="en-US" sz="1700" i="1" dirty="0"/>
              <a:t>“Everybody should learn to program a computer, because it teaches you how to think.” </a:t>
            </a:r>
            <a:endParaRPr lang="en-US" sz="1700" dirty="0"/>
          </a:p>
          <a:p>
            <a:r>
              <a:rPr lang="en-US" sz="1700" dirty="0" smtClean="0"/>
              <a:t>- Steve </a:t>
            </a:r>
            <a:r>
              <a:rPr lang="en-US" sz="1700" dirty="0"/>
              <a:t>Jobs</a:t>
            </a:r>
            <a:endParaRPr lang="en-US" sz="17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sp>
        <p:nvSpPr>
          <p:cNvPr id="3" name="Text Placeholder 2"/>
          <p:cNvSpPr>
            <a:spLocks noGrp="1"/>
          </p:cNvSpPr>
          <p:nvPr>
            <p:ph type="body" sz="half" idx="2"/>
          </p:nvPr>
        </p:nvSpPr>
        <p:spPr/>
        <p:txBody>
          <a:bodyPr/>
          <a:lstStyle/>
          <a:p>
            <a:r>
              <a:rPr lang="en-US" dirty="0" smtClean="0"/>
              <a:t>This way, you can learn all the material before you have to start your project!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4813" y="1348713"/>
            <a:ext cx="6094412" cy="4058973"/>
          </a:xfrm>
        </p:spPr>
      </p:pic>
    </p:spTree>
    <p:extLst>
      <p:ext uri="{BB962C8B-B14F-4D97-AF65-F5344CB8AC3E}">
        <p14:creationId xmlns:p14="http://schemas.microsoft.com/office/powerpoint/2010/main" val="390058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environment</a:t>
            </a:r>
            <a:endParaRPr lang="en-US" dirty="0"/>
          </a:p>
        </p:txBody>
      </p:sp>
      <p:sp>
        <p:nvSpPr>
          <p:cNvPr id="3" name="Content Placeholder 2"/>
          <p:cNvSpPr>
            <a:spLocks noGrp="1"/>
          </p:cNvSpPr>
          <p:nvPr>
            <p:ph idx="1"/>
          </p:nvPr>
        </p:nvSpPr>
        <p:spPr/>
        <p:txBody>
          <a:bodyPr/>
          <a:lstStyle/>
          <a:p>
            <a:r>
              <a:rPr lang="en-US" dirty="0" smtClean="0"/>
              <a:t>All programming work for this course will be done on a provided Linux server, so that there are no problems with incompatibilities or submission of work</a:t>
            </a:r>
          </a:p>
          <a:p>
            <a:r>
              <a:rPr lang="en-US" dirty="0" smtClean="0"/>
              <a:t>You will be able to access this environment through the VScode IDE, and a standard SSH terminal</a:t>
            </a:r>
          </a:p>
          <a:p>
            <a:r>
              <a:rPr lang="en-US" dirty="0" smtClean="0"/>
              <a:t>All instruction and coursework will be done in python</a:t>
            </a:r>
          </a:p>
        </p:txBody>
      </p:sp>
    </p:spTree>
    <p:extLst>
      <p:ext uri="{BB962C8B-B14F-4D97-AF65-F5344CB8AC3E}">
        <p14:creationId xmlns:p14="http://schemas.microsoft.com/office/powerpoint/2010/main" val="162615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lstStyle/>
          <a:p>
            <a:r>
              <a:rPr lang="en-US" dirty="0" smtClean="0"/>
              <a:t>Java is extremely verbose, wordy, and it’s dependence on object orientation makes it difficult to use for may tasks</a:t>
            </a:r>
          </a:p>
          <a:p>
            <a:r>
              <a:rPr lang="en-US" dirty="0" smtClean="0"/>
              <a:t>C++ is extremely hard, and would make teaching this class at a beginner level almost impossible</a:t>
            </a:r>
          </a:p>
          <a:p>
            <a:r>
              <a:rPr lang="en-US" dirty="0" smtClean="0"/>
              <a:t>C does not have support for object orientation</a:t>
            </a:r>
          </a:p>
          <a:p>
            <a:r>
              <a:rPr lang="en-US" dirty="0" smtClean="0"/>
              <a:t>JS is awful</a:t>
            </a:r>
          </a:p>
          <a:p>
            <a:r>
              <a:rPr lang="en-US" dirty="0" smtClean="0"/>
              <a:t>All other languages are too obscure to be a good fit for a general course such as this one</a:t>
            </a:r>
            <a:endParaRPr lang="en-US" dirty="0"/>
          </a:p>
        </p:txBody>
      </p:sp>
    </p:spTree>
    <p:extLst>
      <p:ext uri="{BB962C8B-B14F-4D97-AF65-F5344CB8AC3E}">
        <p14:creationId xmlns:p14="http://schemas.microsoft.com/office/powerpoint/2010/main" val="37229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Coursework 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Assignment submission, grading, and similar functions will be handled through a private canvas instance for this </a:t>
            </a:r>
            <a:r>
              <a:rPr lang="en-US" dirty="0" smtClean="0"/>
              <a:t>class (because </a:t>
            </a:r>
            <a:r>
              <a:rPr lang="en-US" dirty="0" err="1" smtClean="0"/>
              <a:t>schoology</a:t>
            </a:r>
            <a:r>
              <a:rPr lang="en-US" dirty="0" smtClean="0"/>
              <a:t> is awful)</a:t>
            </a:r>
          </a:p>
          <a:p>
            <a:r>
              <a:rPr lang="en-US" dirty="0" smtClean="0"/>
              <a:t>PowerPoints, and when possible, teacher provided notes will be hosted on canvas, and on the course website (apcsp.io)</a:t>
            </a:r>
          </a:p>
          <a:p>
            <a:r>
              <a:rPr lang="en-US" dirty="0" smtClean="0"/>
              <a:t>Best effort will be made to </a:t>
            </a:r>
            <a:r>
              <a:rPr lang="en-US" dirty="0" err="1" smtClean="0"/>
              <a:t>crosspost</a:t>
            </a:r>
            <a:r>
              <a:rPr lang="en-US" dirty="0" smtClean="0"/>
              <a:t> content between the two sources, but some content is incompatible with canvas, so in these cases, links will be provided to the website</a:t>
            </a:r>
          </a:p>
          <a:p>
            <a:r>
              <a:rPr lang="en-US" dirty="0" smtClean="0"/>
              <a:t>Quizzes and tests will be provided through bubble sheets designed to mimic the real AP exams closely as possible</a:t>
            </a:r>
          </a:p>
          <a:p>
            <a:r>
              <a:rPr lang="en-US" dirty="0" smtClean="0"/>
              <a:t>The textbook will be available as a digital copy in both places</a:t>
            </a:r>
            <a:endParaRPr lang="en-US" dirty="0"/>
          </a:p>
          <a:p>
            <a:endParaRPr lang="en-US" dirty="0"/>
          </a:p>
        </p:txBody>
      </p:sp>
    </p:spTree>
    <p:extLst>
      <p:ext uri="{BB962C8B-B14F-4D97-AF65-F5344CB8AC3E}">
        <p14:creationId xmlns:p14="http://schemas.microsoft.com/office/powerpoint/2010/main" val="15427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expect from you</a:t>
            </a:r>
            <a:endParaRPr lang="en-US" dirty="0"/>
          </a:p>
        </p:txBody>
      </p:sp>
      <p:sp>
        <p:nvSpPr>
          <p:cNvPr id="3" name="Content Placeholder 2"/>
          <p:cNvSpPr>
            <a:spLocks noGrp="1"/>
          </p:cNvSpPr>
          <p:nvPr>
            <p:ph idx="1"/>
          </p:nvPr>
        </p:nvSpPr>
        <p:spPr/>
        <p:txBody>
          <a:bodyPr/>
          <a:lstStyle/>
          <a:p>
            <a:r>
              <a:rPr lang="en-US" dirty="0" smtClean="0"/>
              <a:t>That you know how to use google</a:t>
            </a:r>
          </a:p>
          <a:p>
            <a:r>
              <a:rPr lang="en-US" dirty="0" smtClean="0"/>
              <a:t>That you let me know when you don’t understand a topic</a:t>
            </a:r>
          </a:p>
          <a:p>
            <a:r>
              <a:rPr lang="en-US" dirty="0" smtClean="0"/>
              <a:t>That you take a level of notes that you are comfortable with</a:t>
            </a:r>
          </a:p>
          <a:p>
            <a:pPr lvl="1"/>
            <a:r>
              <a:rPr lang="en-US" dirty="0" smtClean="0"/>
              <a:t>Do not copy the PowerPoints. They will be posted online</a:t>
            </a:r>
          </a:p>
          <a:p>
            <a:pPr lvl="1"/>
            <a:r>
              <a:rPr lang="en-US" dirty="0" smtClean="0"/>
              <a:t>Do not expect teacher created notes for every lesson</a:t>
            </a:r>
          </a:p>
          <a:p>
            <a:pPr lvl="1"/>
            <a:r>
              <a:rPr lang="en-US" dirty="0" smtClean="0"/>
              <a:t>Do not write down every single example, function call, or library command referenced in class – </a:t>
            </a:r>
            <a:r>
              <a:rPr lang="en-US" b="1" u="sng" dirty="0" smtClean="0"/>
              <a:t>Google It</a:t>
            </a:r>
          </a:p>
        </p:txBody>
      </p:sp>
    </p:spTree>
    <p:extLst>
      <p:ext uri="{BB962C8B-B14F-4D97-AF65-F5344CB8AC3E}">
        <p14:creationId xmlns:p14="http://schemas.microsoft.com/office/powerpoint/2010/main" val="367402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Discussing the elephant in the room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968663"/>
            <a:ext cx="10360025" cy="3928736"/>
          </a:xfrm>
        </p:spPr>
      </p:pic>
    </p:spTree>
    <p:extLst>
      <p:ext uri="{BB962C8B-B14F-4D97-AF65-F5344CB8AC3E}">
        <p14:creationId xmlns:p14="http://schemas.microsoft.com/office/powerpoint/2010/main" val="313889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exam format</a:t>
            </a:r>
            <a:endParaRPr lang="en-US" dirty="0"/>
          </a:p>
        </p:txBody>
      </p:sp>
      <p:sp>
        <p:nvSpPr>
          <p:cNvPr id="3" name="Content Placeholder 2"/>
          <p:cNvSpPr>
            <a:spLocks noGrp="1"/>
          </p:cNvSpPr>
          <p:nvPr>
            <p:ph idx="1"/>
          </p:nvPr>
        </p:nvSpPr>
        <p:spPr>
          <a:xfrm>
            <a:off x="1218883" y="1701797"/>
            <a:ext cx="4494529" cy="4462272"/>
          </a:xfrm>
        </p:spPr>
        <p:txBody>
          <a:bodyPr/>
          <a:lstStyle/>
          <a:p>
            <a:r>
              <a:rPr lang="en-US" dirty="0" smtClean="0"/>
              <a:t>70 multiple choice questions over 120 min standard time, 70% of score</a:t>
            </a:r>
          </a:p>
          <a:p>
            <a:r>
              <a:rPr lang="en-US" dirty="0" smtClean="0"/>
              <a:t>1 long-term performance task project, completed over a maximum of 1 month. Class time will be provided, 30% of score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612" y="1894583"/>
            <a:ext cx="6143625" cy="4076700"/>
          </a:xfrm>
          <a:prstGeom prst="rect">
            <a:avLst/>
          </a:prstGeom>
        </p:spPr>
      </p:pic>
    </p:spTree>
    <p:extLst>
      <p:ext uri="{BB962C8B-B14F-4D97-AF65-F5344CB8AC3E}">
        <p14:creationId xmlns:p14="http://schemas.microsoft.com/office/powerpoint/2010/main" val="23409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AP exam means for you</a:t>
            </a:r>
            <a:endParaRPr lang="en-US" dirty="0"/>
          </a:p>
        </p:txBody>
      </p:sp>
      <p:sp>
        <p:nvSpPr>
          <p:cNvPr id="3" name="Content Placeholder 2"/>
          <p:cNvSpPr>
            <a:spLocks noGrp="1"/>
          </p:cNvSpPr>
          <p:nvPr>
            <p:ph idx="1"/>
          </p:nvPr>
        </p:nvSpPr>
        <p:spPr/>
        <p:txBody>
          <a:bodyPr/>
          <a:lstStyle/>
          <a:p>
            <a:r>
              <a:rPr lang="en-US" dirty="0" smtClean="0"/>
              <a:t>This is an AP tested subject</a:t>
            </a:r>
          </a:p>
          <a:p>
            <a:r>
              <a:rPr lang="en-US" dirty="0" smtClean="0"/>
              <a:t>This means that there is a certain amount of content that we </a:t>
            </a:r>
            <a:r>
              <a:rPr lang="en-US" i="1" dirty="0" smtClean="0"/>
              <a:t>will</a:t>
            </a:r>
            <a:r>
              <a:rPr lang="en-US" dirty="0" smtClean="0"/>
              <a:t> have to cover for you to pass your exam</a:t>
            </a:r>
          </a:p>
          <a:p>
            <a:r>
              <a:rPr lang="en-US" dirty="0"/>
              <a:t> </a:t>
            </a:r>
            <a:r>
              <a:rPr lang="en-US" dirty="0" smtClean="0"/>
              <a:t>I have built points into this class where we can slow down if we have to, but we still have to maintain a fairly decent pace</a:t>
            </a:r>
          </a:p>
          <a:p>
            <a:r>
              <a:rPr lang="en-US" dirty="0" smtClean="0"/>
              <a:t>If you don’t know material, stop and ask for help before you are underwater</a:t>
            </a:r>
          </a:p>
          <a:p>
            <a:r>
              <a:rPr lang="en-US" dirty="0" smtClean="0"/>
              <a:t>The long project deadlines and frequent quizzes are designed to give you a safety net. Use it</a:t>
            </a:r>
            <a:endParaRPr lang="en-US" dirty="0"/>
          </a:p>
        </p:txBody>
      </p:sp>
    </p:spTree>
    <p:extLst>
      <p:ext uri="{BB962C8B-B14F-4D97-AF65-F5344CB8AC3E}">
        <p14:creationId xmlns:p14="http://schemas.microsoft.com/office/powerpoint/2010/main" val="79933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a:t>
            </a:r>
            <a:endParaRPr lang="en-US" dirty="0"/>
          </a:p>
        </p:txBody>
      </p:sp>
      <p:sp>
        <p:nvSpPr>
          <p:cNvPr id="3" name="Content Placeholder 2"/>
          <p:cNvSpPr>
            <a:spLocks noGrp="1"/>
          </p:cNvSpPr>
          <p:nvPr>
            <p:ph idx="1"/>
          </p:nvPr>
        </p:nvSpPr>
        <p:spPr/>
        <p:txBody>
          <a:bodyPr/>
          <a:lstStyle/>
          <a:p>
            <a:r>
              <a:rPr lang="en-US" dirty="0" smtClean="0"/>
              <a:t>Please write your email, first and last name and phone number on the paper that is being passed down to your now</a:t>
            </a:r>
            <a:endParaRPr lang="en-US" dirty="0"/>
          </a:p>
        </p:txBody>
      </p:sp>
    </p:spTree>
    <p:extLst>
      <p:ext uri="{BB962C8B-B14F-4D97-AF65-F5344CB8AC3E}">
        <p14:creationId xmlns:p14="http://schemas.microsoft.com/office/powerpoint/2010/main" val="16768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can begin: prior experience survey</a:t>
            </a:r>
            <a:endParaRPr lang="en-US" dirty="0"/>
          </a:p>
        </p:txBody>
      </p:sp>
      <p:sp>
        <p:nvSpPr>
          <p:cNvPr id="3" name="Content Placeholder 2"/>
          <p:cNvSpPr>
            <a:spLocks noGrp="1"/>
          </p:cNvSpPr>
          <p:nvPr>
            <p:ph idx="1"/>
          </p:nvPr>
        </p:nvSpPr>
        <p:spPr>
          <a:xfrm>
            <a:off x="531812" y="1752600"/>
            <a:ext cx="5027929" cy="4462272"/>
          </a:xfrm>
        </p:spPr>
        <p:txBody>
          <a:bodyPr>
            <a:normAutofit lnSpcReduction="10000"/>
          </a:bodyPr>
          <a:lstStyle/>
          <a:p>
            <a:pPr marL="0" indent="0">
              <a:buNone/>
            </a:pPr>
            <a:r>
              <a:rPr lang="en-US" dirty="0" smtClean="0"/>
              <a:t>Raise your hand if you:</a:t>
            </a:r>
          </a:p>
          <a:p>
            <a:r>
              <a:rPr lang="en-US" dirty="0" smtClean="0"/>
              <a:t>Have a Chromebook</a:t>
            </a:r>
          </a:p>
          <a:p>
            <a:r>
              <a:rPr lang="en-US" dirty="0" smtClean="0"/>
              <a:t>Have a mac</a:t>
            </a:r>
          </a:p>
          <a:p>
            <a:r>
              <a:rPr lang="en-US" dirty="0" smtClean="0"/>
              <a:t>Have a PC</a:t>
            </a:r>
          </a:p>
          <a:p>
            <a:r>
              <a:rPr lang="en-US" dirty="0" smtClean="0"/>
              <a:t>Have ever used Linux</a:t>
            </a:r>
          </a:p>
          <a:p>
            <a:r>
              <a:rPr lang="en-US" dirty="0" smtClean="0"/>
              <a:t>Have ever programmed before</a:t>
            </a:r>
          </a:p>
          <a:p>
            <a:r>
              <a:rPr lang="en-US" dirty="0" smtClean="0"/>
              <a:t>Use google docs</a:t>
            </a:r>
          </a:p>
          <a:p>
            <a:r>
              <a:rPr lang="en-US" dirty="0" smtClean="0"/>
              <a:t>Can define DNS</a:t>
            </a:r>
          </a:p>
        </p:txBody>
      </p:sp>
      <p:sp>
        <p:nvSpPr>
          <p:cNvPr id="4" name="Content Placeholder 2"/>
          <p:cNvSpPr txBox="1">
            <a:spLocks/>
          </p:cNvSpPr>
          <p:nvPr/>
        </p:nvSpPr>
        <p:spPr>
          <a:xfrm>
            <a:off x="5559741" y="1752600"/>
            <a:ext cx="5027929" cy="4462272"/>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smtClean="0"/>
              <a:t>Know the difference between the web and the internet</a:t>
            </a:r>
          </a:p>
          <a:p>
            <a:r>
              <a:rPr lang="en-US" dirty="0" smtClean="0"/>
              <a:t>Would consider yourself experienced with computers</a:t>
            </a:r>
          </a:p>
          <a:p>
            <a:r>
              <a:rPr lang="en-US" dirty="0" smtClean="0"/>
              <a:t>Would consider yourself a beginner</a:t>
            </a:r>
          </a:p>
          <a:p>
            <a:r>
              <a:rPr lang="en-US" dirty="0" smtClean="0"/>
              <a:t>Have ever built your own computer</a:t>
            </a:r>
          </a:p>
          <a:p>
            <a:r>
              <a:rPr lang="en-US" dirty="0" smtClean="0"/>
              <a:t>Have a favorite programming language</a:t>
            </a:r>
            <a:endParaRPr lang="en-US" dirty="0" smtClean="0"/>
          </a:p>
        </p:txBody>
      </p:sp>
    </p:spTree>
    <p:extLst>
      <p:ext uri="{BB962C8B-B14F-4D97-AF65-F5344CB8AC3E}">
        <p14:creationId xmlns:p14="http://schemas.microsoft.com/office/powerpoint/2010/main" val="419692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Computer Science?</a:t>
            </a:r>
            <a:endParaRPr lang="en-US" dirty="0"/>
          </a:p>
        </p:txBody>
      </p:sp>
      <p:sp>
        <p:nvSpPr>
          <p:cNvPr id="14" name="Content Placeholder 13"/>
          <p:cNvSpPr>
            <a:spLocks noGrp="1"/>
          </p:cNvSpPr>
          <p:nvPr>
            <p:ph idx="1"/>
          </p:nvPr>
        </p:nvSpPr>
        <p:spPr/>
        <p:txBody>
          <a:bodyPr/>
          <a:lstStyle/>
          <a:p>
            <a:r>
              <a:rPr lang="en-US" dirty="0"/>
              <a:t>Computer Science is the study of computers and computational systems. -MIT department of computer science</a:t>
            </a:r>
          </a:p>
          <a:p>
            <a:r>
              <a:rPr lang="en-US" dirty="0" smtClean="0"/>
              <a:t>But what does this mean? What </a:t>
            </a:r>
            <a:r>
              <a:rPr lang="en-US" i="1" dirty="0" smtClean="0"/>
              <a:t>is</a:t>
            </a:r>
            <a:r>
              <a:rPr lang="en-US" dirty="0" smtClean="0"/>
              <a:t> a computer? What is computation?</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9012" y="2438400"/>
            <a:ext cx="11049000" cy="584775"/>
          </a:xfrm>
          <a:prstGeom prst="rect">
            <a:avLst/>
          </a:prstGeom>
          <a:noFill/>
        </p:spPr>
        <p:txBody>
          <a:bodyPr wrap="square" rtlCol="0">
            <a:spAutoFit/>
          </a:bodyPr>
          <a:lstStyle/>
          <a:p>
            <a:pPr algn="ctr"/>
            <a:r>
              <a:rPr lang="en-US" sz="3200" b="1" dirty="0"/>
              <a:t> </a:t>
            </a:r>
            <a:r>
              <a:rPr lang="en-US" sz="3200" dirty="0"/>
              <a:t>A</a:t>
            </a:r>
            <a:r>
              <a:rPr lang="en-US" sz="3200" dirty="0" smtClean="0"/>
              <a:t> </a:t>
            </a:r>
            <a:r>
              <a:rPr lang="en-US" sz="3200" dirty="0"/>
              <a:t>programmable </a:t>
            </a:r>
            <a:r>
              <a:rPr lang="en-US" sz="3200" dirty="0" smtClean="0"/>
              <a:t>device </a:t>
            </a:r>
            <a:r>
              <a:rPr lang="en-US" sz="3200" dirty="0"/>
              <a:t>that can store, retrieve, and process data</a:t>
            </a:r>
            <a:endParaRPr lang="en-US" sz="3200" dirty="0">
              <a:latin typeface="+mj-lt"/>
            </a:endParaRPr>
          </a:p>
        </p:txBody>
      </p:sp>
      <p:sp>
        <p:nvSpPr>
          <p:cNvPr id="5" name="TextBox 4"/>
          <p:cNvSpPr txBox="1"/>
          <p:nvPr/>
        </p:nvSpPr>
        <p:spPr>
          <a:xfrm>
            <a:off x="739342" y="3854172"/>
            <a:ext cx="11049000" cy="584775"/>
          </a:xfrm>
          <a:prstGeom prst="rect">
            <a:avLst/>
          </a:prstGeom>
          <a:noFill/>
        </p:spPr>
        <p:txBody>
          <a:bodyPr wrap="square" rtlCol="0">
            <a:spAutoFit/>
          </a:bodyPr>
          <a:lstStyle/>
          <a:p>
            <a:pPr algn="ctr"/>
            <a:r>
              <a:rPr lang="en-US" sz="3200" b="1" dirty="0"/>
              <a:t> </a:t>
            </a:r>
            <a:r>
              <a:rPr lang="en-US" sz="3200" dirty="0"/>
              <a:t>A</a:t>
            </a:r>
            <a:r>
              <a:rPr lang="en-US" sz="3200" dirty="0" smtClean="0"/>
              <a:t> machine that can add numbers and save the result</a:t>
            </a:r>
            <a:endParaRPr lang="en-US" sz="3200" dirty="0">
              <a:latin typeface="+mj-lt"/>
            </a:endParaRPr>
          </a:p>
        </p:txBody>
      </p:sp>
      <p:sp>
        <p:nvSpPr>
          <p:cNvPr id="6" name="TextBox 5"/>
          <p:cNvSpPr txBox="1"/>
          <p:nvPr/>
        </p:nvSpPr>
        <p:spPr>
          <a:xfrm>
            <a:off x="864177" y="3023175"/>
            <a:ext cx="11049000" cy="830997"/>
          </a:xfrm>
          <a:prstGeom prst="rect">
            <a:avLst/>
          </a:prstGeom>
          <a:noFill/>
        </p:spPr>
        <p:txBody>
          <a:bodyPr wrap="square" rtlCol="0">
            <a:spAutoFit/>
          </a:bodyPr>
          <a:lstStyle/>
          <a:p>
            <a:pPr algn="ctr"/>
            <a:r>
              <a:rPr lang="en-US" sz="4800" dirty="0" smtClean="0">
                <a:latin typeface="+mj-lt"/>
              </a:rPr>
              <a:t>OR</a:t>
            </a:r>
            <a:endParaRPr lang="en-US" sz="4800" dirty="0">
              <a:latin typeface="+mj-lt"/>
            </a:endParaRPr>
          </a:p>
        </p:txBody>
      </p:sp>
    </p:spTree>
    <p:extLst>
      <p:ext uri="{BB962C8B-B14F-4D97-AF65-F5344CB8AC3E}">
        <p14:creationId xmlns:p14="http://schemas.microsoft.com/office/powerpoint/2010/main" val="254601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computer?</a:t>
            </a:r>
            <a:endParaRPr lang="en-US" dirty="0"/>
          </a:p>
        </p:txBody>
      </p:sp>
      <p:sp>
        <p:nvSpPr>
          <p:cNvPr id="3" name="Content Placeholder 2"/>
          <p:cNvSpPr>
            <a:spLocks noGrp="1"/>
          </p:cNvSpPr>
          <p:nvPr>
            <p:ph idx="1"/>
          </p:nvPr>
        </p:nvSpPr>
        <p:spPr/>
        <p:txBody>
          <a:bodyPr/>
          <a:lstStyle/>
          <a:p>
            <a:r>
              <a:rPr lang="en-US" dirty="0" smtClean="0"/>
              <a:t>Simply put, a computer can preform addition and subtraction, save the results, and preform another addition or subtraction on the result</a:t>
            </a:r>
          </a:p>
          <a:p>
            <a:r>
              <a:rPr lang="en-US" dirty="0" smtClean="0"/>
              <a:t>When you program a computer, you are describing the starting values, order, and values of the operations in this sequence</a:t>
            </a:r>
          </a:p>
          <a:p>
            <a:r>
              <a:rPr lang="en-US" dirty="0" smtClean="0"/>
              <a:t>Computer science is the study of how to extend these basic operations to do real, productive work in the most efficient way possible</a:t>
            </a:r>
            <a:endParaRPr lang="en-US" dirty="0"/>
          </a:p>
        </p:txBody>
      </p:sp>
    </p:spTree>
    <p:extLst>
      <p:ext uri="{BB962C8B-B14F-4D97-AF65-F5344CB8AC3E}">
        <p14:creationId xmlns:p14="http://schemas.microsoft.com/office/powerpoint/2010/main" val="185803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class?</a:t>
            </a:r>
            <a:endParaRPr lang="en-US" dirty="0"/>
          </a:p>
        </p:txBody>
      </p:sp>
      <p:sp>
        <p:nvSpPr>
          <p:cNvPr id="3" name="Content Placeholder 2"/>
          <p:cNvSpPr>
            <a:spLocks noGrp="1"/>
          </p:cNvSpPr>
          <p:nvPr>
            <p:ph idx="1"/>
          </p:nvPr>
        </p:nvSpPr>
        <p:spPr/>
        <p:txBody>
          <a:bodyPr/>
          <a:lstStyle/>
          <a:p>
            <a:pPr marL="0" indent="0">
              <a:buNone/>
            </a:pPr>
            <a:r>
              <a:rPr lang="en-US" dirty="0"/>
              <a:t>AP Computer Science Principles is an introductory college-level computing course that introduces students to the breadth of the field of computer science. Students learn to design and evaluate solutions and to apply computer science to solve problems through the development of algorithms and programs. They incorporate abstraction into programs and use data to discover new knowledge. Students also explain how computing innovations and computing systems—including the internet—work, explore their potential impacts, and contribute to a computing culture that is collaborative and ethical.</a:t>
            </a:r>
            <a:endParaRPr lang="en-US" dirty="0"/>
          </a:p>
        </p:txBody>
      </p:sp>
    </p:spTree>
    <p:extLst>
      <p:ext uri="{BB962C8B-B14F-4D97-AF65-F5344CB8AC3E}">
        <p14:creationId xmlns:p14="http://schemas.microsoft.com/office/powerpoint/2010/main" val="369169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sp>
        <p:nvSpPr>
          <p:cNvPr id="3" name="Content Placeholder 2"/>
          <p:cNvSpPr>
            <a:spLocks noGrp="1"/>
          </p:cNvSpPr>
          <p:nvPr>
            <p:ph idx="1"/>
          </p:nvPr>
        </p:nvSpPr>
        <p:spPr/>
        <p:txBody>
          <a:bodyPr/>
          <a:lstStyle/>
          <a:p>
            <a:r>
              <a:rPr lang="en-US" dirty="0" smtClean="0"/>
              <a:t>This course will cover an introduction to a wide variety of subjects, in multiple different aspects of computer science</a:t>
            </a:r>
          </a:p>
          <a:p>
            <a:r>
              <a:rPr lang="en-US" dirty="0" smtClean="0"/>
              <a:t>The core of this course is learning basic programming skills</a:t>
            </a:r>
          </a:p>
          <a:p>
            <a:r>
              <a:rPr lang="en-US" dirty="0" smtClean="0"/>
              <a:t>You will also learn about the history and impact of computing, digital ethics concerns, and how computing can be used in the real world.</a:t>
            </a:r>
          </a:p>
          <a:p>
            <a:endParaRPr lang="en-US" dirty="0"/>
          </a:p>
        </p:txBody>
      </p:sp>
    </p:spTree>
    <p:extLst>
      <p:ext uri="{BB962C8B-B14F-4D97-AF65-F5344CB8AC3E}">
        <p14:creationId xmlns:p14="http://schemas.microsoft.com/office/powerpoint/2010/main" val="340462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this course</a:t>
            </a:r>
            <a:endParaRPr lang="en-US" dirty="0"/>
          </a:p>
        </p:txBody>
      </p:sp>
      <p:sp>
        <p:nvSpPr>
          <p:cNvPr id="3" name="Content Placeholder 2"/>
          <p:cNvSpPr>
            <a:spLocks noGrp="1"/>
          </p:cNvSpPr>
          <p:nvPr>
            <p:ph idx="1"/>
          </p:nvPr>
        </p:nvSpPr>
        <p:spPr/>
        <p:txBody>
          <a:bodyPr/>
          <a:lstStyle/>
          <a:p>
            <a:r>
              <a:rPr lang="en-US" dirty="0" smtClean="0"/>
              <a:t>This course has been designed with the goal of maximizing real experience with programming and computing while minimizing busywork.</a:t>
            </a:r>
          </a:p>
          <a:p>
            <a:r>
              <a:rPr lang="en-US" dirty="0" smtClean="0"/>
              <a:t>With this in mind, you will still have to pass your AP exams, which are heavily dependent on your ability to answer oddly worded multiple choice questions</a:t>
            </a:r>
          </a:p>
          <a:p>
            <a:endParaRPr lang="en-US" dirty="0"/>
          </a:p>
        </p:txBody>
      </p:sp>
    </p:spTree>
    <p:extLst>
      <p:ext uri="{BB962C8B-B14F-4D97-AF65-F5344CB8AC3E}">
        <p14:creationId xmlns:p14="http://schemas.microsoft.com/office/powerpoint/2010/main" val="207755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this in mind...</a:t>
            </a:r>
            <a:endParaRPr lang="en-US" dirty="0"/>
          </a:p>
        </p:txBody>
      </p:sp>
      <p:sp>
        <p:nvSpPr>
          <p:cNvPr id="3" name="Content Placeholder 2"/>
          <p:cNvSpPr>
            <a:spLocks noGrp="1"/>
          </p:cNvSpPr>
          <p:nvPr>
            <p:ph idx="1"/>
          </p:nvPr>
        </p:nvSpPr>
        <p:spPr/>
        <p:txBody>
          <a:bodyPr>
            <a:normAutofit lnSpcReduction="10000"/>
          </a:bodyPr>
          <a:lstStyle/>
          <a:p>
            <a:r>
              <a:rPr lang="en-US" dirty="0" smtClean="0"/>
              <a:t>You will have a short (~10 question) multiple choice quiz after each section (5 days), and a longer (~25 question) test after each unit (4 sections)</a:t>
            </a:r>
          </a:p>
          <a:p>
            <a:r>
              <a:rPr lang="en-US" dirty="0" smtClean="0"/>
              <a:t>Your only homework will be week-long, self-paced, real-world programming projects that will require you to apply what you have learned in class</a:t>
            </a:r>
          </a:p>
          <a:p>
            <a:r>
              <a:rPr lang="en-US" dirty="0" smtClean="0"/>
              <a:t>When a programming assignment is not applicable, you will have a writing task instead.</a:t>
            </a:r>
          </a:p>
          <a:p>
            <a:r>
              <a:rPr lang="en-US" dirty="0" smtClean="0"/>
              <a:t>These assignments will be given out at the start of each section, and will be due on the first day of the section after the next one</a:t>
            </a:r>
            <a:endParaRPr lang="en-US" dirty="0"/>
          </a:p>
        </p:txBody>
      </p:sp>
    </p:spTree>
    <p:extLst>
      <p:ext uri="{BB962C8B-B14F-4D97-AF65-F5344CB8AC3E}">
        <p14:creationId xmlns:p14="http://schemas.microsoft.com/office/powerpoint/2010/main" val="8421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152</TotalTime>
  <Words>1100</Words>
  <Application>Microsoft Office PowerPoint</Application>
  <PresentationFormat>Custom</PresentationFormat>
  <Paragraphs>85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Tech 16x9</vt:lpstr>
      <vt:lpstr>Welcome to AP Computer Science Principals!</vt:lpstr>
      <vt:lpstr>Before we can begin: prior experience survey</vt:lpstr>
      <vt:lpstr>What is Computer Science?</vt:lpstr>
      <vt:lpstr>PowerPoint Presentation</vt:lpstr>
      <vt:lpstr>What is a computer?</vt:lpstr>
      <vt:lpstr>What is this class?</vt:lpstr>
      <vt:lpstr>What does this mean?</vt:lpstr>
      <vt:lpstr>What to expect from this course</vt:lpstr>
      <vt:lpstr>With this in mind...</vt:lpstr>
      <vt:lpstr>Scheduling</vt:lpstr>
      <vt:lpstr>Programming environment</vt:lpstr>
      <vt:lpstr>Why python?</vt:lpstr>
      <vt:lpstr>Coursework resources</vt:lpstr>
      <vt:lpstr>What I expect from you</vt:lpstr>
      <vt:lpstr>Discussing the elephant in the room</vt:lpstr>
      <vt:lpstr>AP exam format</vt:lpstr>
      <vt:lpstr>What the AP exam means for you</vt:lpstr>
      <vt:lpstr>And now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AP Computer Science Principals!</dc:title>
  <dc:creator>Enzo D'Amato</dc:creator>
  <cp:lastModifiedBy>Enzo D'Amato</cp:lastModifiedBy>
  <cp:revision>12</cp:revision>
  <dcterms:created xsi:type="dcterms:W3CDTF">2022-09-07T21:21:30Z</dcterms:created>
  <dcterms:modified xsi:type="dcterms:W3CDTF">2022-09-07T23:53:38Z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