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Linux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7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man was the command that was invoked, and </a:t>
            </a:r>
            <a:r>
              <a:rPr lang="en-US" dirty="0" err="1" smtClean="0"/>
              <a:t>pwd</a:t>
            </a:r>
            <a:r>
              <a:rPr lang="en-US" dirty="0" smtClean="0"/>
              <a:t> was the argument</a:t>
            </a:r>
          </a:p>
          <a:p>
            <a:r>
              <a:rPr lang="en-US" dirty="0" smtClean="0"/>
              <a:t>The man command has documentation on every command and command option contained within the </a:t>
            </a:r>
            <a:r>
              <a:rPr lang="en-US" dirty="0" err="1" smtClean="0"/>
              <a:t>sytem</a:t>
            </a:r>
            <a:endParaRPr lang="en-US" dirty="0"/>
          </a:p>
          <a:p>
            <a:r>
              <a:rPr lang="en-US" dirty="0" smtClean="0"/>
              <a:t>If you are ever unsure on how a command works, or what arguments a command takes, you can use the man command to look up the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9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are going to preform an operation on a file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cp</a:t>
            </a:r>
            <a:r>
              <a:rPr lang="en-US" dirty="0" smtClean="0"/>
              <a:t> command copies a file from one location to another</a:t>
            </a:r>
          </a:p>
          <a:p>
            <a:r>
              <a:rPr lang="en-US" dirty="0" smtClean="0"/>
              <a:t>Before we can learn how to use these commands on files, we have to learn how to access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operators allow you to access files located in a specific location:</a:t>
            </a:r>
          </a:p>
          <a:p>
            <a:r>
              <a:rPr lang="en-US" dirty="0" smtClean="0"/>
              <a:t>The tilde (~) refers to your home directory, which is where your personal files are stored</a:t>
            </a:r>
          </a:p>
          <a:p>
            <a:r>
              <a:rPr lang="en-US" dirty="0" smtClean="0"/>
              <a:t>A slash preceding a path refers to the root directory (/home/</a:t>
            </a:r>
            <a:r>
              <a:rPr lang="en-US" dirty="0" err="1" smtClean="0"/>
              <a:t>enzo</a:t>
            </a:r>
            <a:r>
              <a:rPr lang="en-US" dirty="0" smtClean="0"/>
              <a:t>). This is also known as an absolute path</a:t>
            </a:r>
          </a:p>
          <a:p>
            <a:r>
              <a:rPr lang="en-US" dirty="0" smtClean="0"/>
              <a:t>A path not preceded by a special character refers to a file or directory in the current directory (website/html)</a:t>
            </a:r>
          </a:p>
          <a:p>
            <a:r>
              <a:rPr lang="en-US" dirty="0" smtClean="0"/>
              <a:t>A single dot also refers to the current directory (./assignments/homework.txt)</a:t>
            </a:r>
          </a:p>
          <a:p>
            <a:r>
              <a:rPr lang="en-US" dirty="0" smtClean="0"/>
              <a:t>Two dots refers to the previous directory (../</a:t>
            </a:r>
            <a:r>
              <a:rPr lang="en-US" dirty="0" err="1" smtClean="0"/>
              <a:t>enzo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asterisk operator selects all files in a directory (./test/*)</a:t>
            </a:r>
          </a:p>
        </p:txBody>
      </p:sp>
    </p:spTree>
    <p:extLst>
      <p:ext uri="{BB962C8B-B14F-4D97-AF65-F5344CB8AC3E}">
        <p14:creationId xmlns:p14="http://schemas.microsoft.com/office/powerpoint/2010/main" val="108312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this on your own:</a:t>
            </a:r>
          </a:p>
          <a:p>
            <a:pPr lvl="1"/>
            <a:r>
              <a:rPr lang="en-US" dirty="0" smtClean="0"/>
              <a:t>Use the man command to view the manual for the </a:t>
            </a:r>
            <a:r>
              <a:rPr lang="en-US" dirty="0" err="1" smtClean="0"/>
              <a:t>cp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Copy the file located at </a:t>
            </a:r>
            <a:r>
              <a:rPr lang="en-US" dirty="0" smtClean="0">
                <a:latin typeface="IBM Plex Mono" panose="020B0509050203000203" pitchFamily="49" charset="0"/>
              </a:rPr>
              <a:t>/</a:t>
            </a:r>
            <a:r>
              <a:rPr lang="en-US" dirty="0" err="1" smtClean="0">
                <a:latin typeface="IBM Plex Mono" panose="020B0509050203000203" pitchFamily="49" charset="0"/>
              </a:rPr>
              <a:t>var</a:t>
            </a:r>
            <a:r>
              <a:rPr lang="en-US" dirty="0" smtClean="0">
                <a:latin typeface="IBM Plex Mono" panose="020B0509050203000203" pitchFamily="49" charset="0"/>
              </a:rPr>
              <a:t>/</a:t>
            </a:r>
            <a:r>
              <a:rPr lang="en-US" dirty="0" err="1" smtClean="0">
                <a:latin typeface="IBM Plex Mono" panose="020B0509050203000203" pitchFamily="49" charset="0"/>
              </a:rPr>
              <a:t>apcsp</a:t>
            </a:r>
            <a:r>
              <a:rPr lang="en-US" dirty="0" smtClean="0">
                <a:latin typeface="IBM Plex Mono" panose="020B0509050203000203" pitchFamily="49" charset="0"/>
              </a:rPr>
              <a:t>/unit0/002/welcome.txt</a:t>
            </a:r>
            <a:r>
              <a:rPr lang="en-US" dirty="0" smtClean="0"/>
              <a:t> to your home directory (try using the tab key to autocomplete the path)</a:t>
            </a:r>
          </a:p>
        </p:txBody>
      </p:sp>
    </p:spTree>
    <p:extLst>
      <p:ext uri="{BB962C8B-B14F-4D97-AF65-F5344CB8AC3E}">
        <p14:creationId xmlns:p14="http://schemas.microsoft.com/office/powerpoint/2010/main" val="285232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 file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didn’t work, the correct command </a:t>
            </a:r>
            <a:r>
              <a:rPr lang="en-US" dirty="0"/>
              <a:t>should be </a:t>
            </a:r>
            <a:r>
              <a:rPr lang="en-US" dirty="0" err="1">
                <a:latin typeface="IBM Plex Mono" panose="020B0509050203000203" pitchFamily="49" charset="0"/>
              </a:rPr>
              <a:t>cp</a:t>
            </a:r>
            <a:r>
              <a:rPr lang="en-US" dirty="0">
                <a:latin typeface="IBM Plex Mono" panose="020B0509050203000203" pitchFamily="49" charset="0"/>
              </a:rPr>
              <a:t> /</a:t>
            </a:r>
            <a:r>
              <a:rPr lang="en-US" dirty="0" err="1">
                <a:latin typeface="IBM Plex Mono" panose="020B0509050203000203" pitchFamily="49" charset="0"/>
              </a:rPr>
              <a:t>var</a:t>
            </a:r>
            <a:r>
              <a:rPr lang="en-US" dirty="0">
                <a:latin typeface="IBM Plex Mono" panose="020B0509050203000203" pitchFamily="49" charset="0"/>
              </a:rPr>
              <a:t>/</a:t>
            </a:r>
            <a:r>
              <a:rPr lang="en-US" dirty="0" err="1">
                <a:latin typeface="IBM Plex Mono" panose="020B0509050203000203" pitchFamily="49" charset="0"/>
              </a:rPr>
              <a:t>apcsp</a:t>
            </a:r>
            <a:r>
              <a:rPr lang="en-US" dirty="0">
                <a:latin typeface="IBM Plex Mono" panose="020B0509050203000203" pitchFamily="49" charset="0"/>
              </a:rPr>
              <a:t>/unit0/002/welcome.txt </a:t>
            </a:r>
            <a:r>
              <a:rPr lang="en-US" dirty="0" smtClean="0">
                <a:latin typeface="IBM Plex Mono" panose="020B0509050203000203" pitchFamily="49" charset="0"/>
              </a:rPr>
              <a:t>~</a:t>
            </a:r>
          </a:p>
          <a:p>
            <a:r>
              <a:rPr lang="en-US" dirty="0" smtClean="0"/>
              <a:t>Useful notes:</a:t>
            </a:r>
          </a:p>
          <a:p>
            <a:pPr lvl="1"/>
            <a:r>
              <a:rPr lang="en-US" dirty="0" smtClean="0"/>
              <a:t>To copy all files in a folder, follow the directory name with an asterisk (/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aspcsp</a:t>
            </a:r>
            <a:r>
              <a:rPr lang="en-US" dirty="0" smtClean="0"/>
              <a:t>/unit0/002/*)</a:t>
            </a:r>
          </a:p>
        </p:txBody>
      </p:sp>
    </p:spTree>
    <p:extLst>
      <p:ext uri="{BB962C8B-B14F-4D97-AF65-F5344CB8AC3E}">
        <p14:creationId xmlns:p14="http://schemas.microsoft.com/office/powerpoint/2010/main" val="299256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4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know how to issue basic commands, we are now going to move on to directory navigation and text editing</a:t>
            </a:r>
          </a:p>
          <a:p>
            <a:r>
              <a:rPr lang="en-US" dirty="0" smtClean="0"/>
              <a:t>From here on, less time will be spent on the mechanics of each command</a:t>
            </a:r>
          </a:p>
          <a:p>
            <a:r>
              <a:rPr lang="en-US" dirty="0" smtClean="0"/>
              <a:t>Issue the ls command</a:t>
            </a:r>
          </a:p>
          <a:p>
            <a:r>
              <a:rPr lang="en-US" dirty="0" smtClean="0"/>
              <a:t>This command lists the content of the current working directory if issued with no arguments, or the contents of the directory passed to it as an argument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0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 and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 the </a:t>
            </a:r>
            <a:r>
              <a:rPr lang="en-US" dirty="0" err="1" smtClean="0"/>
              <a:t>pwd</a:t>
            </a:r>
            <a:r>
              <a:rPr lang="en-US" dirty="0" smtClean="0"/>
              <a:t> and ls commands, and take note of the results</a:t>
            </a:r>
          </a:p>
          <a:p>
            <a:r>
              <a:rPr lang="en-US" dirty="0" smtClean="0"/>
              <a:t>To make a new directory, use the </a:t>
            </a:r>
            <a:r>
              <a:rPr lang="en-US" dirty="0" err="1" smtClean="0"/>
              <a:t>mkdir</a:t>
            </a:r>
            <a:r>
              <a:rPr lang="en-US" dirty="0" smtClean="0"/>
              <a:t> command.</a:t>
            </a:r>
          </a:p>
          <a:p>
            <a:r>
              <a:rPr lang="en-US" dirty="0" smtClean="0"/>
              <a:t>Make a new directory called intro (</a:t>
            </a:r>
            <a:r>
              <a:rPr lang="en-US" dirty="0" err="1" smtClean="0">
                <a:latin typeface="IBM Plex Mono" panose="020B0509050203000203" pitchFamily="49" charset="0"/>
              </a:rPr>
              <a:t>mkdir</a:t>
            </a:r>
            <a:r>
              <a:rPr lang="en-US" dirty="0" smtClean="0">
                <a:latin typeface="IBM Plex Mono" panose="020B0509050203000203" pitchFamily="49" charset="0"/>
              </a:rPr>
              <a:t> intro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CHANGE into the new DIRECTORY, use the cd command (</a:t>
            </a:r>
            <a:r>
              <a:rPr lang="en-US" dirty="0" smtClean="0">
                <a:latin typeface="IBM Plex Mono" panose="020B0509050203000203" pitchFamily="49" charset="0"/>
              </a:rPr>
              <a:t>cd intro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issue the </a:t>
            </a:r>
            <a:r>
              <a:rPr lang="en-US" dirty="0" err="1" smtClean="0"/>
              <a:t>pwd</a:t>
            </a:r>
            <a:r>
              <a:rPr lang="en-US" dirty="0" smtClean="0"/>
              <a:t> and ls commands again, and compare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5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just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just created a new directory, and changed into it</a:t>
            </a:r>
          </a:p>
          <a:p>
            <a:r>
              <a:rPr lang="en-US" dirty="0" smtClean="0"/>
              <a:t>Linux uses </a:t>
            </a:r>
            <a:r>
              <a:rPr lang="en-US" dirty="0"/>
              <a:t>a </a:t>
            </a:r>
            <a:r>
              <a:rPr lang="en-US" dirty="0" smtClean="0"/>
              <a:t>hierarchical file system, in the same way that windows and mac does</a:t>
            </a:r>
          </a:p>
          <a:p>
            <a:r>
              <a:rPr lang="en-US" dirty="0" smtClean="0"/>
              <a:t>The lowest level file is just a slash (/), this directory is called the root directory</a:t>
            </a:r>
          </a:p>
          <a:p>
            <a:r>
              <a:rPr lang="en-US" dirty="0" smtClean="0"/>
              <a:t>From here, each directory contains more folders and directories</a:t>
            </a:r>
          </a:p>
          <a:p>
            <a:r>
              <a:rPr lang="en-US" dirty="0" smtClean="0"/>
              <a:t>Since this is not a </a:t>
            </a:r>
            <a:r>
              <a:rPr lang="en-US" dirty="0"/>
              <a:t>L</a:t>
            </a:r>
            <a:r>
              <a:rPr lang="en-US" dirty="0" smtClean="0"/>
              <a:t>inux course, the exact location of system configuration files and directories</a:t>
            </a:r>
          </a:p>
          <a:p>
            <a:r>
              <a:rPr lang="en-US" dirty="0" smtClean="0"/>
              <a:t>For the purposes of this course, just keep in mind the /</a:t>
            </a:r>
            <a:r>
              <a:rPr lang="en-US" dirty="0" err="1" smtClean="0"/>
              <a:t>var</a:t>
            </a:r>
            <a:r>
              <a:rPr lang="en-US" dirty="0" smtClean="0"/>
              <a:t>/</a:t>
            </a:r>
            <a:r>
              <a:rPr lang="en-US" dirty="0" err="1" smtClean="0"/>
              <a:t>apcsp</a:t>
            </a:r>
            <a:r>
              <a:rPr lang="en-US" dirty="0" smtClean="0"/>
              <a:t> directory, which will contain your coursework</a:t>
            </a:r>
          </a:p>
          <a:p>
            <a:r>
              <a:rPr lang="en-US" dirty="0" smtClean="0"/>
              <a:t>Try using the tree command to view the structure of the filesystem</a:t>
            </a:r>
          </a:p>
        </p:txBody>
      </p:sp>
    </p:spTree>
    <p:extLst>
      <p:ext uri="{BB962C8B-B14F-4D97-AF65-F5344CB8AC3E}">
        <p14:creationId xmlns:p14="http://schemas.microsoft.com/office/powerpoint/2010/main" val="233325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back to the parent directory using the .. Operator (cd ..)</a:t>
            </a:r>
          </a:p>
          <a:p>
            <a:r>
              <a:rPr lang="en-US" dirty="0" smtClean="0"/>
              <a:t>We will now review some basic file editing commands</a:t>
            </a:r>
          </a:p>
          <a:p>
            <a:r>
              <a:rPr lang="en-US" dirty="0" smtClean="0"/>
              <a:t>Before we start editing, use the cat command to view the contents of welcome.txt</a:t>
            </a:r>
          </a:p>
          <a:p>
            <a:r>
              <a:rPr lang="en-US" dirty="0" smtClean="0"/>
              <a:t>The cat command concatenates all files passed to it as arguments, and prints the result</a:t>
            </a:r>
          </a:p>
        </p:txBody>
      </p:sp>
    </p:spTree>
    <p:extLst>
      <p:ext uri="{BB962C8B-B14F-4D97-AF65-F5344CB8AC3E}">
        <p14:creationId xmlns:p14="http://schemas.microsoft.com/office/powerpoint/2010/main" val="4980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conventions you will see in all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 curly braces should be replaced completely with information relevant to you, IE. {</a:t>
            </a:r>
            <a:r>
              <a:rPr lang="en-US" dirty="0" err="1" smtClean="0"/>
              <a:t>FirstName</a:t>
            </a:r>
            <a:r>
              <a:rPr lang="en-US" dirty="0" smtClean="0"/>
              <a:t>} -&gt; Enzo</a:t>
            </a:r>
          </a:p>
          <a:p>
            <a:r>
              <a:rPr lang="en-US" dirty="0" smtClean="0"/>
              <a:t>Anything in a </a:t>
            </a:r>
            <a:r>
              <a:rPr lang="en-US" dirty="0" smtClean="0">
                <a:latin typeface="IBM Plex Mono" panose="020B0509050203000203" pitchFamily="49" charset="0"/>
              </a:rPr>
              <a:t>monospaced font</a:t>
            </a:r>
            <a:r>
              <a:rPr lang="en-US" dirty="0" smtClean="0"/>
              <a:t>, or in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is a command or a piece of code</a:t>
            </a:r>
          </a:p>
          <a:p>
            <a:r>
              <a:rPr lang="en-US" dirty="0" smtClean="0"/>
              <a:t>Anything surrounded by less than or equals signs is a key that you should press &lt;Enter&gt; -&gt; press enter on your keyboard</a:t>
            </a:r>
          </a:p>
          <a:p>
            <a:r>
              <a:rPr lang="en-US" dirty="0" smtClean="0"/>
              <a:t>Square braces designates an optional statement [</a:t>
            </a:r>
            <a:r>
              <a:rPr lang="en-US" dirty="0" err="1" smtClean="0"/>
              <a:t>LastName</a:t>
            </a:r>
            <a:r>
              <a:rPr lang="en-US" dirty="0" smtClean="0"/>
              <a:t>] -&gt; (nothing) OR | Damato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9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common Linux text editors. If you prefer an editor that is not installed on this system, let me know and I will add it</a:t>
            </a:r>
          </a:p>
          <a:p>
            <a:r>
              <a:rPr lang="en-US" dirty="0" smtClean="0"/>
              <a:t>If you are new to editors, there are two that we will review </a:t>
            </a:r>
            <a:r>
              <a:rPr lang="en-US" dirty="0" err="1" smtClean="0"/>
              <a:t>nano</a:t>
            </a:r>
            <a:r>
              <a:rPr lang="en-US" dirty="0" smtClean="0"/>
              <a:t>, and vim</a:t>
            </a:r>
          </a:p>
          <a:p>
            <a:r>
              <a:rPr lang="en-US" dirty="0" smtClean="0"/>
              <a:t>Nano is very easy to use, and it great for beginner and quick edits</a:t>
            </a:r>
          </a:p>
          <a:p>
            <a:r>
              <a:rPr lang="en-US" dirty="0" smtClean="0"/>
              <a:t>Vim is an extremely powerful editor, but it is extremely complex. For the purposes of this course, we will introduce it, and I will give you more resources if you wish to know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welcome.txt using </a:t>
            </a:r>
            <a:r>
              <a:rPr lang="en-US" dirty="0" err="1" smtClean="0"/>
              <a:t>nano</a:t>
            </a:r>
            <a:endParaRPr lang="en-US" dirty="0" smtClean="0"/>
          </a:p>
          <a:p>
            <a:r>
              <a:rPr lang="en-US" dirty="0" smtClean="0"/>
              <a:t>You are now using the </a:t>
            </a:r>
            <a:r>
              <a:rPr lang="en-US" dirty="0" err="1" smtClean="0"/>
              <a:t>nano</a:t>
            </a:r>
            <a:r>
              <a:rPr lang="en-US" dirty="0" smtClean="0"/>
              <a:t> text editor, a full-terminal application that was invoked using the command line</a:t>
            </a:r>
          </a:p>
          <a:p>
            <a:r>
              <a:rPr lang="en-US" dirty="0" smtClean="0"/>
              <a:t>Use your arrow keys to move around the document</a:t>
            </a:r>
          </a:p>
          <a:p>
            <a:r>
              <a:rPr lang="en-US" dirty="0" smtClean="0"/>
              <a:t>To make an edit, simply move to the section you want to edit, and edit it like you would a word document</a:t>
            </a:r>
          </a:p>
          <a:p>
            <a:r>
              <a:rPr lang="en-US" dirty="0" smtClean="0"/>
              <a:t>To exit, press &lt;control&gt;x</a:t>
            </a:r>
          </a:p>
          <a:p>
            <a:r>
              <a:rPr lang="en-US" dirty="0" smtClean="0"/>
              <a:t>It will ask you if you want to save your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Now, let’s open the same file in vim</a:t>
            </a:r>
          </a:p>
          <a:p>
            <a:r>
              <a:rPr lang="en-US" dirty="0" smtClean="0"/>
              <a:t>Use the vim command to open the file</a:t>
            </a:r>
          </a:p>
          <a:p>
            <a:r>
              <a:rPr lang="en-US" dirty="0" smtClean="0"/>
              <a:t>If you try to edit the file, you will notice that it doesn’t work</a:t>
            </a:r>
          </a:p>
          <a:p>
            <a:r>
              <a:rPr lang="en-US" dirty="0" smtClean="0"/>
              <a:t>That is because you are in command mode, where you can enter more advanced commands, that allow you to edit quickly</a:t>
            </a:r>
          </a:p>
          <a:p>
            <a:r>
              <a:rPr lang="en-US" dirty="0" smtClean="0"/>
              <a:t>To edit normally, press the </a:t>
            </a:r>
            <a:r>
              <a:rPr lang="en-US" dirty="0" err="1" smtClean="0"/>
              <a:t>i</a:t>
            </a:r>
            <a:r>
              <a:rPr lang="en-US" dirty="0" smtClean="0"/>
              <a:t> key, and you will enter insert mode</a:t>
            </a:r>
          </a:p>
          <a:p>
            <a:r>
              <a:rPr lang="en-US" dirty="0" smtClean="0"/>
              <a:t>To exit insert mode, press the escape key</a:t>
            </a:r>
          </a:p>
          <a:p>
            <a:r>
              <a:rPr lang="en-US" dirty="0" smtClean="0"/>
              <a:t>To save and exit, enter a colon, and then type </a:t>
            </a:r>
            <a:r>
              <a:rPr lang="en-US" dirty="0" err="1" smtClean="0"/>
              <a:t>wq</a:t>
            </a:r>
            <a:endParaRPr lang="en-US" dirty="0" smtClean="0"/>
          </a:p>
          <a:p>
            <a:r>
              <a:rPr lang="en-US" dirty="0" smtClean="0"/>
              <a:t>This will save the file and quit</a:t>
            </a:r>
          </a:p>
          <a:p>
            <a:r>
              <a:rPr lang="en-US" dirty="0" smtClean="0"/>
              <a:t>To quit without saving, enter q!</a:t>
            </a:r>
          </a:p>
          <a:p>
            <a:r>
              <a:rPr lang="en-US" dirty="0" smtClean="0"/>
              <a:t>If you want to </a:t>
            </a:r>
            <a:r>
              <a:rPr lang="en-US" dirty="0"/>
              <a:t>learn more about vim, go to https://www.openvim.com/</a:t>
            </a:r>
          </a:p>
        </p:txBody>
      </p:sp>
    </p:spTree>
    <p:extLst>
      <p:ext uri="{BB962C8B-B14F-4D97-AF65-F5344CB8AC3E}">
        <p14:creationId xmlns:p14="http://schemas.microsoft.com/office/powerpoint/2010/main" val="1272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commands accept optional arguments that change how the commands function</a:t>
            </a:r>
          </a:p>
          <a:p>
            <a:r>
              <a:rPr lang="en-US" dirty="0" smtClean="0"/>
              <a:t>These are called named arguments, and come in two forms</a:t>
            </a:r>
          </a:p>
          <a:p>
            <a:r>
              <a:rPr lang="en-US" dirty="0" smtClean="0"/>
              <a:t>Let’s try with the ls command</a:t>
            </a:r>
          </a:p>
          <a:p>
            <a:r>
              <a:rPr lang="en-US" dirty="0" smtClean="0"/>
              <a:t>Enter ls –a</a:t>
            </a:r>
          </a:p>
          <a:p>
            <a:r>
              <a:rPr lang="en-US" dirty="0" smtClean="0"/>
              <a:t>Now try ls --all</a:t>
            </a:r>
          </a:p>
          <a:p>
            <a:r>
              <a:rPr lang="en-US" dirty="0" smtClean="0"/>
              <a:t>One dash is the short form of a named argument, and two dashes is the long form</a:t>
            </a:r>
          </a:p>
          <a:p>
            <a:r>
              <a:rPr lang="en-US" dirty="0" smtClean="0"/>
              <a:t>The names, short codes, and values of named arguments are listed in the man page for all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5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arguments with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arguments can also pass values to programs</a:t>
            </a:r>
          </a:p>
          <a:p>
            <a:r>
              <a:rPr lang="en-US" dirty="0" smtClean="0"/>
              <a:t>Lets try the </a:t>
            </a:r>
            <a:r>
              <a:rPr lang="en-US" dirty="0" err="1" smtClean="0"/>
              <a:t>nl</a:t>
            </a:r>
            <a:r>
              <a:rPr lang="en-US" dirty="0" smtClean="0"/>
              <a:t> command, which numbers the lines in a file</a:t>
            </a:r>
          </a:p>
          <a:p>
            <a:r>
              <a:rPr lang="en-US" dirty="0" smtClean="0"/>
              <a:t>Run it on welcome.txt</a:t>
            </a:r>
          </a:p>
          <a:p>
            <a:r>
              <a:rPr lang="en-US" dirty="0" smtClean="0"/>
              <a:t>Now run it again, but insert the –n argument, with the </a:t>
            </a:r>
            <a:r>
              <a:rPr lang="en-US" dirty="0" err="1" smtClean="0"/>
              <a:t>rz</a:t>
            </a:r>
            <a:r>
              <a:rPr lang="en-US" dirty="0" smtClean="0"/>
              <a:t> option</a:t>
            </a:r>
          </a:p>
          <a:p>
            <a:r>
              <a:rPr lang="en-US" dirty="0" smtClean="0"/>
              <a:t>The command should look like this: </a:t>
            </a:r>
            <a:r>
              <a:rPr lang="en-US" dirty="0" err="1" smtClean="0">
                <a:latin typeface="IBM Plex Mono" panose="020B0509050203000203" pitchFamily="49" charset="0"/>
              </a:rPr>
              <a:t>nl</a:t>
            </a:r>
            <a:r>
              <a:rPr lang="en-US" dirty="0" smtClean="0">
                <a:latin typeface="IBM Plex Mono" panose="020B0509050203000203" pitchFamily="49" charset="0"/>
              </a:rPr>
              <a:t> –n </a:t>
            </a:r>
            <a:r>
              <a:rPr lang="en-US" dirty="0" err="1" smtClean="0">
                <a:latin typeface="IBM Plex Mono" panose="020B0509050203000203" pitchFamily="49" charset="0"/>
              </a:rPr>
              <a:t>rz</a:t>
            </a:r>
            <a:r>
              <a:rPr lang="en-US" dirty="0" smtClean="0">
                <a:latin typeface="IBM Plex Mono" panose="020B0509050203000203" pitchFamily="49" charset="0"/>
              </a:rPr>
              <a:t> welcome.txt</a:t>
            </a:r>
          </a:p>
          <a:p>
            <a:r>
              <a:rPr lang="en-US" dirty="0" smtClean="0"/>
              <a:t>Also try the long form of this option: </a:t>
            </a:r>
            <a:r>
              <a:rPr lang="en-US" dirty="0" err="1" smtClean="0">
                <a:latin typeface="IBM Plex Mono" panose="020B0509050203000203" pitchFamily="49" charset="0"/>
              </a:rPr>
              <a:t>nl</a:t>
            </a:r>
            <a:r>
              <a:rPr lang="en-US" dirty="0" smtClean="0">
                <a:latin typeface="IBM Plex Mono" panose="020B0509050203000203" pitchFamily="49" charset="0"/>
              </a:rPr>
              <a:t> –number-format=</a:t>
            </a:r>
            <a:r>
              <a:rPr lang="en-US" dirty="0" err="1" smtClean="0">
                <a:latin typeface="IBM Plex Mono" panose="020B0509050203000203" pitchFamily="49" charset="0"/>
              </a:rPr>
              <a:t>rz</a:t>
            </a:r>
            <a:r>
              <a:rPr lang="en-US" dirty="0" smtClean="0">
                <a:latin typeface="IBM Plex Mono" panose="020B0509050203000203" pitchFamily="49" charset="0"/>
              </a:rPr>
              <a:t> welcome.txt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1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control characters and redirection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1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linux</a:t>
            </a:r>
            <a:r>
              <a:rPr lang="en-US" dirty="0" smtClean="0"/>
              <a:t> shell is actually quite intelligent, and can function as a programming language in an of itself</a:t>
            </a:r>
          </a:p>
          <a:p>
            <a:r>
              <a:rPr lang="en-US" dirty="0" smtClean="0"/>
              <a:t>Although all of these functions are beyond the scope of this course, it is </a:t>
            </a:r>
            <a:r>
              <a:rPr lang="en-US" dirty="0" err="1" smtClean="0"/>
              <a:t>usefull</a:t>
            </a:r>
            <a:r>
              <a:rPr lang="en-US" dirty="0" smtClean="0"/>
              <a:t> to know a few control characters that allow you to do some quite </a:t>
            </a:r>
            <a:r>
              <a:rPr lang="en-US" dirty="0" err="1" smtClean="0"/>
              <a:t>powerfull</a:t>
            </a:r>
            <a:r>
              <a:rPr lang="en-US" dirty="0" smtClean="0"/>
              <a:t> things with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64928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and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echo command sends the text in its argument back out to the standard output</a:t>
            </a:r>
          </a:p>
          <a:p>
            <a:r>
              <a:rPr lang="en-US" dirty="0" smtClean="0"/>
              <a:t>Try it with the following example </a:t>
            </a:r>
            <a:r>
              <a:rPr lang="en-US" dirty="0" smtClean="0">
                <a:latin typeface="IBM Plex Mono" panose="020B0509050203000203" pitchFamily="49" charset="0"/>
              </a:rPr>
              <a:t>echo “test text”</a:t>
            </a:r>
          </a:p>
          <a:p>
            <a:r>
              <a:rPr lang="en-US" dirty="0" smtClean="0"/>
              <a:t>Now, let’s discuss the standard output. Normally, text being output from a command will go to a line on the terminal, but this is not always the case</a:t>
            </a:r>
          </a:p>
          <a:p>
            <a:r>
              <a:rPr lang="en-US" dirty="0" smtClean="0"/>
              <a:t>The terminal has special characters that will redirect the standard output to another file or program</a:t>
            </a:r>
          </a:p>
        </p:txBody>
      </p:sp>
    </p:spTree>
    <p:extLst>
      <p:ext uri="{BB962C8B-B14F-4D97-AF65-F5344CB8AC3E}">
        <p14:creationId xmlns:p14="http://schemas.microsoft.com/office/powerpoint/2010/main" val="226322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echo command again, but add the following at the end of it </a:t>
            </a:r>
            <a:r>
              <a:rPr lang="en-US" dirty="0" smtClean="0">
                <a:latin typeface="IBM Plex Mono" panose="020B0509050203000203" pitchFamily="49" charset="0"/>
              </a:rPr>
              <a:t>&gt; test.txt</a:t>
            </a:r>
          </a:p>
          <a:p>
            <a:r>
              <a:rPr lang="en-US" dirty="0" smtClean="0"/>
              <a:t>This will redirect the output from the previous command, and </a:t>
            </a:r>
            <a:r>
              <a:rPr lang="en-US" b="1" u="sng" dirty="0" smtClean="0"/>
              <a:t>overwrite</a:t>
            </a:r>
            <a:r>
              <a:rPr lang="en-US" dirty="0" smtClean="0"/>
              <a:t> the file given</a:t>
            </a:r>
          </a:p>
          <a:p>
            <a:r>
              <a:rPr lang="en-US" dirty="0" smtClean="0"/>
              <a:t>Read the file using the cat command, then run the command again with different text</a:t>
            </a:r>
          </a:p>
          <a:p>
            <a:r>
              <a:rPr lang="en-US" dirty="0" smtClean="0"/>
              <a:t>Note how the file was overwritten with the new data</a:t>
            </a:r>
          </a:p>
          <a:p>
            <a:r>
              <a:rPr lang="en-US" dirty="0" smtClean="0"/>
              <a:t>Now do the same, but use the &gt;&gt; operator. This appends the data, instead of overwriting it</a:t>
            </a:r>
          </a:p>
          <a:p>
            <a:r>
              <a:rPr lang="en-US" dirty="0" smtClean="0"/>
              <a:t>Try again, but use a broken version of the cat command. Try redirecting the output from cat nonexistent</a:t>
            </a:r>
          </a:p>
          <a:p>
            <a:r>
              <a:rPr lang="en-US" dirty="0" smtClean="0"/>
              <a:t>Note that nothing is redirected. By default, &gt; redirects </a:t>
            </a:r>
            <a:r>
              <a:rPr lang="en-US" dirty="0" err="1" smtClean="0"/>
              <a:t>stdout</a:t>
            </a:r>
            <a:r>
              <a:rPr lang="en-US" dirty="0" smtClean="0"/>
              <a:t>, but not </a:t>
            </a:r>
            <a:r>
              <a:rPr lang="en-US" dirty="0" err="1" smtClean="0"/>
              <a:t>stderror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129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redirect </a:t>
            </a:r>
            <a:r>
              <a:rPr lang="en-US" dirty="0" err="1" smtClean="0"/>
              <a:t>stderror</a:t>
            </a:r>
            <a:r>
              <a:rPr lang="en-US" dirty="0" smtClean="0"/>
              <a:t> instead, use a 2 in front of the operator, </a:t>
            </a:r>
            <a:r>
              <a:rPr lang="en-US" dirty="0" err="1" smtClean="0"/>
              <a:t>ie</a:t>
            </a:r>
            <a:r>
              <a:rPr lang="en-US" dirty="0" smtClean="0"/>
              <a:t>: 2&gt;</a:t>
            </a:r>
          </a:p>
          <a:p>
            <a:r>
              <a:rPr lang="en-US" dirty="0" smtClean="0"/>
              <a:t>To redirect both, use an ampersand after the sign, </a:t>
            </a:r>
            <a:r>
              <a:rPr lang="en-US" dirty="0" err="1" smtClean="0"/>
              <a:t>ie</a:t>
            </a:r>
            <a:r>
              <a:rPr lang="en-US" dirty="0" smtClean="0"/>
              <a:t>: &gt;&amp;</a:t>
            </a:r>
          </a:p>
          <a:p>
            <a:r>
              <a:rPr lang="en-US" dirty="0" smtClean="0"/>
              <a:t>Now, guess what the &lt; operator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9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 operator redirects the contents of a file into a command</a:t>
            </a:r>
          </a:p>
          <a:p>
            <a:r>
              <a:rPr lang="en-US" dirty="0" smtClean="0"/>
              <a:t>Try the following: </a:t>
            </a:r>
            <a:r>
              <a:rPr lang="en-US" dirty="0" err="1" smtClean="0"/>
              <a:t>nl</a:t>
            </a:r>
            <a:r>
              <a:rPr lang="en-US" dirty="0" smtClean="0"/>
              <a:t> &lt; welcome.txt</a:t>
            </a:r>
          </a:p>
        </p:txBody>
      </p:sp>
    </p:spTree>
    <p:extLst>
      <p:ext uri="{BB962C8B-B14F-4D97-AF65-F5344CB8AC3E}">
        <p14:creationId xmlns:p14="http://schemas.microsoft.com/office/powerpoint/2010/main" val="472820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the best part of redirection</a:t>
            </a:r>
          </a:p>
          <a:p>
            <a:r>
              <a:rPr lang="en-US" dirty="0" smtClean="0"/>
              <a:t>The pipe operator redirects from one command to another</a:t>
            </a:r>
          </a:p>
          <a:p>
            <a:r>
              <a:rPr lang="en-US" dirty="0" smtClean="0"/>
              <a:t>This allows you to chain commands</a:t>
            </a:r>
          </a:p>
          <a:p>
            <a:r>
              <a:rPr lang="en-US" dirty="0" smtClean="0"/>
              <a:t>The grep command searches the standard input for lines text that matches its argument</a:t>
            </a:r>
          </a:p>
          <a:p>
            <a:r>
              <a:rPr lang="en-US" dirty="0" smtClean="0"/>
              <a:t>Try the following: cat welcome.txt | grep hello</a:t>
            </a:r>
          </a:p>
          <a:p>
            <a:r>
              <a:rPr lang="en-US" dirty="0" smtClean="0"/>
              <a:t>Now try the following: Create a new file containing all lines containing the word “line” and their original line numbers</a:t>
            </a:r>
          </a:p>
        </p:txBody>
      </p:sp>
    </p:spTree>
    <p:extLst>
      <p:ext uri="{BB962C8B-B14F-4D97-AF65-F5344CB8AC3E}">
        <p14:creationId xmlns:p14="http://schemas.microsoft.com/office/powerpoint/2010/main" val="604304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command should have looked like the following </a:t>
            </a:r>
            <a:r>
              <a:rPr lang="en-US" dirty="0" err="1" smtClean="0">
                <a:latin typeface="IBM Plex Mono" panose="020B0509050203000203" pitchFamily="49" charset="0"/>
              </a:rPr>
              <a:t>nl</a:t>
            </a:r>
            <a:r>
              <a:rPr lang="en-US" dirty="0" smtClean="0">
                <a:latin typeface="IBM Plex Mono" panose="020B0509050203000203" pitchFamily="49" charset="0"/>
              </a:rPr>
              <a:t> &lt; welcome.txt | grep line &gt; whatever</a:t>
            </a:r>
          </a:p>
          <a:p>
            <a:r>
              <a:rPr lang="en-US" dirty="0" smtClean="0"/>
              <a:t>All of the commands on the </a:t>
            </a:r>
            <a:r>
              <a:rPr lang="en-US" dirty="0" err="1" smtClean="0"/>
              <a:t>sytem</a:t>
            </a:r>
            <a:r>
              <a:rPr lang="en-US" dirty="0" smtClean="0"/>
              <a:t> tied together can do some amazing things</a:t>
            </a:r>
          </a:p>
          <a:p>
            <a:r>
              <a:rPr lang="en-US" dirty="0" smtClean="0"/>
              <a:t>Try some stuff on your own, and use google (or ask me) if you want to find a command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4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 command is used for compressing and uncompressing files</a:t>
            </a:r>
          </a:p>
          <a:p>
            <a:r>
              <a:rPr lang="en-US" dirty="0" smtClean="0"/>
              <a:t>Tar has many, many options, but you only really need to know about four</a:t>
            </a:r>
          </a:p>
          <a:p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xzvf</a:t>
            </a:r>
            <a:r>
              <a:rPr lang="en-US" dirty="0" smtClean="0"/>
              <a:t> {filename} extracts a compressed tar file</a:t>
            </a:r>
          </a:p>
          <a:p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czvf</a:t>
            </a:r>
            <a:r>
              <a:rPr lang="en-US" dirty="0" smtClean="0"/>
              <a:t> {</a:t>
            </a:r>
            <a:r>
              <a:rPr lang="en-US" dirty="0" err="1" smtClean="0"/>
              <a:t>foldername</a:t>
            </a:r>
            <a:r>
              <a:rPr lang="en-US" dirty="0" smtClean="0"/>
              <a:t>} compresses a folder</a:t>
            </a:r>
          </a:p>
          <a:p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xvf</a:t>
            </a:r>
            <a:r>
              <a:rPr lang="en-US" dirty="0" smtClean="0"/>
              <a:t> {filename} </a:t>
            </a:r>
            <a:r>
              <a:rPr lang="en-US" dirty="0" err="1" smtClean="0"/>
              <a:t>untars</a:t>
            </a:r>
            <a:r>
              <a:rPr lang="en-US" dirty="0" smtClean="0"/>
              <a:t> an UNCOMPRESSED file</a:t>
            </a:r>
          </a:p>
          <a:p>
            <a:r>
              <a:rPr lang="en-US" dirty="0"/>
              <a:t>t</a:t>
            </a:r>
            <a:r>
              <a:rPr lang="en-US" dirty="0" smtClean="0"/>
              <a:t>ar –</a:t>
            </a:r>
            <a:r>
              <a:rPr lang="en-US" dirty="0" err="1" smtClean="0"/>
              <a:t>cvf</a:t>
            </a:r>
            <a:r>
              <a:rPr lang="en-US" dirty="0" smtClean="0"/>
              <a:t> {</a:t>
            </a:r>
            <a:r>
              <a:rPr lang="en-US" dirty="0" err="1" smtClean="0"/>
              <a:t>foldername</a:t>
            </a:r>
            <a:r>
              <a:rPr lang="en-US" dirty="0" smtClean="0"/>
              <a:t>} tars, BUT DOES NOT COMPRESS a folder</a:t>
            </a:r>
          </a:p>
        </p:txBody>
      </p:sp>
    </p:spTree>
    <p:extLst>
      <p:ext uri="{BB962C8B-B14F-4D97-AF65-F5344CB8AC3E}">
        <p14:creationId xmlns:p14="http://schemas.microsoft.com/office/powerpoint/2010/main" val="3478463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 command moves or renames a file or folder from one place to another </a:t>
            </a:r>
          </a:p>
          <a:p>
            <a:r>
              <a:rPr lang="en-US" dirty="0" smtClean="0"/>
              <a:t>Invoke as following mv {source} {target}</a:t>
            </a:r>
          </a:p>
          <a:p>
            <a:r>
              <a:rPr lang="en-US" dirty="0" smtClean="0"/>
              <a:t>Also keep in mind, that when copying, the –R argument is needed to copy subdirectories of the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34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rm</a:t>
            </a:r>
            <a:r>
              <a:rPr lang="en-US" dirty="0" smtClean="0"/>
              <a:t> command </a:t>
            </a:r>
            <a:r>
              <a:rPr lang="en-US" dirty="0" err="1" smtClean="0"/>
              <a:t>deltes</a:t>
            </a:r>
            <a:r>
              <a:rPr lang="en-US" dirty="0" smtClean="0"/>
              <a:t> a file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rm</a:t>
            </a:r>
            <a:r>
              <a:rPr lang="en-US" dirty="0" smtClean="0"/>
              <a:t> –r command deletes a folder with files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rmdir</a:t>
            </a:r>
            <a:r>
              <a:rPr lang="en-US" dirty="0" smtClean="0"/>
              <a:t> command deletes an empty folder</a:t>
            </a:r>
          </a:p>
          <a:p>
            <a:r>
              <a:rPr lang="en-US" dirty="0" smtClean="0"/>
              <a:t>Be careful with these commands, and check them before you delete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1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it (or ask 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way to do almost anything using the </a:t>
            </a:r>
            <a:r>
              <a:rPr lang="en-US" dirty="0" err="1" smtClean="0"/>
              <a:t>linux</a:t>
            </a:r>
            <a:r>
              <a:rPr lang="en-US" dirty="0" smtClean="0"/>
              <a:t> shell. We have covered everything that you will need to know for this course, if you want to learn more, just google it</a:t>
            </a:r>
          </a:p>
          <a:p>
            <a:r>
              <a:rPr lang="en-US" dirty="0" smtClean="0"/>
              <a:t>You will find thousands of tutorials and guides to do whatever you are looking to accomplish, and if you don’t just ask and I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next week, you will become familiar with the structure and functioning on the Linux command line</a:t>
            </a:r>
          </a:p>
          <a:p>
            <a:r>
              <a:rPr lang="en-US" dirty="0" smtClean="0"/>
              <a:t>The command line is a powerful tool to interact with the operating system without having to open different programs and navigate windows</a:t>
            </a:r>
          </a:p>
          <a:p>
            <a:r>
              <a:rPr lang="en-US" dirty="0" smtClean="0"/>
              <a:t>While this is not a Linux course, having a passing familiarity with Linux is needed for this course, and having a grasp of the command line will make programming and debugging much easier</a:t>
            </a:r>
          </a:p>
          <a:p>
            <a:r>
              <a:rPr lang="en-US" dirty="0" smtClean="0"/>
              <a:t>Do not fear the text only nature of the command line, it is far easier than you might 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prompt will accept one line of text, process it, and then return an output</a:t>
            </a:r>
          </a:p>
          <a:p>
            <a:r>
              <a:rPr lang="en-US" dirty="0" smtClean="0"/>
              <a:t>In their simplest form, commands are a contiguous string of letters that preform a single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Let`s try some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terminals, enter the letters </a:t>
            </a:r>
            <a:r>
              <a:rPr lang="en-US" dirty="0" err="1" smtClean="0">
                <a:solidFill>
                  <a:srgbClr val="FF0000"/>
                </a:solidFill>
                <a:latin typeface="IBM Plex Mono" panose="020B0509050203000203" pitchFamily="49" charset="0"/>
              </a:rPr>
              <a:t>pwd</a:t>
            </a:r>
            <a:r>
              <a:rPr lang="en-US" dirty="0">
                <a:solidFill>
                  <a:srgbClr val="FF0000"/>
                </a:solidFill>
                <a:latin typeface="IBM Plex Mono" panose="020B0509050203000203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press &lt;enter&gt;</a:t>
            </a:r>
            <a:endParaRPr lang="en-US" dirty="0" smtClean="0">
              <a:solidFill>
                <a:srgbClr val="FF0000"/>
              </a:solidFill>
              <a:latin typeface="IBM Plex Mono" panose="020B0509050203000203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What do you see?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Guess: What might this command do</a:t>
            </a:r>
          </a:p>
        </p:txBody>
      </p:sp>
    </p:spTree>
    <p:extLst>
      <p:ext uri="{BB962C8B-B14F-4D97-AF65-F5344CB8AC3E}">
        <p14:creationId xmlns:p14="http://schemas.microsoft.com/office/powerpoint/2010/main" val="35370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wouldn’t be too useful if they could only do one thing</a:t>
            </a:r>
          </a:p>
          <a:p>
            <a:r>
              <a:rPr lang="en-US" dirty="0" smtClean="0"/>
              <a:t>We need a way to pass information to the program running the command</a:t>
            </a:r>
          </a:p>
          <a:p>
            <a:r>
              <a:rPr lang="en-US" dirty="0" smtClean="0"/>
              <a:t>This is where arguments come in</a:t>
            </a:r>
          </a:p>
          <a:p>
            <a:r>
              <a:rPr lang="en-US" dirty="0" smtClean="0"/>
              <a:t>There are three types of arguments, but we will start with the simplest 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Positional arguments depend on the POSITION of the ARGUMENT within the command. The spacebar signifies that you are transitioning to a new argument</a:t>
            </a:r>
          </a:p>
          <a:p>
            <a:r>
              <a:rPr lang="en-US" dirty="0" smtClean="0"/>
              <a:t>Typically, they are used for information that is essential to the standard running of a program</a:t>
            </a:r>
          </a:p>
          <a:p>
            <a:r>
              <a:rPr lang="en-US" dirty="0" smtClean="0"/>
              <a:t>Like the directory to find a file to copy, or the name of a user to modify</a:t>
            </a:r>
          </a:p>
          <a:p>
            <a:r>
              <a:rPr lang="en-US" dirty="0" smtClean="0"/>
              <a:t>They are not often used for configuration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answer the question from </a:t>
            </a:r>
            <a:r>
              <a:rPr lang="en-US" dirty="0" err="1" smtClean="0"/>
              <a:t>earilier</a:t>
            </a:r>
            <a:r>
              <a:rPr lang="en-US" dirty="0" smtClean="0"/>
              <a:t>: What does the </a:t>
            </a:r>
            <a:r>
              <a:rPr lang="en-US" dirty="0" err="1" smtClean="0"/>
              <a:t>pwd</a:t>
            </a:r>
            <a:r>
              <a:rPr lang="en-US" dirty="0" smtClean="0"/>
              <a:t> command do?</a:t>
            </a:r>
          </a:p>
          <a:p>
            <a:r>
              <a:rPr lang="en-US" dirty="0" smtClean="0"/>
              <a:t>Let’s use the man command. The man command shows the entry from the system’s inbuilt manual</a:t>
            </a:r>
          </a:p>
          <a:p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  <a:latin typeface="IBM Plex Mono" panose="020B0509050203000203" pitchFamily="49" charset="0"/>
              </a:rPr>
              <a:t>man </a:t>
            </a:r>
            <a:r>
              <a:rPr lang="en-US" dirty="0" err="1" smtClean="0">
                <a:solidFill>
                  <a:srgbClr val="FF0000"/>
                </a:solidFill>
                <a:latin typeface="IBM Plex Mono" panose="020B0509050203000203" pitchFamily="49" charset="0"/>
              </a:rPr>
              <a:t>pwd</a:t>
            </a:r>
            <a:r>
              <a:rPr lang="en-US" dirty="0" smtClean="0"/>
              <a:t> and press enter</a:t>
            </a:r>
          </a:p>
          <a:p>
            <a:r>
              <a:rPr lang="en-US" dirty="0" smtClean="0"/>
              <a:t>What do you see?</a:t>
            </a:r>
          </a:p>
          <a:p>
            <a:r>
              <a:rPr lang="en-US" dirty="0" smtClean="0"/>
              <a:t>Now use this manual page to answer the question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952819"/>
            <a:ext cx="4145231" cy="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43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1097</TotalTime>
  <Words>2137</Words>
  <Application>Microsoft Office PowerPoint</Application>
  <PresentationFormat>Widescreen</PresentationFormat>
  <Paragraphs>176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Gill Sans MT</vt:lpstr>
      <vt:lpstr>IBM Plex Mono</vt:lpstr>
      <vt:lpstr>Wingdings 2</vt:lpstr>
      <vt:lpstr>Dividend</vt:lpstr>
      <vt:lpstr>Introduction to Linux commands</vt:lpstr>
      <vt:lpstr>Some conventions you will see in all slides</vt:lpstr>
      <vt:lpstr>The basics</vt:lpstr>
      <vt:lpstr>Welcome to Linux</vt:lpstr>
      <vt:lpstr>Entering commands</vt:lpstr>
      <vt:lpstr>Let`s try some basic commands</vt:lpstr>
      <vt:lpstr>Introducing arguments</vt:lpstr>
      <vt:lpstr>Positional arguments</vt:lpstr>
      <vt:lpstr>The MAN command</vt:lpstr>
      <vt:lpstr>Analysis</vt:lpstr>
      <vt:lpstr>Basics of file operations</vt:lpstr>
      <vt:lpstr>Linux file operators</vt:lpstr>
      <vt:lpstr>Copying a file</vt:lpstr>
      <vt:lpstr>Copying a file 2</vt:lpstr>
      <vt:lpstr>Editing and directories</vt:lpstr>
      <vt:lpstr>ls</vt:lpstr>
      <vt:lpstr>Folders and directories</vt:lpstr>
      <vt:lpstr>What just happened</vt:lpstr>
      <vt:lpstr>cat</vt:lpstr>
      <vt:lpstr>editing</vt:lpstr>
      <vt:lpstr>Nano</vt:lpstr>
      <vt:lpstr>vim</vt:lpstr>
      <vt:lpstr>Named arguments</vt:lpstr>
      <vt:lpstr>Named arguments with values</vt:lpstr>
      <vt:lpstr>Shell control characters and redirection</vt:lpstr>
      <vt:lpstr>The shell</vt:lpstr>
      <vt:lpstr>Echo and redirection</vt:lpstr>
      <vt:lpstr>&gt;</vt:lpstr>
      <vt:lpstr>Error redirection</vt:lpstr>
      <vt:lpstr>Input redirection</vt:lpstr>
      <vt:lpstr>Pipes</vt:lpstr>
      <vt:lpstr>Answer</vt:lpstr>
      <vt:lpstr>tar</vt:lpstr>
      <vt:lpstr>Moving</vt:lpstr>
      <vt:lpstr>deleting</vt:lpstr>
      <vt:lpstr>Google it (or ask me)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commands</dc:title>
  <dc:creator>Enzo D'Amato</dc:creator>
  <cp:lastModifiedBy>Enzo D'Amato</cp:lastModifiedBy>
  <cp:revision>25</cp:revision>
  <dcterms:created xsi:type="dcterms:W3CDTF">2022-09-10T21:23:31Z</dcterms:created>
  <dcterms:modified xsi:type="dcterms:W3CDTF">2022-09-11T15:41:03Z</dcterms:modified>
</cp:coreProperties>
</file>