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7" r:id="rId11"/>
    <p:sldId id="281" r:id="rId12"/>
    <p:sldId id="284" r:id="rId13"/>
    <p:sldId id="280" r:id="rId14"/>
    <p:sldId id="282" r:id="rId15"/>
    <p:sldId id="283" r:id="rId16"/>
    <p:sldId id="285" r:id="rId17"/>
    <p:sldId id="28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3" d="100"/>
          <a:sy n="113" d="100"/>
        </p:scale>
        <p:origin x="120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a computer work?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is a numbering system that has only two digits, as opposed to the 10 that our decimal system uses</a:t>
            </a:r>
          </a:p>
          <a:p>
            <a:r>
              <a:rPr lang="en-US" dirty="0" smtClean="0"/>
              <a:t>These two digits, 0 and 1, represent the power state of an electrical circuit</a:t>
            </a:r>
          </a:p>
          <a:p>
            <a:r>
              <a:rPr lang="en-US" dirty="0" smtClean="0"/>
              <a:t>Instead of each place value representing a power of 10, each value represents a value of 2</a:t>
            </a:r>
          </a:p>
          <a:p>
            <a:r>
              <a:rPr lang="en-US" dirty="0" smtClean="0"/>
              <a:t>It’s almost always easier to go backwards through the number when assembling or converting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38" y="2209800"/>
            <a:ext cx="9139990" cy="3276600"/>
          </a:xfrm>
        </p:spPr>
      </p:pic>
    </p:spTree>
    <p:extLst>
      <p:ext uri="{BB962C8B-B14F-4D97-AF65-F5344CB8AC3E}">
        <p14:creationId xmlns:p14="http://schemas.microsoft.com/office/powerpoint/2010/main" val="261250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2665729" cy="4462272"/>
          </a:xfrm>
        </p:spPr>
        <p:txBody>
          <a:bodyPr>
            <a:normAutofit/>
          </a:bodyPr>
          <a:lstStyle/>
          <a:p>
            <a:r>
              <a:rPr lang="en-US" dirty="0" smtClean="0"/>
              <a:t>10 -&gt; 2</a:t>
            </a:r>
          </a:p>
          <a:p>
            <a:r>
              <a:rPr lang="en-US" dirty="0" smtClean="0"/>
              <a:t>101 -&gt; 5</a:t>
            </a:r>
          </a:p>
          <a:p>
            <a:r>
              <a:rPr lang="en-US" dirty="0" smtClean="0"/>
              <a:t>110 -&gt; 6</a:t>
            </a:r>
          </a:p>
          <a:p>
            <a:r>
              <a:rPr lang="en-US" dirty="0" smtClean="0"/>
              <a:t>1001 -&gt; 9</a:t>
            </a:r>
          </a:p>
          <a:p>
            <a:r>
              <a:rPr lang="en-US" dirty="0" smtClean="0"/>
              <a:t>1110 -&gt; 14</a:t>
            </a:r>
          </a:p>
          <a:p>
            <a:r>
              <a:rPr lang="en-US" dirty="0" smtClean="0"/>
              <a:t>10111 -&gt; 23</a:t>
            </a:r>
            <a:endParaRPr lang="en-US" dirty="0"/>
          </a:p>
          <a:p>
            <a:r>
              <a:rPr lang="en-US" dirty="0" smtClean="0"/>
              <a:t>11010 -&gt; 26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3212" y="1701797"/>
            <a:ext cx="41910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100110 -&gt; </a:t>
            </a:r>
            <a:r>
              <a:rPr lang="en-US" dirty="0" smtClean="0"/>
              <a:t>38</a:t>
            </a:r>
          </a:p>
          <a:p>
            <a:r>
              <a:rPr lang="en-US" dirty="0" smtClean="0"/>
              <a:t>101011 -&gt; 43</a:t>
            </a:r>
          </a:p>
          <a:p>
            <a:r>
              <a:rPr lang="en-US" dirty="0" smtClean="0"/>
              <a:t>0111000 -&gt; 56</a:t>
            </a:r>
          </a:p>
          <a:p>
            <a:r>
              <a:rPr lang="en-US" dirty="0" smtClean="0"/>
              <a:t>1001100 -&gt; 76</a:t>
            </a:r>
          </a:p>
          <a:p>
            <a:r>
              <a:rPr lang="en-US" dirty="0" smtClean="0"/>
              <a:t>01011010 -&gt; 90</a:t>
            </a:r>
          </a:p>
          <a:p>
            <a:r>
              <a:rPr lang="en-US" dirty="0" smtClean="0"/>
              <a:t>11010010 -&gt; 210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01000000</a:t>
            </a:r>
          </a:p>
          <a:p>
            <a:r>
              <a:rPr lang="en-US" dirty="0"/>
              <a:t>11100111</a:t>
            </a:r>
          </a:p>
          <a:p>
            <a:r>
              <a:rPr lang="en-US" dirty="0"/>
              <a:t>00000011</a:t>
            </a:r>
          </a:p>
          <a:p>
            <a:r>
              <a:rPr lang="en-US" dirty="0"/>
              <a:t>10101000</a:t>
            </a:r>
          </a:p>
          <a:p>
            <a:r>
              <a:rPr lang="en-US" dirty="0"/>
              <a:t>10101100</a:t>
            </a:r>
          </a:p>
          <a:p>
            <a:r>
              <a:rPr lang="en-US" dirty="0"/>
              <a:t>11010101</a:t>
            </a:r>
          </a:p>
          <a:p>
            <a:r>
              <a:rPr lang="en-US" dirty="0"/>
              <a:t>01110000</a:t>
            </a:r>
          </a:p>
          <a:p>
            <a:r>
              <a:rPr lang="en-US" dirty="0"/>
              <a:t>01011010</a:t>
            </a:r>
          </a:p>
          <a:p>
            <a:r>
              <a:rPr lang="en-US" dirty="0"/>
              <a:t>01011010</a:t>
            </a:r>
          </a:p>
          <a:p>
            <a:r>
              <a:rPr lang="en-US" dirty="0" smtClean="0"/>
              <a:t>01101001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01000000 -&gt; 64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11100111 -&gt; 231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00000011 -&gt; 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10101000 -&gt; 168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10101100 -&gt; 172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11010101 -&gt; 213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01110000 -&gt; 112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01011010 -&gt; 90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01100001 -&gt; </a:t>
            </a:r>
            <a:r>
              <a:rPr lang="en-US" dirty="0" smtClean="0"/>
              <a:t>98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01101001 -&gt; 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3" y="1701797"/>
            <a:ext cx="5105400" cy="4462272"/>
          </a:xfrm>
        </p:spPr>
        <p:txBody>
          <a:bodyPr/>
          <a:lstStyle/>
          <a:p>
            <a:r>
              <a:rPr lang="en-US" dirty="0" smtClean="0"/>
              <a:t>The heart of the system. Responsible for processing all data and controlling all other components of the system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52329"/>
            <a:ext cx="5943600" cy="35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027929" cy="4462272"/>
          </a:xfrm>
        </p:spPr>
        <p:txBody>
          <a:bodyPr/>
          <a:lstStyle/>
          <a:p>
            <a:r>
              <a:rPr lang="en-US" dirty="0" smtClean="0"/>
              <a:t>Working storage of the computer</a:t>
            </a:r>
          </a:p>
          <a:p>
            <a:r>
              <a:rPr lang="en-US" dirty="0" smtClean="0"/>
              <a:t>Relatively quick, but not directly connected to the processor</a:t>
            </a:r>
          </a:p>
          <a:p>
            <a:r>
              <a:rPr lang="en-US" dirty="0" smtClean="0"/>
              <a:t>Not persistent, erased when power is lost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12" y="1981200"/>
            <a:ext cx="5103813" cy="2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332729" cy="4462272"/>
          </a:xfrm>
        </p:spPr>
        <p:txBody>
          <a:bodyPr/>
          <a:lstStyle/>
          <a:p>
            <a:r>
              <a:rPr lang="en-US" dirty="0" smtClean="0"/>
              <a:t>The motherboard ties the entire system together</a:t>
            </a:r>
          </a:p>
          <a:p>
            <a:r>
              <a:rPr lang="en-US" dirty="0" smtClean="0"/>
              <a:t>It contains physical interconnects for all components</a:t>
            </a:r>
          </a:p>
          <a:p>
            <a:r>
              <a:rPr lang="en-US" dirty="0" smtClean="0"/>
              <a:t>It also contains hardware to preform ancillary functions, like IO management, power delivery, and the chipset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677669"/>
            <a:ext cx="45197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256529" cy="4462272"/>
          </a:xfrm>
        </p:spPr>
        <p:txBody>
          <a:bodyPr/>
          <a:lstStyle/>
          <a:p>
            <a:r>
              <a:rPr lang="en-US" dirty="0" smtClean="0"/>
              <a:t>An add in coprocessor card, that is used for offloading certain workloads</a:t>
            </a:r>
          </a:p>
          <a:p>
            <a:r>
              <a:rPr lang="en-US" dirty="0" smtClean="0"/>
              <a:t>Traditionally used to render graphics, but can also be used for some highly parallelized workloads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2514600"/>
            <a:ext cx="5588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485129" cy="4462272"/>
          </a:xfrm>
        </p:spPr>
        <p:txBody>
          <a:bodyPr/>
          <a:lstStyle/>
          <a:p>
            <a:r>
              <a:rPr lang="en-US" dirty="0" smtClean="0"/>
              <a:t>Mass storage comes in the form of solid state storage (faster) and hard disk storage (cheaper)</a:t>
            </a:r>
          </a:p>
          <a:p>
            <a:r>
              <a:rPr lang="en-US" dirty="0" smtClean="0"/>
              <a:t>It stores large amounts of data, and persists after the computer is turned 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74637"/>
            <a:ext cx="314325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37" y="29718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may have guessed, a computer is an electrical device</a:t>
            </a:r>
          </a:p>
          <a:p>
            <a:r>
              <a:rPr lang="en-US" dirty="0" smtClean="0"/>
              <a:t>A computer has to convert human readable numbers into machine readable numbers</a:t>
            </a:r>
          </a:p>
          <a:p>
            <a:r>
              <a:rPr lang="en-US" dirty="0" smtClean="0"/>
              <a:t>The solution to this problem is the bit</a:t>
            </a:r>
          </a:p>
          <a:p>
            <a:r>
              <a:rPr lang="en-US" dirty="0" smtClean="0"/>
              <a:t>The bit, or binary digit, represents the power state in a computer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363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How does a computer work?</vt:lpstr>
      <vt:lpstr>Parts of a computer</vt:lpstr>
      <vt:lpstr>CPU</vt:lpstr>
      <vt:lpstr>RAM</vt:lpstr>
      <vt:lpstr>Motherboard</vt:lpstr>
      <vt:lpstr>Graphics card</vt:lpstr>
      <vt:lpstr>Storage</vt:lpstr>
      <vt:lpstr>Binary numbers</vt:lpstr>
      <vt:lpstr>The bit</vt:lpstr>
      <vt:lpstr>Binary introduction</vt:lpstr>
      <vt:lpstr>Diagram</vt:lpstr>
      <vt:lpstr>Some examples</vt:lpstr>
      <vt:lpstr>Your turn</vt:lpstr>
      <vt:lpstr>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computer work?</dc:title>
  <dc:creator>Enzo D'Amato</dc:creator>
  <cp:lastModifiedBy>Enzo D'Amato</cp:lastModifiedBy>
  <cp:revision>9</cp:revision>
  <dcterms:created xsi:type="dcterms:W3CDTF">2022-09-15T21:20:58Z</dcterms:created>
  <dcterms:modified xsi:type="dcterms:W3CDTF">2022-09-15T23:36:54Z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