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7" r:id="rId5"/>
    <p:sldId id="258"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115" d="100"/>
          <a:sy n="115" d="100"/>
        </p:scale>
        <p:origin x="80"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benchmarksgame-team.pages.debian.net/benchmarksgame/program/simple-php-2.html" TargetMode="External"/><Relationship Id="rId13" Type="http://schemas.openxmlformats.org/officeDocument/2006/relationships/hyperlink" Target="https://benchmarksgame-team.pages.debian.net/benchmarksgame/program/simple-perl-2.html" TargetMode="External"/><Relationship Id="rId3" Type="http://schemas.openxmlformats.org/officeDocument/2006/relationships/hyperlink" Target="https://benchmarksgame-team.pages.debian.net/benchmarksgame/program/simple-gcc-1.html" TargetMode="External"/><Relationship Id="rId7" Type="http://schemas.openxmlformats.org/officeDocument/2006/relationships/hyperlink" Target="https://benchmarksgame-team.pages.debian.net/benchmarksgame/program/simple-csharpcore-1.html" TargetMode="External"/><Relationship Id="rId12" Type="http://schemas.openxmlformats.org/officeDocument/2006/relationships/hyperlink" Target="https://benchmarksgame-team.pages.debian.net/benchmarksgame/program/simple-python3-2.html" TargetMode="External"/><Relationship Id="rId2" Type="http://schemas.openxmlformats.org/officeDocument/2006/relationships/hyperlink" Target="https://benchmarksgame-team.pages.debian.net/benchmarksgame/program/simple-gcc-2.html" TargetMode="External"/><Relationship Id="rId1" Type="http://schemas.openxmlformats.org/officeDocument/2006/relationships/slideLayout" Target="../slideLayouts/slideLayout2.xml"/><Relationship Id="rId6" Type="http://schemas.openxmlformats.org/officeDocument/2006/relationships/hyperlink" Target="https://benchmarksgame-team.pages.debian.net/benchmarksgame/program/simple-java-1.html" TargetMode="External"/><Relationship Id="rId11" Type="http://schemas.openxmlformats.org/officeDocument/2006/relationships/hyperlink" Target="https://benchmarksgame-team.pages.debian.net/benchmarksgame/program/simple-ruby-1.html" TargetMode="External"/><Relationship Id="rId5" Type="http://schemas.openxmlformats.org/officeDocument/2006/relationships/hyperlink" Target="https://benchmarksgame-team.pages.debian.net/benchmarksgame/program/simple-go-1.html" TargetMode="External"/><Relationship Id="rId15" Type="http://schemas.openxmlformats.org/officeDocument/2006/relationships/hyperlink" Target="https://benchmarksgame-team.pages.debian.net/benchmarksgame/program/simple-python3-1.html" TargetMode="External"/><Relationship Id="rId10" Type="http://schemas.openxmlformats.org/officeDocument/2006/relationships/hyperlink" Target="https://benchmarksgame-team.pages.debian.net/benchmarksgame/program/simple-ruby-2.html" TargetMode="External"/><Relationship Id="rId4" Type="http://schemas.openxmlformats.org/officeDocument/2006/relationships/hyperlink" Target="https://benchmarksgame-team.pages.debian.net/benchmarksgame/program/simple-go-2.html" TargetMode="External"/><Relationship Id="rId9" Type="http://schemas.openxmlformats.org/officeDocument/2006/relationships/hyperlink" Target="https://benchmarksgame-team.pages.debian.net/benchmarksgame/program/simple-php-1.html" TargetMode="External"/><Relationship Id="rId14" Type="http://schemas.openxmlformats.org/officeDocument/2006/relationships/hyperlink" Target="https://benchmarksgame-team.pages.debian.net/benchmarksgame/program/simple-perl-1.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Assembly and microcode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860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5DF2-37BE-48FC-8510-7DF7311972B0}"/>
              </a:ext>
            </a:extLst>
          </p:cNvPr>
          <p:cNvSpPr>
            <a:spLocks noGrp="1"/>
          </p:cNvSpPr>
          <p:nvPr>
            <p:ph type="title"/>
          </p:nvPr>
        </p:nvSpPr>
        <p:spPr/>
        <p:txBody>
          <a:bodyPr/>
          <a:lstStyle/>
          <a:p>
            <a:r>
              <a:rPr lang="en-US" dirty="0"/>
              <a:t>Static compilation</a:t>
            </a:r>
          </a:p>
        </p:txBody>
      </p:sp>
      <p:sp>
        <p:nvSpPr>
          <p:cNvPr id="3" name="Content Placeholder 2">
            <a:extLst>
              <a:ext uri="{FF2B5EF4-FFF2-40B4-BE49-F238E27FC236}">
                <a16:creationId xmlns:a16="http://schemas.microsoft.com/office/drawing/2014/main" id="{8AAA3527-BAB0-4223-A6BC-AA6E33E05ACE}"/>
              </a:ext>
            </a:extLst>
          </p:cNvPr>
          <p:cNvSpPr>
            <a:spLocks noGrp="1"/>
          </p:cNvSpPr>
          <p:nvPr>
            <p:ph idx="1"/>
          </p:nvPr>
        </p:nvSpPr>
        <p:spPr/>
        <p:txBody>
          <a:bodyPr/>
          <a:lstStyle/>
          <a:p>
            <a:r>
              <a:rPr lang="en-US" dirty="0"/>
              <a:t>The traditional method of compilation is static compilation, where the </a:t>
            </a:r>
            <a:r>
              <a:rPr lang="en-US" dirty="0" err="1"/>
              <a:t>enire</a:t>
            </a:r>
            <a:r>
              <a:rPr lang="en-US" dirty="0"/>
              <a:t> program is compiled into a single </a:t>
            </a:r>
            <a:r>
              <a:rPr lang="en-US" dirty="0" err="1"/>
              <a:t>iant</a:t>
            </a:r>
            <a:r>
              <a:rPr lang="en-US" dirty="0"/>
              <a:t> file</a:t>
            </a:r>
          </a:p>
          <a:p>
            <a:r>
              <a:rPr lang="en-US" dirty="0"/>
              <a:t>This has the advantage of producing a program that will run on any computer, no matter what software it has installed</a:t>
            </a:r>
          </a:p>
          <a:p>
            <a:r>
              <a:rPr lang="en-US" dirty="0"/>
              <a:t>The downside is that the final executable file can be HUGE, and if your program relies on any other programs to work, they cannot be updated </a:t>
            </a:r>
            <a:r>
              <a:rPr lang="en-US" dirty="0" err="1"/>
              <a:t>seperatly</a:t>
            </a:r>
            <a:endParaRPr lang="en-US" dirty="0"/>
          </a:p>
          <a:p>
            <a:endParaRPr lang="en-US" dirty="0"/>
          </a:p>
        </p:txBody>
      </p:sp>
    </p:spTree>
    <p:extLst>
      <p:ext uri="{BB962C8B-B14F-4D97-AF65-F5344CB8AC3E}">
        <p14:creationId xmlns:p14="http://schemas.microsoft.com/office/powerpoint/2010/main" val="182610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2733-BF1C-4982-996E-74B6AA140746}"/>
              </a:ext>
            </a:extLst>
          </p:cNvPr>
          <p:cNvSpPr>
            <a:spLocks noGrp="1"/>
          </p:cNvSpPr>
          <p:nvPr>
            <p:ph type="title"/>
          </p:nvPr>
        </p:nvSpPr>
        <p:spPr/>
        <p:txBody>
          <a:bodyPr/>
          <a:lstStyle/>
          <a:p>
            <a:r>
              <a:rPr lang="en-US" dirty="0"/>
              <a:t>Dynamic linking</a:t>
            </a:r>
          </a:p>
        </p:txBody>
      </p:sp>
      <p:sp>
        <p:nvSpPr>
          <p:cNvPr id="3" name="Content Placeholder 2">
            <a:extLst>
              <a:ext uri="{FF2B5EF4-FFF2-40B4-BE49-F238E27FC236}">
                <a16:creationId xmlns:a16="http://schemas.microsoft.com/office/drawing/2014/main" id="{6AD2B5D2-CA2C-4491-B0F8-4C0DF1EEE9E7}"/>
              </a:ext>
            </a:extLst>
          </p:cNvPr>
          <p:cNvSpPr>
            <a:spLocks noGrp="1"/>
          </p:cNvSpPr>
          <p:nvPr>
            <p:ph idx="1"/>
          </p:nvPr>
        </p:nvSpPr>
        <p:spPr/>
        <p:txBody>
          <a:bodyPr/>
          <a:lstStyle/>
          <a:p>
            <a:r>
              <a:rPr lang="en-US" dirty="0"/>
              <a:t>In a dynamic linking configuration, instead of each required program being hoovered up into one giant file, links are inserted into the program describing the location of the required programs on the system</a:t>
            </a:r>
          </a:p>
          <a:p>
            <a:r>
              <a:rPr lang="en-US" dirty="0"/>
              <a:t>When the program is run, the operating system is responsible for providing the additional required programs that the main program needs to run</a:t>
            </a:r>
          </a:p>
          <a:p>
            <a:r>
              <a:rPr lang="en-US" dirty="0"/>
              <a:t>The upside for this is that the supplemental programs can be updated independently and executable files are smaller, while the downside is that the supplemental programs and the operating system must be installed on any system you want to run a program on</a:t>
            </a:r>
          </a:p>
        </p:txBody>
      </p:sp>
    </p:spTree>
    <p:extLst>
      <p:ext uri="{BB962C8B-B14F-4D97-AF65-F5344CB8AC3E}">
        <p14:creationId xmlns:p14="http://schemas.microsoft.com/office/powerpoint/2010/main" val="2253728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8F23-34FB-4600-BD60-7644EE9AD36E}"/>
              </a:ext>
            </a:extLst>
          </p:cNvPr>
          <p:cNvSpPr>
            <a:spLocks noGrp="1"/>
          </p:cNvSpPr>
          <p:nvPr>
            <p:ph type="title"/>
          </p:nvPr>
        </p:nvSpPr>
        <p:spPr/>
        <p:txBody>
          <a:bodyPr/>
          <a:lstStyle/>
          <a:p>
            <a:r>
              <a:rPr lang="en-US" dirty="0"/>
              <a:t>Interpreted code</a:t>
            </a:r>
          </a:p>
        </p:txBody>
      </p:sp>
      <p:sp>
        <p:nvSpPr>
          <p:cNvPr id="3" name="Content Placeholder 2">
            <a:extLst>
              <a:ext uri="{FF2B5EF4-FFF2-40B4-BE49-F238E27FC236}">
                <a16:creationId xmlns:a16="http://schemas.microsoft.com/office/drawing/2014/main" id="{EE8669CB-785C-4BFE-87B7-48EC9A0EF21C}"/>
              </a:ext>
            </a:extLst>
          </p:cNvPr>
          <p:cNvSpPr>
            <a:spLocks noGrp="1"/>
          </p:cNvSpPr>
          <p:nvPr>
            <p:ph idx="1"/>
          </p:nvPr>
        </p:nvSpPr>
        <p:spPr/>
        <p:txBody>
          <a:bodyPr/>
          <a:lstStyle/>
          <a:p>
            <a:r>
              <a:rPr lang="en-US" dirty="0"/>
              <a:t>There was still a major problem with these options however</a:t>
            </a:r>
          </a:p>
          <a:p>
            <a:r>
              <a:rPr lang="en-US" dirty="0"/>
              <a:t>What if you wanted code to modify itself while it is running?</a:t>
            </a:r>
          </a:p>
          <a:p>
            <a:r>
              <a:rPr lang="en-US" dirty="0"/>
              <a:t>This was the motive behind the creation of LISP, the first interpreted programming language</a:t>
            </a:r>
          </a:p>
          <a:p>
            <a:r>
              <a:rPr lang="en-US" dirty="0"/>
              <a:t>In an interpreted language, the code is never compiled into an executable, but is instead run dynamically, one line at a time</a:t>
            </a:r>
          </a:p>
          <a:p>
            <a:r>
              <a:rPr lang="en-US" dirty="0"/>
              <a:t>A program called an interpreter reads in the source code, converts it into bytecode, runs it, and then retrieves the next line </a:t>
            </a:r>
          </a:p>
        </p:txBody>
      </p:sp>
    </p:spTree>
    <p:extLst>
      <p:ext uri="{BB962C8B-B14F-4D97-AF65-F5344CB8AC3E}">
        <p14:creationId xmlns:p14="http://schemas.microsoft.com/office/powerpoint/2010/main" val="333428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594A-93B3-4D5B-9159-FFFDA779F073}"/>
              </a:ext>
            </a:extLst>
          </p:cNvPr>
          <p:cNvSpPr>
            <a:spLocks noGrp="1"/>
          </p:cNvSpPr>
          <p:nvPr>
            <p:ph type="title"/>
          </p:nvPr>
        </p:nvSpPr>
        <p:spPr/>
        <p:txBody>
          <a:bodyPr/>
          <a:lstStyle/>
          <a:p>
            <a:r>
              <a:rPr lang="en-US" dirty="0"/>
              <a:t>Pros and cons of interpreted</a:t>
            </a:r>
          </a:p>
        </p:txBody>
      </p:sp>
      <p:sp>
        <p:nvSpPr>
          <p:cNvPr id="3" name="Text Placeholder 2">
            <a:extLst>
              <a:ext uri="{FF2B5EF4-FFF2-40B4-BE49-F238E27FC236}">
                <a16:creationId xmlns:a16="http://schemas.microsoft.com/office/drawing/2014/main" id="{165C29DC-EF3E-45FE-80F5-623A0CE9D40B}"/>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3A5FA1FB-3DA3-4123-A933-B3C3FB2E46CF}"/>
              </a:ext>
            </a:extLst>
          </p:cNvPr>
          <p:cNvSpPr>
            <a:spLocks noGrp="1"/>
          </p:cNvSpPr>
          <p:nvPr>
            <p:ph sz="half" idx="2"/>
          </p:nvPr>
        </p:nvSpPr>
        <p:spPr/>
        <p:txBody>
          <a:bodyPr/>
          <a:lstStyle/>
          <a:p>
            <a:r>
              <a:rPr lang="en-US" dirty="0"/>
              <a:t>Easier to use (the interpreter has more freedom to support the programmer)</a:t>
            </a:r>
          </a:p>
          <a:p>
            <a:r>
              <a:rPr lang="en-US" dirty="0"/>
              <a:t>Ability to dynamically modify subsequent code (only in certain languages)</a:t>
            </a:r>
          </a:p>
          <a:p>
            <a:r>
              <a:rPr lang="en-US" dirty="0"/>
              <a:t>Easier to test and debug</a:t>
            </a:r>
          </a:p>
          <a:p>
            <a:r>
              <a:rPr lang="en-US" dirty="0"/>
              <a:t>Cross platform/OS</a:t>
            </a:r>
          </a:p>
          <a:p>
            <a:r>
              <a:rPr lang="en-US" dirty="0"/>
              <a:t>Can be run without direct hardware access</a:t>
            </a:r>
          </a:p>
          <a:p>
            <a:endParaRPr lang="en-US" dirty="0"/>
          </a:p>
        </p:txBody>
      </p:sp>
      <p:sp>
        <p:nvSpPr>
          <p:cNvPr id="5" name="Text Placeholder 4">
            <a:extLst>
              <a:ext uri="{FF2B5EF4-FFF2-40B4-BE49-F238E27FC236}">
                <a16:creationId xmlns:a16="http://schemas.microsoft.com/office/drawing/2014/main" id="{0172A6AC-03CA-45E2-AD3F-3F065874DC5F}"/>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B4B930C8-7CAF-4081-8823-0EDB0AB3BCC9}"/>
              </a:ext>
            </a:extLst>
          </p:cNvPr>
          <p:cNvSpPr>
            <a:spLocks noGrp="1"/>
          </p:cNvSpPr>
          <p:nvPr>
            <p:ph sz="quarter" idx="4"/>
          </p:nvPr>
        </p:nvSpPr>
        <p:spPr/>
        <p:txBody>
          <a:bodyPr/>
          <a:lstStyle/>
          <a:p>
            <a:r>
              <a:rPr lang="en-US" dirty="0"/>
              <a:t>Much slower</a:t>
            </a:r>
          </a:p>
          <a:p>
            <a:r>
              <a:rPr lang="en-US" dirty="0"/>
              <a:t>Less ability to directly touch the hardware, completely </a:t>
            </a:r>
            <a:r>
              <a:rPr lang="en-US" dirty="0" err="1"/>
              <a:t>unsitable</a:t>
            </a:r>
            <a:r>
              <a:rPr lang="en-US" dirty="0"/>
              <a:t> for OS and driver development</a:t>
            </a:r>
          </a:p>
          <a:p>
            <a:r>
              <a:rPr lang="en-US" dirty="0"/>
              <a:t>Susceptible to weird structural errors (Position of code in file effecting outcome)</a:t>
            </a:r>
          </a:p>
          <a:p>
            <a:r>
              <a:rPr lang="en-US" dirty="0"/>
              <a:t>Cannot detect errors before runtime</a:t>
            </a:r>
          </a:p>
          <a:p>
            <a:r>
              <a:rPr lang="en-US" dirty="0"/>
              <a:t>Interpreter must be installed on the target computer before running</a:t>
            </a:r>
          </a:p>
        </p:txBody>
      </p:sp>
    </p:spTree>
    <p:extLst>
      <p:ext uri="{BB962C8B-B14F-4D97-AF65-F5344CB8AC3E}">
        <p14:creationId xmlns:p14="http://schemas.microsoft.com/office/powerpoint/2010/main" val="54975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F824-72B9-4BD3-9C89-42FCB735727C}"/>
              </a:ext>
            </a:extLst>
          </p:cNvPr>
          <p:cNvSpPr>
            <a:spLocks noGrp="1"/>
          </p:cNvSpPr>
          <p:nvPr>
            <p:ph type="title"/>
          </p:nvPr>
        </p:nvSpPr>
        <p:spPr/>
        <p:txBody>
          <a:bodyPr/>
          <a:lstStyle/>
          <a:p>
            <a:r>
              <a:rPr lang="en-US" dirty="0"/>
              <a:t>Intermediary or JIT</a:t>
            </a:r>
          </a:p>
        </p:txBody>
      </p:sp>
      <p:sp>
        <p:nvSpPr>
          <p:cNvPr id="3" name="Content Placeholder 2">
            <a:extLst>
              <a:ext uri="{FF2B5EF4-FFF2-40B4-BE49-F238E27FC236}">
                <a16:creationId xmlns:a16="http://schemas.microsoft.com/office/drawing/2014/main" id="{398D0108-A5B3-4C3C-B457-524E131D455E}"/>
              </a:ext>
            </a:extLst>
          </p:cNvPr>
          <p:cNvSpPr>
            <a:spLocks noGrp="1"/>
          </p:cNvSpPr>
          <p:nvPr>
            <p:ph idx="1"/>
          </p:nvPr>
        </p:nvSpPr>
        <p:spPr/>
        <p:txBody>
          <a:bodyPr/>
          <a:lstStyle/>
          <a:p>
            <a:r>
              <a:rPr lang="en-US" dirty="0"/>
              <a:t>Some languages (Java, C#, and languages based on it mostly) use a hybrid approach</a:t>
            </a:r>
          </a:p>
          <a:p>
            <a:r>
              <a:rPr lang="en-US" dirty="0"/>
              <a:t>Programs are compiled to an intermediary bytecode which is then run by an interpreter</a:t>
            </a:r>
          </a:p>
          <a:p>
            <a:r>
              <a:rPr lang="en-US" dirty="0"/>
              <a:t>This allows you to take the cross-platform compatibility of interpreted languages, while gaining the speed of compiled languages</a:t>
            </a:r>
          </a:p>
          <a:p>
            <a:r>
              <a:rPr lang="en-US" dirty="0"/>
              <a:t>This comes at the cost of decreased ease of use and debugging and the necessity of installing the interpreter</a:t>
            </a:r>
          </a:p>
          <a:p>
            <a:endParaRPr lang="en-US" dirty="0"/>
          </a:p>
        </p:txBody>
      </p:sp>
    </p:spTree>
    <p:extLst>
      <p:ext uri="{BB962C8B-B14F-4D97-AF65-F5344CB8AC3E}">
        <p14:creationId xmlns:p14="http://schemas.microsoft.com/office/powerpoint/2010/main" val="2879966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FD39-C00B-41E6-B8FA-9CC835653AF4}"/>
              </a:ext>
            </a:extLst>
          </p:cNvPr>
          <p:cNvSpPr>
            <a:spLocks noGrp="1"/>
          </p:cNvSpPr>
          <p:nvPr>
            <p:ph type="title"/>
          </p:nvPr>
        </p:nvSpPr>
        <p:spPr/>
        <p:txBody>
          <a:bodyPr/>
          <a:lstStyle/>
          <a:p>
            <a:r>
              <a:rPr lang="en-US" dirty="0"/>
              <a:t>Programming language speed comparison</a:t>
            </a:r>
          </a:p>
        </p:txBody>
      </p:sp>
      <p:graphicFrame>
        <p:nvGraphicFramePr>
          <p:cNvPr id="4" name="Content Placeholder 3">
            <a:extLst>
              <a:ext uri="{FF2B5EF4-FFF2-40B4-BE49-F238E27FC236}">
                <a16:creationId xmlns:a16="http://schemas.microsoft.com/office/drawing/2014/main" id="{126DE530-30C1-4AFE-A4D6-FE1B808A760C}"/>
              </a:ext>
            </a:extLst>
          </p:cNvPr>
          <p:cNvGraphicFramePr>
            <a:graphicFrameLocks noGrp="1"/>
          </p:cNvGraphicFramePr>
          <p:nvPr>
            <p:ph idx="1"/>
            <p:extLst>
              <p:ext uri="{D42A27DB-BD31-4B8C-83A1-F6EECF244321}">
                <p14:modId xmlns:p14="http://schemas.microsoft.com/office/powerpoint/2010/main" val="2647632321"/>
              </p:ext>
            </p:extLst>
          </p:nvPr>
        </p:nvGraphicFramePr>
        <p:xfrm>
          <a:off x="464508" y="2125805"/>
          <a:ext cx="5914124" cy="3678240"/>
        </p:xfrm>
        <a:graphic>
          <a:graphicData uri="http://schemas.openxmlformats.org/drawingml/2006/table">
            <a:tbl>
              <a:tblPr/>
              <a:tblGrid>
                <a:gridCol w="1478531">
                  <a:extLst>
                    <a:ext uri="{9D8B030D-6E8A-4147-A177-3AD203B41FA5}">
                      <a16:colId xmlns:a16="http://schemas.microsoft.com/office/drawing/2014/main" val="1000992321"/>
                    </a:ext>
                  </a:extLst>
                </a:gridCol>
                <a:gridCol w="1478531">
                  <a:extLst>
                    <a:ext uri="{9D8B030D-6E8A-4147-A177-3AD203B41FA5}">
                      <a16:colId xmlns:a16="http://schemas.microsoft.com/office/drawing/2014/main" val="3455072449"/>
                    </a:ext>
                  </a:extLst>
                </a:gridCol>
                <a:gridCol w="1478531">
                  <a:extLst>
                    <a:ext uri="{9D8B030D-6E8A-4147-A177-3AD203B41FA5}">
                      <a16:colId xmlns:a16="http://schemas.microsoft.com/office/drawing/2014/main" val="542029097"/>
                    </a:ext>
                  </a:extLst>
                </a:gridCol>
                <a:gridCol w="1478531">
                  <a:extLst>
                    <a:ext uri="{9D8B030D-6E8A-4147-A177-3AD203B41FA5}">
                      <a16:colId xmlns:a16="http://schemas.microsoft.com/office/drawing/2014/main" val="2492427859"/>
                    </a:ext>
                  </a:extLst>
                </a:gridCol>
              </a:tblGrid>
              <a:tr h="245216">
                <a:tc>
                  <a:txBody>
                    <a:bodyPr/>
                    <a:lstStyle/>
                    <a:p>
                      <a:r>
                        <a:rPr lang="en-US" sz="1200" dirty="0"/>
                        <a:t>Language</a:t>
                      </a:r>
                    </a:p>
                  </a:txBody>
                  <a:tcPr marL="61304" marR="61304" marT="30652" marB="30652"/>
                </a:tc>
                <a:tc>
                  <a:txBody>
                    <a:bodyPr/>
                    <a:lstStyle/>
                    <a:p>
                      <a:r>
                        <a:rPr lang="en-US" sz="1200" dirty="0"/>
                        <a:t>Time to complete</a:t>
                      </a:r>
                    </a:p>
                  </a:txBody>
                  <a:tcPr marL="61304" marR="61304" marT="30652" marB="30652"/>
                </a:tc>
                <a:tc>
                  <a:txBody>
                    <a:bodyPr/>
                    <a:lstStyle/>
                    <a:p>
                      <a:r>
                        <a:rPr lang="en-US" sz="1200" dirty="0"/>
                        <a:t>Memory Usage</a:t>
                      </a:r>
                    </a:p>
                  </a:txBody>
                  <a:tcPr marL="61304" marR="61304" marT="30652" marB="30652"/>
                </a:tc>
                <a:tc>
                  <a:txBody>
                    <a:bodyPr/>
                    <a:lstStyle/>
                    <a:p>
                      <a:r>
                        <a:rPr lang="en-US" sz="1200" dirty="0"/>
                        <a:t>Program size</a:t>
                      </a:r>
                    </a:p>
                  </a:txBody>
                  <a:tcPr marL="61304" marR="61304" marT="30652" marB="30652"/>
                </a:tc>
                <a:extLst>
                  <a:ext uri="{0D108BD9-81ED-4DB2-BD59-A6C34878D82A}">
                    <a16:rowId xmlns:a16="http://schemas.microsoft.com/office/drawing/2014/main" val="3241470772"/>
                  </a:ext>
                </a:extLst>
              </a:tr>
              <a:tr h="245216">
                <a:tc>
                  <a:txBody>
                    <a:bodyPr/>
                    <a:lstStyle/>
                    <a:p>
                      <a:pPr algn="l"/>
                      <a:r>
                        <a:rPr lang="en-US" sz="1200" u="none" strike="noStrike" dirty="0">
                          <a:solidFill>
                            <a:srgbClr val="000000"/>
                          </a:solidFill>
                          <a:effectLst/>
                          <a:hlinkClick r:id="rId2"/>
                        </a:rPr>
                        <a:t>C </a:t>
                      </a:r>
                      <a:r>
                        <a:rPr lang="en-US" sz="1200" u="none" strike="noStrike" dirty="0" err="1">
                          <a:solidFill>
                            <a:srgbClr val="000000"/>
                          </a:solidFill>
                          <a:effectLst/>
                          <a:hlinkClick r:id="rId2"/>
                        </a:rPr>
                        <a:t>gcc</a:t>
                      </a:r>
                      <a:r>
                        <a:rPr lang="en-US" sz="1200" u="none" strike="noStrike" dirty="0">
                          <a:solidFill>
                            <a:srgbClr val="000000"/>
                          </a:solidFill>
                          <a:effectLst/>
                          <a:hlinkClick r:id="rId2"/>
                        </a:rPr>
                        <a:t> #2</a:t>
                      </a:r>
                      <a:endParaRPr lang="en-US" sz="1200" dirty="0">
                        <a:effectLst/>
                      </a:endParaRPr>
                    </a:p>
                  </a:txBody>
                  <a:tcPr marL="61304" marR="61304" marT="30652" marB="30652" anchor="ctr">
                    <a:lnL>
                      <a:noFill/>
                    </a:lnL>
                    <a:lnR>
                      <a:noFill/>
                    </a:lnR>
                    <a:lnB w="12700" cap="flat" cmpd="sng" algn="ctr">
                      <a:solidFill>
                        <a:srgbClr val="EEEEEE"/>
                      </a:solidFill>
                      <a:prstDash val="dot"/>
                      <a:round/>
                      <a:headEnd type="none" w="med" len="med"/>
                      <a:tailEnd type="none" w="med" len="med"/>
                    </a:lnB>
                    <a:solidFill>
                      <a:srgbClr val="92D050"/>
                    </a:solidFill>
                  </a:tcPr>
                </a:tc>
                <a:tc>
                  <a:txBody>
                    <a:bodyPr/>
                    <a:lstStyle/>
                    <a:p>
                      <a:r>
                        <a:rPr lang="en-US" sz="1200">
                          <a:effectLst/>
                        </a:rPr>
                        <a:t>25.31</a:t>
                      </a:r>
                    </a:p>
                  </a:txBody>
                  <a:tcPr marL="61304" marR="61304" marT="30652" marB="30652" anchor="ctr">
                    <a:lnL>
                      <a:noFill/>
                    </a:lnL>
                    <a:lnR>
                      <a:noFill/>
                    </a:lnR>
                    <a:lnB w="12700" cap="flat" cmpd="sng" algn="ctr">
                      <a:solidFill>
                        <a:srgbClr val="EEEEEE"/>
                      </a:solidFill>
                      <a:prstDash val="dot"/>
                      <a:round/>
                      <a:headEnd type="none" w="med" len="med"/>
                      <a:tailEnd type="none" w="med" len="med"/>
                    </a:lnB>
                    <a:solidFill>
                      <a:srgbClr val="92D050"/>
                    </a:solidFill>
                  </a:tcPr>
                </a:tc>
                <a:tc>
                  <a:txBody>
                    <a:bodyPr/>
                    <a:lstStyle/>
                    <a:p>
                      <a:r>
                        <a:rPr lang="en-US" sz="1200" dirty="0">
                          <a:effectLst/>
                        </a:rPr>
                        <a:t>968</a:t>
                      </a:r>
                    </a:p>
                  </a:txBody>
                  <a:tcPr marL="61304" marR="61304" marT="30652" marB="30652" anchor="ctr">
                    <a:lnL>
                      <a:noFill/>
                    </a:lnL>
                    <a:lnR>
                      <a:noFill/>
                    </a:lnR>
                    <a:lnB w="12700" cap="flat" cmpd="sng" algn="ctr">
                      <a:solidFill>
                        <a:srgbClr val="EEEEEE"/>
                      </a:solidFill>
                      <a:prstDash val="dot"/>
                      <a:round/>
                      <a:headEnd type="none" w="med" len="med"/>
                      <a:tailEnd type="none" w="med" len="med"/>
                    </a:lnB>
                    <a:solidFill>
                      <a:srgbClr val="92D050"/>
                    </a:solidFill>
                  </a:tcPr>
                </a:tc>
                <a:tc>
                  <a:txBody>
                    <a:bodyPr/>
                    <a:lstStyle/>
                    <a:p>
                      <a:r>
                        <a:rPr lang="en-US" sz="1200" dirty="0">
                          <a:effectLst/>
                        </a:rPr>
                        <a:t>400</a:t>
                      </a:r>
                    </a:p>
                  </a:txBody>
                  <a:tcPr marL="61304" marR="61304" marT="30652" marB="30652" anchor="ctr">
                    <a:lnL>
                      <a:noFill/>
                    </a:lnL>
                    <a:lnR>
                      <a:noFill/>
                    </a:lnR>
                    <a:lnB w="12700" cap="flat" cmpd="sng" algn="ctr">
                      <a:solidFill>
                        <a:srgbClr val="EEEEEE"/>
                      </a:solidFill>
                      <a:prstDash val="dot"/>
                      <a:round/>
                      <a:headEnd type="none" w="med" len="med"/>
                      <a:tailEnd type="none" w="med" len="med"/>
                    </a:lnB>
                    <a:solidFill>
                      <a:srgbClr val="92D050"/>
                    </a:solidFill>
                  </a:tcPr>
                </a:tc>
                <a:extLst>
                  <a:ext uri="{0D108BD9-81ED-4DB2-BD59-A6C34878D82A}">
                    <a16:rowId xmlns:a16="http://schemas.microsoft.com/office/drawing/2014/main" val="2050106609"/>
                  </a:ext>
                </a:extLst>
              </a:tr>
              <a:tr h="245216">
                <a:tc>
                  <a:txBody>
                    <a:bodyPr/>
                    <a:lstStyle/>
                    <a:p>
                      <a:pPr algn="l"/>
                      <a:r>
                        <a:rPr lang="en-US" sz="1200" u="none" strike="noStrike">
                          <a:solidFill>
                            <a:srgbClr val="000000"/>
                          </a:solidFill>
                          <a:effectLst/>
                          <a:hlinkClick r:id="rId3"/>
                        </a:rPr>
                        <a:t>C gcc</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tc>
                  <a:txBody>
                    <a:bodyPr/>
                    <a:lstStyle/>
                    <a:p>
                      <a:r>
                        <a:rPr lang="en-US" sz="1200">
                          <a:effectLst/>
                        </a:rPr>
                        <a:t>26.42</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tc>
                  <a:txBody>
                    <a:bodyPr/>
                    <a:lstStyle/>
                    <a:p>
                      <a:r>
                        <a:rPr lang="en-US" sz="1200">
                          <a:effectLst/>
                        </a:rPr>
                        <a:t>1,020</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tc>
                  <a:txBody>
                    <a:bodyPr/>
                    <a:lstStyle/>
                    <a:p>
                      <a:r>
                        <a:rPr lang="en-US" sz="1200" dirty="0">
                          <a:effectLst/>
                        </a:rPr>
                        <a:t>418</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extLst>
                  <a:ext uri="{0D108BD9-81ED-4DB2-BD59-A6C34878D82A}">
                    <a16:rowId xmlns:a16="http://schemas.microsoft.com/office/drawing/2014/main" val="777285735"/>
                  </a:ext>
                </a:extLst>
              </a:tr>
              <a:tr h="245216">
                <a:tc>
                  <a:txBody>
                    <a:bodyPr/>
                    <a:lstStyle/>
                    <a:p>
                      <a:pPr algn="l"/>
                      <a:r>
                        <a:rPr lang="en-US" sz="1200" u="none" strike="noStrike">
                          <a:solidFill>
                            <a:srgbClr val="000000"/>
                          </a:solidFill>
                          <a:effectLst/>
                          <a:hlinkClick r:id="rId4"/>
                        </a:rPr>
                        <a:t>Go #2</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tc>
                  <a:txBody>
                    <a:bodyPr/>
                    <a:lstStyle/>
                    <a:p>
                      <a:r>
                        <a:rPr lang="en-US" sz="1200">
                          <a:effectLst/>
                        </a:rPr>
                        <a:t>26.64</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tc>
                  <a:txBody>
                    <a:bodyPr/>
                    <a:lstStyle/>
                    <a:p>
                      <a:r>
                        <a:rPr lang="en-US" sz="1200">
                          <a:effectLst/>
                        </a:rPr>
                        <a:t>1,608</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tc>
                  <a:txBody>
                    <a:bodyPr/>
                    <a:lstStyle/>
                    <a:p>
                      <a:r>
                        <a:rPr lang="en-US" sz="1200" dirty="0">
                          <a:effectLst/>
                        </a:rPr>
                        <a:t>494</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extLst>
                  <a:ext uri="{0D108BD9-81ED-4DB2-BD59-A6C34878D82A}">
                    <a16:rowId xmlns:a16="http://schemas.microsoft.com/office/drawing/2014/main" val="4044190838"/>
                  </a:ext>
                </a:extLst>
              </a:tr>
              <a:tr h="245216">
                <a:tc>
                  <a:txBody>
                    <a:bodyPr/>
                    <a:lstStyle/>
                    <a:p>
                      <a:pPr algn="l"/>
                      <a:r>
                        <a:rPr lang="en-US" sz="1200" u="none" strike="noStrike">
                          <a:solidFill>
                            <a:srgbClr val="000000"/>
                          </a:solidFill>
                          <a:effectLst/>
                          <a:hlinkClick r:id="rId5"/>
                        </a:rPr>
                        <a:t>Go</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tc>
                  <a:txBody>
                    <a:bodyPr/>
                    <a:lstStyle/>
                    <a:p>
                      <a:r>
                        <a:rPr lang="en-US" sz="1200">
                          <a:effectLst/>
                        </a:rPr>
                        <a:t>27.28</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tc>
                  <a:txBody>
                    <a:bodyPr/>
                    <a:lstStyle/>
                    <a:p>
                      <a:r>
                        <a:rPr lang="en-US" sz="1200">
                          <a:effectLst/>
                        </a:rPr>
                        <a:t>1,140</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tc>
                  <a:txBody>
                    <a:bodyPr/>
                    <a:lstStyle/>
                    <a:p>
                      <a:r>
                        <a:rPr lang="en-US" sz="1200" dirty="0">
                          <a:effectLst/>
                        </a:rPr>
                        <a:t>462</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92D050"/>
                    </a:solidFill>
                  </a:tcPr>
                </a:tc>
                <a:extLst>
                  <a:ext uri="{0D108BD9-81ED-4DB2-BD59-A6C34878D82A}">
                    <a16:rowId xmlns:a16="http://schemas.microsoft.com/office/drawing/2014/main" val="4022513899"/>
                  </a:ext>
                </a:extLst>
              </a:tr>
              <a:tr h="245216">
                <a:tc>
                  <a:txBody>
                    <a:bodyPr/>
                    <a:lstStyle/>
                    <a:p>
                      <a:pPr algn="l"/>
                      <a:r>
                        <a:rPr lang="en-US" sz="1200" u="none" strike="noStrike" dirty="0">
                          <a:solidFill>
                            <a:srgbClr val="000000"/>
                          </a:solidFill>
                          <a:effectLst/>
                          <a:hlinkClick r:id="rId6"/>
                        </a:rPr>
                        <a:t>Java</a:t>
                      </a:r>
                      <a:endParaRPr lang="en-US" sz="1200" dirty="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00B0F0"/>
                    </a:solidFill>
                  </a:tcPr>
                </a:tc>
                <a:tc>
                  <a:txBody>
                    <a:bodyPr/>
                    <a:lstStyle/>
                    <a:p>
                      <a:r>
                        <a:rPr lang="en-US" sz="1200">
                          <a:effectLst/>
                        </a:rPr>
                        <a:t>40.89</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00B0F0"/>
                    </a:solidFill>
                  </a:tcPr>
                </a:tc>
                <a:tc>
                  <a:txBody>
                    <a:bodyPr/>
                    <a:lstStyle/>
                    <a:p>
                      <a:r>
                        <a:rPr lang="en-US" sz="1200">
                          <a:effectLst/>
                        </a:rPr>
                        <a:t>35,696</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00B0F0"/>
                    </a:solidFill>
                  </a:tcPr>
                </a:tc>
                <a:tc>
                  <a:txBody>
                    <a:bodyPr/>
                    <a:lstStyle/>
                    <a:p>
                      <a:r>
                        <a:rPr lang="en-US" sz="1200" dirty="0">
                          <a:effectLst/>
                        </a:rPr>
                        <a:t>439</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00B0F0"/>
                    </a:solidFill>
                  </a:tcPr>
                </a:tc>
                <a:extLst>
                  <a:ext uri="{0D108BD9-81ED-4DB2-BD59-A6C34878D82A}">
                    <a16:rowId xmlns:a16="http://schemas.microsoft.com/office/drawing/2014/main" val="3914945446"/>
                  </a:ext>
                </a:extLst>
              </a:tr>
              <a:tr h="245216">
                <a:tc>
                  <a:txBody>
                    <a:bodyPr/>
                    <a:lstStyle/>
                    <a:p>
                      <a:pPr algn="l"/>
                      <a:r>
                        <a:rPr lang="en-US" sz="1200" u="none" strike="noStrike">
                          <a:solidFill>
                            <a:srgbClr val="000000"/>
                          </a:solidFill>
                          <a:effectLst/>
                          <a:hlinkClick r:id="rId7"/>
                        </a:rPr>
                        <a:t>C# .NET</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00B0F0"/>
                    </a:solidFill>
                  </a:tcPr>
                </a:tc>
                <a:tc>
                  <a:txBody>
                    <a:bodyPr/>
                    <a:lstStyle/>
                    <a:p>
                      <a:r>
                        <a:rPr lang="en-US" sz="1200">
                          <a:effectLst/>
                        </a:rPr>
                        <a:t>45.80</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00B0F0"/>
                    </a:solidFill>
                  </a:tcPr>
                </a:tc>
                <a:tc>
                  <a:txBody>
                    <a:bodyPr/>
                    <a:lstStyle/>
                    <a:p>
                      <a:r>
                        <a:rPr lang="en-US" sz="1200">
                          <a:effectLst/>
                        </a:rPr>
                        <a:t>33,708</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00B0F0"/>
                    </a:solidFill>
                  </a:tcPr>
                </a:tc>
                <a:tc>
                  <a:txBody>
                    <a:bodyPr/>
                    <a:lstStyle/>
                    <a:p>
                      <a:r>
                        <a:rPr lang="en-US" sz="1200" dirty="0">
                          <a:effectLst/>
                        </a:rPr>
                        <a:t>465</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solidFill>
                      <a:srgbClr val="00B0F0"/>
                    </a:solidFill>
                  </a:tcPr>
                </a:tc>
                <a:extLst>
                  <a:ext uri="{0D108BD9-81ED-4DB2-BD59-A6C34878D82A}">
                    <a16:rowId xmlns:a16="http://schemas.microsoft.com/office/drawing/2014/main" val="989194811"/>
                  </a:ext>
                </a:extLst>
              </a:tr>
              <a:tr h="245216">
                <a:tc>
                  <a:txBody>
                    <a:bodyPr/>
                    <a:lstStyle/>
                    <a:p>
                      <a:pPr algn="l"/>
                      <a:r>
                        <a:rPr lang="en-US" sz="1200" u="none" strike="noStrike" dirty="0">
                          <a:solidFill>
                            <a:srgbClr val="000000"/>
                          </a:solidFill>
                          <a:effectLst/>
                          <a:hlinkClick r:id="rId8"/>
                        </a:rPr>
                        <a:t>PHP #2</a:t>
                      </a:r>
                      <a:endParaRPr lang="en-US" sz="1200" dirty="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185.42</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11,728</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dirty="0">
                          <a:effectLst/>
                        </a:rPr>
                        <a:t>391</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extLst>
                  <a:ext uri="{0D108BD9-81ED-4DB2-BD59-A6C34878D82A}">
                    <a16:rowId xmlns:a16="http://schemas.microsoft.com/office/drawing/2014/main" val="807299556"/>
                  </a:ext>
                </a:extLst>
              </a:tr>
              <a:tr h="245216">
                <a:tc>
                  <a:txBody>
                    <a:bodyPr/>
                    <a:lstStyle/>
                    <a:p>
                      <a:pPr algn="l"/>
                      <a:r>
                        <a:rPr lang="en-US" sz="1200" u="none" strike="noStrike">
                          <a:solidFill>
                            <a:srgbClr val="000000"/>
                          </a:solidFill>
                          <a:effectLst/>
                          <a:hlinkClick r:id="rId9"/>
                        </a:rPr>
                        <a:t>PHP</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195.57</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11,792</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384</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extLst>
                  <a:ext uri="{0D108BD9-81ED-4DB2-BD59-A6C34878D82A}">
                    <a16:rowId xmlns:a16="http://schemas.microsoft.com/office/drawing/2014/main" val="1376587107"/>
                  </a:ext>
                </a:extLst>
              </a:tr>
              <a:tr h="245216">
                <a:tc>
                  <a:txBody>
                    <a:bodyPr/>
                    <a:lstStyle/>
                    <a:p>
                      <a:pPr algn="l"/>
                      <a:r>
                        <a:rPr lang="en-US" sz="1200" u="none" strike="noStrike">
                          <a:solidFill>
                            <a:srgbClr val="000000"/>
                          </a:solidFill>
                          <a:effectLst/>
                          <a:hlinkClick r:id="rId10"/>
                        </a:rPr>
                        <a:t>Ruby #2</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20 min</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285,356</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307</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extLst>
                  <a:ext uri="{0D108BD9-81ED-4DB2-BD59-A6C34878D82A}">
                    <a16:rowId xmlns:a16="http://schemas.microsoft.com/office/drawing/2014/main" val="426649135"/>
                  </a:ext>
                </a:extLst>
              </a:tr>
              <a:tr h="245216">
                <a:tc>
                  <a:txBody>
                    <a:bodyPr/>
                    <a:lstStyle/>
                    <a:p>
                      <a:pPr algn="l"/>
                      <a:r>
                        <a:rPr lang="en-US" sz="1200" u="none" strike="noStrike">
                          <a:solidFill>
                            <a:srgbClr val="000000"/>
                          </a:solidFill>
                          <a:effectLst/>
                          <a:hlinkClick r:id="rId11"/>
                        </a:rPr>
                        <a:t>Ruby</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21 min</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285,312</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335</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extLst>
                  <a:ext uri="{0D108BD9-81ED-4DB2-BD59-A6C34878D82A}">
                    <a16:rowId xmlns:a16="http://schemas.microsoft.com/office/drawing/2014/main" val="3869669208"/>
                  </a:ext>
                </a:extLst>
              </a:tr>
              <a:tr h="245216">
                <a:tc>
                  <a:txBody>
                    <a:bodyPr/>
                    <a:lstStyle/>
                    <a:p>
                      <a:pPr algn="l"/>
                      <a:r>
                        <a:rPr lang="en-US" sz="1200" u="none" strike="noStrike">
                          <a:solidFill>
                            <a:srgbClr val="000000"/>
                          </a:solidFill>
                          <a:effectLst/>
                          <a:hlinkClick r:id="rId12"/>
                        </a:rPr>
                        <a:t>Python 3 #2</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34 min</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7,132</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330</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extLst>
                  <a:ext uri="{0D108BD9-81ED-4DB2-BD59-A6C34878D82A}">
                    <a16:rowId xmlns:a16="http://schemas.microsoft.com/office/drawing/2014/main" val="3406736179"/>
                  </a:ext>
                </a:extLst>
              </a:tr>
              <a:tr h="245216">
                <a:tc>
                  <a:txBody>
                    <a:bodyPr/>
                    <a:lstStyle/>
                    <a:p>
                      <a:pPr algn="l"/>
                      <a:r>
                        <a:rPr lang="en-US" sz="1200" u="none" strike="noStrike">
                          <a:solidFill>
                            <a:srgbClr val="000000"/>
                          </a:solidFill>
                          <a:effectLst/>
                          <a:hlinkClick r:id="rId13"/>
                        </a:rPr>
                        <a:t>Perl #2</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43 min</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5,188</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351</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extLst>
                  <a:ext uri="{0D108BD9-81ED-4DB2-BD59-A6C34878D82A}">
                    <a16:rowId xmlns:a16="http://schemas.microsoft.com/office/drawing/2014/main" val="858478770"/>
                  </a:ext>
                </a:extLst>
              </a:tr>
              <a:tr h="245216">
                <a:tc>
                  <a:txBody>
                    <a:bodyPr/>
                    <a:lstStyle/>
                    <a:p>
                      <a:pPr algn="l"/>
                      <a:r>
                        <a:rPr lang="en-US" sz="1200" u="none" strike="noStrike">
                          <a:solidFill>
                            <a:srgbClr val="000000"/>
                          </a:solidFill>
                          <a:effectLst/>
                          <a:hlinkClick r:id="rId14"/>
                        </a:rPr>
                        <a:t>Perl</a:t>
                      </a:r>
                      <a:endParaRPr lang="en-US" sz="120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50 min</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5,736</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375</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extLst>
                  <a:ext uri="{0D108BD9-81ED-4DB2-BD59-A6C34878D82A}">
                    <a16:rowId xmlns:a16="http://schemas.microsoft.com/office/drawing/2014/main" val="372281289"/>
                  </a:ext>
                </a:extLst>
              </a:tr>
              <a:tr h="245216">
                <a:tc>
                  <a:txBody>
                    <a:bodyPr/>
                    <a:lstStyle/>
                    <a:p>
                      <a:pPr algn="l"/>
                      <a:r>
                        <a:rPr lang="en-US" sz="1200" u="none" strike="noStrike" dirty="0">
                          <a:solidFill>
                            <a:srgbClr val="000000"/>
                          </a:solidFill>
                          <a:effectLst/>
                          <a:hlinkClick r:id="rId15"/>
                        </a:rPr>
                        <a:t>Python 3</a:t>
                      </a:r>
                      <a:endParaRPr lang="en-US" sz="1200" dirty="0">
                        <a:effectLst/>
                      </a:endParaRP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1h 09 min</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a:effectLst/>
                        </a:rPr>
                        <a:t>7,736</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tc>
                  <a:txBody>
                    <a:bodyPr/>
                    <a:lstStyle/>
                    <a:p>
                      <a:r>
                        <a:rPr lang="en-US" sz="1200" dirty="0">
                          <a:effectLst/>
                        </a:rPr>
                        <a:t>373</a:t>
                      </a:r>
                    </a:p>
                  </a:txBody>
                  <a:tcPr marL="61304" marR="61304" marT="30652" marB="30652" anchor="ctr">
                    <a:lnL>
                      <a:noFill/>
                    </a:lnL>
                    <a:lnR>
                      <a:noFill/>
                    </a:lnR>
                    <a:lnT w="12700" cap="flat" cmpd="sng" algn="ctr">
                      <a:solidFill>
                        <a:srgbClr val="EEEEEE"/>
                      </a:solidFill>
                      <a:prstDash val="dot"/>
                      <a:round/>
                      <a:headEnd type="none" w="med" len="med"/>
                      <a:tailEnd type="none" w="med" len="med"/>
                    </a:lnT>
                    <a:lnB w="12700" cap="flat" cmpd="sng" algn="ctr">
                      <a:solidFill>
                        <a:srgbClr val="EEEEEE"/>
                      </a:solidFill>
                      <a:prstDash val="dot"/>
                      <a:round/>
                      <a:headEnd type="none" w="med" len="med"/>
                      <a:tailEnd type="none" w="med" len="med"/>
                    </a:lnB>
                  </a:tcPr>
                </a:tc>
                <a:extLst>
                  <a:ext uri="{0D108BD9-81ED-4DB2-BD59-A6C34878D82A}">
                    <a16:rowId xmlns:a16="http://schemas.microsoft.com/office/drawing/2014/main" val="3999971026"/>
                  </a:ext>
                </a:extLst>
              </a:tr>
            </a:tbl>
          </a:graphicData>
        </a:graphic>
      </p:graphicFrame>
      <p:sp>
        <p:nvSpPr>
          <p:cNvPr id="5" name="Rectangle 1">
            <a:extLst>
              <a:ext uri="{FF2B5EF4-FFF2-40B4-BE49-F238E27FC236}">
                <a16:creationId xmlns:a16="http://schemas.microsoft.com/office/drawing/2014/main" id="{44D4AC7F-774F-4258-BE8D-3FC335F5C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08EFDC2-E0A4-49C4-87D2-F474A861B8C8}"/>
              </a:ext>
            </a:extLst>
          </p:cNvPr>
          <p:cNvSpPr txBox="1"/>
          <p:nvPr/>
        </p:nvSpPr>
        <p:spPr>
          <a:xfrm>
            <a:off x="6644640" y="2125805"/>
            <a:ext cx="4966168" cy="923330"/>
          </a:xfrm>
          <a:prstGeom prst="rect">
            <a:avLst/>
          </a:prstGeom>
          <a:noFill/>
        </p:spPr>
        <p:txBody>
          <a:bodyPr wrap="square" rtlCol="0">
            <a:spAutoFit/>
          </a:bodyPr>
          <a:lstStyle/>
          <a:p>
            <a:r>
              <a:rPr lang="en-US" dirty="0"/>
              <a:t>Green languages are compiled</a:t>
            </a:r>
          </a:p>
          <a:p>
            <a:r>
              <a:rPr lang="en-US" dirty="0"/>
              <a:t>Blue languages are JIT</a:t>
            </a:r>
          </a:p>
          <a:p>
            <a:r>
              <a:rPr lang="en-US" dirty="0"/>
              <a:t>White languages are interpreted</a:t>
            </a:r>
          </a:p>
        </p:txBody>
      </p:sp>
    </p:spTree>
    <p:extLst>
      <p:ext uri="{BB962C8B-B14F-4D97-AF65-F5344CB8AC3E}">
        <p14:creationId xmlns:p14="http://schemas.microsoft.com/office/powerpoint/2010/main" val="192959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27DD-9781-44E4-9CBD-FAE80D335849}"/>
              </a:ext>
            </a:extLst>
          </p:cNvPr>
          <p:cNvSpPr>
            <a:spLocks noGrp="1"/>
          </p:cNvSpPr>
          <p:nvPr>
            <p:ph type="title"/>
          </p:nvPr>
        </p:nvSpPr>
        <p:spPr/>
        <p:txBody>
          <a:bodyPr/>
          <a:lstStyle/>
          <a:p>
            <a:r>
              <a:rPr lang="en-US" dirty="0"/>
              <a:t>Memory management</a:t>
            </a:r>
          </a:p>
        </p:txBody>
      </p:sp>
      <p:sp>
        <p:nvSpPr>
          <p:cNvPr id="3" name="Content Placeholder 2">
            <a:extLst>
              <a:ext uri="{FF2B5EF4-FFF2-40B4-BE49-F238E27FC236}">
                <a16:creationId xmlns:a16="http://schemas.microsoft.com/office/drawing/2014/main" id="{5E32A111-161B-416D-A072-85F2A5627BA2}"/>
              </a:ext>
            </a:extLst>
          </p:cNvPr>
          <p:cNvSpPr>
            <a:spLocks noGrp="1"/>
          </p:cNvSpPr>
          <p:nvPr>
            <p:ph idx="1"/>
          </p:nvPr>
        </p:nvSpPr>
        <p:spPr/>
        <p:txBody>
          <a:bodyPr/>
          <a:lstStyle/>
          <a:p>
            <a:r>
              <a:rPr lang="en-US" dirty="0"/>
              <a:t>Programming languages further have two types of memory management: </a:t>
            </a:r>
            <a:r>
              <a:rPr lang="en-US" b="1" dirty="0"/>
              <a:t>manual memory management </a:t>
            </a:r>
            <a:r>
              <a:rPr lang="en-US" dirty="0"/>
              <a:t>and </a:t>
            </a:r>
            <a:r>
              <a:rPr lang="en-US" b="1" dirty="0"/>
              <a:t>dynamic memory management</a:t>
            </a:r>
            <a:endParaRPr lang="en-US" dirty="0"/>
          </a:p>
          <a:p>
            <a:r>
              <a:rPr lang="en-US" dirty="0"/>
              <a:t>With dynamic memory management, the compiler/interpreter (from here on out, these words mean the same thing) automatically requests memory from the operating system, and releases it once finished</a:t>
            </a:r>
          </a:p>
          <a:p>
            <a:r>
              <a:rPr lang="en-US" dirty="0"/>
              <a:t>The compiler also removes no longer in use code automatically (This feature is called </a:t>
            </a:r>
            <a:r>
              <a:rPr lang="en-US" b="1" dirty="0"/>
              <a:t>garbage collection</a:t>
            </a:r>
            <a:r>
              <a:rPr lang="en-US" dirty="0"/>
              <a:t>)</a:t>
            </a:r>
          </a:p>
          <a:p>
            <a:r>
              <a:rPr lang="en-US" dirty="0"/>
              <a:t>Static memory management requires the programmer to manually request, clear, and return memory</a:t>
            </a:r>
          </a:p>
          <a:p>
            <a:r>
              <a:rPr lang="en-US" dirty="0"/>
              <a:t>Handled improperly this can lead to buffer overflows, segmentation faults, and memory leaks, where a program eats memory until the system crashes</a:t>
            </a:r>
          </a:p>
          <a:p>
            <a:r>
              <a:rPr lang="en-US" dirty="0"/>
              <a:t>All interpreted languages have dynamic memory management, but compiled languages can have either type</a:t>
            </a:r>
          </a:p>
          <a:p>
            <a:endParaRPr lang="en-US" dirty="0"/>
          </a:p>
        </p:txBody>
      </p:sp>
    </p:spTree>
    <p:extLst>
      <p:ext uri="{BB962C8B-B14F-4D97-AF65-F5344CB8AC3E}">
        <p14:creationId xmlns:p14="http://schemas.microsoft.com/office/powerpoint/2010/main" val="4152698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DE40-4B90-48AB-ACD1-5566F795FB7F}"/>
              </a:ext>
            </a:extLst>
          </p:cNvPr>
          <p:cNvSpPr>
            <a:spLocks noGrp="1"/>
          </p:cNvSpPr>
          <p:nvPr>
            <p:ph type="title"/>
          </p:nvPr>
        </p:nvSpPr>
        <p:spPr/>
        <p:txBody>
          <a:bodyPr/>
          <a:lstStyle/>
          <a:p>
            <a:r>
              <a:rPr lang="en-US" dirty="0"/>
              <a:t>Static memory management Benefits</a:t>
            </a:r>
          </a:p>
        </p:txBody>
      </p:sp>
      <p:sp>
        <p:nvSpPr>
          <p:cNvPr id="3" name="Content Placeholder 2">
            <a:extLst>
              <a:ext uri="{FF2B5EF4-FFF2-40B4-BE49-F238E27FC236}">
                <a16:creationId xmlns:a16="http://schemas.microsoft.com/office/drawing/2014/main" id="{7C13D424-7050-45AD-88C6-D92AAB859AC2}"/>
              </a:ext>
            </a:extLst>
          </p:cNvPr>
          <p:cNvSpPr>
            <a:spLocks noGrp="1"/>
          </p:cNvSpPr>
          <p:nvPr>
            <p:ph idx="1"/>
          </p:nvPr>
        </p:nvSpPr>
        <p:spPr/>
        <p:txBody>
          <a:bodyPr/>
          <a:lstStyle/>
          <a:p>
            <a:r>
              <a:rPr lang="en-US" dirty="0"/>
              <a:t>Why would anyone want to use static?</a:t>
            </a:r>
          </a:p>
          <a:p>
            <a:r>
              <a:rPr lang="en-US" dirty="0"/>
              <a:t>Because it allows your program to be more efficient</a:t>
            </a:r>
          </a:p>
          <a:p>
            <a:r>
              <a:rPr lang="en-US" dirty="0"/>
              <a:t>Dynamic memory management has to guestimate when you are finished with memory or need more from the OS</a:t>
            </a:r>
          </a:p>
          <a:p>
            <a:r>
              <a:rPr lang="en-US" dirty="0"/>
              <a:t>Since the program crashes if the manager underestimates the amount needed or clears memory too early, the manager is very generous and forgiving to avoid causing a problem</a:t>
            </a:r>
          </a:p>
          <a:p>
            <a:r>
              <a:rPr lang="en-US" dirty="0"/>
              <a:t>If you can management memory manually, you program can be much smaller and more efficient</a:t>
            </a:r>
          </a:p>
        </p:txBody>
      </p:sp>
    </p:spTree>
    <p:extLst>
      <p:ext uri="{BB962C8B-B14F-4D97-AF65-F5344CB8AC3E}">
        <p14:creationId xmlns:p14="http://schemas.microsoft.com/office/powerpoint/2010/main" val="325349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9A0E-1A9B-41A2-B4FF-EBF4682C456D}"/>
              </a:ext>
            </a:extLst>
          </p:cNvPr>
          <p:cNvSpPr>
            <a:spLocks noGrp="1"/>
          </p:cNvSpPr>
          <p:nvPr>
            <p:ph type="title"/>
          </p:nvPr>
        </p:nvSpPr>
        <p:spPr/>
        <p:txBody>
          <a:bodyPr/>
          <a:lstStyle/>
          <a:p>
            <a:r>
              <a:rPr lang="en-US" dirty="0"/>
              <a:t>High vs low level</a:t>
            </a:r>
          </a:p>
        </p:txBody>
      </p:sp>
      <p:sp>
        <p:nvSpPr>
          <p:cNvPr id="3" name="Content Placeholder 2">
            <a:extLst>
              <a:ext uri="{FF2B5EF4-FFF2-40B4-BE49-F238E27FC236}">
                <a16:creationId xmlns:a16="http://schemas.microsoft.com/office/drawing/2014/main" id="{E75BA968-0BDE-408A-B4D1-0F526C03E6D3}"/>
              </a:ext>
            </a:extLst>
          </p:cNvPr>
          <p:cNvSpPr>
            <a:spLocks noGrp="1"/>
          </p:cNvSpPr>
          <p:nvPr>
            <p:ph sz="half" idx="1"/>
          </p:nvPr>
        </p:nvSpPr>
        <p:spPr/>
        <p:txBody>
          <a:bodyPr/>
          <a:lstStyle/>
          <a:p>
            <a:r>
              <a:rPr lang="en-US" dirty="0"/>
              <a:t>The terms high and low level refer to a simple taxonomy for categorizing languages</a:t>
            </a:r>
          </a:p>
          <a:p>
            <a:r>
              <a:rPr lang="en-US" dirty="0"/>
              <a:t>Choose what works best </a:t>
            </a:r>
            <a:r>
              <a:rPr lang="en-US" b="1" dirty="0"/>
              <a:t>FOR YOUR USE CASE</a:t>
            </a:r>
            <a:r>
              <a:rPr lang="en-US" dirty="0"/>
              <a:t>, not what is most trendy, fashionable, or easy</a:t>
            </a:r>
          </a:p>
          <a:p>
            <a:r>
              <a:rPr lang="en-US" dirty="0"/>
              <a:t>Once you choose a language you are stuck with it to an extent</a:t>
            </a:r>
          </a:p>
          <a:p>
            <a:r>
              <a:rPr lang="en-US" dirty="0"/>
              <a:t>There are other things that effect this decision that you will learn later</a:t>
            </a:r>
          </a:p>
        </p:txBody>
      </p:sp>
      <p:graphicFrame>
        <p:nvGraphicFramePr>
          <p:cNvPr id="5" name="Content Placeholder 4">
            <a:extLst>
              <a:ext uri="{FF2B5EF4-FFF2-40B4-BE49-F238E27FC236}">
                <a16:creationId xmlns:a16="http://schemas.microsoft.com/office/drawing/2014/main" id="{94905760-F745-4D53-A89F-62E1D44442F6}"/>
              </a:ext>
            </a:extLst>
          </p:cNvPr>
          <p:cNvGraphicFramePr>
            <a:graphicFrameLocks noGrp="1"/>
          </p:cNvGraphicFramePr>
          <p:nvPr>
            <p:ph sz="half" idx="2"/>
            <p:extLst>
              <p:ext uri="{D42A27DB-BD31-4B8C-83A1-F6EECF244321}">
                <p14:modId xmlns:p14="http://schemas.microsoft.com/office/powerpoint/2010/main" val="3857331970"/>
              </p:ext>
            </p:extLst>
          </p:nvPr>
        </p:nvGraphicFramePr>
        <p:xfrm>
          <a:off x="6188075" y="1978429"/>
          <a:ext cx="5422899" cy="4768370"/>
        </p:xfrm>
        <a:graphic>
          <a:graphicData uri="http://schemas.openxmlformats.org/drawingml/2006/table">
            <a:tbl>
              <a:tblPr firstRow="1" firstCol="1">
                <a:tableStyleId>{5C22544A-7EE6-4342-B048-85BDC9FD1C3A}</a:tableStyleId>
              </a:tblPr>
              <a:tblGrid>
                <a:gridCol w="1807633">
                  <a:extLst>
                    <a:ext uri="{9D8B030D-6E8A-4147-A177-3AD203B41FA5}">
                      <a16:colId xmlns:a16="http://schemas.microsoft.com/office/drawing/2014/main" val="1576169137"/>
                    </a:ext>
                  </a:extLst>
                </a:gridCol>
                <a:gridCol w="1807633">
                  <a:extLst>
                    <a:ext uri="{9D8B030D-6E8A-4147-A177-3AD203B41FA5}">
                      <a16:colId xmlns:a16="http://schemas.microsoft.com/office/drawing/2014/main" val="726638905"/>
                    </a:ext>
                  </a:extLst>
                </a:gridCol>
                <a:gridCol w="1807633">
                  <a:extLst>
                    <a:ext uri="{9D8B030D-6E8A-4147-A177-3AD203B41FA5}">
                      <a16:colId xmlns:a16="http://schemas.microsoft.com/office/drawing/2014/main" val="839690924"/>
                    </a:ext>
                  </a:extLst>
                </a:gridCol>
              </a:tblGrid>
              <a:tr h="1391763">
                <a:tc>
                  <a:txBody>
                    <a:bodyPr/>
                    <a:lstStyle/>
                    <a:p>
                      <a:endParaRPr lang="en-US" dirty="0"/>
                    </a:p>
                  </a:txBody>
                  <a:tcPr/>
                </a:tc>
                <a:tc>
                  <a:txBody>
                    <a:bodyPr/>
                    <a:lstStyle/>
                    <a:p>
                      <a:r>
                        <a:rPr lang="en-US" dirty="0"/>
                        <a:t>Interpreted</a:t>
                      </a:r>
                    </a:p>
                  </a:txBody>
                  <a:tcPr/>
                </a:tc>
                <a:tc>
                  <a:txBody>
                    <a:bodyPr/>
                    <a:lstStyle/>
                    <a:p>
                      <a:r>
                        <a:rPr lang="en-US" dirty="0"/>
                        <a:t>Compiled</a:t>
                      </a:r>
                    </a:p>
                  </a:txBody>
                  <a:tcPr/>
                </a:tc>
                <a:extLst>
                  <a:ext uri="{0D108BD9-81ED-4DB2-BD59-A6C34878D82A}">
                    <a16:rowId xmlns:a16="http://schemas.microsoft.com/office/drawing/2014/main" val="3778133954"/>
                  </a:ext>
                </a:extLst>
              </a:tr>
              <a:tr h="1543592">
                <a:tc>
                  <a:txBody>
                    <a:bodyPr/>
                    <a:lstStyle/>
                    <a:p>
                      <a:r>
                        <a:rPr lang="en-US" dirty="0"/>
                        <a:t>High Level</a:t>
                      </a:r>
                    </a:p>
                  </a:txBody>
                  <a:tcPr/>
                </a:tc>
                <a:tc>
                  <a:txBody>
                    <a:bodyPr/>
                    <a:lstStyle/>
                    <a:p>
                      <a:r>
                        <a:rPr lang="en-US" dirty="0"/>
                        <a:t>Maximum ease of use and debugging, may have weird runtime issues</a:t>
                      </a:r>
                    </a:p>
                  </a:txBody>
                  <a:tcPr/>
                </a:tc>
                <a:tc>
                  <a:txBody>
                    <a:bodyPr/>
                    <a:lstStyle/>
                    <a:p>
                      <a:r>
                        <a:rPr lang="en-US" dirty="0"/>
                        <a:t>Fast execution, decent hardware control, moderate ease of use</a:t>
                      </a:r>
                    </a:p>
                  </a:txBody>
                  <a:tcPr/>
                </a:tc>
                <a:extLst>
                  <a:ext uri="{0D108BD9-81ED-4DB2-BD59-A6C34878D82A}">
                    <a16:rowId xmlns:a16="http://schemas.microsoft.com/office/drawing/2014/main" val="261566051"/>
                  </a:ext>
                </a:extLst>
              </a:tr>
              <a:tr h="1833015">
                <a:tc>
                  <a:txBody>
                    <a:bodyPr/>
                    <a:lstStyle/>
                    <a:p>
                      <a:r>
                        <a:rPr lang="en-US" dirty="0"/>
                        <a:t>Low Level</a:t>
                      </a:r>
                    </a:p>
                  </a:txBody>
                  <a:tcPr/>
                </a:tc>
                <a:tc>
                  <a:txBody>
                    <a:bodyPr/>
                    <a:lstStyle/>
                    <a:p>
                      <a:r>
                        <a:rPr lang="en-US" b="1" dirty="0"/>
                        <a:t>Does not exit</a:t>
                      </a:r>
                    </a:p>
                  </a:txBody>
                  <a:tcPr/>
                </a:tc>
                <a:tc>
                  <a:txBody>
                    <a:bodyPr/>
                    <a:lstStyle/>
                    <a:p>
                      <a:r>
                        <a:rPr lang="en-US" dirty="0"/>
                        <a:t>Low level hardware control, fastest possible execution, hardest to use</a:t>
                      </a:r>
                    </a:p>
                  </a:txBody>
                  <a:tcPr/>
                </a:tc>
                <a:extLst>
                  <a:ext uri="{0D108BD9-81ED-4DB2-BD59-A6C34878D82A}">
                    <a16:rowId xmlns:a16="http://schemas.microsoft.com/office/drawing/2014/main" val="3596592356"/>
                  </a:ext>
                </a:extLst>
              </a:tr>
            </a:tbl>
          </a:graphicData>
        </a:graphic>
      </p:graphicFrame>
    </p:spTree>
    <p:extLst>
      <p:ext uri="{BB962C8B-B14F-4D97-AF65-F5344CB8AC3E}">
        <p14:creationId xmlns:p14="http://schemas.microsoft.com/office/powerpoint/2010/main" val="216945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architecture</a:t>
            </a:r>
          </a:p>
        </p:txBody>
      </p:sp>
      <p:sp>
        <p:nvSpPr>
          <p:cNvPr id="3" name="Content Placeholder 2"/>
          <p:cNvSpPr>
            <a:spLocks noGrp="1"/>
          </p:cNvSpPr>
          <p:nvPr>
            <p:ph idx="1"/>
          </p:nvPr>
        </p:nvSpPr>
        <p:spPr/>
        <p:txBody>
          <a:bodyPr/>
          <a:lstStyle/>
          <a:p>
            <a:r>
              <a:rPr lang="en-US" dirty="0"/>
              <a:t>A processor design, at its most basic level, has a processing segment (ALU), control unit, and a number of registers</a:t>
            </a:r>
          </a:p>
          <a:p>
            <a:r>
              <a:rPr lang="en-US" dirty="0"/>
              <a:t>The registers provide memory that the processor can directly access. They are insanely fast, and kept on the processor itself (called the die), but very limited in size. (In the case of the latest high-end CPUs, there are only 16 per core. Each register can only store one number)</a:t>
            </a:r>
          </a:p>
          <a:p>
            <a:r>
              <a:rPr lang="en-US" dirty="0"/>
              <a:t>The ALU preforms operations such as addition, subtraction and multiplication</a:t>
            </a:r>
          </a:p>
          <a:p>
            <a:r>
              <a:rPr lang="en-US" dirty="0"/>
              <a:t>The control unit detects each of the commands so that the system knows how to interpret them</a:t>
            </a:r>
          </a:p>
        </p:txBody>
      </p:sp>
    </p:spTree>
    <p:extLst>
      <p:ext uri="{BB962C8B-B14F-4D97-AF65-F5344CB8AC3E}">
        <p14:creationId xmlns:p14="http://schemas.microsoft.com/office/powerpoint/2010/main" val="322211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8687" y="2181225"/>
            <a:ext cx="5254625" cy="3678238"/>
          </a:xfrm>
        </p:spPr>
      </p:pic>
    </p:spTree>
    <p:extLst>
      <p:ext uri="{BB962C8B-B14F-4D97-AF65-F5344CB8AC3E}">
        <p14:creationId xmlns:p14="http://schemas.microsoft.com/office/powerpoint/2010/main" val="27262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A processor is controlled by a series of simple commands called instructions</a:t>
            </a:r>
          </a:p>
          <a:p>
            <a:r>
              <a:rPr lang="en-US" dirty="0"/>
              <a:t>These instructions directly control the flow of electrons through the processor</a:t>
            </a:r>
          </a:p>
          <a:p>
            <a:r>
              <a:rPr lang="en-US" dirty="0"/>
              <a:t>These simple instructions make up a coding language called assembly</a:t>
            </a:r>
          </a:p>
          <a:p>
            <a:r>
              <a:rPr lang="en-US" dirty="0"/>
              <a:t>These instructions represent the simplest possible information that a processor can understand and work with</a:t>
            </a:r>
          </a:p>
        </p:txBody>
      </p:sp>
    </p:spTree>
    <p:extLst>
      <p:ext uri="{BB962C8B-B14F-4D97-AF65-F5344CB8AC3E}">
        <p14:creationId xmlns:p14="http://schemas.microsoft.com/office/powerpoint/2010/main" val="370087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sp>
        <p:nvSpPr>
          <p:cNvPr id="3" name="Content Placeholder 2"/>
          <p:cNvSpPr>
            <a:spLocks noGrp="1"/>
          </p:cNvSpPr>
          <p:nvPr>
            <p:ph idx="1"/>
          </p:nvPr>
        </p:nvSpPr>
        <p:spPr/>
        <p:txBody>
          <a:bodyPr/>
          <a:lstStyle/>
          <a:p>
            <a:r>
              <a:rPr lang="en-US" dirty="0"/>
              <a:t>These instructions provide </a:t>
            </a:r>
            <a:r>
              <a:rPr lang="en-US" i="1" dirty="0"/>
              <a:t>extremely simple </a:t>
            </a:r>
            <a:r>
              <a:rPr lang="en-US" dirty="0"/>
              <a:t>functions</a:t>
            </a:r>
          </a:p>
          <a:p>
            <a:r>
              <a:rPr lang="en-US" dirty="0"/>
              <a:t>As an example, the </a:t>
            </a:r>
            <a:r>
              <a:rPr lang="en-US" dirty="0" err="1"/>
              <a:t>mov</a:t>
            </a:r>
            <a:r>
              <a:rPr lang="en-US" dirty="0"/>
              <a:t> instruction moves data from memory to a register</a:t>
            </a:r>
          </a:p>
          <a:p>
            <a:r>
              <a:rPr lang="en-US" dirty="0"/>
              <a:t>The add instruction adds the data in two registers</a:t>
            </a:r>
          </a:p>
          <a:p>
            <a:r>
              <a:rPr lang="en-US" dirty="0"/>
              <a:t>These letter names actually represent hexadecimal values (which represent binary values, which the </a:t>
            </a:r>
            <a:r>
              <a:rPr lang="en-US" dirty="0" err="1"/>
              <a:t>cpu</a:t>
            </a:r>
            <a:r>
              <a:rPr lang="en-US" dirty="0"/>
              <a:t> processes directly)</a:t>
            </a:r>
          </a:p>
          <a:p>
            <a:r>
              <a:rPr lang="en-US" dirty="0"/>
              <a:t>The process of converting these friendly names into binary is called assembling</a:t>
            </a:r>
          </a:p>
          <a:p>
            <a:r>
              <a:rPr lang="en-US" dirty="0"/>
              <a:t>The source file in this process is called the </a:t>
            </a:r>
            <a:r>
              <a:rPr lang="en-US" b="1" dirty="0"/>
              <a:t>source code</a:t>
            </a:r>
            <a:r>
              <a:rPr lang="en-US" dirty="0"/>
              <a:t>, and the target file is called a </a:t>
            </a:r>
            <a:r>
              <a:rPr lang="en-US" b="1" dirty="0"/>
              <a:t>binary</a:t>
            </a:r>
          </a:p>
        </p:txBody>
      </p:sp>
    </p:spTree>
    <p:extLst>
      <p:ext uri="{BB962C8B-B14F-4D97-AF65-F5344CB8AC3E}">
        <p14:creationId xmlns:p14="http://schemas.microsoft.com/office/powerpoint/2010/main" val="87990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how low level is assembly</a:t>
            </a:r>
          </a:p>
        </p:txBody>
      </p:sp>
      <p:sp>
        <p:nvSpPr>
          <p:cNvPr id="3" name="Text Placeholder 2"/>
          <p:cNvSpPr>
            <a:spLocks noGrp="1"/>
          </p:cNvSpPr>
          <p:nvPr>
            <p:ph type="body" idx="1"/>
          </p:nvPr>
        </p:nvSpPr>
        <p:spPr/>
        <p:txBody>
          <a:bodyPr/>
          <a:lstStyle/>
          <a:p>
            <a:r>
              <a:rPr lang="en-US" dirty="0"/>
              <a:t>This assembly prints hello world</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171" y="2925763"/>
            <a:ext cx="4457999" cy="3591415"/>
          </a:xfrm>
        </p:spPr>
      </p:pic>
      <p:sp>
        <p:nvSpPr>
          <p:cNvPr id="5" name="Text Placeholder 4"/>
          <p:cNvSpPr>
            <a:spLocks noGrp="1"/>
          </p:cNvSpPr>
          <p:nvPr>
            <p:ph type="body" sz="quarter" idx="3"/>
          </p:nvPr>
        </p:nvSpPr>
        <p:spPr/>
        <p:txBody>
          <a:bodyPr/>
          <a:lstStyle/>
          <a:p>
            <a:r>
              <a:rPr lang="en-US" dirty="0"/>
              <a:t>This python code does the same thing</a:t>
            </a:r>
          </a:p>
        </p:txBody>
      </p:sp>
      <p:sp>
        <p:nvSpPr>
          <p:cNvPr id="6" name="Content Placeholder 5"/>
          <p:cNvSpPr>
            <a:spLocks noGrp="1"/>
          </p:cNvSpPr>
          <p:nvPr>
            <p:ph sz="quarter" idx="4"/>
          </p:nvPr>
        </p:nvSpPr>
        <p:spPr/>
        <p:txBody>
          <a:bodyPr/>
          <a:lstStyle/>
          <a:p>
            <a:pPr marL="0" indent="0">
              <a:buNone/>
            </a:pPr>
            <a:r>
              <a:rPr lang="en-US" dirty="0"/>
              <a:t>print(“Hello World”)</a:t>
            </a:r>
          </a:p>
        </p:txBody>
      </p:sp>
    </p:spTree>
    <p:extLst>
      <p:ext uri="{BB962C8B-B14F-4D97-AF65-F5344CB8AC3E}">
        <p14:creationId xmlns:p14="http://schemas.microsoft.com/office/powerpoint/2010/main" val="31369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cycles</a:t>
            </a:r>
          </a:p>
        </p:txBody>
      </p:sp>
      <p:sp>
        <p:nvSpPr>
          <p:cNvPr id="3" name="Content Placeholder 2"/>
          <p:cNvSpPr>
            <a:spLocks noGrp="1"/>
          </p:cNvSpPr>
          <p:nvPr>
            <p:ph idx="1"/>
          </p:nvPr>
        </p:nvSpPr>
        <p:spPr/>
        <p:txBody>
          <a:bodyPr/>
          <a:lstStyle/>
          <a:p>
            <a:r>
              <a:rPr lang="en-US" dirty="0"/>
              <a:t>So, what does the processor do when it receives an instruction?</a:t>
            </a:r>
          </a:p>
          <a:p>
            <a:r>
              <a:rPr lang="en-US" dirty="0"/>
              <a:t>Well, it executes it! (The exact </a:t>
            </a:r>
            <a:r>
              <a:rPr lang="en-US" dirty="0" err="1"/>
              <a:t>spesifics</a:t>
            </a:r>
            <a:r>
              <a:rPr lang="en-US" dirty="0"/>
              <a:t> of this are beyond the </a:t>
            </a:r>
            <a:r>
              <a:rPr lang="en-US" dirty="0" err="1"/>
              <a:t>couse</a:t>
            </a:r>
            <a:r>
              <a:rPr lang="en-US" dirty="0"/>
              <a:t> of this class)</a:t>
            </a:r>
          </a:p>
          <a:p>
            <a:r>
              <a:rPr lang="en-US" dirty="0"/>
              <a:t>The processor has a speed (normally in GHz), which represents the number of cycles that the processor </a:t>
            </a:r>
            <a:r>
              <a:rPr lang="en-US" dirty="0" err="1"/>
              <a:t>proforms</a:t>
            </a:r>
            <a:r>
              <a:rPr lang="en-US" dirty="0"/>
              <a:t> per second</a:t>
            </a:r>
          </a:p>
          <a:p>
            <a:r>
              <a:rPr lang="en-US" dirty="0" err="1"/>
              <a:t>Instructins</a:t>
            </a:r>
            <a:r>
              <a:rPr lang="en-US" dirty="0"/>
              <a:t> can take a number of cycles to run (some only take one, others take up to a dozen)</a:t>
            </a:r>
          </a:p>
        </p:txBody>
      </p:sp>
    </p:spTree>
    <p:extLst>
      <p:ext uri="{BB962C8B-B14F-4D97-AF65-F5344CB8AC3E}">
        <p14:creationId xmlns:p14="http://schemas.microsoft.com/office/powerpoint/2010/main" val="83104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86B2-3C83-4FEF-830A-0F0B3652763E}"/>
              </a:ext>
            </a:extLst>
          </p:cNvPr>
          <p:cNvSpPr>
            <a:spLocks noGrp="1"/>
          </p:cNvSpPr>
          <p:nvPr>
            <p:ph type="title"/>
          </p:nvPr>
        </p:nvSpPr>
        <p:spPr/>
        <p:txBody>
          <a:bodyPr/>
          <a:lstStyle/>
          <a:p>
            <a:r>
              <a:rPr lang="en-US" dirty="0"/>
              <a:t>Architectures</a:t>
            </a:r>
          </a:p>
        </p:txBody>
      </p:sp>
      <p:sp>
        <p:nvSpPr>
          <p:cNvPr id="3" name="Text Placeholder 2">
            <a:extLst>
              <a:ext uri="{FF2B5EF4-FFF2-40B4-BE49-F238E27FC236}">
                <a16:creationId xmlns:a16="http://schemas.microsoft.com/office/drawing/2014/main" id="{07701324-01B5-4BDD-99F2-EDBCC5F74CA6}"/>
              </a:ext>
            </a:extLst>
          </p:cNvPr>
          <p:cNvSpPr>
            <a:spLocks noGrp="1"/>
          </p:cNvSpPr>
          <p:nvPr>
            <p:ph type="body" idx="1"/>
          </p:nvPr>
        </p:nvSpPr>
        <p:spPr/>
        <p:txBody>
          <a:bodyPr/>
          <a:lstStyle/>
          <a:p>
            <a:r>
              <a:rPr lang="en-US" dirty="0"/>
              <a:t>CISC</a:t>
            </a:r>
          </a:p>
        </p:txBody>
      </p:sp>
      <p:sp>
        <p:nvSpPr>
          <p:cNvPr id="4" name="Content Placeholder 3">
            <a:extLst>
              <a:ext uri="{FF2B5EF4-FFF2-40B4-BE49-F238E27FC236}">
                <a16:creationId xmlns:a16="http://schemas.microsoft.com/office/drawing/2014/main" id="{119B54A1-88F0-438D-BAEE-FA1507146817}"/>
              </a:ext>
            </a:extLst>
          </p:cNvPr>
          <p:cNvSpPr>
            <a:spLocks noGrp="1"/>
          </p:cNvSpPr>
          <p:nvPr>
            <p:ph sz="half" idx="2"/>
          </p:nvPr>
        </p:nvSpPr>
        <p:spPr>
          <a:xfrm>
            <a:off x="581194" y="2926053"/>
            <a:ext cx="5393100" cy="1817744"/>
          </a:xfrm>
        </p:spPr>
        <p:txBody>
          <a:bodyPr/>
          <a:lstStyle/>
          <a:p>
            <a:r>
              <a:rPr lang="en-US" dirty="0"/>
              <a:t>Many complex instructions available to programmer</a:t>
            </a:r>
          </a:p>
          <a:p>
            <a:r>
              <a:rPr lang="en-US" dirty="0"/>
              <a:t>Each instruction can take multiple cycles</a:t>
            </a:r>
          </a:p>
          <a:p>
            <a:r>
              <a:rPr lang="en-US" dirty="0"/>
              <a:t>Easier to write assembly for</a:t>
            </a:r>
          </a:p>
          <a:p>
            <a:r>
              <a:rPr lang="en-US" dirty="0"/>
              <a:t>Greater power consumption</a:t>
            </a:r>
          </a:p>
        </p:txBody>
      </p:sp>
      <p:sp>
        <p:nvSpPr>
          <p:cNvPr id="5" name="Text Placeholder 4">
            <a:extLst>
              <a:ext uri="{FF2B5EF4-FFF2-40B4-BE49-F238E27FC236}">
                <a16:creationId xmlns:a16="http://schemas.microsoft.com/office/drawing/2014/main" id="{4B6C6A22-2F99-4670-982D-7436F6A5B730}"/>
              </a:ext>
            </a:extLst>
          </p:cNvPr>
          <p:cNvSpPr>
            <a:spLocks noGrp="1"/>
          </p:cNvSpPr>
          <p:nvPr>
            <p:ph type="body" sz="quarter" idx="3"/>
          </p:nvPr>
        </p:nvSpPr>
        <p:spPr/>
        <p:txBody>
          <a:bodyPr/>
          <a:lstStyle/>
          <a:p>
            <a:r>
              <a:rPr lang="en-US" dirty="0"/>
              <a:t>RISC</a:t>
            </a:r>
          </a:p>
        </p:txBody>
      </p:sp>
      <p:sp>
        <p:nvSpPr>
          <p:cNvPr id="6" name="Content Placeholder 5">
            <a:extLst>
              <a:ext uri="{FF2B5EF4-FFF2-40B4-BE49-F238E27FC236}">
                <a16:creationId xmlns:a16="http://schemas.microsoft.com/office/drawing/2014/main" id="{5DDDFD1E-4D76-4CCB-A056-18BDCEE321A9}"/>
              </a:ext>
            </a:extLst>
          </p:cNvPr>
          <p:cNvSpPr>
            <a:spLocks noGrp="1"/>
          </p:cNvSpPr>
          <p:nvPr>
            <p:ph sz="quarter" idx="4"/>
          </p:nvPr>
        </p:nvSpPr>
        <p:spPr>
          <a:xfrm>
            <a:off x="6217709" y="2926052"/>
            <a:ext cx="5393100" cy="1679199"/>
          </a:xfrm>
        </p:spPr>
        <p:txBody>
          <a:bodyPr/>
          <a:lstStyle/>
          <a:p>
            <a:r>
              <a:rPr lang="en-US" dirty="0"/>
              <a:t>Few instructions available, each one is simpler</a:t>
            </a:r>
          </a:p>
          <a:p>
            <a:r>
              <a:rPr lang="en-US" dirty="0"/>
              <a:t>Each instruction takes only one cycle</a:t>
            </a:r>
          </a:p>
          <a:p>
            <a:r>
              <a:rPr lang="en-US" dirty="0"/>
              <a:t>Harder to write assembly for</a:t>
            </a:r>
          </a:p>
          <a:p>
            <a:r>
              <a:rPr lang="en-US" dirty="0"/>
              <a:t>Lower power consumption</a:t>
            </a:r>
          </a:p>
          <a:p>
            <a:endParaRPr lang="en-US" dirty="0"/>
          </a:p>
          <a:p>
            <a:endParaRPr lang="en-US" dirty="0"/>
          </a:p>
        </p:txBody>
      </p:sp>
      <p:sp>
        <p:nvSpPr>
          <p:cNvPr id="7" name="TextBox 6">
            <a:extLst>
              <a:ext uri="{FF2B5EF4-FFF2-40B4-BE49-F238E27FC236}">
                <a16:creationId xmlns:a16="http://schemas.microsoft.com/office/drawing/2014/main" id="{54063F2C-5A2E-479E-91C5-E00B2A3FB000}"/>
              </a:ext>
            </a:extLst>
          </p:cNvPr>
          <p:cNvSpPr txBox="1"/>
          <p:nvPr/>
        </p:nvSpPr>
        <p:spPr>
          <a:xfrm>
            <a:off x="581192" y="4810298"/>
            <a:ext cx="11029616" cy="923330"/>
          </a:xfrm>
          <a:prstGeom prst="rect">
            <a:avLst/>
          </a:prstGeom>
          <a:noFill/>
        </p:spPr>
        <p:txBody>
          <a:bodyPr wrap="square" rtlCol="0">
            <a:spAutoFit/>
          </a:bodyPr>
          <a:lstStyle/>
          <a:p>
            <a:r>
              <a:rPr lang="en-US" dirty="0"/>
              <a:t>Which one of these is better preforming is highly dependent on processor design and implementation. They can both preform extremely well or poorly. RISC was originally created in the 1980s after compiler technology had advanced enough that manually writing assembly was rarely needed.</a:t>
            </a:r>
          </a:p>
        </p:txBody>
      </p:sp>
    </p:spTree>
    <p:extLst>
      <p:ext uri="{BB962C8B-B14F-4D97-AF65-F5344CB8AC3E}">
        <p14:creationId xmlns:p14="http://schemas.microsoft.com/office/powerpoint/2010/main" val="296610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8723-7581-4125-8AA9-5DEBC35E94F3}"/>
              </a:ext>
            </a:extLst>
          </p:cNvPr>
          <p:cNvSpPr>
            <a:spLocks noGrp="1"/>
          </p:cNvSpPr>
          <p:nvPr>
            <p:ph type="title"/>
          </p:nvPr>
        </p:nvSpPr>
        <p:spPr/>
        <p:txBody>
          <a:bodyPr/>
          <a:lstStyle/>
          <a:p>
            <a:r>
              <a:rPr lang="en-US" dirty="0"/>
              <a:t>Compilers</a:t>
            </a:r>
          </a:p>
        </p:txBody>
      </p:sp>
      <p:sp>
        <p:nvSpPr>
          <p:cNvPr id="3" name="Content Placeholder 2">
            <a:extLst>
              <a:ext uri="{FF2B5EF4-FFF2-40B4-BE49-F238E27FC236}">
                <a16:creationId xmlns:a16="http://schemas.microsoft.com/office/drawing/2014/main" id="{C79AFFD3-9464-4A02-A7AC-CD7163D89D31}"/>
              </a:ext>
            </a:extLst>
          </p:cNvPr>
          <p:cNvSpPr>
            <a:spLocks noGrp="1"/>
          </p:cNvSpPr>
          <p:nvPr>
            <p:ph idx="1"/>
          </p:nvPr>
        </p:nvSpPr>
        <p:spPr/>
        <p:txBody>
          <a:bodyPr/>
          <a:lstStyle/>
          <a:p>
            <a:r>
              <a:rPr lang="en-US" dirty="0"/>
              <a:t>Why do we not have to write assembly language ever?</a:t>
            </a:r>
          </a:p>
          <a:p>
            <a:r>
              <a:rPr lang="en-US" dirty="0"/>
              <a:t>How does a higher level programming language like C# or python work if a processor can only understand assembly</a:t>
            </a:r>
          </a:p>
          <a:p>
            <a:r>
              <a:rPr lang="en-US" dirty="0"/>
              <a:t>The answer is a </a:t>
            </a:r>
            <a:r>
              <a:rPr lang="en-US" b="1" dirty="0"/>
              <a:t>compiler</a:t>
            </a:r>
          </a:p>
          <a:p>
            <a:r>
              <a:rPr lang="en-US" dirty="0"/>
              <a:t>A compiler is a special program that translates a higher level programming language into assembly code (or bytecode, or binary, or executable code depending on who you talk to)</a:t>
            </a:r>
          </a:p>
          <a:p>
            <a:r>
              <a:rPr lang="en-US" dirty="0"/>
              <a:t>All languages that are human readable in any sense are compiled in some way, shape or form</a:t>
            </a:r>
          </a:p>
        </p:txBody>
      </p:sp>
    </p:spTree>
    <p:extLst>
      <p:ext uri="{BB962C8B-B14F-4D97-AF65-F5344CB8AC3E}">
        <p14:creationId xmlns:p14="http://schemas.microsoft.com/office/powerpoint/2010/main" val="250735460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430</TotalTime>
  <Words>1402</Words>
  <Application>Microsoft Office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Wingdings 2</vt:lpstr>
      <vt:lpstr>Dividend</vt:lpstr>
      <vt:lpstr>Assembly and microcode</vt:lpstr>
      <vt:lpstr>Processor architecture</vt:lpstr>
      <vt:lpstr>Processor example</vt:lpstr>
      <vt:lpstr>Instructions</vt:lpstr>
      <vt:lpstr>Assembly</vt:lpstr>
      <vt:lpstr>Just how low level is assembly</vt:lpstr>
      <vt:lpstr>cycles</vt:lpstr>
      <vt:lpstr>Architectures</vt:lpstr>
      <vt:lpstr>Compilers</vt:lpstr>
      <vt:lpstr>Static compilation</vt:lpstr>
      <vt:lpstr>Dynamic linking</vt:lpstr>
      <vt:lpstr>Interpreted code</vt:lpstr>
      <vt:lpstr>Pros and cons of interpreted</vt:lpstr>
      <vt:lpstr>Intermediary or JIT</vt:lpstr>
      <vt:lpstr>Programming language speed comparison</vt:lpstr>
      <vt:lpstr>Memory management</vt:lpstr>
      <vt:lpstr>Static memory management Benefits</vt:lpstr>
      <vt:lpstr>High vs low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and microcode</dc:title>
  <dc:creator>Enzo D'Amato</dc:creator>
  <cp:lastModifiedBy>Enzo</cp:lastModifiedBy>
  <cp:revision>20</cp:revision>
  <dcterms:created xsi:type="dcterms:W3CDTF">2022-09-19T21:11:47Z</dcterms:created>
  <dcterms:modified xsi:type="dcterms:W3CDTF">2022-09-20T15:34:19Z</dcterms:modified>
</cp:coreProperties>
</file>