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6"/>
  </p:notesMasterIdLst>
  <p:sldIdLst>
    <p:sldId id="256" r:id="rId2"/>
    <p:sldId id="257" r:id="rId3"/>
    <p:sldId id="306" r:id="rId4"/>
    <p:sldId id="307" r:id="rId5"/>
    <p:sldId id="309" r:id="rId6"/>
    <p:sldId id="311" r:id="rId7"/>
    <p:sldId id="261" r:id="rId8"/>
    <p:sldId id="312" r:id="rId9"/>
    <p:sldId id="313" r:id="rId10"/>
    <p:sldId id="314" r:id="rId11"/>
    <p:sldId id="266" r:id="rId12"/>
    <p:sldId id="263" r:id="rId13"/>
    <p:sldId id="268" r:id="rId14"/>
    <p:sldId id="262" r:id="rId15"/>
    <p:sldId id="282" r:id="rId16"/>
    <p:sldId id="269" r:id="rId17"/>
    <p:sldId id="315" r:id="rId18"/>
    <p:sldId id="318" r:id="rId19"/>
    <p:sldId id="317" r:id="rId20"/>
    <p:sldId id="319" r:id="rId21"/>
    <p:sldId id="323" r:id="rId22"/>
    <p:sldId id="321" r:id="rId23"/>
    <p:sldId id="322" r:id="rId24"/>
    <p:sldId id="324" r:id="rId25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7"/>
      <p:bold r:id="rId28"/>
      <p:italic r:id="rId29"/>
      <p:boldItalic r:id="rId30"/>
    </p:embeddedFont>
    <p:embeddedFont>
      <p:font typeface="Merriweather Black" panose="00000A00000000000000" pitchFamily="2" charset="0"/>
      <p:bold r:id="rId31"/>
      <p:boldItalic r:id="rId32"/>
    </p:embeddedFont>
    <p:embeddedFont>
      <p:font typeface="Spectral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39EF4D-CDFB-4DAB-853A-F711379B760B}">
  <a:tblStyle styleId="{B639EF4D-CDFB-4DAB-853A-F711379B76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>
          <a:extLst>
            <a:ext uri="{FF2B5EF4-FFF2-40B4-BE49-F238E27FC236}">
              <a16:creationId xmlns:a16="http://schemas.microsoft.com/office/drawing/2014/main" id="{8E5C026F-A008-80D9-A987-A43DE8572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>
            <a:extLst>
              <a:ext uri="{FF2B5EF4-FFF2-40B4-BE49-F238E27FC236}">
                <a16:creationId xmlns:a16="http://schemas.microsoft.com/office/drawing/2014/main" id="{7125BF2E-E965-4DA8-963F-3218F7D087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>
            <a:extLst>
              <a:ext uri="{FF2B5EF4-FFF2-40B4-BE49-F238E27FC236}">
                <a16:creationId xmlns:a16="http://schemas.microsoft.com/office/drawing/2014/main" id="{EC66D49E-70DD-FE88-A2EF-F19242C3B9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070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132c0d347fb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132c0d347fb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32c0d347fb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32c0d347fb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132c0d347fb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3" name="Google Shape;2933;g132c0d347fb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466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132c0d347fb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132c0d347fb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937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74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32c0d347f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32c0d347f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>
          <a:extLst>
            <a:ext uri="{FF2B5EF4-FFF2-40B4-BE49-F238E27FC236}">
              <a16:creationId xmlns:a16="http://schemas.microsoft.com/office/drawing/2014/main" id="{8E5C026F-A008-80D9-A987-A43DE8572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>
            <a:extLst>
              <a:ext uri="{FF2B5EF4-FFF2-40B4-BE49-F238E27FC236}">
                <a16:creationId xmlns:a16="http://schemas.microsoft.com/office/drawing/2014/main" id="{7125BF2E-E965-4DA8-963F-3218F7D087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>
            <a:extLst>
              <a:ext uri="{FF2B5EF4-FFF2-40B4-BE49-F238E27FC236}">
                <a16:creationId xmlns:a16="http://schemas.microsoft.com/office/drawing/2014/main" id="{EC66D49E-70DD-FE88-A2EF-F19242C3B9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149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132c0d347fb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132c0d347fb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879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132c0d347fb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132c0d347fb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69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132c0d347fb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132c0d347fb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72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>
          <a:extLst>
            <a:ext uri="{FF2B5EF4-FFF2-40B4-BE49-F238E27FC236}">
              <a16:creationId xmlns:a16="http://schemas.microsoft.com/office/drawing/2014/main" id="{C8FA306A-A620-B28A-8C48-8602FA8F1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132c0d347fb_0_138:notes">
            <a:extLst>
              <a:ext uri="{FF2B5EF4-FFF2-40B4-BE49-F238E27FC236}">
                <a16:creationId xmlns:a16="http://schemas.microsoft.com/office/drawing/2014/main" id="{554B873B-EE30-CA37-96ED-2531D7B68E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132c0d347fb_0_138:notes">
            <a:extLst>
              <a:ext uri="{FF2B5EF4-FFF2-40B4-BE49-F238E27FC236}">
                <a16:creationId xmlns:a16="http://schemas.microsoft.com/office/drawing/2014/main" id="{8DACCB2B-334C-89BA-0304-28877F67AB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670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>
          <a:extLst>
            <a:ext uri="{FF2B5EF4-FFF2-40B4-BE49-F238E27FC236}">
              <a16:creationId xmlns:a16="http://schemas.microsoft.com/office/drawing/2014/main" id="{2E899055-8D66-013A-5871-105523C3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132c0d347fb_0_138:notes">
            <a:extLst>
              <a:ext uri="{FF2B5EF4-FFF2-40B4-BE49-F238E27FC236}">
                <a16:creationId xmlns:a16="http://schemas.microsoft.com/office/drawing/2014/main" id="{CDAAC526-0158-8753-D415-EAEF780FD5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132c0d347fb_0_138:notes">
            <a:extLst>
              <a:ext uri="{FF2B5EF4-FFF2-40B4-BE49-F238E27FC236}">
                <a16:creationId xmlns:a16="http://schemas.microsoft.com/office/drawing/2014/main" id="{E87D0F87-4043-16AE-B103-ACFACD12F5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33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>
          <a:extLst>
            <a:ext uri="{FF2B5EF4-FFF2-40B4-BE49-F238E27FC236}">
              <a16:creationId xmlns:a16="http://schemas.microsoft.com/office/drawing/2014/main" id="{FBE4F242-F8BF-4261-7A7F-AFBE47E0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132c0d347fb_0_138:notes">
            <a:extLst>
              <a:ext uri="{FF2B5EF4-FFF2-40B4-BE49-F238E27FC236}">
                <a16:creationId xmlns:a16="http://schemas.microsoft.com/office/drawing/2014/main" id="{F4E999AC-F893-BF5B-C6AD-0E2ED6FC0D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132c0d347fb_0_138:notes">
            <a:extLst>
              <a:ext uri="{FF2B5EF4-FFF2-40B4-BE49-F238E27FC236}">
                <a16:creationId xmlns:a16="http://schemas.microsoft.com/office/drawing/2014/main" id="{2B452B12-F917-E8E0-191B-52F5EB14A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421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>
          <a:extLst>
            <a:ext uri="{FF2B5EF4-FFF2-40B4-BE49-F238E27FC236}">
              <a16:creationId xmlns:a16="http://schemas.microsoft.com/office/drawing/2014/main" id="{CF519A3B-106F-3413-71C6-21E6F4AF3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32c0d347fb_0_41:notes">
            <a:extLst>
              <a:ext uri="{FF2B5EF4-FFF2-40B4-BE49-F238E27FC236}">
                <a16:creationId xmlns:a16="http://schemas.microsoft.com/office/drawing/2014/main" id="{F6A1278E-6CDF-5B72-9631-34433660B7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32c0d347fb_0_41:notes">
            <a:extLst>
              <a:ext uri="{FF2B5EF4-FFF2-40B4-BE49-F238E27FC236}">
                <a16:creationId xmlns:a16="http://schemas.microsoft.com/office/drawing/2014/main" id="{17D785D6-0CB1-DA9E-1F18-B6BBDCDC59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127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>
          <a:extLst>
            <a:ext uri="{FF2B5EF4-FFF2-40B4-BE49-F238E27FC236}">
              <a16:creationId xmlns:a16="http://schemas.microsoft.com/office/drawing/2014/main" id="{51787A79-08E6-6F8A-CAB4-5F94F1010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32c0d347fb_0_1775:notes">
            <a:extLst>
              <a:ext uri="{FF2B5EF4-FFF2-40B4-BE49-F238E27FC236}">
                <a16:creationId xmlns:a16="http://schemas.microsoft.com/office/drawing/2014/main" id="{FBF496F4-6BC1-64CC-956F-95E2C1F68D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32c0d347fb_0_1775:notes">
            <a:extLst>
              <a:ext uri="{FF2B5EF4-FFF2-40B4-BE49-F238E27FC236}">
                <a16:creationId xmlns:a16="http://schemas.microsoft.com/office/drawing/2014/main" id="{CEDB6F6C-EE84-4520-5B03-8D351D5E9E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38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>
          <a:extLst>
            <a:ext uri="{FF2B5EF4-FFF2-40B4-BE49-F238E27FC236}">
              <a16:creationId xmlns:a16="http://schemas.microsoft.com/office/drawing/2014/main" id="{59EEDBA5-38B1-0C12-3506-9D667E956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>
            <a:extLst>
              <a:ext uri="{FF2B5EF4-FFF2-40B4-BE49-F238E27FC236}">
                <a16:creationId xmlns:a16="http://schemas.microsoft.com/office/drawing/2014/main" id="{97EC5BD9-92D4-40C6-2A15-B7E64F160B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>
            <a:extLst>
              <a:ext uri="{FF2B5EF4-FFF2-40B4-BE49-F238E27FC236}">
                <a16:creationId xmlns:a16="http://schemas.microsoft.com/office/drawing/2014/main" id="{52B0191B-006B-8CD0-8396-F0CE35AFAC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63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20" name="Google Shape;120;p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21" name="Google Shape;12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2" name="Google Shape;12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" name="Google Shape;13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32" name="Google Shape;13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0" name="Google Shape;140;p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41" name="Google Shape;14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42" name="Google Shape;14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" name="Google Shape;14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" name="Google Shape;14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" name="Google Shape;14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" name="Google Shape;14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" name="Google Shape;14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" name="Google Shape;14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" name="Google Shape;14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" name="Google Shape;15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1" name="Google Shape;15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Google Shape;15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Google Shape;15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Google Shape;15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0" name="Google Shape;160;p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1" name="Google Shape;16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2" name="Google Shape;16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" name="Google Shape;16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" name="Google Shape;16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" name="Google Shape;16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" name="Google Shape;16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" name="Google Shape;16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" name="Google Shape;16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" name="Google Shape;16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1" name="Google Shape;17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2" name="Google Shape;17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Google Shape;17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Google Shape;17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Google Shape;17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Google Shape;17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7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" name="Google Shape;180;p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1" name="Google Shape;18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" name="Google Shape;18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" name="Google Shape;18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" name="Google Shape;18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" name="Google Shape;18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" name="Google Shape;18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8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8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" name="Google Shape;19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" name="Google Shape;19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19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19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19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19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00" name="Google Shape;200;p4"/>
          <p:cNvSpPr txBox="1">
            <a:spLocks noGrp="1"/>
          </p:cNvSpPr>
          <p:nvPr>
            <p:ph type="title"/>
          </p:nvPr>
        </p:nvSpPr>
        <p:spPr>
          <a:xfrm>
            <a:off x="540000" y="339325"/>
            <a:ext cx="80649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"/>
          <p:cNvSpPr txBox="1">
            <a:spLocks noGrp="1"/>
          </p:cNvSpPr>
          <p:nvPr>
            <p:ph type="body" idx="1"/>
          </p:nvPr>
        </p:nvSpPr>
        <p:spPr>
          <a:xfrm>
            <a:off x="1688600" y="1083525"/>
            <a:ext cx="5772300" cy="74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5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204" name="Google Shape;204;p5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05" name="Google Shape;205;p5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6" name="Google Shape;206;p5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07;p5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" name="Google Shape;208;p5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" name="Google Shape;209;p5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" name="Google Shape;210;p5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" name="Google Shape;211;p5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" name="Google Shape;212;p5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" name="Google Shape;213;p5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" name="Google Shape;214;p5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5" name="Google Shape;215;p5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16" name="Google Shape;216;p5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" name="Google Shape;217;p5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5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19;p5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0;p5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1;p5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22;p5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23;p5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24" name="Google Shape;224;p5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25" name="Google Shape;225;p5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26" name="Google Shape;226;p5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27;p5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5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5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0" name="Google Shape;230;p5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1" name="Google Shape;231;p5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2" name="Google Shape;232;p5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3" name="Google Shape;233;p5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34;p5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35" name="Google Shape;235;p5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36" name="Google Shape;236;p5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" name="Google Shape;237;p5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Google Shape;238;p5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" name="Google Shape;239;p5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" name="Google Shape;240;p5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" name="Google Shape;241;p5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2;p5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5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44" name="Google Shape;244;p5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45" name="Google Shape;245;p5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46" name="Google Shape;246;p5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47;p5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8;p5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5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0" name="Google Shape;250;p5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1" name="Google Shape;251;p5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2" name="Google Shape;252;p5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5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4" name="Google Shape;254;p5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5" name="Google Shape;255;p5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56" name="Google Shape;256;p5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" name="Google Shape;257;p5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" name="Google Shape;258;p5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" name="Google Shape;259;p5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" name="Google Shape;260;p5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1" name="Google Shape;261;p5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2" name="Google Shape;262;p5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" name="Google Shape;263;p5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64" name="Google Shape;264;p5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65" name="Google Shape;265;p5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66" name="Google Shape;266;p5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7" name="Google Shape;267;p5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5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9" name="Google Shape;269;p5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0" name="Google Shape;270;p5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5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2" name="Google Shape;272;p5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" name="Google Shape;273;p5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" name="Google Shape;274;p5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5" name="Google Shape;275;p5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76" name="Google Shape;276;p5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7" name="Google Shape;277;p5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" name="Google Shape;278;p5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" name="Google Shape;279;p5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0" name="Google Shape;280;p5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Google Shape;281;p5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Google Shape;282;p5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283;p5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84" name="Google Shape;284;p5"/>
          <p:cNvSpPr/>
          <p:nvPr/>
        </p:nvSpPr>
        <p:spPr>
          <a:xfrm rot="10800000" flipH="1">
            <a:off x="4669125" y="4263572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"/>
          <p:cNvSpPr/>
          <p:nvPr/>
        </p:nvSpPr>
        <p:spPr>
          <a:xfrm rot="10800000" flipH="1">
            <a:off x="4144582" y="4693112"/>
            <a:ext cx="221100" cy="2157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"/>
          <p:cNvSpPr txBox="1">
            <a:spLocks noGrp="1"/>
          </p:cNvSpPr>
          <p:nvPr>
            <p:ph type="subTitle" idx="1"/>
          </p:nvPr>
        </p:nvSpPr>
        <p:spPr>
          <a:xfrm>
            <a:off x="1334700" y="2025313"/>
            <a:ext cx="30174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subTitle" idx="2"/>
          </p:nvPr>
        </p:nvSpPr>
        <p:spPr>
          <a:xfrm>
            <a:off x="1334700" y="2399700"/>
            <a:ext cx="3017400" cy="14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ubTitle" idx="3"/>
          </p:nvPr>
        </p:nvSpPr>
        <p:spPr>
          <a:xfrm>
            <a:off x="4791900" y="2025313"/>
            <a:ext cx="30174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89" name="Google Shape;289;p5"/>
          <p:cNvSpPr txBox="1">
            <a:spLocks noGrp="1"/>
          </p:cNvSpPr>
          <p:nvPr>
            <p:ph type="subTitle" idx="4"/>
          </p:nvPr>
        </p:nvSpPr>
        <p:spPr>
          <a:xfrm>
            <a:off x="4791911" y="2399700"/>
            <a:ext cx="3017400" cy="14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5"/>
          <p:cNvSpPr txBox="1">
            <a:spLocks noGrp="1"/>
          </p:cNvSpPr>
          <p:nvPr>
            <p:ph type="title"/>
          </p:nvPr>
        </p:nvSpPr>
        <p:spPr>
          <a:xfrm>
            <a:off x="541875" y="339325"/>
            <a:ext cx="8061600" cy="7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293" name="Google Shape;293;p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94" name="Google Shape;29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95" name="Google Shape;29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" name="Google Shape;29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" name="Google Shape;29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29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29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30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Google Shape;30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Google Shape;30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30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4" name="Google Shape;30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05" name="Google Shape;30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30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31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3" name="Google Shape;313;p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4" name="Google Shape;31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15" name="Google Shape;31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31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" name="Google Shape;31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" name="Google Shape;31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" name="Google Shape;31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" name="Google Shape;32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" name="Google Shape;32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2" name="Google Shape;32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3" name="Google Shape;32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4" name="Google Shape;32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25" name="Google Shape;32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6" name="Google Shape;32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" name="Google Shape;32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32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" name="Google Shape;33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33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3" name="Google Shape;333;p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34" name="Google Shape;33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35" name="Google Shape;33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" name="Google Shape;33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33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33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34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34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34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34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4" name="Google Shape;34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45" name="Google Shape;34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Google Shape;34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34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35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35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3" name="Google Shape;353;p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54" name="Google Shape;35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55" name="Google Shape;35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35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35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Google Shape;35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Google Shape;36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2" name="Google Shape;36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4" name="Google Shape;36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65" name="Google Shape;36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36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36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36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37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1" name="Google Shape;37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" name="Google Shape;37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373" name="Google Shape;373;p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"/>
          <p:cNvSpPr/>
          <p:nvPr/>
        </p:nvSpPr>
        <p:spPr>
          <a:xfrm>
            <a:off x="540925" y="1457100"/>
            <a:ext cx="8062500" cy="335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6"/>
          <p:cNvGrpSpPr/>
          <p:nvPr/>
        </p:nvGrpSpPr>
        <p:grpSpPr>
          <a:xfrm rot="10800000">
            <a:off x="8266000" y="4308387"/>
            <a:ext cx="702934" cy="664116"/>
            <a:chOff x="5767869" y="4269892"/>
            <a:chExt cx="702934" cy="664116"/>
          </a:xfrm>
        </p:grpSpPr>
        <p:sp>
          <p:nvSpPr>
            <p:cNvPr id="376" name="Google Shape;376;p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flipH="1">
              <a:off x="5767869" y="4693708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 rot="5400000" flipH="1">
            <a:off x="87016" y="1348652"/>
            <a:ext cx="669233" cy="553467"/>
            <a:chOff x="5801569" y="4269892"/>
            <a:chExt cx="669233" cy="553467"/>
          </a:xfrm>
        </p:grpSpPr>
        <p:sp>
          <p:nvSpPr>
            <p:cNvPr id="379" name="Google Shape;379;p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flipH="1">
              <a:off x="5801569" y="4583059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383" name="Google Shape;383;p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84" name="Google Shape;384;p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85" name="Google Shape;385;p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6" name="Google Shape;386;p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7" name="Google Shape;387;p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8" name="Google Shape;388;p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9" name="Google Shape;389;p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0" name="Google Shape;390;p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1" name="Google Shape;391;p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3" name="Google Shape;393;p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4" name="Google Shape;394;p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95" name="Google Shape;395;p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6" name="Google Shape;396;p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7" name="Google Shape;397;p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8" name="Google Shape;398;p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9" name="Google Shape;399;p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0" name="Google Shape;400;p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03" name="Google Shape;403;p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04" name="Google Shape;404;p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05" name="Google Shape;405;p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6" name="Google Shape;406;p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2" name="Google Shape;412;p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3" name="Google Shape;413;p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4" name="Google Shape;414;p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15" name="Google Shape;415;p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8" name="Google Shape;418;p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9" name="Google Shape;419;p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3" name="Google Shape;423;p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424" name="Google Shape;424;p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25" name="Google Shape;425;p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6" name="Google Shape;426;p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7" name="Google Shape;427;p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" name="Google Shape;428;p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" name="Google Shape;429;p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0" name="Google Shape;430;p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1" name="Google Shape;431;p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4" name="Google Shape;434;p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35" name="Google Shape;435;p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7" name="Google Shape;437;p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8" name="Google Shape;438;p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9" name="Google Shape;439;p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0" name="Google Shape;440;p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1" name="Google Shape;441;p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2" name="Google Shape;442;p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43" name="Google Shape;443;p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444" name="Google Shape;444;p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45" name="Google Shape;445;p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6" name="Google Shape;446;p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7" name="Google Shape;447;p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8" name="Google Shape;448;p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9" name="Google Shape;449;p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1" name="Google Shape;451;p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2" name="Google Shape;452;p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3" name="Google Shape;453;p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54" name="Google Shape;454;p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55" name="Google Shape;455;p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6" name="Google Shape;456;p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7" name="Google Shape;457;p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8" name="Google Shape;458;p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9" name="Google Shape;459;p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0" name="Google Shape;460;p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1" name="Google Shape;461;p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2" name="Google Shape;462;p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463" name="Google Shape;463;p7"/>
          <p:cNvSpPr txBox="1">
            <a:spLocks noGrp="1"/>
          </p:cNvSpPr>
          <p:nvPr>
            <p:ph type="title"/>
          </p:nvPr>
        </p:nvSpPr>
        <p:spPr>
          <a:xfrm>
            <a:off x="540100" y="340900"/>
            <a:ext cx="460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4" name="Google Shape;464;p7"/>
          <p:cNvSpPr txBox="1">
            <a:spLocks noGrp="1"/>
          </p:cNvSpPr>
          <p:nvPr>
            <p:ph type="body" idx="1"/>
          </p:nvPr>
        </p:nvSpPr>
        <p:spPr>
          <a:xfrm>
            <a:off x="540100" y="2571750"/>
            <a:ext cx="5764200" cy="186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5" name="Google Shape;465;p7"/>
          <p:cNvSpPr/>
          <p:nvPr/>
        </p:nvSpPr>
        <p:spPr>
          <a:xfrm flipH="1">
            <a:off x="974351" y="4660423"/>
            <a:ext cx="282900" cy="275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1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899" name="Google Shape;899;p1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900" name="Google Shape;90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01" name="Google Shape;90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2" name="Google Shape;90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3" name="Google Shape;90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4" name="Google Shape;90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5" name="Google Shape;90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6" name="Google Shape;90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7" name="Google Shape;90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8" name="Google Shape;90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9" name="Google Shape;90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10" name="Google Shape;91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11" name="Google Shape;91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2" name="Google Shape;91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3" name="Google Shape;91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4" name="Google Shape;91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5" name="Google Shape;91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6" name="Google Shape;91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7" name="Google Shape;91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8" name="Google Shape;91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19" name="Google Shape;919;p1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920" name="Google Shape;92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21" name="Google Shape;92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7" name="Google Shape;92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30" name="Google Shape;93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31" name="Google Shape;93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6" name="Google Shape;93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7" name="Google Shape;93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8" name="Google Shape;93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9" name="Google Shape;939;p1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940" name="Google Shape;94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41" name="Google Shape;94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2" name="Google Shape;94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5" name="Google Shape;94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6" name="Google Shape;94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7" name="Google Shape;94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0" name="Google Shape;95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51" name="Google Shape;95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2" name="Google Shape;95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3" name="Google Shape;95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5" name="Google Shape;95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6" name="Google Shape;95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7" name="Google Shape;95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8" name="Google Shape;95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59" name="Google Shape;959;p1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960" name="Google Shape;96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61" name="Google Shape;96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2" name="Google Shape;96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3" name="Google Shape;96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4" name="Google Shape;96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5" name="Google Shape;96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6" name="Google Shape;96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7" name="Google Shape;96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8" name="Google Shape;96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9" name="Google Shape;96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70" name="Google Shape;97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71" name="Google Shape;97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2" name="Google Shape;97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3" name="Google Shape;97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4" name="Google Shape;97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5" name="Google Shape;97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6" name="Google Shape;97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7" name="Google Shape;97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8" name="Google Shape;97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79" name="Google Shape;979;p16"/>
          <p:cNvSpPr txBox="1">
            <a:spLocks noGrp="1"/>
          </p:cNvSpPr>
          <p:nvPr>
            <p:ph type="subTitle" idx="1"/>
          </p:nvPr>
        </p:nvSpPr>
        <p:spPr>
          <a:xfrm>
            <a:off x="713225" y="1543477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0" name="Google Shape;980;p16"/>
          <p:cNvSpPr txBox="1">
            <a:spLocks noGrp="1"/>
          </p:cNvSpPr>
          <p:nvPr>
            <p:ph type="subTitle" idx="2"/>
          </p:nvPr>
        </p:nvSpPr>
        <p:spPr>
          <a:xfrm>
            <a:off x="713214" y="1877951"/>
            <a:ext cx="37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16"/>
          <p:cNvSpPr txBox="1">
            <a:spLocks noGrp="1"/>
          </p:cNvSpPr>
          <p:nvPr>
            <p:ph type="subTitle" idx="3"/>
          </p:nvPr>
        </p:nvSpPr>
        <p:spPr>
          <a:xfrm>
            <a:off x="2697450" y="3039978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2" name="Google Shape;982;p16"/>
          <p:cNvSpPr txBox="1">
            <a:spLocks noGrp="1"/>
          </p:cNvSpPr>
          <p:nvPr>
            <p:ph type="subTitle" idx="4"/>
          </p:nvPr>
        </p:nvSpPr>
        <p:spPr>
          <a:xfrm>
            <a:off x="2697450" y="3378023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16"/>
          <p:cNvSpPr txBox="1">
            <a:spLocks noGrp="1"/>
          </p:cNvSpPr>
          <p:nvPr>
            <p:ph type="subTitle" idx="5"/>
          </p:nvPr>
        </p:nvSpPr>
        <p:spPr>
          <a:xfrm>
            <a:off x="4681685" y="1543477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4" name="Google Shape;984;p16"/>
          <p:cNvSpPr txBox="1">
            <a:spLocks noGrp="1"/>
          </p:cNvSpPr>
          <p:nvPr>
            <p:ph type="subTitle" idx="6"/>
          </p:nvPr>
        </p:nvSpPr>
        <p:spPr>
          <a:xfrm>
            <a:off x="4681686" y="1878701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6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986" name="Google Shape;986;p16"/>
          <p:cNvSpPr/>
          <p:nvPr/>
        </p:nvSpPr>
        <p:spPr>
          <a:xfrm>
            <a:off x="4979394" y="46336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Google Shape;1265;p20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266" name="Google Shape;1266;p20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267" name="Google Shape;1267;p20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68" name="Google Shape;1268;p20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9" name="Google Shape;1269;p20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0" name="Google Shape;1270;p20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1" name="Google Shape;1271;p20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2" name="Google Shape;1272;p20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3" name="Google Shape;1273;p20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4" name="Google Shape;1274;p20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5" name="Google Shape;1275;p20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6" name="Google Shape;1276;p20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77" name="Google Shape;1277;p20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278" name="Google Shape;1278;p20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9" name="Google Shape;1279;p20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0" name="Google Shape;1280;p20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1" name="Google Shape;1281;p20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20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3" name="Google Shape;1283;p20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4" name="Google Shape;1284;p20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5" name="Google Shape;1285;p20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6" name="Google Shape;1286;p20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287" name="Google Shape;1287;p20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88" name="Google Shape;1288;p20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9" name="Google Shape;1289;p20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0" name="Google Shape;1290;p20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1" name="Google Shape;1291;p20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2" name="Google Shape;1292;p20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3" name="Google Shape;1293;p20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4" name="Google Shape;1294;p20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20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6" name="Google Shape;1296;p20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97" name="Google Shape;1297;p20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298" name="Google Shape;1298;p20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9" name="Google Shape;1299;p20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0" name="Google Shape;1300;p20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1" name="Google Shape;1301;p20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2" name="Google Shape;1302;p20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3" name="Google Shape;1303;p20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4" name="Google Shape;1304;p20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5" name="Google Shape;1305;p20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06" name="Google Shape;1306;p20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307" name="Google Shape;1307;p20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308" name="Google Shape;1308;p20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9" name="Google Shape;1309;p20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0" name="Google Shape;1310;p20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1" name="Google Shape;1311;p20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2" name="Google Shape;1312;p20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3" name="Google Shape;1313;p20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4" name="Google Shape;1314;p20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5" name="Google Shape;1315;p20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6" name="Google Shape;1316;p20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7" name="Google Shape;1317;p20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318" name="Google Shape;1318;p20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9" name="Google Shape;1319;p20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0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0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2" name="Google Shape;1322;p20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3" name="Google Shape;1323;p20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4" name="Google Shape;1324;p20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5" name="Google Shape;1325;p20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26" name="Google Shape;1326;p20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327" name="Google Shape;1327;p20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328" name="Google Shape;1328;p20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9" name="Google Shape;1329;p20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0" name="Google Shape;1330;p20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1" name="Google Shape;1331;p20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2" name="Google Shape;1332;p20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3" name="Google Shape;1333;p20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4" name="Google Shape;1334;p20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5" name="Google Shape;1335;p20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6" name="Google Shape;1336;p20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37" name="Google Shape;1337;p20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338" name="Google Shape;1338;p20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9" name="Google Shape;1339;p20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0" name="Google Shape;1340;p20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1" name="Google Shape;1341;p20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2" name="Google Shape;1342;p20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3" name="Google Shape;1343;p20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4" name="Google Shape;1344;p20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5" name="Google Shape;1345;p20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346" name="Google Shape;1346;p20"/>
          <p:cNvSpPr txBox="1">
            <a:spLocks noGrp="1"/>
          </p:cNvSpPr>
          <p:nvPr>
            <p:ph type="title"/>
          </p:nvPr>
        </p:nvSpPr>
        <p:spPr>
          <a:xfrm>
            <a:off x="3775813" y="1168350"/>
            <a:ext cx="44625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347" name="Google Shape;1347;p20"/>
          <p:cNvSpPr txBox="1">
            <a:spLocks noGrp="1"/>
          </p:cNvSpPr>
          <p:nvPr>
            <p:ph type="subTitle" idx="1"/>
          </p:nvPr>
        </p:nvSpPr>
        <p:spPr>
          <a:xfrm>
            <a:off x="3775813" y="1872475"/>
            <a:ext cx="4462500" cy="210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8" name="Google Shape;1348;p20"/>
          <p:cNvSpPr/>
          <p:nvPr/>
        </p:nvSpPr>
        <p:spPr>
          <a:xfrm>
            <a:off x="8430779" y="52962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2" r:id="rId8"/>
    <p:sldLayoutId id="2147483666" r:id="rId9"/>
    <p:sldLayoutId id="2147483670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d46w1ABgEYM2lOVrlzGlrR/Ui-Website-Pinjam-Fasilitas-Unpam?node-id=1-36&amp;starting-point-node-id=1%3A3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32692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7</a:t>
            </a:r>
            <a:endParaRPr dirty="0"/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8066647" y="4615034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8388281" y="2980096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DE4E65-4D8E-A1B0-34A3-B0EAD77E8A4C}"/>
              </a:ext>
            </a:extLst>
          </p:cNvPr>
          <p:cNvSpPr txBox="1"/>
          <p:nvPr/>
        </p:nvSpPr>
        <p:spPr>
          <a:xfrm>
            <a:off x="2360428" y="2439495"/>
            <a:ext cx="451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erriweather" panose="00000500000000000000" pitchFamily="2" charset="0"/>
              </a:rPr>
              <a:t>PROTOTYPING</a:t>
            </a:r>
            <a:endParaRPr lang="en-ID" dirty="0">
              <a:latin typeface="Merriweather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2FAA9-AB99-45F9-9F0F-FA7C14BBA6A3}"/>
              </a:ext>
            </a:extLst>
          </p:cNvPr>
          <p:cNvSpPr txBox="1"/>
          <p:nvPr/>
        </p:nvSpPr>
        <p:spPr>
          <a:xfrm>
            <a:off x="2102264" y="3522600"/>
            <a:ext cx="5010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DHIWA GEMILANG PRAMDHANI (201011402321)</a:t>
            </a:r>
          </a:p>
          <a:p>
            <a:pPr algn="ctr"/>
            <a:r>
              <a:rPr lang="en-US" dirty="0"/>
              <a:t>RAGIL RAMADHAN (201011402305)</a:t>
            </a:r>
          </a:p>
          <a:p>
            <a:pPr algn="ctr"/>
            <a:r>
              <a:rPr lang="en-US" dirty="0"/>
              <a:t>RANGGA ARIANSYAH ( 201011400688 )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>
          <a:extLst>
            <a:ext uri="{FF2B5EF4-FFF2-40B4-BE49-F238E27FC236}">
              <a16:creationId xmlns:a16="http://schemas.microsoft.com/office/drawing/2014/main" id="{B19318B4-4D04-F0B2-0A95-30FBC0B87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>
            <a:extLst>
              <a:ext uri="{FF2B5EF4-FFF2-40B4-BE49-F238E27FC236}">
                <a16:creationId xmlns:a16="http://schemas.microsoft.com/office/drawing/2014/main" id="{9E6993F3-7372-84CB-BD9E-5AEDB0C48F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2681" y="1090345"/>
            <a:ext cx="3851425" cy="45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c. </a:t>
            </a:r>
            <a:r>
              <a:rPr lang="en-ID" sz="2000" dirty="0" err="1"/>
              <a:t>Perencanaan</a:t>
            </a:r>
            <a:r>
              <a:rPr lang="en-ID" sz="2000" dirty="0"/>
              <a:t> </a:t>
            </a:r>
            <a:r>
              <a:rPr lang="en-ID" sz="2000" dirty="0" err="1"/>
              <a:t>partisipatif</a:t>
            </a:r>
            <a:r>
              <a:rPr lang="en-ID" sz="2000" dirty="0"/>
              <a:t>: </a:t>
            </a:r>
            <a:endParaRPr sz="2000" b="1" dirty="0">
              <a:solidFill>
                <a:srgbClr val="C00000"/>
              </a:solidFill>
            </a:endParaRPr>
          </a:p>
        </p:txBody>
      </p:sp>
      <p:sp>
        <p:nvSpPr>
          <p:cNvPr id="2216" name="Google Shape;2216;p38">
            <a:extLst>
              <a:ext uri="{FF2B5EF4-FFF2-40B4-BE49-F238E27FC236}">
                <a16:creationId xmlns:a16="http://schemas.microsoft.com/office/drawing/2014/main" id="{A75546CF-A0FD-1D3C-FB54-8CB47ADFE0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62399" y="1590958"/>
            <a:ext cx="4947600" cy="2089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Desain </a:t>
            </a:r>
            <a:r>
              <a:rPr lang="en-ID" sz="1600" dirty="0" err="1"/>
              <a:t>partisipatif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bentuk</a:t>
            </a:r>
            <a:r>
              <a:rPr lang="en-ID" sz="1600" dirty="0"/>
              <a:t> </a:t>
            </a:r>
            <a:r>
              <a:rPr lang="en-ID" sz="1600" dirty="0" err="1"/>
              <a:t>desain</a:t>
            </a:r>
            <a:r>
              <a:rPr lang="en-ID" sz="1600" dirty="0"/>
              <a:t> </a:t>
            </a:r>
            <a:r>
              <a:rPr lang="en-ID" sz="1600" dirty="0" err="1"/>
              <a:t>berorientasi</a:t>
            </a:r>
            <a:r>
              <a:rPr lang="en-ID" sz="1600" dirty="0"/>
              <a:t> </a:t>
            </a:r>
            <a:r>
              <a:rPr lang="en-ID" sz="1600" dirty="0" err="1"/>
              <a:t>pengguna</a:t>
            </a:r>
            <a:r>
              <a:rPr lang="en-ID" sz="1600" dirty="0"/>
              <a:t> yang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aktif</a:t>
            </a:r>
            <a:r>
              <a:rPr lang="en-ID" sz="1600" dirty="0"/>
              <a:t> </a:t>
            </a:r>
            <a:r>
              <a:rPr lang="en-ID" sz="1600" dirty="0" err="1"/>
              <a:t>melibatkan</a:t>
            </a:r>
            <a:r>
              <a:rPr lang="en-ID" sz="1600" dirty="0"/>
              <a:t> </a:t>
            </a:r>
            <a:r>
              <a:rPr lang="en-ID" sz="1600" dirty="0" err="1"/>
              <a:t>pengguna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semua</a:t>
            </a:r>
            <a:r>
              <a:rPr lang="en-ID" sz="1600" dirty="0"/>
              <a:t> </a:t>
            </a:r>
            <a:r>
              <a:rPr lang="en-ID" sz="1600" dirty="0" err="1"/>
              <a:t>fase</a:t>
            </a:r>
            <a:r>
              <a:rPr lang="en-ID" sz="1600" dirty="0"/>
              <a:t> proses </a:t>
            </a:r>
            <a:r>
              <a:rPr lang="en-ID" sz="1600" dirty="0" err="1"/>
              <a:t>desain</a:t>
            </a:r>
            <a:r>
              <a:rPr lang="en-ID" sz="1600" dirty="0"/>
              <a:t> (</a:t>
            </a:r>
            <a:r>
              <a:rPr lang="en-ID" sz="1600" dirty="0" err="1"/>
              <a:t>lihat</a:t>
            </a:r>
            <a:r>
              <a:rPr lang="en-ID" sz="1600" dirty="0"/>
              <a:t> Greenbaum &amp; </a:t>
            </a:r>
            <a:r>
              <a:rPr lang="en-ID" sz="1600" dirty="0" err="1"/>
              <a:t>Kyng</a:t>
            </a:r>
            <a:r>
              <a:rPr lang="en-ID" sz="1600" dirty="0"/>
              <a:t>, 1991), dan </a:t>
            </a:r>
            <a:r>
              <a:rPr lang="en-ID" sz="1600" dirty="0" err="1"/>
              <a:t>pengguna</a:t>
            </a:r>
            <a:r>
              <a:rPr lang="en-ID" sz="1600" dirty="0"/>
              <a:t> pada </a:t>
            </a:r>
            <a:r>
              <a:rPr lang="en-ID" sz="1600" dirty="0" err="1"/>
              <a:t>awalnya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diajak</a:t>
            </a:r>
            <a:r>
              <a:rPr lang="en-ID" sz="1600" dirty="0"/>
              <a:t> </a:t>
            </a:r>
            <a:r>
              <a:rPr lang="en-ID" sz="1600" dirty="0" err="1"/>
              <a:t>berkonsultasi</a:t>
            </a:r>
            <a:r>
              <a:rPr lang="en-ID" sz="1600" dirty="0"/>
              <a:t> dan </a:t>
            </a:r>
            <a:r>
              <a:rPr lang="en-ID" sz="1600" dirty="0" err="1"/>
              <a:t>diminta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mengevaluasi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; </a:t>
            </a:r>
            <a:r>
              <a:rPr lang="en-ID" sz="1600" dirty="0" err="1"/>
              <a:t>Mereka</a:t>
            </a:r>
            <a:r>
              <a:rPr lang="en-ID" sz="1600" dirty="0"/>
              <a:t> </a:t>
            </a:r>
            <a:r>
              <a:rPr lang="en-ID" sz="1600" dirty="0" err="1"/>
              <a:t>diperlakukan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mitra</a:t>
            </a:r>
            <a:r>
              <a:rPr lang="en-ID" sz="1600" dirty="0"/>
              <a:t> </a:t>
            </a:r>
            <a:r>
              <a:rPr lang="en-ID" sz="1600" dirty="0" err="1"/>
              <a:t>sepanjang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.</a:t>
            </a:r>
            <a:endParaRPr lang="en-ID" sz="1300" dirty="0">
              <a:solidFill>
                <a:srgbClr val="C00000"/>
              </a:solidFill>
            </a:endParaRPr>
          </a:p>
        </p:txBody>
      </p:sp>
      <p:sp>
        <p:nvSpPr>
          <p:cNvPr id="2217" name="Google Shape;2217;p38">
            <a:extLst>
              <a:ext uri="{FF2B5EF4-FFF2-40B4-BE49-F238E27FC236}">
                <a16:creationId xmlns:a16="http://schemas.microsoft.com/office/drawing/2014/main" id="{2B46DA4C-B8A8-19E5-A394-115CF27779F3}"/>
              </a:ext>
            </a:extLst>
          </p:cNvPr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>
            <a:extLst>
              <a:ext uri="{FF2B5EF4-FFF2-40B4-BE49-F238E27FC236}">
                <a16:creationId xmlns:a16="http://schemas.microsoft.com/office/drawing/2014/main" id="{389A615F-F527-AE47-4F9C-AA7D2BE7F770}"/>
              </a:ext>
            </a:extLst>
          </p:cNvPr>
          <p:cNvGrpSpPr/>
          <p:nvPr/>
        </p:nvGrpSpPr>
        <p:grpSpPr>
          <a:xfrm rot="10800000">
            <a:off x="6060482" y="3635631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>
              <a:extLst>
                <a:ext uri="{FF2B5EF4-FFF2-40B4-BE49-F238E27FC236}">
                  <a16:creationId xmlns:a16="http://schemas.microsoft.com/office/drawing/2014/main" id="{22AAF0CF-377C-1FB6-7CE4-6C27410EF06C}"/>
                </a:ext>
              </a:extLst>
            </p:cNvPr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>
              <a:extLst>
                <a:ext uri="{FF2B5EF4-FFF2-40B4-BE49-F238E27FC236}">
                  <a16:creationId xmlns:a16="http://schemas.microsoft.com/office/drawing/2014/main" id="{9964374A-AE85-CE4E-BCD8-456E0600DEE8}"/>
                </a:ext>
              </a:extLst>
            </p:cNvPr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>
              <a:extLst>
                <a:ext uri="{FF2B5EF4-FFF2-40B4-BE49-F238E27FC236}">
                  <a16:creationId xmlns:a16="http://schemas.microsoft.com/office/drawing/2014/main" id="{88E038EF-2993-C5E9-6A3D-87502110859D}"/>
                </a:ext>
              </a:extLst>
            </p:cNvPr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>
              <a:extLst>
                <a:ext uri="{FF2B5EF4-FFF2-40B4-BE49-F238E27FC236}">
                  <a16:creationId xmlns:a16="http://schemas.microsoft.com/office/drawing/2014/main" id="{E740ED66-E881-A0D4-89D1-CCA6637579BC}"/>
                </a:ext>
              </a:extLst>
            </p:cNvPr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>
              <a:extLst>
                <a:ext uri="{FF2B5EF4-FFF2-40B4-BE49-F238E27FC236}">
                  <a16:creationId xmlns:a16="http://schemas.microsoft.com/office/drawing/2014/main" id="{6D8640B4-E18E-243F-FBFC-AA3EB949A15F}"/>
                </a:ext>
              </a:extLst>
            </p:cNvPr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>
            <a:extLst>
              <a:ext uri="{FF2B5EF4-FFF2-40B4-BE49-F238E27FC236}">
                <a16:creationId xmlns:a16="http://schemas.microsoft.com/office/drawing/2014/main" id="{FEB89E98-D71F-CACE-DCC0-98D62BBBC0F1}"/>
              </a:ext>
            </a:extLst>
          </p:cNvPr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>
            <a:extLst>
              <a:ext uri="{FF2B5EF4-FFF2-40B4-BE49-F238E27FC236}">
                <a16:creationId xmlns:a16="http://schemas.microsoft.com/office/drawing/2014/main" id="{251C016D-4CFE-11EC-7079-01611ED711E6}"/>
              </a:ext>
            </a:extLst>
          </p:cNvPr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57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43"/>
          <p:cNvSpPr/>
          <p:nvPr/>
        </p:nvSpPr>
        <p:spPr>
          <a:xfrm>
            <a:off x="4608113" y="1795674"/>
            <a:ext cx="3460500" cy="223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4" name="Google Shape;2404;p43"/>
          <p:cNvSpPr/>
          <p:nvPr/>
        </p:nvSpPr>
        <p:spPr>
          <a:xfrm>
            <a:off x="1113150" y="1828075"/>
            <a:ext cx="3460500" cy="223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Desain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bukanlah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ilmu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alam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: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tujuannya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bukan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mendeskripsikan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memahami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fenomena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ada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tetapi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menciptakan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sesuatu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baru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.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Namun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desainer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juga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membutuhkan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teknik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khusus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menghasilkan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ide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baru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menyeimbangkan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rangkaian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trade-off yang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kompleks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membantu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mereka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mengembangkan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meningkatkan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 ide </a:t>
            </a:r>
            <a:r>
              <a:rPr lang="en-ID" dirty="0" err="1">
                <a:solidFill>
                  <a:schemeClr val="tx1"/>
                </a:solidFill>
                <a:latin typeface="Spectral" panose="020B0604020202020204" charset="0"/>
              </a:rPr>
              <a:t>desain</a:t>
            </a:r>
            <a:r>
              <a:rPr lang="en-ID" dirty="0">
                <a:solidFill>
                  <a:schemeClr val="tx1"/>
                </a:solidFill>
                <a:latin typeface="Spectral" panose="020B0604020202020204" charset="0"/>
              </a:rPr>
              <a:t>.</a:t>
            </a:r>
            <a:endParaRPr dirty="0">
              <a:solidFill>
                <a:schemeClr val="tx1"/>
              </a:solidFill>
              <a:latin typeface="Spectral" panose="020B0604020202020204" charset="0"/>
            </a:endParaRPr>
          </a:p>
        </p:txBody>
      </p:sp>
      <p:sp>
        <p:nvSpPr>
          <p:cNvPr id="2407" name="Google Shape;2407;p43"/>
          <p:cNvSpPr txBox="1">
            <a:spLocks noGrp="1"/>
          </p:cNvSpPr>
          <p:nvPr>
            <p:ph type="title"/>
          </p:nvPr>
        </p:nvSpPr>
        <p:spPr>
          <a:xfrm>
            <a:off x="541875" y="339325"/>
            <a:ext cx="8061600" cy="7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d. </a:t>
            </a:r>
            <a:r>
              <a:rPr lang="en-ID" dirty="0" err="1"/>
              <a:t>Jelajahi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: 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08" name="Google Shape;2408;p43"/>
          <p:cNvSpPr txBox="1">
            <a:spLocks noGrp="1"/>
          </p:cNvSpPr>
          <p:nvPr>
            <p:ph type="subTitle" idx="3"/>
          </p:nvPr>
        </p:nvSpPr>
        <p:spPr>
          <a:xfrm>
            <a:off x="4788638" y="1778714"/>
            <a:ext cx="3017400" cy="527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400" dirty="0" err="1"/>
              <a:t>Evolusi</a:t>
            </a:r>
            <a:r>
              <a:rPr lang="en-ID" sz="1400" dirty="0"/>
              <a:t> </a:t>
            </a:r>
            <a:r>
              <a:rPr lang="en-ID" sz="1400" dirty="0" err="1"/>
              <a:t>Prototipe</a:t>
            </a:r>
            <a:endParaRPr lang="en-ID" sz="1400" dirty="0"/>
          </a:p>
        </p:txBody>
      </p:sp>
      <p:sp>
        <p:nvSpPr>
          <p:cNvPr id="2410" name="Google Shape;2410;p43"/>
          <p:cNvSpPr/>
          <p:nvPr/>
        </p:nvSpPr>
        <p:spPr>
          <a:xfrm>
            <a:off x="6706428" y="915436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1" name="Google Shape;2411;p43"/>
          <p:cNvGrpSpPr/>
          <p:nvPr/>
        </p:nvGrpSpPr>
        <p:grpSpPr>
          <a:xfrm>
            <a:off x="1390786" y="192305"/>
            <a:ext cx="877154" cy="459493"/>
            <a:chOff x="7055900" y="279450"/>
            <a:chExt cx="1820576" cy="953700"/>
          </a:xfrm>
        </p:grpSpPr>
        <p:sp>
          <p:nvSpPr>
            <p:cNvPr id="2412" name="Google Shape;2412;p4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43"/>
          <p:cNvSpPr/>
          <p:nvPr/>
        </p:nvSpPr>
        <p:spPr>
          <a:xfrm>
            <a:off x="858210" y="3810435"/>
            <a:ext cx="506700" cy="4941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8" name="Google Shape;2418;p43"/>
          <p:cNvGrpSpPr/>
          <p:nvPr/>
        </p:nvGrpSpPr>
        <p:grpSpPr>
          <a:xfrm>
            <a:off x="7731362" y="3679399"/>
            <a:ext cx="861193" cy="1115770"/>
            <a:chOff x="7465916" y="720492"/>
            <a:chExt cx="1139144" cy="1477450"/>
          </a:xfrm>
        </p:grpSpPr>
        <p:sp>
          <p:nvSpPr>
            <p:cNvPr id="2419" name="Google Shape;2419;p43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3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8067CF-029A-5D31-FC38-E5A698DB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231" y="2184201"/>
            <a:ext cx="3075012" cy="15230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40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300" dirty="0"/>
              <a:t>e. </a:t>
            </a:r>
            <a:r>
              <a:rPr lang="en-ID" sz="2300" dirty="0" err="1"/>
              <a:t>Memperluas</a:t>
            </a:r>
            <a:r>
              <a:rPr lang="en-ID" sz="2300" dirty="0"/>
              <a:t> Ruang Desain: </a:t>
            </a:r>
            <a:r>
              <a:rPr lang="en-ID" sz="2300" dirty="0" err="1"/>
              <a:t>Menghasilkan</a:t>
            </a:r>
            <a:r>
              <a:rPr lang="en-ID" sz="2300" dirty="0"/>
              <a:t> Ide</a:t>
            </a:r>
            <a:endParaRPr sz="2300" dirty="0"/>
          </a:p>
        </p:txBody>
      </p:sp>
      <p:sp>
        <p:nvSpPr>
          <p:cNvPr id="2271" name="Google Shape;2271;p40"/>
          <p:cNvSpPr txBox="1"/>
          <p:nvPr/>
        </p:nvSpPr>
        <p:spPr>
          <a:xfrm>
            <a:off x="757061" y="1281926"/>
            <a:ext cx="7629878" cy="257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Brainstorming,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diperkenalkan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oleh Osborne (1957),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adalah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teknik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terkenal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untuk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menghasilkan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ide.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Tujuannya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adalah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menciptakan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sinergi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antar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anggota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kelompok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di mana ide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satu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peserta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merangsang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yang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lainnya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Fokusnya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adalah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pada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kuantitas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ide,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bukan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kualitasnya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Sesi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terbagi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menjadi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dua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fase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: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pertama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menghasilkan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ide, dan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kedua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merefleksinya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Fase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awal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tak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lebih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dari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satu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jam.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Setiap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ide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direkam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dalam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video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berdurasi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2-5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menit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memungkinkan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simulasi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cepat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dari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beragam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gagasan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Klip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video yang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dihasilkan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haruslah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ilustrasi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yang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mudah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dipahami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dan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diingat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seperti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catatan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tulisan </a:t>
            </a:r>
            <a:r>
              <a:rPr lang="en-ID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tangan</a:t>
            </a:r>
            <a:r>
              <a:rPr lang="en-ID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f. </a:t>
            </a:r>
            <a:r>
              <a:rPr lang="en-ID" sz="2000" dirty="0" err="1"/>
              <a:t>Kurangi</a:t>
            </a:r>
            <a:r>
              <a:rPr lang="en-ID" sz="2000" dirty="0"/>
              <a:t> </a:t>
            </a:r>
            <a:r>
              <a:rPr lang="en-ID" sz="2000" dirty="0" err="1"/>
              <a:t>ruang</a:t>
            </a:r>
            <a:r>
              <a:rPr lang="en-ID" sz="2000" dirty="0"/>
              <a:t> </a:t>
            </a:r>
            <a:r>
              <a:rPr lang="en-ID" sz="2000" dirty="0" err="1"/>
              <a:t>desain</a:t>
            </a:r>
            <a:r>
              <a:rPr lang="en-ID" sz="2000" dirty="0"/>
              <a:t> Anda: </a:t>
            </a:r>
            <a:r>
              <a:rPr lang="en-ID" sz="2000" dirty="0" err="1"/>
              <a:t>pilih</a:t>
            </a:r>
            <a:r>
              <a:rPr lang="en-ID" sz="2000" dirty="0"/>
              <a:t> alternative</a:t>
            </a:r>
            <a:endParaRPr sz="2000" dirty="0"/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815250" y="1871661"/>
            <a:ext cx="7513500" cy="1906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just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ID" sz="1800" b="0" dirty="0" err="1"/>
              <a:t>Setelah</a:t>
            </a:r>
            <a:r>
              <a:rPr lang="en-ID" sz="1800" b="0" dirty="0"/>
              <a:t> </a:t>
            </a:r>
            <a:r>
              <a:rPr lang="en-ID" sz="1800" b="0" dirty="0" err="1"/>
              <a:t>memperluas</a:t>
            </a:r>
            <a:r>
              <a:rPr lang="en-ID" sz="1800" b="0" dirty="0"/>
              <a:t> </a:t>
            </a:r>
            <a:r>
              <a:rPr lang="en-ID" sz="1800" b="0" dirty="0" err="1"/>
              <a:t>ruang</a:t>
            </a:r>
            <a:r>
              <a:rPr lang="en-ID" sz="1800" b="0" dirty="0"/>
              <a:t> </a:t>
            </a:r>
            <a:r>
              <a:rPr lang="en-ID" sz="1800" b="0" dirty="0" err="1"/>
              <a:t>desain</a:t>
            </a:r>
            <a:r>
              <a:rPr lang="en-ID" sz="1800" b="0" dirty="0"/>
              <a:t> </a:t>
            </a:r>
            <a:r>
              <a:rPr lang="en-ID" sz="1800" b="0" dirty="0" err="1"/>
              <a:t>dengan</a:t>
            </a:r>
            <a:r>
              <a:rPr lang="en-ID" sz="1800" b="0" dirty="0"/>
              <a:t> </a:t>
            </a:r>
            <a:r>
              <a:rPr lang="en-ID" sz="1800" b="0" dirty="0" err="1"/>
              <a:t>menciptakan</a:t>
            </a:r>
            <a:r>
              <a:rPr lang="en-ID" sz="1800" b="0" dirty="0"/>
              <a:t> ide-ide </a:t>
            </a:r>
            <a:r>
              <a:rPr lang="en-ID" sz="1800" b="0" dirty="0" err="1"/>
              <a:t>baru</a:t>
            </a:r>
            <a:r>
              <a:rPr lang="en-ID" sz="1800" b="0" dirty="0"/>
              <a:t>, </a:t>
            </a:r>
            <a:r>
              <a:rPr lang="en-ID" sz="1800" b="0" dirty="0" err="1"/>
              <a:t>desainer</a:t>
            </a:r>
            <a:r>
              <a:rPr lang="en-ID" sz="1800" b="0" dirty="0"/>
              <a:t> </a:t>
            </a:r>
            <a:r>
              <a:rPr lang="en-ID" sz="1800" b="0" dirty="0" err="1"/>
              <a:t>dia</a:t>
            </a:r>
            <a:r>
              <a:rPr lang="en-ID" sz="1800" b="0" dirty="0"/>
              <a:t> </a:t>
            </a:r>
            <a:r>
              <a:rPr lang="en-ID" sz="1800" b="0" dirty="0" err="1"/>
              <a:t>harus</a:t>
            </a:r>
            <a:r>
              <a:rPr lang="en-ID" sz="1800" b="0" dirty="0"/>
              <a:t> </a:t>
            </a:r>
            <a:r>
              <a:rPr lang="en-ID" sz="1800" b="0" dirty="0" err="1"/>
              <a:t>berhenti</a:t>
            </a:r>
            <a:r>
              <a:rPr lang="en-ID" sz="1800" b="0" dirty="0"/>
              <a:t> dan </a:t>
            </a:r>
            <a:r>
              <a:rPr lang="en-ID" sz="1800" b="0" dirty="0" err="1"/>
              <a:t>memeriksa</a:t>
            </a:r>
            <a:r>
              <a:rPr lang="en-ID" sz="1800" b="0" dirty="0"/>
              <a:t> </a:t>
            </a:r>
            <a:r>
              <a:rPr lang="en-ID" sz="1800" b="0" dirty="0" err="1"/>
              <a:t>pilihan</a:t>
            </a:r>
            <a:r>
              <a:rPr lang="en-ID" sz="1800" b="0" dirty="0"/>
              <a:t> yang </a:t>
            </a:r>
            <a:r>
              <a:rPr lang="en-ID" sz="1800" b="0" dirty="0" err="1"/>
              <a:t>tersedia</a:t>
            </a:r>
            <a:r>
              <a:rPr lang="en-ID" sz="1800" b="0" dirty="0"/>
              <a:t>. Jarak </a:t>
            </a:r>
            <a:r>
              <a:rPr lang="en-ID" sz="1800" b="0" dirty="0" err="1"/>
              <a:t>untuk</a:t>
            </a:r>
            <a:r>
              <a:rPr lang="en-ID" sz="1800" b="0" dirty="0"/>
              <a:t> </a:t>
            </a:r>
            <a:r>
              <a:rPr lang="en-ID" sz="1800" b="0" dirty="0" err="1"/>
              <a:t>mengeksplorasi</a:t>
            </a:r>
            <a:r>
              <a:rPr lang="en-ID" sz="1800" b="0" dirty="0"/>
              <a:t> </a:t>
            </a:r>
            <a:r>
              <a:rPr lang="en-ID" sz="1800" b="0" dirty="0" err="1"/>
              <a:t>ruang</a:t>
            </a:r>
            <a:r>
              <a:rPr lang="en-ID" sz="1800" b="0" dirty="0"/>
              <a:t> </a:t>
            </a:r>
            <a:r>
              <a:rPr lang="en-ID" sz="1800" b="0" dirty="0" err="1"/>
              <a:t>desain</a:t>
            </a:r>
            <a:r>
              <a:rPr lang="en-ID" sz="1800" b="0" dirty="0"/>
              <a:t>, </a:t>
            </a:r>
            <a:r>
              <a:rPr lang="en-ID" sz="1800" b="0" dirty="0" err="1"/>
              <a:t>desainer</a:t>
            </a:r>
            <a:r>
              <a:rPr lang="en-ID" sz="1800" b="0" dirty="0"/>
              <a:t> </a:t>
            </a:r>
            <a:r>
              <a:rPr lang="en-ID" sz="1800" b="0" dirty="0" err="1"/>
              <a:t>perlu</a:t>
            </a:r>
            <a:r>
              <a:rPr lang="en-ID" sz="1800" b="0" dirty="0"/>
              <a:t> </a:t>
            </a:r>
            <a:r>
              <a:rPr lang="en-ID" sz="1800" b="0" dirty="0" err="1"/>
              <a:t>mengevaluasinya</a:t>
            </a:r>
            <a:r>
              <a:rPr lang="en-ID" sz="1800" b="0" dirty="0"/>
              <a:t> </a:t>
            </a:r>
            <a:r>
              <a:rPr lang="en-ID" sz="1800" b="0" dirty="0" err="1"/>
              <a:t>pilihan</a:t>
            </a:r>
            <a:r>
              <a:rPr lang="en-ID" sz="1800" b="0" dirty="0"/>
              <a:t> </a:t>
            </a:r>
            <a:r>
              <a:rPr lang="en-ID" sz="1800" b="0" dirty="0" err="1"/>
              <a:t>konkret</a:t>
            </a:r>
            <a:r>
              <a:rPr lang="en-ID" sz="1800" b="0" dirty="0"/>
              <a:t> dan </a:t>
            </a:r>
            <a:r>
              <a:rPr lang="en-ID" sz="1800" b="0" dirty="0" err="1"/>
              <a:t>keputusan</a:t>
            </a:r>
            <a:r>
              <a:rPr lang="en-ID" sz="1800" b="0" dirty="0"/>
              <a:t> </a:t>
            </a:r>
            <a:r>
              <a:rPr lang="en-ID" sz="1800" b="0" dirty="0" err="1"/>
              <a:t>desain</a:t>
            </a:r>
            <a:r>
              <a:rPr lang="en-ID" sz="1800" b="0" dirty="0"/>
              <a:t>: </a:t>
            </a:r>
            <a:r>
              <a:rPr lang="en-ID" sz="1800" b="0" dirty="0" err="1"/>
              <a:t>pilih</a:t>
            </a:r>
            <a:r>
              <a:rPr lang="en-ID" sz="1800" b="0" dirty="0"/>
              <a:t> </a:t>
            </a:r>
            <a:r>
              <a:rPr lang="en-ID" sz="1800" b="0" dirty="0" err="1"/>
              <a:t>beberapa</a:t>
            </a:r>
            <a:r>
              <a:rPr lang="en-ID" sz="1800" b="0" dirty="0"/>
              <a:t> ide, </a:t>
            </a:r>
            <a:r>
              <a:rPr lang="en-ID" sz="1800" b="0" dirty="0" err="1"/>
              <a:t>terutama</a:t>
            </a:r>
            <a:r>
              <a:rPr lang="en-ID" sz="1800" b="0" dirty="0"/>
              <a:t> </a:t>
            </a:r>
            <a:r>
              <a:rPr lang="en-ID" sz="1800" b="0" dirty="0" err="1"/>
              <a:t>untuk</a:t>
            </a:r>
            <a:r>
              <a:rPr lang="en-ID" sz="1800" b="0" dirty="0"/>
              <a:t> </a:t>
            </a:r>
            <a:r>
              <a:rPr lang="en-ID" sz="1800" b="0" dirty="0" err="1"/>
              <a:t>menolak</a:t>
            </a:r>
            <a:r>
              <a:rPr lang="en-ID" sz="1800" b="0" dirty="0"/>
              <a:t> orang lain dan </a:t>
            </a:r>
            <a:r>
              <a:rPr lang="en-ID" sz="1800" b="0" dirty="0" err="1"/>
              <a:t>aspek</a:t>
            </a:r>
            <a:r>
              <a:rPr lang="en-ID" sz="1800" b="0" dirty="0"/>
              <a:t> </a:t>
            </a:r>
            <a:r>
              <a:rPr lang="en-ID" sz="1800" b="0" dirty="0" err="1"/>
              <a:t>lainnya</a:t>
            </a:r>
            <a:r>
              <a:rPr lang="en-ID" sz="1800" b="0" dirty="0"/>
              <a:t> </a:t>
            </a:r>
            <a:r>
              <a:rPr lang="en-ID" sz="1800" b="0" dirty="0" err="1"/>
              <a:t>proyek</a:t>
            </a:r>
            <a:r>
              <a:rPr lang="en-ID" sz="1800" b="0" dirty="0"/>
              <a:t> </a:t>
            </a:r>
            <a:r>
              <a:rPr lang="en-ID" sz="1800" b="0" dirty="0" err="1"/>
              <a:t>ini</a:t>
            </a:r>
            <a:r>
              <a:rPr lang="en-ID" sz="1800" b="0" dirty="0"/>
              <a:t> </a:t>
            </a:r>
            <a:r>
              <a:rPr lang="en-ID" sz="1800" b="0" dirty="0" err="1"/>
              <a:t>terbuka</a:t>
            </a:r>
            <a:r>
              <a:rPr lang="en-ID" sz="1800" b="0" dirty="0"/>
              <a:t> </a:t>
            </a:r>
            <a:r>
              <a:rPr lang="en-ID" sz="1800" b="0" dirty="0" err="1"/>
              <a:t>untuk</a:t>
            </a:r>
            <a:r>
              <a:rPr lang="en-ID" sz="1800" b="0" dirty="0"/>
              <a:t> </a:t>
            </a:r>
            <a:r>
              <a:rPr lang="en-ID" sz="1800" b="0" dirty="0" err="1"/>
              <a:t>kegiatan</a:t>
            </a:r>
            <a:r>
              <a:rPr lang="en-ID" sz="1800" b="0" dirty="0"/>
              <a:t> </a:t>
            </a:r>
            <a:r>
              <a:rPr lang="en-ID" sz="1800" b="0" dirty="0" err="1"/>
              <a:t>pembangkitan</a:t>
            </a:r>
            <a:r>
              <a:rPr lang="en-ID" sz="1800" b="0" dirty="0"/>
              <a:t> </a:t>
            </a:r>
            <a:r>
              <a:rPr lang="en-ID" sz="1800" b="0" dirty="0" err="1"/>
              <a:t>gagasan</a:t>
            </a:r>
            <a:r>
              <a:rPr lang="en-ID" sz="1800" b="0" dirty="0"/>
              <a:t> </a:t>
            </a:r>
            <a:r>
              <a:rPr lang="en-ID" sz="1800" b="0" dirty="0" err="1"/>
              <a:t>lainnya</a:t>
            </a:r>
            <a:r>
              <a:rPr lang="en-ID" sz="1800" b="0" dirty="0"/>
              <a:t>.</a:t>
            </a:r>
            <a:endParaRPr sz="1800" b="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39"/>
          <p:cNvSpPr/>
          <p:nvPr/>
        </p:nvSpPr>
        <p:spPr>
          <a:xfrm>
            <a:off x="4572000" y="1456875"/>
            <a:ext cx="4032300" cy="148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9"/>
          <p:cNvSpPr/>
          <p:nvPr/>
        </p:nvSpPr>
        <p:spPr>
          <a:xfrm>
            <a:off x="2158464" y="2955588"/>
            <a:ext cx="4607700" cy="148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600" dirty="0"/>
              <a:t>g. Strategi </a:t>
            </a:r>
            <a:r>
              <a:rPr lang="en-ID" sz="2600" dirty="0" err="1"/>
              <a:t>pembuatan</a:t>
            </a:r>
            <a:r>
              <a:rPr lang="en-ID" sz="2600" dirty="0"/>
              <a:t> </a:t>
            </a:r>
            <a:r>
              <a:rPr lang="en-ID" sz="2600" dirty="0" err="1"/>
              <a:t>prototipe</a:t>
            </a:r>
            <a:r>
              <a:rPr lang="en-ID" sz="2600" dirty="0"/>
              <a:t>:</a:t>
            </a:r>
            <a:endParaRPr sz="2600" dirty="0"/>
          </a:p>
        </p:txBody>
      </p:sp>
      <p:sp>
        <p:nvSpPr>
          <p:cNvPr id="2233" name="Google Shape;2233;p39"/>
          <p:cNvSpPr txBox="1">
            <a:spLocks noGrp="1"/>
          </p:cNvSpPr>
          <p:nvPr>
            <p:ph type="subTitle" idx="5"/>
          </p:nvPr>
        </p:nvSpPr>
        <p:spPr>
          <a:xfrm>
            <a:off x="4681685" y="1543477"/>
            <a:ext cx="3749100" cy="5099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/>
              <a:t>Vertical prototypes</a:t>
            </a:r>
            <a:endParaRPr dirty="0"/>
          </a:p>
        </p:txBody>
      </p:sp>
      <p:sp>
        <p:nvSpPr>
          <p:cNvPr id="2234" name="Google Shape;2234;p39"/>
          <p:cNvSpPr txBox="1">
            <a:spLocks noGrp="1"/>
          </p:cNvSpPr>
          <p:nvPr>
            <p:ph type="subTitle" idx="6"/>
          </p:nvPr>
        </p:nvSpPr>
        <p:spPr>
          <a:xfrm>
            <a:off x="4681686" y="1878701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prototipe</a:t>
            </a:r>
            <a:r>
              <a:rPr lang="en-ID" dirty="0"/>
              <a:t> vertical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desainer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, </a:t>
            </a:r>
            <a:r>
              <a:rPr lang="en-ID" dirty="0" err="1"/>
              <a:t>dari</a:t>
            </a:r>
            <a:r>
              <a:rPr lang="en-ID" dirty="0"/>
              <a:t> level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level root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2235" name="Google Shape;2235;p39"/>
          <p:cNvSpPr/>
          <p:nvPr/>
        </p:nvSpPr>
        <p:spPr>
          <a:xfrm>
            <a:off x="539500" y="1456875"/>
            <a:ext cx="4034100" cy="148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9"/>
          <p:cNvSpPr txBox="1">
            <a:spLocks noGrp="1"/>
          </p:cNvSpPr>
          <p:nvPr>
            <p:ph type="subTitle" idx="1"/>
          </p:nvPr>
        </p:nvSpPr>
        <p:spPr>
          <a:xfrm>
            <a:off x="713214" y="1610074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/>
              <a:t>Horizontal prototypes</a:t>
            </a:r>
            <a:endParaRPr dirty="0"/>
          </a:p>
        </p:txBody>
      </p:sp>
      <p:sp>
        <p:nvSpPr>
          <p:cNvPr id="2237" name="Google Shape;2237;p39"/>
          <p:cNvSpPr txBox="1">
            <a:spLocks noGrp="1"/>
          </p:cNvSpPr>
          <p:nvPr>
            <p:ph type="subTitle" idx="2"/>
          </p:nvPr>
        </p:nvSpPr>
        <p:spPr>
          <a:xfrm>
            <a:off x="713214" y="1877951"/>
            <a:ext cx="37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500" dirty="0" err="1"/>
              <a:t>Tujuan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</a:t>
            </a:r>
            <a:r>
              <a:rPr lang="en-ID" sz="1500" dirty="0" err="1"/>
              <a:t>prototipe</a:t>
            </a:r>
            <a:r>
              <a:rPr lang="en-ID" sz="1500" dirty="0"/>
              <a:t> horizontal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pengembangan</a:t>
            </a:r>
            <a:r>
              <a:rPr lang="en-ID" sz="1500" dirty="0"/>
              <a:t> </a:t>
            </a:r>
            <a:r>
              <a:rPr lang="en-ID" sz="1500" dirty="0" err="1"/>
              <a:t>tingkat</a:t>
            </a:r>
            <a:r>
              <a:rPr lang="en-ID" sz="1500" dirty="0"/>
              <a:t> </a:t>
            </a:r>
            <a:r>
              <a:rPr lang="en-ID" sz="1500" dirty="0" err="1"/>
              <a:t>desain</a:t>
            </a:r>
            <a:r>
              <a:rPr lang="en-ID" sz="1500" dirty="0"/>
              <a:t> yang </a:t>
            </a:r>
            <a:r>
              <a:rPr lang="en-ID" sz="1500" dirty="0" err="1"/>
              <a:t>lengkap</a:t>
            </a:r>
            <a:r>
              <a:rPr lang="en-ID" sz="1500" dirty="0"/>
              <a:t> pada </a:t>
            </a:r>
            <a:r>
              <a:rPr lang="en-ID" sz="1500" dirty="0" err="1"/>
              <a:t>suatu</a:t>
            </a:r>
            <a:r>
              <a:rPr lang="en-ID" sz="1500" dirty="0"/>
              <a:t> </a:t>
            </a:r>
            <a:r>
              <a:rPr lang="en-ID" sz="1500" dirty="0" err="1"/>
              <a:t>waktu</a:t>
            </a:r>
            <a:r>
              <a:rPr lang="en-ID" sz="1500" dirty="0"/>
              <a:t>.</a:t>
            </a:r>
            <a:endParaRPr sz="1500" dirty="0"/>
          </a:p>
        </p:txBody>
      </p:sp>
      <p:sp>
        <p:nvSpPr>
          <p:cNvPr id="2238" name="Google Shape;2238;p39"/>
          <p:cNvSpPr txBox="1">
            <a:spLocks noGrp="1"/>
          </p:cNvSpPr>
          <p:nvPr>
            <p:ph type="subTitle" idx="3"/>
          </p:nvPr>
        </p:nvSpPr>
        <p:spPr>
          <a:xfrm>
            <a:off x="2697450" y="3039978"/>
            <a:ext cx="3749100" cy="546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/>
              <a:t>Task-oriented prototypes</a:t>
            </a:r>
            <a:endParaRPr dirty="0"/>
          </a:p>
        </p:txBody>
      </p:sp>
      <p:sp>
        <p:nvSpPr>
          <p:cNvPr id="2239" name="Google Shape;2239;p39"/>
          <p:cNvSpPr txBox="1">
            <a:spLocks noGrp="1"/>
          </p:cNvSpPr>
          <p:nvPr>
            <p:ph type="subTitle" idx="4"/>
          </p:nvPr>
        </p:nvSpPr>
        <p:spPr>
          <a:xfrm>
            <a:off x="2697450" y="3378023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 err="1"/>
              <a:t>Prototipe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serangkaian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  <a:endParaRPr dirty="0"/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p59"/>
          <p:cNvSpPr/>
          <p:nvPr/>
        </p:nvSpPr>
        <p:spPr>
          <a:xfrm>
            <a:off x="3419875" y="1083300"/>
            <a:ext cx="5181300" cy="297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59"/>
          <p:cNvSpPr txBox="1">
            <a:spLocks noGrp="1"/>
          </p:cNvSpPr>
          <p:nvPr>
            <p:ph type="title"/>
          </p:nvPr>
        </p:nvSpPr>
        <p:spPr>
          <a:xfrm>
            <a:off x="3592530" y="1168325"/>
            <a:ext cx="4965522" cy="5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500" dirty="0"/>
              <a:t>h. Scenario-based prototypes </a:t>
            </a:r>
            <a:endParaRPr sz="2500" dirty="0"/>
          </a:p>
        </p:txBody>
      </p:sp>
      <p:sp>
        <p:nvSpPr>
          <p:cNvPr id="2937" name="Google Shape;2937;p59"/>
          <p:cNvSpPr txBox="1">
            <a:spLocks noGrp="1"/>
          </p:cNvSpPr>
          <p:nvPr>
            <p:ph type="subTitle" idx="1"/>
          </p:nvPr>
        </p:nvSpPr>
        <p:spPr>
          <a:xfrm>
            <a:off x="3775813" y="1872475"/>
            <a:ext cx="4462500" cy="21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/>
              <a:t>Prototipe</a:t>
            </a:r>
            <a:r>
              <a:rPr lang="en-ID" sz="1800" dirty="0"/>
              <a:t> </a:t>
            </a:r>
            <a:r>
              <a:rPr lang="en-ID" sz="1800" dirty="0" err="1"/>
              <a:t>berbasis</a:t>
            </a:r>
            <a:r>
              <a:rPr lang="en-ID" sz="1800" dirty="0"/>
              <a:t> </a:t>
            </a:r>
            <a:r>
              <a:rPr lang="en-ID" sz="1800" dirty="0" err="1"/>
              <a:t>skenario</a:t>
            </a:r>
            <a:r>
              <a:rPr lang="en-ID" sz="1800" dirty="0"/>
              <a:t> </a:t>
            </a:r>
            <a:r>
              <a:rPr lang="en-ID" sz="1800" dirty="0" err="1"/>
              <a:t>mirip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model </a:t>
            </a:r>
            <a:r>
              <a:rPr lang="en-ID" sz="1800" dirty="0" err="1"/>
              <a:t>berbasis</a:t>
            </a:r>
            <a:r>
              <a:rPr lang="en-ID" sz="1800" dirty="0"/>
              <a:t> </a:t>
            </a:r>
            <a:r>
              <a:rPr lang="en-ID" sz="1800" dirty="0" err="1"/>
              <a:t>tugas</a:t>
            </a:r>
            <a:r>
              <a:rPr lang="en-ID" sz="1800" dirty="0"/>
              <a:t>. </a:t>
            </a:r>
            <a:r>
              <a:rPr lang="en-ID" sz="1800" dirty="0" err="1"/>
              <a:t>Skenario</a:t>
            </a:r>
            <a:r>
              <a:rPr lang="en-ID" sz="1800" dirty="0"/>
              <a:t> yang </a:t>
            </a:r>
            <a:r>
              <a:rPr lang="en-ID" sz="1800" dirty="0" err="1"/>
              <a:t>baik</a:t>
            </a:r>
            <a:r>
              <a:rPr lang="en-ID" sz="1800" dirty="0"/>
              <a:t> </a:t>
            </a:r>
            <a:r>
              <a:rPr lang="en-ID" sz="1800" dirty="0" err="1"/>
              <a:t>berisi</a:t>
            </a:r>
            <a:r>
              <a:rPr lang="en-ID" sz="1800" dirty="0"/>
              <a:t> </a:t>
            </a:r>
            <a:r>
              <a:rPr lang="en-ID" sz="1800" dirty="0" err="1"/>
              <a:t>situasi</a:t>
            </a:r>
            <a:r>
              <a:rPr lang="en-ID" sz="1800" dirty="0"/>
              <a:t> </a:t>
            </a:r>
            <a:r>
              <a:rPr lang="en-ID" sz="1800" dirty="0" err="1"/>
              <a:t>umum</a:t>
            </a:r>
            <a:r>
              <a:rPr lang="en-ID" sz="1800" dirty="0"/>
              <a:t> dan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biasa</a:t>
            </a:r>
            <a:r>
              <a:rPr lang="en-ID" sz="1800" dirty="0"/>
              <a:t> dan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memeriksa</a:t>
            </a:r>
            <a:r>
              <a:rPr lang="en-ID" sz="1800" dirty="0"/>
              <a:t> model </a:t>
            </a:r>
            <a:r>
              <a:rPr lang="en-ID" sz="1800" dirty="0" err="1"/>
              <a:t>bisnis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. </a:t>
            </a:r>
            <a:endParaRPr sz="1800" dirty="0"/>
          </a:p>
        </p:txBody>
      </p:sp>
      <p:grpSp>
        <p:nvGrpSpPr>
          <p:cNvPr id="2938" name="Google Shape;2938;p59"/>
          <p:cNvGrpSpPr/>
          <p:nvPr/>
        </p:nvGrpSpPr>
        <p:grpSpPr>
          <a:xfrm rot="-5400000" flipH="1">
            <a:off x="399758" y="2187006"/>
            <a:ext cx="2600845" cy="1136906"/>
            <a:chOff x="6659230" y="279450"/>
            <a:chExt cx="2181734" cy="953700"/>
          </a:xfrm>
        </p:grpSpPr>
        <p:sp>
          <p:nvSpPr>
            <p:cNvPr id="2939" name="Google Shape;2939;p5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9"/>
            <p:cNvSpPr/>
            <p:nvPr/>
          </p:nvSpPr>
          <p:spPr>
            <a:xfrm>
              <a:off x="7887265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4" name="Google Shape;2944;p59"/>
          <p:cNvGrpSpPr/>
          <p:nvPr/>
        </p:nvGrpSpPr>
        <p:grpSpPr>
          <a:xfrm>
            <a:off x="2145647" y="539640"/>
            <a:ext cx="866520" cy="667566"/>
            <a:chOff x="1580913" y="3508565"/>
            <a:chExt cx="866520" cy="667566"/>
          </a:xfrm>
        </p:grpSpPr>
        <p:sp>
          <p:nvSpPr>
            <p:cNvPr id="2945" name="Google Shape;2945;p59"/>
            <p:cNvSpPr/>
            <p:nvPr/>
          </p:nvSpPr>
          <p:spPr>
            <a:xfrm flipH="1">
              <a:off x="2109933" y="3508565"/>
              <a:ext cx="337500" cy="329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9"/>
            <p:cNvSpPr/>
            <p:nvPr/>
          </p:nvSpPr>
          <p:spPr>
            <a:xfrm flipH="1">
              <a:off x="1580913" y="3935832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7" name="Google Shape;2947;p59"/>
          <p:cNvGrpSpPr/>
          <p:nvPr/>
        </p:nvGrpSpPr>
        <p:grpSpPr>
          <a:xfrm>
            <a:off x="2726929" y="3886889"/>
            <a:ext cx="858899" cy="664044"/>
            <a:chOff x="2726929" y="3886889"/>
            <a:chExt cx="858899" cy="664044"/>
          </a:xfrm>
        </p:grpSpPr>
        <p:sp>
          <p:nvSpPr>
            <p:cNvPr id="2948" name="Google Shape;2948;p59"/>
            <p:cNvSpPr/>
            <p:nvPr/>
          </p:nvSpPr>
          <p:spPr>
            <a:xfrm>
              <a:off x="2726929" y="4333733"/>
              <a:ext cx="228600" cy="2172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9"/>
            <p:cNvSpPr/>
            <p:nvPr/>
          </p:nvSpPr>
          <p:spPr>
            <a:xfrm>
              <a:off x="3247429" y="3886889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0" name="Google Shape;2950;p59"/>
          <p:cNvGrpSpPr/>
          <p:nvPr/>
        </p:nvGrpSpPr>
        <p:grpSpPr>
          <a:xfrm>
            <a:off x="8034268" y="3890514"/>
            <a:ext cx="707067" cy="917053"/>
            <a:chOff x="7465916" y="720492"/>
            <a:chExt cx="1139144" cy="1477450"/>
          </a:xfrm>
        </p:grpSpPr>
        <p:sp>
          <p:nvSpPr>
            <p:cNvPr id="2951" name="Google Shape;2951;p5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41200" y="171359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600" dirty="0"/>
              <a:t>3. Menjelaskan bentuk prototyping storyboard</a:t>
            </a:r>
            <a:endParaRPr sz="2600" dirty="0"/>
          </a:p>
        </p:txBody>
      </p:sp>
      <p:sp>
        <p:nvSpPr>
          <p:cNvPr id="2489" name="Google Shape;2489;p46"/>
          <p:cNvSpPr txBox="1"/>
          <p:nvPr/>
        </p:nvSpPr>
        <p:spPr>
          <a:xfrm>
            <a:off x="828442" y="1543931"/>
            <a:ext cx="7178829" cy="326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Storyboard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adalah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cara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sederhana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untuk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membuat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prototipe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tanpa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fungsionalitas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sistem</a:t>
            </a:r>
            <a:r>
              <a:rPr lang="en-ID" sz="16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</a:rPr>
              <a:t>,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Dalam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desain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sistem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interaktif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, storyboard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memberikan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tangkapan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layar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antarmuka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pada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titik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interaksi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tertentu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,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memungkinkan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penilaian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cepat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terhadap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kesan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pengguna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. Storyboard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sering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kali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berisi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catatan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dan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transkrip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yang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menunjukkan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bagaimana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interaksi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tersebut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berjalan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.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memberikan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gambaran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yang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realistis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tentang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tampilan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akhir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sistem</a:t>
            </a:r>
            <a:r>
              <a:rPr lang="en-ID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pectral" panose="020B0604020202020204" charset="0"/>
              </a:rPr>
              <a:t>. </a:t>
            </a:r>
            <a:endParaRPr lang="en-ID" sz="1600" dirty="0">
              <a:solidFill>
                <a:schemeClr val="bg1">
                  <a:lumMod val="10000"/>
                </a:schemeClr>
              </a:solidFill>
              <a:latin typeface="Spectral" panose="020B0604020202020204" charset="0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>
              <a:solidFill>
                <a:srgbClr val="C00000"/>
              </a:solidFill>
              <a:latin typeface="Spectral" panose="020B0604020202020204" charset="0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>
              <a:solidFill>
                <a:srgbClr val="C00000"/>
              </a:solidFill>
              <a:latin typeface="Spectral" panose="020B0604020202020204" charset="0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>
              <a:solidFill>
                <a:srgbClr val="C00000"/>
              </a:solidFill>
              <a:latin typeface="Spectral" panose="020B0604020202020204" charset="0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853572" y="914459"/>
            <a:ext cx="923972" cy="935331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41200" y="171359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600" dirty="0"/>
              <a:t>4. Menjelaskan bentuk prototyping sketsa</a:t>
            </a:r>
          </a:p>
        </p:txBody>
      </p:sp>
      <p:sp>
        <p:nvSpPr>
          <p:cNvPr id="2489" name="Google Shape;2489;p46"/>
          <p:cNvSpPr txBox="1"/>
          <p:nvPr/>
        </p:nvSpPr>
        <p:spPr>
          <a:xfrm>
            <a:off x="814952" y="1238844"/>
            <a:ext cx="7178829" cy="326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Sketsa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seringkali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dianggap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sebagai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metode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refleksi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yang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penting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dalam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Interaksi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Manusia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dan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Komputer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,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namun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sering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diabaikan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dan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jarang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dibahas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.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Ini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mungkin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karena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proyek-proyek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dalam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bidang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ini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memiliki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kebutuhan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yang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unik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,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seperti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menangani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interaktivitas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,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temporalitas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,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sentuhan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,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pencelupan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,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suara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, dan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pengalaman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sensoris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lainnya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. Hal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ini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membuatnya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sulit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untuk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secara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jelas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membedakannya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sebagai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sketsa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.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Meskipun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demikian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,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penting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untuk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diingat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bahwa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faktor-faktor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ini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tidak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boleh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diabaikan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,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meskipun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terkadang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tidak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ditekankan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secara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 </a:t>
            </a:r>
            <a:r>
              <a:rPr lang="en-ID" sz="1800" dirty="0" err="1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khusus</a:t>
            </a:r>
            <a:r>
              <a:rPr lang="en-ID" sz="18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  <a:ea typeface="Merriweather"/>
                <a:cs typeface="Merriweather"/>
                <a:sym typeface="Merriweather"/>
              </a:rPr>
              <a:t>.</a:t>
            </a:r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853572" y="914459"/>
            <a:ext cx="923972" cy="935331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985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43"/>
          <p:cNvSpPr/>
          <p:nvPr/>
        </p:nvSpPr>
        <p:spPr>
          <a:xfrm>
            <a:off x="4608113" y="1795674"/>
            <a:ext cx="3460500" cy="223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4" name="Google Shape;2404;p43"/>
          <p:cNvSpPr/>
          <p:nvPr/>
        </p:nvSpPr>
        <p:spPr>
          <a:xfrm>
            <a:off x="1113150" y="1828075"/>
            <a:ext cx="3460500" cy="223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latin typeface="Spectral" panose="020B0604020202020204" charset="0"/>
              </a:rPr>
              <a:t>Kebebasan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tangan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dalam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antarmuka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sistem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melalui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pena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atau</a:t>
            </a:r>
            <a:r>
              <a:rPr lang="en-ID" sz="1200" dirty="0">
                <a:latin typeface="Spectral" panose="020B0604020202020204" charset="0"/>
              </a:rPr>
              <a:t> mouse </a:t>
            </a:r>
            <a:r>
              <a:rPr lang="en-ID" sz="1200" dirty="0" err="1">
                <a:latin typeface="Spectral" panose="020B0604020202020204" charset="0"/>
              </a:rPr>
              <a:t>menyediakan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serangkaian</a:t>
            </a:r>
            <a:r>
              <a:rPr lang="en-ID" sz="1200" dirty="0">
                <a:latin typeface="Spectral" panose="020B0604020202020204" charset="0"/>
              </a:rPr>
              <a:t> data </a:t>
            </a:r>
            <a:r>
              <a:rPr lang="en-ID" sz="1200" dirty="0" err="1">
                <a:latin typeface="Spectral" panose="020B0604020202020204" charset="0"/>
              </a:rPr>
              <a:t>koordinat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terpisah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titik</a:t>
            </a:r>
            <a:r>
              <a:rPr lang="en-ID" sz="1200" dirty="0">
                <a:latin typeface="Spectral" panose="020B0604020202020204" charset="0"/>
              </a:rPr>
              <a:t> di mana </a:t>
            </a:r>
            <a:r>
              <a:rPr lang="en-ID" sz="1200" dirty="0" err="1">
                <a:latin typeface="Spectral" panose="020B0604020202020204" charset="0"/>
              </a:rPr>
              <a:t>ada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kebisingan</a:t>
            </a:r>
            <a:r>
              <a:rPr lang="en-ID" sz="1200" dirty="0">
                <a:latin typeface="Spectral" panose="020B0604020202020204" charset="0"/>
              </a:rPr>
              <a:t> dan </a:t>
            </a:r>
            <a:r>
              <a:rPr lang="en-ID" sz="1200" dirty="0" err="1">
                <a:latin typeface="Spectral" panose="020B0604020202020204" charset="0"/>
              </a:rPr>
              <a:t>turbulensi</a:t>
            </a:r>
            <a:r>
              <a:rPr lang="en-ID" sz="1200" dirty="0">
                <a:latin typeface="Spectral" panose="020B0604020202020204" charset="0"/>
              </a:rPr>
              <a:t>. Oleh </a:t>
            </a:r>
            <a:r>
              <a:rPr lang="en-ID" sz="1200" dirty="0" err="1">
                <a:latin typeface="Spectral" panose="020B0604020202020204" charset="0"/>
              </a:rPr>
              <a:t>karena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itu</a:t>
            </a:r>
            <a:r>
              <a:rPr lang="en-ID" sz="1200" dirty="0">
                <a:latin typeface="Spectral" panose="020B0604020202020204" charset="0"/>
              </a:rPr>
              <a:t>, </a:t>
            </a:r>
            <a:r>
              <a:rPr lang="en-ID" sz="1200" dirty="0" err="1">
                <a:latin typeface="Spectral" panose="020B0604020202020204" charset="0"/>
              </a:rPr>
              <a:t>sistem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harus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memproses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titik-titik</a:t>
            </a:r>
            <a:r>
              <a:rPr lang="en-ID" sz="1200" dirty="0">
                <a:latin typeface="Spectral" panose="020B0604020202020204" charset="0"/>
              </a:rPr>
              <a:t> data </a:t>
            </a:r>
            <a:r>
              <a:rPr lang="en-ID" sz="1200" dirty="0" err="1">
                <a:latin typeface="Spectral" panose="020B0604020202020204" charset="0"/>
              </a:rPr>
              <a:t>ini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dengan</a:t>
            </a:r>
            <a:r>
              <a:rPr lang="en-ID" sz="1200" dirty="0">
                <a:latin typeface="Spectral" panose="020B0604020202020204" charset="0"/>
              </a:rPr>
              <a:t> :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ID" sz="1200" dirty="0" err="1">
                <a:latin typeface="Spectral" panose="020B0604020202020204" charset="0"/>
              </a:rPr>
              <a:t>Segmentasi</a:t>
            </a:r>
            <a:r>
              <a:rPr lang="en-ID" sz="1200" dirty="0">
                <a:latin typeface="Spectral" panose="020B0604020202020204" charset="0"/>
              </a:rPr>
              <a:t> professional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Klasifikasi</a:t>
            </a:r>
            <a:r>
              <a:rPr lang="en-ID" sz="1200" dirty="0">
                <a:latin typeface="Spectral" panose="020B0604020202020204" charset="0"/>
              </a:rPr>
              <a:t> garis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Pengenalan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gambar</a:t>
            </a:r>
            <a:r>
              <a:rPr lang="en-ID" sz="1200" dirty="0">
                <a:latin typeface="Spectral" panose="020B0604020202020204" charset="0"/>
              </a:rPr>
              <a:t>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Standardisasi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skematik</a:t>
            </a:r>
            <a:r>
              <a:rPr lang="en-ID" sz="1200" dirty="0">
                <a:latin typeface="Spectral" panose="020B0604020202020204" charset="0"/>
              </a:rPr>
              <a:t>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Pengenalan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bentuk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geometris</a:t>
            </a:r>
            <a:r>
              <a:rPr lang="en-ID" sz="1200" dirty="0">
                <a:latin typeface="Spectral" panose="020B0604020202020204" charset="0"/>
              </a:rPr>
              <a:t> </a:t>
            </a:r>
            <a:r>
              <a:rPr lang="en-ID" sz="1200" dirty="0" err="1">
                <a:latin typeface="Spectral" panose="020B0604020202020204" charset="0"/>
              </a:rPr>
              <a:t>gambar</a:t>
            </a:r>
            <a:endParaRPr lang="en-ID" sz="1200" dirty="0">
              <a:solidFill>
                <a:schemeClr val="bg1">
                  <a:lumMod val="10000"/>
                </a:schemeClr>
              </a:solidFill>
              <a:latin typeface="Spectral" panose="020B060402020202020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2407" name="Google Shape;2407;p43"/>
          <p:cNvSpPr txBox="1">
            <a:spLocks noGrp="1"/>
          </p:cNvSpPr>
          <p:nvPr>
            <p:ph type="title"/>
          </p:nvPr>
        </p:nvSpPr>
        <p:spPr>
          <a:xfrm>
            <a:off x="541875" y="339325"/>
            <a:ext cx="8061600" cy="7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Proses </a:t>
            </a:r>
            <a:r>
              <a:rPr lang="en-ID" dirty="0" err="1"/>
              <a:t>Sketsa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08" name="Google Shape;2408;p43"/>
          <p:cNvSpPr txBox="1">
            <a:spLocks noGrp="1"/>
          </p:cNvSpPr>
          <p:nvPr>
            <p:ph type="subTitle" idx="3"/>
          </p:nvPr>
        </p:nvSpPr>
        <p:spPr>
          <a:xfrm>
            <a:off x="4788638" y="1778714"/>
            <a:ext cx="3017400" cy="527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400" dirty="0"/>
              <a:t>Prototyping </a:t>
            </a:r>
            <a:r>
              <a:rPr lang="en-ID" sz="1400" dirty="0" err="1"/>
              <a:t>Sketsa</a:t>
            </a:r>
            <a:endParaRPr lang="en-ID" sz="1400" dirty="0"/>
          </a:p>
        </p:txBody>
      </p:sp>
      <p:sp>
        <p:nvSpPr>
          <p:cNvPr id="2410" name="Google Shape;2410;p43"/>
          <p:cNvSpPr/>
          <p:nvPr/>
        </p:nvSpPr>
        <p:spPr>
          <a:xfrm>
            <a:off x="6706428" y="915436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1" name="Google Shape;2411;p43"/>
          <p:cNvGrpSpPr/>
          <p:nvPr/>
        </p:nvGrpSpPr>
        <p:grpSpPr>
          <a:xfrm>
            <a:off x="1390786" y="192305"/>
            <a:ext cx="877154" cy="459493"/>
            <a:chOff x="7055900" y="279450"/>
            <a:chExt cx="1820576" cy="953700"/>
          </a:xfrm>
        </p:grpSpPr>
        <p:sp>
          <p:nvSpPr>
            <p:cNvPr id="2412" name="Google Shape;2412;p4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43"/>
          <p:cNvSpPr/>
          <p:nvPr/>
        </p:nvSpPr>
        <p:spPr>
          <a:xfrm>
            <a:off x="858210" y="3810435"/>
            <a:ext cx="506700" cy="4941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8" name="Google Shape;2418;p43"/>
          <p:cNvGrpSpPr/>
          <p:nvPr/>
        </p:nvGrpSpPr>
        <p:grpSpPr>
          <a:xfrm>
            <a:off x="7731362" y="3679399"/>
            <a:ext cx="861193" cy="1115770"/>
            <a:chOff x="7465916" y="720492"/>
            <a:chExt cx="1139144" cy="1477450"/>
          </a:xfrm>
        </p:grpSpPr>
        <p:sp>
          <p:nvSpPr>
            <p:cNvPr id="2419" name="Google Shape;2419;p43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3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8217FC3-81E7-4FEC-9A63-19372AF2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557" y="2327537"/>
            <a:ext cx="2804805" cy="142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16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15645" y="171359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600" dirty="0"/>
              <a:t>5. Menjelaskan prototyping scenario tools</a:t>
            </a:r>
          </a:p>
        </p:txBody>
      </p:sp>
      <p:sp>
        <p:nvSpPr>
          <p:cNvPr id="2489" name="Google Shape;2489;p46"/>
          <p:cNvSpPr txBox="1"/>
          <p:nvPr/>
        </p:nvSpPr>
        <p:spPr>
          <a:xfrm>
            <a:off x="634683" y="971771"/>
            <a:ext cx="7178829" cy="329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ID" sz="1600" dirty="0" err="1">
                <a:latin typeface="Spectral" panose="020B0604020202020204" charset="0"/>
              </a:rPr>
              <a:t>Skenario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adalah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cerita</a:t>
            </a:r>
            <a:r>
              <a:rPr lang="en-ID" sz="1600" dirty="0">
                <a:latin typeface="Spectral" panose="020B0604020202020204" charset="0"/>
              </a:rPr>
              <a:t> informal yang </a:t>
            </a:r>
            <a:r>
              <a:rPr lang="en-ID" sz="1600" dirty="0" err="1">
                <a:latin typeface="Spectral" panose="020B0604020202020204" charset="0"/>
              </a:rPr>
              <a:t>menggambarkan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aktivitas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atau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tugas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manusia</a:t>
            </a:r>
            <a:r>
              <a:rPr lang="en-ID" sz="1600" dirty="0">
                <a:latin typeface="Spectral" panose="020B0604020202020204" charset="0"/>
              </a:rPr>
              <a:t>. </a:t>
            </a:r>
            <a:r>
              <a:rPr lang="en-ID" sz="1600" dirty="0" err="1">
                <a:latin typeface="Spectral" panose="020B0604020202020204" charset="0"/>
              </a:rPr>
              <a:t>Mereka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dapat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menggambarkan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penggunaan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perangkat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berteknologi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tinggi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atau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penggunaan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artefak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sehari-hari</a:t>
            </a:r>
            <a:r>
              <a:rPr lang="en-ID" sz="1600" dirty="0">
                <a:latin typeface="Spectral" panose="020B0604020202020204" charset="0"/>
              </a:rPr>
              <a:t>. </a:t>
            </a:r>
            <a:r>
              <a:rPr lang="en-ID" sz="1600" dirty="0" err="1">
                <a:latin typeface="Spectral" panose="020B0604020202020204" charset="0"/>
              </a:rPr>
              <a:t>Skenario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selalu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mengandung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elemen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dasar</a:t>
            </a:r>
            <a:r>
              <a:rPr lang="en-ID" sz="1600" dirty="0">
                <a:latin typeface="Spectral" panose="020B0604020202020204" charset="0"/>
              </a:rPr>
              <a:t>. Orang-orang </a:t>
            </a:r>
            <a:r>
              <a:rPr lang="en-ID" sz="1600" dirty="0" err="1">
                <a:latin typeface="Spectral" panose="020B0604020202020204" charset="0"/>
              </a:rPr>
              <a:t>dalam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naskah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disebut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aktor</a:t>
            </a:r>
            <a:r>
              <a:rPr lang="en-ID" sz="1600" dirty="0">
                <a:latin typeface="Spectral" panose="020B0604020202020204" charset="0"/>
              </a:rPr>
              <a:t>. </a:t>
            </a:r>
            <a:r>
              <a:rPr lang="en-ID" sz="1600" dirty="0" err="1">
                <a:latin typeface="Spectral" panose="020B0604020202020204" charset="0"/>
              </a:rPr>
              <a:t>Skenario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menggambarkan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urutan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tindakan</a:t>
            </a:r>
            <a:r>
              <a:rPr lang="en-ID" sz="1600" dirty="0">
                <a:latin typeface="Spectral" panose="020B0604020202020204" charset="0"/>
              </a:rPr>
              <a:t> yang </a:t>
            </a:r>
            <a:r>
              <a:rPr lang="en-ID" sz="1600" dirty="0" err="1">
                <a:latin typeface="Spectral" panose="020B0604020202020204" charset="0"/>
              </a:rPr>
              <a:t>diambil</a:t>
            </a:r>
            <a:r>
              <a:rPr lang="en-ID" sz="1600" dirty="0">
                <a:latin typeface="Spectral" panose="020B0604020202020204" charset="0"/>
              </a:rPr>
              <a:t> oleh para </a:t>
            </a:r>
            <a:r>
              <a:rPr lang="en-ID" sz="1600" dirty="0" err="1">
                <a:latin typeface="Spectral" panose="020B0604020202020204" charset="0"/>
              </a:rPr>
              <a:t>aktor</a:t>
            </a:r>
            <a:r>
              <a:rPr lang="en-ID" sz="1600" dirty="0">
                <a:latin typeface="Spectral" panose="020B0604020202020204" charset="0"/>
              </a:rPr>
              <a:t>, </a:t>
            </a:r>
            <a:r>
              <a:rPr lang="en-ID" sz="1600" dirty="0" err="1">
                <a:latin typeface="Spectral" panose="020B0604020202020204" charset="0"/>
              </a:rPr>
              <a:t>halhal</a:t>
            </a:r>
            <a:r>
              <a:rPr lang="en-ID" sz="1600" dirty="0">
                <a:latin typeface="Spectral" panose="020B0604020202020204" charset="0"/>
              </a:rPr>
              <a:t> yang </a:t>
            </a:r>
            <a:r>
              <a:rPr lang="en-ID" sz="1600" dirty="0" err="1">
                <a:latin typeface="Spectral" panose="020B0604020202020204" charset="0"/>
              </a:rPr>
              <a:t>terjadi</a:t>
            </a:r>
            <a:r>
              <a:rPr lang="en-ID" sz="1600" dirty="0">
                <a:latin typeface="Spectral" panose="020B0604020202020204" charset="0"/>
              </a:rPr>
              <a:t> pada </a:t>
            </a:r>
            <a:r>
              <a:rPr lang="en-ID" sz="1600" dirty="0" err="1">
                <a:latin typeface="Spectral" panose="020B0604020202020204" charset="0"/>
              </a:rPr>
              <a:t>mereka</a:t>
            </a:r>
            <a:r>
              <a:rPr lang="en-ID" sz="1600" dirty="0">
                <a:latin typeface="Spectral" panose="020B0604020202020204" charset="0"/>
              </a:rPr>
              <a:t> dan </a:t>
            </a:r>
            <a:r>
              <a:rPr lang="en-ID" sz="1600" dirty="0" err="1">
                <a:latin typeface="Spectral" panose="020B0604020202020204" charset="0"/>
              </a:rPr>
              <a:t>perubahan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keadaan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institut</a:t>
            </a:r>
            <a:r>
              <a:rPr lang="en-ID" sz="1600" dirty="0">
                <a:latin typeface="Spectral" panose="020B0604020202020204" charset="0"/>
              </a:rPr>
              <a:t>.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ID" sz="1600" dirty="0">
                <a:latin typeface="Spectral" panose="020B0604020202020204" charset="0"/>
              </a:rPr>
              <a:t>Prototyping Tools : Alat </a:t>
            </a:r>
            <a:r>
              <a:rPr lang="en-ID" sz="1600" dirty="0" err="1">
                <a:latin typeface="Spectral" panose="020B0604020202020204" charset="0"/>
              </a:rPr>
              <a:t>prototipe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antarmuka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pengguna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telah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dikembangkan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untuk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beberapa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daerah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lainnya</a:t>
            </a:r>
            <a:r>
              <a:rPr lang="en-ID" sz="1600" dirty="0">
                <a:latin typeface="Spectral" panose="020B0604020202020204" charset="0"/>
              </a:rPr>
              <a:t>. Alat </a:t>
            </a:r>
            <a:r>
              <a:rPr lang="en-ID" sz="1600" dirty="0" err="1">
                <a:latin typeface="Spectral" panose="020B0604020202020204" charset="0"/>
              </a:rPr>
              <a:t>prototipe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menawarkan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tiga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keunggulan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utama</a:t>
            </a:r>
            <a:r>
              <a:rPr lang="en-ID" sz="1600" dirty="0">
                <a:latin typeface="Spectral" panose="020B0604020202020204" charset="0"/>
              </a:rPr>
              <a:t> </a:t>
            </a:r>
            <a:r>
              <a:rPr lang="en-ID" sz="1600" dirty="0" err="1">
                <a:latin typeface="Spectral" panose="020B0604020202020204" charset="0"/>
              </a:rPr>
              <a:t>yaitu</a:t>
            </a:r>
            <a:r>
              <a:rPr lang="en-ID" sz="1600" dirty="0">
                <a:latin typeface="Spectral" panose="020B0604020202020204" charset="0"/>
              </a:rPr>
              <a:t>: </a:t>
            </a:r>
            <a:endParaRPr lang="en-ID" sz="1200" dirty="0">
              <a:solidFill>
                <a:schemeClr val="bg1">
                  <a:lumMod val="10000"/>
                </a:schemeClr>
              </a:solidFill>
              <a:latin typeface="Spectral" panose="020B0604020202020204" charset="0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853572" y="914459"/>
            <a:ext cx="923972" cy="935331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367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4"/>
          <p:cNvSpPr/>
          <p:nvPr/>
        </p:nvSpPr>
        <p:spPr>
          <a:xfrm>
            <a:off x="540000" y="1457099"/>
            <a:ext cx="8064900" cy="291712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+mn-lt"/>
              </a:rPr>
              <a:t>Apa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itu</a:t>
            </a:r>
            <a:r>
              <a:rPr lang="en-US" sz="1200" dirty="0">
                <a:latin typeface="+mn-lt"/>
              </a:rPr>
              <a:t> Prototyping ?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</a:rPr>
              <a:t>Prototyping </a:t>
            </a:r>
            <a:r>
              <a:rPr lang="en-US" sz="1200" dirty="0" err="1">
                <a:latin typeface="+mn-lt"/>
              </a:rPr>
              <a:t>adalah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artefak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berwujud</a:t>
            </a:r>
            <a:r>
              <a:rPr lang="en-US" sz="1200" dirty="0">
                <a:latin typeface="+mn-lt"/>
              </a:rPr>
              <a:t>, </a:t>
            </a:r>
            <a:r>
              <a:rPr lang="en-US" sz="1200" dirty="0" err="1">
                <a:latin typeface="+mn-lt"/>
              </a:rPr>
              <a:t>bukan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deskripsi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abstrak</a:t>
            </a:r>
            <a:r>
              <a:rPr lang="en-US" sz="1200" dirty="0">
                <a:latin typeface="+mn-lt"/>
              </a:rPr>
              <a:t> yang </a:t>
            </a:r>
            <a:r>
              <a:rPr lang="en-US" sz="1200" dirty="0" err="1">
                <a:latin typeface="+mn-lt"/>
              </a:rPr>
              <a:t>membutuhkan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interpretasi</a:t>
            </a:r>
            <a:r>
              <a:rPr lang="en-US" sz="1200" dirty="0">
                <a:latin typeface="+mn-lt"/>
              </a:rPr>
              <a:t>, </a:t>
            </a:r>
            <a:r>
              <a:rPr lang="en-US" sz="1200" dirty="0" err="1">
                <a:latin typeface="+mn-lt"/>
              </a:rPr>
              <a:t>desainer</a:t>
            </a:r>
            <a:r>
              <a:rPr lang="en-US" sz="1200" dirty="0">
                <a:latin typeface="+mn-lt"/>
              </a:rPr>
              <a:t>, </a:t>
            </a:r>
            <a:r>
              <a:rPr lang="en-US" sz="1200" dirty="0" err="1">
                <a:latin typeface="+mn-lt"/>
              </a:rPr>
              <a:t>serta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manajer</a:t>
            </a:r>
            <a:r>
              <a:rPr lang="en-US" sz="1200" dirty="0">
                <a:latin typeface="+mn-lt"/>
              </a:rPr>
              <a:t>, </a:t>
            </a:r>
            <a:r>
              <a:rPr lang="en-US" sz="1200" dirty="0" err="1">
                <a:latin typeface="+mn-lt"/>
              </a:rPr>
              <a:t>pengembangan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pelanggan</a:t>
            </a:r>
            <a:r>
              <a:rPr lang="en-US" sz="1200" dirty="0">
                <a:latin typeface="+mn-lt"/>
              </a:rPr>
              <a:t>, dan data </a:t>
            </a:r>
            <a:r>
              <a:rPr lang="en-US" sz="1200" dirty="0" err="1">
                <a:latin typeface="+mn-lt"/>
              </a:rPr>
              <a:t>pengguna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akhir</a:t>
            </a:r>
            <a:r>
              <a:rPr lang="en-US" sz="1200" dirty="0">
                <a:latin typeface="+mn-lt"/>
              </a:rPr>
              <a:t>, </a:t>
            </a:r>
            <a:r>
              <a:rPr lang="en-US" sz="1200" dirty="0" err="1">
                <a:latin typeface="+mn-lt"/>
              </a:rPr>
              <a:t>dapat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menggunakan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artefak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ini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untuk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membayangkan</a:t>
            </a:r>
            <a:r>
              <a:rPr lang="en-US" sz="1200" dirty="0">
                <a:latin typeface="+mn-lt"/>
              </a:rPr>
              <a:t> dan </a:t>
            </a:r>
            <a:r>
              <a:rPr lang="en-US" sz="1200" dirty="0" err="1">
                <a:latin typeface="+mn-lt"/>
              </a:rPr>
              <a:t>merefleksikan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sistem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akhir</a:t>
            </a:r>
            <a:r>
              <a:rPr lang="en-US" sz="1200" dirty="0">
                <a:latin typeface="+mn-lt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</a:rPr>
              <a:t>Prototyping juga </a:t>
            </a:r>
            <a:r>
              <a:rPr lang="en-US" sz="1200" dirty="0" err="1">
                <a:latin typeface="+mn-lt"/>
              </a:rPr>
              <a:t>merupakan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suatu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metode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dalam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pengembangan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sistem</a:t>
            </a:r>
            <a:r>
              <a:rPr lang="en-US" sz="1200" dirty="0">
                <a:latin typeface="+mn-lt"/>
              </a:rPr>
              <a:t> yang </a:t>
            </a:r>
            <a:r>
              <a:rPr lang="en-US" sz="1200" dirty="0" err="1">
                <a:latin typeface="+mn-lt"/>
              </a:rPr>
              <a:t>menggunakan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pendekatan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untuk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membuat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suatu</a:t>
            </a:r>
            <a:r>
              <a:rPr lang="en-US" sz="1200" dirty="0">
                <a:latin typeface="+mn-lt"/>
              </a:rPr>
              <a:t> program </a:t>
            </a:r>
            <a:r>
              <a:rPr lang="en-US" sz="1200" dirty="0" err="1">
                <a:latin typeface="+mn-lt"/>
              </a:rPr>
              <a:t>atau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produk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dengan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cepat</a:t>
            </a:r>
            <a:r>
              <a:rPr lang="en-US" sz="1200" dirty="0">
                <a:latin typeface="+mn-lt"/>
              </a:rPr>
              <a:t> dan </a:t>
            </a:r>
            <a:r>
              <a:rPr lang="en-US" sz="1200" dirty="0" err="1">
                <a:latin typeface="+mn-lt"/>
              </a:rPr>
              <a:t>bertahap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sehingga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bisa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segera</a:t>
            </a:r>
            <a:r>
              <a:rPr lang="en-US" sz="1200" dirty="0">
                <a:latin typeface="+mn-lt"/>
              </a:rPr>
              <a:t> di </a:t>
            </a:r>
            <a:r>
              <a:rPr lang="en-US" sz="1200" dirty="0" err="1">
                <a:latin typeface="+mn-lt"/>
              </a:rPr>
              <a:t>evaluai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apabila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ada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kesalahan</a:t>
            </a:r>
            <a:r>
              <a:rPr lang="en-US" sz="1200" dirty="0">
                <a:latin typeface="+mn-lt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</a:rPr>
              <a:t>Prototyping di </a:t>
            </a:r>
            <a:r>
              <a:rPr lang="en-US" sz="1200" dirty="0" err="1">
                <a:latin typeface="+mn-lt"/>
              </a:rPr>
              <a:t>klasifikasikan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menjadi</a:t>
            </a:r>
            <a:r>
              <a:rPr lang="en-US" sz="1200" dirty="0">
                <a:latin typeface="+mn-lt"/>
              </a:rPr>
              <a:t> 2 </a:t>
            </a:r>
            <a:r>
              <a:rPr lang="en-US" sz="1200" dirty="0" err="1">
                <a:latin typeface="+mn-lt"/>
              </a:rPr>
              <a:t>yaitu</a:t>
            </a:r>
            <a:r>
              <a:rPr lang="en-US" sz="1200" dirty="0">
                <a:latin typeface="+mn-lt"/>
              </a:rPr>
              <a:t> 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</a:rPr>
              <a:t>1. Low-fidelity prototyping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</a:rPr>
              <a:t>2. High-fidelity prototyping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n-lt"/>
            </a:endParaRPr>
          </a:p>
        </p:txBody>
      </p:sp>
      <p:sp>
        <p:nvSpPr>
          <p:cNvPr id="2108" name="Google Shape;2108;p34"/>
          <p:cNvSpPr txBox="1">
            <a:spLocks noGrp="1"/>
          </p:cNvSpPr>
          <p:nvPr>
            <p:ph type="title"/>
          </p:nvPr>
        </p:nvSpPr>
        <p:spPr>
          <a:xfrm>
            <a:off x="540000" y="339325"/>
            <a:ext cx="8064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PROTOTYPING</a:t>
            </a:r>
            <a:endParaRPr dirty="0"/>
          </a:p>
        </p:txBody>
      </p:sp>
      <p:sp>
        <p:nvSpPr>
          <p:cNvPr id="2113" name="Google Shape;2113;p34"/>
          <p:cNvSpPr/>
          <p:nvPr/>
        </p:nvSpPr>
        <p:spPr>
          <a:xfrm>
            <a:off x="1519896" y="915773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34"/>
          <p:cNvSpPr/>
          <p:nvPr/>
        </p:nvSpPr>
        <p:spPr>
          <a:xfrm>
            <a:off x="8604900" y="437422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>
          <a:extLst>
            <a:ext uri="{FF2B5EF4-FFF2-40B4-BE49-F238E27FC236}">
              <a16:creationId xmlns:a16="http://schemas.microsoft.com/office/drawing/2014/main" id="{B19318B4-4D04-F0B2-0A95-30FBC0B87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38">
            <a:extLst>
              <a:ext uri="{FF2B5EF4-FFF2-40B4-BE49-F238E27FC236}">
                <a16:creationId xmlns:a16="http://schemas.microsoft.com/office/drawing/2014/main" id="{A75546CF-A0FD-1D3C-FB54-8CB47ADFE0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62399" y="1352419"/>
            <a:ext cx="4947600" cy="2089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1)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hambatan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, yang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desainer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berpartisipasi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2)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mempercepat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berulang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menyederhanakan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Anda, </a:t>
            </a:r>
            <a:r>
              <a:rPr lang="en-ID" dirty="0" err="1"/>
              <a:t>prototipe</a:t>
            </a:r>
            <a:r>
              <a:rPr lang="en-ID" dirty="0"/>
              <a:t> dan </a:t>
            </a:r>
            <a:r>
              <a:rPr lang="en-ID" dirty="0" err="1"/>
              <a:t>evaluasi</a:t>
            </a:r>
            <a:r>
              <a:rPr lang="en-ID" dirty="0"/>
              <a:t> ide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3) </a:t>
            </a:r>
            <a:r>
              <a:rPr lang="en-ID" dirty="0" err="1"/>
              <a:t>Umpan</a:t>
            </a:r>
            <a:r>
              <a:rPr lang="en-ID" dirty="0"/>
              <a:t>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diperoleh</a:t>
            </a:r>
            <a:r>
              <a:rPr lang="en-ID" dirty="0"/>
              <a:t> di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utamanya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mahal dan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.</a:t>
            </a:r>
            <a:endParaRPr lang="en-ID" sz="1300" dirty="0">
              <a:solidFill>
                <a:srgbClr val="C00000"/>
              </a:solidFill>
            </a:endParaRPr>
          </a:p>
        </p:txBody>
      </p:sp>
      <p:sp>
        <p:nvSpPr>
          <p:cNvPr id="2217" name="Google Shape;2217;p38">
            <a:extLst>
              <a:ext uri="{FF2B5EF4-FFF2-40B4-BE49-F238E27FC236}">
                <a16:creationId xmlns:a16="http://schemas.microsoft.com/office/drawing/2014/main" id="{2B46DA4C-B8A8-19E5-A394-115CF27779F3}"/>
              </a:ext>
            </a:extLst>
          </p:cNvPr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>
            <a:extLst>
              <a:ext uri="{FF2B5EF4-FFF2-40B4-BE49-F238E27FC236}">
                <a16:creationId xmlns:a16="http://schemas.microsoft.com/office/drawing/2014/main" id="{389A615F-F527-AE47-4F9C-AA7D2BE7F770}"/>
              </a:ext>
            </a:extLst>
          </p:cNvPr>
          <p:cNvGrpSpPr/>
          <p:nvPr/>
        </p:nvGrpSpPr>
        <p:grpSpPr>
          <a:xfrm rot="10800000">
            <a:off x="6060482" y="3635631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>
              <a:extLst>
                <a:ext uri="{FF2B5EF4-FFF2-40B4-BE49-F238E27FC236}">
                  <a16:creationId xmlns:a16="http://schemas.microsoft.com/office/drawing/2014/main" id="{22AAF0CF-377C-1FB6-7CE4-6C27410EF06C}"/>
                </a:ext>
              </a:extLst>
            </p:cNvPr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>
              <a:extLst>
                <a:ext uri="{FF2B5EF4-FFF2-40B4-BE49-F238E27FC236}">
                  <a16:creationId xmlns:a16="http://schemas.microsoft.com/office/drawing/2014/main" id="{9964374A-AE85-CE4E-BCD8-456E0600DEE8}"/>
                </a:ext>
              </a:extLst>
            </p:cNvPr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>
              <a:extLst>
                <a:ext uri="{FF2B5EF4-FFF2-40B4-BE49-F238E27FC236}">
                  <a16:creationId xmlns:a16="http://schemas.microsoft.com/office/drawing/2014/main" id="{88E038EF-2993-C5E9-6A3D-87502110859D}"/>
                </a:ext>
              </a:extLst>
            </p:cNvPr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>
              <a:extLst>
                <a:ext uri="{FF2B5EF4-FFF2-40B4-BE49-F238E27FC236}">
                  <a16:creationId xmlns:a16="http://schemas.microsoft.com/office/drawing/2014/main" id="{E740ED66-E881-A0D4-89D1-CCA6637579BC}"/>
                </a:ext>
              </a:extLst>
            </p:cNvPr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>
              <a:extLst>
                <a:ext uri="{FF2B5EF4-FFF2-40B4-BE49-F238E27FC236}">
                  <a16:creationId xmlns:a16="http://schemas.microsoft.com/office/drawing/2014/main" id="{6D8640B4-E18E-243F-FBFC-AA3EB949A15F}"/>
                </a:ext>
              </a:extLst>
            </p:cNvPr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>
            <a:extLst>
              <a:ext uri="{FF2B5EF4-FFF2-40B4-BE49-F238E27FC236}">
                <a16:creationId xmlns:a16="http://schemas.microsoft.com/office/drawing/2014/main" id="{FEB89E98-D71F-CACE-DCC0-98D62BBBC0F1}"/>
              </a:ext>
            </a:extLst>
          </p:cNvPr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>
            <a:extLst>
              <a:ext uri="{FF2B5EF4-FFF2-40B4-BE49-F238E27FC236}">
                <a16:creationId xmlns:a16="http://schemas.microsoft.com/office/drawing/2014/main" id="{251C016D-4CFE-11EC-7079-01611ED711E6}"/>
              </a:ext>
            </a:extLst>
          </p:cNvPr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078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43"/>
          <p:cNvSpPr/>
          <p:nvPr/>
        </p:nvSpPr>
        <p:spPr>
          <a:xfrm>
            <a:off x="4903064" y="1149893"/>
            <a:ext cx="3401389" cy="250886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7" name="Google Shape;2407;p43"/>
          <p:cNvSpPr txBox="1">
            <a:spLocks noGrp="1"/>
          </p:cNvSpPr>
          <p:nvPr>
            <p:ph type="title"/>
          </p:nvPr>
        </p:nvSpPr>
        <p:spPr>
          <a:xfrm>
            <a:off x="541875" y="339325"/>
            <a:ext cx="8061600" cy="7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C. Alat </a:t>
            </a:r>
            <a:r>
              <a:rPr lang="en-ID" sz="2000" dirty="0" err="1"/>
              <a:t>Prototipe</a:t>
            </a:r>
            <a:r>
              <a:rPr lang="en-ID" sz="2000" dirty="0"/>
              <a:t>:</a:t>
            </a:r>
            <a:endParaRPr sz="20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10" name="Google Shape;2410;p43"/>
          <p:cNvSpPr/>
          <p:nvPr/>
        </p:nvSpPr>
        <p:spPr>
          <a:xfrm>
            <a:off x="6706428" y="915436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1" name="Google Shape;2411;p43"/>
          <p:cNvGrpSpPr/>
          <p:nvPr/>
        </p:nvGrpSpPr>
        <p:grpSpPr>
          <a:xfrm>
            <a:off x="1390786" y="192305"/>
            <a:ext cx="877154" cy="459493"/>
            <a:chOff x="7055900" y="279450"/>
            <a:chExt cx="1820576" cy="953700"/>
          </a:xfrm>
        </p:grpSpPr>
        <p:sp>
          <p:nvSpPr>
            <p:cNvPr id="2412" name="Google Shape;2412;p4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43"/>
          <p:cNvSpPr/>
          <p:nvPr/>
        </p:nvSpPr>
        <p:spPr>
          <a:xfrm>
            <a:off x="858210" y="3810435"/>
            <a:ext cx="506700" cy="4941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8" name="Google Shape;2418;p43"/>
          <p:cNvGrpSpPr/>
          <p:nvPr/>
        </p:nvGrpSpPr>
        <p:grpSpPr>
          <a:xfrm>
            <a:off x="7731362" y="3679399"/>
            <a:ext cx="861193" cy="1115770"/>
            <a:chOff x="7465916" y="720492"/>
            <a:chExt cx="1139144" cy="1477450"/>
          </a:xfrm>
        </p:grpSpPr>
        <p:sp>
          <p:nvSpPr>
            <p:cNvPr id="2419" name="Google Shape;2419;p43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3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403;p43">
            <a:extLst>
              <a:ext uri="{FF2B5EF4-FFF2-40B4-BE49-F238E27FC236}">
                <a16:creationId xmlns:a16="http://schemas.microsoft.com/office/drawing/2014/main" id="{3E987838-22D8-4144-86F5-2346E5491DCE}"/>
              </a:ext>
            </a:extLst>
          </p:cNvPr>
          <p:cNvSpPr/>
          <p:nvPr/>
        </p:nvSpPr>
        <p:spPr>
          <a:xfrm>
            <a:off x="1001176" y="1149892"/>
            <a:ext cx="3567752" cy="250886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408;p43">
            <a:extLst>
              <a:ext uri="{FF2B5EF4-FFF2-40B4-BE49-F238E27FC236}">
                <a16:creationId xmlns:a16="http://schemas.microsoft.com/office/drawing/2014/main" id="{10064FF6-04DF-4585-B69E-F48A0746F664}"/>
              </a:ext>
            </a:extLst>
          </p:cNvPr>
          <p:cNvSpPr txBox="1">
            <a:spLocks/>
          </p:cNvSpPr>
          <p:nvPr/>
        </p:nvSpPr>
        <p:spPr>
          <a:xfrm>
            <a:off x="1274696" y="1168516"/>
            <a:ext cx="3110919" cy="59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400" dirty="0"/>
              <a:t>Draw/Paint Program</a:t>
            </a:r>
          </a:p>
        </p:txBody>
      </p:sp>
      <p:sp>
        <p:nvSpPr>
          <p:cNvPr id="24" name="Google Shape;2237;p39">
            <a:extLst>
              <a:ext uri="{FF2B5EF4-FFF2-40B4-BE49-F238E27FC236}">
                <a16:creationId xmlns:a16="http://schemas.microsoft.com/office/drawing/2014/main" id="{00E67A6E-FBCA-45C2-8A12-8CC2F1C82EDE}"/>
              </a:ext>
            </a:extLst>
          </p:cNvPr>
          <p:cNvSpPr txBox="1">
            <a:spLocks/>
          </p:cNvSpPr>
          <p:nvPr/>
        </p:nvSpPr>
        <p:spPr>
          <a:xfrm>
            <a:off x="1002859" y="1542666"/>
            <a:ext cx="3511782" cy="112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342900" indent="-342900" algn="l">
              <a:spcAft>
                <a:spcPts val="1200"/>
              </a:spcAft>
              <a:buFont typeface="Spectral"/>
              <a:buAutoNum type="alphaLcParenR"/>
            </a:pP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,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</a:p>
          <a:p>
            <a:pPr marL="342900" indent="-342900" algn="l">
              <a:spcAft>
                <a:spcPts val="1200"/>
              </a:spcAft>
              <a:buFont typeface="Spectral"/>
              <a:buAutoNum type="alphaLcParenR"/>
            </a:pPr>
            <a:r>
              <a:rPr lang="en-ID" dirty="0"/>
              <a:t>Tipis,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mendatar</a:t>
            </a:r>
            <a:r>
              <a:rPr lang="en-ID" dirty="0"/>
              <a:t> </a:t>
            </a:r>
            <a:r>
              <a:rPr lang="en-ID" dirty="0" err="1"/>
              <a:t>Misal</a:t>
            </a:r>
            <a:r>
              <a:rPr lang="en-ID" dirty="0"/>
              <a:t>: </a:t>
            </a:r>
            <a:r>
              <a:rPr lang="en-ID" dirty="0" err="1"/>
              <a:t>aplikasi</a:t>
            </a:r>
            <a:r>
              <a:rPr lang="en-ID" dirty="0"/>
              <a:t> Adobe Photoshop dan </a:t>
            </a:r>
            <a:r>
              <a:rPr lang="en-ID" dirty="0" err="1"/>
              <a:t>aplikasi</a:t>
            </a:r>
            <a:r>
              <a:rPr lang="en-ID" dirty="0"/>
              <a:t> Corel Draw</a:t>
            </a:r>
            <a:endParaRPr lang="en-ID" sz="1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82DD8-C47C-4658-B1C0-EC06C771C47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774040" y="1181374"/>
            <a:ext cx="3567752" cy="411600"/>
          </a:xfrm>
        </p:spPr>
        <p:txBody>
          <a:bodyPr/>
          <a:lstStyle/>
          <a:p>
            <a:r>
              <a:rPr lang="en-ID" sz="1400" dirty="0" err="1"/>
              <a:t>Contoh</a:t>
            </a:r>
            <a:r>
              <a:rPr lang="en-ID" sz="1400" dirty="0"/>
              <a:t> </a:t>
            </a:r>
            <a:r>
              <a:rPr lang="en-ID" sz="1400" dirty="0" err="1"/>
              <a:t>aplikasi</a:t>
            </a:r>
            <a:r>
              <a:rPr lang="en-ID" sz="1400" dirty="0"/>
              <a:t> Adobe Photoshop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7A171-5832-42FB-BC15-BEC31F31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128" y="1532783"/>
            <a:ext cx="2789406" cy="20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16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43"/>
          <p:cNvSpPr/>
          <p:nvPr/>
        </p:nvSpPr>
        <p:spPr>
          <a:xfrm>
            <a:off x="4903064" y="1149893"/>
            <a:ext cx="3401389" cy="250886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7" name="Google Shape;2407;p43"/>
          <p:cNvSpPr txBox="1">
            <a:spLocks noGrp="1"/>
          </p:cNvSpPr>
          <p:nvPr>
            <p:ph type="title"/>
          </p:nvPr>
        </p:nvSpPr>
        <p:spPr>
          <a:xfrm>
            <a:off x="541875" y="339325"/>
            <a:ext cx="8061600" cy="7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C. Alat </a:t>
            </a:r>
            <a:r>
              <a:rPr lang="en-ID" sz="2000" dirty="0" err="1"/>
              <a:t>Prototipe</a:t>
            </a:r>
            <a:r>
              <a:rPr lang="en-ID" sz="2000" dirty="0"/>
              <a:t>:</a:t>
            </a:r>
            <a:endParaRPr sz="20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10" name="Google Shape;2410;p43"/>
          <p:cNvSpPr/>
          <p:nvPr/>
        </p:nvSpPr>
        <p:spPr>
          <a:xfrm>
            <a:off x="6706428" y="915436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1" name="Google Shape;2411;p43"/>
          <p:cNvGrpSpPr/>
          <p:nvPr/>
        </p:nvGrpSpPr>
        <p:grpSpPr>
          <a:xfrm>
            <a:off x="1390786" y="192305"/>
            <a:ext cx="877154" cy="459493"/>
            <a:chOff x="7055900" y="279450"/>
            <a:chExt cx="1820576" cy="953700"/>
          </a:xfrm>
        </p:grpSpPr>
        <p:sp>
          <p:nvSpPr>
            <p:cNvPr id="2412" name="Google Shape;2412;p4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43"/>
          <p:cNvSpPr/>
          <p:nvPr/>
        </p:nvSpPr>
        <p:spPr>
          <a:xfrm>
            <a:off x="858210" y="3810435"/>
            <a:ext cx="506700" cy="4941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8" name="Google Shape;2418;p43"/>
          <p:cNvGrpSpPr/>
          <p:nvPr/>
        </p:nvGrpSpPr>
        <p:grpSpPr>
          <a:xfrm>
            <a:off x="7731362" y="3679399"/>
            <a:ext cx="861193" cy="1115770"/>
            <a:chOff x="7465916" y="720492"/>
            <a:chExt cx="1139144" cy="1477450"/>
          </a:xfrm>
        </p:grpSpPr>
        <p:sp>
          <p:nvSpPr>
            <p:cNvPr id="2419" name="Google Shape;2419;p43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3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403;p43">
            <a:extLst>
              <a:ext uri="{FF2B5EF4-FFF2-40B4-BE49-F238E27FC236}">
                <a16:creationId xmlns:a16="http://schemas.microsoft.com/office/drawing/2014/main" id="{3E987838-22D8-4144-86F5-2346E5491DCE}"/>
              </a:ext>
            </a:extLst>
          </p:cNvPr>
          <p:cNvSpPr/>
          <p:nvPr/>
        </p:nvSpPr>
        <p:spPr>
          <a:xfrm>
            <a:off x="1001176" y="1149892"/>
            <a:ext cx="3567752" cy="250886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408;p43">
            <a:extLst>
              <a:ext uri="{FF2B5EF4-FFF2-40B4-BE49-F238E27FC236}">
                <a16:creationId xmlns:a16="http://schemas.microsoft.com/office/drawing/2014/main" id="{10064FF6-04DF-4585-B69E-F48A0746F664}"/>
              </a:ext>
            </a:extLst>
          </p:cNvPr>
          <p:cNvSpPr txBox="1">
            <a:spLocks/>
          </p:cNvSpPr>
          <p:nvPr/>
        </p:nvSpPr>
        <p:spPr>
          <a:xfrm>
            <a:off x="1274696" y="1168516"/>
            <a:ext cx="3110919" cy="59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400" dirty="0"/>
              <a:t>Scripted Simulation/Slide Show</a:t>
            </a:r>
            <a:endParaRPr lang="en-ID" sz="1600" dirty="0"/>
          </a:p>
        </p:txBody>
      </p:sp>
      <p:sp>
        <p:nvSpPr>
          <p:cNvPr id="24" name="Google Shape;2237;p39">
            <a:extLst>
              <a:ext uri="{FF2B5EF4-FFF2-40B4-BE49-F238E27FC236}">
                <a16:creationId xmlns:a16="http://schemas.microsoft.com/office/drawing/2014/main" id="{00E67A6E-FBCA-45C2-8A12-8CC2F1C82EDE}"/>
              </a:ext>
            </a:extLst>
          </p:cNvPr>
          <p:cNvSpPr txBox="1">
            <a:spLocks/>
          </p:cNvSpPr>
          <p:nvPr/>
        </p:nvSpPr>
        <p:spPr>
          <a:xfrm>
            <a:off x="1002859" y="1542666"/>
            <a:ext cx="3511782" cy="112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indent="0" algn="just">
              <a:spcAft>
                <a:spcPts val="1200"/>
              </a:spcAft>
            </a:pPr>
            <a:r>
              <a:rPr lang="en-ID" dirty="0"/>
              <a:t>a) </a:t>
            </a:r>
            <a:r>
              <a:rPr lang="en-ID" dirty="0" err="1"/>
              <a:t>Tempatkan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papan</a:t>
            </a:r>
            <a:r>
              <a:rPr lang="en-ID" dirty="0"/>
              <a:t> </a:t>
            </a:r>
            <a:r>
              <a:rPr lang="en-ID" dirty="0" err="1"/>
              <a:t>cerita</a:t>
            </a:r>
            <a:r>
              <a:rPr lang="en-ID" dirty="0"/>
              <a:t> (Storyboard)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di </a:t>
            </a:r>
            <a:r>
              <a:rPr lang="en-ID" dirty="0" err="1"/>
              <a:t>tengah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. </a:t>
            </a:r>
          </a:p>
          <a:p>
            <a:pPr marL="0" indent="0" algn="just">
              <a:spcAft>
                <a:spcPts val="1200"/>
              </a:spcAft>
            </a:pPr>
            <a:r>
              <a:rPr lang="en-ID" dirty="0"/>
              <a:t>b) Bisa </a:t>
            </a:r>
            <a:r>
              <a:rPr lang="en-ID" dirty="0" err="1"/>
              <a:t>mengusulkan</a:t>
            </a:r>
            <a:r>
              <a:rPr lang="en-ID" dirty="0"/>
              <a:t> note yang </a:t>
            </a:r>
            <a:r>
              <a:rPr lang="en-ID" dirty="0" err="1"/>
              <a:t>amat</a:t>
            </a:r>
            <a:r>
              <a:rPr lang="en-ID" dirty="0"/>
              <a:t> detail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 f) </a:t>
            </a:r>
            <a:r>
              <a:rPr lang="en-ID" dirty="0" err="1"/>
              <a:t>Misal</a:t>
            </a:r>
            <a:r>
              <a:rPr lang="en-ID" dirty="0"/>
              <a:t>: </a:t>
            </a:r>
            <a:r>
              <a:rPr lang="en-ID" dirty="0" err="1"/>
              <a:t>Powerpoint</a:t>
            </a:r>
            <a:r>
              <a:rPr lang="en-ID" dirty="0"/>
              <a:t>, </a:t>
            </a:r>
            <a:r>
              <a:rPr lang="en-ID" dirty="0" err="1"/>
              <a:t>Hypercard</a:t>
            </a:r>
            <a:r>
              <a:rPr lang="en-ID" dirty="0"/>
              <a:t>, Macromedia Director, HTML. </a:t>
            </a:r>
            <a:endParaRPr lang="en-ID" sz="1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82DD8-C47C-4658-B1C0-EC06C771C47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774040" y="1181374"/>
            <a:ext cx="3567752" cy="411600"/>
          </a:xfrm>
        </p:spPr>
        <p:txBody>
          <a:bodyPr/>
          <a:lstStyle/>
          <a:p>
            <a:r>
              <a:rPr lang="en-ID" sz="1400" dirty="0"/>
              <a:t>Scripted Simulation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E62202-9A35-452F-BA28-DF2605D48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08" y="1613619"/>
            <a:ext cx="3110919" cy="18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2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43"/>
          <p:cNvSpPr/>
          <p:nvPr/>
        </p:nvSpPr>
        <p:spPr>
          <a:xfrm>
            <a:off x="4761127" y="1194444"/>
            <a:ext cx="3644738" cy="2436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4" name="Google Shape;2404;p43"/>
          <p:cNvSpPr/>
          <p:nvPr/>
        </p:nvSpPr>
        <p:spPr>
          <a:xfrm>
            <a:off x="621516" y="1198056"/>
            <a:ext cx="3761359" cy="2436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ID" sz="1200" dirty="0" err="1">
                <a:latin typeface="Merriweather" panose="00000500000000000000" pitchFamily="2" charset="0"/>
              </a:rPr>
              <a:t>Pertahankan</a:t>
            </a:r>
            <a:r>
              <a:rPr lang="en-ID" sz="1200" dirty="0">
                <a:latin typeface="Merriweather" panose="00000500000000000000" pitchFamily="2" charset="0"/>
              </a:rPr>
              <a:t> </a:t>
            </a:r>
            <a:r>
              <a:rPr lang="en-ID" sz="1200" dirty="0" err="1">
                <a:latin typeface="Merriweather" panose="00000500000000000000" pitchFamily="2" charset="0"/>
              </a:rPr>
              <a:t>konstruksi</a:t>
            </a:r>
            <a:r>
              <a:rPr lang="en-ID" sz="1200" dirty="0">
                <a:latin typeface="Merriweather" panose="00000500000000000000" pitchFamily="2" charset="0"/>
              </a:rPr>
              <a:t> yang </a:t>
            </a:r>
            <a:r>
              <a:rPr lang="en-ID" sz="1200" dirty="0" err="1">
                <a:latin typeface="Merriweather" panose="00000500000000000000" pitchFamily="2" charset="0"/>
              </a:rPr>
              <a:t>tepat</a:t>
            </a:r>
            <a:r>
              <a:rPr lang="en-ID" sz="1200" dirty="0">
                <a:latin typeface="Merriweather" panose="00000500000000000000" pitchFamily="2" charset="0"/>
              </a:rPr>
              <a:t> dan </a:t>
            </a:r>
            <a:r>
              <a:rPr lang="en-ID" sz="1200" dirty="0" err="1">
                <a:latin typeface="Merriweather" panose="00000500000000000000" pitchFamily="2" charset="0"/>
              </a:rPr>
              <a:t>kondisi</a:t>
            </a:r>
            <a:r>
              <a:rPr lang="en-ID" sz="1200" dirty="0">
                <a:latin typeface="Merriweather" panose="00000500000000000000" pitchFamily="2" charset="0"/>
              </a:rPr>
              <a:t> </a:t>
            </a:r>
            <a:r>
              <a:rPr lang="en-ID" sz="1200" dirty="0" err="1">
                <a:latin typeface="Merriweather" panose="00000500000000000000" pitchFamily="2" charset="0"/>
              </a:rPr>
              <a:t>pengujian</a:t>
            </a:r>
            <a:r>
              <a:rPr lang="en-ID" sz="1200" dirty="0">
                <a:latin typeface="Merriweather" panose="00000500000000000000" pitchFamily="2" charset="0"/>
              </a:rPr>
              <a:t> </a:t>
            </a:r>
            <a:r>
              <a:rPr lang="en-ID" sz="1200" dirty="0" err="1">
                <a:latin typeface="Merriweather" panose="00000500000000000000" pitchFamily="2" charset="0"/>
              </a:rPr>
              <a:t>menunjukkan</a:t>
            </a:r>
            <a:r>
              <a:rPr lang="en-ID" sz="1200" dirty="0">
                <a:latin typeface="Merriweather" panose="00000500000000000000" pitchFamily="2" charset="0"/>
              </a:rPr>
              <a:t> </a:t>
            </a:r>
            <a:r>
              <a:rPr lang="en-ID" sz="1200" dirty="0" err="1">
                <a:latin typeface="Merriweather" panose="00000500000000000000" pitchFamily="2" charset="0"/>
              </a:rPr>
              <a:t>penampilan</a:t>
            </a:r>
            <a:r>
              <a:rPr lang="en-ID" sz="1200" dirty="0">
                <a:latin typeface="Merriweather" panose="00000500000000000000" pitchFamily="2" charset="0"/>
              </a:rPr>
              <a:t> </a:t>
            </a:r>
          </a:p>
          <a:p>
            <a:pPr marL="228600" lvl="3" indent="-228600" algn="just">
              <a:buFont typeface="+mj-lt"/>
              <a:buAutoNum type="arabicParenR"/>
            </a:pPr>
            <a:r>
              <a:rPr lang="en-ID" sz="1200" dirty="0" err="1">
                <a:latin typeface="Merriweather" panose="00000500000000000000" pitchFamily="2" charset="0"/>
              </a:rPr>
              <a:t>Ini</a:t>
            </a:r>
            <a:r>
              <a:rPr lang="en-ID" sz="1200" dirty="0">
                <a:latin typeface="Merriweather" panose="00000500000000000000" pitchFamily="2" charset="0"/>
              </a:rPr>
              <a:t> </a:t>
            </a:r>
            <a:r>
              <a:rPr lang="en-ID" sz="1200" dirty="0" err="1">
                <a:latin typeface="Merriweather" panose="00000500000000000000" pitchFamily="2" charset="0"/>
              </a:rPr>
              <a:t>mempertahankan</a:t>
            </a:r>
            <a:r>
              <a:rPr lang="en-ID" sz="1200" dirty="0">
                <a:latin typeface="Merriweather" panose="00000500000000000000" pitchFamily="2" charset="0"/>
              </a:rPr>
              <a:t> </a:t>
            </a:r>
            <a:r>
              <a:rPr lang="en-ID" sz="1200" dirty="0" err="1">
                <a:latin typeface="Merriweather" panose="00000500000000000000" pitchFamily="2" charset="0"/>
              </a:rPr>
              <a:t>struktur</a:t>
            </a:r>
            <a:r>
              <a:rPr lang="en-ID" sz="1200" dirty="0">
                <a:latin typeface="Merriweather" panose="00000500000000000000" pitchFamily="2" charset="0"/>
              </a:rPr>
              <a:t> yang sangat </a:t>
            </a:r>
            <a:r>
              <a:rPr lang="en-ID" sz="1200" dirty="0" err="1">
                <a:latin typeface="Merriweather" panose="00000500000000000000" pitchFamily="2" charset="0"/>
              </a:rPr>
              <a:t>baik</a:t>
            </a:r>
            <a:r>
              <a:rPr lang="en-ID" sz="1200" dirty="0">
                <a:latin typeface="Merriweather" panose="00000500000000000000" pitchFamily="2" charset="0"/>
              </a:rPr>
              <a:t> dan mode uji </a:t>
            </a:r>
            <a:r>
              <a:rPr lang="en-ID" sz="1200" dirty="0" err="1">
                <a:latin typeface="Merriweather" panose="00000500000000000000" pitchFamily="2" charset="0"/>
              </a:rPr>
              <a:t>penampilan</a:t>
            </a:r>
            <a:r>
              <a:rPr lang="en-ID" sz="1200" dirty="0">
                <a:latin typeface="Merriweather" panose="00000500000000000000" pitchFamily="2" charset="0"/>
              </a:rPr>
              <a:t>. </a:t>
            </a:r>
          </a:p>
          <a:p>
            <a:pPr marL="228600" lvl="3" indent="-228600" algn="just">
              <a:buFont typeface="+mj-lt"/>
              <a:buAutoNum type="arabicParenR"/>
            </a:pPr>
            <a:r>
              <a:rPr lang="nn-NO" sz="1200" dirty="0">
                <a:latin typeface="Merriweather" panose="00000500000000000000" pitchFamily="2" charset="0"/>
              </a:rPr>
              <a:t>Buat ikon sumber daya yang dapat ditambahkan di latar belakang.</a:t>
            </a:r>
            <a:endParaRPr lang="en-ID" sz="1200" dirty="0">
              <a:latin typeface="Merriweather" panose="00000500000000000000" pitchFamily="2" charset="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ID" sz="1200" dirty="0">
              <a:latin typeface="Merriweather" panose="00000500000000000000" pitchFamily="2" charset="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sz="1200" dirty="0">
                <a:latin typeface="Merriweather" panose="00000500000000000000" pitchFamily="2" charset="0"/>
              </a:rPr>
              <a:t>b) </a:t>
            </a:r>
            <a:r>
              <a:rPr lang="en-ID" sz="1200" dirty="0" err="1">
                <a:latin typeface="Merriweather" panose="00000500000000000000" pitchFamily="2" charset="0"/>
              </a:rPr>
              <a:t>Contoh</a:t>
            </a:r>
            <a:r>
              <a:rPr lang="en-ID" sz="1200" dirty="0">
                <a:latin typeface="Merriweather" panose="00000500000000000000" pitchFamily="2" charset="0"/>
              </a:rPr>
              <a:t> : Visual Basic, Delphi, UIMX, </a:t>
            </a:r>
            <a:r>
              <a:rPr lang="en-ID" sz="1200" dirty="0" err="1">
                <a:latin typeface="Merriweather" panose="00000500000000000000" pitchFamily="2" charset="0"/>
              </a:rPr>
              <a:t>dsb</a:t>
            </a:r>
            <a:r>
              <a:rPr lang="en-ID" sz="1200" dirty="0">
                <a:latin typeface="Merriweather" panose="00000500000000000000" pitchFamily="2" charset="0"/>
              </a:rPr>
              <a:t>.</a:t>
            </a:r>
            <a:endParaRPr lang="en-ID" sz="1050" dirty="0">
              <a:solidFill>
                <a:schemeClr val="bg1">
                  <a:lumMod val="10000"/>
                </a:schemeClr>
              </a:solidFill>
              <a:latin typeface="Merriweather" panose="00000500000000000000" pitchFamily="2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2408" name="Google Shape;2408;p43"/>
          <p:cNvSpPr txBox="1">
            <a:spLocks noGrp="1"/>
          </p:cNvSpPr>
          <p:nvPr>
            <p:ph type="subTitle" idx="3"/>
          </p:nvPr>
        </p:nvSpPr>
        <p:spPr>
          <a:xfrm>
            <a:off x="5049593" y="1275243"/>
            <a:ext cx="3178047" cy="575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400" dirty="0"/>
              <a:t>Visual Basic</a:t>
            </a:r>
          </a:p>
        </p:txBody>
      </p:sp>
      <p:sp>
        <p:nvSpPr>
          <p:cNvPr id="2410" name="Google Shape;2410;p43"/>
          <p:cNvSpPr/>
          <p:nvPr/>
        </p:nvSpPr>
        <p:spPr>
          <a:xfrm>
            <a:off x="6706428" y="915436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1" name="Google Shape;2411;p43"/>
          <p:cNvGrpSpPr/>
          <p:nvPr/>
        </p:nvGrpSpPr>
        <p:grpSpPr>
          <a:xfrm>
            <a:off x="1390786" y="192305"/>
            <a:ext cx="877154" cy="459493"/>
            <a:chOff x="7055900" y="279450"/>
            <a:chExt cx="1820576" cy="953700"/>
          </a:xfrm>
        </p:grpSpPr>
        <p:sp>
          <p:nvSpPr>
            <p:cNvPr id="2412" name="Google Shape;2412;p4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43"/>
          <p:cNvSpPr/>
          <p:nvPr/>
        </p:nvSpPr>
        <p:spPr>
          <a:xfrm>
            <a:off x="858210" y="3810435"/>
            <a:ext cx="506700" cy="4941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8" name="Google Shape;2418;p43"/>
          <p:cNvGrpSpPr/>
          <p:nvPr/>
        </p:nvGrpSpPr>
        <p:grpSpPr>
          <a:xfrm>
            <a:off x="7731362" y="3679399"/>
            <a:ext cx="861193" cy="1115770"/>
            <a:chOff x="7465916" y="720492"/>
            <a:chExt cx="1139144" cy="1477450"/>
          </a:xfrm>
        </p:grpSpPr>
        <p:sp>
          <p:nvSpPr>
            <p:cNvPr id="2419" name="Google Shape;2419;p43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3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408;p43">
            <a:extLst>
              <a:ext uri="{FF2B5EF4-FFF2-40B4-BE49-F238E27FC236}">
                <a16:creationId xmlns:a16="http://schemas.microsoft.com/office/drawing/2014/main" id="{B2E240FC-AC22-4D67-9F62-B38C978C259E}"/>
              </a:ext>
            </a:extLst>
          </p:cNvPr>
          <p:cNvSpPr txBox="1">
            <a:spLocks/>
          </p:cNvSpPr>
          <p:nvPr/>
        </p:nvSpPr>
        <p:spPr>
          <a:xfrm>
            <a:off x="777581" y="1138100"/>
            <a:ext cx="3178047" cy="57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D" sz="1400" dirty="0"/>
              <a:t>Interface Builder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76C27-9948-475A-93F1-6BAB654F5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233" y="1713503"/>
            <a:ext cx="2888525" cy="17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89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9A8273-E81A-6832-E22C-59B9E553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kami</a:t>
            </a:r>
            <a:endParaRPr lang="en-ID" dirty="0"/>
          </a:p>
        </p:txBody>
      </p:sp>
      <p:sp>
        <p:nvSpPr>
          <p:cNvPr id="7" name="Google Shape;2404;p43">
            <a:extLst>
              <a:ext uri="{FF2B5EF4-FFF2-40B4-BE49-F238E27FC236}">
                <a16:creationId xmlns:a16="http://schemas.microsoft.com/office/drawing/2014/main" id="{E6D4BA0D-00D1-A791-058A-D16DCB48C55A}"/>
              </a:ext>
            </a:extLst>
          </p:cNvPr>
          <p:cNvSpPr/>
          <p:nvPr/>
        </p:nvSpPr>
        <p:spPr>
          <a:xfrm>
            <a:off x="541200" y="1414714"/>
            <a:ext cx="8061600" cy="26481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Merriweather" panose="00000500000000000000" pitchFamily="2" charset="0"/>
                <a:ea typeface="Merriweather"/>
                <a:cs typeface="Merriweather"/>
                <a:sym typeface="Merriweather"/>
              </a:rPr>
              <a:t>ADA YANG MAU DI TANYAKAN ? </a:t>
            </a:r>
            <a:endParaRPr lang="en-ID" sz="2000" dirty="0">
              <a:solidFill>
                <a:schemeClr val="bg1">
                  <a:lumMod val="10000"/>
                </a:schemeClr>
              </a:solidFill>
              <a:latin typeface="Merriweather" panose="00000500000000000000" pitchFamily="2" charset="0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40338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>
          <a:extLst>
            <a:ext uri="{FF2B5EF4-FFF2-40B4-BE49-F238E27FC236}">
              <a16:creationId xmlns:a16="http://schemas.microsoft.com/office/drawing/2014/main" id="{28D9F633-9550-BAA9-1F8F-4224380A9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04;p43">
            <a:extLst>
              <a:ext uri="{FF2B5EF4-FFF2-40B4-BE49-F238E27FC236}">
                <a16:creationId xmlns:a16="http://schemas.microsoft.com/office/drawing/2014/main" id="{BA0C62AB-1D24-60C0-9EBF-5B9C15BFD968}"/>
              </a:ext>
            </a:extLst>
          </p:cNvPr>
          <p:cNvSpPr/>
          <p:nvPr/>
        </p:nvSpPr>
        <p:spPr>
          <a:xfrm>
            <a:off x="5123998" y="1473460"/>
            <a:ext cx="3859477" cy="287525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35">
            <a:extLst>
              <a:ext uri="{FF2B5EF4-FFF2-40B4-BE49-F238E27FC236}">
                <a16:creationId xmlns:a16="http://schemas.microsoft.com/office/drawing/2014/main" id="{94A8DB4E-FD40-0707-F935-9293D06016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99" y="340900"/>
            <a:ext cx="6307267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/>
              <a:t>L</a:t>
            </a:r>
            <a:r>
              <a:rPr lang="en" sz="1800" dirty="0"/>
              <a:t>ow fidelity Prototyping</a:t>
            </a:r>
            <a:endParaRPr sz="1800" dirty="0"/>
          </a:p>
        </p:txBody>
      </p:sp>
      <p:sp>
        <p:nvSpPr>
          <p:cNvPr id="2126" name="Google Shape;2126;p35">
            <a:extLst>
              <a:ext uri="{FF2B5EF4-FFF2-40B4-BE49-F238E27FC236}">
                <a16:creationId xmlns:a16="http://schemas.microsoft.com/office/drawing/2014/main" id="{E86F2DAD-4925-D253-E4D8-F89357D026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3156" y="1473460"/>
            <a:ext cx="4606200" cy="2626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ID" dirty="0">
                <a:solidFill>
                  <a:srgbClr val="0D0D0D"/>
                </a:solidFill>
                <a:latin typeface="+mn-lt"/>
              </a:rPr>
              <a:t>Low-fidelity prototyping </a:t>
            </a:r>
            <a:r>
              <a:rPr lang="en-ID" dirty="0" err="1">
                <a:solidFill>
                  <a:srgbClr val="0D0D0D"/>
                </a:solidFill>
                <a:latin typeface="+mn-lt"/>
              </a:rPr>
              <a:t>adalah</a:t>
            </a:r>
            <a:r>
              <a:rPr lang="en-ID" dirty="0">
                <a:solidFill>
                  <a:srgbClr val="0D0D0D"/>
                </a:solidFill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metode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dalam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pengembangan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produk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atau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desain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di mana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prototipe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sederhana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dan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murah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dibuat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untuk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menguji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konsep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,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fungsionalitas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, dan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interaksi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.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Biasanya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low-fidelity prototyping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dibuat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dengan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menggunakan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bahan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bahan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seperti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kertas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,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karton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dan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bahan</a:t>
            </a:r>
            <a:r>
              <a:rPr lang="en-ID" dirty="0">
                <a:solidFill>
                  <a:srgbClr val="0D0D0D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0D0D0D"/>
                </a:solidFill>
                <a:latin typeface="+mn-lt"/>
              </a:rPr>
              <a:t>bahan</a:t>
            </a:r>
            <a:r>
              <a:rPr lang="en-ID" dirty="0">
                <a:solidFill>
                  <a:srgbClr val="0D0D0D"/>
                </a:solidFill>
                <a:latin typeface="+mn-lt"/>
              </a:rPr>
              <a:t> lain yang </a:t>
            </a:r>
            <a:r>
              <a:rPr lang="en-ID" dirty="0" err="1">
                <a:solidFill>
                  <a:srgbClr val="0D0D0D"/>
                </a:solidFill>
                <a:latin typeface="+mn-lt"/>
              </a:rPr>
              <a:t>mudah</a:t>
            </a:r>
            <a:r>
              <a:rPr lang="en-ID" dirty="0">
                <a:solidFill>
                  <a:srgbClr val="0D0D0D"/>
                </a:solidFill>
                <a:latin typeface="+mn-lt"/>
              </a:rPr>
              <a:t> di </a:t>
            </a:r>
            <a:r>
              <a:rPr lang="en-ID" dirty="0" err="1">
                <a:solidFill>
                  <a:srgbClr val="0D0D0D"/>
                </a:solidFill>
                <a:latin typeface="+mn-lt"/>
              </a:rPr>
              <a:t>dapat</a:t>
            </a:r>
            <a:r>
              <a:rPr lang="en-ID" dirty="0">
                <a:solidFill>
                  <a:srgbClr val="0D0D0D"/>
                </a:solidFill>
                <a:latin typeface="+mn-lt"/>
              </a:rPr>
              <a:t>.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Tujuan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utama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dari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low-fidelity prototyping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adalah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untuk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mendapatkan</a:t>
            </a:r>
            <a:r>
              <a:rPr lang="en-ID" dirty="0">
                <a:solidFill>
                  <a:srgbClr val="0D0D0D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0D0D0D"/>
                </a:solidFill>
                <a:latin typeface="+mn-lt"/>
              </a:rPr>
              <a:t>respon</a:t>
            </a:r>
            <a:r>
              <a:rPr lang="en-ID" dirty="0">
                <a:solidFill>
                  <a:srgbClr val="0D0D0D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0D0D0D"/>
                </a:solidFill>
                <a:latin typeface="+mn-lt"/>
              </a:rPr>
              <a:t>cepat</a:t>
            </a:r>
            <a:r>
              <a:rPr lang="en-ID" dirty="0">
                <a:solidFill>
                  <a:srgbClr val="0D0D0D"/>
                </a:solidFill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dalam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proses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desain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tanpa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menginvestasikan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terlalu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banyak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sumber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daya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.</a:t>
            </a:r>
            <a:endParaRPr lang="en-ID" dirty="0"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grpSp>
        <p:nvGrpSpPr>
          <p:cNvPr id="2129" name="Google Shape;2129;p35">
            <a:extLst>
              <a:ext uri="{FF2B5EF4-FFF2-40B4-BE49-F238E27FC236}">
                <a16:creationId xmlns:a16="http://schemas.microsoft.com/office/drawing/2014/main" id="{F8AA05EC-A44D-D06C-E4DF-4E4DA38A74C6}"/>
              </a:ext>
            </a:extLst>
          </p:cNvPr>
          <p:cNvGrpSpPr/>
          <p:nvPr/>
        </p:nvGrpSpPr>
        <p:grpSpPr>
          <a:xfrm>
            <a:off x="7786755" y="4645500"/>
            <a:ext cx="773165" cy="368675"/>
            <a:chOff x="7740700" y="4100311"/>
            <a:chExt cx="786936" cy="604089"/>
          </a:xfrm>
        </p:grpSpPr>
        <p:grpSp>
          <p:nvGrpSpPr>
            <p:cNvPr id="2130" name="Google Shape;2130;p35">
              <a:extLst>
                <a:ext uri="{FF2B5EF4-FFF2-40B4-BE49-F238E27FC236}">
                  <a16:creationId xmlns:a16="http://schemas.microsoft.com/office/drawing/2014/main" id="{13B035A2-B86C-314A-92DA-557827C16E84}"/>
                </a:ext>
              </a:extLst>
            </p:cNvPr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131" name="Google Shape;2131;p35">
                <a:extLst>
                  <a:ext uri="{FF2B5EF4-FFF2-40B4-BE49-F238E27FC236}">
                    <a16:creationId xmlns:a16="http://schemas.microsoft.com/office/drawing/2014/main" id="{4F220F1B-2AD4-A72F-8EF0-096B9A3B4E88}"/>
                  </a:ext>
                </a:extLst>
              </p:cNvPr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5">
                <a:extLst>
                  <a:ext uri="{FF2B5EF4-FFF2-40B4-BE49-F238E27FC236}">
                    <a16:creationId xmlns:a16="http://schemas.microsoft.com/office/drawing/2014/main" id="{C9396EC4-DDE4-96F5-F7D7-D17EC1019601}"/>
                  </a:ext>
                </a:extLst>
              </p:cNvPr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3" name="Google Shape;2133;p35">
              <a:extLst>
                <a:ext uri="{FF2B5EF4-FFF2-40B4-BE49-F238E27FC236}">
                  <a16:creationId xmlns:a16="http://schemas.microsoft.com/office/drawing/2014/main" id="{DC09C61D-B6C3-2CA1-9F41-061558E0ABE9}"/>
                </a:ext>
              </a:extLst>
            </p:cNvPr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0" name="Google Shape;2140;p35">
            <a:extLst>
              <a:ext uri="{FF2B5EF4-FFF2-40B4-BE49-F238E27FC236}">
                <a16:creationId xmlns:a16="http://schemas.microsoft.com/office/drawing/2014/main" id="{491179B2-56DD-3634-2B37-6EF2776626A0}"/>
              </a:ext>
            </a:extLst>
          </p:cNvPr>
          <p:cNvSpPr/>
          <p:nvPr/>
        </p:nvSpPr>
        <p:spPr>
          <a:xfrm flipH="1">
            <a:off x="58206" y="872500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35">
            <a:extLst>
              <a:ext uri="{FF2B5EF4-FFF2-40B4-BE49-F238E27FC236}">
                <a16:creationId xmlns:a16="http://schemas.microsoft.com/office/drawing/2014/main" id="{7018C2FE-8C9C-A47A-23AD-F853BEB2246C}"/>
              </a:ext>
            </a:extLst>
          </p:cNvPr>
          <p:cNvSpPr/>
          <p:nvPr/>
        </p:nvSpPr>
        <p:spPr>
          <a:xfrm flipH="1">
            <a:off x="4479261" y="156550"/>
            <a:ext cx="379200" cy="3687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35">
            <a:extLst>
              <a:ext uri="{FF2B5EF4-FFF2-40B4-BE49-F238E27FC236}">
                <a16:creationId xmlns:a16="http://schemas.microsoft.com/office/drawing/2014/main" id="{9F47C8F9-20FD-4695-05E6-7C20AF170C7A}"/>
              </a:ext>
            </a:extLst>
          </p:cNvPr>
          <p:cNvSpPr/>
          <p:nvPr/>
        </p:nvSpPr>
        <p:spPr>
          <a:xfrm flipH="1">
            <a:off x="406600" y="221140"/>
            <a:ext cx="267000" cy="2595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E59F0-5D4C-0110-D557-5FC662BA0676}"/>
              </a:ext>
            </a:extLst>
          </p:cNvPr>
          <p:cNvSpPr txBox="1"/>
          <p:nvPr/>
        </p:nvSpPr>
        <p:spPr>
          <a:xfrm>
            <a:off x="5664051" y="1699424"/>
            <a:ext cx="322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Low-fidelity Prototyping :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A9417-19A2-2AAF-FF6A-75EBDCD6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051" y="2090322"/>
            <a:ext cx="2913646" cy="20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8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>
          <a:extLst>
            <a:ext uri="{FF2B5EF4-FFF2-40B4-BE49-F238E27FC236}">
              <a16:creationId xmlns:a16="http://schemas.microsoft.com/office/drawing/2014/main" id="{3A501500-96E8-9DFF-71AC-29AB414BD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35">
            <a:extLst>
              <a:ext uri="{FF2B5EF4-FFF2-40B4-BE49-F238E27FC236}">
                <a16:creationId xmlns:a16="http://schemas.microsoft.com/office/drawing/2014/main" id="{15901B26-1D48-7132-7C71-DDEB90F2FA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99" y="340900"/>
            <a:ext cx="6955853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High Fidelity Prototyping</a:t>
            </a:r>
            <a:endParaRPr sz="1800" dirty="0"/>
          </a:p>
        </p:txBody>
      </p:sp>
      <p:sp>
        <p:nvSpPr>
          <p:cNvPr id="2126" name="Google Shape;2126;p35">
            <a:extLst>
              <a:ext uri="{FF2B5EF4-FFF2-40B4-BE49-F238E27FC236}">
                <a16:creationId xmlns:a16="http://schemas.microsoft.com/office/drawing/2014/main" id="{1E94314B-1E77-8C9F-B056-A66989B6CE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3156" y="1473460"/>
            <a:ext cx="7424816" cy="2626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ID" dirty="0">
                <a:solidFill>
                  <a:srgbClr val="0D0D0D"/>
                </a:solidFill>
                <a:latin typeface="+mn-lt"/>
              </a:rPr>
              <a:t>High-fidelity prototyping </a:t>
            </a:r>
            <a:r>
              <a:rPr lang="en-ID" dirty="0" err="1">
                <a:solidFill>
                  <a:srgbClr val="0D0D0D"/>
                </a:solidFill>
                <a:latin typeface="+mn-lt"/>
              </a:rPr>
              <a:t>adalah</a:t>
            </a:r>
            <a:r>
              <a:rPr lang="en-ID" dirty="0">
                <a:solidFill>
                  <a:srgbClr val="0D0D0D"/>
                </a:solidFill>
                <a:latin typeface="+mn-lt"/>
              </a:rPr>
              <a:t> 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proses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pembuatan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prototipe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yang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menghasilkan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model yang sangat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mirip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dengan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produk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atau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sistem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akhir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yang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akan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dibangun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Prototipe</a:t>
            </a:r>
            <a:r>
              <a:rPr lang="en-ID" dirty="0">
                <a:solidFill>
                  <a:srgbClr val="0D0D0D"/>
                </a:solidFill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dirancang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dengan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menggunakan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alat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dan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teknologi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yang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sama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atau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serupa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dengan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yang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akan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digunakan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dalam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pengembangan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produk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atau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sistem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sebenarnya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. </a:t>
            </a:r>
          </a:p>
          <a:p>
            <a:pPr marL="0" indent="0" algn="just">
              <a:buNone/>
            </a:pP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high-fidelity prototyping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menampilkan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detail yang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lebih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tinggi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dan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sering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kali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mencakup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fungsi-fungsi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utama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dari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produk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atau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sistem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yang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direncanakan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.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Ini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memungkinkan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tim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pengembangan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untuk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mendapatkan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pemahaman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yang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lebih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baik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tentang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bagaimana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produk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atau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sistem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tersebut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akan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beroperasi</a:t>
            </a:r>
            <a:r>
              <a:rPr lang="en-ID" dirty="0">
                <a:solidFill>
                  <a:srgbClr val="0D0D0D"/>
                </a:solidFill>
                <a:latin typeface="+mn-lt"/>
              </a:rPr>
              <a:t> 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dan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untuk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mengidentifikasi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masalah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atau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kekurangan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yang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mungkin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terjadi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lebih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awal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dalam</a:t>
            </a:r>
            <a:r>
              <a:rPr lang="en-ID" b="0" i="0" dirty="0">
                <a:solidFill>
                  <a:srgbClr val="0D0D0D"/>
                </a:solidFill>
                <a:effectLst/>
                <a:latin typeface="+mn-lt"/>
              </a:rPr>
              <a:t> proses </a:t>
            </a:r>
            <a:r>
              <a:rPr lang="en-ID" b="0" i="0" dirty="0" err="1">
                <a:solidFill>
                  <a:srgbClr val="0D0D0D"/>
                </a:solidFill>
                <a:effectLst/>
                <a:latin typeface="+mn-lt"/>
              </a:rPr>
              <a:t>pengembangan</a:t>
            </a:r>
            <a:endParaRPr lang="en-ID" b="0" i="0" dirty="0">
              <a:solidFill>
                <a:srgbClr val="0D0D0D"/>
              </a:solidFill>
              <a:effectLst/>
              <a:latin typeface="+mn-lt"/>
            </a:endParaRPr>
          </a:p>
        </p:txBody>
      </p:sp>
      <p:grpSp>
        <p:nvGrpSpPr>
          <p:cNvPr id="2129" name="Google Shape;2129;p35">
            <a:extLst>
              <a:ext uri="{FF2B5EF4-FFF2-40B4-BE49-F238E27FC236}">
                <a16:creationId xmlns:a16="http://schemas.microsoft.com/office/drawing/2014/main" id="{C337E0B1-BF92-CB6D-9AF7-35C7E5498F90}"/>
              </a:ext>
            </a:extLst>
          </p:cNvPr>
          <p:cNvGrpSpPr/>
          <p:nvPr/>
        </p:nvGrpSpPr>
        <p:grpSpPr>
          <a:xfrm>
            <a:off x="7786755" y="4645500"/>
            <a:ext cx="773165" cy="368675"/>
            <a:chOff x="7740700" y="4100311"/>
            <a:chExt cx="786936" cy="604089"/>
          </a:xfrm>
        </p:grpSpPr>
        <p:grpSp>
          <p:nvGrpSpPr>
            <p:cNvPr id="2130" name="Google Shape;2130;p35">
              <a:extLst>
                <a:ext uri="{FF2B5EF4-FFF2-40B4-BE49-F238E27FC236}">
                  <a16:creationId xmlns:a16="http://schemas.microsoft.com/office/drawing/2014/main" id="{9253AF52-FED4-3B99-519F-82A3CAF12CB3}"/>
                </a:ext>
              </a:extLst>
            </p:cNvPr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131" name="Google Shape;2131;p35">
                <a:extLst>
                  <a:ext uri="{FF2B5EF4-FFF2-40B4-BE49-F238E27FC236}">
                    <a16:creationId xmlns:a16="http://schemas.microsoft.com/office/drawing/2014/main" id="{D9690D12-BD24-3A8E-B770-FE5A124D24D2}"/>
                  </a:ext>
                </a:extLst>
              </p:cNvPr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5">
                <a:extLst>
                  <a:ext uri="{FF2B5EF4-FFF2-40B4-BE49-F238E27FC236}">
                    <a16:creationId xmlns:a16="http://schemas.microsoft.com/office/drawing/2014/main" id="{9F00B1EA-FE17-989A-9F86-1A69B9EB4D17}"/>
                  </a:ext>
                </a:extLst>
              </p:cNvPr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3" name="Google Shape;2133;p35">
              <a:extLst>
                <a:ext uri="{FF2B5EF4-FFF2-40B4-BE49-F238E27FC236}">
                  <a16:creationId xmlns:a16="http://schemas.microsoft.com/office/drawing/2014/main" id="{8AC6A638-C27F-5D74-3870-F016EEDF28C2}"/>
                </a:ext>
              </a:extLst>
            </p:cNvPr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0" name="Google Shape;2140;p35">
            <a:extLst>
              <a:ext uri="{FF2B5EF4-FFF2-40B4-BE49-F238E27FC236}">
                <a16:creationId xmlns:a16="http://schemas.microsoft.com/office/drawing/2014/main" id="{3D76F4FD-1B2E-3CB7-D36D-04D06B5FF778}"/>
              </a:ext>
            </a:extLst>
          </p:cNvPr>
          <p:cNvSpPr/>
          <p:nvPr/>
        </p:nvSpPr>
        <p:spPr>
          <a:xfrm flipH="1">
            <a:off x="58206" y="872500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35">
            <a:extLst>
              <a:ext uri="{FF2B5EF4-FFF2-40B4-BE49-F238E27FC236}">
                <a16:creationId xmlns:a16="http://schemas.microsoft.com/office/drawing/2014/main" id="{ABF2EEF4-5692-E892-D2A3-00BBC29442FC}"/>
              </a:ext>
            </a:extLst>
          </p:cNvPr>
          <p:cNvSpPr/>
          <p:nvPr/>
        </p:nvSpPr>
        <p:spPr>
          <a:xfrm flipH="1">
            <a:off x="4479261" y="156550"/>
            <a:ext cx="379200" cy="3687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35">
            <a:extLst>
              <a:ext uri="{FF2B5EF4-FFF2-40B4-BE49-F238E27FC236}">
                <a16:creationId xmlns:a16="http://schemas.microsoft.com/office/drawing/2014/main" id="{6F0D984C-2D19-1DE5-B8A6-8004CD95774B}"/>
              </a:ext>
            </a:extLst>
          </p:cNvPr>
          <p:cNvSpPr/>
          <p:nvPr/>
        </p:nvSpPr>
        <p:spPr>
          <a:xfrm flipH="1">
            <a:off x="406600" y="221140"/>
            <a:ext cx="267000" cy="2595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96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>
          <a:extLst>
            <a:ext uri="{FF2B5EF4-FFF2-40B4-BE49-F238E27FC236}">
              <a16:creationId xmlns:a16="http://schemas.microsoft.com/office/drawing/2014/main" id="{89352258-7BC1-27C1-AD51-612AB135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35">
            <a:extLst>
              <a:ext uri="{FF2B5EF4-FFF2-40B4-BE49-F238E27FC236}">
                <a16:creationId xmlns:a16="http://schemas.microsoft.com/office/drawing/2014/main" id="{617AE91B-410A-E0F2-4D6D-AB9E46CD2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100" y="340900"/>
            <a:ext cx="590323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High-fidelity Prototyping</a:t>
            </a:r>
            <a:endParaRPr dirty="0"/>
          </a:p>
        </p:txBody>
      </p:sp>
      <p:grpSp>
        <p:nvGrpSpPr>
          <p:cNvPr id="2129" name="Google Shape;2129;p35">
            <a:extLst>
              <a:ext uri="{FF2B5EF4-FFF2-40B4-BE49-F238E27FC236}">
                <a16:creationId xmlns:a16="http://schemas.microsoft.com/office/drawing/2014/main" id="{CE5FCE29-B7EF-183D-3A54-14CB3E590987}"/>
              </a:ext>
            </a:extLst>
          </p:cNvPr>
          <p:cNvGrpSpPr/>
          <p:nvPr/>
        </p:nvGrpSpPr>
        <p:grpSpPr>
          <a:xfrm>
            <a:off x="7786755" y="4645500"/>
            <a:ext cx="773165" cy="368675"/>
            <a:chOff x="7740700" y="4100311"/>
            <a:chExt cx="786936" cy="604089"/>
          </a:xfrm>
        </p:grpSpPr>
        <p:grpSp>
          <p:nvGrpSpPr>
            <p:cNvPr id="2130" name="Google Shape;2130;p35">
              <a:extLst>
                <a:ext uri="{FF2B5EF4-FFF2-40B4-BE49-F238E27FC236}">
                  <a16:creationId xmlns:a16="http://schemas.microsoft.com/office/drawing/2014/main" id="{41E4F581-120C-E6FD-C507-E93DD8ED132C}"/>
                </a:ext>
              </a:extLst>
            </p:cNvPr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131" name="Google Shape;2131;p35">
                <a:extLst>
                  <a:ext uri="{FF2B5EF4-FFF2-40B4-BE49-F238E27FC236}">
                    <a16:creationId xmlns:a16="http://schemas.microsoft.com/office/drawing/2014/main" id="{D3F2DB8B-940E-D68F-EC04-6930CD2F0BA1}"/>
                  </a:ext>
                </a:extLst>
              </p:cNvPr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5">
                <a:extLst>
                  <a:ext uri="{FF2B5EF4-FFF2-40B4-BE49-F238E27FC236}">
                    <a16:creationId xmlns:a16="http://schemas.microsoft.com/office/drawing/2014/main" id="{44168201-0912-7AC7-6F70-767F838E2218}"/>
                  </a:ext>
                </a:extLst>
              </p:cNvPr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3" name="Google Shape;2133;p35">
              <a:extLst>
                <a:ext uri="{FF2B5EF4-FFF2-40B4-BE49-F238E27FC236}">
                  <a16:creationId xmlns:a16="http://schemas.microsoft.com/office/drawing/2014/main" id="{F9ECCAB7-A70F-2B13-D64D-B4C45C25F59A}"/>
                </a:ext>
              </a:extLst>
            </p:cNvPr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0" name="Google Shape;2140;p35">
            <a:extLst>
              <a:ext uri="{FF2B5EF4-FFF2-40B4-BE49-F238E27FC236}">
                <a16:creationId xmlns:a16="http://schemas.microsoft.com/office/drawing/2014/main" id="{33770992-BC1A-F874-9947-914ECDED3B7A}"/>
              </a:ext>
            </a:extLst>
          </p:cNvPr>
          <p:cNvSpPr/>
          <p:nvPr/>
        </p:nvSpPr>
        <p:spPr>
          <a:xfrm flipH="1">
            <a:off x="58206" y="872500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35">
            <a:extLst>
              <a:ext uri="{FF2B5EF4-FFF2-40B4-BE49-F238E27FC236}">
                <a16:creationId xmlns:a16="http://schemas.microsoft.com/office/drawing/2014/main" id="{CA246274-8C65-53ED-B304-20F1CA8498CF}"/>
              </a:ext>
            </a:extLst>
          </p:cNvPr>
          <p:cNvSpPr/>
          <p:nvPr/>
        </p:nvSpPr>
        <p:spPr>
          <a:xfrm flipH="1">
            <a:off x="4479261" y="156550"/>
            <a:ext cx="379200" cy="3687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35">
            <a:extLst>
              <a:ext uri="{FF2B5EF4-FFF2-40B4-BE49-F238E27FC236}">
                <a16:creationId xmlns:a16="http://schemas.microsoft.com/office/drawing/2014/main" id="{CDA09BBA-BE76-1B91-D9A5-7460E9E4FEF3}"/>
              </a:ext>
            </a:extLst>
          </p:cNvPr>
          <p:cNvSpPr/>
          <p:nvPr/>
        </p:nvSpPr>
        <p:spPr>
          <a:xfrm flipH="1">
            <a:off x="406600" y="221140"/>
            <a:ext cx="267000" cy="2595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9EA0A-EC62-E3FC-782E-8C77C7EEF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99" y="1290700"/>
            <a:ext cx="8385692" cy="3354800"/>
          </a:xfrm>
        </p:spPr>
        <p:txBody>
          <a:bodyPr/>
          <a:lstStyle/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r>
              <a:rPr lang="en-ID" dirty="0"/>
              <a:t>Link : </a:t>
            </a:r>
            <a:r>
              <a:rPr lang="en-ID" dirty="0">
                <a:hlinkClick r:id="rId3"/>
              </a:rPr>
              <a:t>https://www.figma.com/proto/d46w1ABgEYM2lOVrlzGlrR/Ui-Website-Pinjam-Fasilitas-Unpam?node-id=1-36&amp;starting-point-node-id=1%3A36</a:t>
            </a:r>
            <a:r>
              <a:rPr lang="en-ID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0ADBD-4EDA-00A0-7E7C-D87689259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00" y="1335310"/>
            <a:ext cx="6483210" cy="282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5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>
          <a:extLst>
            <a:ext uri="{FF2B5EF4-FFF2-40B4-BE49-F238E27FC236}">
              <a16:creationId xmlns:a16="http://schemas.microsoft.com/office/drawing/2014/main" id="{8426F31B-8307-41CA-02AE-2F0BB53C4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4">
            <a:extLst>
              <a:ext uri="{FF2B5EF4-FFF2-40B4-BE49-F238E27FC236}">
                <a16:creationId xmlns:a16="http://schemas.microsoft.com/office/drawing/2014/main" id="{E45D3A0C-EFCF-A1F8-A9E4-E6A21DCBD31E}"/>
              </a:ext>
            </a:extLst>
          </p:cNvPr>
          <p:cNvSpPr/>
          <p:nvPr/>
        </p:nvSpPr>
        <p:spPr>
          <a:xfrm>
            <a:off x="539100" y="981307"/>
            <a:ext cx="8064900" cy="33929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Kita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dapat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menganggap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prototipe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sebagai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artefak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berwujud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dalam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dirinya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sendiri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atau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sebagai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komponen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penting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dari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proses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desain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.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Artefak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dan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prototipe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berhasil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memiliki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banyak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karakteristik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diantaranya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>
              <a:solidFill>
                <a:schemeClr val="tx1"/>
              </a:solidFill>
              <a:latin typeface="Spectral" panose="020B06040202020202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>
              <a:solidFill>
                <a:schemeClr val="tx1"/>
              </a:solidFill>
              <a:latin typeface="Spectral" panose="020B06040202020202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a.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Mendukung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kreativitas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b.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Membantu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pengembang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menangkap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dan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menghasilkan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ide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c.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Memfasilitasi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eksplorasi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ruang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desain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d.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Menemukan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informasi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tentang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pengguna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dan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praktik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kerja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mereka</a:t>
            </a:r>
            <a:r>
              <a:rPr lang="en-ID" sz="1600" dirty="0">
                <a:solidFill>
                  <a:srgbClr val="C00000"/>
                </a:solidFill>
                <a:latin typeface="Spectral" panose="020B0604020202020204" charset="0"/>
              </a:rPr>
              <a:t>.</a:t>
            </a:r>
            <a:endParaRPr lang="en-US" sz="1600" dirty="0">
              <a:solidFill>
                <a:srgbClr val="C00000"/>
              </a:solidFill>
              <a:latin typeface="Spectral" panose="020B0604020202020204" charset="0"/>
            </a:endParaRPr>
          </a:p>
        </p:txBody>
      </p:sp>
      <p:sp>
        <p:nvSpPr>
          <p:cNvPr id="2108" name="Google Shape;2108;p34">
            <a:extLst>
              <a:ext uri="{FF2B5EF4-FFF2-40B4-BE49-F238E27FC236}">
                <a16:creationId xmlns:a16="http://schemas.microsoft.com/office/drawing/2014/main" id="{B515F4B6-6B50-CF88-FD85-E9874C015E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339325"/>
            <a:ext cx="8064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/>
              <a:t>Prototipe</a:t>
            </a:r>
            <a:r>
              <a:rPr lang="en-ID" sz="2800" b="1" dirty="0"/>
              <a:t> </a:t>
            </a:r>
            <a:r>
              <a:rPr lang="en-ID" sz="2800" b="1" dirty="0" err="1"/>
              <a:t>sebagai</a:t>
            </a:r>
            <a:r>
              <a:rPr lang="en-ID" sz="2800" b="1" dirty="0"/>
              <a:t> </a:t>
            </a:r>
            <a:r>
              <a:rPr lang="en-ID" sz="2800" b="1" dirty="0" err="1"/>
              <a:t>konsepsi</a:t>
            </a:r>
            <a:r>
              <a:rPr lang="en-ID" sz="2800" b="1" dirty="0"/>
              <a:t> </a:t>
            </a:r>
            <a:r>
              <a:rPr lang="en-ID" sz="2800" b="1" dirty="0" err="1"/>
              <a:t>artistik</a:t>
            </a:r>
            <a:r>
              <a:rPr lang="en-ID" sz="2800" b="1" dirty="0"/>
              <a:t>.</a:t>
            </a:r>
            <a:endParaRPr dirty="0"/>
          </a:p>
        </p:txBody>
      </p:sp>
      <p:sp>
        <p:nvSpPr>
          <p:cNvPr id="2113" name="Google Shape;2113;p34">
            <a:extLst>
              <a:ext uri="{FF2B5EF4-FFF2-40B4-BE49-F238E27FC236}">
                <a16:creationId xmlns:a16="http://schemas.microsoft.com/office/drawing/2014/main" id="{B963188A-6F4A-182A-0229-50E2164D1617}"/>
              </a:ext>
            </a:extLst>
          </p:cNvPr>
          <p:cNvSpPr/>
          <p:nvPr/>
        </p:nvSpPr>
        <p:spPr>
          <a:xfrm>
            <a:off x="1519896" y="915773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34">
            <a:extLst>
              <a:ext uri="{FF2B5EF4-FFF2-40B4-BE49-F238E27FC236}">
                <a16:creationId xmlns:a16="http://schemas.microsoft.com/office/drawing/2014/main" id="{4942FC30-BC4A-98CE-421B-FA8BC919EE32}"/>
              </a:ext>
            </a:extLst>
          </p:cNvPr>
          <p:cNvSpPr/>
          <p:nvPr/>
        </p:nvSpPr>
        <p:spPr>
          <a:xfrm>
            <a:off x="8604900" y="437422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92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2098200" y="1117556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>
                <a:solidFill>
                  <a:schemeClr val="tx1"/>
                </a:solidFill>
              </a:rPr>
              <a:t>Menganalisis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teknik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pembuatan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prototipe</a:t>
            </a:r>
            <a:r>
              <a:rPr lang="en-ID" sz="1400" dirty="0">
                <a:solidFill>
                  <a:schemeClr val="tx1"/>
                </a:solidFill>
              </a:rPr>
              <a:t> dan </a:t>
            </a:r>
            <a:r>
              <a:rPr lang="en-ID" sz="1400" dirty="0" err="1">
                <a:solidFill>
                  <a:schemeClr val="tx1"/>
                </a:solidFill>
              </a:rPr>
              <a:t>pembuatan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prototipe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dalam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empat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dimensi</a:t>
            </a:r>
            <a:r>
              <a:rPr lang="en-ID" sz="1400" dirty="0">
                <a:solidFill>
                  <a:schemeClr val="tx1"/>
                </a:solidFill>
              </a:rPr>
              <a:t>:</a:t>
            </a:r>
            <a:endParaRPr sz="1400" b="1" dirty="0">
              <a:solidFill>
                <a:schemeClr val="tx1"/>
              </a:solidFill>
            </a:endParaRPr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1947219" y="1993197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tx1"/>
                </a:solidFill>
              </a:rPr>
              <a:t>a. </a:t>
            </a:r>
            <a:r>
              <a:rPr lang="en-ID" sz="1800" dirty="0" err="1">
                <a:solidFill>
                  <a:schemeClr val="tx1"/>
                </a:solidFill>
              </a:rPr>
              <a:t>Representasi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tx1"/>
                </a:solidFill>
              </a:rPr>
              <a:t>b. </a:t>
            </a:r>
            <a:r>
              <a:rPr lang="en-ID" sz="1800" dirty="0" err="1">
                <a:solidFill>
                  <a:schemeClr val="tx1"/>
                </a:solidFill>
              </a:rPr>
              <a:t>Presisi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tx1"/>
                </a:solidFill>
              </a:rPr>
              <a:t>c. </a:t>
            </a:r>
            <a:r>
              <a:rPr lang="en-ID" sz="1800" dirty="0" err="1">
                <a:solidFill>
                  <a:schemeClr val="tx1"/>
                </a:solidFill>
              </a:rPr>
              <a:t>Interaksi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tx1"/>
                </a:solidFill>
              </a:rPr>
              <a:t>d. </a:t>
            </a:r>
            <a:r>
              <a:rPr lang="en-ID" sz="1800" dirty="0" err="1">
                <a:solidFill>
                  <a:schemeClr val="tx1"/>
                </a:solidFill>
              </a:rPr>
              <a:t>Evolusi</a:t>
            </a:r>
            <a:endParaRPr lang="en-ID" sz="1800" dirty="0">
              <a:solidFill>
                <a:schemeClr val="tx1"/>
              </a:solidFill>
            </a:endParaRPr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247822" y="408835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>
          <a:extLst>
            <a:ext uri="{FF2B5EF4-FFF2-40B4-BE49-F238E27FC236}">
              <a16:creationId xmlns:a16="http://schemas.microsoft.com/office/drawing/2014/main" id="{8EA784AA-147C-7958-D1AC-40384F8FD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40">
            <a:extLst>
              <a:ext uri="{FF2B5EF4-FFF2-40B4-BE49-F238E27FC236}">
                <a16:creationId xmlns:a16="http://schemas.microsoft.com/office/drawing/2014/main" id="{694BA37C-39B1-14D2-AC87-1488590B87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– langkah dalam prototipe</a:t>
            </a:r>
            <a:endParaRPr dirty="0"/>
          </a:p>
        </p:txBody>
      </p:sp>
      <p:sp>
        <p:nvSpPr>
          <p:cNvPr id="2271" name="Google Shape;2271;p40">
            <a:extLst>
              <a:ext uri="{FF2B5EF4-FFF2-40B4-BE49-F238E27FC236}">
                <a16:creationId xmlns:a16="http://schemas.microsoft.com/office/drawing/2014/main" id="{960374DB-34F3-26D0-612E-0FBD9CE09F21}"/>
              </a:ext>
            </a:extLst>
          </p:cNvPr>
          <p:cNvSpPr txBox="1"/>
          <p:nvPr/>
        </p:nvSpPr>
        <p:spPr>
          <a:xfrm>
            <a:off x="539500" y="2185322"/>
            <a:ext cx="7742055" cy="182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Pada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bagian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sebelumnya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, kami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melihat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prototipe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sebagai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artefak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hasil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dari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proses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desain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.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Prototipe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juga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dapat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dilihat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sebagai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artefak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desain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,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bagian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integral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dari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proses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desain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.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Prototipe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membantu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desainer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untuk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berpikir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: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Prototipe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adalah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alat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mereka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gunakan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untuk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memecahkan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masalah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desain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. Pada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bagian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ini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, kami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fokus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pada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pembuatan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prototipe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sebagai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proses dan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hubungannya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dengan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proses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desain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secara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Spectral" panose="020B0604020202020204" charset="0"/>
              </a:rPr>
              <a:t>keseluruhan</a:t>
            </a:r>
            <a:r>
              <a:rPr lang="en-ID" sz="1600" dirty="0">
                <a:solidFill>
                  <a:schemeClr val="tx1"/>
                </a:solidFill>
                <a:latin typeface="Spectral" panose="020B0604020202020204" charset="0"/>
              </a:rPr>
              <a:t>. </a:t>
            </a:r>
            <a:endParaRPr sz="1600" dirty="0">
              <a:solidFill>
                <a:schemeClr val="tx1"/>
              </a:solidFill>
              <a:latin typeface="Spectral" panose="020B0604020202020204" charset="0"/>
              <a:ea typeface="Spectral"/>
              <a:cs typeface="Spectral"/>
              <a:sym typeface="Spectral"/>
            </a:endParaRPr>
          </a:p>
        </p:txBody>
      </p:sp>
      <p:sp>
        <p:nvSpPr>
          <p:cNvPr id="2272" name="Google Shape;2272;p40">
            <a:extLst>
              <a:ext uri="{FF2B5EF4-FFF2-40B4-BE49-F238E27FC236}">
                <a16:creationId xmlns:a16="http://schemas.microsoft.com/office/drawing/2014/main" id="{391FF3AE-5F17-98C8-B156-083DE091D2E9}"/>
              </a:ext>
            </a:extLst>
          </p:cNvPr>
          <p:cNvSpPr txBox="1"/>
          <p:nvPr/>
        </p:nvSpPr>
        <p:spPr>
          <a:xfrm>
            <a:off x="370831" y="1545122"/>
            <a:ext cx="4902296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-ID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 Proses </a:t>
            </a:r>
            <a:r>
              <a:rPr lang="en-ID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pembuatan</a:t>
            </a:r>
            <a:r>
              <a:rPr lang="en-ID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prototipe</a:t>
            </a:r>
            <a:r>
              <a:rPr lang="en-ID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dan </a:t>
            </a:r>
            <a:r>
              <a:rPr lang="en-ID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desain</a:t>
            </a:r>
            <a:endParaRPr lang="en-ID"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66996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>
          <a:extLst>
            <a:ext uri="{FF2B5EF4-FFF2-40B4-BE49-F238E27FC236}">
              <a16:creationId xmlns:a16="http://schemas.microsoft.com/office/drawing/2014/main" id="{5C952D68-C0D8-31C4-46D8-4F91D98E9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>
            <a:extLst>
              <a:ext uri="{FF2B5EF4-FFF2-40B4-BE49-F238E27FC236}">
                <a16:creationId xmlns:a16="http://schemas.microsoft.com/office/drawing/2014/main" id="{426DB3E5-792F-6526-284A-45DF3FED03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2682" y="1090345"/>
            <a:ext cx="3380766" cy="45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b. User-</a:t>
            </a:r>
            <a:r>
              <a:rPr lang="en-ID" sz="1600" dirty="0" err="1"/>
              <a:t>Centered</a:t>
            </a:r>
            <a:r>
              <a:rPr lang="en-ID" sz="1600" dirty="0"/>
              <a:t> Design (UCD): </a:t>
            </a:r>
            <a:endParaRPr sz="1600" b="1" dirty="0">
              <a:solidFill>
                <a:srgbClr val="C00000"/>
              </a:solidFill>
            </a:endParaRPr>
          </a:p>
        </p:txBody>
      </p:sp>
      <p:sp>
        <p:nvSpPr>
          <p:cNvPr id="2216" name="Google Shape;2216;p38">
            <a:extLst>
              <a:ext uri="{FF2B5EF4-FFF2-40B4-BE49-F238E27FC236}">
                <a16:creationId xmlns:a16="http://schemas.microsoft.com/office/drawing/2014/main" id="{BB47EA98-EAE9-7B44-F0F2-A8C08675A6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82682" y="1654470"/>
            <a:ext cx="5500163" cy="2089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Bidang</a:t>
            </a:r>
            <a:r>
              <a:rPr lang="en-ID" sz="1400" dirty="0"/>
              <a:t> HCI </a:t>
            </a:r>
            <a:r>
              <a:rPr lang="en-ID" sz="1400" dirty="0" err="1"/>
              <a:t>berorientasi</a:t>
            </a:r>
            <a:r>
              <a:rPr lang="en-ID" sz="1400" dirty="0"/>
              <a:t> pada </a:t>
            </a:r>
            <a:r>
              <a:rPr lang="en-ID" sz="1400" dirty="0" err="1"/>
              <a:t>pengguna</a:t>
            </a:r>
            <a:r>
              <a:rPr lang="en-ID" sz="1400" dirty="0"/>
              <a:t> (Norman dan Draper, 1986) dan </a:t>
            </a:r>
            <a:r>
              <a:rPr lang="en-ID" sz="1400" dirty="0" err="1"/>
              <a:t>berulang</a:t>
            </a:r>
            <a:r>
              <a:rPr lang="en-ID" sz="1400" dirty="0"/>
              <a:t>. Desain yang </a:t>
            </a:r>
            <a:r>
              <a:rPr lang="en-ID" sz="1400" dirty="0" err="1"/>
              <a:t>Berpusat</a:t>
            </a:r>
            <a:r>
              <a:rPr lang="en-ID" sz="1400" dirty="0"/>
              <a:t> pada </a:t>
            </a:r>
            <a:r>
              <a:rPr lang="en-ID" sz="1400" dirty="0" err="1"/>
              <a:t>Pengguna</a:t>
            </a:r>
            <a:r>
              <a:rPr lang="en-ID" sz="1400" dirty="0"/>
              <a:t> </a:t>
            </a:r>
            <a:r>
              <a:rPr lang="en-ID" sz="1400" dirty="0" err="1"/>
              <a:t>menempatkan</a:t>
            </a:r>
            <a:r>
              <a:rPr lang="en-ID" sz="1400" dirty="0"/>
              <a:t> </a:t>
            </a:r>
            <a:r>
              <a:rPr lang="en-ID" sz="1400" dirty="0" err="1"/>
              <a:t>pengguna</a:t>
            </a:r>
            <a:r>
              <a:rPr lang="en-ID" sz="1400" dirty="0"/>
              <a:t> di </a:t>
            </a:r>
            <a:r>
              <a:rPr lang="en-ID" sz="1400" dirty="0" err="1"/>
              <a:t>pusat</a:t>
            </a:r>
            <a:r>
              <a:rPr lang="en-ID" sz="1400" dirty="0"/>
              <a:t> proses </a:t>
            </a:r>
            <a:r>
              <a:rPr lang="en-ID" sz="1400" dirty="0" err="1"/>
              <a:t>desain</a:t>
            </a:r>
            <a:r>
              <a:rPr lang="en-ID" sz="1400" dirty="0"/>
              <a:t>, </a:t>
            </a:r>
            <a:r>
              <a:rPr lang="en-ID" sz="1400" dirty="0" err="1"/>
              <a:t>mulai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analisis</a:t>
            </a:r>
            <a:r>
              <a:rPr lang="en-ID" sz="1400" dirty="0"/>
              <a:t> </a:t>
            </a:r>
            <a:r>
              <a:rPr lang="en-ID" sz="1400" dirty="0" err="1"/>
              <a:t>awal</a:t>
            </a:r>
            <a:r>
              <a:rPr lang="en-ID" sz="1400" dirty="0"/>
              <a:t> </a:t>
            </a:r>
            <a:r>
              <a:rPr lang="en-ID" sz="1400" dirty="0" err="1"/>
              <a:t>kebutuhan</a:t>
            </a:r>
            <a:r>
              <a:rPr lang="en-ID" sz="1400" dirty="0"/>
              <a:t> </a:t>
            </a:r>
            <a:r>
              <a:rPr lang="en-ID" sz="1400" dirty="0" err="1"/>
              <a:t>pengguna</a:t>
            </a:r>
            <a:r>
              <a:rPr lang="en-ID" sz="1400" dirty="0"/>
              <a:t> </a:t>
            </a:r>
            <a:r>
              <a:rPr lang="en-ID" sz="1400" dirty="0" err="1"/>
              <a:t>hingga</a:t>
            </a:r>
            <a:r>
              <a:rPr lang="en-ID" sz="1400" dirty="0"/>
              <a:t> </a:t>
            </a:r>
            <a:r>
              <a:rPr lang="en-ID" sz="1400" dirty="0" err="1"/>
              <a:t>pengujian</a:t>
            </a:r>
            <a:r>
              <a:rPr lang="en-ID" sz="1400" dirty="0"/>
              <a:t> dan </a:t>
            </a:r>
            <a:r>
              <a:rPr lang="en-ID" sz="1400" dirty="0" err="1"/>
              <a:t>evaluasi</a:t>
            </a:r>
            <a:r>
              <a:rPr lang="en-ID" sz="1400" dirty="0"/>
              <a:t>. </a:t>
            </a:r>
            <a:r>
              <a:rPr lang="en-ID" sz="1400" dirty="0" err="1"/>
              <a:t>Pembuatan</a:t>
            </a:r>
            <a:r>
              <a:rPr lang="en-ID" sz="1400" dirty="0"/>
              <a:t> </a:t>
            </a:r>
            <a:r>
              <a:rPr lang="en-ID" sz="1400" dirty="0" err="1"/>
              <a:t>prototipe</a:t>
            </a:r>
            <a:r>
              <a:rPr lang="en-ID" sz="1400" dirty="0"/>
              <a:t> </a:t>
            </a:r>
            <a:r>
              <a:rPr lang="en-ID" sz="1400" dirty="0" err="1"/>
              <a:t>mendukung</a:t>
            </a:r>
            <a:r>
              <a:rPr lang="en-ID" sz="1400" dirty="0"/>
              <a:t> </a:t>
            </a:r>
            <a:r>
              <a:rPr lang="en-ID" sz="1400" dirty="0" err="1"/>
              <a:t>tujuan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, </a:t>
            </a:r>
            <a:r>
              <a:rPr lang="en-ID" sz="1400" dirty="0" err="1"/>
              <a:t>memungkinkan</a:t>
            </a:r>
            <a:r>
              <a:rPr lang="en-ID" sz="1400" dirty="0"/>
              <a:t> </a:t>
            </a:r>
            <a:r>
              <a:rPr lang="en-ID" sz="1400" dirty="0" err="1"/>
              <a:t>pengguna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melihat</a:t>
            </a:r>
            <a:r>
              <a:rPr lang="en-ID" sz="1400" dirty="0"/>
              <a:t> dan </a:t>
            </a:r>
            <a:r>
              <a:rPr lang="en-ID" sz="1400" dirty="0" err="1"/>
              <a:t>mengalami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akhir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baik</a:t>
            </a:r>
            <a:r>
              <a:rPr lang="en-ID" sz="1400" dirty="0"/>
              <a:t> </a:t>
            </a:r>
            <a:r>
              <a:rPr lang="en-ID" sz="1400" dirty="0" err="1"/>
              <a:t>sebelum</a:t>
            </a:r>
            <a:r>
              <a:rPr lang="en-ID" sz="1400" dirty="0"/>
              <a:t> </a:t>
            </a:r>
            <a:r>
              <a:rPr lang="en-ID" sz="1400" dirty="0" err="1"/>
              <a:t>pembangunannya</a:t>
            </a:r>
            <a:r>
              <a:rPr lang="en-ID" sz="1400" dirty="0"/>
              <a:t>. </a:t>
            </a:r>
            <a:r>
              <a:rPr lang="en-ID" sz="1400" dirty="0" err="1"/>
              <a:t>Desainer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cepat</a:t>
            </a:r>
            <a:r>
              <a:rPr lang="en-ID" sz="1400" dirty="0"/>
              <a:t> </a:t>
            </a:r>
            <a:r>
              <a:rPr lang="en-ID" sz="1400" dirty="0" err="1"/>
              <a:t>mengidentifikasi</a:t>
            </a:r>
            <a:r>
              <a:rPr lang="en-ID" sz="1400" dirty="0"/>
              <a:t> </a:t>
            </a:r>
            <a:r>
              <a:rPr lang="en-ID" sz="1400" dirty="0" err="1"/>
              <a:t>persyaratan</a:t>
            </a:r>
            <a:r>
              <a:rPr lang="en-ID" sz="1400" dirty="0"/>
              <a:t> </a:t>
            </a:r>
            <a:r>
              <a:rPr lang="en-ID" sz="1400" dirty="0" err="1"/>
              <a:t>fungsional</a:t>
            </a:r>
            <a:r>
              <a:rPr lang="en-ID" sz="1400" dirty="0"/>
              <a:t>, </a:t>
            </a:r>
            <a:r>
              <a:rPr lang="en-ID" sz="1400" dirty="0" err="1"/>
              <a:t>masalah</a:t>
            </a:r>
            <a:r>
              <a:rPr lang="en-ID" sz="1400" dirty="0"/>
              <a:t> </a:t>
            </a:r>
            <a:r>
              <a:rPr lang="en-ID" sz="1400" dirty="0" err="1"/>
              <a:t>kegunaan</a:t>
            </a:r>
            <a:r>
              <a:rPr lang="en-ID" sz="1400" dirty="0"/>
              <a:t> dan </a:t>
            </a:r>
            <a:r>
              <a:rPr lang="en-ID" sz="1400" dirty="0" err="1"/>
              <a:t>masalah</a:t>
            </a:r>
            <a:r>
              <a:rPr lang="en-ID" sz="1400" dirty="0"/>
              <a:t> </a:t>
            </a:r>
            <a:r>
              <a:rPr lang="en-ID" sz="1400" dirty="0" err="1"/>
              <a:t>kinerja</a:t>
            </a:r>
            <a:r>
              <a:rPr lang="en-ID" sz="1400" dirty="0"/>
              <a:t> dan </a:t>
            </a:r>
            <a:r>
              <a:rPr lang="en-ID" sz="1400" dirty="0" err="1"/>
              <a:t>mengoptimalkan</a:t>
            </a:r>
            <a:r>
              <a:rPr lang="en-ID" sz="1400" dirty="0"/>
              <a:t> </a:t>
            </a:r>
            <a:r>
              <a:rPr lang="en-ID" sz="1400" dirty="0" err="1"/>
              <a:t>desain</a:t>
            </a:r>
            <a:r>
              <a:rPr lang="en-ID" sz="1400" dirty="0"/>
              <a:t> yang </a:t>
            </a:r>
            <a:r>
              <a:rPr lang="en-ID" sz="1400" dirty="0" err="1"/>
              <a:t>sesuai</a:t>
            </a:r>
            <a:r>
              <a:rPr lang="en-ID" sz="1400" dirty="0"/>
              <a:t>.</a:t>
            </a:r>
            <a:endParaRPr lang="en-ID" sz="1400" dirty="0">
              <a:solidFill>
                <a:srgbClr val="C00000"/>
              </a:solidFill>
            </a:endParaRPr>
          </a:p>
        </p:txBody>
      </p:sp>
      <p:sp>
        <p:nvSpPr>
          <p:cNvPr id="2217" name="Google Shape;2217;p38">
            <a:extLst>
              <a:ext uri="{FF2B5EF4-FFF2-40B4-BE49-F238E27FC236}">
                <a16:creationId xmlns:a16="http://schemas.microsoft.com/office/drawing/2014/main" id="{E116110E-4E31-65E0-448A-DF68A686F142}"/>
              </a:ext>
            </a:extLst>
          </p:cNvPr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>
            <a:extLst>
              <a:ext uri="{FF2B5EF4-FFF2-40B4-BE49-F238E27FC236}">
                <a16:creationId xmlns:a16="http://schemas.microsoft.com/office/drawing/2014/main" id="{309612F5-D063-EE62-BB3B-00EE7E49D8EF}"/>
              </a:ext>
            </a:extLst>
          </p:cNvPr>
          <p:cNvGrpSpPr/>
          <p:nvPr/>
        </p:nvGrpSpPr>
        <p:grpSpPr>
          <a:xfrm rot="10800000">
            <a:off x="6045613" y="414143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>
              <a:extLst>
                <a:ext uri="{FF2B5EF4-FFF2-40B4-BE49-F238E27FC236}">
                  <a16:creationId xmlns:a16="http://schemas.microsoft.com/office/drawing/2014/main" id="{BADDBA66-3885-0E97-3F90-884A9D5E1111}"/>
                </a:ext>
              </a:extLst>
            </p:cNvPr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>
              <a:extLst>
                <a:ext uri="{FF2B5EF4-FFF2-40B4-BE49-F238E27FC236}">
                  <a16:creationId xmlns:a16="http://schemas.microsoft.com/office/drawing/2014/main" id="{5C806732-0CB2-D213-C14A-B7C9659565CD}"/>
                </a:ext>
              </a:extLst>
            </p:cNvPr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>
              <a:extLst>
                <a:ext uri="{FF2B5EF4-FFF2-40B4-BE49-F238E27FC236}">
                  <a16:creationId xmlns:a16="http://schemas.microsoft.com/office/drawing/2014/main" id="{E6632629-D887-57F3-F645-B1BA961CE8FE}"/>
                </a:ext>
              </a:extLst>
            </p:cNvPr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>
              <a:extLst>
                <a:ext uri="{FF2B5EF4-FFF2-40B4-BE49-F238E27FC236}">
                  <a16:creationId xmlns:a16="http://schemas.microsoft.com/office/drawing/2014/main" id="{B6FC953C-3212-B46F-B063-5F827A745FCF}"/>
                </a:ext>
              </a:extLst>
            </p:cNvPr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>
              <a:extLst>
                <a:ext uri="{FF2B5EF4-FFF2-40B4-BE49-F238E27FC236}">
                  <a16:creationId xmlns:a16="http://schemas.microsoft.com/office/drawing/2014/main" id="{83DF6D00-9905-375E-DA54-D4819C8722E6}"/>
                </a:ext>
              </a:extLst>
            </p:cNvPr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>
            <a:extLst>
              <a:ext uri="{FF2B5EF4-FFF2-40B4-BE49-F238E27FC236}">
                <a16:creationId xmlns:a16="http://schemas.microsoft.com/office/drawing/2014/main" id="{129D2CF8-9CF1-2400-0AB1-0DE0F25F9953}"/>
              </a:ext>
            </a:extLst>
          </p:cNvPr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>
            <a:extLst>
              <a:ext uri="{FF2B5EF4-FFF2-40B4-BE49-F238E27FC236}">
                <a16:creationId xmlns:a16="http://schemas.microsoft.com/office/drawing/2014/main" id="{E8CB0F5B-0828-C2DB-1D8C-3786512BE034}"/>
              </a:ext>
            </a:extLst>
          </p:cNvPr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779675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1402</Words>
  <Application>Microsoft Office PowerPoint</Application>
  <PresentationFormat>On-screen Show (16:9)</PresentationFormat>
  <Paragraphs>113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Merriweather Black</vt:lpstr>
      <vt:lpstr>Merriweather</vt:lpstr>
      <vt:lpstr>Arial</vt:lpstr>
      <vt:lpstr>Spectral</vt:lpstr>
      <vt:lpstr>Graph Paper Style Thesis by Slidesgo</vt:lpstr>
      <vt:lpstr>KELOMPOK 7</vt:lpstr>
      <vt:lpstr>PROTOTYPING</vt:lpstr>
      <vt:lpstr>Low fidelity Prototyping</vt:lpstr>
      <vt:lpstr>High Fidelity Prototyping</vt:lpstr>
      <vt:lpstr>Contoh High-fidelity Prototyping</vt:lpstr>
      <vt:lpstr>Prototipe sebagai konsepsi artistik.</vt:lpstr>
      <vt:lpstr>Menganalisis teknik pembuatan prototipe dan pembuatan prototipe dalam empat dimensi:</vt:lpstr>
      <vt:lpstr>Langkah – langkah dalam prototipe</vt:lpstr>
      <vt:lpstr>b. User-Centered Design (UCD): </vt:lpstr>
      <vt:lpstr>c. Perencanaan partisipatif: </vt:lpstr>
      <vt:lpstr>d. Jelajahi ruang desain: </vt:lpstr>
      <vt:lpstr>e. Memperluas Ruang Desain: Menghasilkan Ide</vt:lpstr>
      <vt:lpstr>f. Kurangi ruang desain Anda: pilih alternative</vt:lpstr>
      <vt:lpstr>g. Strategi pembuatan prototipe:</vt:lpstr>
      <vt:lpstr>h. Scenario-based prototypes </vt:lpstr>
      <vt:lpstr>3. Menjelaskan bentuk prototyping storyboard</vt:lpstr>
      <vt:lpstr>4. Menjelaskan bentuk prototyping sketsa</vt:lpstr>
      <vt:lpstr>Proses Sketsa</vt:lpstr>
      <vt:lpstr>5. Menjelaskan prototyping scenario tools</vt:lpstr>
      <vt:lpstr>PowerPoint Presentation</vt:lpstr>
      <vt:lpstr>C. Alat Prototipe:</vt:lpstr>
      <vt:lpstr>C. Alat Prototipe:</vt:lpstr>
      <vt:lpstr>PowerPoint Presentation</vt:lpstr>
      <vt:lpstr>Sekian dari kelompok kami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7</dc:title>
  <dc:creator>Rangga Ariansyah</dc:creator>
  <cp:lastModifiedBy>Rangga Ariansyah</cp:lastModifiedBy>
  <cp:revision>15</cp:revision>
  <dcterms:modified xsi:type="dcterms:W3CDTF">2024-03-04T00:02:26Z</dcterms:modified>
</cp:coreProperties>
</file>