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Quicksand 1" charset="1" panose="00000500000000000000"/>
      <p:regular r:id="rId12"/>
    </p:embeddedFont>
    <p:embeddedFont>
      <p:font typeface="Quicksand 1 Bold" charset="1" panose="00000800000000000000"/>
      <p:regular r:id="rId13"/>
    </p:embeddedFont>
    <p:embeddedFont>
      <p:font typeface="Quicksand 1 Light" charset="1" panose="00000400000000000000"/>
      <p:regular r:id="rId14"/>
    </p:embeddedFont>
    <p:embeddedFont>
      <p:font typeface="Quicksand 1 Medium" charset="1" panose="00000600000000000000"/>
      <p:regular r:id="rId15"/>
    </p:embeddedFont>
    <p:embeddedFont>
      <p:font typeface="Quicksand 2" charset="1" panose="00000000000000000000"/>
      <p:regular r:id="rId16"/>
    </p:embeddedFont>
    <p:embeddedFont>
      <p:font typeface="Quicksand 2 Bold" charset="1" panose="00000000000000000000"/>
      <p:regular r:id="rId17"/>
    </p:embeddedFont>
    <p:embeddedFont>
      <p:font typeface="Quicksand 2 Light" charset="1" panose="00000000000000000000"/>
      <p:regular r:id="rId18"/>
    </p:embeddedFont>
    <p:embeddedFont>
      <p:font typeface="Quicksand 2 Medium" charset="1" panose="00000000000000000000"/>
      <p:regular r:id="rId19"/>
    </p:embeddedFont>
    <p:embeddedFont>
      <p:font typeface="Quicksand 2 Semi-Bold" charset="1" panose="00000000000000000000"/>
      <p:regular r:id="rId20"/>
    </p:embeddedFont>
    <p:embeddedFont>
      <p:font typeface="Paytone One"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26.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3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4580789" y="0"/>
            <a:ext cx="4701724" cy="2222633"/>
          </a:xfrm>
          <a:custGeom>
            <a:avLst/>
            <a:gdLst/>
            <a:ahLst/>
            <a:cxnLst/>
            <a:rect r="r" b="b" t="t" l="l"/>
            <a:pathLst>
              <a:path h="2222633" w="4701724">
                <a:moveTo>
                  <a:pt x="0" y="0"/>
                </a:moveTo>
                <a:lnTo>
                  <a:pt x="4701724" y="0"/>
                </a:lnTo>
                <a:lnTo>
                  <a:pt x="4701724" y="2222633"/>
                </a:lnTo>
                <a:lnTo>
                  <a:pt x="0" y="2222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23086">
            <a:off x="166746" y="-4626437"/>
            <a:ext cx="5323671" cy="7857779"/>
          </a:xfrm>
          <a:custGeom>
            <a:avLst/>
            <a:gdLst/>
            <a:ahLst/>
            <a:cxnLst/>
            <a:rect r="r" b="b" t="t" l="l"/>
            <a:pathLst>
              <a:path h="7857779" w="5323671">
                <a:moveTo>
                  <a:pt x="0" y="0"/>
                </a:moveTo>
                <a:lnTo>
                  <a:pt x="5323671" y="0"/>
                </a:lnTo>
                <a:lnTo>
                  <a:pt x="5323671" y="7857780"/>
                </a:lnTo>
                <a:lnTo>
                  <a:pt x="0" y="78577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24406" y="7950069"/>
            <a:ext cx="5614490" cy="4130953"/>
          </a:xfrm>
          <a:custGeom>
            <a:avLst/>
            <a:gdLst/>
            <a:ahLst/>
            <a:cxnLst/>
            <a:rect r="r" b="b" t="t" l="l"/>
            <a:pathLst>
              <a:path h="4130953" w="5614490">
                <a:moveTo>
                  <a:pt x="0" y="0"/>
                </a:moveTo>
                <a:lnTo>
                  <a:pt x="5614490" y="0"/>
                </a:lnTo>
                <a:lnTo>
                  <a:pt x="5614490" y="4130953"/>
                </a:lnTo>
                <a:lnTo>
                  <a:pt x="0" y="41309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897882">
            <a:off x="15681947" y="7636750"/>
            <a:ext cx="3154705" cy="2291105"/>
          </a:xfrm>
          <a:custGeom>
            <a:avLst/>
            <a:gdLst/>
            <a:ahLst/>
            <a:cxnLst/>
            <a:rect r="r" b="b" t="t" l="l"/>
            <a:pathLst>
              <a:path h="2291105" w="3154705">
                <a:moveTo>
                  <a:pt x="0" y="0"/>
                </a:moveTo>
                <a:lnTo>
                  <a:pt x="3154706" y="0"/>
                </a:lnTo>
                <a:lnTo>
                  <a:pt x="3154706" y="2291105"/>
                </a:lnTo>
                <a:lnTo>
                  <a:pt x="0" y="22911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89017" y="6978775"/>
            <a:ext cx="5181796" cy="5106425"/>
          </a:xfrm>
          <a:custGeom>
            <a:avLst/>
            <a:gdLst/>
            <a:ahLst/>
            <a:cxnLst/>
            <a:rect r="r" b="b" t="t" l="l"/>
            <a:pathLst>
              <a:path h="5106425" w="5181796">
                <a:moveTo>
                  <a:pt x="0" y="0"/>
                </a:moveTo>
                <a:lnTo>
                  <a:pt x="5181796" y="0"/>
                </a:lnTo>
                <a:lnTo>
                  <a:pt x="5181796" y="5106424"/>
                </a:lnTo>
                <a:lnTo>
                  <a:pt x="0" y="51064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178485" y="1635172"/>
            <a:ext cx="13931030" cy="3195319"/>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a:rPr>
              <a:t>Pengenalan Unit Test dan White Box Testing</a:t>
            </a:r>
          </a:p>
        </p:txBody>
      </p:sp>
      <p:sp>
        <p:nvSpPr>
          <p:cNvPr name="TextBox 8" id="8"/>
          <p:cNvSpPr txBox="true"/>
          <p:nvPr/>
        </p:nvSpPr>
        <p:spPr>
          <a:xfrm rot="0">
            <a:off x="3590879" y="5414135"/>
            <a:ext cx="11106243" cy="3034030"/>
          </a:xfrm>
          <a:prstGeom prst="rect">
            <a:avLst/>
          </a:prstGeom>
        </p:spPr>
        <p:txBody>
          <a:bodyPr anchor="t" rtlCol="false" tIns="0" lIns="0" bIns="0" rIns="0">
            <a:spAutoFit/>
          </a:bodyPr>
          <a:lstStyle/>
          <a:p>
            <a:pPr algn="ctr">
              <a:lnSpc>
                <a:spcPts val="6019"/>
              </a:lnSpc>
            </a:pPr>
            <a:r>
              <a:rPr lang="en-US" sz="4299">
                <a:solidFill>
                  <a:srgbClr val="000000"/>
                </a:solidFill>
                <a:latin typeface="Quicksand 1 Bold"/>
              </a:rPr>
              <a:t>Rangga Ariansyah</a:t>
            </a:r>
          </a:p>
          <a:p>
            <a:pPr algn="ctr">
              <a:lnSpc>
                <a:spcPts val="6019"/>
              </a:lnSpc>
            </a:pPr>
            <a:r>
              <a:rPr lang="en-US" sz="4299">
                <a:solidFill>
                  <a:srgbClr val="000000"/>
                </a:solidFill>
                <a:latin typeface="Quicksand 1 Bold"/>
              </a:rPr>
              <a:t>201011400688</a:t>
            </a:r>
          </a:p>
          <a:p>
            <a:pPr algn="ctr">
              <a:lnSpc>
                <a:spcPts val="6019"/>
              </a:lnSpc>
            </a:pPr>
            <a:r>
              <a:rPr lang="en-US" sz="4299">
                <a:solidFill>
                  <a:srgbClr val="000000"/>
                </a:solidFill>
                <a:latin typeface="Quicksand 1 Bold"/>
              </a:rPr>
              <a:t>07TPLP016</a:t>
            </a:r>
          </a:p>
          <a:p>
            <a:pPr algn="ctr">
              <a:lnSpc>
                <a:spcPts val="6019"/>
              </a:lnSpc>
            </a:pPr>
            <a:r>
              <a:rPr lang="en-US" sz="4299">
                <a:solidFill>
                  <a:srgbClr val="000000"/>
                </a:solidFill>
                <a:latin typeface="Quicksand 1 Bold"/>
              </a:rPr>
              <a:t>TESTING QA DAN PERANGKAT LUNAK</a:t>
            </a:r>
          </a:p>
        </p:txBody>
      </p:sp>
      <p:sp>
        <p:nvSpPr>
          <p:cNvPr name="Freeform 9" id="9"/>
          <p:cNvSpPr/>
          <p:nvPr/>
        </p:nvSpPr>
        <p:spPr>
          <a:xfrm flipH="false" flipV="false" rot="4423086">
            <a:off x="-24920" y="-4936755"/>
            <a:ext cx="5323671" cy="7857779"/>
          </a:xfrm>
          <a:custGeom>
            <a:avLst/>
            <a:gdLst/>
            <a:ahLst/>
            <a:cxnLst/>
            <a:rect r="r" b="b" t="t" l="l"/>
            <a:pathLst>
              <a:path h="7857779" w="5323671">
                <a:moveTo>
                  <a:pt x="0" y="0"/>
                </a:moveTo>
                <a:lnTo>
                  <a:pt x="5323671" y="0"/>
                </a:lnTo>
                <a:lnTo>
                  <a:pt x="5323671" y="7857779"/>
                </a:lnTo>
                <a:lnTo>
                  <a:pt x="0" y="78577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8196606">
            <a:off x="12485143" y="-5686488"/>
            <a:ext cx="7299575" cy="10774229"/>
          </a:xfrm>
          <a:custGeom>
            <a:avLst/>
            <a:gdLst/>
            <a:ahLst/>
            <a:cxnLst/>
            <a:rect r="r" b="b" t="t" l="l"/>
            <a:pathLst>
              <a:path h="10774229" w="7299575">
                <a:moveTo>
                  <a:pt x="0" y="0"/>
                </a:moveTo>
                <a:lnTo>
                  <a:pt x="7299576" y="0"/>
                </a:lnTo>
                <a:lnTo>
                  <a:pt x="7299576" y="10774229"/>
                </a:lnTo>
                <a:lnTo>
                  <a:pt x="0" y="10774229"/>
                </a:lnTo>
                <a:lnTo>
                  <a:pt x="0" y="0"/>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284660">
            <a:off x="247526" y="3175668"/>
            <a:ext cx="11189148" cy="16515269"/>
          </a:xfrm>
          <a:custGeom>
            <a:avLst/>
            <a:gdLst/>
            <a:ahLst/>
            <a:cxnLst/>
            <a:rect r="r" b="b" t="t" l="l"/>
            <a:pathLst>
              <a:path h="16515269" w="11189148">
                <a:moveTo>
                  <a:pt x="0" y="0"/>
                </a:moveTo>
                <a:lnTo>
                  <a:pt x="11189148" y="0"/>
                </a:lnTo>
                <a:lnTo>
                  <a:pt x="11189148" y="16515269"/>
                </a:lnTo>
                <a:lnTo>
                  <a:pt x="0" y="16515269"/>
                </a:lnTo>
                <a:lnTo>
                  <a:pt x="0" y="0"/>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150981" y="314325"/>
            <a:ext cx="9986038" cy="1285875"/>
          </a:xfrm>
          <a:prstGeom prst="rect">
            <a:avLst/>
          </a:prstGeom>
        </p:spPr>
        <p:txBody>
          <a:bodyPr anchor="t" rtlCol="false" tIns="0" lIns="0" bIns="0" rIns="0">
            <a:spAutoFit/>
          </a:bodyPr>
          <a:lstStyle/>
          <a:p>
            <a:pPr algn="ctr">
              <a:lnSpc>
                <a:spcPts val="10500"/>
              </a:lnSpc>
            </a:pPr>
            <a:r>
              <a:rPr lang="en-US" sz="7500">
                <a:solidFill>
                  <a:srgbClr val="000000"/>
                </a:solidFill>
                <a:latin typeface="Paytone One Bold"/>
              </a:rPr>
              <a:t>MANFAAT CI/CD</a:t>
            </a:r>
          </a:p>
        </p:txBody>
      </p:sp>
      <p:sp>
        <p:nvSpPr>
          <p:cNvPr name="TextBox 5" id="5"/>
          <p:cNvSpPr txBox="true"/>
          <p:nvPr/>
        </p:nvSpPr>
        <p:spPr>
          <a:xfrm rot="0">
            <a:off x="1028700" y="2318332"/>
            <a:ext cx="15795907" cy="5960302"/>
          </a:xfrm>
          <a:prstGeom prst="rect">
            <a:avLst/>
          </a:prstGeom>
        </p:spPr>
        <p:txBody>
          <a:bodyPr anchor="t" rtlCol="false" tIns="0" lIns="0" bIns="0" rIns="0">
            <a:spAutoFit/>
          </a:bodyPr>
          <a:lstStyle/>
          <a:p>
            <a:pPr algn="just" marL="667654" indent="-333827" lvl="1">
              <a:lnSpc>
                <a:spcPts val="4329"/>
              </a:lnSpc>
              <a:buFont typeface="Arial"/>
              <a:buChar char="•"/>
            </a:pPr>
            <a:r>
              <a:rPr lang="en-US" sz="3092">
                <a:solidFill>
                  <a:srgbClr val="000000"/>
                </a:solidFill>
                <a:latin typeface="Quicksand 1 Bold"/>
              </a:rPr>
              <a:t> Mendeteksi adanya kesalahan dan bug lebih awal </a:t>
            </a:r>
          </a:p>
          <a:p>
            <a:pPr algn="just" marL="667654" indent="-333827" lvl="1">
              <a:lnSpc>
                <a:spcPts val="4329"/>
              </a:lnSpc>
              <a:buFont typeface="Arial"/>
              <a:buChar char="•"/>
            </a:pPr>
            <a:r>
              <a:rPr lang="en-US" sz="3092">
                <a:solidFill>
                  <a:srgbClr val="000000"/>
                </a:solidFill>
                <a:latin typeface="Quicksand 1 Bold"/>
              </a:rPr>
              <a:t> Mengurangi kebutuhan akan pengujian manual, CI/CD dapat mengurangi biaya pengembangan dan pengiriman serta mempercepat rilis produk.</a:t>
            </a:r>
          </a:p>
          <a:p>
            <a:pPr algn="just" marL="667654" indent="-333827" lvl="1">
              <a:lnSpc>
                <a:spcPts val="4329"/>
              </a:lnSpc>
              <a:buFont typeface="Arial"/>
              <a:buChar char="•"/>
            </a:pPr>
            <a:r>
              <a:rPr lang="en-US" sz="3092">
                <a:solidFill>
                  <a:srgbClr val="000000"/>
                </a:solidFill>
                <a:latin typeface="Quicksand 1 Bold"/>
              </a:rPr>
              <a:t> Mengurangi risiko kesalahan manusia melalui otomatisasi pengujian dan penerapan.</a:t>
            </a:r>
          </a:p>
          <a:p>
            <a:pPr algn="just" marL="667654" indent="-333827" lvl="1">
              <a:lnSpc>
                <a:spcPts val="4329"/>
              </a:lnSpc>
              <a:buFont typeface="Arial"/>
              <a:buChar char="•"/>
            </a:pPr>
            <a:r>
              <a:rPr lang="en-US" sz="3092">
                <a:solidFill>
                  <a:srgbClr val="000000"/>
                </a:solidFill>
                <a:latin typeface="Quicksand 1 Bold"/>
              </a:rPr>
              <a:t> Peningkatan Keamanan: CI/CD juga dapat mencakup pengujian keamanan yang terintegrasi, yang membantu mengidentifikasi kerentanan keamanan lebih awal dalam siklus pengembangan.</a:t>
            </a:r>
          </a:p>
          <a:p>
            <a:pPr algn="just" marL="667654" indent="-333827" lvl="1">
              <a:lnSpc>
                <a:spcPts val="4329"/>
              </a:lnSpc>
              <a:buFont typeface="Arial"/>
              <a:buChar char="•"/>
            </a:pPr>
            <a:r>
              <a:rPr lang="en-US" sz="3092">
                <a:solidFill>
                  <a:srgbClr val="000000"/>
                </a:solidFill>
                <a:latin typeface="Quicksand 1 Bold"/>
              </a:rPr>
              <a:t> Monitoring yang Lebih Baik: CI/CD dapat diintegrasikan dengan alat pemantauan yang membantu tim memantau kinerja aplikasi dan mendeteksi masalah dengan cepat.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2469811" y="2485475"/>
            <a:ext cx="13348378" cy="7485254"/>
          </a:xfrm>
          <a:custGeom>
            <a:avLst/>
            <a:gdLst/>
            <a:ahLst/>
            <a:cxnLst/>
            <a:rect r="r" b="b" t="t" l="l"/>
            <a:pathLst>
              <a:path h="7485254" w="13348378">
                <a:moveTo>
                  <a:pt x="0" y="0"/>
                </a:moveTo>
                <a:lnTo>
                  <a:pt x="13348378" y="0"/>
                </a:lnTo>
                <a:lnTo>
                  <a:pt x="13348378" y="7485254"/>
                </a:lnTo>
                <a:lnTo>
                  <a:pt x="0" y="7485254"/>
                </a:lnTo>
                <a:lnTo>
                  <a:pt x="0" y="0"/>
                </a:lnTo>
                <a:close/>
              </a:path>
            </a:pathLst>
          </a:custGeom>
          <a:blipFill>
            <a:blip r:embed="rId2"/>
            <a:stretch>
              <a:fillRect l="0" t="0" r="0" b="0"/>
            </a:stretch>
          </a:blipFill>
        </p:spPr>
      </p:sp>
      <p:sp>
        <p:nvSpPr>
          <p:cNvPr name="TextBox 3" id="3"/>
          <p:cNvSpPr txBox="true"/>
          <p:nvPr/>
        </p:nvSpPr>
        <p:spPr>
          <a:xfrm rot="0">
            <a:off x="0" y="544513"/>
            <a:ext cx="18288000" cy="174942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Quicksand 2 Bold"/>
              </a:rPr>
              <a:t>siapkan file yang ingin di test, disini saya menggunakan file fuzzy.py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2114923" y="2143435"/>
            <a:ext cx="14058153" cy="7903852"/>
          </a:xfrm>
          <a:custGeom>
            <a:avLst/>
            <a:gdLst/>
            <a:ahLst/>
            <a:cxnLst/>
            <a:rect r="r" b="b" t="t" l="l"/>
            <a:pathLst>
              <a:path h="7903852" w="14058153">
                <a:moveTo>
                  <a:pt x="0" y="0"/>
                </a:moveTo>
                <a:lnTo>
                  <a:pt x="14058154" y="0"/>
                </a:lnTo>
                <a:lnTo>
                  <a:pt x="14058154" y="7903852"/>
                </a:lnTo>
                <a:lnTo>
                  <a:pt x="0" y="7903852"/>
                </a:lnTo>
                <a:lnTo>
                  <a:pt x="0" y="0"/>
                </a:lnTo>
                <a:close/>
              </a:path>
            </a:pathLst>
          </a:custGeom>
          <a:blipFill>
            <a:blip r:embed="rId2"/>
            <a:stretch>
              <a:fillRect l="0" t="0" r="0" b="0"/>
            </a:stretch>
          </a:blipFill>
        </p:spPr>
      </p:sp>
      <p:sp>
        <p:nvSpPr>
          <p:cNvPr name="TextBox 3" id="3"/>
          <p:cNvSpPr txBox="true"/>
          <p:nvPr/>
        </p:nvSpPr>
        <p:spPr>
          <a:xfrm rot="0">
            <a:off x="0" y="111125"/>
            <a:ext cx="18288000" cy="17399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Paytone One Bold"/>
              </a:rPr>
              <a:t>buat file dengan nama test_fuzzy.py isi dengan fungsi yang ingin di test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999430" y="1954950"/>
            <a:ext cx="14289140" cy="7970955"/>
          </a:xfrm>
          <a:custGeom>
            <a:avLst/>
            <a:gdLst/>
            <a:ahLst/>
            <a:cxnLst/>
            <a:rect r="r" b="b" t="t" l="l"/>
            <a:pathLst>
              <a:path h="7970955" w="14289140">
                <a:moveTo>
                  <a:pt x="0" y="0"/>
                </a:moveTo>
                <a:lnTo>
                  <a:pt x="14289140" y="0"/>
                </a:lnTo>
                <a:lnTo>
                  <a:pt x="14289140" y="7970954"/>
                </a:lnTo>
                <a:lnTo>
                  <a:pt x="0" y="7970954"/>
                </a:lnTo>
                <a:lnTo>
                  <a:pt x="0" y="0"/>
                </a:lnTo>
                <a:close/>
              </a:path>
            </a:pathLst>
          </a:custGeom>
          <a:blipFill>
            <a:blip r:embed="rId2"/>
            <a:stretch>
              <a:fillRect l="0" t="0" r="0" b="0"/>
            </a:stretch>
          </a:blipFill>
        </p:spPr>
      </p:sp>
      <p:sp>
        <p:nvSpPr>
          <p:cNvPr name="TextBox 3" id="3"/>
          <p:cNvSpPr txBox="true"/>
          <p:nvPr/>
        </p:nvSpPr>
        <p:spPr>
          <a:xfrm rot="0">
            <a:off x="0" y="101600"/>
            <a:ext cx="18288000" cy="174942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Quicksand 2 Bold"/>
              </a:rPr>
              <a:t>Buka terminal ketik python test_fuzzy.py untuk melakukan testing di local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2794825" y="2962679"/>
            <a:ext cx="12698350" cy="6060998"/>
          </a:xfrm>
          <a:custGeom>
            <a:avLst/>
            <a:gdLst/>
            <a:ahLst/>
            <a:cxnLst/>
            <a:rect r="r" b="b" t="t" l="l"/>
            <a:pathLst>
              <a:path h="6060998" w="12698350">
                <a:moveTo>
                  <a:pt x="0" y="0"/>
                </a:moveTo>
                <a:lnTo>
                  <a:pt x="12698350" y="0"/>
                </a:lnTo>
                <a:lnTo>
                  <a:pt x="12698350" y="6060999"/>
                </a:lnTo>
                <a:lnTo>
                  <a:pt x="0" y="6060999"/>
                </a:lnTo>
                <a:lnTo>
                  <a:pt x="0" y="0"/>
                </a:lnTo>
                <a:close/>
              </a:path>
            </a:pathLst>
          </a:custGeom>
          <a:blipFill>
            <a:blip r:embed="rId2"/>
            <a:stretch>
              <a:fillRect l="0" t="0" r="0" b="0"/>
            </a:stretch>
          </a:blipFill>
        </p:spPr>
      </p:sp>
      <p:sp>
        <p:nvSpPr>
          <p:cNvPr name="TextBox 3" id="3"/>
          <p:cNvSpPr txBox="true"/>
          <p:nvPr/>
        </p:nvSpPr>
        <p:spPr>
          <a:xfrm rot="0">
            <a:off x="0" y="554350"/>
            <a:ext cx="18288000" cy="1749425"/>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Quicksand 2 Bold"/>
              </a:rPr>
              <a:t>buat repositori baru lalu upload file tersebut ke dalam github</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2341531" y="2671678"/>
            <a:ext cx="13604937" cy="6374202"/>
          </a:xfrm>
          <a:custGeom>
            <a:avLst/>
            <a:gdLst/>
            <a:ahLst/>
            <a:cxnLst/>
            <a:rect r="r" b="b" t="t" l="l"/>
            <a:pathLst>
              <a:path h="6374202" w="13604937">
                <a:moveTo>
                  <a:pt x="0" y="0"/>
                </a:moveTo>
                <a:lnTo>
                  <a:pt x="13604938" y="0"/>
                </a:lnTo>
                <a:lnTo>
                  <a:pt x="13604938" y="6374202"/>
                </a:lnTo>
                <a:lnTo>
                  <a:pt x="0" y="6374202"/>
                </a:lnTo>
                <a:lnTo>
                  <a:pt x="0" y="0"/>
                </a:lnTo>
                <a:close/>
              </a:path>
            </a:pathLst>
          </a:custGeom>
          <a:blipFill>
            <a:blip r:embed="rId2"/>
            <a:stretch>
              <a:fillRect l="0" t="0" r="0" b="0"/>
            </a:stretch>
          </a:blipFill>
        </p:spPr>
      </p:sp>
      <p:sp>
        <p:nvSpPr>
          <p:cNvPr name="TextBox 3" id="3"/>
          <p:cNvSpPr txBox="true"/>
          <p:nvPr/>
        </p:nvSpPr>
        <p:spPr>
          <a:xfrm rot="0">
            <a:off x="2065362" y="923925"/>
            <a:ext cx="14157275"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Quicksand 2 Bold"/>
              </a:rPr>
              <a:t>lalu pilih ke tab action pilih python application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508297" y="2286996"/>
            <a:ext cx="15271407" cy="7244415"/>
          </a:xfrm>
          <a:custGeom>
            <a:avLst/>
            <a:gdLst/>
            <a:ahLst/>
            <a:cxnLst/>
            <a:rect r="r" b="b" t="t" l="l"/>
            <a:pathLst>
              <a:path h="7244415" w="15271407">
                <a:moveTo>
                  <a:pt x="0" y="0"/>
                </a:moveTo>
                <a:lnTo>
                  <a:pt x="15271406" y="0"/>
                </a:lnTo>
                <a:lnTo>
                  <a:pt x="15271406" y="7244415"/>
                </a:lnTo>
                <a:lnTo>
                  <a:pt x="0" y="7244415"/>
                </a:lnTo>
                <a:lnTo>
                  <a:pt x="0" y="0"/>
                </a:lnTo>
                <a:close/>
              </a:path>
            </a:pathLst>
          </a:custGeom>
          <a:blipFill>
            <a:blip r:embed="rId2"/>
            <a:stretch>
              <a:fillRect l="0" t="0" r="0" b="0"/>
            </a:stretch>
          </a:blipFill>
        </p:spPr>
      </p:sp>
      <p:sp>
        <p:nvSpPr>
          <p:cNvPr name="TextBox 3" id="3"/>
          <p:cNvSpPr txBox="true"/>
          <p:nvPr/>
        </p:nvSpPr>
        <p:spPr>
          <a:xfrm rot="0">
            <a:off x="5330503" y="923925"/>
            <a:ext cx="7626995"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Quicksand 2 Bold"/>
              </a:rPr>
              <a:t>lalu pillih commit change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2034106" y="2175628"/>
            <a:ext cx="14219788" cy="6724731"/>
          </a:xfrm>
          <a:custGeom>
            <a:avLst/>
            <a:gdLst/>
            <a:ahLst/>
            <a:cxnLst/>
            <a:rect r="r" b="b" t="t" l="l"/>
            <a:pathLst>
              <a:path h="6724731" w="14219788">
                <a:moveTo>
                  <a:pt x="0" y="0"/>
                </a:moveTo>
                <a:lnTo>
                  <a:pt x="14219788" y="0"/>
                </a:lnTo>
                <a:lnTo>
                  <a:pt x="14219788" y="6724731"/>
                </a:lnTo>
                <a:lnTo>
                  <a:pt x="0" y="6724731"/>
                </a:lnTo>
                <a:lnTo>
                  <a:pt x="0" y="0"/>
                </a:lnTo>
                <a:close/>
              </a:path>
            </a:pathLst>
          </a:custGeom>
          <a:blipFill>
            <a:blip r:embed="rId2"/>
            <a:stretch>
              <a:fillRect l="0" t="0" r="0" b="0"/>
            </a:stretch>
          </a:blipFill>
        </p:spPr>
      </p:sp>
      <p:sp>
        <p:nvSpPr>
          <p:cNvPr name="TextBox 3" id="3"/>
          <p:cNvSpPr txBox="true"/>
          <p:nvPr/>
        </p:nvSpPr>
        <p:spPr>
          <a:xfrm rot="0">
            <a:off x="4235872" y="923925"/>
            <a:ext cx="9816257"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Quicksand 2 Bold"/>
              </a:rPr>
              <a:t>lalu pilih create python-app.yml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343955" y="2325845"/>
            <a:ext cx="15600090" cy="7445497"/>
          </a:xfrm>
          <a:custGeom>
            <a:avLst/>
            <a:gdLst/>
            <a:ahLst/>
            <a:cxnLst/>
            <a:rect r="r" b="b" t="t" l="l"/>
            <a:pathLst>
              <a:path h="7445497" w="15600090">
                <a:moveTo>
                  <a:pt x="0" y="0"/>
                </a:moveTo>
                <a:lnTo>
                  <a:pt x="15600090" y="0"/>
                </a:lnTo>
                <a:lnTo>
                  <a:pt x="15600090" y="7445497"/>
                </a:lnTo>
                <a:lnTo>
                  <a:pt x="0" y="7445497"/>
                </a:lnTo>
                <a:lnTo>
                  <a:pt x="0" y="0"/>
                </a:lnTo>
                <a:close/>
              </a:path>
            </a:pathLst>
          </a:custGeom>
          <a:blipFill>
            <a:blip r:embed="rId2"/>
            <a:stretch>
              <a:fillRect l="0" t="0" r="0" b="0"/>
            </a:stretch>
          </a:blipFill>
        </p:spPr>
      </p:sp>
      <p:sp>
        <p:nvSpPr>
          <p:cNvPr name="TextBox 3" id="3"/>
          <p:cNvSpPr txBox="true"/>
          <p:nvPr/>
        </p:nvSpPr>
        <p:spPr>
          <a:xfrm rot="0">
            <a:off x="1048196" y="544513"/>
            <a:ext cx="16191607"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Quicksand 2 Bold"/>
              </a:rPr>
              <a:t>buka tab action lagi , lalu ini adalah hasil testing nya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986030" y="2768513"/>
            <a:ext cx="6979143" cy="5533389"/>
          </a:xfrm>
          <a:custGeom>
            <a:avLst/>
            <a:gdLst/>
            <a:ahLst/>
            <a:cxnLst/>
            <a:rect r="r" b="b" t="t" l="l"/>
            <a:pathLst>
              <a:path h="5533389" w="6979143">
                <a:moveTo>
                  <a:pt x="0" y="0"/>
                </a:moveTo>
                <a:lnTo>
                  <a:pt x="6979143" y="0"/>
                </a:lnTo>
                <a:lnTo>
                  <a:pt x="6979143" y="5533390"/>
                </a:lnTo>
                <a:lnTo>
                  <a:pt x="0" y="5533390"/>
                </a:lnTo>
                <a:lnTo>
                  <a:pt x="0" y="0"/>
                </a:lnTo>
                <a:close/>
              </a:path>
            </a:pathLst>
          </a:custGeom>
          <a:blipFill>
            <a:blip r:embed="rId8"/>
            <a:stretch>
              <a:fillRect l="0" t="0" r="0" b="0"/>
            </a:stretch>
          </a:blipFill>
        </p:spPr>
      </p:sp>
      <p:sp>
        <p:nvSpPr>
          <p:cNvPr name="TextBox 6" id="6"/>
          <p:cNvSpPr txBox="true"/>
          <p:nvPr/>
        </p:nvSpPr>
        <p:spPr>
          <a:xfrm rot="0">
            <a:off x="3477371" y="-19128"/>
            <a:ext cx="11333258" cy="2787642"/>
          </a:xfrm>
          <a:prstGeom prst="rect">
            <a:avLst/>
          </a:prstGeom>
        </p:spPr>
        <p:txBody>
          <a:bodyPr anchor="t" rtlCol="false" tIns="0" lIns="0" bIns="0" rIns="0">
            <a:spAutoFit/>
          </a:bodyPr>
          <a:lstStyle/>
          <a:p>
            <a:pPr algn="ctr">
              <a:lnSpc>
                <a:spcPts val="11200"/>
              </a:lnSpc>
            </a:pPr>
            <a:r>
              <a:rPr lang="en-US" sz="8000">
                <a:solidFill>
                  <a:srgbClr val="000000"/>
                </a:solidFill>
                <a:latin typeface="Paytone One Bold"/>
              </a:rPr>
              <a:t>PENGENALAN UNIT TEST</a:t>
            </a:r>
          </a:p>
        </p:txBody>
      </p:sp>
      <p:sp>
        <p:nvSpPr>
          <p:cNvPr name="TextBox 7" id="7"/>
          <p:cNvSpPr txBox="true"/>
          <p:nvPr/>
        </p:nvSpPr>
        <p:spPr>
          <a:xfrm rot="0">
            <a:off x="508957" y="3075262"/>
            <a:ext cx="9119753" cy="4780915"/>
          </a:xfrm>
          <a:prstGeom prst="rect">
            <a:avLst/>
          </a:prstGeom>
        </p:spPr>
        <p:txBody>
          <a:bodyPr anchor="t" rtlCol="false" tIns="0" lIns="0" bIns="0" rIns="0">
            <a:spAutoFit/>
          </a:bodyPr>
          <a:lstStyle/>
          <a:p>
            <a:pPr algn="just">
              <a:lnSpc>
                <a:spcPts val="4759"/>
              </a:lnSpc>
            </a:pPr>
            <a:r>
              <a:rPr lang="en-US" sz="3399">
                <a:solidFill>
                  <a:srgbClr val="000000"/>
                </a:solidFill>
                <a:latin typeface="Quicksand 2 Bold"/>
              </a:rPr>
              <a:t>UNIT TEST merupakan salah satu jenis pengujian perangkat lunak yang dilakukan dalam pengembangan perangkat lunak. Tujuan utama dari unit test adalah untuk menguji komponen terkecil dari perangkat lunak, yang disebut "unit," secara terisolasi untuk memastikan bahwa unit tersebut berfungsi dengan benar.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2759891"/>
            <a:ext cx="16230600" cy="6498409"/>
            <a:chOff x="0" y="0"/>
            <a:chExt cx="4274726" cy="1711515"/>
          </a:xfrm>
        </p:grpSpPr>
        <p:sp>
          <p:nvSpPr>
            <p:cNvPr name="Freeform 3" id="3"/>
            <p:cNvSpPr/>
            <p:nvPr/>
          </p:nvSpPr>
          <p:spPr>
            <a:xfrm flipH="false" flipV="false" rot="0">
              <a:off x="0" y="0"/>
              <a:ext cx="4274726" cy="1711515"/>
            </a:xfrm>
            <a:custGeom>
              <a:avLst/>
              <a:gdLst/>
              <a:ahLst/>
              <a:cxnLst/>
              <a:rect r="r" b="b" t="t" l="l"/>
              <a:pathLst>
                <a:path h="1711515" w="4274726">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name="TextBox 4" id="4"/>
            <p:cNvSpPr txBox="true"/>
            <p:nvPr/>
          </p:nvSpPr>
          <p:spPr>
            <a:xfrm>
              <a:off x="0" y="-38100"/>
              <a:ext cx="4274726" cy="174961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067879">
            <a:off x="15046306" y="7691060"/>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2"/>
            <a:stretch>
              <a:fillRect l="0" t="0" r="0" b="0"/>
            </a:stretch>
          </a:blipFill>
        </p:spPr>
      </p:sp>
      <p:sp>
        <p:nvSpPr>
          <p:cNvPr name="Freeform 6" id="6"/>
          <p:cNvSpPr/>
          <p:nvPr/>
        </p:nvSpPr>
        <p:spPr>
          <a:xfrm flipH="false" flipV="false" rot="-4063775">
            <a:off x="729149" y="2068980"/>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3"/>
            <a:stretch>
              <a:fillRect l="0" t="0" r="0" b="0"/>
            </a:stretch>
          </a:blipFill>
        </p:spPr>
      </p:sp>
      <p:sp>
        <p:nvSpPr>
          <p:cNvPr name="Freeform 7" id="7"/>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078464" y="2978969"/>
            <a:ext cx="14131072" cy="5709285"/>
          </a:xfrm>
          <a:prstGeom prst="rect">
            <a:avLst/>
          </a:prstGeom>
        </p:spPr>
        <p:txBody>
          <a:bodyPr anchor="t" rtlCol="false" tIns="0" lIns="0" bIns="0" rIns="0">
            <a:spAutoFit/>
          </a:bodyPr>
          <a:lstStyle/>
          <a:p>
            <a:pPr algn="just">
              <a:lnSpc>
                <a:spcPts val="5040"/>
              </a:lnSpc>
            </a:pPr>
            <a:r>
              <a:rPr lang="en-US" sz="3600">
                <a:solidFill>
                  <a:srgbClr val="000000"/>
                </a:solidFill>
                <a:latin typeface="Quicksand 1 Bold"/>
              </a:rPr>
              <a:t>Unit test penting dalam pengembangan perangkat lunak karena mereka mendeteksi kesalahan secara dini, mempermudah refaktorisasi, berfungsi sebagai dokumentasi hidup, meningkatkan kepercayaan pengembang, menghemat waktu dan biaya, memudahkan kolaborasi, meningkatkan kualitas perangkat lunak, dan mendukung praktik pengembangan terbaik, Hal ini juga membantu meningkatkan kualitas kode dan memudahkan dalam melakukan perubahan atau penambahan fitur di masa yang akan datang.</a:t>
            </a:r>
          </a:p>
        </p:txBody>
      </p:sp>
      <p:sp>
        <p:nvSpPr>
          <p:cNvPr name="TextBox 10" id="10"/>
          <p:cNvSpPr txBox="true"/>
          <p:nvPr/>
        </p:nvSpPr>
        <p:spPr>
          <a:xfrm rot="0">
            <a:off x="3306485" y="106363"/>
            <a:ext cx="11675029" cy="2432050"/>
          </a:xfrm>
          <a:prstGeom prst="rect">
            <a:avLst/>
          </a:prstGeom>
        </p:spPr>
        <p:txBody>
          <a:bodyPr anchor="t" rtlCol="false" tIns="0" lIns="0" bIns="0" rIns="0">
            <a:spAutoFit/>
          </a:bodyPr>
          <a:lstStyle/>
          <a:p>
            <a:pPr algn="ctr">
              <a:lnSpc>
                <a:spcPts val="9799"/>
              </a:lnSpc>
            </a:pPr>
            <a:r>
              <a:rPr lang="en-US" sz="6999">
                <a:solidFill>
                  <a:srgbClr val="000000"/>
                </a:solidFill>
                <a:latin typeface="Paytone One Bold"/>
              </a:rPr>
              <a:t>APAKAH UNIT TEST PENTING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357826" y="3412712"/>
            <a:ext cx="7552528" cy="3461575"/>
          </a:xfrm>
          <a:custGeom>
            <a:avLst/>
            <a:gdLst/>
            <a:ahLst/>
            <a:cxnLst/>
            <a:rect r="r" b="b" t="t" l="l"/>
            <a:pathLst>
              <a:path h="3461575" w="7552528">
                <a:moveTo>
                  <a:pt x="0" y="0"/>
                </a:moveTo>
                <a:lnTo>
                  <a:pt x="7552528" y="0"/>
                </a:lnTo>
                <a:lnTo>
                  <a:pt x="7552528" y="3461576"/>
                </a:lnTo>
                <a:lnTo>
                  <a:pt x="0" y="3461576"/>
                </a:lnTo>
                <a:lnTo>
                  <a:pt x="0" y="0"/>
                </a:lnTo>
                <a:close/>
              </a:path>
            </a:pathLst>
          </a:custGeom>
          <a:blipFill>
            <a:blip r:embed="rId8"/>
            <a:stretch>
              <a:fillRect l="0" t="0" r="0" b="0"/>
            </a:stretch>
          </a:blipFill>
        </p:spPr>
      </p:sp>
      <p:sp>
        <p:nvSpPr>
          <p:cNvPr name="TextBox 6" id="6"/>
          <p:cNvSpPr txBox="true"/>
          <p:nvPr/>
        </p:nvSpPr>
        <p:spPr>
          <a:xfrm rot="0">
            <a:off x="3477371" y="-9603"/>
            <a:ext cx="11333258" cy="2619364"/>
          </a:xfrm>
          <a:prstGeom prst="rect">
            <a:avLst/>
          </a:prstGeom>
        </p:spPr>
        <p:txBody>
          <a:bodyPr anchor="t" rtlCol="false" tIns="0" lIns="0" bIns="0" rIns="0">
            <a:spAutoFit/>
          </a:bodyPr>
          <a:lstStyle/>
          <a:p>
            <a:pPr algn="ctr">
              <a:lnSpc>
                <a:spcPts val="10500"/>
              </a:lnSpc>
            </a:pPr>
            <a:r>
              <a:rPr lang="en-US" sz="7500">
                <a:solidFill>
                  <a:srgbClr val="000000"/>
                </a:solidFill>
                <a:latin typeface="Paytone One Bold"/>
              </a:rPr>
              <a:t>PENGERTIAN WHITE BOX TESTING</a:t>
            </a:r>
          </a:p>
        </p:txBody>
      </p:sp>
      <p:sp>
        <p:nvSpPr>
          <p:cNvPr name="TextBox 7" id="7"/>
          <p:cNvSpPr txBox="true"/>
          <p:nvPr/>
        </p:nvSpPr>
        <p:spPr>
          <a:xfrm rot="0">
            <a:off x="573515" y="2646867"/>
            <a:ext cx="9210903" cy="5502344"/>
          </a:xfrm>
          <a:prstGeom prst="rect">
            <a:avLst/>
          </a:prstGeom>
        </p:spPr>
        <p:txBody>
          <a:bodyPr anchor="t" rtlCol="false" tIns="0" lIns="0" bIns="0" rIns="0">
            <a:spAutoFit/>
          </a:bodyPr>
          <a:lstStyle/>
          <a:p>
            <a:pPr algn="just">
              <a:lnSpc>
                <a:spcPts val="4371"/>
              </a:lnSpc>
            </a:pPr>
            <a:r>
              <a:rPr lang="en-US" sz="3122">
                <a:solidFill>
                  <a:srgbClr val="000000"/>
                </a:solidFill>
                <a:latin typeface="Quicksand 2 Bold"/>
              </a:rPr>
              <a:t>White Box Testing merupakan jenis pengujian perangkat lunak yang dilakukan dengan memeriksa dan menguji struktur internal kode sumber sebuah program. Dalam white-box testing, pengujian dilakukan dengan memahami logika, aliran kendali, dan struktur kode sumber yang diuji. Tujuannya adalah untuk memastikan bahwa semua jalur eksekusi kode telah diuji secara komprehensif.</a:t>
            </a:r>
          </a:p>
          <a:p>
            <a:pPr algn="just">
              <a:lnSpc>
                <a:spcPts val="4371"/>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2814654"/>
            <a:ext cx="16230600" cy="6498409"/>
            <a:chOff x="0" y="0"/>
            <a:chExt cx="4274726" cy="1711515"/>
          </a:xfrm>
        </p:grpSpPr>
        <p:sp>
          <p:nvSpPr>
            <p:cNvPr name="Freeform 5" id="5"/>
            <p:cNvSpPr/>
            <p:nvPr/>
          </p:nvSpPr>
          <p:spPr>
            <a:xfrm flipH="false" flipV="false" rot="0">
              <a:off x="0" y="0"/>
              <a:ext cx="4274726" cy="1711515"/>
            </a:xfrm>
            <a:custGeom>
              <a:avLst/>
              <a:gdLst/>
              <a:ahLst/>
              <a:cxnLst/>
              <a:rect r="r" b="b" t="t" l="l"/>
              <a:pathLst>
                <a:path h="1711515" w="4274726">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name="TextBox 6" id="6"/>
            <p:cNvSpPr txBox="true"/>
            <p:nvPr/>
          </p:nvSpPr>
          <p:spPr>
            <a:xfrm>
              <a:off x="0" y="-38100"/>
              <a:ext cx="4274726" cy="174961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3067879">
            <a:off x="15046306" y="7691060"/>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6"/>
            <a:stretch>
              <a:fillRect l="0" t="0" r="0" b="0"/>
            </a:stretch>
          </a:blipFill>
        </p:spPr>
      </p:sp>
      <p:sp>
        <p:nvSpPr>
          <p:cNvPr name="Freeform 8" id="8"/>
          <p:cNvSpPr/>
          <p:nvPr/>
        </p:nvSpPr>
        <p:spPr>
          <a:xfrm flipH="false" flipV="false" rot="-4063775">
            <a:off x="729149" y="2068980"/>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7"/>
            <a:stretch>
              <a:fillRect l="0" t="0" r="0" b="0"/>
            </a:stretch>
          </a:blipFill>
        </p:spPr>
      </p:sp>
      <p:sp>
        <p:nvSpPr>
          <p:cNvPr name="TextBox 9" id="9"/>
          <p:cNvSpPr txBox="true"/>
          <p:nvPr/>
        </p:nvSpPr>
        <p:spPr>
          <a:xfrm rot="0">
            <a:off x="2157271" y="3513005"/>
            <a:ext cx="14131072" cy="3794760"/>
          </a:xfrm>
          <a:prstGeom prst="rect">
            <a:avLst/>
          </a:prstGeom>
        </p:spPr>
        <p:txBody>
          <a:bodyPr anchor="t" rtlCol="false" tIns="0" lIns="0" bIns="0" rIns="0">
            <a:spAutoFit/>
          </a:bodyPr>
          <a:lstStyle/>
          <a:p>
            <a:pPr algn="just">
              <a:lnSpc>
                <a:spcPts val="5040"/>
              </a:lnSpc>
            </a:pPr>
            <a:r>
              <a:rPr lang="en-US" sz="3600">
                <a:solidFill>
                  <a:srgbClr val="000000"/>
                </a:solidFill>
                <a:latin typeface="Quicksand 1 Bold"/>
              </a:rPr>
              <a:t>Tujuan White Box Testing untuk memastikan bahwa kode yang mereka tulis berfungsi dengan benar dan memenuhi kriteria desain yang telah ditentukan, ini juga membantu dalam mengidentifikasi kesalahan bug pada kode, sehingga memungkinkan untuk di perbaiki sebelum di gunakan lebih lanjut.</a:t>
            </a:r>
          </a:p>
        </p:txBody>
      </p:sp>
      <p:sp>
        <p:nvSpPr>
          <p:cNvPr name="TextBox 10" id="10"/>
          <p:cNvSpPr txBox="true"/>
          <p:nvPr/>
        </p:nvSpPr>
        <p:spPr>
          <a:xfrm rot="0">
            <a:off x="4039758" y="-129083"/>
            <a:ext cx="10366098" cy="2619375"/>
          </a:xfrm>
          <a:prstGeom prst="rect">
            <a:avLst/>
          </a:prstGeom>
        </p:spPr>
        <p:txBody>
          <a:bodyPr anchor="t" rtlCol="false" tIns="0" lIns="0" bIns="0" rIns="0">
            <a:spAutoFit/>
          </a:bodyPr>
          <a:lstStyle/>
          <a:p>
            <a:pPr algn="ctr">
              <a:lnSpc>
                <a:spcPts val="10500"/>
              </a:lnSpc>
            </a:pPr>
            <a:r>
              <a:rPr lang="en-US" sz="7500">
                <a:solidFill>
                  <a:srgbClr val="000000"/>
                </a:solidFill>
                <a:latin typeface="Paytone One"/>
              </a:rPr>
              <a:t>TUJUAN WHITE BOX TESTING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961435" y="-2369044"/>
            <a:ext cx="19461855" cy="7890897"/>
          </a:xfrm>
          <a:custGeom>
            <a:avLst/>
            <a:gdLst/>
            <a:ahLst/>
            <a:cxnLst/>
            <a:rect r="r" b="b" t="t" l="l"/>
            <a:pathLst>
              <a:path h="7890897" w="19461855">
                <a:moveTo>
                  <a:pt x="0" y="0"/>
                </a:moveTo>
                <a:lnTo>
                  <a:pt x="19461855" y="0"/>
                </a:lnTo>
                <a:lnTo>
                  <a:pt x="19461855" y="7890897"/>
                </a:lnTo>
                <a:lnTo>
                  <a:pt x="0" y="7890897"/>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761776" y="195279"/>
            <a:ext cx="10764448" cy="2619375"/>
          </a:xfrm>
          <a:prstGeom prst="rect">
            <a:avLst/>
          </a:prstGeom>
        </p:spPr>
        <p:txBody>
          <a:bodyPr anchor="t" rtlCol="false" tIns="0" lIns="0" bIns="0" rIns="0">
            <a:spAutoFit/>
          </a:bodyPr>
          <a:lstStyle/>
          <a:p>
            <a:pPr algn="ctr">
              <a:lnSpc>
                <a:spcPts val="10500"/>
              </a:lnSpc>
            </a:pPr>
            <a:r>
              <a:rPr lang="en-US" sz="7500">
                <a:solidFill>
                  <a:srgbClr val="000000"/>
                </a:solidFill>
                <a:latin typeface="Paytone One Bold"/>
              </a:rPr>
              <a:t>METODE METODE WHITE BOX TESTING</a:t>
            </a:r>
          </a:p>
        </p:txBody>
      </p:sp>
      <p:grpSp>
        <p:nvGrpSpPr>
          <p:cNvPr name="Group 4" id="4"/>
          <p:cNvGrpSpPr/>
          <p:nvPr/>
        </p:nvGrpSpPr>
        <p:grpSpPr>
          <a:xfrm rot="0">
            <a:off x="1241120" y="3360876"/>
            <a:ext cx="16230600" cy="6498409"/>
            <a:chOff x="0" y="0"/>
            <a:chExt cx="4274726" cy="1711515"/>
          </a:xfrm>
        </p:grpSpPr>
        <p:sp>
          <p:nvSpPr>
            <p:cNvPr name="Freeform 5" id="5"/>
            <p:cNvSpPr/>
            <p:nvPr/>
          </p:nvSpPr>
          <p:spPr>
            <a:xfrm flipH="false" flipV="false" rot="0">
              <a:off x="0" y="0"/>
              <a:ext cx="4274726" cy="1711515"/>
            </a:xfrm>
            <a:custGeom>
              <a:avLst/>
              <a:gdLst/>
              <a:ahLst/>
              <a:cxnLst/>
              <a:rect r="r" b="b" t="t" l="l"/>
              <a:pathLst>
                <a:path h="1711515" w="4274726">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name="TextBox 6" id="6"/>
            <p:cNvSpPr txBox="true"/>
            <p:nvPr/>
          </p:nvSpPr>
          <p:spPr>
            <a:xfrm>
              <a:off x="0" y="-38100"/>
              <a:ext cx="4274726" cy="174961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490842" y="3653064"/>
            <a:ext cx="13731156" cy="5856884"/>
          </a:xfrm>
          <a:prstGeom prst="rect">
            <a:avLst/>
          </a:prstGeom>
        </p:spPr>
        <p:txBody>
          <a:bodyPr anchor="t" rtlCol="false" tIns="0" lIns="0" bIns="0" rIns="0">
            <a:spAutoFit/>
          </a:bodyPr>
          <a:lstStyle/>
          <a:p>
            <a:pPr algn="ctr">
              <a:lnSpc>
                <a:spcPts val="4228"/>
              </a:lnSpc>
              <a:spcBef>
                <a:spcPct val="0"/>
              </a:spcBef>
            </a:pPr>
            <a:r>
              <a:rPr lang="en-US" sz="3020">
                <a:solidFill>
                  <a:srgbClr val="000000"/>
                </a:solidFill>
                <a:latin typeface="Quicksand 1 Bold"/>
              </a:rPr>
              <a:t>Statement Coverage yaitu mengukur sejauh mana setiap pernyataan (statement) dalam kode sumber program telah dijalankan selama pengujian, gampang nya menguji tiap baris pada program</a:t>
            </a:r>
          </a:p>
          <a:p>
            <a:pPr algn="ctr">
              <a:lnSpc>
                <a:spcPts val="4228"/>
              </a:lnSpc>
              <a:spcBef>
                <a:spcPct val="0"/>
              </a:spcBef>
            </a:pPr>
          </a:p>
          <a:p>
            <a:pPr algn="ctr">
              <a:lnSpc>
                <a:spcPts val="4228"/>
              </a:lnSpc>
              <a:spcBef>
                <a:spcPct val="0"/>
              </a:spcBef>
            </a:pPr>
            <a:r>
              <a:rPr lang="en-US" sz="3020">
                <a:solidFill>
                  <a:srgbClr val="000000"/>
                </a:solidFill>
                <a:latin typeface="Quicksand 1 Bold"/>
              </a:rPr>
              <a:t>Branch Coverage yaitu mengukur sejauh mana semua percabangan (branch) dalam kode sumber program telah diuji selama pengujian</a:t>
            </a:r>
          </a:p>
          <a:p>
            <a:pPr algn="ctr">
              <a:lnSpc>
                <a:spcPts val="4228"/>
              </a:lnSpc>
              <a:spcBef>
                <a:spcPct val="0"/>
              </a:spcBef>
            </a:pPr>
          </a:p>
          <a:p>
            <a:pPr algn="ctr">
              <a:lnSpc>
                <a:spcPts val="4228"/>
              </a:lnSpc>
              <a:spcBef>
                <a:spcPct val="0"/>
              </a:spcBef>
            </a:pPr>
            <a:r>
              <a:rPr lang="en-US" sz="3020">
                <a:solidFill>
                  <a:srgbClr val="000000"/>
                </a:solidFill>
                <a:latin typeface="Quicksand 1 Bold"/>
              </a:rPr>
              <a:t>Path Coverage yaitu mengukur sejauh mana semua jalur eksekusi yang mungkin dalam kode sumber program telah diuji selama pengujian. Jalur eksekusi mencakup urutan pernyataan dan percabangan dalam kode yang membentuk alur eksekusi program dari awal hingga akhir.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826848" y="6452150"/>
            <a:ext cx="9154248" cy="3554900"/>
          </a:xfrm>
          <a:custGeom>
            <a:avLst/>
            <a:gdLst/>
            <a:ahLst/>
            <a:cxnLst/>
            <a:rect r="r" b="b" t="t" l="l"/>
            <a:pathLst>
              <a:path h="3554900" w="9154248">
                <a:moveTo>
                  <a:pt x="0" y="0"/>
                </a:moveTo>
                <a:lnTo>
                  <a:pt x="9154248" y="0"/>
                </a:lnTo>
                <a:lnTo>
                  <a:pt x="9154248" y="3554900"/>
                </a:lnTo>
                <a:lnTo>
                  <a:pt x="0" y="3554900"/>
                </a:lnTo>
                <a:lnTo>
                  <a:pt x="0" y="0"/>
                </a:lnTo>
                <a:close/>
              </a:path>
            </a:pathLst>
          </a:custGeom>
          <a:blipFill>
            <a:blip r:embed="rId8"/>
            <a:stretch>
              <a:fillRect l="0" t="0" r="0" b="0"/>
            </a:stretch>
          </a:blipFill>
        </p:spPr>
      </p:sp>
      <p:sp>
        <p:nvSpPr>
          <p:cNvPr name="TextBox 6" id="6"/>
          <p:cNvSpPr txBox="true"/>
          <p:nvPr/>
        </p:nvSpPr>
        <p:spPr>
          <a:xfrm rot="0">
            <a:off x="3477371" y="-9603"/>
            <a:ext cx="11333258" cy="1285864"/>
          </a:xfrm>
          <a:prstGeom prst="rect">
            <a:avLst/>
          </a:prstGeom>
        </p:spPr>
        <p:txBody>
          <a:bodyPr anchor="t" rtlCol="false" tIns="0" lIns="0" bIns="0" rIns="0">
            <a:spAutoFit/>
          </a:bodyPr>
          <a:lstStyle/>
          <a:p>
            <a:pPr algn="ctr">
              <a:lnSpc>
                <a:spcPts val="10500"/>
              </a:lnSpc>
            </a:pPr>
            <a:r>
              <a:rPr lang="en-US" sz="7500">
                <a:solidFill>
                  <a:srgbClr val="000000"/>
                </a:solidFill>
                <a:latin typeface="Paytone One Bold"/>
              </a:rPr>
              <a:t>PENGERTIAN CI/CD</a:t>
            </a:r>
          </a:p>
        </p:txBody>
      </p:sp>
      <p:sp>
        <p:nvSpPr>
          <p:cNvPr name="TextBox 7" id="7"/>
          <p:cNvSpPr txBox="true"/>
          <p:nvPr/>
        </p:nvSpPr>
        <p:spPr>
          <a:xfrm rot="0">
            <a:off x="573515" y="2646867"/>
            <a:ext cx="11911666" cy="3844994"/>
          </a:xfrm>
          <a:prstGeom prst="rect">
            <a:avLst/>
          </a:prstGeom>
        </p:spPr>
        <p:txBody>
          <a:bodyPr anchor="t" rtlCol="false" tIns="0" lIns="0" bIns="0" rIns="0">
            <a:spAutoFit/>
          </a:bodyPr>
          <a:lstStyle/>
          <a:p>
            <a:pPr algn="just">
              <a:lnSpc>
                <a:spcPts val="4371"/>
              </a:lnSpc>
            </a:pPr>
            <a:r>
              <a:rPr lang="en-US" sz="3122">
                <a:solidFill>
                  <a:srgbClr val="000000"/>
                </a:solidFill>
                <a:latin typeface="Quicksand 2 Bold"/>
              </a:rPr>
              <a:t>CI/CD (Continuous Integration/Continuous Deployment</a:t>
            </a:r>
          </a:p>
          <a:p>
            <a:pPr algn="just">
              <a:lnSpc>
                <a:spcPts val="4371"/>
              </a:lnSpc>
            </a:pPr>
          </a:p>
          <a:p>
            <a:pPr algn="just">
              <a:lnSpc>
                <a:spcPts val="4371"/>
              </a:lnSpc>
            </a:pPr>
            <a:r>
              <a:rPr lang="en-US" sz="3122">
                <a:solidFill>
                  <a:srgbClr val="000000"/>
                </a:solidFill>
                <a:latin typeface="Quicksand 2 Bold"/>
              </a:rPr>
              <a:t>CI/CD (Continuous Integration/Continuous Deployment) merupakan suatu praktik dalam pengembangan perangkat lunak yang bertujuan untuk meningkatkan produktivitas, kualitas, dan kecepatan dalam pengembangan perangkat lunak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2814654"/>
            <a:ext cx="16230600" cy="6498409"/>
            <a:chOff x="0" y="0"/>
            <a:chExt cx="4274726" cy="1711515"/>
          </a:xfrm>
        </p:grpSpPr>
        <p:sp>
          <p:nvSpPr>
            <p:cNvPr name="Freeform 5" id="5"/>
            <p:cNvSpPr/>
            <p:nvPr/>
          </p:nvSpPr>
          <p:spPr>
            <a:xfrm flipH="false" flipV="false" rot="0">
              <a:off x="0" y="0"/>
              <a:ext cx="4274726" cy="1711515"/>
            </a:xfrm>
            <a:custGeom>
              <a:avLst/>
              <a:gdLst/>
              <a:ahLst/>
              <a:cxnLst/>
              <a:rect r="r" b="b" t="t" l="l"/>
              <a:pathLst>
                <a:path h="1711515" w="4274726">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name="TextBox 6" id="6"/>
            <p:cNvSpPr txBox="true"/>
            <p:nvPr/>
          </p:nvSpPr>
          <p:spPr>
            <a:xfrm>
              <a:off x="0" y="-38100"/>
              <a:ext cx="4274726" cy="174961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3067879">
            <a:off x="15046306" y="7691060"/>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6"/>
            <a:stretch>
              <a:fillRect l="0" t="0" r="0" b="0"/>
            </a:stretch>
          </a:blipFill>
        </p:spPr>
      </p:sp>
      <p:sp>
        <p:nvSpPr>
          <p:cNvPr name="Freeform 8" id="8"/>
          <p:cNvSpPr/>
          <p:nvPr/>
        </p:nvSpPr>
        <p:spPr>
          <a:xfrm flipH="false" flipV="false" rot="-4063775">
            <a:off x="729149" y="2068980"/>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7"/>
            <a:stretch>
              <a:fillRect l="0" t="0" r="0" b="0"/>
            </a:stretch>
          </a:blipFill>
        </p:spPr>
      </p:sp>
      <p:sp>
        <p:nvSpPr>
          <p:cNvPr name="TextBox 9" id="9"/>
          <p:cNvSpPr txBox="true"/>
          <p:nvPr/>
        </p:nvSpPr>
        <p:spPr>
          <a:xfrm rot="0">
            <a:off x="2157271" y="3513005"/>
            <a:ext cx="14131072" cy="5709285"/>
          </a:xfrm>
          <a:prstGeom prst="rect">
            <a:avLst/>
          </a:prstGeom>
        </p:spPr>
        <p:txBody>
          <a:bodyPr anchor="t" rtlCol="false" tIns="0" lIns="0" bIns="0" rIns="0">
            <a:spAutoFit/>
          </a:bodyPr>
          <a:lstStyle/>
          <a:p>
            <a:pPr algn="just">
              <a:lnSpc>
                <a:spcPts val="5040"/>
              </a:lnSpc>
            </a:pPr>
            <a:r>
              <a:rPr lang="en-US" sz="3600">
                <a:solidFill>
                  <a:srgbClr val="000000"/>
                </a:solidFill>
                <a:latin typeface="Quicksand 1 Bold"/>
              </a:rPr>
              <a:t>Continuous Integration (CI) adalah praktik pengembangan perangkat lunak di mana perubahan kode yang dibuat oleh berbagai pengembang secara terus-menerus (kontinu) digabungkan ke dalam repositori utama (mainline) dan diuji secara otomatis. Tujuannya adalah untuk mengintegrasikan perubahan perangkat lunak lebih sering, sehingga meminimalkan konflik dan masalah integrasi yang mungkin muncul di tahap lebih lanjut dalam siklus pengembangan.</a:t>
            </a:r>
          </a:p>
          <a:p>
            <a:pPr algn="just">
              <a:lnSpc>
                <a:spcPts val="5040"/>
              </a:lnSpc>
            </a:pPr>
          </a:p>
        </p:txBody>
      </p:sp>
      <p:sp>
        <p:nvSpPr>
          <p:cNvPr name="TextBox 10" id="10"/>
          <p:cNvSpPr txBox="true"/>
          <p:nvPr/>
        </p:nvSpPr>
        <p:spPr>
          <a:xfrm rot="0">
            <a:off x="2625742" y="195279"/>
            <a:ext cx="13036516" cy="2619375"/>
          </a:xfrm>
          <a:prstGeom prst="rect">
            <a:avLst/>
          </a:prstGeom>
        </p:spPr>
        <p:txBody>
          <a:bodyPr anchor="t" rtlCol="false" tIns="0" lIns="0" bIns="0" rIns="0">
            <a:spAutoFit/>
          </a:bodyPr>
          <a:lstStyle/>
          <a:p>
            <a:pPr algn="ctr">
              <a:lnSpc>
                <a:spcPts val="10500"/>
              </a:lnSpc>
            </a:pPr>
            <a:r>
              <a:rPr lang="en-US" sz="7500">
                <a:solidFill>
                  <a:srgbClr val="000000"/>
                </a:solidFill>
                <a:latin typeface="Paytone One"/>
              </a:rPr>
              <a:t>Pengertian Continuous Integration  ( CI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2814654"/>
            <a:ext cx="16230600" cy="6498409"/>
            <a:chOff x="0" y="0"/>
            <a:chExt cx="4274726" cy="1711515"/>
          </a:xfrm>
        </p:grpSpPr>
        <p:sp>
          <p:nvSpPr>
            <p:cNvPr name="Freeform 5" id="5"/>
            <p:cNvSpPr/>
            <p:nvPr/>
          </p:nvSpPr>
          <p:spPr>
            <a:xfrm flipH="false" flipV="false" rot="0">
              <a:off x="0" y="0"/>
              <a:ext cx="4274726" cy="1711515"/>
            </a:xfrm>
            <a:custGeom>
              <a:avLst/>
              <a:gdLst/>
              <a:ahLst/>
              <a:cxnLst/>
              <a:rect r="r" b="b" t="t" l="l"/>
              <a:pathLst>
                <a:path h="1711515" w="4274726">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name="TextBox 6" id="6"/>
            <p:cNvSpPr txBox="true"/>
            <p:nvPr/>
          </p:nvSpPr>
          <p:spPr>
            <a:xfrm>
              <a:off x="0" y="-38100"/>
              <a:ext cx="4274726" cy="174961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3067879">
            <a:off x="15046306" y="7691060"/>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6"/>
            <a:stretch>
              <a:fillRect l="0" t="0" r="0" b="0"/>
            </a:stretch>
          </a:blipFill>
        </p:spPr>
      </p:sp>
      <p:sp>
        <p:nvSpPr>
          <p:cNvPr name="Freeform 8" id="8"/>
          <p:cNvSpPr/>
          <p:nvPr/>
        </p:nvSpPr>
        <p:spPr>
          <a:xfrm flipH="false" flipV="false" rot="-4063775">
            <a:off x="729149" y="2068980"/>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7"/>
            <a:stretch>
              <a:fillRect l="0" t="0" r="0" b="0"/>
            </a:stretch>
          </a:blipFill>
        </p:spPr>
      </p:sp>
      <p:sp>
        <p:nvSpPr>
          <p:cNvPr name="TextBox 9" id="9"/>
          <p:cNvSpPr txBox="true"/>
          <p:nvPr/>
        </p:nvSpPr>
        <p:spPr>
          <a:xfrm rot="0">
            <a:off x="2157271" y="3513005"/>
            <a:ext cx="14131072" cy="4432935"/>
          </a:xfrm>
          <a:prstGeom prst="rect">
            <a:avLst/>
          </a:prstGeom>
        </p:spPr>
        <p:txBody>
          <a:bodyPr anchor="t" rtlCol="false" tIns="0" lIns="0" bIns="0" rIns="0">
            <a:spAutoFit/>
          </a:bodyPr>
          <a:lstStyle/>
          <a:p>
            <a:pPr algn="just">
              <a:lnSpc>
                <a:spcPts val="5040"/>
              </a:lnSpc>
            </a:pPr>
            <a:r>
              <a:rPr lang="en-US" sz="3600">
                <a:solidFill>
                  <a:srgbClr val="000000"/>
                </a:solidFill>
                <a:latin typeface="Quicksand 1 Bold"/>
              </a:rPr>
              <a:t>Continuous Deployment (CD) adalah praktik dalam pengembangan perangkat lunak di mana perubahan kode yang telah lulus berbagai tahap pengujian secara otomatis dan telah diintegrasikan di Continuous Integration (CI) diterapkan ke lingkungan produksi secara otomatis, Tujuannya adalah untuk membuat rilis perangkat lunak menjadi lebih cepat dan lebih terprediksi</a:t>
            </a:r>
          </a:p>
        </p:txBody>
      </p:sp>
      <p:sp>
        <p:nvSpPr>
          <p:cNvPr name="TextBox 10" id="10"/>
          <p:cNvSpPr txBox="true"/>
          <p:nvPr/>
        </p:nvSpPr>
        <p:spPr>
          <a:xfrm rot="0">
            <a:off x="2625742" y="195279"/>
            <a:ext cx="13036516" cy="2619375"/>
          </a:xfrm>
          <a:prstGeom prst="rect">
            <a:avLst/>
          </a:prstGeom>
        </p:spPr>
        <p:txBody>
          <a:bodyPr anchor="t" rtlCol="false" tIns="0" lIns="0" bIns="0" rIns="0">
            <a:spAutoFit/>
          </a:bodyPr>
          <a:lstStyle/>
          <a:p>
            <a:pPr algn="ctr">
              <a:lnSpc>
                <a:spcPts val="10500"/>
              </a:lnSpc>
            </a:pPr>
            <a:r>
              <a:rPr lang="en-US" sz="7500">
                <a:solidFill>
                  <a:srgbClr val="000000"/>
                </a:solidFill>
                <a:latin typeface="Paytone One"/>
              </a:rPr>
              <a:t>Pengertian Continuous Deployment  ( CD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DAFygyLg3vw</dc:identifier>
  <dcterms:modified xsi:type="dcterms:W3CDTF">2011-08-01T06:04:30Z</dcterms:modified>
  <cp:revision>1</cp:revision>
  <dc:title>RanggaAriansyah_201011400688_UTS_Testing</dc:title>
</cp:coreProperties>
</file>