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Weiran" initials="SW" lastIdx="2" clrIdx="0">
    <p:extLst>
      <p:ext uri="{19B8F6BF-5375-455C-9EA6-DF929625EA0E}">
        <p15:presenceInfo xmlns:p15="http://schemas.microsoft.com/office/powerpoint/2012/main" userId="4e122d546f741c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37" d="100"/>
          <a:sy n="37" d="100"/>
        </p:scale>
        <p:origin x="37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1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CE51-A656-4332-841A-A582032AFA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BDD79D-6892-44A3-8F0A-1548086EF024}"/>
              </a:ext>
            </a:extLst>
          </p:cNvPr>
          <p:cNvSpPr/>
          <p:nvPr/>
        </p:nvSpPr>
        <p:spPr>
          <a:xfrm>
            <a:off x="0" y="0"/>
            <a:ext cx="42803763" cy="5098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0098C-5600-4EA9-92FB-4F2EF5EDB02A}"/>
              </a:ext>
            </a:extLst>
          </p:cNvPr>
          <p:cNvSpPr txBox="1"/>
          <p:nvPr/>
        </p:nvSpPr>
        <p:spPr>
          <a:xfrm>
            <a:off x="458211" y="604040"/>
            <a:ext cx="350089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Arial Narrow" panose="020B0606020202030204" pitchFamily="34" charset="0"/>
                <a:cs typeface="Aharoni" panose="02010803020104030203" pitchFamily="2" charset="-79"/>
              </a:rPr>
              <a:t>Enhanced Talking Head Anime from a Single Image towards a User-friendly Application</a:t>
            </a:r>
          </a:p>
          <a:p>
            <a:r>
              <a:rPr lang="en-US" sz="6000" u="sng" dirty="0">
                <a:latin typeface="Arial Narrow" panose="020B0606020202030204" pitchFamily="34" charset="0"/>
                <a:cs typeface="Aharoni" panose="02010803020104030203" pitchFamily="2" charset="-79"/>
              </a:rPr>
              <a:t>Keywords</a:t>
            </a:r>
            <a:r>
              <a:rPr lang="en-US" sz="6000" dirty="0">
                <a:latin typeface="Arial Narrow" panose="020B0606020202030204" pitchFamily="34" charset="0"/>
                <a:cs typeface="Aharoni" panose="02010803020104030203" pitchFamily="2" charset="-79"/>
              </a:rPr>
              <a:t>: Image processing, face detection, GAN, CNN, facial landmark detection, super-resolution</a:t>
            </a:r>
          </a:p>
          <a:p>
            <a:endParaRPr lang="en-US" sz="5000" dirty="0">
              <a:latin typeface="Arial Narrow" panose="020B0606020202030204" pitchFamily="34" charset="0"/>
              <a:cs typeface="Aharoni" panose="02010803020104030203" pitchFamily="2" charset="-79"/>
            </a:endParaRPr>
          </a:p>
          <a:p>
            <a:r>
              <a:rPr lang="en-US" sz="5000" dirty="0">
                <a:latin typeface="Arial Narrow" panose="020B0606020202030204" pitchFamily="34" charset="0"/>
                <a:cs typeface="Aharoni" panose="02010803020104030203" pitchFamily="2" charset="-79"/>
              </a:rPr>
              <a:t>Authors: Huang Liu, Sun Weiran, Tan </a:t>
            </a:r>
            <a:r>
              <a:rPr lang="en-US" sz="5000" dirty="0" err="1">
                <a:latin typeface="Arial Narrow" panose="020B0606020202030204" pitchFamily="34" charset="0"/>
                <a:cs typeface="Aharoni" panose="02010803020104030203" pitchFamily="2" charset="-79"/>
              </a:rPr>
              <a:t>Zhenwei</a:t>
            </a:r>
            <a:r>
              <a:rPr lang="en-US" sz="5000" dirty="0">
                <a:latin typeface="Arial Narrow" panose="020B0606020202030204" pitchFamily="34" charset="0"/>
                <a:cs typeface="Aharoni" panose="02010803020104030203" pitchFamily="2" charset="-79"/>
              </a:rPr>
              <a:t>, Wang </a:t>
            </a:r>
            <a:r>
              <a:rPr lang="en-US" sz="5000" dirty="0" err="1">
                <a:latin typeface="Arial Narrow" panose="020B0606020202030204" pitchFamily="34" charset="0"/>
                <a:cs typeface="Aharoni" panose="02010803020104030203" pitchFamily="2" charset="-79"/>
              </a:rPr>
              <a:t>Yuxuan</a:t>
            </a:r>
            <a:endParaRPr lang="en-US" sz="5000" dirty="0">
              <a:latin typeface="Arial Narrow" panose="020B0606020202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1BC8F-5191-465C-858E-FC5DBC439C68}"/>
              </a:ext>
            </a:extLst>
          </p:cNvPr>
          <p:cNvSpPr txBox="1"/>
          <p:nvPr/>
        </p:nvSpPr>
        <p:spPr>
          <a:xfrm>
            <a:off x="418012" y="11241009"/>
            <a:ext cx="241944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5000" u="sng" dirty="0">
                <a:latin typeface="Comic Sans MS" panose="030F0702030302020204" pitchFamily="66" charset="0"/>
                <a:cs typeface="Cavolini" panose="03000502040302020204" pitchFamily="66" charset="0"/>
              </a:rPr>
              <a:t>ENHANCEMENT 1: BETTER INPUT IMAGE PROCESSING AND GENERATION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F6253-D7A2-44E9-A4F2-3156B44EE496}"/>
              </a:ext>
            </a:extLst>
          </p:cNvPr>
          <p:cNvSpPr txBox="1"/>
          <p:nvPr/>
        </p:nvSpPr>
        <p:spPr>
          <a:xfrm>
            <a:off x="458211" y="5720291"/>
            <a:ext cx="205123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5000" u="sng" dirty="0">
                <a:latin typeface="Comic Sans MS" panose="030F0702030302020204" pitchFamily="66" charset="0"/>
                <a:cs typeface="Cavolini" panose="03000502040302020204" pitchFamily="66" charset="0"/>
              </a:rPr>
              <a:t>CURRENT DEVELOPMENT AND LIMITATIONS TO BE RESOLVED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219F5-34A9-404E-BBFF-6748D4E13747}"/>
              </a:ext>
            </a:extLst>
          </p:cNvPr>
          <p:cNvSpPr txBox="1"/>
          <p:nvPr/>
        </p:nvSpPr>
        <p:spPr>
          <a:xfrm>
            <a:off x="418012" y="17283841"/>
            <a:ext cx="222548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5000" u="sng" dirty="0">
                <a:latin typeface="Comic Sans MS" panose="030F0702030302020204" pitchFamily="66" charset="0"/>
                <a:cs typeface="Cavolini" panose="03000502040302020204" pitchFamily="66" charset="0"/>
              </a:rPr>
              <a:t>ENHANCEMENT 2: MORE ACCURATE FACIAL LANDMARK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77BE-9B1C-4B10-96B4-AFD2D824972F}"/>
              </a:ext>
            </a:extLst>
          </p:cNvPr>
          <p:cNvSpPr txBox="1"/>
          <p:nvPr/>
        </p:nvSpPr>
        <p:spPr>
          <a:xfrm>
            <a:off x="418012" y="22948689"/>
            <a:ext cx="247667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5000" u="sng" dirty="0">
                <a:latin typeface="Comic Sans MS" panose="030F0702030302020204" pitchFamily="66" charset="0"/>
                <a:cs typeface="Cavolini" panose="03000502040302020204" pitchFamily="66" charset="0"/>
              </a:rPr>
              <a:t>ENHANCEMENT 3: ANIMATED CHARACTERS WITH HIGHER RESOLUTION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FE006-DF6F-43A9-A2C7-AB85978DD3EB}"/>
              </a:ext>
            </a:extLst>
          </p:cNvPr>
          <p:cNvSpPr txBox="1"/>
          <p:nvPr/>
        </p:nvSpPr>
        <p:spPr>
          <a:xfrm>
            <a:off x="444134" y="12363329"/>
            <a:ext cx="1993847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300" dirty="0">
                <a:latin typeface="Comic Sans MS" panose="030F0702030302020204" pitchFamily="66" charset="0"/>
              </a:rPr>
              <a:t>Detect anime character head in the input image and pre-process the head to fit input requirements </a:t>
            </a:r>
            <a:endParaRPr lang="en-US" sz="3300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ED0FA-5721-4A3D-844D-561F13C56230}"/>
              </a:ext>
            </a:extLst>
          </p:cNvPr>
          <p:cNvCxnSpPr>
            <a:cxnSpLocks/>
          </p:cNvCxnSpPr>
          <p:nvPr/>
        </p:nvCxnSpPr>
        <p:spPr>
          <a:xfrm>
            <a:off x="21368307" y="12363329"/>
            <a:ext cx="0" cy="46793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A6316F-EB70-4964-A653-CDA47A60BC63}"/>
              </a:ext>
            </a:extLst>
          </p:cNvPr>
          <p:cNvSpPr txBox="1"/>
          <p:nvPr/>
        </p:nvSpPr>
        <p:spPr>
          <a:xfrm>
            <a:off x="21955439" y="12363329"/>
            <a:ext cx="172470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300" dirty="0">
                <a:latin typeface="Comic Sans MS" panose="030F0702030302020204" pitchFamily="66" charset="0"/>
              </a:rPr>
              <a:t>Generate anime characters using pre-trained GAN models and pre-process accordingly</a:t>
            </a:r>
            <a:endParaRPr lang="en-US" sz="3300" dirty="0">
              <a:latin typeface="Comic Sans MS" panose="030F0702030302020204" pitchFamily="66" charset="0"/>
            </a:endParaRPr>
          </a:p>
        </p:txBody>
      </p:sp>
      <p:pic>
        <p:nvPicPr>
          <p:cNvPr id="15" name="Picture 1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8E613DDC-F246-4048-BD18-E00E7712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4" y="12520080"/>
            <a:ext cx="3474720" cy="3474720"/>
          </a:xfrm>
          <a:prstGeom prst="rect">
            <a:avLst/>
          </a:prstGeom>
        </p:spPr>
      </p:pic>
      <p:pic>
        <p:nvPicPr>
          <p:cNvPr id="18" name="Picture 17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39BF9E34-6F2D-4261-BA21-A7CE2F5A6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577" y="12520080"/>
            <a:ext cx="3474720" cy="3474720"/>
          </a:xfrm>
          <a:prstGeom prst="rect">
            <a:avLst/>
          </a:prstGeom>
        </p:spPr>
      </p:pic>
      <p:pic>
        <p:nvPicPr>
          <p:cNvPr id="19" name="Picture 18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AF36626E-3F63-4465-AF1A-D067D27A0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2" t="19594" r="21822" b="20681"/>
          <a:stretch/>
        </p:blipFill>
        <p:spPr>
          <a:xfrm>
            <a:off x="18021124" y="13604709"/>
            <a:ext cx="2037806" cy="207524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C6B8B-6B07-4DDC-9430-694BF12FD924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3918854" y="14257440"/>
            <a:ext cx="47057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461507-5B9F-475C-8ABB-EC314C2DAC9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2099297" y="14257440"/>
            <a:ext cx="50335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25F8C4-10E7-4FEB-8F95-AC673410619B}"/>
              </a:ext>
            </a:extLst>
          </p:cNvPr>
          <p:cNvSpPr txBox="1"/>
          <p:nvPr/>
        </p:nvSpPr>
        <p:spPr>
          <a:xfrm>
            <a:off x="3735972" y="13173734"/>
            <a:ext cx="5381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Detect anime character face with </a:t>
            </a:r>
            <a:r>
              <a:rPr lang="en-SG" sz="2500" dirty="0" err="1">
                <a:latin typeface="Cavolini" panose="03000502040302020204" pitchFamily="66" charset="0"/>
                <a:cs typeface="Cavolini" panose="03000502040302020204" pitchFamily="66" charset="0"/>
              </a:rPr>
              <a:t>lbpcascade</a:t>
            </a:r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 model</a:t>
            </a:r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AFDE0-A197-46B8-A821-41762E5B94B2}"/>
              </a:ext>
            </a:extLst>
          </p:cNvPr>
          <p:cNvSpPr txBox="1"/>
          <p:nvPr/>
        </p:nvSpPr>
        <p:spPr>
          <a:xfrm>
            <a:off x="3735972" y="14370164"/>
            <a:ext cx="449362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Traditional face detection models, e.g., MTCNN, do not work well with anime characters.</a:t>
            </a:r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0AF5AC-0E58-456E-88E3-63B4D3DD0246}"/>
              </a:ext>
            </a:extLst>
          </p:cNvPr>
          <p:cNvSpPr/>
          <p:nvPr/>
        </p:nvSpPr>
        <p:spPr>
          <a:xfrm>
            <a:off x="9300751" y="13227966"/>
            <a:ext cx="2037805" cy="204822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567AE2-2C24-462E-9F97-2B774D1A0DB9}"/>
              </a:ext>
            </a:extLst>
          </p:cNvPr>
          <p:cNvSpPr txBox="1"/>
          <p:nvPr/>
        </p:nvSpPr>
        <p:spPr>
          <a:xfrm>
            <a:off x="12099296" y="13146390"/>
            <a:ext cx="4705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Process the cropped head based on requirements</a:t>
            </a:r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BDF733-C270-478A-8CEA-3A8D77651416}"/>
              </a:ext>
            </a:extLst>
          </p:cNvPr>
          <p:cNvSpPr txBox="1"/>
          <p:nvPr/>
        </p:nvSpPr>
        <p:spPr>
          <a:xfrm>
            <a:off x="11887196" y="14370164"/>
            <a:ext cx="510883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Extract head, resize to 128*128</a:t>
            </a:r>
          </a:p>
          <a:p>
            <a:pPr marL="514350" indent="-514350">
              <a:buAutoNum type="arabicPeriod"/>
            </a:pPr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Expand the picture to 256*256 with transparent pixels</a:t>
            </a:r>
          </a:p>
          <a:p>
            <a:pPr marL="514350" indent="-514350">
              <a:buAutoNum type="arabicPeriod"/>
            </a:pPr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Place the head at the centre</a:t>
            </a:r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F8C654-C7DE-4D4A-B8E1-07F2300B64CF}"/>
              </a:ext>
            </a:extLst>
          </p:cNvPr>
          <p:cNvSpPr/>
          <p:nvPr/>
        </p:nvSpPr>
        <p:spPr>
          <a:xfrm>
            <a:off x="17544668" y="13189704"/>
            <a:ext cx="2926074" cy="29410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EED488-99AC-478D-89D6-5269841CD6F5}"/>
              </a:ext>
            </a:extLst>
          </p:cNvPr>
          <p:cNvGrpSpPr/>
          <p:nvPr/>
        </p:nvGrpSpPr>
        <p:grpSpPr>
          <a:xfrm>
            <a:off x="28945577" y="12907656"/>
            <a:ext cx="3926297" cy="3950094"/>
            <a:chOff x="22533574" y="12806985"/>
            <a:chExt cx="3926297" cy="3950094"/>
          </a:xfrm>
        </p:grpSpPr>
        <p:pic>
          <p:nvPicPr>
            <p:cNvPr id="37" name="Picture 36" descr="A mannequin head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BBA24C48-97EE-4627-9B7C-3FD81F1DA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3574" y="12806985"/>
              <a:ext cx="2160000" cy="2160000"/>
            </a:xfrm>
            <a:prstGeom prst="rect">
              <a:avLst/>
            </a:prstGeom>
          </p:spPr>
        </p:pic>
        <p:pic>
          <p:nvPicPr>
            <p:cNvPr id="39" name="Picture 38" descr="A picture containing text, toy, doll&#10;&#10;Description automatically generated">
              <a:extLst>
                <a:ext uri="{FF2B5EF4-FFF2-40B4-BE49-F238E27FC236}">
                  <a16:creationId xmlns:a16="http://schemas.microsoft.com/office/drawing/2014/main" id="{C1A16235-E439-4B97-AA9F-939780DA0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871" y="12806985"/>
              <a:ext cx="2160000" cy="2160000"/>
            </a:xfrm>
            <a:prstGeom prst="rect">
              <a:avLst/>
            </a:prstGeom>
          </p:spPr>
        </p:pic>
        <p:pic>
          <p:nvPicPr>
            <p:cNvPr id="41" name="Picture 40" descr="A picture containing text, toy, doll&#10;&#10;Description automatically generated">
              <a:extLst>
                <a:ext uri="{FF2B5EF4-FFF2-40B4-BE49-F238E27FC236}">
                  <a16:creationId xmlns:a16="http://schemas.microsoft.com/office/drawing/2014/main" id="{C03F8172-431D-46DF-B271-5707782B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3574" y="14597079"/>
              <a:ext cx="2160000" cy="2160000"/>
            </a:xfrm>
            <a:prstGeom prst="rect">
              <a:avLst/>
            </a:prstGeom>
          </p:spPr>
        </p:pic>
        <p:pic>
          <p:nvPicPr>
            <p:cNvPr id="43" name="Picture 42" descr="A doll with purple hair&#10;&#10;Description automatically generated with medium confidence">
              <a:extLst>
                <a:ext uri="{FF2B5EF4-FFF2-40B4-BE49-F238E27FC236}">
                  <a16:creationId xmlns:a16="http://schemas.microsoft.com/office/drawing/2014/main" id="{0DF14209-F71B-44F7-A12F-1E6928E1A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871" y="14597079"/>
              <a:ext cx="2160000" cy="2160000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65161273-5A0F-47B3-AB8A-02335EC00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7039" y="13375228"/>
            <a:ext cx="6179450" cy="150747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246C65C-42F4-4E35-B8EE-22CFB4A59BFB}"/>
              </a:ext>
            </a:extLst>
          </p:cNvPr>
          <p:cNvSpPr txBox="1"/>
          <p:nvPr/>
        </p:nvSpPr>
        <p:spPr>
          <a:xfrm>
            <a:off x="22237039" y="15115080"/>
            <a:ext cx="61794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 err="1">
                <a:latin typeface="Cavolini" panose="03000502040302020204" pitchFamily="66" charset="0"/>
                <a:cs typeface="Cavolini" panose="03000502040302020204" pitchFamily="66" charset="0"/>
              </a:rPr>
              <a:t>WaifuLabs</a:t>
            </a:r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 is a world-class, state-of-the art GAN model for anime character generation</a:t>
            </a:r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A45432-E7EB-49CF-9447-E39FB2942007}"/>
              </a:ext>
            </a:extLst>
          </p:cNvPr>
          <p:cNvSpPr txBox="1"/>
          <p:nvPr/>
        </p:nvSpPr>
        <p:spPr>
          <a:xfrm>
            <a:off x="33510277" y="13914751"/>
            <a:ext cx="61794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The model is integrated into the application to randomly generate anime characters. Generated images are processed in the same way as manual inputs automatically.</a:t>
            </a:r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1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192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Cavolini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Weiran</dc:creator>
  <cp:lastModifiedBy>Sun Weiran</cp:lastModifiedBy>
  <cp:revision>13</cp:revision>
  <dcterms:created xsi:type="dcterms:W3CDTF">2021-04-14T07:18:12Z</dcterms:created>
  <dcterms:modified xsi:type="dcterms:W3CDTF">2021-04-14T09:15:28Z</dcterms:modified>
</cp:coreProperties>
</file>