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Weiran" initials="SW" lastIdx="2" clrIdx="0">
    <p:extLst>
      <p:ext uri="{19B8F6BF-5375-455C-9EA6-DF929625EA0E}">
        <p15:presenceInfo xmlns:p15="http://schemas.microsoft.com/office/powerpoint/2012/main" userId="4e122d546f741c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25" d="100"/>
          <a:sy n="25" d="100"/>
        </p:scale>
        <p:origin x="326"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21732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408311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8091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8060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5050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7182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2CE51-A656-4332-841A-A582032AFAE3}"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87069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2CE51-A656-4332-841A-A582032AFAE3}"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3899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2CE51-A656-4332-841A-A582032AFAE3}"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4069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83565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67866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1572CE51-A656-4332-841A-A582032AFAE3}" type="datetimeFigureOut">
              <a:rPr lang="en-US" smtClean="0"/>
              <a:t>4/15/2021</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3A091EC5-7090-4E42-9740-284D4F6DD383}" type="slidenum">
              <a:rPr lang="en-US" smtClean="0"/>
              <a:t>‹#›</a:t>
            </a:fld>
            <a:endParaRPr lang="en-US"/>
          </a:p>
        </p:txBody>
      </p:sp>
    </p:spTree>
    <p:extLst>
      <p:ext uri="{BB962C8B-B14F-4D97-AF65-F5344CB8AC3E}">
        <p14:creationId xmlns:p14="http://schemas.microsoft.com/office/powerpoint/2010/main" val="3388088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dlib.net/files/data/dlib_face_detection_dataset-2016-09-30.tar.gz"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BDD79D-6892-44A3-8F0A-1548086EF024}"/>
              </a:ext>
            </a:extLst>
          </p:cNvPr>
          <p:cNvSpPr/>
          <p:nvPr/>
        </p:nvSpPr>
        <p:spPr>
          <a:xfrm>
            <a:off x="0" y="0"/>
            <a:ext cx="42803763" cy="5098115"/>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AC0098C-5600-4EA9-92FB-4F2EF5EDB02A}"/>
              </a:ext>
            </a:extLst>
          </p:cNvPr>
          <p:cNvSpPr txBox="1"/>
          <p:nvPr/>
        </p:nvSpPr>
        <p:spPr>
          <a:xfrm>
            <a:off x="458211" y="604040"/>
            <a:ext cx="35008943" cy="3785652"/>
          </a:xfrm>
          <a:prstGeom prst="rect">
            <a:avLst/>
          </a:prstGeom>
          <a:noFill/>
        </p:spPr>
        <p:txBody>
          <a:bodyPr wrap="none" rtlCol="0">
            <a:spAutoFit/>
          </a:bodyPr>
          <a:lstStyle/>
          <a:p>
            <a:r>
              <a:rPr lang="en-US" sz="8000" b="1" dirty="0">
                <a:latin typeface="Arial Narrow" panose="020B0606020202030204" pitchFamily="34" charset="0"/>
                <a:cs typeface="Aharoni" panose="02010803020104030203" pitchFamily="2" charset="-79"/>
              </a:rPr>
              <a:t>Enhanced Talking Head Anime from a Single Image towards a User-friendly Application</a:t>
            </a:r>
          </a:p>
          <a:p>
            <a:r>
              <a:rPr lang="en-US" sz="6000" u="sng" dirty="0">
                <a:latin typeface="Arial Narrow" panose="020B0606020202030204" pitchFamily="34" charset="0"/>
                <a:cs typeface="Aharoni" panose="02010803020104030203" pitchFamily="2" charset="-79"/>
              </a:rPr>
              <a:t>Keywords</a:t>
            </a:r>
            <a:r>
              <a:rPr lang="en-US" sz="6000" dirty="0">
                <a:latin typeface="Arial Narrow" panose="020B0606020202030204" pitchFamily="34" charset="0"/>
                <a:cs typeface="Aharoni" panose="02010803020104030203" pitchFamily="2" charset="-79"/>
              </a:rPr>
              <a:t>: Image processing, face detection, GAN, CNN, facial landmark detection, super-resolution</a:t>
            </a:r>
          </a:p>
          <a:p>
            <a:endParaRPr lang="en-US" sz="5000" dirty="0">
              <a:latin typeface="Arial Narrow" panose="020B0606020202030204" pitchFamily="34" charset="0"/>
              <a:cs typeface="Aharoni" panose="02010803020104030203" pitchFamily="2" charset="-79"/>
            </a:endParaRPr>
          </a:p>
          <a:p>
            <a:r>
              <a:rPr lang="en-US" sz="5000" dirty="0">
                <a:latin typeface="Arial Narrow" panose="020B0606020202030204" pitchFamily="34" charset="0"/>
                <a:cs typeface="Aharoni" panose="02010803020104030203" pitchFamily="2" charset="-79"/>
              </a:rPr>
              <a:t>Authors: Huang Liu, Sun Weiran, Tan </a:t>
            </a:r>
            <a:r>
              <a:rPr lang="en-US" sz="5000" dirty="0" err="1">
                <a:latin typeface="Arial Narrow" panose="020B0606020202030204" pitchFamily="34" charset="0"/>
                <a:cs typeface="Aharoni" panose="02010803020104030203" pitchFamily="2" charset="-79"/>
              </a:rPr>
              <a:t>Zhenwei</a:t>
            </a:r>
            <a:r>
              <a:rPr lang="en-US" sz="5000" dirty="0">
                <a:latin typeface="Arial Narrow" panose="020B0606020202030204" pitchFamily="34" charset="0"/>
                <a:cs typeface="Aharoni" panose="02010803020104030203" pitchFamily="2" charset="-79"/>
              </a:rPr>
              <a:t>, Wang </a:t>
            </a:r>
            <a:r>
              <a:rPr lang="en-US" sz="5000" dirty="0" err="1">
                <a:latin typeface="Arial Narrow" panose="020B0606020202030204" pitchFamily="34" charset="0"/>
                <a:cs typeface="Aharoni" panose="02010803020104030203" pitchFamily="2" charset="-79"/>
              </a:rPr>
              <a:t>Yuxuan</a:t>
            </a:r>
            <a:endParaRPr lang="en-US" sz="5000" dirty="0">
              <a:latin typeface="Arial Narrow" panose="020B060602020203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33B1BC8F-5191-465C-858E-FC5DBC439C68}"/>
              </a:ext>
            </a:extLst>
          </p:cNvPr>
          <p:cNvSpPr txBox="1"/>
          <p:nvPr/>
        </p:nvSpPr>
        <p:spPr>
          <a:xfrm>
            <a:off x="418012" y="11241009"/>
            <a:ext cx="24194444"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1: BETTER INPUT IMAGE PROCESSING AND GENERATION </a:t>
            </a:r>
          </a:p>
        </p:txBody>
      </p:sp>
      <p:sp>
        <p:nvSpPr>
          <p:cNvPr id="7" name="TextBox 6">
            <a:extLst>
              <a:ext uri="{FF2B5EF4-FFF2-40B4-BE49-F238E27FC236}">
                <a16:creationId xmlns:a16="http://schemas.microsoft.com/office/drawing/2014/main" id="{483F6253-D7A2-44E9-A4F2-3156B44EE496}"/>
              </a:ext>
            </a:extLst>
          </p:cNvPr>
          <p:cNvSpPr txBox="1"/>
          <p:nvPr/>
        </p:nvSpPr>
        <p:spPr>
          <a:xfrm>
            <a:off x="458211" y="5720291"/>
            <a:ext cx="20512347"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CURRENT DEVELOPMENT AND LIMITATIONS TO BE RESOLVED</a:t>
            </a:r>
          </a:p>
        </p:txBody>
      </p:sp>
      <p:sp>
        <p:nvSpPr>
          <p:cNvPr id="8" name="TextBox 7">
            <a:extLst>
              <a:ext uri="{FF2B5EF4-FFF2-40B4-BE49-F238E27FC236}">
                <a16:creationId xmlns:a16="http://schemas.microsoft.com/office/drawing/2014/main" id="{5F9219F5-34A9-404E-BBFF-6748D4E13747}"/>
              </a:ext>
            </a:extLst>
          </p:cNvPr>
          <p:cNvSpPr txBox="1"/>
          <p:nvPr/>
        </p:nvSpPr>
        <p:spPr>
          <a:xfrm>
            <a:off x="418012" y="17283841"/>
            <a:ext cx="22254810"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2: MORE ACCURATE FACIAL LANDMARK DETECTION</a:t>
            </a:r>
          </a:p>
        </p:txBody>
      </p:sp>
      <p:sp>
        <p:nvSpPr>
          <p:cNvPr id="9" name="TextBox 8">
            <a:extLst>
              <a:ext uri="{FF2B5EF4-FFF2-40B4-BE49-F238E27FC236}">
                <a16:creationId xmlns:a16="http://schemas.microsoft.com/office/drawing/2014/main" id="{C18677BE-9B1C-4B10-96B4-AFD2D824972F}"/>
              </a:ext>
            </a:extLst>
          </p:cNvPr>
          <p:cNvSpPr txBox="1"/>
          <p:nvPr/>
        </p:nvSpPr>
        <p:spPr>
          <a:xfrm>
            <a:off x="418012" y="22948689"/>
            <a:ext cx="24766716"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3: ANIMATED CHARACTERS WITH HIGHER RESOLUTION</a:t>
            </a:r>
          </a:p>
        </p:txBody>
      </p:sp>
      <p:sp>
        <p:nvSpPr>
          <p:cNvPr id="10" name="TextBox 9">
            <a:extLst>
              <a:ext uri="{FF2B5EF4-FFF2-40B4-BE49-F238E27FC236}">
                <a16:creationId xmlns:a16="http://schemas.microsoft.com/office/drawing/2014/main" id="{BABFE006-DF6F-43A9-A2C7-AB85978DD3EB}"/>
              </a:ext>
            </a:extLst>
          </p:cNvPr>
          <p:cNvSpPr txBox="1"/>
          <p:nvPr/>
        </p:nvSpPr>
        <p:spPr>
          <a:xfrm>
            <a:off x="444134" y="12363329"/>
            <a:ext cx="19938472" cy="600164"/>
          </a:xfrm>
          <a:prstGeom prst="rect">
            <a:avLst/>
          </a:prstGeom>
          <a:noFill/>
        </p:spPr>
        <p:txBody>
          <a:bodyPr wrap="none" rtlCol="0">
            <a:spAutoFit/>
          </a:bodyPr>
          <a:lstStyle/>
          <a:p>
            <a:r>
              <a:rPr lang="en-SG" sz="3300" dirty="0">
                <a:latin typeface="Comic Sans MS" panose="030F0702030302020204" pitchFamily="66" charset="0"/>
              </a:rPr>
              <a:t>Detect anime character head in the input image and pre-process the head to fit input requirements </a:t>
            </a:r>
            <a:endParaRPr lang="en-US" sz="3300" dirty="0">
              <a:latin typeface="Comic Sans MS" panose="030F0702030302020204" pitchFamily="66" charset="0"/>
            </a:endParaRPr>
          </a:p>
        </p:txBody>
      </p:sp>
      <p:cxnSp>
        <p:nvCxnSpPr>
          <p:cNvPr id="12" name="Straight Connector 11">
            <a:extLst>
              <a:ext uri="{FF2B5EF4-FFF2-40B4-BE49-F238E27FC236}">
                <a16:creationId xmlns:a16="http://schemas.microsoft.com/office/drawing/2014/main" id="{431ED0FA-5721-4A3D-844D-561F13C56230}"/>
              </a:ext>
            </a:extLst>
          </p:cNvPr>
          <p:cNvCxnSpPr>
            <a:cxnSpLocks/>
          </p:cNvCxnSpPr>
          <p:nvPr/>
        </p:nvCxnSpPr>
        <p:spPr>
          <a:xfrm>
            <a:off x="21368307" y="12363329"/>
            <a:ext cx="0" cy="46793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A6316F-EB70-4964-A653-CDA47A60BC63}"/>
              </a:ext>
            </a:extLst>
          </p:cNvPr>
          <p:cNvSpPr txBox="1"/>
          <p:nvPr/>
        </p:nvSpPr>
        <p:spPr>
          <a:xfrm>
            <a:off x="21955439" y="12363329"/>
            <a:ext cx="17247029" cy="600164"/>
          </a:xfrm>
          <a:prstGeom prst="rect">
            <a:avLst/>
          </a:prstGeom>
          <a:noFill/>
        </p:spPr>
        <p:txBody>
          <a:bodyPr wrap="none" rtlCol="0">
            <a:spAutoFit/>
          </a:bodyPr>
          <a:lstStyle/>
          <a:p>
            <a:r>
              <a:rPr lang="en-SG" sz="3300" dirty="0">
                <a:latin typeface="Comic Sans MS" panose="030F0702030302020204" pitchFamily="66" charset="0"/>
              </a:rPr>
              <a:t>Generate anime characters using pre-trained GAN models and pre-process accordingly</a:t>
            </a:r>
            <a:endParaRPr lang="en-US" sz="3300" dirty="0">
              <a:latin typeface="Comic Sans MS" panose="030F0702030302020204" pitchFamily="66" charset="0"/>
            </a:endParaRPr>
          </a:p>
        </p:txBody>
      </p:sp>
      <p:pic>
        <p:nvPicPr>
          <p:cNvPr id="15" name="Picture 14" descr="A picture containing toy, doll&#10;&#10;Description automatically generated">
            <a:extLst>
              <a:ext uri="{FF2B5EF4-FFF2-40B4-BE49-F238E27FC236}">
                <a16:creationId xmlns:a16="http://schemas.microsoft.com/office/drawing/2014/main" id="{8E613DDC-F246-4048-BD18-E00E7712E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4" y="12520080"/>
            <a:ext cx="3474720" cy="3474720"/>
          </a:xfrm>
          <a:prstGeom prst="rect">
            <a:avLst/>
          </a:prstGeom>
        </p:spPr>
      </p:pic>
      <p:pic>
        <p:nvPicPr>
          <p:cNvPr id="18" name="Picture 17" descr="A picture containing toy, doll&#10;&#10;Description automatically generated">
            <a:extLst>
              <a:ext uri="{FF2B5EF4-FFF2-40B4-BE49-F238E27FC236}">
                <a16:creationId xmlns:a16="http://schemas.microsoft.com/office/drawing/2014/main" id="{39BF9E34-6F2D-4261-BA21-A7CE2F5A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577" y="12520080"/>
            <a:ext cx="3474720" cy="3474720"/>
          </a:xfrm>
          <a:prstGeom prst="rect">
            <a:avLst/>
          </a:prstGeom>
        </p:spPr>
      </p:pic>
      <p:pic>
        <p:nvPicPr>
          <p:cNvPr id="19" name="Picture 18" descr="A picture containing toy, doll&#10;&#10;Description automatically generated">
            <a:extLst>
              <a:ext uri="{FF2B5EF4-FFF2-40B4-BE49-F238E27FC236}">
                <a16:creationId xmlns:a16="http://schemas.microsoft.com/office/drawing/2014/main" id="{AF36626E-3F63-4465-AF1A-D067D27A06EB}"/>
              </a:ext>
            </a:extLst>
          </p:cNvPr>
          <p:cNvPicPr>
            <a:picLocks noChangeAspect="1"/>
          </p:cNvPicPr>
          <p:nvPr/>
        </p:nvPicPr>
        <p:blipFill rotWithShape="1">
          <a:blip r:embed="rId2">
            <a:extLst>
              <a:ext uri="{28A0092B-C50C-407E-A947-70E740481C1C}">
                <a14:useLocalDpi xmlns:a14="http://schemas.microsoft.com/office/drawing/2010/main" val="0"/>
              </a:ext>
            </a:extLst>
          </a:blip>
          <a:srcRect l="19532" t="19594" r="21822" b="20681"/>
          <a:stretch/>
        </p:blipFill>
        <p:spPr>
          <a:xfrm>
            <a:off x="18021124" y="13604709"/>
            <a:ext cx="2037806" cy="2075245"/>
          </a:xfrm>
          <a:prstGeom prst="rect">
            <a:avLst/>
          </a:prstGeom>
        </p:spPr>
      </p:pic>
      <p:cxnSp>
        <p:nvCxnSpPr>
          <p:cNvPr id="22" name="Straight Arrow Connector 21">
            <a:extLst>
              <a:ext uri="{FF2B5EF4-FFF2-40B4-BE49-F238E27FC236}">
                <a16:creationId xmlns:a16="http://schemas.microsoft.com/office/drawing/2014/main" id="{39CC6B8B-6B07-4DDC-9430-694BF12FD924}"/>
              </a:ext>
            </a:extLst>
          </p:cNvPr>
          <p:cNvCxnSpPr>
            <a:stCxn id="15" idx="3"/>
            <a:endCxn id="18" idx="1"/>
          </p:cNvCxnSpPr>
          <p:nvPr/>
        </p:nvCxnSpPr>
        <p:spPr>
          <a:xfrm>
            <a:off x="3918854" y="14257440"/>
            <a:ext cx="470572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461507-5B9F-475C-8ABB-EC314C2DAC9F}"/>
              </a:ext>
            </a:extLst>
          </p:cNvPr>
          <p:cNvCxnSpPr>
            <a:cxnSpLocks/>
            <a:stCxn id="18" idx="3"/>
          </p:cNvCxnSpPr>
          <p:nvPr/>
        </p:nvCxnSpPr>
        <p:spPr>
          <a:xfrm>
            <a:off x="12099297" y="14257440"/>
            <a:ext cx="503355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25F8C4-10E7-4FEB-8F95-AC673410619B}"/>
              </a:ext>
            </a:extLst>
          </p:cNvPr>
          <p:cNvSpPr txBox="1"/>
          <p:nvPr/>
        </p:nvSpPr>
        <p:spPr>
          <a:xfrm>
            <a:off x="3735972" y="13173734"/>
            <a:ext cx="5381896"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Detect anime character face with </a:t>
            </a:r>
            <a:r>
              <a:rPr lang="en-SG" sz="2500" dirty="0" err="1">
                <a:latin typeface="Cavolini" panose="03000502040302020204" pitchFamily="66" charset="0"/>
                <a:cs typeface="Cavolini" panose="03000502040302020204" pitchFamily="66" charset="0"/>
              </a:rPr>
              <a:t>lbpcascade</a:t>
            </a:r>
            <a:r>
              <a:rPr lang="en-SG" sz="2500" dirty="0">
                <a:latin typeface="Cavolini" panose="03000502040302020204" pitchFamily="66" charset="0"/>
                <a:cs typeface="Cavolini" panose="03000502040302020204" pitchFamily="66" charset="0"/>
              </a:rPr>
              <a:t> model</a:t>
            </a:r>
            <a:endParaRPr lang="en-US" sz="2500" dirty="0">
              <a:latin typeface="Cavolini" panose="03000502040302020204" pitchFamily="66" charset="0"/>
              <a:cs typeface="Cavolini" panose="03000502040302020204" pitchFamily="66" charset="0"/>
            </a:endParaRPr>
          </a:p>
        </p:txBody>
      </p:sp>
      <p:sp>
        <p:nvSpPr>
          <p:cNvPr id="26" name="TextBox 25">
            <a:extLst>
              <a:ext uri="{FF2B5EF4-FFF2-40B4-BE49-F238E27FC236}">
                <a16:creationId xmlns:a16="http://schemas.microsoft.com/office/drawing/2014/main" id="{F28AFDE0-A197-46B8-A821-41762E5B94B2}"/>
              </a:ext>
            </a:extLst>
          </p:cNvPr>
          <p:cNvSpPr txBox="1"/>
          <p:nvPr/>
        </p:nvSpPr>
        <p:spPr>
          <a:xfrm>
            <a:off x="3735972" y="14370164"/>
            <a:ext cx="4493622" cy="2015936"/>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Traditional face detection models, e.g., MTCNN, do not work well with anime characters.</a:t>
            </a:r>
            <a:endParaRPr lang="en-US" sz="2500" dirty="0">
              <a:latin typeface="Cavolini" panose="03000502040302020204" pitchFamily="66" charset="0"/>
              <a:cs typeface="Cavolini" panose="03000502040302020204" pitchFamily="66" charset="0"/>
            </a:endParaRPr>
          </a:p>
        </p:txBody>
      </p:sp>
      <p:sp>
        <p:nvSpPr>
          <p:cNvPr id="27" name="Rectangle 26">
            <a:extLst>
              <a:ext uri="{FF2B5EF4-FFF2-40B4-BE49-F238E27FC236}">
                <a16:creationId xmlns:a16="http://schemas.microsoft.com/office/drawing/2014/main" id="{500AF5AC-0E58-456E-88E3-63B4D3DD0246}"/>
              </a:ext>
            </a:extLst>
          </p:cNvPr>
          <p:cNvSpPr/>
          <p:nvPr/>
        </p:nvSpPr>
        <p:spPr>
          <a:xfrm>
            <a:off x="9300751" y="13227966"/>
            <a:ext cx="2037805" cy="20482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567AE2-2C24-462E-9F97-2B774D1A0DB9}"/>
              </a:ext>
            </a:extLst>
          </p:cNvPr>
          <p:cNvSpPr txBox="1"/>
          <p:nvPr/>
        </p:nvSpPr>
        <p:spPr>
          <a:xfrm>
            <a:off x="12099296" y="13146390"/>
            <a:ext cx="4705723"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Process the cropped head based on requirements</a:t>
            </a:r>
            <a:endParaRPr lang="en-US" sz="2500" dirty="0">
              <a:latin typeface="Cavolini" panose="03000502040302020204" pitchFamily="66" charset="0"/>
              <a:cs typeface="Cavolini" panose="03000502040302020204" pitchFamily="66" charset="0"/>
            </a:endParaRPr>
          </a:p>
        </p:txBody>
      </p:sp>
      <p:sp>
        <p:nvSpPr>
          <p:cNvPr id="29" name="TextBox 28">
            <a:extLst>
              <a:ext uri="{FF2B5EF4-FFF2-40B4-BE49-F238E27FC236}">
                <a16:creationId xmlns:a16="http://schemas.microsoft.com/office/drawing/2014/main" id="{2EBDF733-C270-478A-8CEA-3A8D77651416}"/>
              </a:ext>
            </a:extLst>
          </p:cNvPr>
          <p:cNvSpPr txBox="1"/>
          <p:nvPr/>
        </p:nvSpPr>
        <p:spPr>
          <a:xfrm>
            <a:off x="11887196" y="14370164"/>
            <a:ext cx="5108832" cy="2785378"/>
          </a:xfrm>
          <a:prstGeom prst="rect">
            <a:avLst/>
          </a:prstGeom>
          <a:noFill/>
        </p:spPr>
        <p:txBody>
          <a:bodyPr wrap="square" rtlCol="0">
            <a:spAutoFit/>
          </a:bodyPr>
          <a:lstStyle/>
          <a:p>
            <a:pPr marL="514350" indent="-514350">
              <a:buAutoNum type="arabicPeriod"/>
            </a:pPr>
            <a:r>
              <a:rPr lang="en-SG" sz="2500" dirty="0">
                <a:latin typeface="Cavolini" panose="03000502040302020204" pitchFamily="66" charset="0"/>
                <a:cs typeface="Cavolini" panose="03000502040302020204" pitchFamily="66" charset="0"/>
              </a:rPr>
              <a:t>Extract head, resize to 128*128</a:t>
            </a:r>
          </a:p>
          <a:p>
            <a:pPr marL="514350" indent="-514350">
              <a:buAutoNum type="arabicPeriod"/>
            </a:pPr>
            <a:r>
              <a:rPr lang="en-SG" sz="2500" dirty="0">
                <a:latin typeface="Cavolini" panose="03000502040302020204" pitchFamily="66" charset="0"/>
                <a:cs typeface="Cavolini" panose="03000502040302020204" pitchFamily="66" charset="0"/>
              </a:rPr>
              <a:t>Expand the picture to 256*256 with transparent pixels</a:t>
            </a:r>
          </a:p>
          <a:p>
            <a:pPr marL="514350" indent="-514350">
              <a:buAutoNum type="arabicPeriod"/>
            </a:pPr>
            <a:r>
              <a:rPr lang="en-SG" sz="2500" dirty="0">
                <a:latin typeface="Cavolini" panose="03000502040302020204" pitchFamily="66" charset="0"/>
                <a:cs typeface="Cavolini" panose="03000502040302020204" pitchFamily="66" charset="0"/>
              </a:rPr>
              <a:t>Place the head at the centre</a:t>
            </a:r>
            <a:endParaRPr lang="en-US" sz="2500" dirty="0">
              <a:latin typeface="Cavolini" panose="03000502040302020204" pitchFamily="66" charset="0"/>
              <a:cs typeface="Cavolini" panose="03000502040302020204" pitchFamily="66" charset="0"/>
            </a:endParaRPr>
          </a:p>
        </p:txBody>
      </p:sp>
      <p:sp>
        <p:nvSpPr>
          <p:cNvPr id="32" name="Rectangle 31">
            <a:extLst>
              <a:ext uri="{FF2B5EF4-FFF2-40B4-BE49-F238E27FC236}">
                <a16:creationId xmlns:a16="http://schemas.microsoft.com/office/drawing/2014/main" id="{07F8C654-C7DE-4D4A-B8E1-07F2300B64CF}"/>
              </a:ext>
            </a:extLst>
          </p:cNvPr>
          <p:cNvSpPr/>
          <p:nvPr/>
        </p:nvSpPr>
        <p:spPr>
          <a:xfrm>
            <a:off x="17544668" y="13189704"/>
            <a:ext cx="2926074" cy="29410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EED488-99AC-478D-89D6-5269841CD6F5}"/>
              </a:ext>
            </a:extLst>
          </p:cNvPr>
          <p:cNvGrpSpPr/>
          <p:nvPr/>
        </p:nvGrpSpPr>
        <p:grpSpPr>
          <a:xfrm>
            <a:off x="28945577" y="12907656"/>
            <a:ext cx="3926297" cy="3950094"/>
            <a:chOff x="22533574" y="12806985"/>
            <a:chExt cx="3926297" cy="3950094"/>
          </a:xfrm>
        </p:grpSpPr>
        <p:pic>
          <p:nvPicPr>
            <p:cNvPr id="37" name="Picture 36" descr="A mannequin head with a black background&#10;&#10;Description automatically generated with low confidence">
              <a:extLst>
                <a:ext uri="{FF2B5EF4-FFF2-40B4-BE49-F238E27FC236}">
                  <a16:creationId xmlns:a16="http://schemas.microsoft.com/office/drawing/2014/main" id="{BBA24C48-97EE-4627-9B7C-3FD81F1DA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3574" y="12806985"/>
              <a:ext cx="2160000" cy="2160000"/>
            </a:xfrm>
            <a:prstGeom prst="rect">
              <a:avLst/>
            </a:prstGeom>
          </p:spPr>
        </p:pic>
        <p:pic>
          <p:nvPicPr>
            <p:cNvPr id="39" name="Picture 38" descr="A picture containing text, toy, doll&#10;&#10;Description automatically generated">
              <a:extLst>
                <a:ext uri="{FF2B5EF4-FFF2-40B4-BE49-F238E27FC236}">
                  <a16:creationId xmlns:a16="http://schemas.microsoft.com/office/drawing/2014/main" id="{C1A16235-E439-4B97-AA9F-939780DA0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9871" y="12806985"/>
              <a:ext cx="2160000" cy="2160000"/>
            </a:xfrm>
            <a:prstGeom prst="rect">
              <a:avLst/>
            </a:prstGeom>
          </p:spPr>
        </p:pic>
        <p:pic>
          <p:nvPicPr>
            <p:cNvPr id="41" name="Picture 40" descr="A picture containing text, toy, doll&#10;&#10;Description automatically generated">
              <a:extLst>
                <a:ext uri="{FF2B5EF4-FFF2-40B4-BE49-F238E27FC236}">
                  <a16:creationId xmlns:a16="http://schemas.microsoft.com/office/drawing/2014/main" id="{C03F8172-431D-46DF-B271-5707782B3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3574" y="14597079"/>
              <a:ext cx="2160000" cy="2160000"/>
            </a:xfrm>
            <a:prstGeom prst="rect">
              <a:avLst/>
            </a:prstGeom>
          </p:spPr>
        </p:pic>
        <p:pic>
          <p:nvPicPr>
            <p:cNvPr id="43" name="Picture 42" descr="A doll with purple hair&#10;&#10;Description automatically generated with medium confidence">
              <a:extLst>
                <a:ext uri="{FF2B5EF4-FFF2-40B4-BE49-F238E27FC236}">
                  <a16:creationId xmlns:a16="http://schemas.microsoft.com/office/drawing/2014/main" id="{0DF14209-F71B-44F7-A12F-1E6928E1A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9871" y="14597079"/>
              <a:ext cx="2160000" cy="2160000"/>
            </a:xfrm>
            <a:prstGeom prst="rect">
              <a:avLst/>
            </a:prstGeom>
          </p:spPr>
        </p:pic>
      </p:grpSp>
      <p:pic>
        <p:nvPicPr>
          <p:cNvPr id="45" name="Picture 44">
            <a:extLst>
              <a:ext uri="{FF2B5EF4-FFF2-40B4-BE49-F238E27FC236}">
                <a16:creationId xmlns:a16="http://schemas.microsoft.com/office/drawing/2014/main" id="{65161273-5A0F-47B3-AB8A-02335EC0063B}"/>
              </a:ext>
            </a:extLst>
          </p:cNvPr>
          <p:cNvPicPr>
            <a:picLocks noChangeAspect="1"/>
          </p:cNvPicPr>
          <p:nvPr/>
        </p:nvPicPr>
        <p:blipFill>
          <a:blip r:embed="rId7"/>
          <a:stretch>
            <a:fillRect/>
          </a:stretch>
        </p:blipFill>
        <p:spPr>
          <a:xfrm>
            <a:off x="22237039" y="13375228"/>
            <a:ext cx="6179450" cy="1507475"/>
          </a:xfrm>
          <a:prstGeom prst="rect">
            <a:avLst/>
          </a:prstGeom>
        </p:spPr>
      </p:pic>
      <p:sp>
        <p:nvSpPr>
          <p:cNvPr id="48" name="TextBox 47">
            <a:extLst>
              <a:ext uri="{FF2B5EF4-FFF2-40B4-BE49-F238E27FC236}">
                <a16:creationId xmlns:a16="http://schemas.microsoft.com/office/drawing/2014/main" id="{5246C65C-42F4-4E35-B8EE-22CFB4A59BFB}"/>
              </a:ext>
            </a:extLst>
          </p:cNvPr>
          <p:cNvSpPr txBox="1"/>
          <p:nvPr/>
        </p:nvSpPr>
        <p:spPr>
          <a:xfrm>
            <a:off x="22237039" y="15115080"/>
            <a:ext cx="6179445" cy="1246495"/>
          </a:xfrm>
          <a:prstGeom prst="rect">
            <a:avLst/>
          </a:prstGeom>
          <a:noFill/>
        </p:spPr>
        <p:txBody>
          <a:bodyPr wrap="square" rtlCol="0">
            <a:spAutoFit/>
          </a:bodyPr>
          <a:lstStyle/>
          <a:p>
            <a:r>
              <a:rPr lang="en-SG" sz="2500" dirty="0" err="1">
                <a:latin typeface="Cavolini" panose="03000502040302020204" pitchFamily="66" charset="0"/>
                <a:cs typeface="Cavolini" panose="03000502040302020204" pitchFamily="66" charset="0"/>
              </a:rPr>
              <a:t>WaifuLabs</a:t>
            </a:r>
            <a:r>
              <a:rPr lang="en-SG" sz="2500" dirty="0">
                <a:latin typeface="Cavolini" panose="03000502040302020204" pitchFamily="66" charset="0"/>
                <a:cs typeface="Cavolini" panose="03000502040302020204" pitchFamily="66" charset="0"/>
              </a:rPr>
              <a:t> is a world-class, state-of-the art GAN model for anime character generation</a:t>
            </a:r>
            <a:endParaRPr lang="en-US" sz="2500" dirty="0">
              <a:latin typeface="Cavolini" panose="03000502040302020204" pitchFamily="66" charset="0"/>
              <a:cs typeface="Cavolini" panose="03000502040302020204" pitchFamily="66" charset="0"/>
            </a:endParaRPr>
          </a:p>
        </p:txBody>
      </p:sp>
      <p:sp>
        <p:nvSpPr>
          <p:cNvPr id="49" name="TextBox 48">
            <a:extLst>
              <a:ext uri="{FF2B5EF4-FFF2-40B4-BE49-F238E27FC236}">
                <a16:creationId xmlns:a16="http://schemas.microsoft.com/office/drawing/2014/main" id="{E1A45432-E7EB-49CF-9447-E39FB2942007}"/>
              </a:ext>
            </a:extLst>
          </p:cNvPr>
          <p:cNvSpPr txBox="1"/>
          <p:nvPr/>
        </p:nvSpPr>
        <p:spPr>
          <a:xfrm>
            <a:off x="33510277" y="13914751"/>
            <a:ext cx="6179445" cy="2400657"/>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The model is integrated into the application to randomly generate anime characters. Generated images are processed in the same way as manual inputs automatically.</a:t>
            </a:r>
            <a:endParaRPr lang="en-US" sz="2500" dirty="0">
              <a:latin typeface="Cavolini" panose="03000502040302020204" pitchFamily="66" charset="0"/>
              <a:cs typeface="Cavolini" panose="03000502040302020204" pitchFamily="66" charset="0"/>
            </a:endParaRPr>
          </a:p>
        </p:txBody>
      </p:sp>
      <p:pic>
        <p:nvPicPr>
          <p:cNvPr id="3" name="图片 2">
            <a:extLst>
              <a:ext uri="{FF2B5EF4-FFF2-40B4-BE49-F238E27FC236}">
                <a16:creationId xmlns:a16="http://schemas.microsoft.com/office/drawing/2014/main" id="{9A4788B7-016E-4B72-8525-BF26A6BE6EF5}"/>
              </a:ext>
            </a:extLst>
          </p:cNvPr>
          <p:cNvPicPr>
            <a:picLocks noChangeAspect="1"/>
          </p:cNvPicPr>
          <p:nvPr/>
        </p:nvPicPr>
        <p:blipFill rotWithShape="1">
          <a:blip r:embed="rId8">
            <a:extLst>
              <a:ext uri="{28A0092B-C50C-407E-A947-70E740481C1C}">
                <a14:useLocalDpi xmlns:a14="http://schemas.microsoft.com/office/drawing/2010/main" val="0"/>
              </a:ext>
            </a:extLst>
          </a:blip>
          <a:srcRect t="29409" b="46123"/>
          <a:stretch/>
        </p:blipFill>
        <p:spPr>
          <a:xfrm>
            <a:off x="163092" y="24509331"/>
            <a:ext cx="16641927" cy="5765882"/>
          </a:xfrm>
          <a:prstGeom prst="rect">
            <a:avLst/>
          </a:prstGeom>
        </p:spPr>
      </p:pic>
      <p:sp>
        <p:nvSpPr>
          <p:cNvPr id="33" name="TextBox 25">
            <a:extLst>
              <a:ext uri="{FF2B5EF4-FFF2-40B4-BE49-F238E27FC236}">
                <a16:creationId xmlns:a16="http://schemas.microsoft.com/office/drawing/2014/main" id="{6AF80687-31FA-4A89-B14D-F9EE826A582D}"/>
              </a:ext>
            </a:extLst>
          </p:cNvPr>
          <p:cNvSpPr txBox="1"/>
          <p:nvPr/>
        </p:nvSpPr>
        <p:spPr>
          <a:xfrm>
            <a:off x="458211" y="23909167"/>
            <a:ext cx="23462655" cy="600164"/>
          </a:xfrm>
          <a:prstGeom prst="rect">
            <a:avLst/>
          </a:prstGeom>
          <a:noFill/>
        </p:spPr>
        <p:txBody>
          <a:bodyPr wrap="square" rtlCol="0">
            <a:spAutoFit/>
          </a:bodyPr>
          <a:lstStyle/>
          <a:p>
            <a:r>
              <a:rPr lang="en-US" sz="3300" dirty="0">
                <a:latin typeface="Comic Sans MS" panose="030F0702030302020204" pitchFamily="66" charset="0"/>
              </a:rPr>
              <a:t>We offer a post-processing super-resolution option </a:t>
            </a:r>
            <a:r>
              <a:rPr lang="en-US" altLang="zh-CN" sz="3300" dirty="0">
                <a:latin typeface="Comic Sans MS" panose="030F0702030302020204" pitchFamily="66" charset="0"/>
              </a:rPr>
              <a:t>for advanced users with better hardware want higher resolution.</a:t>
            </a:r>
            <a:endParaRPr lang="en-US" sz="3300" dirty="0">
              <a:latin typeface="Comic Sans MS" panose="030F0702030302020204" pitchFamily="66" charset="0"/>
            </a:endParaRPr>
          </a:p>
        </p:txBody>
      </p:sp>
      <p:sp>
        <p:nvSpPr>
          <p:cNvPr id="34" name="TextBox 24">
            <a:extLst>
              <a:ext uri="{FF2B5EF4-FFF2-40B4-BE49-F238E27FC236}">
                <a16:creationId xmlns:a16="http://schemas.microsoft.com/office/drawing/2014/main" id="{96FC58EC-8A76-4353-8199-BAF74EF22C19}"/>
              </a:ext>
            </a:extLst>
          </p:cNvPr>
          <p:cNvSpPr txBox="1"/>
          <p:nvPr/>
        </p:nvSpPr>
        <p:spPr>
          <a:xfrm>
            <a:off x="16743001" y="24732729"/>
            <a:ext cx="6631858" cy="4708981"/>
          </a:xfrm>
          <a:prstGeom prst="rect">
            <a:avLst/>
          </a:prstGeom>
          <a:noFill/>
        </p:spPr>
        <p:txBody>
          <a:bodyPr wrap="square" rtlCol="0">
            <a:spAutoFit/>
          </a:bodyPr>
          <a:lstStyle/>
          <a:p>
            <a:r>
              <a:rPr lang="en-US" sz="2500" dirty="0">
                <a:latin typeface="Cavolini" panose="03000502040302020204" pitchFamily="66" charset="0"/>
                <a:cs typeface="Cavolini" panose="03000502040302020204" pitchFamily="66" charset="0"/>
              </a:rPr>
              <a:t>For the backend, we use state-of-the-art SR model DCSCN, which is known for efficiency. The pretrained model is based on the anime character dataset and achieved excellent performance with real-time processing for video streaming on GTX 2070.</a:t>
            </a:r>
          </a:p>
          <a:p>
            <a:endParaRPr lang="en-US" sz="2500" dirty="0">
              <a:latin typeface="Cavolini" panose="03000502040302020204" pitchFamily="66" charset="0"/>
              <a:cs typeface="Cavolini" panose="03000502040302020204" pitchFamily="66" charset="0"/>
            </a:endParaRPr>
          </a:p>
          <a:p>
            <a:r>
              <a:rPr lang="en-US" sz="2500" dirty="0">
                <a:latin typeface="Cavolini" panose="03000502040302020204" pitchFamily="66" charset="0"/>
                <a:cs typeface="Cavolini" panose="03000502040302020204" pitchFamily="66" charset="0"/>
              </a:rPr>
              <a:t>All post-processing is transparent to the user and switch-on can easily be done with a single button.</a:t>
            </a:r>
          </a:p>
        </p:txBody>
      </p:sp>
      <p:pic>
        <p:nvPicPr>
          <p:cNvPr id="16" name="图片 15">
            <a:extLst>
              <a:ext uri="{FF2B5EF4-FFF2-40B4-BE49-F238E27FC236}">
                <a16:creationId xmlns:a16="http://schemas.microsoft.com/office/drawing/2014/main" id="{4460CF91-3238-4A4D-92A6-38CE88820CB0}"/>
              </a:ext>
            </a:extLst>
          </p:cNvPr>
          <p:cNvPicPr>
            <a:picLocks noChangeAspect="1"/>
          </p:cNvPicPr>
          <p:nvPr/>
        </p:nvPicPr>
        <p:blipFill rotWithShape="1">
          <a:blip r:embed="rId9">
            <a:extLst>
              <a:ext uri="{28A0092B-C50C-407E-A947-70E740481C1C}">
                <a14:useLocalDpi xmlns:a14="http://schemas.microsoft.com/office/drawing/2010/main" val="0"/>
              </a:ext>
            </a:extLst>
          </a:blip>
          <a:srcRect r="-1860" b="85512"/>
          <a:stretch/>
        </p:blipFill>
        <p:spPr>
          <a:xfrm>
            <a:off x="27108887" y="17433524"/>
            <a:ext cx="8358267" cy="1645653"/>
          </a:xfrm>
          <a:prstGeom prst="rect">
            <a:avLst/>
          </a:prstGeom>
        </p:spPr>
      </p:pic>
      <p:pic>
        <p:nvPicPr>
          <p:cNvPr id="20" name="图片 19">
            <a:extLst>
              <a:ext uri="{FF2B5EF4-FFF2-40B4-BE49-F238E27FC236}">
                <a16:creationId xmlns:a16="http://schemas.microsoft.com/office/drawing/2014/main" id="{26F62E0A-3410-4882-B007-84864C442B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10277" y="18781561"/>
            <a:ext cx="6631858" cy="11087958"/>
          </a:xfrm>
          <a:prstGeom prst="rect">
            <a:avLst/>
          </a:prstGeom>
        </p:spPr>
      </p:pic>
      <p:pic>
        <p:nvPicPr>
          <p:cNvPr id="23" name="图片 22">
            <a:extLst>
              <a:ext uri="{FF2B5EF4-FFF2-40B4-BE49-F238E27FC236}">
                <a16:creationId xmlns:a16="http://schemas.microsoft.com/office/drawing/2014/main" id="{AB72CB2A-40BB-4BEE-9A89-2FC359BADB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28789" y="19723157"/>
            <a:ext cx="4993575" cy="9572348"/>
          </a:xfrm>
          <a:prstGeom prst="rect">
            <a:avLst/>
          </a:prstGeom>
        </p:spPr>
      </p:pic>
      <p:sp>
        <p:nvSpPr>
          <p:cNvPr id="30" name="文本框 29">
            <a:extLst>
              <a:ext uri="{FF2B5EF4-FFF2-40B4-BE49-F238E27FC236}">
                <a16:creationId xmlns:a16="http://schemas.microsoft.com/office/drawing/2014/main" id="{EA777B33-A4AC-4285-AA11-4052578DD5EA}"/>
              </a:ext>
            </a:extLst>
          </p:cNvPr>
          <p:cNvSpPr txBox="1"/>
          <p:nvPr/>
        </p:nvSpPr>
        <p:spPr>
          <a:xfrm>
            <a:off x="666017" y="18553284"/>
            <a:ext cx="21758800" cy="3877985"/>
          </a:xfrm>
          <a:prstGeom prst="rect">
            <a:avLst/>
          </a:prstGeom>
          <a:noFill/>
        </p:spPr>
        <p:txBody>
          <a:bodyPr wrap="square" rtlCol="0">
            <a:spAutoFit/>
          </a:bodyPr>
          <a:lstStyle/>
          <a:p>
            <a:r>
              <a:rPr lang="en-US" altLang="zh-CN" sz="3200" b="1" i="0" dirty="0">
                <a:solidFill>
                  <a:srgbClr val="24292E"/>
                </a:solidFill>
                <a:effectLst/>
                <a:latin typeface="Comic Sans MS" panose="030F0702030302020204" pitchFamily="66" charset="0"/>
              </a:rPr>
              <a:t>Use pretrained CNN model(mmod_human_face_detector.dat to better locate the 3D faces.</a:t>
            </a:r>
          </a:p>
          <a:p>
            <a:endParaRPr lang="en-US" altLang="zh-CN" sz="3200" b="1" i="0" dirty="0">
              <a:solidFill>
                <a:srgbClr val="24292E"/>
              </a:solidFill>
              <a:effectLst/>
              <a:latin typeface="Comic Sans MS" panose="030F0702030302020204" pitchFamily="66" charset="0"/>
            </a:endParaRPr>
          </a:p>
          <a:p>
            <a:r>
              <a:rPr lang="en-US" altLang="zh-CN" sz="2500" dirty="0">
                <a:latin typeface="Cavolini" panose="03000502040302020204" pitchFamily="66" charset="0"/>
                <a:cs typeface="Cavolini" panose="03000502040302020204" pitchFamily="66" charset="0"/>
              </a:rPr>
              <a:t>This is trained on this dataset: </a:t>
            </a:r>
            <a:r>
              <a:rPr lang="en-US" altLang="zh-CN" sz="2500" dirty="0">
                <a:latin typeface="Cavolini" panose="03000502040302020204" pitchFamily="66" charset="0"/>
                <a:cs typeface="Cavolini" panose="03000502040302020204" pitchFamily="66" charset="0"/>
                <a:hlinkClick r:id="rId12">
                  <a:extLst>
                    <a:ext uri="{A12FA001-AC4F-418D-AE19-62706E023703}">
                      <ahyp:hlinkClr xmlns:ahyp="http://schemas.microsoft.com/office/drawing/2018/hyperlinkcolor" val="tx"/>
                    </a:ext>
                  </a:extLst>
                </a:hlinkClick>
              </a:rPr>
              <a:t>http://dlib.net/files/data/dlib_face_detection_dataset-2016-09-30.tar.gz</a:t>
            </a:r>
            <a:r>
              <a:rPr lang="en-US" altLang="zh-CN" sz="2500" dirty="0">
                <a:latin typeface="Cavolini" panose="03000502040302020204" pitchFamily="66" charset="0"/>
                <a:cs typeface="Cavolini" panose="03000502040302020204" pitchFamily="66" charset="0"/>
              </a:rPr>
              <a:t>. which is created by finding face images in many publicly available image datasets (excluding the FDDB dataset). In particular, there are images from ImageNet, AFLW, Pascal VOC, the VGG dataset, WIDER, and face scrub.</a:t>
            </a:r>
          </a:p>
          <a:p>
            <a:endParaRPr lang="en-US" altLang="zh-CN" sz="2500" dirty="0">
              <a:latin typeface="Cavolini" panose="03000502040302020204" pitchFamily="66" charset="0"/>
              <a:cs typeface="Cavolini" panose="03000502040302020204" pitchFamily="66" charset="0"/>
            </a:endParaRPr>
          </a:p>
          <a:p>
            <a:r>
              <a:rPr lang="en-US" altLang="zh-CN" sz="2500" dirty="0">
                <a:latin typeface="Cavolini" panose="03000502040302020204" pitchFamily="66" charset="0"/>
                <a:cs typeface="Cavolini" panose="03000502040302020204" pitchFamily="66" charset="0"/>
              </a:rPr>
              <a:t>CNN model improve the accuracy of detecting faces compared to the original mode based on Histogram of oriented gradient and linear classifier</a:t>
            </a:r>
          </a:p>
          <a:p>
            <a:endParaRPr lang="zh-CN" altLang="en-US" sz="3200" dirty="0">
              <a:latin typeface="Comic Sans MS" panose="030F0702030302020204" pitchFamily="66" charset="0"/>
            </a:endParaRPr>
          </a:p>
        </p:txBody>
      </p:sp>
      <p:sp>
        <p:nvSpPr>
          <p:cNvPr id="38" name="TextBox 9">
            <a:extLst>
              <a:ext uri="{FF2B5EF4-FFF2-40B4-BE49-F238E27FC236}">
                <a16:creationId xmlns:a16="http://schemas.microsoft.com/office/drawing/2014/main" id="{E188FC17-545B-4B92-8423-37DB3FEF02E1}"/>
              </a:ext>
            </a:extLst>
          </p:cNvPr>
          <p:cNvSpPr txBox="1"/>
          <p:nvPr/>
        </p:nvSpPr>
        <p:spPr>
          <a:xfrm>
            <a:off x="458211" y="6863369"/>
            <a:ext cx="20244743" cy="2123658"/>
          </a:xfrm>
          <a:prstGeom prst="rect">
            <a:avLst/>
          </a:prstGeom>
          <a:noFill/>
        </p:spPr>
        <p:txBody>
          <a:bodyPr wrap="square" rtlCol="0">
            <a:spAutoFit/>
          </a:bodyPr>
          <a:lstStyle/>
          <a:p>
            <a:r>
              <a:rPr lang="en-US" sz="3300" dirty="0">
                <a:latin typeface="Comic Sans MS" panose="030F0702030302020204" pitchFamily="66" charset="0"/>
              </a:rPr>
              <a:t>The content of our project is to input a facial picture of an animated character, combined with the camera to capture the expressions and actions made by a real person, so that the animated character can make expressions and actions consistent with the real person.</a:t>
            </a:r>
          </a:p>
          <a:p>
            <a:r>
              <a:rPr lang="en-US" sz="3300" dirty="0">
                <a:latin typeface="Comic Sans MS" panose="030F0702030302020204" pitchFamily="66" charset="0"/>
              </a:rPr>
              <a:t>Below is part of the structure of our project.</a:t>
            </a:r>
          </a:p>
        </p:txBody>
      </p:sp>
      <p:sp>
        <p:nvSpPr>
          <p:cNvPr id="42" name="TextBox 48">
            <a:extLst>
              <a:ext uri="{FF2B5EF4-FFF2-40B4-BE49-F238E27FC236}">
                <a16:creationId xmlns:a16="http://schemas.microsoft.com/office/drawing/2014/main" id="{E5D7FF19-F57D-4DA5-B39B-BCF7EACAC92E}"/>
              </a:ext>
            </a:extLst>
          </p:cNvPr>
          <p:cNvSpPr txBox="1"/>
          <p:nvPr/>
        </p:nvSpPr>
        <p:spPr>
          <a:xfrm>
            <a:off x="21715384" y="5615535"/>
            <a:ext cx="20630168" cy="5093702"/>
          </a:xfrm>
          <a:prstGeom prst="rect">
            <a:avLst/>
          </a:prstGeom>
          <a:noFill/>
        </p:spPr>
        <p:txBody>
          <a:bodyPr wrap="square" rtlCol="0">
            <a:spAutoFit/>
          </a:bodyPr>
          <a:lstStyle/>
          <a:p>
            <a:r>
              <a:rPr lang="en-US" sz="2500" dirty="0">
                <a:latin typeface="Cavolini" panose="03000502040302020204" pitchFamily="66" charset="0"/>
                <a:cs typeface="Cavolini" panose="03000502040302020204" pitchFamily="66" charset="0"/>
              </a:rPr>
              <a:t>We developed our model based on a open source project, talking-head-anime, which supports us with fundamental structure of network and framework. We aim to perfect and improve its deficiencies, and hope to make it a user-friendly</a:t>
            </a:r>
          </a:p>
          <a:p>
            <a:r>
              <a:rPr lang="en-US" sz="2500" dirty="0">
                <a:latin typeface="Cavolini" panose="03000502040302020204" pitchFamily="66" charset="0"/>
                <a:cs typeface="Cavolini" panose="03000502040302020204" pitchFamily="66" charset="0"/>
              </a:rPr>
              <a:t>landing project.</a:t>
            </a:r>
          </a:p>
          <a:p>
            <a:r>
              <a:rPr lang="en-US" sz="2500" dirty="0">
                <a:latin typeface="Cavolini" panose="03000502040302020204" pitchFamily="66" charset="0"/>
                <a:cs typeface="Cavolini" panose="03000502040302020204" pitchFamily="66" charset="0"/>
              </a:rPr>
              <a:t>Thought the basic frame work has done many essential works, it still has many defect that need to be improved.</a:t>
            </a:r>
          </a:p>
          <a:p>
            <a:r>
              <a:rPr lang="en-US" sz="2500" dirty="0">
                <a:latin typeface="Cavolini" panose="03000502040302020204" pitchFamily="66" charset="0"/>
                <a:cs typeface="Cavolini" panose="03000502040302020204" pitchFamily="66" charset="0"/>
              </a:rPr>
              <a:t>1. First is the input part, the frame work has a strict restriction on the size of the image. This restriction means that is impossible for a user to choose a random image, which hasn't been edited deliberately, as the input, causing a great inconvenience. Also some user may have the need to generate a random image instead of using any existing images.</a:t>
            </a:r>
          </a:p>
          <a:p>
            <a:r>
              <a:rPr lang="en-US" sz="2500" dirty="0">
                <a:latin typeface="Cavolini" panose="03000502040302020204" pitchFamily="66" charset="0"/>
                <a:cs typeface="Cavolini" panose="03000502040302020204" pitchFamily="66" charset="0"/>
              </a:rPr>
              <a:t>2. Secondly, we find that the facial landmark detection supported by the original frame work is not accurate enough to recognize the features of a human face, which may lead to the failure of generating the corresponding changes to the image.</a:t>
            </a:r>
          </a:p>
          <a:p>
            <a:r>
              <a:rPr lang="en-US" sz="2500" dirty="0">
                <a:latin typeface="Cavolini" panose="03000502040302020204" pitchFamily="66" charset="0"/>
                <a:cs typeface="Cavolini" panose="03000502040302020204" pitchFamily="66" charset="0"/>
              </a:rPr>
              <a:t>3. We also find that some images are in low resolution, which will greatly impact the user’s experience.</a:t>
            </a:r>
          </a:p>
        </p:txBody>
      </p:sp>
      <p:pic>
        <p:nvPicPr>
          <p:cNvPr id="21" name="图片 20">
            <a:extLst>
              <a:ext uri="{FF2B5EF4-FFF2-40B4-BE49-F238E27FC236}">
                <a16:creationId xmlns:a16="http://schemas.microsoft.com/office/drawing/2014/main" id="{BA7C2E67-5E91-4C4C-A6DD-1558A11403D7}"/>
              </a:ext>
            </a:extLst>
          </p:cNvPr>
          <p:cNvPicPr>
            <a:picLocks noChangeAspect="1"/>
          </p:cNvPicPr>
          <p:nvPr/>
        </p:nvPicPr>
        <p:blipFill>
          <a:blip r:embed="rId13"/>
          <a:stretch>
            <a:fillRect/>
          </a:stretch>
        </p:blipFill>
        <p:spPr>
          <a:xfrm>
            <a:off x="418012" y="9304130"/>
            <a:ext cx="19752378" cy="1321840"/>
          </a:xfrm>
          <a:prstGeom prst="rect">
            <a:avLst/>
          </a:prstGeom>
        </p:spPr>
      </p:pic>
    </p:spTree>
    <p:extLst>
      <p:ext uri="{BB962C8B-B14F-4D97-AF65-F5344CB8AC3E}">
        <p14:creationId xmlns:p14="http://schemas.microsoft.com/office/powerpoint/2010/main" val="949610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642</Words>
  <Application>Microsoft Office PowerPoint</Application>
  <PresentationFormat>自定义</PresentationFormat>
  <Paragraphs>35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Arial Narrow</vt:lpstr>
      <vt:lpstr>Calibri</vt:lpstr>
      <vt:lpstr>Calibri Light</vt:lpstr>
      <vt:lpstr>Cavolini</vt:lpstr>
      <vt:lpstr>Comic Sans MS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Weiran</dc:creator>
  <cp:lastModifiedBy>王 宇玄</cp:lastModifiedBy>
  <cp:revision>22</cp:revision>
  <dcterms:created xsi:type="dcterms:W3CDTF">2021-04-14T07:18:12Z</dcterms:created>
  <dcterms:modified xsi:type="dcterms:W3CDTF">2021-04-15T13:59:11Z</dcterms:modified>
</cp:coreProperties>
</file>