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1" r:id="rId6"/>
    <p:sldId id="269"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000F2E"/>
    <a:srgbClr val="007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59" d="100"/>
          <a:sy n="59" d="100"/>
        </p:scale>
        <p:origin x="5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C9315D-3AB7-4D85-9344-AC380913BE49}" type="datetimeFigureOut">
              <a:rPr lang="en-US" smtClean="0"/>
              <a:t>01/12/2024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138632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9315D-3AB7-4D85-9344-AC380913BE49}" type="datetimeFigureOut">
              <a:rPr lang="en-US" smtClean="0"/>
              <a:t>01/12/2024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414391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9315D-3AB7-4D85-9344-AC380913BE49}" type="datetimeFigureOut">
              <a:rPr lang="en-US" smtClean="0"/>
              <a:t>01/12/2024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12637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9315D-3AB7-4D85-9344-AC380913BE49}" type="datetimeFigureOut">
              <a:rPr lang="en-US" smtClean="0"/>
              <a:t>01/12/2024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256387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C9315D-3AB7-4D85-9344-AC380913BE49}" type="datetimeFigureOut">
              <a:rPr lang="en-US" smtClean="0"/>
              <a:t>01/12/2024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301663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C9315D-3AB7-4D85-9344-AC380913BE49}" type="datetimeFigureOut">
              <a:rPr lang="en-US" smtClean="0"/>
              <a:t>01/12/2024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144592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C9315D-3AB7-4D85-9344-AC380913BE49}" type="datetimeFigureOut">
              <a:rPr lang="en-US" smtClean="0"/>
              <a:t>01/12/2024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69261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C9315D-3AB7-4D85-9344-AC380913BE49}" type="datetimeFigureOut">
              <a:rPr lang="en-US" smtClean="0"/>
              <a:t>01/12/2024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3869379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9315D-3AB7-4D85-9344-AC380913BE49}" type="datetimeFigureOut">
              <a:rPr lang="en-US" smtClean="0"/>
              <a:t>01/12/2024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118986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C9315D-3AB7-4D85-9344-AC380913BE49}" type="datetimeFigureOut">
              <a:rPr lang="en-US" smtClean="0"/>
              <a:t>01/12/2024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72206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C9315D-3AB7-4D85-9344-AC380913BE49}" type="datetimeFigureOut">
              <a:rPr lang="en-US" smtClean="0"/>
              <a:t>01/12/2024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61EA5-6CDC-4A44-A169-7EED4C2309C1}" type="slidenum">
              <a:rPr lang="en-US" smtClean="0"/>
              <a:t>‹#›</a:t>
            </a:fld>
            <a:endParaRPr lang="en-US"/>
          </a:p>
        </p:txBody>
      </p:sp>
    </p:spTree>
    <p:extLst>
      <p:ext uri="{BB962C8B-B14F-4D97-AF65-F5344CB8AC3E}">
        <p14:creationId xmlns:p14="http://schemas.microsoft.com/office/powerpoint/2010/main" val="81351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9315D-3AB7-4D85-9344-AC380913BE49}" type="datetimeFigureOut">
              <a:rPr lang="en-US" smtClean="0"/>
              <a:t>01/12/2024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61EA5-6CDC-4A44-A169-7EED4C2309C1}" type="slidenum">
              <a:rPr lang="en-US" smtClean="0"/>
              <a:t>‹#›</a:t>
            </a:fld>
            <a:endParaRPr lang="en-US"/>
          </a:p>
        </p:txBody>
      </p:sp>
    </p:spTree>
    <p:extLst>
      <p:ext uri="{BB962C8B-B14F-4D97-AF65-F5344CB8AC3E}">
        <p14:creationId xmlns:p14="http://schemas.microsoft.com/office/powerpoint/2010/main" val="155525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1.wdp"/><Relationship Id="rId7"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1.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3.wdp"/><Relationship Id="rId7" Type="http://schemas.openxmlformats.org/officeDocument/2006/relationships/slide" Target="slide8.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1.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3.wdp"/><Relationship Id="rId7" Type="http://schemas.openxmlformats.org/officeDocument/2006/relationships/slide" Target="slide8.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1.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1.xml"/><Relationship Id="rId7" Type="http://schemas.openxmlformats.org/officeDocument/2006/relationships/image" Target="../media/image2.png"/><Relationship Id="rId2" Type="http://schemas.openxmlformats.org/officeDocument/2006/relationships/hyperlink" Target="mailto:cadahinkiel11@gmail.com" TargetMode="External"/><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 Target="slide5.xml"/><Relationship Id="rId7"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slide" Target="slide8.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t="-1" b="6576"/>
          <a:stretch/>
        </p:blipFill>
        <p:spPr>
          <a:xfrm>
            <a:off x="0" y="514421"/>
            <a:ext cx="12192001" cy="6343579"/>
          </a:xfrm>
          <a:prstGeom prst="rect">
            <a:avLst/>
          </a:prstGeom>
        </p:spPr>
      </p:pic>
      <p:sp>
        <p:nvSpPr>
          <p:cNvPr id="9" name="TextBox 8"/>
          <p:cNvSpPr txBox="1"/>
          <p:nvPr/>
        </p:nvSpPr>
        <p:spPr>
          <a:xfrm>
            <a:off x="1803499" y="2094036"/>
            <a:ext cx="8585002" cy="2616101"/>
          </a:xfrm>
          <a:prstGeom prst="rect">
            <a:avLst/>
          </a:prstGeom>
          <a:noFill/>
        </p:spPr>
        <p:txBody>
          <a:bodyPr wrap="square" rtlCol="0">
            <a:spAutoFit/>
          </a:bodyPr>
          <a:lstStyle/>
          <a:p>
            <a:pPr algn="ctr"/>
            <a:r>
              <a:rPr lang="en-US" sz="2400" dirty="0" smtClean="0">
                <a:solidFill>
                  <a:schemeClr val="bg1">
                    <a:lumMod val="95000"/>
                  </a:schemeClr>
                </a:solidFill>
              </a:rPr>
              <a:t>REPUBLIC ACT 10630</a:t>
            </a:r>
          </a:p>
          <a:p>
            <a:pPr algn="ctr"/>
            <a:endParaRPr lang="en-US" sz="2000" dirty="0" smtClean="0">
              <a:solidFill>
                <a:schemeClr val="bg1">
                  <a:lumMod val="95000"/>
                </a:schemeClr>
              </a:solidFill>
            </a:endParaRPr>
          </a:p>
          <a:p>
            <a:pPr algn="ctr"/>
            <a:r>
              <a:rPr lang="en-US" sz="6000" dirty="0" smtClean="0">
                <a:solidFill>
                  <a:schemeClr val="bg1">
                    <a:lumMod val="95000"/>
                  </a:schemeClr>
                </a:solidFill>
                <a:latin typeface="Arial" panose="020B0604020202020204" pitchFamily="34" charset="0"/>
                <a:cs typeface="Arial" panose="020B0604020202020204" pitchFamily="34" charset="0"/>
              </a:rPr>
              <a:t>Juvenile Justice and Welfare Act of 2013</a:t>
            </a:r>
            <a:endParaRPr lang="en-US" sz="6000" b="1" dirty="0" smtClean="0">
              <a:solidFill>
                <a:schemeClr val="bg1">
                  <a:lumMod val="95000"/>
                </a:schemeClr>
              </a:solidFill>
              <a:latin typeface="Arial" panose="020B0604020202020204" pitchFamily="34" charset="0"/>
              <a:cs typeface="Arial" panose="020B0604020202020204" pitchFamily="34" charset="0"/>
            </a:endParaRPr>
          </a:p>
        </p:txBody>
      </p:sp>
      <p:sp>
        <p:nvSpPr>
          <p:cNvPr id="19" name="Rectangle 18"/>
          <p:cNvSpPr/>
          <p:nvPr/>
        </p:nvSpPr>
        <p:spPr>
          <a:xfrm>
            <a:off x="5410268" y="5074605"/>
            <a:ext cx="1371463" cy="460587"/>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Details</a:t>
            </a:r>
            <a:endParaRPr lang="en-US" dirty="0"/>
          </a:p>
        </p:txBody>
      </p:sp>
      <p:grpSp>
        <p:nvGrpSpPr>
          <p:cNvPr id="14" name="Group 13"/>
          <p:cNvGrpSpPr/>
          <p:nvPr/>
        </p:nvGrpSpPr>
        <p:grpSpPr>
          <a:xfrm>
            <a:off x="0" y="-177396"/>
            <a:ext cx="12192000" cy="1143902"/>
            <a:chOff x="0" y="-14111"/>
            <a:chExt cx="12192000" cy="1143902"/>
          </a:xfrm>
        </p:grpSpPr>
        <p:grpSp>
          <p:nvGrpSpPr>
            <p:cNvPr id="2" name="Group 1"/>
            <p:cNvGrpSpPr/>
            <p:nvPr/>
          </p:nvGrpSpPr>
          <p:grpSpPr>
            <a:xfrm>
              <a:off x="0" y="589383"/>
              <a:ext cx="12192000" cy="540408"/>
              <a:chOff x="0" y="323970"/>
              <a:chExt cx="12192000" cy="540408"/>
            </a:xfrm>
            <a:solidFill>
              <a:schemeClr val="bg1">
                <a:lumMod val="65000"/>
              </a:schemeClr>
            </a:solidFill>
          </p:grpSpPr>
          <p:sp>
            <p:nvSpPr>
              <p:cNvPr id="18" name="Rectangle 17"/>
              <p:cNvSpPr/>
              <p:nvPr/>
            </p:nvSpPr>
            <p:spPr>
              <a:xfrm>
                <a:off x="0" y="323970"/>
                <a:ext cx="12192000" cy="5404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4" action="ppaction://hlinksldjump"/>
              </p:cNvPr>
              <p:cNvSpPr/>
              <p:nvPr/>
            </p:nvSpPr>
            <p:spPr>
              <a:xfrm>
                <a:off x="2757091" y="335846"/>
                <a:ext cx="694032" cy="468324"/>
              </a:xfrm>
              <a:prstGeom prst="rec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26" name="Rectangle 25">
                <a:hlinkClick r:id="rId5" action="ppaction://hlinksldjump"/>
              </p:cNvPr>
              <p:cNvSpPr/>
              <p:nvPr/>
            </p:nvSpPr>
            <p:spPr>
              <a:xfrm>
                <a:off x="3766024" y="346080"/>
                <a:ext cx="933605" cy="468324"/>
              </a:xfrm>
              <a:prstGeom prst="rec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sp>
            <p:nvSpPr>
              <p:cNvPr id="27" name="Rectangle 26">
                <a:hlinkClick r:id="rId6" action="ppaction://hlinksldjump"/>
              </p:cNvPr>
              <p:cNvSpPr/>
              <p:nvPr/>
            </p:nvSpPr>
            <p:spPr>
              <a:xfrm>
                <a:off x="6096000" y="349039"/>
                <a:ext cx="994365" cy="468324"/>
              </a:xfrm>
              <a:prstGeom prst="rec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Contact</a:t>
                </a:r>
                <a:r>
                  <a:rPr lang="en-US" sz="1400" dirty="0" smtClean="0"/>
                  <a:t> </a:t>
                </a:r>
                <a:endParaRPr lang="en-US" sz="1400" dirty="0"/>
              </a:p>
            </p:txBody>
          </p:sp>
          <p:sp>
            <p:nvSpPr>
              <p:cNvPr id="28" name="Rectangle 27">
                <a:hlinkClick r:id="rId5" action="ppaction://hlinksldjump"/>
              </p:cNvPr>
              <p:cNvSpPr/>
              <p:nvPr/>
            </p:nvSpPr>
            <p:spPr>
              <a:xfrm>
                <a:off x="4921012" y="360360"/>
                <a:ext cx="953606" cy="443810"/>
              </a:xfrm>
              <a:prstGeom prst="rec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RA 10630</a:t>
                </a:r>
                <a:endParaRPr lang="en-US" sz="1400" b="1" dirty="0">
                  <a:solidFill>
                    <a:schemeClr val="bg2">
                      <a:lumMod val="10000"/>
                    </a:schemeClr>
                  </a:solidFill>
                </a:endParaRPr>
              </a:p>
            </p:txBody>
          </p:sp>
          <p:sp>
            <p:nvSpPr>
              <p:cNvPr id="29" name="Rectangle 28">
                <a:hlinkClick r:id="rId7" action="ppaction://hlinksldjump"/>
              </p:cNvPr>
              <p:cNvSpPr/>
              <p:nvPr/>
            </p:nvSpPr>
            <p:spPr>
              <a:xfrm>
                <a:off x="7249109" y="360360"/>
                <a:ext cx="1290956" cy="468324"/>
              </a:xfrm>
              <a:prstGeom prst="rec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Web Creator</a:t>
                </a:r>
                <a:endParaRPr lang="en-US" sz="1400" b="1" dirty="0">
                  <a:solidFill>
                    <a:schemeClr val="bg2">
                      <a:lumMod val="10000"/>
                    </a:schemeClr>
                  </a:solidFill>
                </a:endParaRPr>
              </a:p>
            </p:txBody>
          </p:sp>
        </p:grpSp>
        <p:grpSp>
          <p:nvGrpSpPr>
            <p:cNvPr id="13" name="Group 12"/>
            <p:cNvGrpSpPr/>
            <p:nvPr/>
          </p:nvGrpSpPr>
          <p:grpSpPr>
            <a:xfrm>
              <a:off x="0" y="-14111"/>
              <a:ext cx="12192000" cy="615370"/>
              <a:chOff x="0" y="-14111"/>
              <a:chExt cx="12192000" cy="615370"/>
            </a:xfrm>
          </p:grpSpPr>
          <p:sp>
            <p:nvSpPr>
              <p:cNvPr id="4" name="Rectangle 3"/>
              <p:cNvSpPr/>
              <p:nvPr/>
            </p:nvSpPr>
            <p:spPr>
              <a:xfrm>
                <a:off x="0" y="-14111"/>
                <a:ext cx="12192000" cy="6153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297107" y="106991"/>
                <a:ext cx="1967268" cy="369332"/>
              </a:xfrm>
              <a:prstGeom prst="rect">
                <a:avLst/>
              </a:prstGeom>
              <a:noFill/>
            </p:spPr>
            <p:txBody>
              <a:bodyPr wrap="square" rtlCol="0">
                <a:spAutoFit/>
              </a:bodyPr>
              <a:lstStyle/>
              <a:p>
                <a:r>
                  <a:rPr lang="en-US" b="1" dirty="0" smtClean="0">
                    <a:solidFill>
                      <a:schemeClr val="bg2">
                        <a:lumMod val="25000"/>
                      </a:schemeClr>
                    </a:solidFill>
                    <a:latin typeface="Times New Roman" panose="02020603050405020304" pitchFamily="18" charset="0"/>
                    <a:cs typeface="Times New Roman" panose="02020603050405020304" pitchFamily="18" charset="0"/>
                  </a:rPr>
                  <a:t>::</a:t>
                </a:r>
                <a:r>
                  <a:rPr lang="en-US" sz="1600" b="1" dirty="0">
                    <a:solidFill>
                      <a:schemeClr val="bg2">
                        <a:lumMod val="25000"/>
                      </a:schemeClr>
                    </a:solidFill>
                    <a:latin typeface="Times New Roman" panose="02020603050405020304" pitchFamily="18" charset="0"/>
                    <a:cs typeface="Times New Roman" panose="02020603050405020304" pitchFamily="18" charset="0"/>
                  </a:rPr>
                  <a:t> </a:t>
                </a:r>
                <a:r>
                  <a:rPr lang="en-US" sz="1600" b="1" dirty="0" smtClean="0">
                    <a:solidFill>
                      <a:schemeClr val="bg2">
                        <a:lumMod val="25000"/>
                      </a:schemeClr>
                    </a:solidFill>
                    <a:latin typeface="Times New Roman" panose="02020603050405020304" pitchFamily="18" charset="0"/>
                    <a:cs typeface="Times New Roman" panose="02020603050405020304" pitchFamily="18" charset="0"/>
                  </a:rPr>
                  <a:t>RA Philippines</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90365" y="79186"/>
                <a:ext cx="406935" cy="341938"/>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85713" y="96932"/>
                <a:ext cx="656637" cy="379391"/>
              </a:xfrm>
              <a:prstGeom prst="rect">
                <a:avLst/>
              </a:prstGeom>
            </p:spPr>
          </p:pic>
          <p:sp>
            <p:nvSpPr>
              <p:cNvPr id="20" name="TextBox 19"/>
              <p:cNvSpPr txBox="1"/>
              <p:nvPr/>
            </p:nvSpPr>
            <p:spPr>
              <a:xfrm>
                <a:off x="9836564" y="15507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+63 953-332-9065</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7496922" y="12865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M-F 9:00am – 5:00pm</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31929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471949" y="1252433"/>
            <a:ext cx="7064477"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WHAT IS REPUBLIC ACT 10630?</a:t>
            </a:r>
            <a:endParaRPr lang="en-US" sz="32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471949" y="2587994"/>
            <a:ext cx="7388942" cy="2677656"/>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	</a:t>
            </a:r>
            <a:r>
              <a:rPr lang="en-US" sz="2400" b="1" dirty="0" smtClean="0">
                <a:latin typeface="Chaparral Pro Light" panose="02060403030505090203" pitchFamily="18" charset="0"/>
                <a:cs typeface="Times New Roman" panose="02020603050405020304" pitchFamily="18" charset="0"/>
              </a:rPr>
              <a:t>Is a law in the Philippines that establishes a comprehensive juvenile justice and welfare system. It creates a Juvenile Justice and Welfare Council and appropriate funds for its implementation. This law also amends the definition of terms , the minimum age of criminal responsibility, and the exemption from criminal liability for children in conflict with the law.</a:t>
            </a:r>
            <a:endParaRPr lang="en-US" sz="2400" b="1" dirty="0">
              <a:latin typeface="Chaparral Pro Light" panose="02060403030505090203"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362" y="958648"/>
            <a:ext cx="3779887" cy="5669830"/>
          </a:xfrm>
          <a:prstGeom prst="rect">
            <a:avLst/>
          </a:prstGeom>
        </p:spPr>
      </p:pic>
    </p:spTree>
    <p:extLst>
      <p:ext uri="{BB962C8B-B14F-4D97-AF65-F5344CB8AC3E}">
        <p14:creationId xmlns:p14="http://schemas.microsoft.com/office/powerpoint/2010/main" val="3523663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1" name="TextBox 20"/>
          <p:cNvSpPr txBox="1"/>
          <p:nvPr/>
        </p:nvSpPr>
        <p:spPr>
          <a:xfrm>
            <a:off x="471948" y="996228"/>
            <a:ext cx="7064477" cy="1077218"/>
          </a:xfrm>
          <a:prstGeom prst="rect">
            <a:avLst/>
          </a:prstGeom>
          <a:noFill/>
        </p:spPr>
        <p:txBody>
          <a:bodyPr wrap="square" rtlCol="0">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IMPORTANCE OF REPUBLIC ACT 10630</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471948" y="2517034"/>
            <a:ext cx="10486103" cy="1569660"/>
          </a:xfrm>
          <a:prstGeom prst="rect">
            <a:avLst/>
          </a:prstGeom>
          <a:noFill/>
        </p:spPr>
        <p:txBody>
          <a:bodyPr wrap="square" rtlCol="0">
            <a:spAutoFit/>
          </a:bodyPr>
          <a:lstStyle/>
          <a:p>
            <a:pPr algn="just"/>
            <a:r>
              <a:rPr lang="en-US" sz="2400" b="1" dirty="0" smtClean="0">
                <a:solidFill>
                  <a:schemeClr val="bg1"/>
                </a:solidFill>
                <a:latin typeface="Times New Roman" panose="02020603050405020304" pitchFamily="18" charset="0"/>
                <a:cs typeface="Times New Roman" panose="02020603050405020304" pitchFamily="18" charset="0"/>
              </a:rPr>
              <a:t>Protection of children:</a:t>
            </a:r>
            <a:r>
              <a:rPr lang="en-US" sz="2400" dirty="0" smtClean="0">
                <a:solidFill>
                  <a:schemeClr val="bg1"/>
                </a:solidFill>
                <a:latin typeface="Times New Roman" panose="02020603050405020304" pitchFamily="18" charset="0"/>
                <a:cs typeface="Times New Roman" panose="02020603050405020304" pitchFamily="18" charset="0"/>
              </a:rPr>
              <a:t> RA 10630 aims to protect the rights and welfare of children in conflict with the law. It recognizes that children are vulnerable and need special care and attention, focusing on their rehabilitation and reintegration into society rather than punishment.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471948" y="4469805"/>
            <a:ext cx="10486103" cy="1938992"/>
          </a:xfrm>
          <a:prstGeom prst="rect">
            <a:avLst/>
          </a:prstGeom>
          <a:noFill/>
        </p:spPr>
        <p:txBody>
          <a:bodyPr wrap="square" rtlCol="0">
            <a:spAutoFit/>
          </a:bodyPr>
          <a:lstStyle/>
          <a:p>
            <a:pPr algn="just"/>
            <a:r>
              <a:rPr lang="en-US" sz="2400" b="1" dirty="0" smtClean="0">
                <a:solidFill>
                  <a:schemeClr val="bg1"/>
                </a:solidFill>
                <a:latin typeface="Times New Roman" panose="02020603050405020304" pitchFamily="18" charset="0"/>
                <a:cs typeface="Times New Roman" panose="02020603050405020304" pitchFamily="18" charset="0"/>
              </a:rPr>
              <a:t>Age-appropriate interventions: </a:t>
            </a:r>
            <a:r>
              <a:rPr lang="en-US" sz="2400" dirty="0" smtClean="0">
                <a:solidFill>
                  <a:schemeClr val="bg1"/>
                </a:solidFill>
                <a:latin typeface="Times New Roman" panose="02020603050405020304" pitchFamily="18" charset="0"/>
                <a:cs typeface="Times New Roman" panose="02020603050405020304" pitchFamily="18" charset="0"/>
              </a:rPr>
              <a:t>The law establishes a comprehensive juvenile justice system that promotes age-appropriate interventions for children in conflict with the law. It recognizes that children have different levels of maturity and understanding compared to adults, and therefore require specialized approaches in dealing with their offences.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886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5" name="TextBox 24"/>
          <p:cNvSpPr txBox="1"/>
          <p:nvPr/>
        </p:nvSpPr>
        <p:spPr>
          <a:xfrm>
            <a:off x="471948" y="2517034"/>
            <a:ext cx="10486103" cy="1938992"/>
          </a:xfrm>
          <a:prstGeom prst="rect">
            <a:avLst/>
          </a:prstGeom>
          <a:noFill/>
        </p:spPr>
        <p:txBody>
          <a:bodyPr wrap="square" rtlCol="0">
            <a:spAutoFit/>
          </a:bodyPr>
          <a:lstStyle/>
          <a:p>
            <a:pPr algn="just"/>
            <a:r>
              <a:rPr lang="en-US" sz="2400" b="1" dirty="0">
                <a:solidFill>
                  <a:schemeClr val="bg1"/>
                </a:solidFill>
                <a:latin typeface="Adobe Garamond Pro Bold" panose="02020702060506020403" pitchFamily="18" charset="0"/>
                <a:cs typeface="Times New Roman" panose="02020603050405020304" pitchFamily="18" charset="0"/>
              </a:rPr>
              <a:t>Rehabilitation and reintegration: </a:t>
            </a:r>
            <a:r>
              <a:rPr lang="en-US" sz="2400" dirty="0">
                <a:solidFill>
                  <a:schemeClr val="bg1"/>
                </a:solidFill>
                <a:latin typeface="Adobe Garamond Pro Bold" panose="02020702060506020403" pitchFamily="18" charset="0"/>
                <a:cs typeface="Times New Roman" panose="02020603050405020304" pitchFamily="18" charset="0"/>
              </a:rPr>
              <a:t>The law prioritizes the rehabilitation and reintegration of children in conflict with the law into their families and communities. It provides for the establishment of youth rehabilitation centers and programs that aim to address the underlying factors that contribute to their involvement in offenses.</a:t>
            </a:r>
            <a:endParaRPr lang="en-US" sz="3200" dirty="0">
              <a:solidFill>
                <a:schemeClr val="bg1"/>
              </a:solidFill>
              <a:latin typeface="Adobe Garamond Pro Bold" panose="02020702060506020403" pitchFamily="18" charset="0"/>
              <a:cs typeface="Times New Roman" panose="02020603050405020304" pitchFamily="18" charset="0"/>
            </a:endParaRPr>
          </a:p>
        </p:txBody>
      </p:sp>
      <p:sp>
        <p:nvSpPr>
          <p:cNvPr id="30" name="TextBox 29"/>
          <p:cNvSpPr txBox="1"/>
          <p:nvPr/>
        </p:nvSpPr>
        <p:spPr>
          <a:xfrm>
            <a:off x="471947" y="4647581"/>
            <a:ext cx="10486103" cy="1938992"/>
          </a:xfrm>
          <a:prstGeom prst="rect">
            <a:avLst/>
          </a:prstGeom>
          <a:noFill/>
        </p:spPr>
        <p:txBody>
          <a:bodyPr wrap="square" rtlCol="0">
            <a:spAutoFit/>
          </a:bodyPr>
          <a:lstStyle/>
          <a:p>
            <a:pPr algn="just"/>
            <a:r>
              <a:rPr lang="en-US" sz="2400" b="1" dirty="0">
                <a:solidFill>
                  <a:schemeClr val="bg1"/>
                </a:solidFill>
                <a:latin typeface="Georgia" panose="02040502050405020303" pitchFamily="18" charset="0"/>
                <a:cs typeface="Times New Roman" panose="02020603050405020304" pitchFamily="18" charset="0"/>
              </a:rPr>
              <a:t>International compliance: </a:t>
            </a:r>
            <a:r>
              <a:rPr lang="en-US" sz="2400" dirty="0">
                <a:solidFill>
                  <a:schemeClr val="bg1"/>
                </a:solidFill>
                <a:latin typeface="Georgia" panose="02040502050405020303" pitchFamily="18" charset="0"/>
                <a:cs typeface="Times New Roman" panose="02020603050405020304" pitchFamily="18" charset="0"/>
              </a:rPr>
              <a:t>RA 10630 aligns with international standards and obligations, particularly the United Nations Convention on the Rights of the Child (UNCRC). It ensures that the Philippines fulfills its commitment to protect the rights and welfare of children in conflict with the law, in line with international norms.</a:t>
            </a:r>
            <a:endParaRPr lang="en-US" sz="3200" dirty="0">
              <a:solidFill>
                <a:schemeClr val="bg1"/>
              </a:solidFill>
              <a:latin typeface="Georgia" panose="02040502050405020303" pitchFamily="18" charset="0"/>
              <a:cs typeface="Times New Roman" panose="02020603050405020304" pitchFamily="18" charset="0"/>
            </a:endParaRPr>
          </a:p>
        </p:txBody>
      </p:sp>
      <p:sp>
        <p:nvSpPr>
          <p:cNvPr id="6" name="TextBox 5"/>
          <p:cNvSpPr txBox="1"/>
          <p:nvPr/>
        </p:nvSpPr>
        <p:spPr>
          <a:xfrm>
            <a:off x="471947" y="386487"/>
            <a:ext cx="10486103" cy="1938992"/>
          </a:xfrm>
          <a:prstGeom prst="rect">
            <a:avLst/>
          </a:prstGeom>
          <a:noFill/>
        </p:spPr>
        <p:txBody>
          <a:bodyPr wrap="square" rtlCol="0">
            <a:spAutoFit/>
          </a:bodyPr>
          <a:lstStyle/>
          <a:p>
            <a:pPr algn="just"/>
            <a:r>
              <a:rPr lang="en-US" sz="2400" b="1" dirty="0">
                <a:solidFill>
                  <a:schemeClr val="bg1"/>
                </a:solidFill>
                <a:latin typeface="Times New Roman" panose="02020603050405020304" pitchFamily="18" charset="0"/>
                <a:cs typeface="Times New Roman" panose="02020603050405020304" pitchFamily="18" charset="0"/>
              </a:rPr>
              <a:t>Restorative justice: </a:t>
            </a:r>
            <a:r>
              <a:rPr lang="en-US" sz="2400" dirty="0">
                <a:solidFill>
                  <a:schemeClr val="bg1"/>
                </a:solidFill>
                <a:latin typeface="Times New Roman" panose="02020603050405020304" pitchFamily="18" charset="0"/>
                <a:cs typeface="Times New Roman" panose="02020603050405020304" pitchFamily="18" charset="0"/>
              </a:rPr>
              <a:t>RA 10630 promotes the principles of restorative justice, which focuses on repairing the harm caused by the offense and addressing the needs of both the victim and the offender. It encourages the involvement of the community in the rehabilitation process and emphasizes the importance of accountability and responsibility.</a:t>
            </a:r>
          </a:p>
        </p:txBody>
      </p:sp>
    </p:spTree>
    <p:extLst>
      <p:ext uri="{BB962C8B-B14F-4D97-AF65-F5344CB8AC3E}">
        <p14:creationId xmlns:p14="http://schemas.microsoft.com/office/powerpoint/2010/main" val="858634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60000"/>
                    </a14:imgEffect>
                  </a14:imgLayer>
                </a14:imgProps>
              </a:ext>
              <a:ext uri="{28A0092B-C50C-407E-A947-70E740481C1C}">
                <a14:useLocalDpi xmlns:a14="http://schemas.microsoft.com/office/drawing/2010/main" val="0"/>
              </a:ext>
            </a:extLst>
          </a:blip>
          <a:srcRect t="6486" b="10208"/>
          <a:stretch/>
        </p:blipFill>
        <p:spPr>
          <a:xfrm>
            <a:off x="12794" y="619088"/>
            <a:ext cx="12179206" cy="6238912"/>
          </a:xfrm>
          <a:prstGeom prst="rect">
            <a:avLst/>
          </a:prstGeom>
        </p:spPr>
      </p:pic>
      <p:sp>
        <p:nvSpPr>
          <p:cNvPr id="23" name="Rectangle 22"/>
          <p:cNvSpPr/>
          <p:nvPr/>
        </p:nvSpPr>
        <p:spPr>
          <a:xfrm>
            <a:off x="779250" y="3738544"/>
            <a:ext cx="10646293" cy="2882017"/>
          </a:xfrm>
          <a:prstGeom prst="rect">
            <a:avLst/>
          </a:prstGeom>
          <a:gradFill flip="none" rotWithShape="1">
            <a:gsLst>
              <a:gs pos="57000">
                <a:schemeClr val="bg1"/>
              </a:gs>
              <a:gs pos="100000">
                <a:srgbClr val="92D050"/>
              </a:gs>
            </a:gsLst>
            <a:lin ang="5400000" scaled="1"/>
            <a:tileRect/>
          </a:gradFill>
          <a:ln>
            <a:noFill/>
          </a:ln>
          <a:effectLst>
            <a:outerShdw blurRad="139700" dir="12540000" algn="ctr" rotWithShape="0">
              <a:schemeClr val="tx1">
                <a:lumMod val="50000"/>
                <a:lumOff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132710" y="4885345"/>
            <a:ext cx="6196165" cy="1077218"/>
          </a:xfrm>
          <a:prstGeom prst="rect">
            <a:avLst/>
          </a:prstGeom>
          <a:noFill/>
        </p:spPr>
        <p:txBody>
          <a:bodyPr wrap="square" rtlCol="0">
            <a:spAutoFit/>
          </a:bodyPr>
          <a:lstStyle/>
          <a:p>
            <a:pPr algn="ctr"/>
            <a:r>
              <a:rPr lang="en-US" sz="1600" dirty="0"/>
              <a:t>T</a:t>
            </a:r>
            <a:r>
              <a:rPr lang="en-US" sz="1600" dirty="0" smtClean="0"/>
              <a:t>his website aims to provide and share truthful information about government laws . This also built understand the law provided and implemented by the government and other organizations . It helps user to understand and learn every policy easily by viewing this sites.    </a:t>
            </a:r>
            <a:endParaRPr lang="en-US" sz="1600" dirty="0"/>
          </a:p>
        </p:txBody>
      </p:sp>
      <p:sp>
        <p:nvSpPr>
          <p:cNvPr id="12" name="TextBox 11"/>
          <p:cNvSpPr txBox="1"/>
          <p:nvPr/>
        </p:nvSpPr>
        <p:spPr>
          <a:xfrm>
            <a:off x="4564915" y="1939154"/>
            <a:ext cx="3616037" cy="1015663"/>
          </a:xfrm>
          <a:prstGeom prst="rect">
            <a:avLst/>
          </a:prstGeom>
          <a:noFill/>
        </p:spPr>
        <p:txBody>
          <a:bodyPr wrap="square" rtlCol="0">
            <a:spAutoFit/>
          </a:bodyPr>
          <a:lstStyle/>
          <a:p>
            <a:r>
              <a:rPr lang="en-US" sz="6000" b="1" dirty="0" smtClean="0">
                <a:solidFill>
                  <a:schemeClr val="bg1"/>
                </a:solidFill>
                <a:latin typeface="Arial" panose="020B0604020202020204" pitchFamily="34" charset="0"/>
                <a:cs typeface="Arial" panose="020B0604020202020204" pitchFamily="34" charset="0"/>
              </a:rPr>
              <a:t>About us</a:t>
            </a:r>
            <a:endParaRPr lang="en-US" sz="3200" b="1"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3104107" y="4044613"/>
            <a:ext cx="7840332" cy="523220"/>
          </a:xfrm>
          <a:prstGeom prst="rect">
            <a:avLst/>
          </a:prstGeom>
          <a:noFill/>
        </p:spPr>
        <p:txBody>
          <a:bodyPr wrap="square" rtlCol="0">
            <a:spAutoFit/>
          </a:bodyPr>
          <a:lstStyle/>
          <a:p>
            <a:r>
              <a:rPr lang="en-US" sz="2800" b="1" dirty="0" smtClean="0">
                <a:latin typeface="Chaparral Pro Light" panose="02060403030505090203" pitchFamily="18" charset="0"/>
                <a:cs typeface="Times New Roman" panose="02020603050405020304" pitchFamily="18" charset="0"/>
              </a:rPr>
              <a:t>We Provide Truthful Information about Law</a:t>
            </a:r>
            <a:r>
              <a:rPr lang="en-US" sz="2800" dirty="0" smtClean="0">
                <a:latin typeface="Chaparral Pro Light" panose="02060403030505090203" pitchFamily="18" charset="0"/>
                <a:cs typeface="Times New Roman" panose="02020603050405020304" pitchFamily="18" charset="0"/>
              </a:rPr>
              <a:t> </a:t>
            </a:r>
            <a:endParaRPr lang="en-US" sz="2800" dirty="0">
              <a:latin typeface="Chaparral Pro Light" panose="02060403030505090203" pitchFamily="18" charset="0"/>
              <a:cs typeface="Times New Roman" panose="02020603050405020304" pitchFamily="18" charset="0"/>
            </a:endParaRPr>
          </a:p>
        </p:txBody>
      </p:sp>
      <p:sp>
        <p:nvSpPr>
          <p:cNvPr id="14" name="TextBox 13"/>
          <p:cNvSpPr txBox="1"/>
          <p:nvPr/>
        </p:nvSpPr>
        <p:spPr>
          <a:xfrm>
            <a:off x="5500255" y="2971627"/>
            <a:ext cx="2064326" cy="369332"/>
          </a:xfrm>
          <a:prstGeom prst="rect">
            <a:avLst/>
          </a:prstGeom>
          <a:noFill/>
        </p:spPr>
        <p:txBody>
          <a:bodyPr wrap="square" rtlCol="0">
            <a:spAutoFit/>
          </a:bodyPr>
          <a:lstStyle/>
          <a:p>
            <a:r>
              <a:rPr lang="en-US" dirty="0" smtClean="0">
                <a:solidFill>
                  <a:schemeClr val="bg1"/>
                </a:solidFill>
              </a:rPr>
              <a:t>Home        RA 10630</a:t>
            </a:r>
            <a:endParaRPr lang="en-US" dirty="0">
              <a:solidFill>
                <a:schemeClr val="bg1"/>
              </a:solidFill>
            </a:endParaRPr>
          </a:p>
        </p:txBody>
      </p:sp>
      <p:sp>
        <p:nvSpPr>
          <p:cNvPr id="30" name="Rectangle 29">
            <a:hlinkClick r:id="rId4" action="ppaction://hlinksldjump"/>
          </p:cNvPr>
          <p:cNvSpPr/>
          <p:nvPr/>
        </p:nvSpPr>
        <p:spPr>
          <a:xfrm>
            <a:off x="2757091" y="335846"/>
            <a:ext cx="694032"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Home</a:t>
            </a:r>
            <a:endParaRPr lang="en-US" sz="1400" dirty="0"/>
          </a:p>
        </p:txBody>
      </p:sp>
      <p:sp>
        <p:nvSpPr>
          <p:cNvPr id="31" name="Rectangle 30">
            <a:hlinkClick r:id="rId5" action="ppaction://hlinksldjump"/>
          </p:cNvPr>
          <p:cNvSpPr/>
          <p:nvPr/>
        </p:nvSpPr>
        <p:spPr>
          <a:xfrm>
            <a:off x="3597176" y="360360"/>
            <a:ext cx="694032"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About</a:t>
            </a:r>
            <a:endParaRPr lang="en-US" sz="1400" dirty="0"/>
          </a:p>
        </p:txBody>
      </p:sp>
      <p:sp>
        <p:nvSpPr>
          <p:cNvPr id="32" name="Rectangle 31">
            <a:hlinkClick r:id="rId6" action="ppaction://hlinksldjump"/>
          </p:cNvPr>
          <p:cNvSpPr/>
          <p:nvPr/>
        </p:nvSpPr>
        <p:spPr>
          <a:xfrm>
            <a:off x="5421509" y="372278"/>
            <a:ext cx="994365"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Contact </a:t>
            </a:r>
            <a:endParaRPr lang="en-US" sz="1400" dirty="0"/>
          </a:p>
        </p:txBody>
      </p:sp>
      <p:sp>
        <p:nvSpPr>
          <p:cNvPr id="33" name="Rectangle 32">
            <a:hlinkClick r:id="rId5" action="ppaction://hlinksldjump"/>
          </p:cNvPr>
          <p:cNvSpPr/>
          <p:nvPr/>
        </p:nvSpPr>
        <p:spPr>
          <a:xfrm>
            <a:off x="4437260" y="360360"/>
            <a:ext cx="840085"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Explore</a:t>
            </a:r>
            <a:endParaRPr lang="en-US" sz="1400" dirty="0"/>
          </a:p>
        </p:txBody>
      </p:sp>
      <p:sp>
        <p:nvSpPr>
          <p:cNvPr id="34" name="Rectangle 33">
            <a:hlinkClick r:id="rId7" action="ppaction://hlinksldjump"/>
          </p:cNvPr>
          <p:cNvSpPr/>
          <p:nvPr/>
        </p:nvSpPr>
        <p:spPr>
          <a:xfrm>
            <a:off x="6560038" y="360360"/>
            <a:ext cx="1290956"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Creator</a:t>
            </a:r>
            <a:endParaRPr lang="en-US" sz="1400" dirty="0"/>
          </a:p>
        </p:txBody>
      </p:sp>
      <p:grpSp>
        <p:nvGrpSpPr>
          <p:cNvPr id="19" name="Group 18"/>
          <p:cNvGrpSpPr/>
          <p:nvPr/>
        </p:nvGrpSpPr>
        <p:grpSpPr>
          <a:xfrm>
            <a:off x="0" y="-14111"/>
            <a:ext cx="12192000" cy="1143902"/>
            <a:chOff x="0" y="-14111"/>
            <a:chExt cx="12192000" cy="1143902"/>
          </a:xfrm>
        </p:grpSpPr>
        <p:grpSp>
          <p:nvGrpSpPr>
            <p:cNvPr id="20" name="Group 19"/>
            <p:cNvGrpSpPr/>
            <p:nvPr/>
          </p:nvGrpSpPr>
          <p:grpSpPr>
            <a:xfrm>
              <a:off x="0" y="589383"/>
              <a:ext cx="12192000" cy="540408"/>
              <a:chOff x="0" y="323970"/>
              <a:chExt cx="12192000" cy="540408"/>
            </a:xfrm>
            <a:solidFill>
              <a:schemeClr val="bg1">
                <a:lumMod val="65000"/>
              </a:schemeClr>
            </a:solidFill>
          </p:grpSpPr>
          <p:sp>
            <p:nvSpPr>
              <p:cNvPr id="38" name="Rectangle 37"/>
              <p:cNvSpPr/>
              <p:nvPr/>
            </p:nvSpPr>
            <p:spPr>
              <a:xfrm>
                <a:off x="0" y="323970"/>
                <a:ext cx="12192000" cy="540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hlinkClick r:id="rId4" action="ppaction://hlinksldjump"/>
              </p:cNvPr>
              <p:cNvSpPr/>
              <p:nvPr/>
            </p:nvSpPr>
            <p:spPr>
              <a:xfrm>
                <a:off x="2757091" y="335846"/>
                <a:ext cx="694032" cy="468324"/>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40" name="Rectangle 39">
                <a:hlinkClick r:id="rId5" action="ppaction://hlinksldjump"/>
              </p:cNvPr>
              <p:cNvSpPr/>
              <p:nvPr/>
            </p:nvSpPr>
            <p:spPr>
              <a:xfrm>
                <a:off x="3766024" y="346080"/>
                <a:ext cx="933605" cy="468324"/>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sp>
            <p:nvSpPr>
              <p:cNvPr id="41" name="Rectangle 40">
                <a:hlinkClick r:id="rId6" action="ppaction://hlinksldjump"/>
              </p:cNvPr>
              <p:cNvSpPr/>
              <p:nvPr/>
            </p:nvSpPr>
            <p:spPr>
              <a:xfrm>
                <a:off x="6096000" y="349039"/>
                <a:ext cx="994365" cy="468324"/>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Contact</a:t>
                </a:r>
                <a:r>
                  <a:rPr lang="en-US" sz="1400" dirty="0" smtClean="0"/>
                  <a:t> </a:t>
                </a:r>
                <a:endParaRPr lang="en-US" sz="1400" dirty="0"/>
              </a:p>
            </p:txBody>
          </p:sp>
          <p:sp>
            <p:nvSpPr>
              <p:cNvPr id="42" name="Rectangle 41">
                <a:hlinkClick r:id="rId5" action="ppaction://hlinksldjump"/>
              </p:cNvPr>
              <p:cNvSpPr/>
              <p:nvPr/>
            </p:nvSpPr>
            <p:spPr>
              <a:xfrm>
                <a:off x="4921012" y="360360"/>
                <a:ext cx="953606" cy="443810"/>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RA 10630</a:t>
                </a:r>
                <a:endParaRPr lang="en-US" sz="1400" b="1" dirty="0">
                  <a:solidFill>
                    <a:schemeClr val="bg2">
                      <a:lumMod val="10000"/>
                    </a:schemeClr>
                  </a:solidFill>
                </a:endParaRPr>
              </a:p>
            </p:txBody>
          </p:sp>
          <p:sp>
            <p:nvSpPr>
              <p:cNvPr id="43" name="Rectangle 42">
                <a:hlinkClick r:id="rId7" action="ppaction://hlinksldjump"/>
              </p:cNvPr>
              <p:cNvSpPr/>
              <p:nvPr/>
            </p:nvSpPr>
            <p:spPr>
              <a:xfrm>
                <a:off x="7249109" y="360360"/>
                <a:ext cx="1290956" cy="468324"/>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Web Creator</a:t>
                </a:r>
                <a:endParaRPr lang="en-US" sz="1400" b="1" dirty="0">
                  <a:solidFill>
                    <a:schemeClr val="bg2">
                      <a:lumMod val="10000"/>
                    </a:schemeClr>
                  </a:solidFill>
                </a:endParaRPr>
              </a:p>
            </p:txBody>
          </p:sp>
        </p:grpSp>
        <p:grpSp>
          <p:nvGrpSpPr>
            <p:cNvPr id="21" name="Group 20"/>
            <p:cNvGrpSpPr/>
            <p:nvPr/>
          </p:nvGrpSpPr>
          <p:grpSpPr>
            <a:xfrm>
              <a:off x="0" y="-14111"/>
              <a:ext cx="12192000" cy="615370"/>
              <a:chOff x="0" y="-14111"/>
              <a:chExt cx="12192000" cy="615370"/>
            </a:xfrm>
          </p:grpSpPr>
          <p:sp>
            <p:nvSpPr>
              <p:cNvPr id="22" name="Rectangle 21"/>
              <p:cNvSpPr/>
              <p:nvPr/>
            </p:nvSpPr>
            <p:spPr>
              <a:xfrm>
                <a:off x="0" y="-14111"/>
                <a:ext cx="12192000" cy="6153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297107" y="106991"/>
                <a:ext cx="1967268" cy="369332"/>
              </a:xfrm>
              <a:prstGeom prst="rect">
                <a:avLst/>
              </a:prstGeom>
              <a:noFill/>
            </p:spPr>
            <p:txBody>
              <a:bodyPr wrap="square" rtlCol="0">
                <a:spAutoFit/>
              </a:bodyPr>
              <a:lstStyle/>
              <a:p>
                <a:r>
                  <a:rPr lang="en-US" b="1" dirty="0" smtClean="0">
                    <a:solidFill>
                      <a:schemeClr val="bg2">
                        <a:lumMod val="25000"/>
                      </a:schemeClr>
                    </a:solidFill>
                    <a:latin typeface="Times New Roman" panose="02020603050405020304" pitchFamily="18" charset="0"/>
                    <a:cs typeface="Times New Roman" panose="02020603050405020304" pitchFamily="18" charset="0"/>
                  </a:rPr>
                  <a:t>::</a:t>
                </a:r>
                <a:r>
                  <a:rPr lang="en-US" sz="1600" b="1" dirty="0">
                    <a:solidFill>
                      <a:schemeClr val="bg2">
                        <a:lumMod val="25000"/>
                      </a:schemeClr>
                    </a:solidFill>
                    <a:latin typeface="Times New Roman" panose="02020603050405020304" pitchFamily="18" charset="0"/>
                    <a:cs typeface="Times New Roman" panose="02020603050405020304" pitchFamily="18" charset="0"/>
                  </a:rPr>
                  <a:t> </a:t>
                </a:r>
                <a:r>
                  <a:rPr lang="en-US" sz="1600" b="1" dirty="0" smtClean="0">
                    <a:solidFill>
                      <a:schemeClr val="bg2">
                        <a:lumMod val="25000"/>
                      </a:schemeClr>
                    </a:solidFill>
                    <a:latin typeface="Times New Roman" panose="02020603050405020304" pitchFamily="18" charset="0"/>
                    <a:cs typeface="Times New Roman" panose="02020603050405020304" pitchFamily="18" charset="0"/>
                  </a:rPr>
                  <a:t>RA Philippines</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90365" y="79186"/>
                <a:ext cx="406935" cy="341938"/>
              </a:xfrm>
              <a:prstGeom prst="rect">
                <a:avLst/>
              </a:prstGeom>
            </p:spPr>
          </p:pic>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85713" y="96932"/>
                <a:ext cx="656637" cy="379391"/>
              </a:xfrm>
              <a:prstGeom prst="rect">
                <a:avLst/>
              </a:prstGeom>
            </p:spPr>
          </p:pic>
          <p:sp>
            <p:nvSpPr>
              <p:cNvPr id="36" name="TextBox 35"/>
              <p:cNvSpPr txBox="1"/>
              <p:nvPr/>
            </p:nvSpPr>
            <p:spPr>
              <a:xfrm>
                <a:off x="9836564" y="15507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+63 953-332-9065</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7496922" y="12865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M-F 9:00am – 5:00pm</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17705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60000"/>
                    </a14:imgEffect>
                  </a14:imgLayer>
                </a14:imgProps>
              </a:ext>
              <a:ext uri="{28A0092B-C50C-407E-A947-70E740481C1C}">
                <a14:useLocalDpi xmlns:a14="http://schemas.microsoft.com/office/drawing/2010/main" val="0"/>
              </a:ext>
            </a:extLst>
          </a:blip>
          <a:srcRect t="6486" b="10208"/>
          <a:stretch/>
        </p:blipFill>
        <p:spPr>
          <a:xfrm>
            <a:off x="12794" y="619088"/>
            <a:ext cx="12179206" cy="6238912"/>
          </a:xfrm>
          <a:prstGeom prst="rect">
            <a:avLst/>
          </a:prstGeom>
        </p:spPr>
      </p:pic>
      <p:sp>
        <p:nvSpPr>
          <p:cNvPr id="12" name="TextBox 11"/>
          <p:cNvSpPr txBox="1"/>
          <p:nvPr/>
        </p:nvSpPr>
        <p:spPr>
          <a:xfrm>
            <a:off x="4564915" y="1939154"/>
            <a:ext cx="3616037" cy="1015663"/>
          </a:xfrm>
          <a:prstGeom prst="rect">
            <a:avLst/>
          </a:prstGeom>
          <a:noFill/>
        </p:spPr>
        <p:txBody>
          <a:bodyPr wrap="square" rtlCol="0">
            <a:spAutoFit/>
          </a:bodyPr>
          <a:lstStyle/>
          <a:p>
            <a:r>
              <a:rPr lang="en-US" sz="6000" b="1" dirty="0" smtClean="0">
                <a:solidFill>
                  <a:schemeClr val="bg1"/>
                </a:solidFill>
                <a:latin typeface="Arial" panose="020B0604020202020204" pitchFamily="34" charset="0"/>
                <a:cs typeface="Arial" panose="020B0604020202020204" pitchFamily="34" charset="0"/>
              </a:rPr>
              <a:t>RA 10630</a:t>
            </a:r>
            <a:endParaRPr lang="en-US" sz="32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97815" y="2954817"/>
            <a:ext cx="2227900" cy="369332"/>
          </a:xfrm>
          <a:prstGeom prst="rect">
            <a:avLst/>
          </a:prstGeom>
          <a:noFill/>
        </p:spPr>
        <p:txBody>
          <a:bodyPr wrap="square" rtlCol="0">
            <a:spAutoFit/>
          </a:bodyPr>
          <a:lstStyle/>
          <a:p>
            <a:r>
              <a:rPr lang="en-US" dirty="0" smtClean="0">
                <a:solidFill>
                  <a:schemeClr val="bg1"/>
                </a:solidFill>
              </a:rPr>
              <a:t>About us        Contact</a:t>
            </a:r>
            <a:endParaRPr lang="en-US" dirty="0">
              <a:solidFill>
                <a:schemeClr val="bg1"/>
              </a:solidFill>
            </a:endParaRPr>
          </a:p>
        </p:txBody>
      </p:sp>
      <p:sp>
        <p:nvSpPr>
          <p:cNvPr id="30" name="Rectangle 29">
            <a:hlinkClick r:id="rId4" action="ppaction://hlinksldjump"/>
          </p:cNvPr>
          <p:cNvSpPr/>
          <p:nvPr/>
        </p:nvSpPr>
        <p:spPr>
          <a:xfrm>
            <a:off x="2757091" y="335846"/>
            <a:ext cx="694032"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Home</a:t>
            </a:r>
            <a:endParaRPr lang="en-US" sz="1400" dirty="0"/>
          </a:p>
        </p:txBody>
      </p:sp>
      <p:sp>
        <p:nvSpPr>
          <p:cNvPr id="31" name="Rectangle 30">
            <a:hlinkClick r:id="rId5" action="ppaction://hlinksldjump"/>
          </p:cNvPr>
          <p:cNvSpPr/>
          <p:nvPr/>
        </p:nvSpPr>
        <p:spPr>
          <a:xfrm>
            <a:off x="3597176" y="360360"/>
            <a:ext cx="694032"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About</a:t>
            </a:r>
            <a:endParaRPr lang="en-US" sz="1400" dirty="0"/>
          </a:p>
        </p:txBody>
      </p:sp>
      <p:sp>
        <p:nvSpPr>
          <p:cNvPr id="32" name="Rectangle 31">
            <a:hlinkClick r:id="rId6" action="ppaction://hlinksldjump"/>
          </p:cNvPr>
          <p:cNvSpPr/>
          <p:nvPr/>
        </p:nvSpPr>
        <p:spPr>
          <a:xfrm>
            <a:off x="5421509" y="372278"/>
            <a:ext cx="994365"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Contact </a:t>
            </a:r>
            <a:endParaRPr lang="en-US" sz="1400" dirty="0"/>
          </a:p>
        </p:txBody>
      </p:sp>
      <p:sp>
        <p:nvSpPr>
          <p:cNvPr id="33" name="Rectangle 32">
            <a:hlinkClick r:id="rId5" action="ppaction://hlinksldjump"/>
          </p:cNvPr>
          <p:cNvSpPr/>
          <p:nvPr/>
        </p:nvSpPr>
        <p:spPr>
          <a:xfrm>
            <a:off x="4437260" y="360360"/>
            <a:ext cx="840085"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Explore</a:t>
            </a:r>
            <a:endParaRPr lang="en-US" sz="1400" dirty="0"/>
          </a:p>
        </p:txBody>
      </p:sp>
      <p:sp>
        <p:nvSpPr>
          <p:cNvPr id="34" name="Rectangle 33">
            <a:hlinkClick r:id="rId7" action="ppaction://hlinksldjump"/>
          </p:cNvPr>
          <p:cNvSpPr/>
          <p:nvPr/>
        </p:nvSpPr>
        <p:spPr>
          <a:xfrm>
            <a:off x="6560038" y="360360"/>
            <a:ext cx="1290956" cy="468324"/>
          </a:xfrm>
          <a:prstGeom prst="rect">
            <a:avLst/>
          </a:prstGeom>
          <a:no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Creator</a:t>
            </a:r>
            <a:endParaRPr lang="en-US" sz="1400" dirty="0"/>
          </a:p>
        </p:txBody>
      </p:sp>
      <p:grpSp>
        <p:nvGrpSpPr>
          <p:cNvPr id="19" name="Group 18"/>
          <p:cNvGrpSpPr/>
          <p:nvPr/>
        </p:nvGrpSpPr>
        <p:grpSpPr>
          <a:xfrm>
            <a:off x="0" y="-95753"/>
            <a:ext cx="12192000" cy="1143902"/>
            <a:chOff x="0" y="-14111"/>
            <a:chExt cx="12192000" cy="1143902"/>
          </a:xfrm>
        </p:grpSpPr>
        <p:grpSp>
          <p:nvGrpSpPr>
            <p:cNvPr id="20" name="Group 19"/>
            <p:cNvGrpSpPr/>
            <p:nvPr/>
          </p:nvGrpSpPr>
          <p:grpSpPr>
            <a:xfrm>
              <a:off x="0" y="589383"/>
              <a:ext cx="12192000" cy="540408"/>
              <a:chOff x="0" y="323970"/>
              <a:chExt cx="12192000" cy="540408"/>
            </a:xfrm>
            <a:solidFill>
              <a:schemeClr val="bg1">
                <a:lumMod val="65000"/>
              </a:schemeClr>
            </a:solidFill>
          </p:grpSpPr>
          <p:sp>
            <p:nvSpPr>
              <p:cNvPr id="38" name="Rectangle 37"/>
              <p:cNvSpPr/>
              <p:nvPr/>
            </p:nvSpPr>
            <p:spPr>
              <a:xfrm>
                <a:off x="0" y="323970"/>
                <a:ext cx="12192000" cy="5404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hlinkClick r:id="rId4" action="ppaction://hlinksldjump"/>
              </p:cNvPr>
              <p:cNvSpPr/>
              <p:nvPr/>
            </p:nvSpPr>
            <p:spPr>
              <a:xfrm>
                <a:off x="2757091" y="335846"/>
                <a:ext cx="694032"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40" name="Rectangle 39">
                <a:hlinkClick r:id="rId5" action="ppaction://hlinksldjump"/>
              </p:cNvPr>
              <p:cNvSpPr/>
              <p:nvPr/>
            </p:nvSpPr>
            <p:spPr>
              <a:xfrm>
                <a:off x="3766024" y="346080"/>
                <a:ext cx="933605"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sp>
            <p:nvSpPr>
              <p:cNvPr id="41" name="Rectangle 40">
                <a:hlinkClick r:id="rId6" action="ppaction://hlinksldjump"/>
              </p:cNvPr>
              <p:cNvSpPr/>
              <p:nvPr/>
            </p:nvSpPr>
            <p:spPr>
              <a:xfrm>
                <a:off x="6096000" y="349039"/>
                <a:ext cx="994365"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Contact</a:t>
                </a:r>
                <a:r>
                  <a:rPr lang="en-US" sz="1400" dirty="0" smtClean="0"/>
                  <a:t> </a:t>
                </a:r>
                <a:endParaRPr lang="en-US" sz="1400" dirty="0"/>
              </a:p>
            </p:txBody>
          </p:sp>
          <p:sp>
            <p:nvSpPr>
              <p:cNvPr id="42" name="Rectangle 41">
                <a:hlinkClick r:id="rId5" action="ppaction://hlinksldjump"/>
              </p:cNvPr>
              <p:cNvSpPr/>
              <p:nvPr/>
            </p:nvSpPr>
            <p:spPr>
              <a:xfrm>
                <a:off x="4921012" y="360360"/>
                <a:ext cx="953606" cy="443810"/>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RA 10630</a:t>
                </a:r>
                <a:endParaRPr lang="en-US" sz="1400" b="1" dirty="0">
                  <a:solidFill>
                    <a:schemeClr val="bg2">
                      <a:lumMod val="10000"/>
                    </a:schemeClr>
                  </a:solidFill>
                </a:endParaRPr>
              </a:p>
            </p:txBody>
          </p:sp>
          <p:sp>
            <p:nvSpPr>
              <p:cNvPr id="43" name="Rectangle 42">
                <a:hlinkClick r:id="rId7" action="ppaction://hlinksldjump"/>
              </p:cNvPr>
              <p:cNvSpPr/>
              <p:nvPr/>
            </p:nvSpPr>
            <p:spPr>
              <a:xfrm>
                <a:off x="7249109" y="360360"/>
                <a:ext cx="1290956"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Web Creator</a:t>
                </a:r>
                <a:endParaRPr lang="en-US" sz="1400" b="1" dirty="0">
                  <a:solidFill>
                    <a:schemeClr val="bg2">
                      <a:lumMod val="10000"/>
                    </a:schemeClr>
                  </a:solidFill>
                </a:endParaRPr>
              </a:p>
            </p:txBody>
          </p:sp>
        </p:grpSp>
        <p:grpSp>
          <p:nvGrpSpPr>
            <p:cNvPr id="21" name="Group 20"/>
            <p:cNvGrpSpPr/>
            <p:nvPr/>
          </p:nvGrpSpPr>
          <p:grpSpPr>
            <a:xfrm>
              <a:off x="0" y="-14111"/>
              <a:ext cx="12192000" cy="615370"/>
              <a:chOff x="0" y="-14111"/>
              <a:chExt cx="12192000" cy="615370"/>
            </a:xfrm>
          </p:grpSpPr>
          <p:sp>
            <p:nvSpPr>
              <p:cNvPr id="22" name="Rectangle 21"/>
              <p:cNvSpPr/>
              <p:nvPr/>
            </p:nvSpPr>
            <p:spPr>
              <a:xfrm>
                <a:off x="0" y="-14111"/>
                <a:ext cx="12192000" cy="6153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297107" y="106991"/>
                <a:ext cx="1967268" cy="369332"/>
              </a:xfrm>
              <a:prstGeom prst="rect">
                <a:avLst/>
              </a:prstGeom>
              <a:noFill/>
            </p:spPr>
            <p:txBody>
              <a:bodyPr wrap="square" rtlCol="0">
                <a:spAutoFit/>
              </a:bodyPr>
              <a:lstStyle/>
              <a:p>
                <a:r>
                  <a:rPr lang="en-US" b="1" dirty="0" smtClean="0">
                    <a:solidFill>
                      <a:schemeClr val="bg2">
                        <a:lumMod val="25000"/>
                      </a:schemeClr>
                    </a:solidFill>
                    <a:latin typeface="Times New Roman" panose="02020603050405020304" pitchFamily="18" charset="0"/>
                    <a:cs typeface="Times New Roman" panose="02020603050405020304" pitchFamily="18" charset="0"/>
                  </a:rPr>
                  <a:t>::</a:t>
                </a:r>
                <a:r>
                  <a:rPr lang="en-US" sz="1600" b="1" dirty="0">
                    <a:solidFill>
                      <a:schemeClr val="bg2">
                        <a:lumMod val="25000"/>
                      </a:schemeClr>
                    </a:solidFill>
                    <a:latin typeface="Times New Roman" panose="02020603050405020304" pitchFamily="18" charset="0"/>
                    <a:cs typeface="Times New Roman" panose="02020603050405020304" pitchFamily="18" charset="0"/>
                  </a:rPr>
                  <a:t> </a:t>
                </a:r>
                <a:r>
                  <a:rPr lang="en-US" sz="1600" b="1" dirty="0" smtClean="0">
                    <a:solidFill>
                      <a:schemeClr val="bg2">
                        <a:lumMod val="25000"/>
                      </a:schemeClr>
                    </a:solidFill>
                    <a:latin typeface="Times New Roman" panose="02020603050405020304" pitchFamily="18" charset="0"/>
                    <a:cs typeface="Times New Roman" panose="02020603050405020304" pitchFamily="18" charset="0"/>
                  </a:rPr>
                  <a:t>RA Philippines</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90365" y="79186"/>
                <a:ext cx="406935" cy="341938"/>
              </a:xfrm>
              <a:prstGeom prst="rect">
                <a:avLst/>
              </a:prstGeom>
            </p:spPr>
          </p:pic>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85713" y="96932"/>
                <a:ext cx="656637" cy="379391"/>
              </a:xfrm>
              <a:prstGeom prst="rect">
                <a:avLst/>
              </a:prstGeom>
            </p:spPr>
          </p:pic>
          <p:sp>
            <p:nvSpPr>
              <p:cNvPr id="36" name="TextBox 35"/>
              <p:cNvSpPr txBox="1"/>
              <p:nvPr/>
            </p:nvSpPr>
            <p:spPr>
              <a:xfrm>
                <a:off x="9836564" y="15507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+63 953-332-9065</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7496922" y="12865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M-F 9:00am – 5:00pm</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68369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2" name="TextBox 11"/>
          <p:cNvSpPr txBox="1"/>
          <p:nvPr/>
        </p:nvSpPr>
        <p:spPr>
          <a:xfrm>
            <a:off x="4607855" y="1919500"/>
            <a:ext cx="3616037" cy="1015663"/>
          </a:xfrm>
          <a:prstGeom prst="rect">
            <a:avLst/>
          </a:prstGeom>
          <a:noFill/>
        </p:spPr>
        <p:txBody>
          <a:bodyPr wrap="square" rtlCol="0">
            <a:spAutoFit/>
          </a:bodyPr>
          <a:lstStyle/>
          <a:p>
            <a:r>
              <a:rPr lang="en-US" sz="6000" b="1" dirty="0" smtClean="0">
                <a:solidFill>
                  <a:schemeClr val="bg1"/>
                </a:solidFill>
                <a:latin typeface="Arial" panose="020B0604020202020204" pitchFamily="34" charset="0"/>
                <a:cs typeface="Arial" panose="020B0604020202020204" pitchFamily="34" charset="0"/>
              </a:rPr>
              <a:t>Contacts</a:t>
            </a:r>
            <a:endParaRPr lang="en-US" sz="32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274049" y="2870526"/>
            <a:ext cx="2576945" cy="369332"/>
          </a:xfrm>
          <a:prstGeom prst="rect">
            <a:avLst/>
          </a:prstGeom>
          <a:noFill/>
        </p:spPr>
        <p:txBody>
          <a:bodyPr wrap="square" rtlCol="0">
            <a:spAutoFit/>
          </a:bodyPr>
          <a:lstStyle/>
          <a:p>
            <a:r>
              <a:rPr lang="en-US" dirty="0" smtClean="0">
                <a:solidFill>
                  <a:schemeClr val="bg1"/>
                </a:solidFill>
              </a:rPr>
              <a:t>Explore        Creator</a:t>
            </a:r>
            <a:endParaRPr lang="en-US" dirty="0">
              <a:solidFill>
                <a:schemeClr val="bg1"/>
              </a:solidFill>
            </a:endParaRPr>
          </a:p>
        </p:txBody>
      </p:sp>
      <p:sp>
        <p:nvSpPr>
          <p:cNvPr id="8" name="Rectangle 7"/>
          <p:cNvSpPr/>
          <p:nvPr/>
        </p:nvSpPr>
        <p:spPr>
          <a:xfrm>
            <a:off x="0" y="3490332"/>
            <a:ext cx="12192001" cy="3367668"/>
          </a:xfrm>
          <a:prstGeom prst="rect">
            <a:avLst/>
          </a:prstGeom>
          <a:solidFill>
            <a:srgbClr val="000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9762" y="3770394"/>
            <a:ext cx="3081361" cy="1815882"/>
          </a:xfrm>
          <a:prstGeom prst="rect">
            <a:avLst/>
          </a:prstGeom>
          <a:noFill/>
        </p:spPr>
        <p:txBody>
          <a:bodyPr wrap="square" rtlCol="0">
            <a:spAutoFit/>
          </a:bodyPr>
          <a:lstStyle/>
          <a:p>
            <a:r>
              <a:rPr lang="en-US" sz="2800" b="1" dirty="0" smtClean="0">
                <a:solidFill>
                  <a:schemeClr val="bg1"/>
                </a:solidFill>
              </a:rPr>
              <a:t>RA </a:t>
            </a:r>
            <a:r>
              <a:rPr lang="en-US" sz="2800" dirty="0" smtClean="0">
                <a:solidFill>
                  <a:schemeClr val="bg1"/>
                </a:solidFill>
              </a:rPr>
              <a:t>Philippines</a:t>
            </a:r>
            <a:endParaRPr lang="en-US" sz="2800" dirty="0">
              <a:solidFill>
                <a:schemeClr val="bg1"/>
              </a:solidFill>
            </a:endParaRPr>
          </a:p>
          <a:p>
            <a:endParaRPr lang="en-US" sz="2800" dirty="0">
              <a:solidFill>
                <a:schemeClr val="bg1"/>
              </a:solidFill>
            </a:endParaRPr>
          </a:p>
          <a:p>
            <a:r>
              <a:rPr lang="en-US" sz="1400" dirty="0" smtClean="0">
                <a:solidFill>
                  <a:schemeClr val="bg1"/>
                </a:solidFill>
              </a:rPr>
              <a:t>Our Department will offer a perfect spot for vacation. It also contribute in preserving the environment in </a:t>
            </a:r>
            <a:r>
              <a:rPr lang="en-US" sz="1400" dirty="0" err="1" smtClean="0">
                <a:solidFill>
                  <a:schemeClr val="bg1"/>
                </a:solidFill>
              </a:rPr>
              <a:t>Paluan</a:t>
            </a:r>
            <a:r>
              <a:rPr lang="en-US" sz="1400" dirty="0" smtClean="0">
                <a:solidFill>
                  <a:schemeClr val="bg1"/>
                </a:solidFill>
              </a:rPr>
              <a:t> Occidental Mindoro, Philippines</a:t>
            </a:r>
            <a:endParaRPr lang="en-US" sz="1400" dirty="0">
              <a:solidFill>
                <a:schemeClr val="bg1"/>
              </a:solidFill>
            </a:endParaRPr>
          </a:p>
        </p:txBody>
      </p:sp>
      <p:sp>
        <p:nvSpPr>
          <p:cNvPr id="13" name="TextBox 12"/>
          <p:cNvSpPr txBox="1"/>
          <p:nvPr/>
        </p:nvSpPr>
        <p:spPr>
          <a:xfrm>
            <a:off x="8324607" y="3842245"/>
            <a:ext cx="3033132" cy="1692771"/>
          </a:xfrm>
          <a:prstGeom prst="rect">
            <a:avLst/>
          </a:prstGeom>
          <a:noFill/>
        </p:spPr>
        <p:txBody>
          <a:bodyPr wrap="square" rtlCol="0">
            <a:spAutoFit/>
          </a:bodyPr>
          <a:lstStyle/>
          <a:p>
            <a:r>
              <a:rPr lang="en-US" sz="1600" dirty="0" smtClean="0">
                <a:solidFill>
                  <a:schemeClr val="bg1"/>
                </a:solidFill>
              </a:rPr>
              <a:t>CONTACT US</a:t>
            </a:r>
          </a:p>
          <a:p>
            <a:endParaRPr lang="en-US" sz="1600" dirty="0">
              <a:solidFill>
                <a:schemeClr val="bg1"/>
              </a:solidFill>
            </a:endParaRPr>
          </a:p>
          <a:p>
            <a:r>
              <a:rPr lang="en-US" sz="1200" dirty="0" smtClean="0">
                <a:solidFill>
                  <a:schemeClr val="bg1"/>
                </a:solidFill>
              </a:rPr>
              <a:t>198 P. </a:t>
            </a:r>
            <a:r>
              <a:rPr lang="en-US" sz="1200" dirty="0" err="1" smtClean="0">
                <a:solidFill>
                  <a:schemeClr val="bg1"/>
                </a:solidFill>
              </a:rPr>
              <a:t>Mendiola</a:t>
            </a:r>
            <a:r>
              <a:rPr lang="en-US" sz="1200" dirty="0" smtClean="0">
                <a:solidFill>
                  <a:schemeClr val="bg1"/>
                </a:solidFill>
              </a:rPr>
              <a:t> St. </a:t>
            </a:r>
            <a:r>
              <a:rPr lang="en-US" sz="1200" dirty="0" err="1" smtClean="0">
                <a:solidFill>
                  <a:schemeClr val="bg1"/>
                </a:solidFill>
              </a:rPr>
              <a:t>Paluan</a:t>
            </a:r>
            <a:r>
              <a:rPr lang="en-US" sz="1200" dirty="0" smtClean="0">
                <a:solidFill>
                  <a:schemeClr val="bg1"/>
                </a:solidFill>
              </a:rPr>
              <a:t> Occ. Mindoro</a:t>
            </a:r>
          </a:p>
          <a:p>
            <a:endParaRPr lang="en-US" sz="1200" dirty="0">
              <a:solidFill>
                <a:schemeClr val="bg1"/>
              </a:solidFill>
            </a:endParaRPr>
          </a:p>
          <a:p>
            <a:r>
              <a:rPr lang="en-US" sz="1200" dirty="0" smtClean="0">
                <a:solidFill>
                  <a:schemeClr val="bg1"/>
                </a:solidFill>
              </a:rPr>
              <a:t>9533329065</a:t>
            </a:r>
          </a:p>
          <a:p>
            <a:r>
              <a:rPr lang="en-US" sz="1200" dirty="0" smtClean="0">
                <a:solidFill>
                  <a:schemeClr val="bg1"/>
                </a:solidFill>
              </a:rPr>
              <a:t>9456334073</a:t>
            </a:r>
          </a:p>
          <a:p>
            <a:endParaRPr lang="en-US" sz="1200" dirty="0">
              <a:solidFill>
                <a:schemeClr val="bg1"/>
              </a:solidFill>
            </a:endParaRPr>
          </a:p>
          <a:p>
            <a:r>
              <a:rPr lang="en-US" sz="1200" dirty="0" smtClean="0">
                <a:solidFill>
                  <a:schemeClr val="bg1"/>
                </a:solidFill>
                <a:hlinkClick r:id="rId2"/>
              </a:rPr>
              <a:t>cadahinkiel11@gmail.com</a:t>
            </a:r>
            <a:endParaRPr lang="en-US" sz="1200" dirty="0" smtClean="0">
              <a:solidFill>
                <a:schemeClr val="bg1"/>
              </a:solidFill>
            </a:endParaRPr>
          </a:p>
        </p:txBody>
      </p:sp>
      <p:sp>
        <p:nvSpPr>
          <p:cNvPr id="15" name="Rectangle 14"/>
          <p:cNvSpPr/>
          <p:nvPr/>
        </p:nvSpPr>
        <p:spPr>
          <a:xfrm>
            <a:off x="8374566" y="5965903"/>
            <a:ext cx="2933215" cy="3456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lumMod val="65000"/>
                    <a:lumOff val="35000"/>
                  </a:schemeClr>
                </a:solidFill>
              </a:rPr>
              <a:t>     Your Email</a:t>
            </a:r>
            <a:endParaRPr lang="en-US" sz="1400" dirty="0">
              <a:solidFill>
                <a:schemeClr val="tx1">
                  <a:lumMod val="65000"/>
                  <a:lumOff val="35000"/>
                </a:schemeClr>
              </a:solidFill>
            </a:endParaRPr>
          </a:p>
        </p:txBody>
      </p:sp>
      <p:sp>
        <p:nvSpPr>
          <p:cNvPr id="16" name="Rectangle 15"/>
          <p:cNvSpPr/>
          <p:nvPr/>
        </p:nvSpPr>
        <p:spPr>
          <a:xfrm>
            <a:off x="10192216" y="5965903"/>
            <a:ext cx="1115566" cy="35683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Sign up</a:t>
            </a:r>
            <a:endParaRPr lang="en-US" sz="1600" dirty="0"/>
          </a:p>
        </p:txBody>
      </p:sp>
      <p:sp>
        <p:nvSpPr>
          <p:cNvPr id="17" name="TextBox 16"/>
          <p:cNvSpPr txBox="1"/>
          <p:nvPr/>
        </p:nvSpPr>
        <p:spPr>
          <a:xfrm>
            <a:off x="3635034" y="3842245"/>
            <a:ext cx="3273062" cy="1015663"/>
          </a:xfrm>
          <a:prstGeom prst="rect">
            <a:avLst/>
          </a:prstGeom>
          <a:noFill/>
        </p:spPr>
        <p:txBody>
          <a:bodyPr wrap="square" rtlCol="0">
            <a:spAutoFit/>
          </a:bodyPr>
          <a:lstStyle/>
          <a:p>
            <a:r>
              <a:rPr lang="en-US" sz="1600" dirty="0" smtClean="0">
                <a:solidFill>
                  <a:schemeClr val="bg1"/>
                </a:solidFill>
              </a:rPr>
              <a:t>OUR SERVICES</a:t>
            </a:r>
          </a:p>
          <a:p>
            <a:endParaRPr lang="en-US" sz="1600" dirty="0">
              <a:solidFill>
                <a:schemeClr val="bg1"/>
              </a:solidFill>
            </a:endParaRPr>
          </a:p>
          <a:p>
            <a:r>
              <a:rPr lang="en-US" sz="1400" dirty="0" smtClean="0">
                <a:solidFill>
                  <a:schemeClr val="bg1"/>
                </a:solidFill>
              </a:rPr>
              <a:t>About us</a:t>
            </a:r>
          </a:p>
          <a:p>
            <a:r>
              <a:rPr lang="en-US" sz="1400" dirty="0" smtClean="0">
                <a:solidFill>
                  <a:schemeClr val="bg1"/>
                </a:solidFill>
              </a:rPr>
              <a:t>RA 10630</a:t>
            </a:r>
          </a:p>
        </p:txBody>
      </p:sp>
      <p:cxnSp>
        <p:nvCxnSpPr>
          <p:cNvPr id="23" name="Straight Connector 22"/>
          <p:cNvCxnSpPr/>
          <p:nvPr/>
        </p:nvCxnSpPr>
        <p:spPr>
          <a:xfrm>
            <a:off x="78059" y="6456556"/>
            <a:ext cx="12113941"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9762" y="5734948"/>
            <a:ext cx="3265272" cy="307777"/>
          </a:xfrm>
          <a:prstGeom prst="rect">
            <a:avLst/>
          </a:prstGeom>
          <a:noFill/>
        </p:spPr>
        <p:txBody>
          <a:bodyPr wrap="square" rtlCol="0">
            <a:spAutoFit/>
          </a:bodyPr>
          <a:lstStyle/>
          <a:p>
            <a:r>
              <a:rPr lang="en-US" sz="1400" dirty="0" smtClean="0">
                <a:solidFill>
                  <a:schemeClr val="bg1"/>
                </a:solidFill>
              </a:rPr>
              <a:t>FOLLOW US</a:t>
            </a:r>
            <a:endParaRPr lang="en-US" dirty="0">
              <a:solidFill>
                <a:schemeClr val="bg1"/>
              </a:solidFill>
            </a:endParaRPr>
          </a:p>
        </p:txBody>
      </p:sp>
      <p:sp>
        <p:nvSpPr>
          <p:cNvPr id="28" name="Rectangle 27"/>
          <p:cNvSpPr/>
          <p:nvPr/>
        </p:nvSpPr>
        <p:spPr>
          <a:xfrm>
            <a:off x="457200" y="6042725"/>
            <a:ext cx="267629" cy="263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74788" y="6042725"/>
            <a:ext cx="267629" cy="263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92376" y="6040513"/>
            <a:ext cx="267629" cy="263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0" y="-397529"/>
            <a:ext cx="12192000" cy="1143902"/>
            <a:chOff x="0" y="-14111"/>
            <a:chExt cx="12192000" cy="1143902"/>
          </a:xfrm>
        </p:grpSpPr>
        <p:grpSp>
          <p:nvGrpSpPr>
            <p:cNvPr id="31" name="Group 30"/>
            <p:cNvGrpSpPr/>
            <p:nvPr/>
          </p:nvGrpSpPr>
          <p:grpSpPr>
            <a:xfrm>
              <a:off x="0" y="589383"/>
              <a:ext cx="12192000" cy="540408"/>
              <a:chOff x="0" y="323970"/>
              <a:chExt cx="12192000" cy="540408"/>
            </a:xfrm>
            <a:solidFill>
              <a:schemeClr val="bg1">
                <a:lumMod val="65000"/>
              </a:schemeClr>
            </a:solidFill>
          </p:grpSpPr>
          <p:sp>
            <p:nvSpPr>
              <p:cNvPr id="39" name="Rectangle 38"/>
              <p:cNvSpPr/>
              <p:nvPr/>
            </p:nvSpPr>
            <p:spPr>
              <a:xfrm>
                <a:off x="0" y="323970"/>
                <a:ext cx="12192000" cy="540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hlinkClick r:id="rId3" action="ppaction://hlinksldjump"/>
              </p:cNvPr>
              <p:cNvSpPr/>
              <p:nvPr/>
            </p:nvSpPr>
            <p:spPr>
              <a:xfrm>
                <a:off x="2757091" y="335846"/>
                <a:ext cx="694032"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41" name="Rectangle 40">
                <a:hlinkClick r:id="rId4" action="ppaction://hlinksldjump"/>
              </p:cNvPr>
              <p:cNvSpPr/>
              <p:nvPr/>
            </p:nvSpPr>
            <p:spPr>
              <a:xfrm>
                <a:off x="3766024" y="346080"/>
                <a:ext cx="933605"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sp>
            <p:nvSpPr>
              <p:cNvPr id="42" name="Rectangle 41">
                <a:hlinkClick r:id="rId5" action="ppaction://hlinksldjump"/>
              </p:cNvPr>
              <p:cNvSpPr/>
              <p:nvPr/>
            </p:nvSpPr>
            <p:spPr>
              <a:xfrm>
                <a:off x="6096000" y="349039"/>
                <a:ext cx="994365"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Contact</a:t>
                </a:r>
                <a:r>
                  <a:rPr lang="en-US" sz="1400" dirty="0" smtClean="0"/>
                  <a:t> </a:t>
                </a:r>
                <a:endParaRPr lang="en-US" sz="1400" dirty="0"/>
              </a:p>
            </p:txBody>
          </p:sp>
          <p:sp>
            <p:nvSpPr>
              <p:cNvPr id="43" name="Rectangle 42">
                <a:hlinkClick r:id="rId4" action="ppaction://hlinksldjump"/>
              </p:cNvPr>
              <p:cNvSpPr/>
              <p:nvPr/>
            </p:nvSpPr>
            <p:spPr>
              <a:xfrm>
                <a:off x="4921012" y="360360"/>
                <a:ext cx="953606" cy="443810"/>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RA 10630</a:t>
                </a:r>
                <a:endParaRPr lang="en-US" sz="1400" b="1" dirty="0">
                  <a:solidFill>
                    <a:schemeClr val="bg2">
                      <a:lumMod val="10000"/>
                    </a:schemeClr>
                  </a:solidFill>
                </a:endParaRPr>
              </a:p>
            </p:txBody>
          </p:sp>
          <p:sp>
            <p:nvSpPr>
              <p:cNvPr id="44" name="Rectangle 43">
                <a:hlinkClick r:id="rId6" action="ppaction://hlinksldjump"/>
              </p:cNvPr>
              <p:cNvSpPr/>
              <p:nvPr/>
            </p:nvSpPr>
            <p:spPr>
              <a:xfrm>
                <a:off x="7249109" y="360360"/>
                <a:ext cx="1290956"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Web Creator</a:t>
                </a:r>
                <a:endParaRPr lang="en-US" sz="1400" b="1" dirty="0">
                  <a:solidFill>
                    <a:schemeClr val="bg2">
                      <a:lumMod val="10000"/>
                    </a:schemeClr>
                  </a:solidFill>
                </a:endParaRPr>
              </a:p>
            </p:txBody>
          </p:sp>
          <p:sp>
            <p:nvSpPr>
              <p:cNvPr id="45" name="Rectangle 44">
                <a:hlinkClick r:id="rId3" action="ppaction://hlinksldjump"/>
              </p:cNvPr>
              <p:cNvSpPr/>
              <p:nvPr/>
            </p:nvSpPr>
            <p:spPr>
              <a:xfrm>
                <a:off x="2757092" y="335846"/>
                <a:ext cx="694032"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46" name="Rectangle 45">
                <a:hlinkClick r:id="rId4" action="ppaction://hlinksldjump"/>
              </p:cNvPr>
              <p:cNvSpPr/>
              <p:nvPr/>
            </p:nvSpPr>
            <p:spPr>
              <a:xfrm>
                <a:off x="3766025" y="346080"/>
                <a:ext cx="933605"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sp>
            <p:nvSpPr>
              <p:cNvPr id="47" name="Rectangle 46">
                <a:hlinkClick r:id="rId5" action="ppaction://hlinksldjump"/>
              </p:cNvPr>
              <p:cNvSpPr/>
              <p:nvPr/>
            </p:nvSpPr>
            <p:spPr>
              <a:xfrm>
                <a:off x="6095999" y="350394"/>
                <a:ext cx="994365" cy="468324"/>
              </a:xfrm>
              <a:prstGeom prst="rect">
                <a:avLst/>
              </a:prstGeom>
              <a:solidFill>
                <a:schemeClr val="bg1">
                  <a:lumMod val="6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Contact</a:t>
                </a:r>
                <a:r>
                  <a:rPr lang="en-US" sz="1400" dirty="0" smtClean="0"/>
                  <a:t> </a:t>
                </a:r>
                <a:endParaRPr lang="en-US" sz="1400" dirty="0"/>
              </a:p>
            </p:txBody>
          </p:sp>
          <p:sp>
            <p:nvSpPr>
              <p:cNvPr id="48" name="Rectangle 47">
                <a:hlinkClick r:id="rId4" action="ppaction://hlinksldjump"/>
              </p:cNvPr>
              <p:cNvSpPr/>
              <p:nvPr/>
            </p:nvSpPr>
            <p:spPr>
              <a:xfrm>
                <a:off x="4921011" y="361715"/>
                <a:ext cx="953606" cy="443810"/>
              </a:xfrm>
              <a:prstGeom prst="rect">
                <a:avLst/>
              </a:prstGeom>
              <a:solidFill>
                <a:schemeClr val="bg1">
                  <a:lumMod val="6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RA 10630</a:t>
                </a:r>
                <a:endParaRPr lang="en-US" sz="1400" b="1" dirty="0">
                  <a:solidFill>
                    <a:schemeClr val="bg2">
                      <a:lumMod val="10000"/>
                    </a:schemeClr>
                  </a:solidFill>
                </a:endParaRPr>
              </a:p>
            </p:txBody>
          </p:sp>
          <p:sp>
            <p:nvSpPr>
              <p:cNvPr id="49" name="Rectangle 48">
                <a:hlinkClick r:id="rId6" action="ppaction://hlinksldjump"/>
              </p:cNvPr>
              <p:cNvSpPr/>
              <p:nvPr/>
            </p:nvSpPr>
            <p:spPr>
              <a:xfrm>
                <a:off x="7249108" y="361715"/>
                <a:ext cx="1290956" cy="468324"/>
              </a:xfrm>
              <a:prstGeom prst="rect">
                <a:avLst/>
              </a:prstGeom>
              <a:solidFill>
                <a:schemeClr val="bg1">
                  <a:lumMod val="6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Web Creator</a:t>
                </a:r>
                <a:endParaRPr lang="en-US" sz="1400" b="1" dirty="0">
                  <a:solidFill>
                    <a:schemeClr val="bg2">
                      <a:lumMod val="10000"/>
                    </a:schemeClr>
                  </a:solidFill>
                </a:endParaRPr>
              </a:p>
            </p:txBody>
          </p:sp>
          <p:sp>
            <p:nvSpPr>
              <p:cNvPr id="50" name="Rectangle 49">
                <a:hlinkClick r:id="rId3" action="ppaction://hlinksldjump"/>
              </p:cNvPr>
              <p:cNvSpPr/>
              <p:nvPr/>
            </p:nvSpPr>
            <p:spPr>
              <a:xfrm>
                <a:off x="2757091" y="337201"/>
                <a:ext cx="694032" cy="468324"/>
              </a:xfrm>
              <a:prstGeom prst="rect">
                <a:avLst/>
              </a:prstGeom>
              <a:solidFill>
                <a:schemeClr val="bg1">
                  <a:lumMod val="6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51" name="Rectangle 50">
                <a:hlinkClick r:id="rId4" action="ppaction://hlinksldjump"/>
              </p:cNvPr>
              <p:cNvSpPr/>
              <p:nvPr/>
            </p:nvSpPr>
            <p:spPr>
              <a:xfrm>
                <a:off x="3766024" y="347435"/>
                <a:ext cx="933605" cy="468324"/>
              </a:xfrm>
              <a:prstGeom prst="rect">
                <a:avLst/>
              </a:prstGeom>
              <a:solidFill>
                <a:schemeClr val="bg1">
                  <a:lumMod val="6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grpSp>
        <p:grpSp>
          <p:nvGrpSpPr>
            <p:cNvPr id="32" name="Group 31"/>
            <p:cNvGrpSpPr/>
            <p:nvPr/>
          </p:nvGrpSpPr>
          <p:grpSpPr>
            <a:xfrm>
              <a:off x="0" y="-14111"/>
              <a:ext cx="12192000" cy="615370"/>
              <a:chOff x="0" y="-14111"/>
              <a:chExt cx="12192000" cy="615370"/>
            </a:xfrm>
          </p:grpSpPr>
          <p:sp>
            <p:nvSpPr>
              <p:cNvPr id="33" name="Rectangle 32"/>
              <p:cNvSpPr/>
              <p:nvPr/>
            </p:nvSpPr>
            <p:spPr>
              <a:xfrm>
                <a:off x="0" y="-14111"/>
                <a:ext cx="12192000" cy="6153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297107" y="106991"/>
                <a:ext cx="1967268" cy="369332"/>
              </a:xfrm>
              <a:prstGeom prst="rect">
                <a:avLst/>
              </a:prstGeom>
              <a:noFill/>
            </p:spPr>
            <p:txBody>
              <a:bodyPr wrap="square" rtlCol="0">
                <a:spAutoFit/>
              </a:bodyPr>
              <a:lstStyle/>
              <a:p>
                <a:r>
                  <a:rPr lang="en-US" b="1" dirty="0" smtClean="0">
                    <a:solidFill>
                      <a:schemeClr val="bg2">
                        <a:lumMod val="25000"/>
                      </a:schemeClr>
                    </a:solidFill>
                    <a:latin typeface="Times New Roman" panose="02020603050405020304" pitchFamily="18" charset="0"/>
                    <a:cs typeface="Times New Roman" panose="02020603050405020304" pitchFamily="18" charset="0"/>
                  </a:rPr>
                  <a:t>::</a:t>
                </a:r>
                <a:r>
                  <a:rPr lang="en-US" sz="1600" b="1" dirty="0">
                    <a:solidFill>
                      <a:schemeClr val="bg2">
                        <a:lumMod val="25000"/>
                      </a:schemeClr>
                    </a:solidFill>
                    <a:latin typeface="Times New Roman" panose="02020603050405020304" pitchFamily="18" charset="0"/>
                    <a:cs typeface="Times New Roman" panose="02020603050405020304" pitchFamily="18" charset="0"/>
                  </a:rPr>
                  <a:t> </a:t>
                </a:r>
                <a:r>
                  <a:rPr lang="en-US" sz="1600" b="1" dirty="0" smtClean="0">
                    <a:solidFill>
                      <a:schemeClr val="bg2">
                        <a:lumMod val="25000"/>
                      </a:schemeClr>
                    </a:solidFill>
                    <a:latin typeface="Times New Roman" panose="02020603050405020304" pitchFamily="18" charset="0"/>
                    <a:cs typeface="Times New Roman" panose="02020603050405020304" pitchFamily="18" charset="0"/>
                  </a:rPr>
                  <a:t>RA Philippines</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90365" y="79186"/>
                <a:ext cx="406935" cy="341938"/>
              </a:xfrm>
              <a:prstGeom prst="rect">
                <a:avLst/>
              </a:prstGeom>
            </p:spPr>
          </p:pic>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85713" y="96932"/>
                <a:ext cx="656637" cy="379391"/>
              </a:xfrm>
              <a:prstGeom prst="rect">
                <a:avLst/>
              </a:prstGeom>
            </p:spPr>
          </p:pic>
          <p:sp>
            <p:nvSpPr>
              <p:cNvPr id="37" name="TextBox 36"/>
              <p:cNvSpPr txBox="1"/>
              <p:nvPr/>
            </p:nvSpPr>
            <p:spPr>
              <a:xfrm>
                <a:off x="9836564" y="15507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+63 953-332-9065</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7496922" y="12865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M-F 9:00am – 5:00pm</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411598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Rectangle 2"/>
          <p:cNvSpPr/>
          <p:nvPr/>
        </p:nvSpPr>
        <p:spPr>
          <a:xfrm>
            <a:off x="0" y="700633"/>
            <a:ext cx="12192000" cy="3827831"/>
          </a:xfrm>
          <a:prstGeom prst="rect">
            <a:avLst/>
          </a:prstGeom>
          <a:solidFill>
            <a:schemeClr val="bg1">
              <a:lumMod val="95000"/>
            </a:schemeClr>
          </a:solidFill>
          <a:ln>
            <a:noFill/>
          </a:ln>
          <a:effectLst>
            <a:outerShdw blurRad="292100" dist="381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16118" y="1944355"/>
            <a:ext cx="4781473" cy="1015663"/>
          </a:xfrm>
          <a:prstGeom prst="rect">
            <a:avLst/>
          </a:prstGeom>
          <a:noFill/>
        </p:spPr>
        <p:txBody>
          <a:bodyPr wrap="square" rtlCol="0">
            <a:spAutoFit/>
          </a:bodyPr>
          <a:lstStyle/>
          <a:p>
            <a:r>
              <a:rPr lang="en-US" sz="6000" b="1" dirty="0" smtClean="0">
                <a:latin typeface="Arial" panose="020B0604020202020204" pitchFamily="34" charset="0"/>
                <a:cs typeface="Arial" panose="020B0604020202020204" pitchFamily="34" charset="0"/>
              </a:rPr>
              <a:t>The Creator</a:t>
            </a:r>
            <a:endParaRPr lang="en-US" sz="3200" b="1" dirty="0">
              <a:latin typeface="Arial" panose="020B0604020202020204" pitchFamily="34" charset="0"/>
              <a:cs typeface="Arial" panose="020B0604020202020204" pitchFamily="34" charset="0"/>
            </a:endParaRPr>
          </a:p>
        </p:txBody>
      </p:sp>
      <p:sp>
        <p:nvSpPr>
          <p:cNvPr id="14" name="TextBox 13"/>
          <p:cNvSpPr txBox="1"/>
          <p:nvPr/>
        </p:nvSpPr>
        <p:spPr>
          <a:xfrm>
            <a:off x="5712658" y="2843100"/>
            <a:ext cx="988391" cy="369332"/>
          </a:xfrm>
          <a:prstGeom prst="rect">
            <a:avLst/>
          </a:prstGeom>
          <a:noFill/>
        </p:spPr>
        <p:txBody>
          <a:bodyPr wrap="square" rtlCol="0">
            <a:spAutoFit/>
          </a:bodyPr>
          <a:lstStyle/>
          <a:p>
            <a:r>
              <a:rPr lang="en-US" dirty="0" smtClean="0"/>
              <a:t>Contact        </a:t>
            </a:r>
            <a:endParaRPr lang="en-US" dirty="0"/>
          </a:p>
        </p:txBody>
      </p:sp>
      <p:sp>
        <p:nvSpPr>
          <p:cNvPr id="6" name="Rectangle 5"/>
          <p:cNvSpPr/>
          <p:nvPr/>
        </p:nvSpPr>
        <p:spPr>
          <a:xfrm>
            <a:off x="759272" y="3681663"/>
            <a:ext cx="9996960" cy="3043990"/>
          </a:xfrm>
          <a:prstGeom prst="rect">
            <a:avLst/>
          </a:prstGeom>
          <a:solidFill>
            <a:schemeClr val="tx1">
              <a:lumMod val="65000"/>
              <a:lumOff val="35000"/>
            </a:schemeClr>
          </a:solidFill>
          <a:ln>
            <a:noFill/>
          </a:ln>
          <a:effectLst>
            <a:outerShdw blurRad="152400" dist="254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0" y="-397575"/>
            <a:ext cx="12192000" cy="1143902"/>
            <a:chOff x="0" y="-14111"/>
            <a:chExt cx="12192000" cy="1143902"/>
          </a:xfrm>
        </p:grpSpPr>
        <p:grpSp>
          <p:nvGrpSpPr>
            <p:cNvPr id="17" name="Group 16"/>
            <p:cNvGrpSpPr/>
            <p:nvPr/>
          </p:nvGrpSpPr>
          <p:grpSpPr>
            <a:xfrm>
              <a:off x="0" y="589383"/>
              <a:ext cx="12192000" cy="540408"/>
              <a:chOff x="0" y="323970"/>
              <a:chExt cx="12192000" cy="540408"/>
            </a:xfrm>
            <a:solidFill>
              <a:schemeClr val="bg1">
                <a:lumMod val="65000"/>
              </a:schemeClr>
            </a:solidFill>
          </p:grpSpPr>
          <p:sp>
            <p:nvSpPr>
              <p:cNvPr id="32" name="Rectangle 31"/>
              <p:cNvSpPr/>
              <p:nvPr/>
            </p:nvSpPr>
            <p:spPr>
              <a:xfrm>
                <a:off x="0" y="323970"/>
                <a:ext cx="12192000" cy="540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2" action="ppaction://hlinksldjump"/>
              </p:cNvPr>
              <p:cNvSpPr/>
              <p:nvPr/>
            </p:nvSpPr>
            <p:spPr>
              <a:xfrm>
                <a:off x="2757091" y="335846"/>
                <a:ext cx="694032"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34" name="Rectangle 33">
                <a:hlinkClick r:id="rId3" action="ppaction://hlinksldjump"/>
              </p:cNvPr>
              <p:cNvSpPr/>
              <p:nvPr/>
            </p:nvSpPr>
            <p:spPr>
              <a:xfrm>
                <a:off x="3766024" y="346080"/>
                <a:ext cx="933605"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sp>
            <p:nvSpPr>
              <p:cNvPr id="35" name="Rectangle 34">
                <a:hlinkClick r:id="rId4" action="ppaction://hlinksldjump"/>
              </p:cNvPr>
              <p:cNvSpPr/>
              <p:nvPr/>
            </p:nvSpPr>
            <p:spPr>
              <a:xfrm>
                <a:off x="6096000" y="349039"/>
                <a:ext cx="994365"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Contact</a:t>
                </a:r>
                <a:r>
                  <a:rPr lang="en-US" sz="1400" dirty="0" smtClean="0"/>
                  <a:t> </a:t>
                </a:r>
                <a:endParaRPr lang="en-US" sz="1400" dirty="0"/>
              </a:p>
            </p:txBody>
          </p:sp>
          <p:sp>
            <p:nvSpPr>
              <p:cNvPr id="36" name="Rectangle 35">
                <a:hlinkClick r:id="rId3" action="ppaction://hlinksldjump"/>
              </p:cNvPr>
              <p:cNvSpPr/>
              <p:nvPr/>
            </p:nvSpPr>
            <p:spPr>
              <a:xfrm>
                <a:off x="4921012" y="360360"/>
                <a:ext cx="953606" cy="443810"/>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RA 10630</a:t>
                </a:r>
                <a:endParaRPr lang="en-US" sz="1400" b="1" dirty="0">
                  <a:solidFill>
                    <a:schemeClr val="bg2">
                      <a:lumMod val="10000"/>
                    </a:schemeClr>
                  </a:solidFill>
                </a:endParaRPr>
              </a:p>
            </p:txBody>
          </p:sp>
          <p:sp>
            <p:nvSpPr>
              <p:cNvPr id="37" name="Rectangle 36">
                <a:hlinkClick r:id="rId5" action="ppaction://hlinksldjump"/>
              </p:cNvPr>
              <p:cNvSpPr/>
              <p:nvPr/>
            </p:nvSpPr>
            <p:spPr>
              <a:xfrm>
                <a:off x="7249109" y="360360"/>
                <a:ext cx="1290956"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Web Creator</a:t>
                </a:r>
                <a:endParaRPr lang="en-US" sz="1400" b="1" dirty="0">
                  <a:solidFill>
                    <a:schemeClr val="bg2">
                      <a:lumMod val="10000"/>
                    </a:schemeClr>
                  </a:solidFill>
                </a:endParaRPr>
              </a:p>
            </p:txBody>
          </p:sp>
          <p:sp>
            <p:nvSpPr>
              <p:cNvPr id="38" name="Rectangle 37">
                <a:hlinkClick r:id="rId2" action="ppaction://hlinksldjump"/>
              </p:cNvPr>
              <p:cNvSpPr/>
              <p:nvPr/>
            </p:nvSpPr>
            <p:spPr>
              <a:xfrm>
                <a:off x="2757092" y="335846"/>
                <a:ext cx="694032"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39" name="Rectangle 38">
                <a:hlinkClick r:id="rId3" action="ppaction://hlinksldjump"/>
              </p:cNvPr>
              <p:cNvSpPr/>
              <p:nvPr/>
            </p:nvSpPr>
            <p:spPr>
              <a:xfrm>
                <a:off x="3766025" y="346080"/>
                <a:ext cx="933605" cy="468324"/>
              </a:xfrm>
              <a:prstGeom prst="rect">
                <a:avLst/>
              </a:prstGeom>
              <a:solidFill>
                <a:srgbClr val="0070C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sp>
            <p:nvSpPr>
              <p:cNvPr id="40" name="Rectangle 39">
                <a:hlinkClick r:id="rId4" action="ppaction://hlinksldjump"/>
              </p:cNvPr>
              <p:cNvSpPr/>
              <p:nvPr/>
            </p:nvSpPr>
            <p:spPr>
              <a:xfrm>
                <a:off x="6095999" y="350394"/>
                <a:ext cx="994365" cy="468324"/>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Contact</a:t>
                </a:r>
                <a:r>
                  <a:rPr lang="en-US" sz="1400" dirty="0" smtClean="0"/>
                  <a:t> </a:t>
                </a:r>
                <a:endParaRPr lang="en-US" sz="1400" dirty="0"/>
              </a:p>
            </p:txBody>
          </p:sp>
          <p:sp>
            <p:nvSpPr>
              <p:cNvPr id="41" name="Rectangle 40">
                <a:hlinkClick r:id="rId3" action="ppaction://hlinksldjump"/>
              </p:cNvPr>
              <p:cNvSpPr/>
              <p:nvPr/>
            </p:nvSpPr>
            <p:spPr>
              <a:xfrm>
                <a:off x="4921011" y="361715"/>
                <a:ext cx="953606" cy="443810"/>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RA 10630</a:t>
                </a:r>
                <a:endParaRPr lang="en-US" sz="1400" b="1" dirty="0">
                  <a:solidFill>
                    <a:schemeClr val="bg2">
                      <a:lumMod val="10000"/>
                    </a:schemeClr>
                  </a:solidFill>
                </a:endParaRPr>
              </a:p>
            </p:txBody>
          </p:sp>
          <p:sp>
            <p:nvSpPr>
              <p:cNvPr id="42" name="Rectangle 41">
                <a:hlinkClick r:id="rId5" action="ppaction://hlinksldjump"/>
              </p:cNvPr>
              <p:cNvSpPr/>
              <p:nvPr/>
            </p:nvSpPr>
            <p:spPr>
              <a:xfrm>
                <a:off x="7249108" y="361715"/>
                <a:ext cx="1290956" cy="468324"/>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Web Creator</a:t>
                </a:r>
                <a:endParaRPr lang="en-US" sz="1400" b="1" dirty="0">
                  <a:solidFill>
                    <a:schemeClr val="bg2">
                      <a:lumMod val="10000"/>
                    </a:schemeClr>
                  </a:solidFill>
                </a:endParaRPr>
              </a:p>
            </p:txBody>
          </p:sp>
          <p:sp>
            <p:nvSpPr>
              <p:cNvPr id="43" name="Rectangle 42">
                <a:hlinkClick r:id="rId2" action="ppaction://hlinksldjump"/>
              </p:cNvPr>
              <p:cNvSpPr/>
              <p:nvPr/>
            </p:nvSpPr>
            <p:spPr>
              <a:xfrm>
                <a:off x="2757091" y="337201"/>
                <a:ext cx="694032" cy="468324"/>
              </a:xfrm>
              <a:prstGeom prst="rect">
                <a:avLst/>
              </a:prstGeom>
              <a:solidFill>
                <a:schemeClr val="bg1">
                  <a:lumMod val="6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44" name="Rectangle 43">
                <a:hlinkClick r:id="rId3" action="ppaction://hlinksldjump"/>
              </p:cNvPr>
              <p:cNvSpPr/>
              <p:nvPr/>
            </p:nvSpPr>
            <p:spPr>
              <a:xfrm>
                <a:off x="3766024" y="347435"/>
                <a:ext cx="933605" cy="468324"/>
              </a:xfrm>
              <a:prstGeom prst="rect">
                <a:avLst/>
              </a:prstGeom>
              <a:solidFill>
                <a:schemeClr val="bg1">
                  <a:lumMod val="6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sp>
            <p:nvSpPr>
              <p:cNvPr id="45" name="Rectangle 44">
                <a:hlinkClick r:id="rId2" action="ppaction://hlinksldjump"/>
              </p:cNvPr>
              <p:cNvSpPr/>
              <p:nvPr/>
            </p:nvSpPr>
            <p:spPr>
              <a:xfrm>
                <a:off x="2757091" y="335846"/>
                <a:ext cx="694032" cy="468324"/>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Home</a:t>
                </a:r>
                <a:endParaRPr lang="en-US" sz="1400" b="1" dirty="0">
                  <a:solidFill>
                    <a:schemeClr val="bg2">
                      <a:lumMod val="10000"/>
                    </a:schemeClr>
                  </a:solidFill>
                </a:endParaRPr>
              </a:p>
            </p:txBody>
          </p:sp>
          <p:sp>
            <p:nvSpPr>
              <p:cNvPr id="46" name="Rectangle 45">
                <a:hlinkClick r:id="rId3" action="ppaction://hlinksldjump"/>
              </p:cNvPr>
              <p:cNvSpPr/>
              <p:nvPr/>
            </p:nvSpPr>
            <p:spPr>
              <a:xfrm>
                <a:off x="3766024" y="346080"/>
                <a:ext cx="933605" cy="468324"/>
              </a:xfrm>
              <a:prstGeom prst="rect">
                <a:avLst/>
              </a:prstGeom>
              <a:solidFill>
                <a:srgbClr val="92D050"/>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lumMod val="10000"/>
                      </a:schemeClr>
                    </a:solidFill>
                  </a:rPr>
                  <a:t>About us</a:t>
                </a:r>
                <a:endParaRPr lang="en-US" sz="1400" b="1" dirty="0">
                  <a:solidFill>
                    <a:schemeClr val="bg2">
                      <a:lumMod val="10000"/>
                    </a:schemeClr>
                  </a:solidFill>
                </a:endParaRPr>
              </a:p>
            </p:txBody>
          </p:sp>
        </p:grpSp>
        <p:grpSp>
          <p:nvGrpSpPr>
            <p:cNvPr id="23" name="Group 22"/>
            <p:cNvGrpSpPr/>
            <p:nvPr/>
          </p:nvGrpSpPr>
          <p:grpSpPr>
            <a:xfrm>
              <a:off x="0" y="-14111"/>
              <a:ext cx="12192000" cy="615370"/>
              <a:chOff x="0" y="-14111"/>
              <a:chExt cx="12192000" cy="615370"/>
            </a:xfrm>
          </p:grpSpPr>
          <p:sp>
            <p:nvSpPr>
              <p:cNvPr id="26" name="Rectangle 25"/>
              <p:cNvSpPr/>
              <p:nvPr/>
            </p:nvSpPr>
            <p:spPr>
              <a:xfrm>
                <a:off x="0" y="-14111"/>
                <a:ext cx="12192000" cy="6153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97107" y="106991"/>
                <a:ext cx="1967268" cy="369332"/>
              </a:xfrm>
              <a:prstGeom prst="rect">
                <a:avLst/>
              </a:prstGeom>
              <a:noFill/>
            </p:spPr>
            <p:txBody>
              <a:bodyPr wrap="square" rtlCol="0">
                <a:spAutoFit/>
              </a:bodyPr>
              <a:lstStyle/>
              <a:p>
                <a:r>
                  <a:rPr lang="en-US" b="1" dirty="0" smtClean="0">
                    <a:solidFill>
                      <a:schemeClr val="bg2">
                        <a:lumMod val="25000"/>
                      </a:schemeClr>
                    </a:solidFill>
                    <a:latin typeface="Times New Roman" panose="02020603050405020304" pitchFamily="18" charset="0"/>
                    <a:cs typeface="Times New Roman" panose="02020603050405020304" pitchFamily="18" charset="0"/>
                  </a:rPr>
                  <a:t>::</a:t>
                </a:r>
                <a:r>
                  <a:rPr lang="en-US" sz="1600" b="1" dirty="0">
                    <a:solidFill>
                      <a:schemeClr val="bg2">
                        <a:lumMod val="25000"/>
                      </a:schemeClr>
                    </a:solidFill>
                    <a:latin typeface="Times New Roman" panose="02020603050405020304" pitchFamily="18" charset="0"/>
                    <a:cs typeface="Times New Roman" panose="02020603050405020304" pitchFamily="18" charset="0"/>
                  </a:rPr>
                  <a:t> </a:t>
                </a:r>
                <a:r>
                  <a:rPr lang="en-US" sz="1600" b="1" dirty="0" smtClean="0">
                    <a:solidFill>
                      <a:schemeClr val="bg2">
                        <a:lumMod val="25000"/>
                      </a:schemeClr>
                    </a:solidFill>
                    <a:latin typeface="Times New Roman" panose="02020603050405020304" pitchFamily="18" charset="0"/>
                    <a:cs typeface="Times New Roman" panose="02020603050405020304" pitchFamily="18" charset="0"/>
                  </a:rPr>
                  <a:t>RA Philippines</a:t>
                </a:r>
                <a:endParaRPr lang="en-US" sz="16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0365" y="79186"/>
                <a:ext cx="406935" cy="341938"/>
              </a:xfrm>
              <a:prstGeom prst="rect">
                <a:avLst/>
              </a:prstGeom>
            </p:spPr>
          </p:pic>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85713" y="96932"/>
                <a:ext cx="656637" cy="379391"/>
              </a:xfrm>
              <a:prstGeom prst="rect">
                <a:avLst/>
              </a:prstGeom>
            </p:spPr>
          </p:pic>
          <p:sp>
            <p:nvSpPr>
              <p:cNvPr id="30" name="TextBox 29"/>
              <p:cNvSpPr txBox="1"/>
              <p:nvPr/>
            </p:nvSpPr>
            <p:spPr>
              <a:xfrm>
                <a:off x="9836564" y="15507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+63 953-332-9065</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7496922" y="128654"/>
                <a:ext cx="1789170" cy="276999"/>
              </a:xfrm>
              <a:prstGeom prst="rect">
                <a:avLst/>
              </a:prstGeom>
              <a:noFill/>
            </p:spPr>
            <p:txBody>
              <a:bodyPr wrap="square" rtlCol="0">
                <a:spAutoFit/>
              </a:bodyPr>
              <a:lstStyle/>
              <a:p>
                <a:r>
                  <a:rPr lang="en-US" sz="1200" b="1" dirty="0" smtClean="0">
                    <a:solidFill>
                      <a:schemeClr val="bg2">
                        <a:lumMod val="25000"/>
                      </a:schemeClr>
                    </a:solidFill>
                    <a:latin typeface="Times New Roman" panose="02020603050405020304" pitchFamily="18" charset="0"/>
                    <a:cs typeface="Times New Roman" panose="02020603050405020304" pitchFamily="18" charset="0"/>
                  </a:rPr>
                  <a:t>M-F 9:00am – 5:00pm</a:t>
                </a:r>
                <a:endParaRPr lang="en-US" sz="1100" b="1" dirty="0">
                  <a:solidFill>
                    <a:schemeClr val="bg2">
                      <a:lumMod val="25000"/>
                    </a:schemeClr>
                  </a:solidFill>
                  <a:latin typeface="Times New Roman" panose="02020603050405020304" pitchFamily="18" charset="0"/>
                  <a:cs typeface="Times New Roman" panose="02020603050405020304" pitchFamily="18" charset="0"/>
                </a:endParaRPr>
              </a:p>
            </p:txBody>
          </p:sp>
        </p:grpSp>
      </p:gr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4354" y="4080659"/>
            <a:ext cx="2165505" cy="2338900"/>
          </a:xfrm>
          <a:prstGeom prst="rect">
            <a:avLst/>
          </a:prstGeom>
          <a:effectLst>
            <a:outerShdw blurRad="76200" algn="ctr" rotWithShape="0">
              <a:srgbClr val="000000">
                <a:alpha val="43137"/>
              </a:srgbClr>
            </a:outerShdw>
          </a:effectLst>
        </p:spPr>
      </p:pic>
      <p:sp>
        <p:nvSpPr>
          <p:cNvPr id="5" name="TextBox 4"/>
          <p:cNvSpPr txBox="1"/>
          <p:nvPr/>
        </p:nvSpPr>
        <p:spPr>
          <a:xfrm>
            <a:off x="3816117" y="4261449"/>
            <a:ext cx="4430735" cy="2585323"/>
          </a:xfrm>
          <a:prstGeom prst="rect">
            <a:avLst/>
          </a:prstGeom>
          <a:noFill/>
        </p:spPr>
        <p:txBody>
          <a:bodyPr wrap="square" rtlCol="0">
            <a:spAutoFit/>
          </a:bodyPr>
          <a:lstStyle/>
          <a:p>
            <a:r>
              <a:rPr lang="en-US" b="1" dirty="0" smtClean="0">
                <a:solidFill>
                  <a:schemeClr val="bg1"/>
                </a:solidFill>
              </a:rPr>
              <a:t>Name: </a:t>
            </a:r>
            <a:r>
              <a:rPr lang="en-US" dirty="0" err="1" smtClean="0">
                <a:solidFill>
                  <a:schemeClr val="bg1"/>
                </a:solidFill>
              </a:rPr>
              <a:t>Cadahin</a:t>
            </a:r>
            <a:r>
              <a:rPr lang="en-US" dirty="0" smtClean="0">
                <a:solidFill>
                  <a:schemeClr val="bg1"/>
                </a:solidFill>
              </a:rPr>
              <a:t>, Kiel T.</a:t>
            </a:r>
          </a:p>
          <a:p>
            <a:r>
              <a:rPr lang="en-US" b="1" dirty="0" smtClean="0">
                <a:solidFill>
                  <a:schemeClr val="bg1"/>
                </a:solidFill>
              </a:rPr>
              <a:t>Gender: </a:t>
            </a:r>
            <a:r>
              <a:rPr lang="en-US" dirty="0" smtClean="0">
                <a:solidFill>
                  <a:schemeClr val="bg1"/>
                </a:solidFill>
              </a:rPr>
              <a:t>Male</a:t>
            </a:r>
          </a:p>
          <a:p>
            <a:r>
              <a:rPr lang="en-US" b="1" dirty="0" smtClean="0">
                <a:solidFill>
                  <a:schemeClr val="bg1"/>
                </a:solidFill>
              </a:rPr>
              <a:t>Age: </a:t>
            </a:r>
            <a:r>
              <a:rPr lang="en-US" dirty="0" smtClean="0">
                <a:solidFill>
                  <a:schemeClr val="bg1"/>
                </a:solidFill>
              </a:rPr>
              <a:t>19</a:t>
            </a:r>
          </a:p>
          <a:p>
            <a:r>
              <a:rPr lang="en-US" b="1" dirty="0" smtClean="0">
                <a:solidFill>
                  <a:schemeClr val="bg1"/>
                </a:solidFill>
              </a:rPr>
              <a:t>Birthday: </a:t>
            </a:r>
            <a:r>
              <a:rPr lang="en-US" dirty="0" smtClean="0">
                <a:solidFill>
                  <a:schemeClr val="bg1"/>
                </a:solidFill>
              </a:rPr>
              <a:t>06/11/2004</a:t>
            </a:r>
          </a:p>
          <a:p>
            <a:r>
              <a:rPr lang="en-US" b="1" dirty="0" smtClean="0">
                <a:solidFill>
                  <a:schemeClr val="bg1"/>
                </a:solidFill>
              </a:rPr>
              <a:t>Nationality: </a:t>
            </a:r>
            <a:r>
              <a:rPr lang="en-US" dirty="0" smtClean="0">
                <a:solidFill>
                  <a:schemeClr val="bg1"/>
                </a:solidFill>
              </a:rPr>
              <a:t>Filipino</a:t>
            </a:r>
          </a:p>
          <a:p>
            <a:r>
              <a:rPr lang="en-US" b="1" dirty="0" smtClean="0">
                <a:solidFill>
                  <a:schemeClr val="bg1"/>
                </a:solidFill>
              </a:rPr>
              <a:t>Status: </a:t>
            </a:r>
            <a:r>
              <a:rPr lang="en-US" dirty="0" smtClean="0">
                <a:solidFill>
                  <a:schemeClr val="bg1"/>
                </a:solidFill>
              </a:rPr>
              <a:t>Single</a:t>
            </a:r>
          </a:p>
          <a:p>
            <a:r>
              <a:rPr lang="en-US" b="1" dirty="0">
                <a:solidFill>
                  <a:schemeClr val="bg1"/>
                </a:solidFill>
              </a:rPr>
              <a:t>Address: </a:t>
            </a:r>
            <a:r>
              <a:rPr lang="en-US" dirty="0">
                <a:solidFill>
                  <a:schemeClr val="bg1"/>
                </a:solidFill>
              </a:rPr>
              <a:t>Brgy3. </a:t>
            </a:r>
            <a:r>
              <a:rPr lang="en-US" dirty="0" err="1" smtClean="0">
                <a:solidFill>
                  <a:schemeClr val="bg1"/>
                </a:solidFill>
              </a:rPr>
              <a:t>Paluan</a:t>
            </a:r>
            <a:r>
              <a:rPr lang="en-US" dirty="0" smtClean="0">
                <a:solidFill>
                  <a:schemeClr val="bg1"/>
                </a:solidFill>
              </a:rPr>
              <a:t>, Occidental Mindoro</a:t>
            </a:r>
            <a:endParaRPr lang="en-US" dirty="0">
              <a:solidFill>
                <a:schemeClr val="bg1"/>
              </a:solidFill>
            </a:endParaRPr>
          </a:p>
          <a:p>
            <a:r>
              <a:rPr lang="en-US" b="1" dirty="0">
                <a:solidFill>
                  <a:schemeClr val="bg1"/>
                </a:solidFill>
              </a:rPr>
              <a:t>Contact: </a:t>
            </a:r>
            <a:r>
              <a:rPr lang="en-US" dirty="0">
                <a:solidFill>
                  <a:schemeClr val="bg1"/>
                </a:solidFill>
              </a:rPr>
              <a:t>09533329065</a:t>
            </a:r>
          </a:p>
          <a:p>
            <a:endParaRPr lang="en-US" dirty="0" smtClean="0">
              <a:solidFill>
                <a:schemeClr val="bg1"/>
              </a:solidFill>
            </a:endParaRPr>
          </a:p>
        </p:txBody>
      </p:sp>
      <p:sp>
        <p:nvSpPr>
          <p:cNvPr id="8" name="TextBox 7"/>
          <p:cNvSpPr txBox="1"/>
          <p:nvPr/>
        </p:nvSpPr>
        <p:spPr>
          <a:xfrm>
            <a:off x="7648193" y="4273682"/>
            <a:ext cx="2518913" cy="1754326"/>
          </a:xfrm>
          <a:prstGeom prst="rect">
            <a:avLst/>
          </a:prstGeom>
          <a:noFill/>
        </p:spPr>
        <p:txBody>
          <a:bodyPr wrap="square" rtlCol="0">
            <a:spAutoFit/>
          </a:bodyPr>
          <a:lstStyle/>
          <a:p>
            <a:r>
              <a:rPr lang="en-US" b="1" dirty="0">
                <a:solidFill>
                  <a:schemeClr val="bg1"/>
                </a:solidFill>
              </a:rPr>
              <a:t>Skills: </a:t>
            </a:r>
            <a:endParaRPr lang="en-US" b="1" dirty="0" smtClean="0">
              <a:solidFill>
                <a:schemeClr val="bg1"/>
              </a:solidFill>
            </a:endParaRPr>
          </a:p>
          <a:p>
            <a:r>
              <a:rPr lang="en-US" dirty="0" smtClean="0">
                <a:solidFill>
                  <a:schemeClr val="bg1"/>
                </a:solidFill>
              </a:rPr>
              <a:t>Computer Literate</a:t>
            </a:r>
          </a:p>
          <a:p>
            <a:r>
              <a:rPr lang="en-US" dirty="0" smtClean="0">
                <a:solidFill>
                  <a:schemeClr val="bg1"/>
                </a:solidFill>
              </a:rPr>
              <a:t>Web Designer</a:t>
            </a:r>
          </a:p>
          <a:p>
            <a:r>
              <a:rPr lang="en-US" dirty="0" smtClean="0">
                <a:solidFill>
                  <a:schemeClr val="bg1"/>
                </a:solidFill>
              </a:rPr>
              <a:t>Programmer</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521449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TotalTime>
  <Words>624</Words>
  <Application>Microsoft Office PowerPoint</Application>
  <PresentationFormat>Widescreen</PresentationFormat>
  <Paragraphs>118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Adobe Garamond Pro Bold</vt:lpstr>
      <vt:lpstr>Arial</vt:lpstr>
      <vt:lpstr>Calibri</vt:lpstr>
      <vt:lpstr>Calibri Light</vt:lpstr>
      <vt:lpstr>Chaparral Pro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loicarlcadahin</dc:creator>
  <cp:lastModifiedBy>loicarlcadahin</cp:lastModifiedBy>
  <cp:revision>75</cp:revision>
  <dcterms:created xsi:type="dcterms:W3CDTF">2022-10-18T11:49:07Z</dcterms:created>
  <dcterms:modified xsi:type="dcterms:W3CDTF">2024-01-12T12:26:47Z</dcterms:modified>
</cp:coreProperties>
</file>