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64" r:id="rId5"/>
    <p:sldId id="266" r:id="rId6"/>
    <p:sldId id="265" r:id="rId7"/>
    <p:sldId id="259" r:id="rId8"/>
    <p:sldId id="260" r:id="rId9"/>
    <p:sldId id="271" r:id="rId10"/>
    <p:sldId id="270" r:id="rId11"/>
    <p:sldId id="269" r:id="rId12"/>
    <p:sldId id="268" r:id="rId13"/>
    <p:sldId id="261" r:id="rId14"/>
    <p:sldId id="272" r:id="rId15"/>
    <p:sldId id="273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77" r:id="rId25"/>
    <p:sldId id="278" r:id="rId26"/>
    <p:sldId id="276" r:id="rId27"/>
    <p:sldId id="274" r:id="rId28"/>
    <p:sldId id="279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>
      <p:cViewPr varScale="1">
        <p:scale>
          <a:sx n="73" d="100"/>
          <a:sy n="73" d="100"/>
        </p:scale>
        <p:origin x="-1284" y="-102"/>
      </p:cViewPr>
      <p:guideLst>
        <p:guide orient="horz" pos="1344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6AC6C69-CE83-411D-B7A1-AD69BDC4A45F}" type="datetimeFigureOut">
              <a:rPr lang="en-US"/>
              <a:pPr>
                <a:defRPr/>
              </a:pPr>
              <a:t>4/27/2011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3FA62DB-2863-40F2-93CB-678049D0F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07600F5-6002-4CB7-AC0B-7A47EFE048F1}" type="slidenum">
              <a:rPr lang="en-US" sz="1200">
                <a:latin typeface="Calibri" pitchFamily="34" charset="0"/>
              </a:rPr>
              <a:pPr algn="r"/>
              <a:t>29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B76E49F-63D1-4AC9-8471-C6863BD12153}" type="slidenum">
              <a:rPr lang="en-US" sz="1200">
                <a:latin typeface="Calibri" pitchFamily="34" charset="0"/>
              </a:rPr>
              <a:pPr algn="r"/>
              <a:t>38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EDE0491-A310-4165-A3DD-BA645CC77824}" type="slidenum">
              <a:rPr lang="en-US" sz="1200">
                <a:latin typeface="Calibri" pitchFamily="34" charset="0"/>
              </a:rPr>
              <a:pPr algn="r"/>
              <a:t>39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8EBFD5F-5D42-4BB6-B82C-3C870B9D932D}" type="slidenum">
              <a:rPr lang="en-US" sz="1200">
                <a:latin typeface="Calibri" pitchFamily="34" charset="0"/>
              </a:rPr>
              <a:pPr algn="r"/>
              <a:t>40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22C9282-5DA1-4217-B711-6BA2E6413CC7}" type="slidenum">
              <a:rPr lang="en-US" sz="1200">
                <a:latin typeface="Calibri" pitchFamily="34" charset="0"/>
              </a:rPr>
              <a:pPr algn="r"/>
              <a:t>41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C75C5E-4F4C-4314-99B0-8BABED4E9FFF}" type="slidenum">
              <a:rPr lang="en-US" sz="1200">
                <a:latin typeface="Calibri" pitchFamily="34" charset="0"/>
              </a:rPr>
              <a:pPr algn="r"/>
              <a:t>42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9F0EB-7381-4E0C-A9D1-1CE9F44B5BC1}" type="slidenum">
              <a:rPr lang="en-US" sz="1200">
                <a:latin typeface="Calibri" pitchFamily="34" charset="0"/>
              </a:rPr>
              <a:pPr algn="r"/>
              <a:t>43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36FB4CE-C9FF-4BD8-85E4-5264697C874C}" type="slidenum">
              <a:rPr lang="en-US" sz="1200">
                <a:latin typeface="Calibri" pitchFamily="34" charset="0"/>
              </a:rPr>
              <a:pPr algn="r"/>
              <a:t>44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A5FCF29-F4A2-495A-8AE0-CC41B17E3275}" type="slidenum">
              <a:rPr lang="en-US" sz="1200">
                <a:latin typeface="Calibri" pitchFamily="34" charset="0"/>
              </a:rPr>
              <a:pPr algn="r"/>
              <a:t>45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005BF64-ACE6-4E03-8D71-579E9A702CE4}" type="slidenum">
              <a:rPr lang="en-US" sz="1200">
                <a:latin typeface="Calibri" pitchFamily="34" charset="0"/>
              </a:rPr>
              <a:pPr algn="r"/>
              <a:t>46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250CD89-D3C1-4794-95F1-B7FFD5C02BBB}" type="slidenum">
              <a:rPr lang="en-US" sz="1200">
                <a:latin typeface="Calibri" pitchFamily="34" charset="0"/>
              </a:rPr>
              <a:pPr algn="r"/>
              <a:t>47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D75256-8824-4725-A5D9-A4ED02479104}" type="slidenum">
              <a:rPr lang="en-US" sz="1200">
                <a:latin typeface="Calibri" pitchFamily="34" charset="0"/>
              </a:rPr>
              <a:pPr algn="r"/>
              <a:t>30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C8D56C-6BD8-4F32-B90C-06E78480E65B}" type="slidenum">
              <a:rPr lang="en-US" sz="1200">
                <a:latin typeface="Calibri" pitchFamily="34" charset="0"/>
              </a:rPr>
              <a:pPr algn="r"/>
              <a:t>48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D5A053-CA3F-4FFA-BD45-C844227AC19A}" type="slidenum">
              <a:rPr lang="en-US" sz="1200">
                <a:latin typeface="Calibri" pitchFamily="34" charset="0"/>
              </a:rPr>
              <a:pPr algn="r"/>
              <a:t>49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D5DE8AF-D1C3-412E-8CDD-48909C4F3AB7}" type="slidenum">
              <a:rPr lang="en-US" sz="1200">
                <a:latin typeface="Calibri" pitchFamily="34" charset="0"/>
              </a:rPr>
              <a:pPr algn="r"/>
              <a:t>50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06CF1FC-4870-4114-8A70-E67148B29184}" type="slidenum">
              <a:rPr lang="en-US" sz="1200">
                <a:latin typeface="Calibri" pitchFamily="34" charset="0"/>
              </a:rPr>
              <a:pPr algn="r"/>
              <a:t>51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926DA62-815C-4547-B1E4-2E4387C5B0AB}" type="slidenum">
              <a:rPr lang="en-US" sz="1200">
                <a:latin typeface="Calibri" pitchFamily="34" charset="0"/>
              </a:rPr>
              <a:pPr algn="r"/>
              <a:t>52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3D2D04-1335-4F31-9760-F9A77EE715C5}" type="slidenum">
              <a:rPr lang="en-US" sz="1200">
                <a:latin typeface="Calibri" pitchFamily="34" charset="0"/>
              </a:rPr>
              <a:pPr algn="r"/>
              <a:t>31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7F27420-376C-42C2-99E7-9BF18B41B7AD}" type="slidenum">
              <a:rPr lang="en-US" sz="1200">
                <a:latin typeface="Calibri" pitchFamily="34" charset="0"/>
              </a:rPr>
              <a:pPr algn="r"/>
              <a:t>32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D82DC40-F1F3-49BF-B46E-DA842CBF5CDF}" type="slidenum">
              <a:rPr lang="en-US" sz="1200">
                <a:latin typeface="Calibri" pitchFamily="34" charset="0"/>
              </a:rPr>
              <a:pPr algn="r"/>
              <a:t>33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6C613A0-21BB-41F5-AC71-3F22797D7EE2}" type="slidenum">
              <a:rPr lang="en-US" sz="1200">
                <a:latin typeface="Calibri" pitchFamily="34" charset="0"/>
              </a:rPr>
              <a:pPr algn="r"/>
              <a:t>34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D3DF48C-ACF1-4C40-AF93-DE54BB749DBE}" type="slidenum">
              <a:rPr lang="en-US" sz="1200">
                <a:latin typeface="Calibri" pitchFamily="34" charset="0"/>
              </a:rPr>
              <a:pPr algn="r"/>
              <a:t>35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116FFC9-8B08-443E-93EC-36CFFD7A934C}" type="slidenum">
              <a:rPr lang="en-US" sz="1200">
                <a:latin typeface="Calibri" pitchFamily="34" charset="0"/>
              </a:rPr>
              <a:pPr algn="r"/>
              <a:t>36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2DED5B8-F83B-4068-A01B-C437F01CBC62}" type="slidenum">
              <a:rPr lang="en-US" sz="1200">
                <a:latin typeface="Calibri" pitchFamily="34" charset="0"/>
              </a:rPr>
              <a:pPr algn="r"/>
              <a:t>37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B3274-1CB3-474D-9B97-CD137919AAFE}" type="datetimeFigureOut">
              <a:rPr lang="en-US"/>
              <a:pPr>
                <a:defRPr/>
              </a:pPr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125C8-D1E1-4FEE-98FE-D69279A42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F66C-3DA1-47A5-93FE-75BC8235FA94}" type="datetimeFigureOut">
              <a:rPr lang="en-US"/>
              <a:pPr>
                <a:defRPr/>
              </a:pPr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7999D-2F45-4D71-81B1-9EBF27F22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587BB-96D6-434C-B051-5485DAFE6E6C}" type="datetimeFigureOut">
              <a:rPr lang="en-US"/>
              <a:pPr>
                <a:defRPr/>
              </a:pPr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70A1A-9ACB-48F4-866C-80FC1D716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8CA86-45F0-4548-AE39-92D437149000}" type="datetimeFigureOut">
              <a:rPr lang="en-US"/>
              <a:pPr>
                <a:defRPr/>
              </a:pPr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B261E-4CA9-42B9-8719-34B8DB55D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5B667-E277-49D0-870D-21CE0C987802}" type="datetimeFigureOut">
              <a:rPr lang="en-US"/>
              <a:pPr>
                <a:defRPr/>
              </a:pPr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AE874-0832-4FDB-B952-CF5CA94E7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C850B-EB86-4182-8239-558AF83DE07D}" type="datetimeFigureOut">
              <a:rPr lang="en-US"/>
              <a:pPr>
                <a:defRPr/>
              </a:pPr>
              <a:t>4/27/2011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8F17E-E72B-4522-AD43-A42F3C266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31AE9-B86F-447D-A203-62829DEA81AE}" type="datetimeFigureOut">
              <a:rPr lang="en-US"/>
              <a:pPr>
                <a:defRPr/>
              </a:pPr>
              <a:t>4/27/2011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93FA5-B6B9-4265-8CAB-45A4CD4E6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D3583-E279-4E9A-BDD8-C5DA71A03B16}" type="datetimeFigureOut">
              <a:rPr lang="en-US"/>
              <a:pPr>
                <a:defRPr/>
              </a:pPr>
              <a:t>4/27/2011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D8C32-3812-4D38-A974-F2D9191ED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3A677-83F7-472F-851E-677F4C80578A}" type="datetimeFigureOut">
              <a:rPr lang="en-US"/>
              <a:pPr>
                <a:defRPr/>
              </a:pPr>
              <a:t>4/27/2011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70583-9BDB-4363-BA24-882272D6B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D71A7-B573-4627-A5D3-DA83B836DF41}" type="datetimeFigureOut">
              <a:rPr lang="en-US"/>
              <a:pPr>
                <a:defRPr/>
              </a:pPr>
              <a:t>4/27/2011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68614-161D-4723-9190-9775C1D64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9178B-AA12-4C3F-86CF-C65D2D7419D3}" type="datetimeFigureOut">
              <a:rPr lang="en-US"/>
              <a:pPr>
                <a:defRPr/>
              </a:pPr>
              <a:t>4/27/2011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184C3-BB26-40A9-80D7-B3D03AFC8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FE20229-4BD0-4CAB-9A3C-0ED83A57349D}" type="datetimeFigureOut">
              <a:rPr lang="en-US"/>
              <a:pPr>
                <a:defRPr/>
              </a:pPr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BA4793-3AEC-4075-B6F9-9C0DD7C3B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6088"/>
            <a:ext cx="7772400" cy="1470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CS345 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Presentation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4229100"/>
            <a:ext cx="8458200" cy="1638300"/>
          </a:xfrm>
        </p:spPr>
        <p:txBody>
          <a:bodyPr rtlCol="0">
            <a:normAutofit fontScale="92500" lnSpcReduction="10000"/>
          </a:bodyPr>
          <a:lstStyle/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/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err="1" smtClean="0"/>
              <a:t>TanmayaGodbole</a:t>
            </a:r>
            <a:r>
              <a:rPr lang="en-US" sz="2400" dirty="0" smtClean="0"/>
              <a:t>, 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Melissa Olson, 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Sriratana Sutasirisap </a:t>
            </a:r>
            <a:endParaRPr lang="en-US" sz="2400" dirty="0"/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304800" y="3087688"/>
            <a:ext cx="8153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>
                <a:solidFill>
                  <a:srgbClr val="77933C"/>
                </a:solidFill>
                <a:latin typeface="Calibri" pitchFamily="34" charset="0"/>
              </a:rPr>
              <a:t>Language: Hmm++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63865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Program (abstract syntax):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Function = main; Return type = </a:t>
            </a:r>
            <a:r>
              <a:rPr lang="en-US" sz="1200" dirty="0" err="1">
                <a:latin typeface="+mn-lt"/>
              </a:rPr>
              <a:t>int</a:t>
            </a:r>
            <a:endParaRPr lang="en-US" sz="12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params</a:t>
            </a:r>
            <a:r>
              <a:rPr lang="en-US" sz="1200" dirty="0">
                <a:latin typeface="+mn-lt"/>
              </a:rPr>
              <a:t>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Block: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  list </a:t>
            </a:r>
            <a:r>
              <a:rPr lang="en-US" sz="1200" dirty="0" err="1">
                <a:latin typeface="+mn-lt"/>
              </a:rPr>
              <a:t>emp</a:t>
            </a:r>
            <a:r>
              <a:rPr lang="en-US" sz="1200" dirty="0">
                <a:latin typeface="+mn-lt"/>
              </a:rPr>
              <a:t>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    Call: </a:t>
            </a:r>
            <a:r>
              <a:rPr lang="en-US" sz="1200" dirty="0" err="1">
                <a:latin typeface="+mn-lt"/>
              </a:rPr>
              <a:t>createEmp</a:t>
            </a:r>
            <a:r>
              <a:rPr lang="en-US" sz="1200" dirty="0">
                <a:latin typeface="+mn-lt"/>
              </a:rPr>
              <a:t>, </a:t>
            </a:r>
            <a:r>
              <a:rPr lang="en-US" sz="1200" dirty="0" err="1">
                <a:latin typeface="+mn-lt"/>
              </a:rPr>
              <a:t>stackOffset</a:t>
            </a:r>
            <a:r>
              <a:rPr lang="en-US" sz="1200" dirty="0">
                <a:latin typeface="+mn-lt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args</a:t>
            </a:r>
            <a:r>
              <a:rPr lang="en-US" sz="1200" dirty="0">
                <a:latin typeface="+mn-lt"/>
              </a:rPr>
              <a:t>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int</a:t>
            </a:r>
            <a:r>
              <a:rPr lang="en-US" sz="1200" dirty="0">
                <a:latin typeface="+mn-lt"/>
              </a:rPr>
              <a:t> x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IntValue</a:t>
            </a:r>
            <a:r>
              <a:rPr lang="en-US" sz="1200" dirty="0">
                <a:latin typeface="+mn-lt"/>
              </a:rPr>
              <a:t>: 6000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  Call: </a:t>
            </a:r>
            <a:r>
              <a:rPr lang="en-US" sz="1200" dirty="0" err="1">
                <a:latin typeface="+mn-lt"/>
              </a:rPr>
              <a:t>println</a:t>
            </a:r>
            <a:r>
              <a:rPr lang="en-US" sz="1200" dirty="0">
                <a:latin typeface="+mn-lt"/>
              </a:rPr>
              <a:t>, </a:t>
            </a:r>
            <a:r>
              <a:rPr lang="en-US" sz="1200" dirty="0" err="1">
                <a:latin typeface="+mn-lt"/>
              </a:rPr>
              <a:t>stackOffset</a:t>
            </a:r>
            <a:r>
              <a:rPr lang="en-US" sz="1200" dirty="0">
                <a:latin typeface="+mn-lt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args</a:t>
            </a:r>
            <a:r>
              <a:rPr lang="en-US" sz="1200" dirty="0">
                <a:latin typeface="+mn-lt"/>
              </a:rPr>
              <a:t>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    Call: selectDept20, </a:t>
            </a:r>
            <a:r>
              <a:rPr lang="en-US" sz="1200" dirty="0" err="1">
                <a:latin typeface="+mn-lt"/>
              </a:rPr>
              <a:t>stackOffset</a:t>
            </a:r>
            <a:r>
              <a:rPr lang="en-US" sz="1200" dirty="0">
                <a:latin typeface="+mn-lt"/>
              </a:rPr>
              <a:t>=3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args</a:t>
            </a:r>
            <a:r>
              <a:rPr lang="en-US" sz="1200" dirty="0">
                <a:latin typeface="+mn-lt"/>
              </a:rPr>
              <a:t>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      Variable: </a:t>
            </a:r>
            <a:r>
              <a:rPr lang="en-US" sz="1200" dirty="0" err="1">
                <a:latin typeface="+mn-lt"/>
              </a:rPr>
              <a:t>emp</a:t>
            </a:r>
            <a:r>
              <a:rPr lang="en-US" sz="1200" dirty="0">
                <a:latin typeface="+mn-lt"/>
              </a:rPr>
              <a:t>, LOCAL </a:t>
            </a:r>
            <a:r>
              <a:rPr lang="en-US" sz="1200" dirty="0" err="1">
                <a:latin typeface="+mn-lt"/>
              </a:rPr>
              <a:t>addr</a:t>
            </a:r>
            <a:r>
              <a:rPr lang="en-US" sz="1200" dirty="0">
                <a:latin typeface="+mn-lt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Call: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getSelector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,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stackOffset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=3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args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Function = </a:t>
            </a:r>
            <a:r>
              <a:rPr lang="en-US" sz="1200" dirty="0" err="1">
                <a:latin typeface="+mn-lt"/>
              </a:rPr>
              <a:t>getSelector</a:t>
            </a:r>
            <a:r>
              <a:rPr lang="en-US" sz="1200" dirty="0">
                <a:latin typeface="+mn-lt"/>
              </a:rPr>
              <a:t>; 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Return type = (object,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bool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params</a:t>
            </a:r>
            <a:r>
              <a:rPr lang="en-US" sz="1200" dirty="0">
                <a:latin typeface="+mn-lt"/>
              </a:rPr>
              <a:t>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Block: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int</a:t>
            </a:r>
            <a:r>
              <a:rPr lang="en-US" sz="1200" dirty="0">
                <a:latin typeface="+mn-lt"/>
              </a:rPr>
              <a:t> x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IntValue</a:t>
            </a:r>
            <a:r>
              <a:rPr lang="en-US" sz="1200" dirty="0">
                <a:latin typeface="+mn-lt"/>
              </a:rPr>
              <a:t>: 1000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  Return: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    Variable: </a:t>
            </a:r>
            <a:r>
              <a:rPr lang="en-US" sz="1200" dirty="0" err="1">
                <a:latin typeface="+mn-lt"/>
              </a:rPr>
              <a:t>return#getSelector</a:t>
            </a:r>
            <a:r>
              <a:rPr lang="en-US" sz="1200" dirty="0">
                <a:latin typeface="+mn-lt"/>
              </a:rPr>
              <a:t>, LOCAL </a:t>
            </a:r>
            <a:r>
              <a:rPr lang="en-US" sz="1200" dirty="0" err="1">
                <a:latin typeface="+mn-lt"/>
              </a:rPr>
              <a:t>addr</a:t>
            </a:r>
            <a:r>
              <a:rPr lang="en-US" sz="1200" dirty="0">
                <a:latin typeface="+mn-lt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Lambda: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[y]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Binary: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Operator: &lt;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Variable: y, LAMBDA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addr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Variable: x, LAMBDA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addr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Function = selectDept20; Return type = list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params</a:t>
            </a:r>
            <a:r>
              <a:rPr lang="en-US" sz="1200" dirty="0">
                <a:latin typeface="+mn-lt"/>
              </a:rPr>
              <a:t>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list </a:t>
            </a:r>
            <a:r>
              <a:rPr lang="en-US" sz="1200" dirty="0" err="1">
                <a:latin typeface="+mn-lt"/>
              </a:rPr>
              <a:t>emp</a:t>
            </a:r>
            <a:endParaRPr lang="en-US" sz="12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(object,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bool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) selector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+mn-lt"/>
            </a:endParaRPr>
          </a:p>
        </p:txBody>
      </p:sp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3505200" y="0"/>
            <a:ext cx="457200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 pitchFamily="34" charset="0"/>
              </a:rPr>
              <a:t>Block:</a:t>
            </a:r>
          </a:p>
          <a:p>
            <a:r>
              <a:rPr lang="en-US" sz="1200">
                <a:latin typeface="Calibri" pitchFamily="34" charset="0"/>
              </a:rPr>
              <a:t>int x =</a:t>
            </a:r>
          </a:p>
          <a:p>
            <a:r>
              <a:rPr lang="en-US" sz="1200">
                <a:latin typeface="Calibri" pitchFamily="34" charset="0"/>
              </a:rPr>
              <a:t>IntValue: 20</a:t>
            </a:r>
          </a:p>
          <a:p>
            <a:r>
              <a:rPr lang="en-US" sz="1200">
                <a:latin typeface="Calibri" pitchFamily="34" charset="0"/>
              </a:rPr>
              <a:t>      Return:</a:t>
            </a:r>
          </a:p>
          <a:p>
            <a:r>
              <a:rPr lang="en-US" sz="1200">
                <a:latin typeface="Calibri" pitchFamily="34" charset="0"/>
              </a:rPr>
              <a:t>        Variable: return#selectDept20, LOCAL addr=0</a:t>
            </a:r>
          </a:p>
          <a:p>
            <a:r>
              <a:rPr lang="en-US" sz="1200">
                <a:latin typeface="Calibri" pitchFamily="34" charset="0"/>
              </a:rPr>
              <a:t>ListComprehension:</a:t>
            </a:r>
          </a:p>
          <a:p>
            <a:r>
              <a:rPr lang="en-US" sz="1200">
                <a:latin typeface="Calibri" pitchFamily="34" charset="0"/>
              </a:rPr>
              <a:t>ListTupleExpression: Tuple of:</a:t>
            </a:r>
          </a:p>
          <a:p>
            <a:r>
              <a:rPr lang="en-US" sz="1200">
                <a:latin typeface="Calibri" pitchFamily="34" charset="0"/>
              </a:rPr>
              <a:t>            Variable: name, LOCAL addr=4</a:t>
            </a:r>
          </a:p>
          <a:p>
            <a:r>
              <a:rPr lang="en-US" sz="1200">
                <a:latin typeface="Calibri" pitchFamily="34" charset="0"/>
              </a:rPr>
              <a:t>            Variable: sal, LOCAL addr=5</a:t>
            </a:r>
          </a:p>
          <a:p>
            <a:r>
              <a:rPr lang="en-US" sz="1200">
                <a:latin typeface="Calibri" pitchFamily="34" charset="0"/>
              </a:rPr>
              <a:t>TupleGenerator:</a:t>
            </a:r>
          </a:p>
          <a:p>
            <a:r>
              <a:rPr lang="en-US" sz="1200">
                <a:latin typeface="Calibri" pitchFamily="34" charset="0"/>
              </a:rPr>
              <a:t>            (null, name, null, null, null, sal, dept)</a:t>
            </a:r>
          </a:p>
          <a:p>
            <a:r>
              <a:rPr lang="en-US" sz="1200">
                <a:latin typeface="Calibri" pitchFamily="34" charset="0"/>
              </a:rPr>
              <a:t>            Variable: emp, LOCAL addr=1</a:t>
            </a:r>
          </a:p>
          <a:p>
            <a:r>
              <a:rPr lang="en-US" sz="1200">
                <a:latin typeface="Calibri" pitchFamily="34" charset="0"/>
              </a:rPr>
              <a:t>          Call: selector, stackOffset=0</a:t>
            </a:r>
          </a:p>
          <a:p>
            <a:r>
              <a:rPr lang="en-US" sz="1200">
                <a:latin typeface="Calibri" pitchFamily="34" charset="0"/>
              </a:rPr>
              <a:t>args =</a:t>
            </a:r>
          </a:p>
          <a:p>
            <a:r>
              <a:rPr lang="en-US" sz="1200">
                <a:latin typeface="Calibri" pitchFamily="34" charset="0"/>
              </a:rPr>
              <a:t>            Variable: sal, LOCAL addr=5</a:t>
            </a:r>
          </a:p>
          <a:p>
            <a:r>
              <a:rPr lang="en-US" sz="1200">
                <a:latin typeface="Calibri" pitchFamily="34" charset="0"/>
              </a:rPr>
              <a:t>          Binary:</a:t>
            </a:r>
          </a:p>
          <a:p>
            <a:r>
              <a:rPr lang="en-US" sz="1200">
                <a:latin typeface="Calibri" pitchFamily="34" charset="0"/>
              </a:rPr>
              <a:t>            Operator: ==</a:t>
            </a:r>
          </a:p>
          <a:p>
            <a:r>
              <a:rPr lang="en-US" sz="1200">
                <a:latin typeface="Calibri" pitchFamily="34" charset="0"/>
              </a:rPr>
              <a:t>            Variable: dept, LOCAL addr=6</a:t>
            </a:r>
          </a:p>
          <a:p>
            <a:r>
              <a:rPr lang="en-US" sz="1200">
                <a:latin typeface="Calibri" pitchFamily="34" charset="0"/>
              </a:rPr>
              <a:t>            Variable: x, LOCAL addr=3</a:t>
            </a:r>
          </a:p>
          <a:p>
            <a:r>
              <a:rPr lang="en-US" sz="1200">
                <a:latin typeface="Calibri" pitchFamily="34" charset="0"/>
              </a:rPr>
              <a:t>  Function = createEmp; Return type = list</a:t>
            </a:r>
          </a:p>
          <a:p>
            <a:r>
              <a:rPr lang="en-US" sz="1200">
                <a:latin typeface="Calibri" pitchFamily="34" charset="0"/>
              </a:rPr>
              <a:t>params =</a:t>
            </a:r>
          </a:p>
          <a:p>
            <a:r>
              <a:rPr lang="en-US" sz="1200">
                <a:latin typeface="Calibri" pitchFamily="34" charset="0"/>
              </a:rPr>
              <a:t>    Block:</a:t>
            </a:r>
          </a:p>
          <a:p>
            <a:r>
              <a:rPr lang="en-US" sz="1200">
                <a:latin typeface="Calibri" pitchFamily="34" charset="0"/>
              </a:rPr>
              <a:t>      Return:</a:t>
            </a:r>
          </a:p>
          <a:p>
            <a:r>
              <a:rPr lang="en-US" sz="1200">
                <a:latin typeface="Calibri" pitchFamily="34" charset="0"/>
              </a:rPr>
              <a:t>        Variable: return#createEmp, LOCAL addr=0</a:t>
            </a:r>
          </a:p>
          <a:p>
            <a:r>
              <a:rPr lang="en-US" sz="1200">
                <a:latin typeface="Calibri" pitchFamily="34" charset="0"/>
              </a:rPr>
              <a:t>ListTupleExpression: List of:</a:t>
            </a:r>
          </a:p>
          <a:p>
            <a:r>
              <a:rPr lang="en-US" sz="1200">
                <a:latin typeface="Calibri" pitchFamily="34" charset="0"/>
              </a:rPr>
              <a:t>ListTupleExpression: Tuple of:</a:t>
            </a:r>
          </a:p>
          <a:p>
            <a:r>
              <a:rPr lang="en-US" sz="1200">
                <a:latin typeface="Calibri" pitchFamily="34" charset="0"/>
              </a:rPr>
              <a:t>IntValue: 7839</a:t>
            </a:r>
          </a:p>
          <a:p>
            <a:r>
              <a:rPr lang="en-US" sz="1200">
                <a:latin typeface="Calibri" pitchFamily="34" charset="0"/>
              </a:rPr>
              <a:t>StringValue: KING</a:t>
            </a:r>
          </a:p>
          <a:p>
            <a:r>
              <a:rPr lang="en-US" sz="1200">
                <a:latin typeface="Calibri" pitchFamily="34" charset="0"/>
              </a:rPr>
              <a:t>StringValue: PRESIDENT</a:t>
            </a:r>
          </a:p>
          <a:p>
            <a:r>
              <a:rPr lang="en-US" sz="1200">
                <a:latin typeface="Calibri" pitchFamily="34" charset="0"/>
              </a:rPr>
              <a:t>IntValue: 0</a:t>
            </a:r>
          </a:p>
          <a:p>
            <a:r>
              <a:rPr lang="en-US" sz="1200">
                <a:latin typeface="Calibri" pitchFamily="34" charset="0"/>
              </a:rPr>
              <a:t>StringValue: 17-NOV-81</a:t>
            </a:r>
          </a:p>
          <a:p>
            <a:r>
              <a:rPr lang="en-US" sz="1200">
                <a:latin typeface="Calibri" pitchFamily="34" charset="0"/>
              </a:rPr>
              <a:t>IntValue: 5000</a:t>
            </a:r>
          </a:p>
          <a:p>
            <a:r>
              <a:rPr lang="en-US" sz="1200">
                <a:latin typeface="Calibri" pitchFamily="34" charset="0"/>
              </a:rPr>
              <a:t>IntValue: 10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6858000" y="1600200"/>
            <a:ext cx="45720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 pitchFamily="34" charset="0"/>
              </a:rPr>
              <a:t>ListTupleExpression: Tuple of:</a:t>
            </a:r>
          </a:p>
          <a:p>
            <a:r>
              <a:rPr lang="en-US" sz="1200">
                <a:latin typeface="Calibri" pitchFamily="34" charset="0"/>
              </a:rPr>
              <a:t>IntValue: 7369</a:t>
            </a:r>
          </a:p>
          <a:p>
            <a:r>
              <a:rPr lang="en-US" sz="1200">
                <a:latin typeface="Calibri" pitchFamily="34" charset="0"/>
              </a:rPr>
              <a:t>StringValue: SMITH</a:t>
            </a:r>
          </a:p>
          <a:p>
            <a:r>
              <a:rPr lang="en-US" sz="1200">
                <a:latin typeface="Calibri" pitchFamily="34" charset="0"/>
              </a:rPr>
              <a:t>StringValue: CLERK</a:t>
            </a:r>
          </a:p>
          <a:p>
            <a:r>
              <a:rPr lang="en-US" sz="1200">
                <a:latin typeface="Calibri" pitchFamily="34" charset="0"/>
              </a:rPr>
              <a:t>IntValue: 7902</a:t>
            </a:r>
          </a:p>
          <a:p>
            <a:r>
              <a:rPr lang="en-US" sz="1200">
                <a:latin typeface="Calibri" pitchFamily="34" charset="0"/>
              </a:rPr>
              <a:t>StringValue: 17-DEC-80</a:t>
            </a:r>
          </a:p>
          <a:p>
            <a:r>
              <a:rPr lang="en-US" sz="1200">
                <a:latin typeface="Calibri" pitchFamily="34" charset="0"/>
              </a:rPr>
              <a:t>IntValue: 800</a:t>
            </a:r>
          </a:p>
          <a:p>
            <a:r>
              <a:rPr lang="en-US" sz="1200">
                <a:latin typeface="Calibri" pitchFamily="34" charset="0"/>
              </a:rPr>
              <a:t>IntValue: 20</a:t>
            </a:r>
          </a:p>
          <a:p>
            <a:endParaRPr lang="en-US" sz="1200">
              <a:latin typeface="Calibri" pitchFamily="34" charset="0"/>
            </a:endParaRPr>
          </a:p>
          <a:p>
            <a:endParaRPr lang="en-US" sz="1200">
              <a:latin typeface="Calibri" pitchFamily="34" charset="0"/>
            </a:endParaRPr>
          </a:p>
          <a:p>
            <a:r>
              <a:rPr lang="en-US" sz="1200">
                <a:latin typeface="Calibri" pitchFamily="34" charset="0"/>
              </a:rPr>
              <a:t>[</a:t>
            </a:r>
          </a:p>
          <a:p>
            <a:r>
              <a:rPr lang="en-US" sz="1200">
                <a:latin typeface="Calibri" pitchFamily="34" charset="0"/>
              </a:rPr>
              <a:t>    (SMITH, 800)</a:t>
            </a:r>
          </a:p>
          <a:p>
            <a:r>
              <a:rPr lang="en-US" sz="1200">
                <a:latin typeface="Calibri" pitchFamily="34" charset="0"/>
              </a:rPr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955675"/>
            <a:ext cx="5181600" cy="51117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int main() {</a:t>
            </a:r>
          </a:p>
          <a:p>
            <a:r>
              <a:rPr lang="en-US" sz="1400">
                <a:latin typeface="Calibri" pitchFamily="34" charset="0"/>
              </a:rPr>
              <a:t>    list emp = createEmp();</a:t>
            </a:r>
          </a:p>
          <a:p>
            <a:r>
              <a:rPr lang="en-US" sz="1400">
                <a:latin typeface="Calibri" pitchFamily="34" charset="0"/>
              </a:rPr>
              <a:t>int x = 6000;</a:t>
            </a:r>
          </a:p>
          <a:p>
            <a:r>
              <a:rPr lang="en-US" sz="1400">
                <a:latin typeface="Calibri" pitchFamily="34" charset="0"/>
              </a:rPr>
              <a:t>println( selectDept20(emp, </a:t>
            </a:r>
            <a:r>
              <a:rPr lang="en-US" sz="1600" b="1">
                <a:solidFill>
                  <a:srgbClr val="77933C"/>
                </a:solidFill>
                <a:latin typeface="Calibri" pitchFamily="34" charset="0"/>
              </a:rPr>
              <a:t>getSelector(int y)</a:t>
            </a:r>
            <a:r>
              <a:rPr lang="en-US" sz="1400">
                <a:latin typeface="Calibri" pitchFamily="34" charset="0"/>
              </a:rPr>
              <a:t>) );</a:t>
            </a:r>
          </a:p>
          <a:p>
            <a:r>
              <a:rPr lang="en-US" sz="1400">
                <a:latin typeface="Calibri" pitchFamily="34" charset="0"/>
              </a:rPr>
              <a:t>}</a:t>
            </a:r>
          </a:p>
          <a:p>
            <a:endParaRPr lang="en-US" sz="1400">
              <a:latin typeface="Calibri" pitchFamily="34" charset="0"/>
            </a:endParaRPr>
          </a:p>
          <a:p>
            <a:r>
              <a:rPr lang="en-US" sz="1600" b="1">
                <a:solidFill>
                  <a:srgbClr val="77933C"/>
                </a:solidFill>
                <a:latin typeface="Calibri" pitchFamily="34" charset="0"/>
              </a:rPr>
              <a:t>bool getSelector(int y) </a:t>
            </a:r>
            <a:r>
              <a:rPr lang="en-US" sz="1400">
                <a:latin typeface="Calibri" pitchFamily="34" charset="0"/>
              </a:rPr>
              <a:t>{</a:t>
            </a:r>
          </a:p>
          <a:p>
            <a:r>
              <a:rPr lang="en-US" sz="1400">
                <a:latin typeface="Calibri" pitchFamily="34" charset="0"/>
              </a:rPr>
              <a:t>int x = 1000;</a:t>
            </a:r>
          </a:p>
          <a:p>
            <a:r>
              <a:rPr lang="en-US" sz="1400">
                <a:latin typeface="Calibri" pitchFamily="34" charset="0"/>
              </a:rPr>
              <a:t>    return </a:t>
            </a:r>
            <a:r>
              <a:rPr lang="en-US" sz="1600" b="1">
                <a:solidFill>
                  <a:srgbClr val="77933C"/>
                </a:solidFill>
                <a:latin typeface="Calibri" pitchFamily="34" charset="0"/>
              </a:rPr>
              <a:t>y &lt; x</a:t>
            </a:r>
            <a:r>
              <a:rPr lang="en-US" sz="1400">
                <a:latin typeface="Calibri" pitchFamily="34" charset="0"/>
              </a:rPr>
              <a:t>;</a:t>
            </a:r>
          </a:p>
          <a:p>
            <a:r>
              <a:rPr lang="en-US" sz="1400">
                <a:latin typeface="Calibri" pitchFamily="34" charset="0"/>
              </a:rPr>
              <a:t>}</a:t>
            </a:r>
          </a:p>
          <a:p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list selectDept20(list emp, </a:t>
            </a:r>
            <a:r>
              <a:rPr lang="en-US" sz="1600" b="1">
                <a:solidFill>
                  <a:srgbClr val="77933C"/>
                </a:solidFill>
                <a:latin typeface="Calibri" pitchFamily="34" charset="0"/>
              </a:rPr>
              <a:t>(int -&gt;bool) </a:t>
            </a:r>
            <a:r>
              <a:rPr lang="en-US" sz="1400">
                <a:latin typeface="Calibri" pitchFamily="34" charset="0"/>
              </a:rPr>
              <a:t>selector) {</a:t>
            </a:r>
          </a:p>
          <a:p>
            <a:r>
              <a:rPr lang="en-US" sz="1400">
                <a:latin typeface="Calibri" pitchFamily="34" charset="0"/>
              </a:rPr>
              <a:t>int x = 20;</a:t>
            </a:r>
          </a:p>
          <a:p>
            <a:r>
              <a:rPr lang="en-US" sz="1400">
                <a:latin typeface="Calibri" pitchFamily="34" charset="0"/>
              </a:rPr>
              <a:t>    return [ (name, sal) | (_, name, _, _, _, sal, dept) &lt;- emp,</a:t>
            </a:r>
          </a:p>
          <a:p>
            <a:r>
              <a:rPr lang="en-US" sz="1400">
                <a:latin typeface="Calibri" pitchFamily="34" charset="0"/>
              </a:rPr>
              <a:t>                            selector(sal), dept == x];</a:t>
            </a:r>
          </a:p>
          <a:p>
            <a:r>
              <a:rPr lang="en-US" sz="1400">
                <a:latin typeface="Calibri" pitchFamily="34" charset="0"/>
              </a:rPr>
              <a:t>}</a:t>
            </a:r>
          </a:p>
          <a:p>
            <a:endParaRPr lang="en-US" sz="140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list createEmp()</a:t>
            </a:r>
          </a:p>
          <a:p>
            <a:r>
              <a:rPr lang="en-US" sz="1400">
                <a:latin typeface="Calibri" pitchFamily="34" charset="0"/>
              </a:rPr>
              <a:t>{</a:t>
            </a:r>
          </a:p>
          <a:p>
            <a:r>
              <a:rPr lang="en-US" sz="1400">
                <a:latin typeface="Calibri" pitchFamily="34" charset="0"/>
              </a:rPr>
              <a:t>  return [ (7839, "KING", "PRESIDENT", 0, "17-NOV-81", 5000, 10),</a:t>
            </a:r>
          </a:p>
          <a:p>
            <a:r>
              <a:rPr lang="en-US" sz="1400">
                <a:latin typeface="Calibri" pitchFamily="34" charset="0"/>
              </a:rPr>
              <a:t>            (7369, "SMITH", "CLERK", 7902, "17-DEC-80", 800, 20)];</a:t>
            </a:r>
          </a:p>
          <a:p>
            <a:r>
              <a:rPr lang="en-US" sz="1400">
                <a:latin typeface="Calibri" pitchFamily="34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="ctr"/>
          <a:lstStyle/>
          <a:p>
            <a:pPr algn="r" defTabSz="914400"/>
            <a:r>
              <a:rPr lang="en-US" sz="4000" b="1">
                <a:solidFill>
                  <a:srgbClr val="404040"/>
                </a:solidFill>
                <a:latin typeface="Calibri" pitchFamily="34" charset="0"/>
              </a:rPr>
              <a:t>First Class Function: </a:t>
            </a:r>
            <a:r>
              <a:rPr lang="en-US" sz="4000" b="1">
                <a:solidFill>
                  <a:srgbClr val="77933C"/>
                </a:solidFill>
                <a:latin typeface="Calibri" pitchFamily="34" charset="0"/>
              </a:rPr>
              <a:t>New Implementation</a:t>
            </a:r>
            <a:endParaRPr lang="en-US" sz="400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36538"/>
            <a:ext cx="6172200" cy="6586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Program (abstract syntax):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Function = main; Return type = </a:t>
            </a:r>
            <a:r>
              <a:rPr lang="en-US" sz="1200" dirty="0" err="1">
                <a:latin typeface="+mn-lt"/>
              </a:rPr>
              <a:t>int</a:t>
            </a:r>
            <a:endParaRPr lang="en-US" sz="12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params</a:t>
            </a:r>
            <a:r>
              <a:rPr lang="en-US" sz="1200" dirty="0">
                <a:latin typeface="+mn-lt"/>
              </a:rPr>
              <a:t>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Block: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  list </a:t>
            </a:r>
            <a:r>
              <a:rPr lang="en-US" sz="1200" dirty="0" err="1">
                <a:latin typeface="+mn-lt"/>
              </a:rPr>
              <a:t>emp</a:t>
            </a:r>
            <a:r>
              <a:rPr lang="en-US" sz="1200" dirty="0">
                <a:latin typeface="+mn-lt"/>
              </a:rPr>
              <a:t>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    Call: </a:t>
            </a:r>
            <a:r>
              <a:rPr lang="en-US" sz="1200" dirty="0" err="1">
                <a:latin typeface="+mn-lt"/>
              </a:rPr>
              <a:t>createEmp</a:t>
            </a:r>
            <a:r>
              <a:rPr lang="en-US" sz="1200" dirty="0">
                <a:latin typeface="+mn-lt"/>
              </a:rPr>
              <a:t>, </a:t>
            </a:r>
            <a:r>
              <a:rPr lang="en-US" sz="1200" dirty="0" err="1">
                <a:latin typeface="+mn-lt"/>
              </a:rPr>
              <a:t>stackOffset</a:t>
            </a:r>
            <a:r>
              <a:rPr lang="en-US" sz="1200" dirty="0">
                <a:latin typeface="+mn-lt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args</a:t>
            </a:r>
            <a:r>
              <a:rPr lang="en-US" sz="1200" dirty="0">
                <a:latin typeface="+mn-lt"/>
              </a:rPr>
              <a:t>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int</a:t>
            </a:r>
            <a:r>
              <a:rPr lang="en-US" sz="1200" dirty="0">
                <a:latin typeface="+mn-lt"/>
              </a:rPr>
              <a:t> x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IntValue</a:t>
            </a:r>
            <a:r>
              <a:rPr lang="en-US" sz="1200" dirty="0">
                <a:latin typeface="+mn-lt"/>
              </a:rPr>
              <a:t>: 6000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  Call: </a:t>
            </a:r>
            <a:r>
              <a:rPr lang="en-US" sz="1200" dirty="0" err="1">
                <a:latin typeface="+mn-lt"/>
              </a:rPr>
              <a:t>println</a:t>
            </a:r>
            <a:r>
              <a:rPr lang="en-US" sz="1200" dirty="0">
                <a:latin typeface="+mn-lt"/>
              </a:rPr>
              <a:t>, </a:t>
            </a:r>
            <a:r>
              <a:rPr lang="en-US" sz="1200" dirty="0" err="1">
                <a:latin typeface="+mn-lt"/>
              </a:rPr>
              <a:t>stackOffset</a:t>
            </a:r>
            <a:r>
              <a:rPr lang="en-US" sz="1200" dirty="0">
                <a:latin typeface="+mn-lt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args</a:t>
            </a:r>
            <a:r>
              <a:rPr lang="en-US" sz="1200" dirty="0">
                <a:latin typeface="+mn-lt"/>
              </a:rPr>
              <a:t>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    Call: selectDept20, </a:t>
            </a:r>
            <a:r>
              <a:rPr lang="en-US" sz="1200" dirty="0" err="1">
                <a:latin typeface="+mn-lt"/>
              </a:rPr>
              <a:t>stackOffset</a:t>
            </a:r>
            <a:r>
              <a:rPr lang="en-US" sz="1200" dirty="0">
                <a:latin typeface="+mn-lt"/>
              </a:rPr>
              <a:t>=3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args</a:t>
            </a:r>
            <a:r>
              <a:rPr lang="en-US" sz="1200" dirty="0">
                <a:latin typeface="+mn-lt"/>
              </a:rPr>
              <a:t>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      Variable: </a:t>
            </a:r>
            <a:r>
              <a:rPr lang="en-US" sz="1200" dirty="0" err="1">
                <a:latin typeface="+mn-lt"/>
              </a:rPr>
              <a:t>emp</a:t>
            </a:r>
            <a:r>
              <a:rPr lang="en-US" sz="1200" dirty="0">
                <a:latin typeface="+mn-lt"/>
              </a:rPr>
              <a:t>, LOCAL </a:t>
            </a:r>
            <a:r>
              <a:rPr lang="en-US" sz="1200" dirty="0" err="1">
                <a:latin typeface="+mn-lt"/>
              </a:rPr>
              <a:t>addr</a:t>
            </a:r>
            <a:r>
              <a:rPr lang="en-US" sz="1200" dirty="0">
                <a:latin typeface="+mn-lt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FuncArg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: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getSelector</a:t>
            </a:r>
            <a:endParaRPr lang="en-US" sz="12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args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int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Function = </a:t>
            </a:r>
            <a:r>
              <a:rPr lang="en-US" sz="1200" dirty="0" err="1">
                <a:latin typeface="+mn-lt"/>
              </a:rPr>
              <a:t>getSelector</a:t>
            </a:r>
            <a:r>
              <a:rPr lang="en-US" sz="1200" dirty="0">
                <a:latin typeface="+mn-lt"/>
              </a:rPr>
              <a:t>; 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Return type =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bool</a:t>
            </a:r>
            <a:endParaRPr lang="en-US" sz="12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params</a:t>
            </a:r>
            <a:r>
              <a:rPr lang="en-US" sz="1200" dirty="0">
                <a:latin typeface="+mn-lt"/>
              </a:rPr>
              <a:t>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int</a:t>
            </a:r>
            <a:r>
              <a:rPr lang="en-US" sz="1200" dirty="0">
                <a:latin typeface="+mn-lt"/>
              </a:rPr>
              <a:t> 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Block: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int</a:t>
            </a:r>
            <a:r>
              <a:rPr lang="en-US" sz="1200" dirty="0">
                <a:latin typeface="+mn-lt"/>
              </a:rPr>
              <a:t> x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IntValue</a:t>
            </a:r>
            <a:r>
              <a:rPr lang="en-US" sz="1200" dirty="0">
                <a:latin typeface="+mn-lt"/>
              </a:rPr>
              <a:t>: 1000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  Return: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    Variable: </a:t>
            </a:r>
            <a:r>
              <a:rPr lang="en-US" sz="1200" dirty="0" err="1">
                <a:latin typeface="+mn-lt"/>
              </a:rPr>
              <a:t>return#getSelector</a:t>
            </a:r>
            <a:r>
              <a:rPr lang="en-US" sz="1200" dirty="0">
                <a:latin typeface="+mn-lt"/>
              </a:rPr>
              <a:t>, LOCAL </a:t>
            </a:r>
            <a:r>
              <a:rPr lang="en-US" sz="1200" dirty="0" err="1">
                <a:latin typeface="+mn-lt"/>
              </a:rPr>
              <a:t>addr</a:t>
            </a:r>
            <a:r>
              <a:rPr lang="en-US" sz="1200" dirty="0">
                <a:latin typeface="+mn-lt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Binary: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Operator: INT&lt;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Variable: y, LOCAL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addr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Variable: x, LOCAL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addr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Function = selectDept20; Return type = list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+mn-lt"/>
              </a:rPr>
              <a:t>params</a:t>
            </a:r>
            <a:r>
              <a:rPr lang="en-US" sz="1200" dirty="0">
                <a:latin typeface="+mn-lt"/>
              </a:rPr>
              <a:t>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list </a:t>
            </a:r>
            <a:r>
              <a:rPr lang="en-US" sz="1200" dirty="0" err="1">
                <a:latin typeface="+mn-lt"/>
              </a:rPr>
              <a:t>emp</a:t>
            </a:r>
            <a:endParaRPr lang="en-US" sz="12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    (</a:t>
            </a:r>
            <a:r>
              <a:rPr lang="en-US" sz="1200" dirty="0" err="1">
                <a:latin typeface="+mn-lt"/>
              </a:rPr>
              <a:t>int</a:t>
            </a:r>
            <a:r>
              <a:rPr lang="en-US" sz="1200" dirty="0">
                <a:latin typeface="+mn-lt"/>
              </a:rPr>
              <a:t> -&gt;</a:t>
            </a:r>
            <a:r>
              <a:rPr lang="en-US" sz="1200" dirty="0" err="1">
                <a:latin typeface="+mn-lt"/>
              </a:rPr>
              <a:t>bool</a:t>
            </a:r>
            <a:r>
              <a:rPr lang="en-US" sz="1200" dirty="0">
                <a:latin typeface="+mn-lt"/>
              </a:rPr>
              <a:t>) selector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+mn-lt"/>
            </a:endParaRPr>
          </a:p>
        </p:txBody>
      </p:sp>
      <p:sp>
        <p:nvSpPr>
          <p:cNvPr id="25602" name="TextBox 5"/>
          <p:cNvSpPr txBox="1">
            <a:spLocks noChangeArrowheads="1"/>
          </p:cNvSpPr>
          <p:nvPr/>
        </p:nvSpPr>
        <p:spPr bwMode="auto">
          <a:xfrm>
            <a:off x="3352800" y="0"/>
            <a:ext cx="434340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 pitchFamily="34" charset="0"/>
              </a:rPr>
              <a:t>    Block:</a:t>
            </a:r>
          </a:p>
          <a:p>
            <a:r>
              <a:rPr lang="en-US" sz="1200">
                <a:latin typeface="Calibri" pitchFamily="34" charset="0"/>
              </a:rPr>
              <a:t>int x =</a:t>
            </a:r>
          </a:p>
          <a:p>
            <a:r>
              <a:rPr lang="en-US" sz="1200">
                <a:latin typeface="Calibri" pitchFamily="34" charset="0"/>
              </a:rPr>
              <a:t>IntValue: 20</a:t>
            </a:r>
          </a:p>
          <a:p>
            <a:r>
              <a:rPr lang="en-US" sz="1200">
                <a:latin typeface="Calibri" pitchFamily="34" charset="0"/>
              </a:rPr>
              <a:t>      Return:</a:t>
            </a:r>
          </a:p>
          <a:p>
            <a:r>
              <a:rPr lang="en-US" sz="1200">
                <a:latin typeface="Calibri" pitchFamily="34" charset="0"/>
              </a:rPr>
              <a:t>        Variable: return#selectDept20, LOCAL addr=0</a:t>
            </a:r>
          </a:p>
          <a:p>
            <a:r>
              <a:rPr lang="en-US" sz="1200">
                <a:latin typeface="Calibri" pitchFamily="34" charset="0"/>
              </a:rPr>
              <a:t>ListComprehension:</a:t>
            </a:r>
          </a:p>
          <a:p>
            <a:r>
              <a:rPr lang="en-US" sz="1200">
                <a:latin typeface="Calibri" pitchFamily="34" charset="0"/>
              </a:rPr>
              <a:t>ListTupleExpression: Tuple of:</a:t>
            </a:r>
          </a:p>
          <a:p>
            <a:r>
              <a:rPr lang="en-US" sz="1200">
                <a:latin typeface="Calibri" pitchFamily="34" charset="0"/>
              </a:rPr>
              <a:t>            Variable: name, LOCAL addr=4</a:t>
            </a:r>
          </a:p>
          <a:p>
            <a:r>
              <a:rPr lang="en-US" sz="1200">
                <a:latin typeface="Calibri" pitchFamily="34" charset="0"/>
              </a:rPr>
              <a:t>            Variable: sal, LOCAL addr=5</a:t>
            </a:r>
          </a:p>
          <a:p>
            <a:r>
              <a:rPr lang="en-US" sz="1200">
                <a:latin typeface="Calibri" pitchFamily="34" charset="0"/>
              </a:rPr>
              <a:t>TupleGenerator:</a:t>
            </a:r>
          </a:p>
          <a:p>
            <a:r>
              <a:rPr lang="en-US" sz="1200">
                <a:latin typeface="Calibri" pitchFamily="34" charset="0"/>
              </a:rPr>
              <a:t>            (null, name, null, null, null, sal, dept)</a:t>
            </a:r>
          </a:p>
          <a:p>
            <a:r>
              <a:rPr lang="en-US" sz="1200">
                <a:latin typeface="Calibri" pitchFamily="34" charset="0"/>
              </a:rPr>
              <a:t>            Variable: emp, LOCAL addr=1</a:t>
            </a:r>
          </a:p>
          <a:p>
            <a:r>
              <a:rPr lang="en-US" sz="1200">
                <a:latin typeface="Calibri" pitchFamily="34" charset="0"/>
              </a:rPr>
              <a:t>          Call: selector, stackOffset=0</a:t>
            </a:r>
          </a:p>
          <a:p>
            <a:r>
              <a:rPr lang="en-US" sz="1200">
                <a:latin typeface="Calibri" pitchFamily="34" charset="0"/>
              </a:rPr>
              <a:t>args =</a:t>
            </a:r>
          </a:p>
          <a:p>
            <a:r>
              <a:rPr lang="en-US" sz="1200">
                <a:latin typeface="Calibri" pitchFamily="34" charset="0"/>
              </a:rPr>
              <a:t>            Variable: sal, LOCAL addr=5</a:t>
            </a:r>
          </a:p>
          <a:p>
            <a:r>
              <a:rPr lang="en-US" sz="1200">
                <a:latin typeface="Calibri" pitchFamily="34" charset="0"/>
              </a:rPr>
              <a:t>          Binary:</a:t>
            </a:r>
          </a:p>
          <a:p>
            <a:r>
              <a:rPr lang="en-US" sz="1200">
                <a:latin typeface="Calibri" pitchFamily="34" charset="0"/>
              </a:rPr>
              <a:t>            Operator: ==</a:t>
            </a:r>
          </a:p>
          <a:p>
            <a:r>
              <a:rPr lang="en-US" sz="1200">
                <a:latin typeface="Calibri" pitchFamily="34" charset="0"/>
              </a:rPr>
              <a:t>            Variable: dept, LOCAL addr=6</a:t>
            </a:r>
          </a:p>
          <a:p>
            <a:r>
              <a:rPr lang="en-US" sz="1200">
                <a:latin typeface="Calibri" pitchFamily="34" charset="0"/>
              </a:rPr>
              <a:t>            Variable: x, LOCAL addr=3</a:t>
            </a:r>
          </a:p>
          <a:p>
            <a:r>
              <a:rPr lang="en-US" sz="1200">
                <a:latin typeface="Calibri" pitchFamily="34" charset="0"/>
              </a:rPr>
              <a:t>  Function = createEmp; Return type = list</a:t>
            </a:r>
          </a:p>
          <a:p>
            <a:r>
              <a:rPr lang="en-US" sz="1200">
                <a:latin typeface="Calibri" pitchFamily="34" charset="0"/>
              </a:rPr>
              <a:t>params =</a:t>
            </a:r>
          </a:p>
          <a:p>
            <a:r>
              <a:rPr lang="en-US" sz="1200">
                <a:latin typeface="Calibri" pitchFamily="34" charset="0"/>
              </a:rPr>
              <a:t>    Block:</a:t>
            </a:r>
          </a:p>
          <a:p>
            <a:r>
              <a:rPr lang="en-US" sz="1200">
                <a:latin typeface="Calibri" pitchFamily="34" charset="0"/>
              </a:rPr>
              <a:t>      Return:</a:t>
            </a:r>
          </a:p>
          <a:p>
            <a:r>
              <a:rPr lang="en-US" sz="1200">
                <a:latin typeface="Calibri" pitchFamily="34" charset="0"/>
              </a:rPr>
              <a:t>        Variable: return#createEmp, LOCAL addr=0</a:t>
            </a:r>
          </a:p>
          <a:p>
            <a:r>
              <a:rPr lang="en-US" sz="1200">
                <a:latin typeface="Calibri" pitchFamily="34" charset="0"/>
              </a:rPr>
              <a:t>ListTupleExpression: List of:</a:t>
            </a:r>
          </a:p>
          <a:p>
            <a:r>
              <a:rPr lang="en-US" sz="1200">
                <a:latin typeface="Calibri" pitchFamily="34" charset="0"/>
              </a:rPr>
              <a:t>ListTupleExpression: Tuple of:</a:t>
            </a:r>
          </a:p>
          <a:p>
            <a:r>
              <a:rPr lang="en-US" sz="1200">
                <a:latin typeface="Calibri" pitchFamily="34" charset="0"/>
              </a:rPr>
              <a:t>IntValue: 7839</a:t>
            </a:r>
          </a:p>
          <a:p>
            <a:r>
              <a:rPr lang="en-US" sz="1200">
                <a:latin typeface="Calibri" pitchFamily="34" charset="0"/>
              </a:rPr>
              <a:t>StringValue: KING</a:t>
            </a:r>
          </a:p>
          <a:p>
            <a:r>
              <a:rPr lang="en-US" sz="1200">
                <a:latin typeface="Calibri" pitchFamily="34" charset="0"/>
              </a:rPr>
              <a:t>StringValue: PRESIDENT</a:t>
            </a:r>
          </a:p>
          <a:p>
            <a:r>
              <a:rPr lang="en-US" sz="1200">
                <a:latin typeface="Calibri" pitchFamily="34" charset="0"/>
              </a:rPr>
              <a:t>IntValue: 0</a:t>
            </a:r>
          </a:p>
          <a:p>
            <a:r>
              <a:rPr lang="en-US" sz="1200">
                <a:latin typeface="Calibri" pitchFamily="34" charset="0"/>
              </a:rPr>
              <a:t>StringValue: 17-NOV-81</a:t>
            </a:r>
          </a:p>
          <a:p>
            <a:r>
              <a:rPr lang="en-US" sz="1200">
                <a:latin typeface="Calibri" pitchFamily="34" charset="0"/>
              </a:rPr>
              <a:t>IntValue: 5000</a:t>
            </a:r>
          </a:p>
          <a:p>
            <a:r>
              <a:rPr lang="en-US" sz="1200">
                <a:latin typeface="Calibri" pitchFamily="34" charset="0"/>
              </a:rPr>
              <a:t>IntValue: 10</a:t>
            </a:r>
          </a:p>
        </p:txBody>
      </p:sp>
      <p:sp>
        <p:nvSpPr>
          <p:cNvPr id="25603" name="TextBox 6"/>
          <p:cNvSpPr txBox="1">
            <a:spLocks noChangeArrowheads="1"/>
          </p:cNvSpPr>
          <p:nvPr/>
        </p:nvSpPr>
        <p:spPr bwMode="auto">
          <a:xfrm>
            <a:off x="6591300" y="2209800"/>
            <a:ext cx="220980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 pitchFamily="34" charset="0"/>
              </a:rPr>
              <a:t>ListTupleExpression: Tuple of:</a:t>
            </a:r>
          </a:p>
          <a:p>
            <a:r>
              <a:rPr lang="en-US" sz="1200">
                <a:latin typeface="Calibri" pitchFamily="34" charset="0"/>
              </a:rPr>
              <a:t>IntValue: 7369</a:t>
            </a:r>
          </a:p>
          <a:p>
            <a:r>
              <a:rPr lang="en-US" sz="1200">
                <a:latin typeface="Calibri" pitchFamily="34" charset="0"/>
              </a:rPr>
              <a:t>StringValue: SMITH</a:t>
            </a:r>
          </a:p>
          <a:p>
            <a:r>
              <a:rPr lang="en-US" sz="1200">
                <a:latin typeface="Calibri" pitchFamily="34" charset="0"/>
              </a:rPr>
              <a:t>StringValue: CLERK</a:t>
            </a:r>
          </a:p>
          <a:p>
            <a:r>
              <a:rPr lang="en-US" sz="1200">
                <a:latin typeface="Calibri" pitchFamily="34" charset="0"/>
              </a:rPr>
              <a:t>IntValue: 7902</a:t>
            </a:r>
          </a:p>
          <a:p>
            <a:r>
              <a:rPr lang="en-US" sz="1200">
                <a:latin typeface="Calibri" pitchFamily="34" charset="0"/>
              </a:rPr>
              <a:t>StringValue: 17-DEC-80</a:t>
            </a:r>
          </a:p>
          <a:p>
            <a:r>
              <a:rPr lang="en-US" sz="1200">
                <a:latin typeface="Calibri" pitchFamily="34" charset="0"/>
              </a:rPr>
              <a:t>IntValue: 800</a:t>
            </a:r>
          </a:p>
          <a:p>
            <a:r>
              <a:rPr lang="en-US" sz="1200">
                <a:latin typeface="Calibri" pitchFamily="34" charset="0"/>
              </a:rPr>
              <a:t>IntValue: 20</a:t>
            </a:r>
          </a:p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Class Function: </a:t>
            </a:r>
            <a:r>
              <a:rPr lang="en-US" sz="4000" b="1" dirty="0" smtClean="0">
                <a:solidFill>
                  <a:srgbClr val="77933C"/>
                </a:solidFill>
              </a:rPr>
              <a:t>Changes to the Code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Changes to 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Parser.jj</a:t>
            </a:r>
            <a:endParaRPr lang="en-US" sz="2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Changed Primary to also include 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funcArg</a:t>
            </a:r>
            <a:endParaRPr lang="en-US" sz="2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funcArg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method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- identifies the arguments of the first class function that is passed 	as a parameter.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- It creates a 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FuncArg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object which is added to the AST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Changes to AbstractSyntax.java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FuncArg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class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- stores information about parameters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ChangeArrowheads="1"/>
          </p:cNvSpPr>
          <p:nvPr/>
        </p:nvSpPr>
        <p:spPr bwMode="auto">
          <a:xfrm>
            <a:off x="609600" y="1143000"/>
            <a:ext cx="4572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public static class FuncArg extends Expression implements LValue{</a:t>
            </a:r>
          </a:p>
          <a:p>
            <a:r>
              <a:rPr lang="en-US" sz="1400">
                <a:latin typeface="Calibri" pitchFamily="34" charset="0"/>
              </a:rPr>
              <a:t>        private String name;</a:t>
            </a:r>
          </a:p>
          <a:p>
            <a:r>
              <a:rPr lang="en-US" sz="1400">
                <a:latin typeface="Calibri" pitchFamily="34" charset="0"/>
              </a:rPr>
              <a:t>        private List&lt;Declaration&gt;args;</a:t>
            </a:r>
          </a:p>
          <a:p>
            <a:r>
              <a:rPr lang="en-US" sz="1400">
                <a:latin typeface="Calibri" pitchFamily="34" charset="0"/>
              </a:rPr>
              <a:t>        private intlineNum;</a:t>
            </a:r>
          </a:p>
          <a:p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        public FuncArg(Token t, List&lt;Declaration&gt; a) {</a:t>
            </a:r>
          </a:p>
          <a:p>
            <a:r>
              <a:rPr lang="en-US" sz="1400">
                <a:latin typeface="Calibri" pitchFamily="34" charset="0"/>
              </a:rPr>
              <a:t>          name = t.image;</a:t>
            </a:r>
          </a:p>
          <a:p>
            <a:r>
              <a:rPr lang="en-US" sz="1400">
                <a:latin typeface="Calibri" pitchFamily="34" charset="0"/>
              </a:rPr>
              <a:t>lineNum = t.beginLine;</a:t>
            </a:r>
          </a:p>
          <a:p>
            <a:r>
              <a:rPr lang="en-US" sz="1400">
                <a:latin typeface="Calibri" pitchFamily="34" charset="0"/>
              </a:rPr>
              <a:t>args = a;</a:t>
            </a:r>
          </a:p>
          <a:p>
            <a:r>
              <a:rPr lang="en-US" sz="1400">
                <a:latin typeface="Calibri" pitchFamily="34" charset="0"/>
              </a:rPr>
              <a:t>        }</a:t>
            </a:r>
          </a:p>
          <a:p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        public void display(int level){</a:t>
            </a:r>
          </a:p>
          <a:p>
            <a:r>
              <a:rPr lang="en-US" sz="1400">
                <a:latin typeface="Calibri" pitchFamily="34" charset="0"/>
              </a:rPr>
              <a:t>super.display(level);</a:t>
            </a:r>
          </a:p>
          <a:p>
            <a:r>
              <a:rPr lang="en-US" sz="1400">
                <a:latin typeface="Calibri" pitchFamily="34" charset="0"/>
              </a:rPr>
              <a:t>          Indenter indent = new Indenter(level);</a:t>
            </a:r>
          </a:p>
          <a:p>
            <a:r>
              <a:rPr lang="en-US" sz="1400">
                <a:latin typeface="Calibri" pitchFamily="34" charset="0"/>
              </a:rPr>
              <a:t>System.out.print(name);</a:t>
            </a:r>
          </a:p>
          <a:p>
            <a:r>
              <a:rPr lang="en-US" sz="1400">
                <a:latin typeface="Calibri" pitchFamily="34" charset="0"/>
              </a:rPr>
              <a:t>indent.display(" args = ");</a:t>
            </a:r>
          </a:p>
          <a:p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          for( Declaration d: args){</a:t>
            </a:r>
          </a:p>
          <a:p>
            <a:r>
              <a:rPr lang="en-US" sz="1400">
                <a:latin typeface="Calibri" pitchFamily="34" charset="0"/>
              </a:rPr>
              <a:t>d.display(level + 1);</a:t>
            </a:r>
          </a:p>
          <a:p>
            <a:r>
              <a:rPr lang="en-US" sz="1400">
                <a:latin typeface="Calibri" pitchFamily="34" charset="0"/>
              </a:rPr>
              <a:t>          }</a:t>
            </a:r>
          </a:p>
          <a:p>
            <a:r>
              <a:rPr lang="en-US" sz="1400">
                <a:latin typeface="Calibri" pitchFamily="34" charset="0"/>
              </a:rPr>
              <a:t>        }</a:t>
            </a:r>
          </a:p>
        </p:txBody>
      </p:sp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5410200" y="1981200"/>
            <a:ext cx="4572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        public String getName(){</a:t>
            </a:r>
          </a:p>
          <a:p>
            <a:r>
              <a:rPr lang="en-US" sz="1400">
                <a:latin typeface="Calibri" pitchFamily="34" charset="0"/>
              </a:rPr>
              <a:t>          return name;</a:t>
            </a:r>
          </a:p>
          <a:p>
            <a:r>
              <a:rPr lang="en-US" sz="1400">
                <a:latin typeface="Calibri" pitchFamily="34" charset="0"/>
              </a:rPr>
              <a:t>        }</a:t>
            </a:r>
          </a:p>
          <a:p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        @Override</a:t>
            </a:r>
          </a:p>
          <a:p>
            <a:r>
              <a:rPr lang="en-US" sz="1400">
                <a:latin typeface="Calibri" pitchFamily="34" charset="0"/>
              </a:rPr>
              <a:t>        public intgetLineNum(){</a:t>
            </a:r>
          </a:p>
          <a:p>
            <a:r>
              <a:rPr lang="en-US" sz="1400">
                <a:latin typeface="Calibri" pitchFamily="34" charset="0"/>
              </a:rPr>
              <a:t>          return lineNum;</a:t>
            </a:r>
          </a:p>
          <a:p>
            <a:r>
              <a:rPr lang="en-US" sz="1400">
                <a:latin typeface="Calibri" pitchFamily="34" charset="0"/>
              </a:rPr>
              <a:t>        }</a:t>
            </a:r>
          </a:p>
          <a:p>
            <a:r>
              <a:rPr lang="en-US" sz="1400">
                <a:latin typeface="Calibri" pitchFamily="34" charset="0"/>
              </a:rPr>
              <a:t>    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Class Function: </a:t>
            </a:r>
            <a:r>
              <a:rPr lang="en-US" sz="4000" b="1" dirty="0" err="1" smtClean="0">
                <a:solidFill>
                  <a:srgbClr val="77933C"/>
                </a:solidFill>
              </a:rPr>
              <a:t>Parser.jj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ChangeArrowheads="1"/>
          </p:cNvSpPr>
          <p:nvPr/>
        </p:nvSpPr>
        <p:spPr bwMode="auto">
          <a:xfrm>
            <a:off x="304800" y="863600"/>
            <a:ext cx="60198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Expression primary() :</a:t>
            </a:r>
          </a:p>
          <a:p>
            <a:r>
              <a:rPr lang="en-US" sz="1400">
                <a:latin typeface="Calibri" pitchFamily="34" charset="0"/>
              </a:rPr>
              <a:t>{ Expression e; Token t;}</a:t>
            </a:r>
          </a:p>
          <a:p>
            <a:r>
              <a:rPr lang="en-US" sz="1400">
                <a:latin typeface="Calibri" pitchFamily="34" charset="0"/>
              </a:rPr>
              <a:t>{</a:t>
            </a:r>
          </a:p>
          <a:p>
            <a:r>
              <a:rPr lang="en-US" sz="1400">
                <a:latin typeface="Calibri" pitchFamily="34" charset="0"/>
              </a:rPr>
              <a:t>    LOOKAHEAD(3) e = callOrLambda()    { return e; }</a:t>
            </a:r>
          </a:p>
          <a:p>
            <a:r>
              <a:rPr lang="en-US" sz="1400">
                <a:latin typeface="Calibri" pitchFamily="34" charset="0"/>
              </a:rPr>
              <a:t>  | LOOKAHEAD(3) e = funcArg()         { return e; } //added later</a:t>
            </a:r>
          </a:p>
          <a:p>
            <a:r>
              <a:rPr lang="en-US" sz="1400">
                <a:latin typeface="Calibri" pitchFamily="34" charset="0"/>
              </a:rPr>
              <a:t>  | LOOKAHEAD(2) e = identifierOrArrayRef()         { return e; }</a:t>
            </a:r>
          </a:p>
          <a:p>
            <a:r>
              <a:rPr lang="en-US" sz="1400">
                <a:latin typeface="Calibri" pitchFamily="34" charset="0"/>
              </a:rPr>
              <a:t>  | e = literal()                      { return e; }</a:t>
            </a:r>
          </a:p>
          <a:p>
            <a:r>
              <a:rPr lang="en-US" sz="1400">
                <a:latin typeface="Calibri" pitchFamily="34" charset="0"/>
              </a:rPr>
              <a:t>  | LOOKAHEAD(2) t = &lt;LBRACE&gt;&lt;RBRACE&gt; { return ListTupleExpression.emptyList(t.beginLine); }</a:t>
            </a:r>
          </a:p>
          <a:p>
            <a:r>
              <a:rPr lang="en-US" sz="1400">
                <a:latin typeface="Calibri" pitchFamily="34" charset="0"/>
              </a:rPr>
              <a:t>  | e = subExpressionOrTuple()         { return e; }</a:t>
            </a:r>
          </a:p>
          <a:p>
            <a:r>
              <a:rPr lang="en-US" sz="1400">
                <a:latin typeface="Calibri" pitchFamily="34" charset="0"/>
              </a:rPr>
              <a:t>  | e = listOrListComprehension()      { return e; }</a:t>
            </a:r>
          </a:p>
          <a:p>
            <a:r>
              <a:rPr lang="en-US" sz="1400">
                <a:latin typeface="Calibri" pitchFamily="34" charset="0"/>
              </a:rPr>
              <a:t>/* TODO: Figure out the cast:   | type() &lt;LPAREN&gt; e = expression() &lt;RPAREN&gt;           { return e; } */</a:t>
            </a:r>
          </a:p>
          <a:p>
            <a:r>
              <a:rPr lang="en-US" sz="1400">
                <a:latin typeface="Calibri" pitchFamily="34" charset="0"/>
              </a:rPr>
              <a:t>}</a:t>
            </a:r>
          </a:p>
          <a:p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//function added later</a:t>
            </a:r>
          </a:p>
          <a:p>
            <a:r>
              <a:rPr lang="en-US" sz="1400">
                <a:latin typeface="Calibri" pitchFamily="34" charset="0"/>
              </a:rPr>
              <a:t>Expression funcArg() :</a:t>
            </a:r>
          </a:p>
          <a:p>
            <a:r>
              <a:rPr lang="en-US" sz="1400">
                <a:latin typeface="Calibri" pitchFamily="34" charset="0"/>
              </a:rPr>
              <a:t>{Token id; Declaration dec = null; List&lt;Declaration&gt;args= new ArrayList&lt;Declaration&gt;(); }</a:t>
            </a:r>
          </a:p>
          <a:p>
            <a:r>
              <a:rPr lang="en-US" sz="1400">
                <a:latin typeface="Calibri" pitchFamily="34" charset="0"/>
              </a:rPr>
              <a:t>{</a:t>
            </a:r>
          </a:p>
          <a:p>
            <a:r>
              <a:rPr lang="en-US" sz="1400">
                <a:latin typeface="Calibri" pitchFamily="34" charset="0"/>
              </a:rPr>
              <a:t>        id = &lt;IDENTIFIER&gt;&lt;LPAREN&gt; (dec = parameter() {args.add(dec);})* &lt;RPAREN&gt;</a:t>
            </a:r>
          </a:p>
          <a:p>
            <a:r>
              <a:rPr lang="en-US" sz="1400">
                <a:latin typeface="Calibri" pitchFamily="34" charset="0"/>
              </a:rPr>
              <a:t>        {return new FuncArg(id, args);}</a:t>
            </a:r>
          </a:p>
          <a:p>
            <a:r>
              <a:rPr lang="en-US" sz="1400">
                <a:latin typeface="Calibri" pitchFamily="34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Class Function: </a:t>
            </a:r>
            <a:r>
              <a:rPr lang="en-US" sz="4000" b="1" dirty="0" smtClean="0">
                <a:solidFill>
                  <a:srgbClr val="77933C"/>
                </a:solidFill>
              </a:rPr>
              <a:t>AbstractSyntax.java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="ctr"/>
          <a:lstStyle/>
          <a:p>
            <a:pPr algn="ctr" defTabSz="914400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Interpreter: 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Overview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228600" y="1219200"/>
            <a:ext cx="86868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 main files are Interpreter.java, StaticTypeCheck.java, and SymbolTable.java</a:t>
            </a:r>
          </a:p>
          <a:p>
            <a:pPr defTabSz="914400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 StaticTypeCheck.java is where compile time error checking occurs. This includes:</a:t>
            </a:r>
          </a:p>
          <a:p>
            <a:pPr lvl="1" defTabSz="914400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	processing occurs by traveling down the parse tree</a:t>
            </a:r>
          </a:p>
          <a:p>
            <a:pPr lvl="1" defTabSz="914400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      simulating the program, even parts that are never called</a:t>
            </a:r>
          </a:p>
          <a:p>
            <a:pPr lvl="1" defTabSz="914400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      making sure arguments and parameters match</a:t>
            </a:r>
          </a:p>
          <a:p>
            <a:pPr lvl="1" defTabSz="914400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      type checking</a:t>
            </a:r>
          </a:p>
          <a:p>
            <a:pPr lvl="1" defTabSz="914400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      variables and associated declarations are stored on symbol table</a:t>
            </a:r>
          </a:p>
          <a:p>
            <a:pPr defTabSz="914400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 SymbolTable.java</a:t>
            </a:r>
          </a:p>
          <a:p>
            <a:pPr lvl="1" defTabSz="914400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      controls scoping (static) – maintains a system of global and local scopes</a:t>
            </a:r>
          </a:p>
          <a:p>
            <a:pPr lvl="1" defTabSz="914400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      contains 2 hash maps – one for global variables and one for local variables</a:t>
            </a:r>
          </a:p>
          <a:p>
            <a:pPr defTabSz="914400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 Interpreter.java – where runtime errors occur</a:t>
            </a:r>
          </a:p>
          <a:p>
            <a:pPr lvl="1" defTabSz="914400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      processing occurs by actual running of the program (call history) – starts in main and travels to any function calls, etc. </a:t>
            </a:r>
          </a:p>
          <a:p>
            <a:pPr lvl="1" defTabSz="914400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      retrieves variable values according to their address, retrieved from symbol table and corresponds to location on runtime stack</a:t>
            </a:r>
          </a:p>
          <a:p>
            <a:pPr defTabSz="914400"/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955675"/>
            <a:ext cx="5181600" cy="517048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+mn-lt"/>
              </a:rPr>
              <a:t>int</a:t>
            </a:r>
            <a:r>
              <a:rPr lang="en-US" sz="1400" dirty="0">
                <a:latin typeface="+mn-lt"/>
              </a:rPr>
              <a:t> main() {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  list </a:t>
            </a:r>
            <a:r>
              <a:rPr lang="en-US" sz="1400" dirty="0" err="1">
                <a:latin typeface="+mn-lt"/>
              </a:rPr>
              <a:t>emp</a:t>
            </a:r>
            <a:r>
              <a:rPr lang="en-US" sz="1400" dirty="0">
                <a:latin typeface="+mn-lt"/>
              </a:rPr>
              <a:t> = </a:t>
            </a:r>
            <a:r>
              <a:rPr lang="en-US" sz="1400" dirty="0" err="1">
                <a:latin typeface="+mn-lt"/>
              </a:rPr>
              <a:t>createEmp</a:t>
            </a:r>
            <a:r>
              <a:rPr lang="en-US" sz="1400" dirty="0">
                <a:latin typeface="+mn-lt"/>
              </a:rPr>
              <a:t>();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  </a:t>
            </a:r>
            <a:r>
              <a:rPr lang="en-US" sz="1400" dirty="0" err="1">
                <a:latin typeface="+mn-lt"/>
              </a:rPr>
              <a:t>int</a:t>
            </a:r>
            <a:r>
              <a:rPr lang="en-US" sz="1400" dirty="0">
                <a:latin typeface="+mn-lt"/>
              </a:rPr>
              <a:t> x = 6000;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  </a:t>
            </a:r>
            <a:r>
              <a:rPr lang="en-US" sz="1400" dirty="0" err="1">
                <a:latin typeface="+mn-lt"/>
              </a:rPr>
              <a:t>println</a:t>
            </a:r>
            <a:r>
              <a:rPr lang="en-US" sz="1400" dirty="0">
                <a:latin typeface="+mn-lt"/>
              </a:rPr>
              <a:t>( selectDept20(</a:t>
            </a:r>
            <a:r>
              <a:rPr lang="en-US" sz="1400" dirty="0" err="1">
                <a:latin typeface="+mn-lt"/>
              </a:rPr>
              <a:t>emp</a:t>
            </a:r>
            <a:r>
              <a:rPr lang="en-US" sz="1400" dirty="0">
                <a:latin typeface="+mn-lt"/>
              </a:rPr>
              <a:t>,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getSelector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int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y)</a:t>
            </a:r>
            <a:r>
              <a:rPr lang="en-US" sz="1400" dirty="0">
                <a:latin typeface="+mn-lt"/>
              </a:rPr>
              <a:t>) );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}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bool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getSelector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int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y) </a:t>
            </a:r>
            <a:r>
              <a:rPr lang="en-US" sz="1400" dirty="0">
                <a:latin typeface="+mn-lt"/>
              </a:rPr>
              <a:t>{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  </a:t>
            </a:r>
            <a:r>
              <a:rPr lang="en-US" sz="1400" dirty="0" err="1">
                <a:latin typeface="+mn-lt"/>
              </a:rPr>
              <a:t>int</a:t>
            </a:r>
            <a:r>
              <a:rPr lang="en-US" sz="1400" dirty="0">
                <a:latin typeface="+mn-lt"/>
              </a:rPr>
              <a:t> x = 1000;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  return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y &lt; x</a:t>
            </a:r>
            <a:r>
              <a:rPr lang="en-US" sz="1400" dirty="0">
                <a:latin typeface="+mn-lt"/>
              </a:rPr>
              <a:t>;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}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list selectDept20(list </a:t>
            </a:r>
            <a:r>
              <a:rPr lang="en-US" sz="1400" dirty="0" err="1">
                <a:latin typeface="+mn-lt"/>
              </a:rPr>
              <a:t>emp</a:t>
            </a:r>
            <a:r>
              <a:rPr lang="en-US" sz="1400" dirty="0">
                <a:latin typeface="+mn-lt"/>
              </a:rPr>
              <a:t>,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int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-&gt;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bool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) </a:t>
            </a:r>
            <a:r>
              <a:rPr lang="en-US" sz="1400" dirty="0">
                <a:latin typeface="+mn-lt"/>
              </a:rPr>
              <a:t>selector) {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  </a:t>
            </a:r>
            <a:r>
              <a:rPr lang="en-US" sz="1400" dirty="0" err="1">
                <a:latin typeface="+mn-lt"/>
              </a:rPr>
              <a:t>int</a:t>
            </a:r>
            <a:r>
              <a:rPr lang="en-US" sz="1400" dirty="0">
                <a:latin typeface="+mn-lt"/>
              </a:rPr>
              <a:t> x = 20;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  return [ (name, </a:t>
            </a:r>
            <a:r>
              <a:rPr lang="en-US" sz="1400" dirty="0" err="1">
                <a:latin typeface="+mn-lt"/>
              </a:rPr>
              <a:t>sal</a:t>
            </a:r>
            <a:r>
              <a:rPr lang="en-US" sz="1400" dirty="0">
                <a:latin typeface="+mn-lt"/>
              </a:rPr>
              <a:t>) | (_, name, _, _, _, </a:t>
            </a:r>
            <a:r>
              <a:rPr lang="en-US" sz="1400" dirty="0" err="1">
                <a:latin typeface="+mn-lt"/>
              </a:rPr>
              <a:t>sal</a:t>
            </a:r>
            <a:r>
              <a:rPr lang="en-US" sz="1400" dirty="0">
                <a:latin typeface="+mn-lt"/>
              </a:rPr>
              <a:t>, dept) &lt;- </a:t>
            </a:r>
            <a:r>
              <a:rPr lang="en-US" sz="1400" dirty="0" err="1">
                <a:latin typeface="+mn-lt"/>
              </a:rPr>
              <a:t>emp</a:t>
            </a:r>
            <a:r>
              <a:rPr lang="en-US" sz="1400" dirty="0">
                <a:latin typeface="+mn-lt"/>
              </a:rPr>
              <a:t>,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                          selector(</a:t>
            </a:r>
            <a:r>
              <a:rPr lang="en-US" sz="1400" dirty="0" err="1">
                <a:latin typeface="+mn-lt"/>
              </a:rPr>
              <a:t>sal</a:t>
            </a:r>
            <a:r>
              <a:rPr lang="en-US" sz="1400" dirty="0">
                <a:latin typeface="+mn-lt"/>
              </a:rPr>
              <a:t>), dept == x];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}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list </a:t>
            </a:r>
            <a:r>
              <a:rPr lang="en-US" sz="1400" dirty="0" err="1">
                <a:latin typeface="+mn-lt"/>
              </a:rPr>
              <a:t>createEmp</a:t>
            </a:r>
            <a:r>
              <a:rPr lang="en-US" sz="1400" dirty="0">
                <a:latin typeface="+mn-lt"/>
              </a:rPr>
              <a:t>()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{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return [ (7839, "KING", "PRESIDENT", 0, "17-NOV-81", 5000, 10),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          (7369, "SMITH", "CLERK", 7902, "17-DEC-80", 800, 20)];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="ctr"/>
          <a:lstStyle/>
          <a:p>
            <a:pPr algn="r" defTabSz="914400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First Class Function: 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New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>
                <a:solidFill>
                  <a:srgbClr val="77933C"/>
                </a:solidFill>
                <a:latin typeface="+mj-lt"/>
                <a:ea typeface="+mj-ea"/>
                <a:cs typeface="+mj-cs"/>
              </a:rPr>
              <a:t>Implementation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="ctr"/>
          <a:lstStyle/>
          <a:p>
            <a:pPr algn="ctr" defTabSz="914400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First Class Function: 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Interpreter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381000" y="1295400"/>
            <a:ext cx="876300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 a function call evaluates its arguments and passes the resulting values to the corresponding parameters</a:t>
            </a:r>
          </a:p>
          <a:p>
            <a:pPr defTabSz="914400"/>
            <a:endParaRPr lang="en-US">
              <a:latin typeface="Calibri" pitchFamily="34" charset="0"/>
            </a:endParaRPr>
          </a:p>
          <a:p>
            <a:pPr lvl="1" defTabSz="914400"/>
            <a:r>
              <a:rPr lang="en-US" sz="1600">
                <a:latin typeface="Calibri" pitchFamily="34" charset="0"/>
              </a:rPr>
              <a:t>println( selectDept20(emp, getSelector(int c)) );</a:t>
            </a:r>
          </a:p>
          <a:p>
            <a:pPr defTabSz="914400"/>
            <a:endParaRPr lang="en-US">
              <a:latin typeface="Calibri" pitchFamily="34" charset="0"/>
            </a:endParaRPr>
          </a:p>
          <a:p>
            <a:pPr defTabSz="914400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 When the program execution sees a FuncArg, then a FuncArgValue is returned which is equivalent to the FuncArg </a:t>
            </a:r>
          </a:p>
          <a:p>
            <a:pPr defTabSz="914400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 expressions must return values because they are used in assignments, if statements, etc.</a:t>
            </a:r>
          </a:p>
          <a:p>
            <a:pPr defTabSz="914400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 FuncArgValue allows a function to be stored in a variable and returned </a:t>
            </a:r>
          </a:p>
          <a:p>
            <a:pPr defTabSz="914400"/>
            <a:r>
              <a:rPr lang="en-US">
                <a:latin typeface="Calibri" pitchFamily="34" charset="0"/>
              </a:rPr>
              <a:t> </a:t>
            </a:r>
          </a:p>
          <a:p>
            <a:pPr lvl="1" defTabSz="914400"/>
            <a:r>
              <a:rPr lang="en-US">
                <a:latin typeface="Calibri" pitchFamily="34" charset="0"/>
              </a:rPr>
              <a:t> </a:t>
            </a:r>
            <a:r>
              <a:rPr lang="en-US" sz="1600">
                <a:latin typeface="Calibri" pitchFamily="34" charset="0"/>
              </a:rPr>
              <a:t>if(exp instanceof FuncArg){</a:t>
            </a:r>
          </a:p>
          <a:p>
            <a:pPr lvl="1" defTabSz="914400"/>
            <a:r>
              <a:rPr lang="en-US" sz="1600">
                <a:latin typeface="Calibri" pitchFamily="34" charset="0"/>
              </a:rPr>
              <a:t>                FuncArg funcArg = (FuncArg) exp;</a:t>
            </a:r>
          </a:p>
          <a:p>
            <a:pPr lvl="1" defTabSz="914400"/>
            <a:r>
              <a:rPr lang="en-US" sz="1600">
                <a:latin typeface="Calibri" pitchFamily="34" charset="0"/>
              </a:rPr>
              <a:t>                FuncArgValue val = new FuncArgValue(funcArg.getName(), funcArg.getArgs());</a:t>
            </a:r>
          </a:p>
          <a:p>
            <a:pPr lvl="1" defTabSz="914400"/>
            <a:r>
              <a:rPr lang="en-US" sz="1600">
                <a:latin typeface="Calibri" pitchFamily="34" charset="0"/>
              </a:rPr>
              <a:t>                return val;</a:t>
            </a:r>
          </a:p>
          <a:p>
            <a:pPr lvl="1" defTabSz="914400"/>
            <a:r>
              <a:rPr lang="en-US" sz="1600">
                <a:latin typeface="Calibri" pitchFamily="34" charset="0"/>
              </a:rPr>
              <a:t>  }</a:t>
            </a:r>
          </a:p>
          <a:p>
            <a:pPr defTabSz="914400">
              <a:buFont typeface="Arial" charset="0"/>
              <a:buChar char="•"/>
            </a:pPr>
            <a:endParaRPr lang="en-US" sz="1600">
              <a:latin typeface="Calibri" pitchFamily="34" charset="0"/>
            </a:endParaRPr>
          </a:p>
          <a:p>
            <a:pPr defTabSz="914400"/>
            <a:endParaRPr lang="en-US" sz="1600">
              <a:latin typeface="Calibri" pitchFamily="34" charset="0"/>
            </a:endParaRPr>
          </a:p>
          <a:p>
            <a:pPr defTabSz="914400">
              <a:buFont typeface="Arial" charset="0"/>
              <a:buChar char="•"/>
            </a:pPr>
            <a:endParaRPr lang="en-US">
              <a:latin typeface="Calibri" pitchFamily="34" charset="0"/>
            </a:endParaRPr>
          </a:p>
          <a:p>
            <a:pPr defTabSz="914400"/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="ctr"/>
          <a:lstStyle/>
          <a:p>
            <a:pPr algn="ctr" defTabSz="914400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First Class Function: 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Interpreter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533400" y="838200"/>
            <a:ext cx="7772400" cy="640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 The parameters of a method call are stored on the symbol table so that they can be used in the method body</a:t>
            </a:r>
          </a:p>
          <a:p>
            <a:pPr defTabSz="914400"/>
            <a:endParaRPr lang="en-US" dirty="0">
              <a:latin typeface="Calibri" pitchFamily="34" charset="0"/>
            </a:endParaRPr>
          </a:p>
          <a:p>
            <a:pPr lvl="1" defTabSz="914400"/>
            <a:r>
              <a:rPr lang="en-US" dirty="0">
                <a:latin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</a:rPr>
              <a:t>for 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= 0, size = </a:t>
            </a:r>
            <a:r>
              <a:rPr lang="en-US" sz="1600" dirty="0" err="1">
                <a:latin typeface="Calibri" pitchFamily="34" charset="0"/>
              </a:rPr>
              <a:t>args.size</a:t>
            </a:r>
            <a:r>
              <a:rPr lang="en-US" sz="1600" dirty="0">
                <a:latin typeface="Calibri" pitchFamily="34" charset="0"/>
              </a:rPr>
              <a:t>();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&lt; size;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++) {</a:t>
            </a:r>
          </a:p>
          <a:p>
            <a:pPr lvl="1" defTabSz="914400"/>
            <a:r>
              <a:rPr lang="en-US" sz="1600" dirty="0">
                <a:latin typeface="Calibri" pitchFamily="34" charset="0"/>
              </a:rPr>
              <a:t>           </a:t>
            </a:r>
            <a:r>
              <a:rPr lang="en-US" sz="1600" dirty="0" err="1">
                <a:latin typeface="Calibri" pitchFamily="34" charset="0"/>
              </a:rPr>
              <a:t>setVarValue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params.get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).</a:t>
            </a:r>
            <a:r>
              <a:rPr lang="en-US" sz="1600" dirty="0" err="1">
                <a:latin typeface="Calibri" pitchFamily="34" charset="0"/>
              </a:rPr>
              <a:t>getVariable</a:t>
            </a:r>
            <a:r>
              <a:rPr lang="en-US" sz="1600" dirty="0">
                <a:latin typeface="Calibri" pitchFamily="34" charset="0"/>
              </a:rPr>
              <a:t>(), </a:t>
            </a:r>
            <a:r>
              <a:rPr lang="en-US" sz="1600" dirty="0" err="1">
                <a:latin typeface="Calibri" pitchFamily="34" charset="0"/>
              </a:rPr>
              <a:t>args.get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)); </a:t>
            </a:r>
          </a:p>
          <a:p>
            <a:pPr lvl="1" defTabSz="914400"/>
            <a:r>
              <a:rPr lang="en-US" sz="1600" dirty="0">
                <a:latin typeface="Calibri" pitchFamily="34" charset="0"/>
              </a:rPr>
              <a:t> }</a:t>
            </a:r>
          </a:p>
          <a:p>
            <a:pPr lvl="1" defTabSz="914400"/>
            <a:endParaRPr lang="en-US" sz="1600" dirty="0">
              <a:latin typeface="Calibri" pitchFamily="34" charset="0"/>
            </a:endParaRPr>
          </a:p>
          <a:p>
            <a:pPr defTabSz="914400">
              <a:buFont typeface="Arial" charset="0"/>
              <a:buChar char="•"/>
            </a:pPr>
            <a:r>
              <a:rPr lang="en-US" sz="1600" dirty="0">
                <a:latin typeface="Calibri" pitchFamily="34" charset="0"/>
              </a:rPr>
              <a:t> Sees call to selector – function to call has not been set in </a:t>
            </a:r>
            <a:r>
              <a:rPr lang="en-US" sz="1600" dirty="0" err="1">
                <a:latin typeface="Calibri" pitchFamily="34" charset="0"/>
              </a:rPr>
              <a:t>StaticTypeCheck</a:t>
            </a:r>
            <a:r>
              <a:rPr lang="en-US" sz="1600" dirty="0">
                <a:latin typeface="Calibri" pitchFamily="34" charset="0"/>
              </a:rPr>
              <a:t>, we must set it now</a:t>
            </a:r>
          </a:p>
          <a:p>
            <a:pPr lvl="1" defTabSz="914400"/>
            <a:endParaRPr lang="en-US" sz="1600" dirty="0">
              <a:latin typeface="Calibri" pitchFamily="34" charset="0"/>
            </a:endParaRPr>
          </a:p>
          <a:p>
            <a:pPr lvl="1" defTabSz="914400"/>
            <a:r>
              <a:rPr lang="en-US" sz="1600" dirty="0">
                <a:latin typeface="Calibri" pitchFamily="34" charset="0"/>
              </a:rPr>
              <a:t>if(exp </a:t>
            </a:r>
            <a:r>
              <a:rPr lang="en-US" sz="1600" dirty="0" err="1">
                <a:latin typeface="Calibri" pitchFamily="34" charset="0"/>
              </a:rPr>
              <a:t>instanceof</a:t>
            </a:r>
            <a:r>
              <a:rPr lang="en-US" sz="1600" dirty="0">
                <a:latin typeface="Calibri" pitchFamily="34" charset="0"/>
              </a:rPr>
              <a:t> Call) {</a:t>
            </a:r>
          </a:p>
          <a:p>
            <a:pPr lvl="1" defTabSz="914400"/>
            <a:r>
              <a:rPr lang="en-US" sz="1600" dirty="0">
                <a:latin typeface="Calibri" pitchFamily="34" charset="0"/>
              </a:rPr>
              <a:t>     Value </a:t>
            </a:r>
            <a:r>
              <a:rPr lang="en-US" sz="1600" dirty="0" err="1">
                <a:latin typeface="Calibri" pitchFamily="34" charset="0"/>
              </a:rPr>
              <a:t>val</a:t>
            </a:r>
            <a:r>
              <a:rPr lang="en-US" sz="1600" dirty="0">
                <a:latin typeface="Calibri" pitchFamily="34" charset="0"/>
              </a:rPr>
              <a:t> = </a:t>
            </a:r>
            <a:r>
              <a:rPr lang="en-US" sz="1600" dirty="0" err="1">
                <a:latin typeface="Calibri" pitchFamily="34" charset="0"/>
              </a:rPr>
              <a:t>getVarValue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call.getVar</a:t>
            </a:r>
            <a:r>
              <a:rPr lang="en-US" sz="1600" dirty="0">
                <a:latin typeface="Calibri" pitchFamily="34" charset="0"/>
              </a:rPr>
              <a:t>());</a:t>
            </a:r>
          </a:p>
          <a:p>
            <a:pPr lvl="1" defTabSz="914400"/>
            <a:endParaRPr lang="en-US" sz="1600" dirty="0">
              <a:latin typeface="Calibri" pitchFamily="34" charset="0"/>
            </a:endParaRPr>
          </a:p>
          <a:p>
            <a:pPr lvl="1" defTabSz="914400"/>
            <a:r>
              <a:rPr lang="en-US" sz="1600" dirty="0">
                <a:latin typeface="Calibri" pitchFamily="34" charset="0"/>
              </a:rPr>
              <a:t>     if(</a:t>
            </a:r>
            <a:r>
              <a:rPr lang="en-US" sz="1600" dirty="0" err="1">
                <a:latin typeface="Calibri" pitchFamily="34" charset="0"/>
              </a:rPr>
              <a:t>val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instanceof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FuncArgValue</a:t>
            </a:r>
            <a:r>
              <a:rPr lang="en-US" sz="1600" dirty="0">
                <a:latin typeface="Calibri" pitchFamily="34" charset="0"/>
              </a:rPr>
              <a:t>){</a:t>
            </a:r>
          </a:p>
          <a:p>
            <a:pPr lvl="1" defTabSz="914400"/>
            <a:r>
              <a:rPr lang="en-US" sz="1600" dirty="0">
                <a:latin typeface="Calibri" pitchFamily="34" charset="0"/>
              </a:rPr>
              <a:t> 	</a:t>
            </a:r>
            <a:r>
              <a:rPr lang="en-US" sz="1600" dirty="0" err="1">
                <a:latin typeface="Calibri" pitchFamily="34" charset="0"/>
              </a:rPr>
              <a:t>FuncArgValue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newVal</a:t>
            </a:r>
            <a:r>
              <a:rPr lang="en-US" sz="1600" dirty="0">
                <a:latin typeface="Calibri" pitchFamily="34" charset="0"/>
              </a:rPr>
              <a:t> = (</a:t>
            </a:r>
            <a:r>
              <a:rPr lang="en-US" sz="1600" dirty="0" err="1">
                <a:latin typeface="Calibri" pitchFamily="34" charset="0"/>
              </a:rPr>
              <a:t>FuncArgValue</a:t>
            </a:r>
            <a:r>
              <a:rPr lang="en-US" sz="1600" dirty="0">
                <a:latin typeface="Calibri" pitchFamily="34" charset="0"/>
              </a:rPr>
              <a:t>)</a:t>
            </a:r>
            <a:r>
              <a:rPr lang="en-US" sz="1600" dirty="0" err="1">
                <a:latin typeface="Calibri" pitchFamily="34" charset="0"/>
              </a:rPr>
              <a:t>val</a:t>
            </a:r>
            <a:r>
              <a:rPr lang="en-US" sz="1600" dirty="0">
                <a:latin typeface="Calibri" pitchFamily="34" charset="0"/>
              </a:rPr>
              <a:t>;</a:t>
            </a:r>
          </a:p>
          <a:p>
            <a:pPr lvl="1" defTabSz="914400"/>
            <a:r>
              <a:rPr lang="en-US" sz="1600" dirty="0">
                <a:latin typeface="Calibri" pitchFamily="34" charset="0"/>
              </a:rPr>
              <a:t>          Function </a:t>
            </a:r>
            <a:r>
              <a:rPr lang="en-US" sz="1600" dirty="0" err="1">
                <a:latin typeface="Calibri" pitchFamily="34" charset="0"/>
              </a:rPr>
              <a:t>methodToCall</a:t>
            </a:r>
            <a:r>
              <a:rPr lang="en-US" sz="1600" dirty="0">
                <a:latin typeface="Calibri" pitchFamily="34" charset="0"/>
              </a:rPr>
              <a:t> = </a:t>
            </a:r>
            <a:r>
              <a:rPr lang="en-US" sz="1600" dirty="0" err="1">
                <a:latin typeface="Calibri" pitchFamily="34" charset="0"/>
              </a:rPr>
              <a:t>Util.findFunction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prog.getFunctions</a:t>
            </a:r>
            <a:r>
              <a:rPr lang="en-US" sz="1600" dirty="0">
                <a:latin typeface="Calibri" pitchFamily="34" charset="0"/>
              </a:rPr>
              <a:t>(),        		 </a:t>
            </a:r>
            <a:r>
              <a:rPr lang="en-US" sz="1600" dirty="0" err="1">
                <a:latin typeface="Calibri" pitchFamily="34" charset="0"/>
              </a:rPr>
              <a:t>newVal.getMethodName</a:t>
            </a:r>
            <a:r>
              <a:rPr lang="en-US" sz="1600" dirty="0">
                <a:latin typeface="Calibri" pitchFamily="34" charset="0"/>
              </a:rPr>
              <a:t>());</a:t>
            </a:r>
          </a:p>
          <a:p>
            <a:pPr lvl="1" defTabSz="914400"/>
            <a:r>
              <a:rPr lang="en-US" sz="1600" dirty="0">
                <a:latin typeface="Calibri" pitchFamily="34" charset="0"/>
              </a:rPr>
              <a:t>           </a:t>
            </a:r>
            <a:r>
              <a:rPr lang="en-US" sz="1600" dirty="0" err="1">
                <a:latin typeface="Calibri" pitchFamily="34" charset="0"/>
              </a:rPr>
              <a:t>call.setFunctWithoutOffset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methodToCall</a:t>
            </a:r>
            <a:r>
              <a:rPr lang="en-US" sz="1600" dirty="0">
                <a:latin typeface="Calibri" pitchFamily="34" charset="0"/>
              </a:rPr>
              <a:t>);</a:t>
            </a:r>
          </a:p>
          <a:p>
            <a:pPr lvl="1" defTabSz="914400"/>
            <a:r>
              <a:rPr lang="en-US" sz="1600" dirty="0">
                <a:latin typeface="Calibri" pitchFamily="34" charset="0"/>
              </a:rPr>
              <a:t>           return </a:t>
            </a:r>
            <a:r>
              <a:rPr lang="en-US" sz="1600" dirty="0" err="1">
                <a:latin typeface="Calibri" pitchFamily="34" charset="0"/>
              </a:rPr>
              <a:t>callRealFunction</a:t>
            </a:r>
            <a:r>
              <a:rPr lang="en-US" sz="1600" dirty="0">
                <a:latin typeface="Calibri" pitchFamily="34" charset="0"/>
              </a:rPr>
              <a:t>(call, </a:t>
            </a:r>
            <a:r>
              <a:rPr lang="en-US" sz="1600" dirty="0" err="1">
                <a:latin typeface="Calibri" pitchFamily="34" charset="0"/>
              </a:rPr>
              <a:t>args</a:t>
            </a:r>
            <a:r>
              <a:rPr lang="en-US" sz="1600" dirty="0">
                <a:latin typeface="Calibri" pitchFamily="34" charset="0"/>
              </a:rPr>
              <a:t>);</a:t>
            </a:r>
          </a:p>
          <a:p>
            <a:pPr lvl="1" defTabSz="914400"/>
            <a:r>
              <a:rPr lang="en-US" sz="1600" dirty="0">
                <a:latin typeface="Calibri" pitchFamily="34" charset="0"/>
              </a:rPr>
              <a:t>    }</a:t>
            </a:r>
          </a:p>
          <a:p>
            <a:pPr lvl="1" defTabSz="914400"/>
            <a:r>
              <a:rPr lang="en-US" sz="1600" dirty="0">
                <a:latin typeface="Calibri" pitchFamily="34" charset="0"/>
              </a:rPr>
              <a:t>}</a:t>
            </a:r>
          </a:p>
          <a:p>
            <a:pPr lvl="1" defTabSz="914400"/>
            <a:endParaRPr lang="en-US" sz="1600" dirty="0">
              <a:latin typeface="Calibri" pitchFamily="34" charset="0"/>
            </a:endParaRPr>
          </a:p>
          <a:p>
            <a:pPr lvl="1" defTabSz="914400">
              <a:buFont typeface="Arial" charset="0"/>
              <a:buChar char="•"/>
            </a:pPr>
            <a:endParaRPr lang="en-US" sz="1600" dirty="0">
              <a:latin typeface="Calibri" pitchFamily="34" charset="0"/>
            </a:endParaRPr>
          </a:p>
          <a:p>
            <a:pPr lvl="1" defTabSz="914400"/>
            <a:endParaRPr lang="en-US" dirty="0">
              <a:latin typeface="Calibri" pitchFamily="34" charset="0"/>
            </a:endParaRPr>
          </a:p>
          <a:p>
            <a:pPr lvl="1" defTabSz="914400"/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4000" b="1" smtClean="0">
                <a:solidFill>
                  <a:srgbClr val="404040"/>
                </a:solidFill>
              </a:rPr>
              <a:t>Project Overview: </a:t>
            </a:r>
            <a:r>
              <a:rPr lang="en-US" sz="4000" b="1" smtClean="0">
                <a:solidFill>
                  <a:srgbClr val="77933C"/>
                </a:solidFill>
              </a:rPr>
              <a:t>Hmm++</a:t>
            </a:r>
            <a:r>
              <a:rPr lang="en-US" smtClean="0">
                <a:solidFill>
                  <a:srgbClr val="404040"/>
                </a:solidFill>
              </a:rPr>
              <a:t/>
            </a:r>
            <a:br>
              <a:rPr lang="en-US" smtClean="0">
                <a:solidFill>
                  <a:srgbClr val="404040"/>
                </a:solidFill>
              </a:rPr>
            </a:b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9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Revise and correct existing BNF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 First Class Function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 an object oriented feature: Classes 		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- Modified BNF to recognize syntax for classes and object instantiation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- Interpreter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="ctr"/>
          <a:lstStyle/>
          <a:p>
            <a:pPr algn="ctr" defTabSz="914400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First Class Function: 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Demo Database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838200" y="838200"/>
            <a:ext cx="74676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endParaRPr lang="en-US">
              <a:latin typeface="Calibri" pitchFamily="34" charset="0"/>
            </a:endParaRPr>
          </a:p>
          <a:p>
            <a:pPr defTabSz="914400"/>
            <a:r>
              <a:rPr lang="en-US">
                <a:latin typeface="Calibri" pitchFamily="34" charset="0"/>
              </a:rPr>
              <a:t>list createEmp()</a:t>
            </a:r>
          </a:p>
          <a:p>
            <a:pPr defTabSz="914400"/>
            <a:r>
              <a:rPr lang="en-US">
                <a:latin typeface="Calibri" pitchFamily="34" charset="0"/>
              </a:rPr>
              <a:t>{</a:t>
            </a:r>
          </a:p>
          <a:p>
            <a:pPr defTabSz="914400"/>
            <a:r>
              <a:rPr lang="en-US">
                <a:latin typeface="Calibri" pitchFamily="34" charset="0"/>
              </a:rPr>
              <a:t>  return [ (7839, "KING", "PRESIDENT", 0, "17-NOV-81", 5000, 10),</a:t>
            </a:r>
          </a:p>
          <a:p>
            <a:pPr defTabSz="914400"/>
            <a:r>
              <a:rPr lang="en-US">
                <a:latin typeface="Calibri" pitchFamily="34" charset="0"/>
              </a:rPr>
              <a:t>            (7698, "BLAKE", "MANAGER", 7839, "01-MAY-81", 2850, 30),</a:t>
            </a:r>
          </a:p>
          <a:p>
            <a:pPr defTabSz="914400"/>
            <a:r>
              <a:rPr lang="en-US">
                <a:latin typeface="Calibri" pitchFamily="34" charset="0"/>
              </a:rPr>
              <a:t>            (7782, "CLARK", "MANAGER", 7839, "09-JUN-81", 2450, 10),</a:t>
            </a:r>
          </a:p>
          <a:p>
            <a:pPr defTabSz="914400"/>
            <a:r>
              <a:rPr lang="en-US">
                <a:latin typeface="Calibri" pitchFamily="34" charset="0"/>
              </a:rPr>
              <a:t>            (7566, "JONES", "MANAGER", 7839, "02-APR-81", 2975, 20),</a:t>
            </a:r>
          </a:p>
          <a:p>
            <a:pPr defTabSz="914400"/>
            <a:r>
              <a:rPr lang="en-US">
                <a:latin typeface="Calibri" pitchFamily="34" charset="0"/>
              </a:rPr>
              <a:t>            (7788, "SCOTT", "ANALYST", 7566, "09-DEC-82", 3000, 20),</a:t>
            </a:r>
          </a:p>
          <a:p>
            <a:pPr defTabSz="914400"/>
            <a:r>
              <a:rPr lang="en-US">
                <a:latin typeface="Calibri" pitchFamily="34" charset="0"/>
              </a:rPr>
              <a:t>            (7902, "FORD", "ANALYST", 7566, "03-DEC-81", 3000, 20),</a:t>
            </a:r>
          </a:p>
          <a:p>
            <a:pPr defTabSz="914400"/>
            <a:r>
              <a:rPr lang="en-US">
                <a:latin typeface="Calibri" pitchFamily="34" charset="0"/>
              </a:rPr>
              <a:t>            (7369, "SMITH", "CLERK", 7902, "17-DEC-80", 800, 20),</a:t>
            </a:r>
          </a:p>
          <a:p>
            <a:pPr defTabSz="914400"/>
            <a:r>
              <a:rPr lang="en-US">
                <a:latin typeface="Calibri" pitchFamily="34" charset="0"/>
              </a:rPr>
              <a:t>            (7499, "ALLEN", "SALESMAN", 7698, "20-FEB-81", 1600, 30),</a:t>
            </a:r>
          </a:p>
          <a:p>
            <a:pPr defTabSz="914400"/>
            <a:r>
              <a:rPr lang="en-US">
                <a:latin typeface="Calibri" pitchFamily="34" charset="0"/>
              </a:rPr>
              <a:t>            (7521, "WARD", "SALESMAN", 7698, "22-FEB-81", 1250, 30),</a:t>
            </a:r>
          </a:p>
          <a:p>
            <a:pPr defTabSz="914400"/>
            <a:r>
              <a:rPr lang="en-US">
                <a:latin typeface="Calibri" pitchFamily="34" charset="0"/>
              </a:rPr>
              <a:t>            (7654, "MARTIN", "SALESMAN", 7698, "28-SEP-81", 1250, 30),</a:t>
            </a:r>
          </a:p>
          <a:p>
            <a:pPr defTabSz="914400"/>
            <a:r>
              <a:rPr lang="en-US">
                <a:latin typeface="Calibri" pitchFamily="34" charset="0"/>
              </a:rPr>
              <a:t>            (7844, "TURNER", "SALESMAN", 7698, "08-SEP-81", 1500, 30),</a:t>
            </a:r>
          </a:p>
          <a:p>
            <a:pPr defTabSz="914400"/>
            <a:r>
              <a:rPr lang="en-US">
                <a:latin typeface="Calibri" pitchFamily="34" charset="0"/>
              </a:rPr>
              <a:t>            (7876, "ADAMS", "CLERK", 7788, "12-JAN-83", 1100, 20),</a:t>
            </a:r>
          </a:p>
          <a:p>
            <a:pPr defTabSz="914400"/>
            <a:r>
              <a:rPr lang="en-US">
                <a:latin typeface="Calibri" pitchFamily="34" charset="0"/>
              </a:rPr>
              <a:t>            (7900, "JAMES", "CLERK", 7698, "03-DEC-81", 950, 30),</a:t>
            </a:r>
          </a:p>
          <a:p>
            <a:pPr defTabSz="914400"/>
            <a:r>
              <a:rPr lang="en-US">
                <a:latin typeface="Calibri" pitchFamily="34" charset="0"/>
              </a:rPr>
              <a:t>            (7934, "MILLER", "CLERK", 7782, "23-JAN-82", 1300, 10) ];</a:t>
            </a:r>
          </a:p>
          <a:p>
            <a:pPr defTabSz="914400"/>
            <a:r>
              <a:rPr lang="en-US"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ChangeArrowheads="1"/>
          </p:cNvSpPr>
          <p:nvPr/>
        </p:nvSpPr>
        <p:spPr bwMode="auto">
          <a:xfrm>
            <a:off x="228600" y="914400"/>
            <a:ext cx="8763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1600">
                <a:latin typeface="Calibri" pitchFamily="34" charset="0"/>
              </a:rPr>
              <a:t>int main() {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list emp = createEmp();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int x = 6000;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</a:t>
            </a:r>
            <a:r>
              <a:rPr lang="en-US" b="1">
                <a:solidFill>
                  <a:srgbClr val="00B050"/>
                </a:solidFill>
                <a:latin typeface="Calibri" pitchFamily="34" charset="0"/>
              </a:rPr>
              <a:t>println( selectDept20(emp, getSelector(int c)) ); </a:t>
            </a:r>
            <a:r>
              <a:rPr lang="en-US" sz="1600">
                <a:latin typeface="Calibri" pitchFamily="34" charset="0"/>
              </a:rPr>
              <a:t>    //don't need to use variable y</a:t>
            </a:r>
          </a:p>
          <a:p>
            <a:pPr defTabSz="914400"/>
            <a:r>
              <a:rPr lang="en-US" sz="1600">
                <a:latin typeface="Calibri" pitchFamily="34" charset="0"/>
              </a:rPr>
              <a:t>}</a:t>
            </a:r>
          </a:p>
          <a:p>
            <a:pPr defTabSz="914400"/>
            <a:endParaRPr lang="en-US" sz="1600">
              <a:latin typeface="Calibri" pitchFamily="34" charset="0"/>
            </a:endParaRPr>
          </a:p>
          <a:p>
            <a:pPr defTabSz="914400"/>
            <a:r>
              <a:rPr lang="en-US" sz="1600">
                <a:latin typeface="Calibri" pitchFamily="34" charset="0"/>
              </a:rPr>
              <a:t>bool getSelector(int y) {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int x = 1000;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return y &lt; x;</a:t>
            </a:r>
          </a:p>
          <a:p>
            <a:pPr defTabSz="914400"/>
            <a:r>
              <a:rPr lang="en-US" sz="1600">
                <a:latin typeface="Calibri" pitchFamily="34" charset="0"/>
              </a:rPr>
              <a:t>}</a:t>
            </a:r>
          </a:p>
          <a:p>
            <a:pPr defTabSz="914400"/>
            <a:endParaRPr lang="en-US" sz="1600">
              <a:latin typeface="Calibri" pitchFamily="34" charset="0"/>
            </a:endParaRPr>
          </a:p>
          <a:p>
            <a:pPr defTabSz="914400"/>
            <a:r>
              <a:rPr lang="en-US" sz="1600">
                <a:latin typeface="Calibri" pitchFamily="34" charset="0"/>
              </a:rPr>
              <a:t>list selectDept20(list emp, (object -&gt; bool) selector) { //type of selector must be (object -&gt; bool) because we do not know that sal is an int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int x = 20;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return [ (name, sal) | (_, name, _, _, _, sal, dept) &lt;- emp,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                        selector(sal), dept == x];</a:t>
            </a:r>
          </a:p>
          <a:p>
            <a:pPr defTabSz="914400"/>
            <a:r>
              <a:rPr lang="en-US" sz="1600">
                <a:latin typeface="Calibri" pitchFamily="34" charset="0"/>
              </a:rPr>
              <a:t>}</a:t>
            </a:r>
          </a:p>
          <a:p>
            <a:pPr defTabSz="914400"/>
            <a:endParaRPr lang="en-US" sz="1600">
              <a:latin typeface="Calibri" pitchFamily="34" charset="0"/>
            </a:endParaRPr>
          </a:p>
          <a:p>
            <a:pPr defTabSz="914400"/>
            <a:r>
              <a:rPr lang="en-US" sz="1600">
                <a:latin typeface="Calibri" pitchFamily="34" charset="0"/>
              </a:rPr>
              <a:t>list createEmp()</a:t>
            </a:r>
          </a:p>
          <a:p>
            <a:pPr defTabSz="914400"/>
            <a:r>
              <a:rPr lang="en-US" sz="1600">
                <a:latin typeface="Calibri" pitchFamily="34" charset="0"/>
              </a:rPr>
              <a:t>{…}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="ctr"/>
          <a:lstStyle/>
          <a:p>
            <a:pPr algn="ctr" defTabSz="914400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First Class Function: 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Demo fcf_test1.c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228600" y="838200"/>
            <a:ext cx="85344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1600">
                <a:latin typeface="Calibri" pitchFamily="34" charset="0"/>
              </a:rPr>
              <a:t>int main() {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list emp = createEmp();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int x = 6000;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</a:t>
            </a:r>
            <a:r>
              <a:rPr lang="en-US" b="1">
                <a:solidFill>
                  <a:srgbClr val="00B050"/>
                </a:solidFill>
                <a:latin typeface="Calibri" pitchFamily="34" charset="0"/>
              </a:rPr>
              <a:t>(object -&gt; bool) selector = getSelector(int y);</a:t>
            </a:r>
            <a:r>
              <a:rPr lang="en-US" sz="1600">
                <a:latin typeface="Calibri" pitchFamily="34" charset="0"/>
              </a:rPr>
              <a:t> //storing in a variable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println( selectDept20(emp, selector ));</a:t>
            </a:r>
          </a:p>
          <a:p>
            <a:pPr defTabSz="914400"/>
            <a:r>
              <a:rPr lang="en-US" sz="1600">
                <a:latin typeface="Calibri" pitchFamily="34" charset="0"/>
              </a:rPr>
              <a:t>}</a:t>
            </a:r>
          </a:p>
          <a:p>
            <a:pPr defTabSz="914400"/>
            <a:endParaRPr lang="en-US" sz="1600">
              <a:latin typeface="Calibri" pitchFamily="34" charset="0"/>
            </a:endParaRPr>
          </a:p>
          <a:p>
            <a:pPr defTabSz="914400"/>
            <a:r>
              <a:rPr lang="en-US" sz="1600">
                <a:latin typeface="Calibri" pitchFamily="34" charset="0"/>
              </a:rPr>
              <a:t>bool getSelector(int y) {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int x = 2000;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return y &lt; x;</a:t>
            </a:r>
          </a:p>
          <a:p>
            <a:pPr defTabSz="914400"/>
            <a:r>
              <a:rPr lang="en-US" sz="1600">
                <a:latin typeface="Calibri" pitchFamily="34" charset="0"/>
              </a:rPr>
              <a:t>}</a:t>
            </a:r>
          </a:p>
          <a:p>
            <a:pPr defTabSz="914400"/>
            <a:endParaRPr lang="en-US" sz="1600">
              <a:latin typeface="Calibri" pitchFamily="34" charset="0"/>
            </a:endParaRPr>
          </a:p>
          <a:p>
            <a:pPr defTabSz="914400"/>
            <a:r>
              <a:rPr lang="en-US" sz="1600">
                <a:latin typeface="Calibri" pitchFamily="34" charset="0"/>
              </a:rPr>
              <a:t>list selectDept20(list emp, (object -&gt; bool) selector) { //type of selector must be (object -&gt; bool) because we do not know that sal is an int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int x = 20;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return [ (name, sal) | (_, name, _, _, _, sal, dept) &lt;- emp,</a:t>
            </a:r>
          </a:p>
          <a:p>
            <a:pPr defTabSz="914400"/>
            <a:r>
              <a:rPr lang="en-US" sz="1600">
                <a:latin typeface="Calibri" pitchFamily="34" charset="0"/>
              </a:rPr>
              <a:t>                            selector(sal), dept == x];</a:t>
            </a:r>
          </a:p>
          <a:p>
            <a:pPr defTabSz="914400"/>
            <a:r>
              <a:rPr lang="en-US" sz="1600">
                <a:latin typeface="Calibri" pitchFamily="34" charset="0"/>
              </a:rPr>
              <a:t>}</a:t>
            </a:r>
          </a:p>
          <a:p>
            <a:pPr defTabSz="914400"/>
            <a:endParaRPr lang="en-US" sz="1600">
              <a:latin typeface="Calibri" pitchFamily="34" charset="0"/>
            </a:endParaRPr>
          </a:p>
          <a:p>
            <a:pPr defTabSz="914400"/>
            <a:r>
              <a:rPr lang="en-US" sz="1600">
                <a:latin typeface="Calibri" pitchFamily="34" charset="0"/>
              </a:rPr>
              <a:t>list createEmp()</a:t>
            </a:r>
          </a:p>
          <a:p>
            <a:pPr defTabSz="914400"/>
            <a:r>
              <a:rPr lang="en-US" sz="1600">
                <a:latin typeface="Calibri" pitchFamily="34" charset="0"/>
              </a:rPr>
              <a:t>{…}</a:t>
            </a:r>
          </a:p>
          <a:p>
            <a:pPr defTabSz="914400"/>
            <a:endParaRPr lang="en-US">
              <a:latin typeface="Calibri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="ctr"/>
          <a:lstStyle/>
          <a:p>
            <a:pPr algn="ctr" defTabSz="914400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First Class Function: 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Demo fcf_test2.c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="ctr"/>
          <a:lstStyle/>
          <a:p>
            <a:pPr algn="ctr" defTabSz="914400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First Class Function: 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Demo fcf_test3.c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228600" y="838200"/>
            <a:ext cx="853440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1500">
                <a:latin typeface="Calibri" pitchFamily="34" charset="0"/>
              </a:rPr>
              <a:t>int main() {</a:t>
            </a:r>
          </a:p>
          <a:p>
            <a:pPr defTabSz="914400"/>
            <a:r>
              <a:rPr lang="en-US" sz="1500">
                <a:latin typeface="Calibri" pitchFamily="34" charset="0"/>
              </a:rPr>
              <a:t>    list emp = createEmp();</a:t>
            </a:r>
          </a:p>
          <a:p>
            <a:pPr defTabSz="914400"/>
            <a:r>
              <a:rPr lang="en-US" sz="1500">
                <a:latin typeface="Calibri" pitchFamily="34" charset="0"/>
              </a:rPr>
              <a:t>    int x = 6000;</a:t>
            </a:r>
          </a:p>
          <a:p>
            <a:pPr defTabSz="914400"/>
            <a:r>
              <a:rPr lang="en-US" b="1">
                <a:solidFill>
                  <a:srgbClr val="00B050"/>
                </a:solidFill>
                <a:latin typeface="Calibri" pitchFamily="34" charset="0"/>
              </a:rPr>
              <a:t>    (object -&gt; bool) selector = returnFunct();</a:t>
            </a:r>
          </a:p>
          <a:p>
            <a:pPr defTabSz="914400"/>
            <a:r>
              <a:rPr lang="en-US" sz="1500">
                <a:latin typeface="Calibri" pitchFamily="34" charset="0"/>
              </a:rPr>
              <a:t>    println( selectDept20(emp, selector ));</a:t>
            </a:r>
          </a:p>
          <a:p>
            <a:pPr defTabSz="914400"/>
            <a:r>
              <a:rPr lang="en-US" sz="1500">
                <a:latin typeface="Calibri" pitchFamily="34" charset="0"/>
              </a:rPr>
              <a:t>}</a:t>
            </a:r>
          </a:p>
          <a:p>
            <a:pPr defTabSz="914400"/>
            <a:endParaRPr lang="en-US" sz="1500">
              <a:latin typeface="Calibri" pitchFamily="34" charset="0"/>
            </a:endParaRPr>
          </a:p>
          <a:p>
            <a:pPr defTabSz="914400"/>
            <a:r>
              <a:rPr lang="en-US" sz="1500">
                <a:latin typeface="Calibri" pitchFamily="34" charset="0"/>
              </a:rPr>
              <a:t>bool getSelector(int y) {</a:t>
            </a:r>
          </a:p>
          <a:p>
            <a:pPr defTabSz="914400"/>
            <a:r>
              <a:rPr lang="en-US" sz="1500">
                <a:latin typeface="Calibri" pitchFamily="34" charset="0"/>
              </a:rPr>
              <a:t>    int x = 1000;</a:t>
            </a:r>
          </a:p>
          <a:p>
            <a:pPr defTabSz="914400"/>
            <a:r>
              <a:rPr lang="en-US" sz="1500">
                <a:latin typeface="Calibri" pitchFamily="34" charset="0"/>
              </a:rPr>
              <a:t>    return y &lt; x;</a:t>
            </a:r>
          </a:p>
          <a:p>
            <a:pPr defTabSz="914400"/>
            <a:r>
              <a:rPr lang="en-US" sz="1500">
                <a:latin typeface="Calibri" pitchFamily="34" charset="0"/>
              </a:rPr>
              <a:t>}</a:t>
            </a:r>
          </a:p>
          <a:p>
            <a:pPr defTabSz="914400"/>
            <a:endParaRPr lang="en-US" sz="1500">
              <a:latin typeface="Calibri" pitchFamily="34" charset="0"/>
            </a:endParaRPr>
          </a:p>
          <a:p>
            <a:pPr defTabSz="914400"/>
            <a:r>
              <a:rPr lang="en-US" b="1">
                <a:solidFill>
                  <a:srgbClr val="00B050"/>
                </a:solidFill>
                <a:latin typeface="Calibri" pitchFamily="34" charset="0"/>
              </a:rPr>
              <a:t>(object -&gt; bool) returnFunct(){</a:t>
            </a:r>
          </a:p>
          <a:p>
            <a:pPr defTabSz="914400"/>
            <a:r>
              <a:rPr lang="en-US" b="1">
                <a:solidFill>
                  <a:srgbClr val="00B050"/>
                </a:solidFill>
                <a:latin typeface="Calibri" pitchFamily="34" charset="0"/>
              </a:rPr>
              <a:t>    return getSelector(int y);</a:t>
            </a:r>
          </a:p>
          <a:p>
            <a:pPr defTabSz="914400"/>
            <a:r>
              <a:rPr lang="en-US" b="1">
                <a:solidFill>
                  <a:srgbClr val="00B050"/>
                </a:solidFill>
                <a:latin typeface="Calibri" pitchFamily="34" charset="0"/>
              </a:rPr>
              <a:t>}</a:t>
            </a:r>
          </a:p>
          <a:p>
            <a:pPr defTabSz="914400"/>
            <a:endParaRPr lang="en-US" sz="1500">
              <a:latin typeface="Calibri" pitchFamily="34" charset="0"/>
            </a:endParaRPr>
          </a:p>
          <a:p>
            <a:pPr defTabSz="914400"/>
            <a:r>
              <a:rPr lang="en-US" sz="1500">
                <a:latin typeface="Calibri" pitchFamily="34" charset="0"/>
              </a:rPr>
              <a:t>list selectDept20(list emp, (object -&gt; bool) selector) { //type of selector must be (object -&gt; bool) because we do not know that sal is an int</a:t>
            </a:r>
          </a:p>
          <a:p>
            <a:pPr defTabSz="914400"/>
            <a:r>
              <a:rPr lang="en-US" sz="1500">
                <a:latin typeface="Calibri" pitchFamily="34" charset="0"/>
              </a:rPr>
              <a:t>    int x = 30;</a:t>
            </a:r>
          </a:p>
          <a:p>
            <a:pPr defTabSz="914400"/>
            <a:r>
              <a:rPr lang="en-US" sz="1500">
                <a:latin typeface="Calibri" pitchFamily="34" charset="0"/>
              </a:rPr>
              <a:t>    return [ (name, sal) | (_, name, _, _, _, sal, dept) &lt;- emp,</a:t>
            </a:r>
          </a:p>
          <a:p>
            <a:pPr defTabSz="914400"/>
            <a:r>
              <a:rPr lang="en-US" sz="1500">
                <a:latin typeface="Calibri" pitchFamily="34" charset="0"/>
              </a:rPr>
              <a:t>                            selector(sal), dept == x];</a:t>
            </a:r>
          </a:p>
          <a:p>
            <a:pPr defTabSz="914400"/>
            <a:r>
              <a:rPr lang="en-US" sz="1500">
                <a:latin typeface="Calibri" pitchFamily="34" charset="0"/>
              </a:rPr>
              <a:t>} …</a:t>
            </a:r>
          </a:p>
          <a:p>
            <a:pPr defTabSz="914400"/>
            <a:endParaRPr lang="en-US" sz="1500">
              <a:latin typeface="Calibri" pitchFamily="34" charset="0"/>
            </a:endParaRPr>
          </a:p>
          <a:p>
            <a:pPr defTabSz="914400"/>
            <a:endParaRPr lang="en-US" sz="15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74638"/>
            <a:ext cx="8839200" cy="1143000"/>
          </a:xfrm>
        </p:spPr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Modifications to BNF</a:t>
            </a:r>
            <a:endParaRPr lang="en-US" sz="4000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135563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sz="1800" smtClean="0"/>
          </a:p>
          <a:p>
            <a:r>
              <a:rPr lang="en-US" sz="1800" smtClean="0"/>
              <a:t>Program</a:t>
            </a:r>
            <a:r>
              <a:rPr lang="en-US" sz="1800" smtClean="0">
                <a:sym typeface="Arial" charset="0"/>
              </a:rPr>
              <a:t>: </a:t>
            </a:r>
            <a:r>
              <a:rPr lang="en-US" sz="1800" b="1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sz="1800" smtClean="0">
                <a:solidFill>
                  <a:srgbClr val="1C13FF"/>
                </a:solidFill>
                <a:sym typeface="Arial" charset="0"/>
              </a:rPr>
              <a:t>[ </a:t>
            </a:r>
            <a:r>
              <a:rPr lang="en-US" sz="1800" smtClean="0"/>
              <a:t>Declaration </a:t>
            </a:r>
            <a:r>
              <a:rPr lang="en-US" sz="1800" smtClean="0">
                <a:solidFill>
                  <a:srgbClr val="1C13FF"/>
                </a:solidFill>
                <a:sym typeface="Arial" charset="0"/>
              </a:rPr>
              <a:t>]|</a:t>
            </a:r>
            <a:r>
              <a:rPr lang="en-US" sz="1800" smtClean="0"/>
              <a:t>retType Identifier Function | MyClass | MyObject</a:t>
            </a:r>
            <a:r>
              <a:rPr lang="en-US" sz="1800" b="1" smtClean="0">
                <a:solidFill>
                  <a:srgbClr val="1C13FF"/>
                </a:solidFill>
                <a:sym typeface="Arial" charset="0"/>
              </a:rPr>
              <a:t>}</a:t>
            </a:r>
          </a:p>
          <a:p>
            <a:r>
              <a:rPr lang="en-US" sz="1800" smtClean="0"/>
              <a:t>Primary</a:t>
            </a:r>
            <a:r>
              <a:rPr lang="en-US" sz="1800" smtClean="0">
                <a:sym typeface="Arial" charset="0"/>
              </a:rPr>
              <a:t>: callOrLambda</a:t>
            </a:r>
            <a:r>
              <a:rPr lang="en-US" sz="18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1800" smtClean="0">
                <a:sym typeface="Arial" charset="0"/>
              </a:rPr>
              <a:t>IdentifierOrArrayRef</a:t>
            </a:r>
            <a:r>
              <a:rPr lang="en-US" sz="18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1800" smtClean="0">
                <a:sym typeface="Arial" charset="0"/>
              </a:rPr>
              <a:t> Literal </a:t>
            </a:r>
            <a:r>
              <a:rPr lang="en-US" sz="18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1800" smtClean="0">
                <a:sym typeface="Arial" charset="0"/>
              </a:rPr>
              <a:t>subExpressionOrTuple</a:t>
            </a:r>
            <a:r>
              <a:rPr lang="en-US" sz="18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1800" smtClean="0">
                <a:sym typeface="Arial" charset="0"/>
              </a:rPr>
              <a:t>ListOrListComprehension</a:t>
            </a:r>
            <a:r>
              <a:rPr lang="en-US" sz="1800" smtClean="0">
                <a:solidFill>
                  <a:srgbClr val="1C13FF"/>
                </a:solidFill>
                <a:sym typeface="Arial" charset="0"/>
              </a:rPr>
              <a:t>| </a:t>
            </a:r>
            <a:r>
              <a:rPr lang="en-US" sz="1800" smtClean="0">
                <a:sym typeface="Arial" charset="0"/>
              </a:rPr>
              <a:t>ObjFunction</a:t>
            </a:r>
            <a:endParaRPr lang="en-US" sz="1800" b="1" smtClean="0"/>
          </a:p>
          <a:p>
            <a:r>
              <a:rPr lang="en-US" sz="1800" b="1" smtClean="0"/>
              <a:t>BNF for creating a new class</a:t>
            </a:r>
          </a:p>
          <a:p>
            <a:pPr>
              <a:buFont typeface="Arial" charset="0"/>
              <a:buNone/>
            </a:pPr>
            <a:r>
              <a:rPr lang="en-US" sz="1800" smtClean="0"/>
              <a:t>MyClass: Class Idenitifier { </a:t>
            </a:r>
            <a:r>
              <a:rPr lang="en-US" sz="1800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sz="1800" smtClean="0"/>
              <a:t>retType Identifier Function</a:t>
            </a:r>
            <a:r>
              <a:rPr lang="en-US" sz="1800" smtClean="0">
                <a:solidFill>
                  <a:srgbClr val="1C13FF"/>
                </a:solidFill>
                <a:sym typeface="Arial" charset="0"/>
              </a:rPr>
              <a:t>}</a:t>
            </a:r>
            <a:r>
              <a:rPr lang="en-US" sz="1800" smtClean="0"/>
              <a:t>Constructor </a:t>
            </a:r>
            <a:r>
              <a:rPr lang="en-US" sz="1800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sz="1800" smtClean="0"/>
              <a:t>retTypeIdentifier Function </a:t>
            </a:r>
            <a:r>
              <a:rPr lang="en-US" sz="1800" smtClean="0">
                <a:solidFill>
                  <a:srgbClr val="1C13FF"/>
                </a:solidFill>
                <a:sym typeface="Arial" charset="0"/>
              </a:rPr>
              <a:t>} </a:t>
            </a:r>
            <a:r>
              <a:rPr lang="en-US" sz="1800" smtClean="0"/>
              <a:t>}</a:t>
            </a:r>
          </a:p>
          <a:p>
            <a:pPr>
              <a:buFont typeface="Arial" charset="0"/>
              <a:buNone/>
            </a:pPr>
            <a:r>
              <a:rPr lang="en-US" sz="1800" smtClean="0"/>
              <a:t>Constructor: Identifier (</a:t>
            </a:r>
            <a:r>
              <a:rPr lang="en-US" sz="1800" smtClean="0">
                <a:solidFill>
                  <a:srgbClr val="1C13FF"/>
                </a:solidFill>
                <a:sym typeface="Arial" charset="0"/>
              </a:rPr>
              <a:t>[{ </a:t>
            </a:r>
            <a:r>
              <a:rPr lang="en-US" sz="1800" smtClean="0"/>
              <a:t>Parameter </a:t>
            </a:r>
            <a:r>
              <a:rPr lang="en-US" sz="1800" smtClean="0">
                <a:solidFill>
                  <a:srgbClr val="1C13FF"/>
                </a:solidFill>
                <a:sym typeface="Arial" charset="0"/>
              </a:rPr>
              <a:t>} ]</a:t>
            </a:r>
            <a:r>
              <a:rPr lang="en-US" sz="1800" smtClean="0"/>
              <a:t>) block </a:t>
            </a:r>
          </a:p>
          <a:p>
            <a:r>
              <a:rPr lang="en-US" sz="1800" b="1" smtClean="0"/>
              <a:t>BNF for creating an instance of a class</a:t>
            </a:r>
          </a:p>
          <a:p>
            <a:pPr>
              <a:buFont typeface="Arial" charset="0"/>
              <a:buNone/>
            </a:pPr>
            <a:r>
              <a:rPr lang="en-US" sz="1800" smtClean="0"/>
              <a:t>MyObject: Identifier Identifier = create Identifier callArgs</a:t>
            </a:r>
            <a:endParaRPr lang="en-US" sz="1800" b="1" smtClean="0"/>
          </a:p>
          <a:p>
            <a:r>
              <a:rPr lang="en-US" sz="1800" b="1" smtClean="0"/>
              <a:t>BNF for calling the class’s function</a:t>
            </a:r>
          </a:p>
          <a:p>
            <a:pPr>
              <a:buFont typeface="Arial" charset="0"/>
              <a:buNone/>
            </a:pPr>
            <a:r>
              <a:rPr lang="en-US" sz="1800" smtClean="0"/>
              <a:t>ObjFunction: Identifier . Identifier . Identifier callArgs</a:t>
            </a:r>
            <a:endParaRPr lang="en-US" sz="1800" b="1" smtClean="0"/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74638"/>
            <a:ext cx="8839200" cy="1143000"/>
          </a:xfrm>
        </p:spPr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457200" y="1524000"/>
            <a:ext cx="33528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Class Test{</a:t>
            </a:r>
          </a:p>
          <a:p>
            <a:r>
              <a:rPr lang="en-US" sz="1400">
                <a:latin typeface="Calibri" pitchFamily="34" charset="0"/>
              </a:rPr>
              <a:t>intmyX;</a:t>
            </a:r>
          </a:p>
          <a:p>
            <a:r>
              <a:rPr lang="en-US" sz="1400">
                <a:latin typeface="Calibri" pitchFamily="34" charset="0"/>
              </a:rPr>
              <a:t>intmyY; </a:t>
            </a:r>
          </a:p>
          <a:p>
            <a:r>
              <a:rPr lang="en-US" sz="1400">
                <a:latin typeface="Calibri" pitchFamily="34" charset="0"/>
              </a:rPr>
              <a:t>Test(intx, inty){</a:t>
            </a:r>
          </a:p>
          <a:p>
            <a:r>
              <a:rPr lang="en-US" sz="1400">
                <a:latin typeface="Calibri" pitchFamily="34" charset="0"/>
              </a:rPr>
              <a:t>myX= x;</a:t>
            </a:r>
          </a:p>
          <a:p>
            <a:r>
              <a:rPr lang="en-US" sz="1400">
                <a:latin typeface="Calibri" pitchFamily="34" charset="0"/>
              </a:rPr>
              <a:t>myY = y;   </a:t>
            </a:r>
          </a:p>
          <a:p>
            <a:r>
              <a:rPr lang="en-US" sz="1400">
                <a:latin typeface="Calibri" pitchFamily="34" charset="0"/>
              </a:rPr>
              <a:t>  }</a:t>
            </a:r>
          </a:p>
          <a:p>
            <a:r>
              <a:rPr lang="en-US" sz="1400">
                <a:latin typeface="Calibri" pitchFamily="34" charset="0"/>
              </a:rPr>
              <a:t>intfun (intmatch){  </a:t>
            </a:r>
          </a:p>
          <a:p>
            <a:r>
              <a:rPr lang="en-US" sz="1400">
                <a:latin typeface="Calibri" pitchFamily="34" charset="0"/>
              </a:rPr>
              <a:t>println(myX +myY + match);</a:t>
            </a:r>
          </a:p>
          <a:p>
            <a:r>
              <a:rPr lang="en-US" sz="1400">
                <a:latin typeface="Calibri" pitchFamily="34" charset="0"/>
              </a:rPr>
              <a:t>      return myX + myY + match; </a:t>
            </a:r>
          </a:p>
          <a:p>
            <a:r>
              <a:rPr lang="en-US" sz="1400">
                <a:latin typeface="Calibri" pitchFamily="34" charset="0"/>
              </a:rPr>
              <a:t>  }</a:t>
            </a:r>
          </a:p>
          <a:p>
            <a:r>
              <a:rPr lang="en-US" sz="1400">
                <a:latin typeface="Calibri" pitchFamily="34" charset="0"/>
              </a:rPr>
              <a:t>}</a:t>
            </a:r>
          </a:p>
          <a:p>
            <a:endParaRPr lang="en-US" sz="1400" b="1">
              <a:latin typeface="Calibri" pitchFamily="34" charset="0"/>
            </a:endParaRPr>
          </a:p>
          <a:p>
            <a:endParaRPr lang="en-US" sz="1400" b="1">
              <a:latin typeface="Calibri" pitchFamily="34" charset="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533400" y="4826000"/>
            <a:ext cx="3352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 b="1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temp = Test.oneObj.fun(4);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457200" y="1219200"/>
            <a:ext cx="2249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>
                <a:latin typeface="Calibri" pitchFamily="34" charset="0"/>
              </a:rPr>
              <a:t> Creating a new class</a:t>
            </a: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484188" y="4125913"/>
            <a:ext cx="3173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>
                <a:latin typeface="Calibri" pitchFamily="34" charset="0"/>
              </a:rPr>
              <a:t> Creating an instance of a class</a:t>
            </a: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457200" y="4419600"/>
            <a:ext cx="2560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 Test oneObj = create Test(9, 78); </a:t>
            </a: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476250" y="4811713"/>
            <a:ext cx="2800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>
                <a:latin typeface="Calibri" pitchFamily="34" charset="0"/>
              </a:rPr>
              <a:t> Calling the class’s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</a:t>
            </a:r>
            <a:r>
              <a:rPr lang="en-US" sz="4000" b="1" dirty="0" smtClean="0">
                <a:solidFill>
                  <a:srgbClr val="77933C"/>
                </a:solidFill>
              </a:rPr>
              <a:t>Changes to </a:t>
            </a:r>
            <a:r>
              <a:rPr lang="en-US" sz="4000" b="1" dirty="0" err="1" smtClean="0">
                <a:solidFill>
                  <a:srgbClr val="77933C"/>
                </a:solidFill>
              </a:rPr>
              <a:t>Parser.jj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1858962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 smtClean="0"/>
              <a:t>Modified Program()  to recognize class and object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/>
              <a:t>          | </a:t>
            </a:r>
            <a:r>
              <a:rPr lang="en-US" sz="1400" dirty="0" err="1" smtClean="0"/>
              <a:t>c</a:t>
            </a:r>
            <a:r>
              <a:rPr lang="en-US" sz="1400" dirty="0" smtClean="0"/>
              <a:t>= </a:t>
            </a:r>
            <a:r>
              <a:rPr lang="en-US" sz="1400" dirty="0" err="1" smtClean="0"/>
              <a:t>myClass</a:t>
            </a:r>
            <a:r>
              <a:rPr lang="en-US" sz="1400" dirty="0" smtClean="0"/>
              <a:t>() {</a:t>
            </a:r>
            <a:r>
              <a:rPr lang="en-US" sz="1400" dirty="0" err="1" smtClean="0"/>
              <a:t>classList.add(c</a:t>
            </a:r>
            <a:r>
              <a:rPr lang="en-US" sz="1400" dirty="0" smtClean="0"/>
              <a:t>);}      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/>
              <a:t>| </a:t>
            </a:r>
            <a:r>
              <a:rPr lang="en-US" sz="1400" dirty="0" err="1" smtClean="0"/>
              <a:t>o</a:t>
            </a:r>
            <a:r>
              <a:rPr lang="en-US" sz="1400" dirty="0" smtClean="0"/>
              <a:t>= </a:t>
            </a:r>
            <a:r>
              <a:rPr lang="en-US" sz="1400" dirty="0" err="1" smtClean="0"/>
              <a:t>obj</a:t>
            </a:r>
            <a:r>
              <a:rPr lang="en-US" sz="1400" dirty="0" smtClean="0"/>
              <a:t>() {</a:t>
            </a:r>
            <a:r>
              <a:rPr lang="en-US" sz="1400" dirty="0" err="1" smtClean="0"/>
              <a:t>objList.add(o</a:t>
            </a:r>
            <a:r>
              <a:rPr lang="en-US" sz="1400" dirty="0" smtClean="0"/>
              <a:t>);}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 smtClean="0"/>
              <a:t>Added </a:t>
            </a:r>
            <a:r>
              <a:rPr lang="en-US" sz="2200" dirty="0" err="1" smtClean="0"/>
              <a:t>ObjFunction</a:t>
            </a:r>
            <a:r>
              <a:rPr lang="en-US" sz="2200" dirty="0" smtClean="0"/>
              <a:t> to be a part of Primary()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/>
              <a:t>| LOOKAHEAD(3) </a:t>
            </a:r>
            <a:r>
              <a:rPr lang="en-US" sz="1400" dirty="0" err="1" smtClean="0"/>
              <a:t>e</a:t>
            </a:r>
            <a:r>
              <a:rPr lang="en-US" sz="1400" dirty="0" smtClean="0"/>
              <a:t> = </a:t>
            </a:r>
            <a:r>
              <a:rPr lang="en-US" sz="1400" dirty="0" err="1" smtClean="0"/>
              <a:t>objFunc</a:t>
            </a:r>
            <a:r>
              <a:rPr lang="en-US" sz="1400" dirty="0" smtClean="0"/>
              <a:t>()     { return </a:t>
            </a:r>
            <a:r>
              <a:rPr lang="en-US" sz="1400" dirty="0" err="1" smtClean="0"/>
              <a:t>e</a:t>
            </a:r>
            <a:r>
              <a:rPr lang="en-US" sz="1400" dirty="0" smtClean="0"/>
              <a:t>; }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 smtClean="0"/>
              <a:t>Added </a:t>
            </a:r>
            <a:r>
              <a:rPr lang="en-US" sz="2200" dirty="0" err="1" smtClean="0"/>
              <a:t>MyClassmyClass</a:t>
            </a:r>
            <a:r>
              <a:rPr lang="en-US" sz="2200" dirty="0" smtClean="0"/>
              <a:t>(), Constructor constructor(), </a:t>
            </a:r>
            <a:r>
              <a:rPr lang="en-US" sz="2200" dirty="0" err="1" smtClean="0"/>
              <a:t>MyObjectobj</a:t>
            </a:r>
            <a:r>
              <a:rPr lang="en-US" sz="2200" dirty="0" smtClean="0"/>
              <a:t>(), </a:t>
            </a:r>
            <a:r>
              <a:rPr lang="en-US" sz="2200" dirty="0" err="1" smtClean="0"/>
              <a:t>ObjFunctionobjFunc</a:t>
            </a:r>
            <a:r>
              <a:rPr lang="en-US" sz="2200" dirty="0" smtClean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914400" y="3276600"/>
            <a:ext cx="77724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 pitchFamily="34" charset="0"/>
              </a:rPr>
              <a:t>MyClassmyClass() :</a:t>
            </a:r>
          </a:p>
          <a:p>
            <a:r>
              <a:rPr lang="en-US" sz="1200">
                <a:latin typeface="Calibri" pitchFamily="34" charset="0"/>
              </a:rPr>
              <a:t>{ Constructor cons; List&lt;Declaration&gt; globals= new ArrayList&lt;Declaration&gt;(); List&lt;Declaration&gt;decList</a:t>
            </a:r>
          </a:p>
          <a:p>
            <a:r>
              <a:rPr lang="en-US" sz="1200">
                <a:latin typeface="Calibri" pitchFamily="34" charset="0"/>
              </a:rPr>
              <a:t>    List&lt;Function&gt;funcList = new ArrayList&lt;Function&gt;(); Token className; Function f;}{         </a:t>
            </a:r>
          </a:p>
          <a:p>
            <a:r>
              <a:rPr lang="en-US" sz="1200">
                <a:latin typeface="Calibri" pitchFamily="34" charset="0"/>
              </a:rPr>
              <a:t>&lt;MYCLASS&gt;className = &lt;IDENTIFIER&gt;&lt;LCURLY&gt;</a:t>
            </a:r>
          </a:p>
          <a:p>
            <a:r>
              <a:rPr lang="en-US" sz="1200">
                <a:latin typeface="Calibri" pitchFamily="34" charset="0"/>
              </a:rPr>
              <a:t>         (curTopLevelType = retType() curTopLevelToken = &lt;IDENTIFIER&gt;</a:t>
            </a:r>
          </a:p>
          <a:p>
            <a:r>
              <a:rPr lang="en-US" sz="1200">
                <a:latin typeface="Calibri" pitchFamily="34" charset="0"/>
              </a:rPr>
              <a:t>         (            decList = restOfGlobalDec() {globals.addAll(decList); }         </a:t>
            </a:r>
          </a:p>
          <a:p>
            <a:r>
              <a:rPr lang="en-US" sz="1200">
                <a:latin typeface="Calibri" pitchFamily="34" charset="0"/>
              </a:rPr>
              <a:t>| f = restOfFunction()      { funcList.add(f); } ))*   </a:t>
            </a:r>
          </a:p>
          <a:p>
            <a:r>
              <a:rPr lang="en-US" sz="1200">
                <a:latin typeface="Calibri" pitchFamily="34" charset="0"/>
              </a:rPr>
              <a:t>          cons = constructor()</a:t>
            </a:r>
          </a:p>
          <a:p>
            <a:r>
              <a:rPr lang="en-US" sz="1200">
                <a:latin typeface="Calibri" pitchFamily="34" charset="0"/>
              </a:rPr>
              <a:t>          (curTopLevelType = retType() curTopLevelToken = &lt;IDENTIFIER&gt;</a:t>
            </a:r>
          </a:p>
          <a:p>
            <a:r>
              <a:rPr lang="en-US" sz="1200">
                <a:latin typeface="Calibri" pitchFamily="34" charset="0"/>
              </a:rPr>
              <a:t>         (            decList = restOfGlobalDec() {globals.addAll(decList); }           </a:t>
            </a:r>
          </a:p>
          <a:p>
            <a:r>
              <a:rPr lang="en-US" sz="1200">
                <a:latin typeface="Calibri" pitchFamily="34" charset="0"/>
              </a:rPr>
              <a:t>| f = restOfFunction()      { funcList.add(f); }    ))*</a:t>
            </a:r>
          </a:p>
          <a:p>
            <a:r>
              <a:rPr lang="en-US" sz="1200">
                <a:latin typeface="Calibri" pitchFamily="34" charset="0"/>
              </a:rPr>
              <a:t>&lt;RCURLY&gt;   {</a:t>
            </a:r>
          </a:p>
          <a:p>
            <a:r>
              <a:rPr lang="en-US" sz="1200">
                <a:latin typeface="Calibri" pitchFamily="34" charset="0"/>
              </a:rPr>
              <a:t>return new MyClass(className, globals, funcList, cons);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</a:t>
            </a:r>
            <a:r>
              <a:rPr lang="en-US" sz="4000" b="1" dirty="0" smtClean="0">
                <a:solidFill>
                  <a:srgbClr val="77933C"/>
                </a:solidFill>
              </a:rPr>
              <a:t>Changes to </a:t>
            </a:r>
            <a:r>
              <a:rPr lang="en-US" sz="4000" b="1" dirty="0" err="1" smtClean="0">
                <a:solidFill>
                  <a:srgbClr val="77933C"/>
                </a:solidFill>
              </a:rPr>
              <a:t>AbstractSyntax.java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000" dirty="0" smtClean="0"/>
              <a:t>Modified the class Program{…}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/>
              <a:t>public </a:t>
            </a:r>
            <a:r>
              <a:rPr lang="en-US" sz="1400" dirty="0" err="1" smtClean="0"/>
              <a:t>Program(List</a:t>
            </a:r>
            <a:r>
              <a:rPr lang="en-US" sz="1400" dirty="0" smtClean="0"/>
              <a:t>&lt;Declaration&gt;</a:t>
            </a:r>
            <a:r>
              <a:rPr lang="en-US" sz="1400" dirty="0" err="1" smtClean="0"/>
              <a:t>globals</a:t>
            </a:r>
            <a:r>
              <a:rPr lang="en-US" sz="1400" dirty="0" smtClean="0"/>
              <a:t>,   List&lt;Function&gt; functions, 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List&lt;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</a:rPr>
              <a:t>MyClass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&gt; classes, List&lt;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</a:rPr>
              <a:t>MyObject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&gt; objects</a:t>
            </a:r>
            <a:r>
              <a:rPr lang="en-US" sz="1400" dirty="0" smtClean="0"/>
              <a:t>)    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/>
              <a:t>{            </a:t>
            </a:r>
            <a:r>
              <a:rPr lang="en-US" sz="1400" dirty="0" err="1" smtClean="0"/>
              <a:t>this.globals</a:t>
            </a:r>
            <a:r>
              <a:rPr lang="en-US" sz="1400" dirty="0" smtClean="0"/>
              <a:t> = </a:t>
            </a:r>
            <a:r>
              <a:rPr lang="en-US" sz="1400" dirty="0" err="1" smtClean="0"/>
              <a:t>globals</a:t>
            </a:r>
            <a:r>
              <a:rPr lang="en-US" sz="1400" dirty="0" smtClean="0"/>
              <a:t>;        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err="1" smtClean="0"/>
              <a:t>this.functions</a:t>
            </a:r>
            <a:r>
              <a:rPr lang="en-US" sz="1400" dirty="0" smtClean="0"/>
              <a:t> = functions;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</a:rPr>
              <a:t>this.classes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 = classes;         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</a:rPr>
              <a:t>this.objects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= objects;        </a:t>
            </a:r>
            <a:r>
              <a:rPr lang="en-US" sz="1400" dirty="0" smtClean="0"/>
              <a:t>}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000" dirty="0" smtClean="0"/>
              <a:t>Added these classes: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     -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{…}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     - Constructor{…}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     - </a:t>
            </a:r>
            <a:r>
              <a:rPr lang="en-US" sz="2000" dirty="0" err="1" smtClean="0"/>
              <a:t>MyObject</a:t>
            </a:r>
            <a:r>
              <a:rPr lang="en-US" sz="2000" dirty="0" smtClean="0"/>
              <a:t> extends Statement{…}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     - </a:t>
            </a:r>
            <a:r>
              <a:rPr lang="en-US" sz="2000" dirty="0" err="1" smtClean="0"/>
              <a:t>ObjFunction</a:t>
            </a:r>
            <a:r>
              <a:rPr lang="en-US" sz="2000" dirty="0" smtClean="0"/>
              <a:t> extends Expression {…}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</a:t>
            </a:r>
            <a:r>
              <a:rPr lang="en-US" sz="4000" b="1" dirty="0" smtClean="0">
                <a:solidFill>
                  <a:srgbClr val="77933C"/>
                </a:solidFill>
              </a:rPr>
              <a:t>AST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28600" y="76200"/>
            <a:ext cx="4572000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sz="1100"/>
              <a:t>Program (abstract syntax):</a:t>
            </a:r>
          </a:p>
          <a:p>
            <a:pPr defTabSz="914400"/>
            <a:r>
              <a:rPr lang="en-US" sz="1100"/>
              <a:t>  Function = main; Return type = int</a:t>
            </a:r>
          </a:p>
          <a:p>
            <a:pPr defTabSz="914400"/>
            <a:r>
              <a:rPr lang="en-US" sz="1100"/>
              <a:t>    params =</a:t>
            </a:r>
          </a:p>
          <a:p>
            <a:pPr defTabSz="914400"/>
            <a:r>
              <a:rPr lang="en-US" sz="1100"/>
              <a:t>    Block:</a:t>
            </a:r>
          </a:p>
          <a:p>
            <a:pPr defTabSz="914400"/>
            <a:r>
              <a:rPr lang="en-US" sz="1100"/>
              <a:t>      int x =</a:t>
            </a:r>
          </a:p>
          <a:p>
            <a:pPr defTabSz="914400"/>
            <a:r>
              <a:rPr lang="en-US" sz="1100"/>
              <a:t>        Call: foo, stackOffset=2</a:t>
            </a:r>
          </a:p>
          <a:p>
            <a:pPr defTabSz="914400"/>
            <a:r>
              <a:rPr lang="en-US" sz="1100"/>
              <a:t>          args =</a:t>
            </a:r>
          </a:p>
          <a:p>
            <a:pPr defTabSz="914400"/>
            <a:r>
              <a:rPr lang="en-US" sz="1100"/>
              <a:t>      Call: println, stackOffset=0</a:t>
            </a:r>
          </a:p>
          <a:p>
            <a:pPr defTabSz="914400"/>
            <a:r>
              <a:rPr lang="en-US" sz="1100"/>
              <a:t>        args =</a:t>
            </a:r>
          </a:p>
          <a:p>
            <a:pPr defTabSz="914400"/>
            <a:r>
              <a:rPr lang="en-US" sz="1100"/>
              <a:t>        StringValue: It worked!</a:t>
            </a:r>
          </a:p>
          <a:p>
            <a:pPr defTabSz="914400"/>
            <a:r>
              <a:rPr lang="en-US" sz="1100"/>
              <a:t>  Function = foo; Return type = int</a:t>
            </a:r>
          </a:p>
          <a:p>
            <a:pPr defTabSz="914400"/>
            <a:r>
              <a:rPr lang="en-US" sz="1100"/>
              <a:t>    params =</a:t>
            </a:r>
          </a:p>
          <a:p>
            <a:pPr defTabSz="914400"/>
            <a:r>
              <a:rPr lang="en-US" sz="1100"/>
              <a:t>    Block:</a:t>
            </a:r>
          </a:p>
          <a:p>
            <a:pPr defTabSz="914400"/>
            <a:r>
              <a:rPr lang="en-US" sz="1100"/>
              <a:t>      int temp =</a:t>
            </a:r>
          </a:p>
          <a:p>
            <a:pPr defTabSz="914400"/>
            <a:r>
              <a:rPr lang="en-US" sz="1100"/>
              <a:t>        IntValue: 10</a:t>
            </a:r>
          </a:p>
          <a:p>
            <a:pPr defTabSz="914400"/>
            <a:r>
              <a:rPr lang="en-US" sz="1100"/>
              <a:t>      </a:t>
            </a:r>
            <a:r>
              <a:rPr lang="en-US" sz="1100">
                <a:solidFill>
                  <a:srgbClr val="669900"/>
                </a:solidFill>
              </a:rPr>
              <a:t>Object = oneObj; Object type = Test</a:t>
            </a:r>
          </a:p>
          <a:p>
            <a:pPr defTabSz="914400"/>
            <a:r>
              <a:rPr lang="en-US" sz="1100"/>
              <a:t>        args =</a:t>
            </a:r>
          </a:p>
          <a:p>
            <a:pPr defTabSz="914400"/>
            <a:r>
              <a:rPr lang="en-US" sz="1100"/>
              <a:t>        IntValue: 20</a:t>
            </a:r>
          </a:p>
          <a:p>
            <a:pPr defTabSz="914400"/>
            <a:r>
              <a:rPr lang="en-US" sz="1100"/>
              <a:t>        IntValue: 4</a:t>
            </a:r>
          </a:p>
          <a:p>
            <a:pPr defTabSz="914400"/>
            <a:r>
              <a:rPr lang="en-US" sz="1100"/>
              <a:t>      Assignment:</a:t>
            </a:r>
          </a:p>
          <a:p>
            <a:pPr defTabSz="914400"/>
            <a:r>
              <a:rPr lang="en-US" sz="1100"/>
              <a:t>        Variable: temp, LOCAL addr=1</a:t>
            </a:r>
          </a:p>
          <a:p>
            <a:pPr defTabSz="914400"/>
            <a:r>
              <a:rPr lang="en-US" sz="1100"/>
              <a:t>        </a:t>
            </a:r>
            <a:r>
              <a:rPr lang="en-US" sz="1100">
                <a:solidFill>
                  <a:srgbClr val="669900"/>
                </a:solidFill>
              </a:rPr>
              <a:t>Object Function = oneObj; Function Name = fun</a:t>
            </a:r>
          </a:p>
          <a:p>
            <a:pPr defTabSz="914400"/>
            <a:r>
              <a:rPr lang="en-US" sz="1100">
                <a:solidFill>
                  <a:srgbClr val="669900"/>
                </a:solidFill>
              </a:rPr>
              <a:t>          </a:t>
            </a:r>
            <a:r>
              <a:rPr lang="en-US" sz="1100"/>
              <a:t>args =</a:t>
            </a:r>
          </a:p>
          <a:p>
            <a:pPr defTabSz="914400"/>
            <a:r>
              <a:rPr lang="en-US" sz="1100"/>
              <a:t>          Variable: temp, LOCAL addr=1</a:t>
            </a:r>
          </a:p>
          <a:p>
            <a:pPr defTabSz="914400"/>
            <a:r>
              <a:rPr lang="en-US" sz="1100"/>
              <a:t>      Return:</a:t>
            </a:r>
          </a:p>
          <a:p>
            <a:pPr defTabSz="914400"/>
            <a:r>
              <a:rPr lang="en-US" sz="1100"/>
              <a:t>        Variable: return#foo, LOCAL addr=0</a:t>
            </a:r>
          </a:p>
          <a:p>
            <a:pPr defTabSz="914400"/>
            <a:r>
              <a:rPr lang="en-US" sz="1100"/>
              <a:t>        Variable: temp, LOCAL addr=1</a:t>
            </a:r>
          </a:p>
          <a:p>
            <a:pPr defTabSz="914400"/>
            <a:r>
              <a:rPr lang="en-US" sz="1100"/>
              <a:t>  </a:t>
            </a:r>
            <a:r>
              <a:rPr lang="en-US" sz="1100">
                <a:solidFill>
                  <a:srgbClr val="669900"/>
                </a:solidFill>
              </a:rPr>
              <a:t>Class: Test</a:t>
            </a:r>
          </a:p>
          <a:p>
            <a:pPr defTabSz="914400"/>
            <a:r>
              <a:rPr lang="en-US" sz="1100">
                <a:solidFill>
                  <a:srgbClr val="669900"/>
                </a:solidFill>
              </a:rPr>
              <a:t>    </a:t>
            </a:r>
            <a:r>
              <a:rPr lang="en-US" sz="1100"/>
              <a:t>int myX</a:t>
            </a:r>
          </a:p>
          <a:p>
            <a:pPr defTabSz="914400"/>
            <a:r>
              <a:rPr lang="en-US" sz="1100"/>
              <a:t>    int myY</a:t>
            </a:r>
          </a:p>
          <a:p>
            <a:pPr defTabSz="914400"/>
            <a:r>
              <a:rPr lang="en-US" sz="1100"/>
              <a:t>    </a:t>
            </a:r>
            <a:r>
              <a:rPr lang="en-US" sz="1100">
                <a:solidFill>
                  <a:srgbClr val="669900"/>
                </a:solidFill>
              </a:rPr>
              <a:t>Function = fun</a:t>
            </a:r>
            <a:r>
              <a:rPr lang="en-US" sz="1100"/>
              <a:t>; Return type = int</a:t>
            </a:r>
          </a:p>
          <a:p>
            <a:pPr defTabSz="914400"/>
            <a:r>
              <a:rPr lang="en-US" sz="1100"/>
              <a:t>      params =</a:t>
            </a:r>
          </a:p>
          <a:p>
            <a:pPr defTabSz="914400"/>
            <a:r>
              <a:rPr lang="en-US" sz="1100"/>
              <a:t>      int match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352800" y="228600"/>
            <a:ext cx="4572000" cy="575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/>
              <a:t> </a:t>
            </a:r>
            <a:r>
              <a:rPr lang="en-US" sz="1100"/>
              <a:t>Block:</a:t>
            </a:r>
          </a:p>
          <a:p>
            <a:pPr defTabSz="914400"/>
            <a:r>
              <a:rPr lang="en-US" sz="1100"/>
              <a:t>        Call: println, stackOffset=0</a:t>
            </a:r>
          </a:p>
          <a:p>
            <a:pPr defTabSz="914400"/>
            <a:r>
              <a:rPr lang="en-US" sz="1100"/>
              <a:t>          args =</a:t>
            </a:r>
          </a:p>
          <a:p>
            <a:pPr defTabSz="914400"/>
            <a:r>
              <a:rPr lang="en-US" sz="1100"/>
              <a:t>          StringValue: The result from method fun is:</a:t>
            </a:r>
          </a:p>
          <a:p>
            <a:pPr defTabSz="914400"/>
            <a:r>
              <a:rPr lang="en-US" sz="1100"/>
              <a:t>        Call: println, stackOffset=0</a:t>
            </a:r>
          </a:p>
          <a:p>
            <a:pPr defTabSz="914400"/>
            <a:r>
              <a:rPr lang="en-US" sz="1100"/>
              <a:t>          args =</a:t>
            </a:r>
          </a:p>
          <a:p>
            <a:pPr defTabSz="914400"/>
            <a:r>
              <a:rPr lang="en-US" sz="1100"/>
              <a:t>          Binary:</a:t>
            </a:r>
          </a:p>
          <a:p>
            <a:pPr defTabSz="914400"/>
            <a:r>
              <a:rPr lang="en-US" sz="1100"/>
              <a:t>            Operator: INT+</a:t>
            </a:r>
          </a:p>
          <a:p>
            <a:pPr defTabSz="914400"/>
            <a:r>
              <a:rPr lang="en-US" sz="1100"/>
              <a:t>            Binary:</a:t>
            </a:r>
          </a:p>
          <a:p>
            <a:pPr defTabSz="914400"/>
            <a:r>
              <a:rPr lang="en-US" sz="1100"/>
              <a:t>              Operator: INT+</a:t>
            </a:r>
          </a:p>
          <a:p>
            <a:pPr defTabSz="914400"/>
            <a:r>
              <a:rPr lang="en-US" sz="1100"/>
              <a:t>              Variable: myX, INSTANCE addr=2</a:t>
            </a:r>
          </a:p>
          <a:p>
            <a:pPr defTabSz="914400"/>
            <a:r>
              <a:rPr lang="en-US" sz="1100"/>
              <a:t>              Variable: myY, INSTANCE addr=3</a:t>
            </a:r>
          </a:p>
          <a:p>
            <a:pPr defTabSz="914400"/>
            <a:r>
              <a:rPr lang="en-US" sz="1100"/>
              <a:t>            Variable: match, LOCAL addr=5</a:t>
            </a:r>
          </a:p>
          <a:p>
            <a:pPr defTabSz="914400"/>
            <a:r>
              <a:rPr lang="en-US" sz="1100"/>
              <a:t>        Return:</a:t>
            </a:r>
          </a:p>
          <a:p>
            <a:pPr defTabSz="914400"/>
            <a:r>
              <a:rPr lang="en-US" sz="1100"/>
              <a:t>          Variable: return#fun, LOCAL addr=4</a:t>
            </a:r>
          </a:p>
          <a:p>
            <a:pPr defTabSz="914400"/>
            <a:r>
              <a:rPr lang="en-US" sz="1100"/>
              <a:t>          Binary:</a:t>
            </a:r>
          </a:p>
          <a:p>
            <a:pPr defTabSz="914400"/>
            <a:r>
              <a:rPr lang="en-US" sz="1100"/>
              <a:t>            Operator: INT+</a:t>
            </a:r>
          </a:p>
          <a:p>
            <a:pPr defTabSz="914400"/>
            <a:r>
              <a:rPr lang="en-US" sz="1100"/>
              <a:t>            Binary:</a:t>
            </a:r>
          </a:p>
          <a:p>
            <a:pPr defTabSz="914400"/>
            <a:r>
              <a:rPr lang="en-US" sz="1100"/>
              <a:t>              Operator: INT+</a:t>
            </a:r>
          </a:p>
          <a:p>
            <a:pPr defTabSz="914400"/>
            <a:r>
              <a:rPr lang="en-US" sz="1100"/>
              <a:t>              Variable: myX, INSTANCE addr=2</a:t>
            </a:r>
          </a:p>
          <a:p>
            <a:pPr defTabSz="914400"/>
            <a:r>
              <a:rPr lang="en-US" sz="1100"/>
              <a:t>              Variable: myY, INSTANCE addr=3</a:t>
            </a:r>
          </a:p>
          <a:p>
            <a:pPr defTabSz="914400"/>
            <a:r>
              <a:rPr lang="en-US" sz="1100"/>
              <a:t>            Variable: match, LOCAL addr=5</a:t>
            </a:r>
          </a:p>
          <a:p>
            <a:pPr defTabSz="914400"/>
            <a:r>
              <a:rPr lang="en-US" sz="1100"/>
              <a:t>    </a:t>
            </a:r>
            <a:r>
              <a:rPr lang="en-US" sz="1100">
                <a:solidFill>
                  <a:srgbClr val="669900"/>
                </a:solidFill>
              </a:rPr>
              <a:t>Constructor = Test</a:t>
            </a:r>
          </a:p>
          <a:p>
            <a:pPr defTabSz="914400"/>
            <a:r>
              <a:rPr lang="en-US" sz="1100"/>
              <a:t>      params =</a:t>
            </a:r>
          </a:p>
          <a:p>
            <a:pPr defTabSz="914400"/>
            <a:r>
              <a:rPr lang="en-US" sz="1100"/>
              <a:t>      int x</a:t>
            </a:r>
          </a:p>
          <a:p>
            <a:pPr defTabSz="914400"/>
            <a:r>
              <a:rPr lang="en-US" sz="1100"/>
              <a:t>      int y</a:t>
            </a:r>
          </a:p>
          <a:p>
            <a:pPr defTabSz="914400"/>
            <a:r>
              <a:rPr lang="en-US" sz="1100"/>
              <a:t>      Block:</a:t>
            </a:r>
          </a:p>
          <a:p>
            <a:pPr defTabSz="914400"/>
            <a:r>
              <a:rPr lang="en-US" sz="1100"/>
              <a:t>        Assignment:</a:t>
            </a:r>
          </a:p>
          <a:p>
            <a:pPr defTabSz="914400"/>
            <a:r>
              <a:rPr lang="en-US" sz="1100"/>
              <a:t>          Variable: myX, INSTANCE addr=2</a:t>
            </a:r>
          </a:p>
          <a:p>
            <a:pPr defTabSz="914400"/>
            <a:r>
              <a:rPr lang="en-US" sz="1100"/>
              <a:t>          Variable: x, LOCAL addr=4</a:t>
            </a:r>
          </a:p>
          <a:p>
            <a:pPr defTabSz="914400"/>
            <a:r>
              <a:rPr lang="en-US" sz="1100"/>
              <a:t>        Assignment:</a:t>
            </a:r>
          </a:p>
          <a:p>
            <a:pPr defTabSz="914400"/>
            <a:r>
              <a:rPr lang="en-US" sz="1100"/>
              <a:t>          Variable: myY, INSTANCE addr=3</a:t>
            </a:r>
          </a:p>
          <a:p>
            <a:pPr defTabSz="914400"/>
            <a:r>
              <a:rPr lang="en-US" sz="1100"/>
              <a:t>          Variable: y, LOCAL addr=5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Demo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</p:spPr>
        <p:txBody>
          <a:bodyPr rtlCol="0">
            <a:normAutofit fontScale="3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Class Test{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</a:t>
            </a:r>
            <a:r>
              <a:rPr lang="en-US" sz="6400" b="1" dirty="0" err="1" smtClean="0"/>
              <a:t>myX</a:t>
            </a:r>
            <a:r>
              <a:rPr lang="en-US" sz="6400" b="1" dirty="0" smtClean="0"/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</a:t>
            </a:r>
            <a:r>
              <a:rPr lang="en-US" sz="6400" b="1" dirty="0" err="1" smtClean="0"/>
              <a:t>myY</a:t>
            </a:r>
            <a:r>
              <a:rPr lang="en-US" sz="6400" b="1" dirty="0" smtClean="0"/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Test(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x, 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y){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    </a:t>
            </a:r>
            <a:r>
              <a:rPr lang="en-US" sz="6400" b="1" dirty="0" err="1" smtClean="0"/>
              <a:t>myX</a:t>
            </a:r>
            <a:r>
              <a:rPr lang="en-US" sz="6400" b="1" dirty="0" smtClean="0"/>
              <a:t> = x;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    </a:t>
            </a:r>
            <a:r>
              <a:rPr lang="en-US" sz="6400" b="1" dirty="0" err="1" smtClean="0"/>
              <a:t>myY</a:t>
            </a:r>
            <a:r>
              <a:rPr lang="en-US" sz="6400" b="1" dirty="0" smtClean="0"/>
              <a:t> = y;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fun (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match){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  </a:t>
            </a:r>
            <a:r>
              <a:rPr lang="en-US" sz="6400" b="1" dirty="0" err="1" smtClean="0"/>
              <a:t>println</a:t>
            </a:r>
            <a:r>
              <a:rPr lang="en-US" sz="6400" b="1" dirty="0" smtClean="0"/>
              <a:t> (</a:t>
            </a:r>
            <a:r>
              <a:rPr lang="en-US" sz="6400" b="1" dirty="0" err="1" smtClean="0"/>
              <a:t>myX</a:t>
            </a:r>
            <a:r>
              <a:rPr lang="en-US" sz="6400" b="1" dirty="0" smtClean="0"/>
              <a:t> +</a:t>
            </a:r>
            <a:r>
              <a:rPr lang="en-US" sz="6400" b="1" dirty="0" err="1" smtClean="0"/>
              <a:t>myY</a:t>
            </a:r>
            <a:r>
              <a:rPr lang="en-US" sz="6400" b="1" dirty="0" smtClean="0"/>
              <a:t> + match);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  return </a:t>
            </a:r>
            <a:r>
              <a:rPr lang="en-US" sz="6400" b="1" dirty="0" err="1" smtClean="0"/>
              <a:t>myX</a:t>
            </a:r>
            <a:r>
              <a:rPr lang="en-US" sz="6400" b="1" dirty="0" smtClean="0"/>
              <a:t> + </a:t>
            </a:r>
            <a:r>
              <a:rPr lang="en-US" sz="6400" b="1" dirty="0" err="1" smtClean="0"/>
              <a:t>myY</a:t>
            </a:r>
            <a:r>
              <a:rPr lang="en-US" sz="6400" b="1" dirty="0" smtClean="0"/>
              <a:t> + match;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64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smtClean="0"/>
              <a:t>int main()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smtClean="0"/>
              <a:t>   int x = foo();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smtClean="0"/>
              <a:t>   println( "It worked!" );   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smtClean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b="1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smtClean="0"/>
              <a:t>int foo(){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smtClean="0"/>
              <a:t>   int temp = 10;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smtClean="0"/>
              <a:t>   </a:t>
            </a:r>
            <a:r>
              <a:rPr lang="en-US" sz="2000" b="1" smtClean="0">
                <a:solidFill>
                  <a:srgbClr val="4F6228"/>
                </a:solidFill>
              </a:rPr>
              <a:t>Test oneObj = create Test(20, 4);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smtClean="0">
                <a:solidFill>
                  <a:srgbClr val="4F6228"/>
                </a:solidFill>
              </a:rPr>
              <a:t>   temp = Test.oneObj.fun(temp);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smtClean="0"/>
              <a:t>   println(temp);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smtClean="0"/>
              <a:t>   return temp;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smtClean="0"/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600" smtClean="0"/>
          </a:p>
          <a:p>
            <a:pPr lvl="2">
              <a:lnSpc>
                <a:spcPct val="80000"/>
              </a:lnSpc>
              <a:buFont typeface="Arial" charset="0"/>
              <a:buNone/>
            </a:pPr>
            <a:endParaRPr lang="en-US" sz="600" smtClean="0"/>
          </a:p>
          <a:p>
            <a:pPr lvl="2">
              <a:lnSpc>
                <a:spcPct val="80000"/>
              </a:lnSpc>
            </a:pPr>
            <a:endParaRPr lang="en-US" sz="600" smtClean="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600" smtClean="0"/>
              <a:t>	</a:t>
            </a:r>
          </a:p>
          <a:p>
            <a:pPr>
              <a:lnSpc>
                <a:spcPct val="80000"/>
              </a:lnSpc>
            </a:pPr>
            <a:endParaRPr lang="en-US" sz="700" smtClean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BNF: </a:t>
            </a:r>
            <a:r>
              <a:rPr lang="en-US" sz="4000" b="1" dirty="0" smtClean="0">
                <a:solidFill>
                  <a:srgbClr val="77933C"/>
                </a:solidFill>
              </a:rPr>
              <a:t>What exists in Hmm</a:t>
            </a:r>
            <a:endParaRPr lang="en-US" sz="4000" dirty="0">
              <a:solidFill>
                <a:srgbClr val="77933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 rtlCol="0">
            <a:normAutofit fontScale="55000" lnSpcReduction="20000"/>
          </a:bodyPr>
          <a:lstStyle/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Program </a:t>
            </a:r>
            <a:r>
              <a:rPr lang="en-US" dirty="0" smtClean="0">
                <a:sym typeface="Arial" charset="0"/>
              </a:rPr>
              <a:t>: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[ </a:t>
            </a:r>
            <a:r>
              <a:rPr lang="en-US" dirty="0" smtClean="0"/>
              <a:t>Declaration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]|</a:t>
            </a:r>
            <a:r>
              <a:rPr lang="en-US" dirty="0" err="1" smtClean="0"/>
              <a:t>retType</a:t>
            </a:r>
            <a:r>
              <a:rPr lang="en-US" dirty="0" smtClean="0"/>
              <a:t> Identifier Function | </a:t>
            </a:r>
            <a:r>
              <a:rPr lang="en-US" dirty="0" err="1" smtClean="0"/>
              <a:t>MyClass</a:t>
            </a:r>
            <a:r>
              <a:rPr lang="en-US" dirty="0" smtClean="0"/>
              <a:t> | </a:t>
            </a:r>
            <a:r>
              <a:rPr lang="en-US" dirty="0" err="1" smtClean="0"/>
              <a:t>MyObject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}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Function </a:t>
            </a:r>
            <a:r>
              <a:rPr lang="en-US" dirty="0" smtClean="0">
                <a:sym typeface="Arial" charset="0"/>
              </a:rPr>
              <a:t>: ( ) Block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MyClass</a:t>
            </a:r>
            <a:r>
              <a:rPr lang="en-US" dirty="0" smtClean="0"/>
              <a:t>: Class </a:t>
            </a:r>
            <a:r>
              <a:rPr lang="en-US" dirty="0" err="1" smtClean="0"/>
              <a:t>Idenitifier</a:t>
            </a:r>
            <a:r>
              <a:rPr lang="en-US" dirty="0" smtClean="0"/>
              <a:t> {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dirty="0" err="1" smtClean="0"/>
              <a:t>retType</a:t>
            </a:r>
            <a:r>
              <a:rPr lang="en-US" dirty="0" smtClean="0"/>
              <a:t> Identifier Function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}</a:t>
            </a:r>
            <a:r>
              <a:rPr lang="en-US" dirty="0" smtClean="0"/>
              <a:t>Constructor     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dirty="0" err="1" smtClean="0"/>
              <a:t>retType</a:t>
            </a:r>
            <a:r>
              <a:rPr lang="en-US" dirty="0" smtClean="0"/>
              <a:t> Identifier Function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} </a:t>
            </a:r>
            <a:r>
              <a:rPr lang="en-US" dirty="0" smtClean="0"/>
              <a:t>}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MyObject</a:t>
            </a:r>
            <a:r>
              <a:rPr lang="en-US" dirty="0" smtClean="0"/>
              <a:t>: Identifier Identifier = create Identifier </a:t>
            </a:r>
            <a:r>
              <a:rPr lang="en-US" dirty="0" err="1" smtClean="0"/>
              <a:t>callArgs</a:t>
            </a:r>
            <a:endParaRPr lang="en-US" dirty="0" smtClean="0"/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Constructor: Identifier (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[{ </a:t>
            </a:r>
            <a:r>
              <a:rPr lang="en-US" dirty="0" smtClean="0"/>
              <a:t>Parameter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} ]</a:t>
            </a:r>
            <a:r>
              <a:rPr lang="en-US" dirty="0" smtClean="0"/>
              <a:t>) block </a:t>
            </a:r>
            <a:endParaRPr lang="en-US" dirty="0" smtClean="0">
              <a:sym typeface="Arial" charset="0"/>
            </a:endParaRP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Declaration </a:t>
            </a:r>
            <a:r>
              <a:rPr lang="en-US" dirty="0" smtClean="0">
                <a:sym typeface="Arial" charset="0"/>
              </a:rPr>
              <a:t>: Type Identifier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[</a:t>
            </a:r>
            <a:r>
              <a:rPr lang="en-US" dirty="0" smtClean="0">
                <a:sym typeface="Arial" charset="0"/>
              </a:rPr>
              <a:t> [Literal]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]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dirty="0" smtClean="0">
                <a:sym typeface="Arial" charset="0"/>
              </a:rPr>
              <a:t> , Identifier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[</a:t>
            </a:r>
            <a:r>
              <a:rPr lang="en-US" dirty="0" smtClean="0">
                <a:sym typeface="Arial" charset="0"/>
              </a:rPr>
              <a:t> [ Literal ]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]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}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Type </a:t>
            </a:r>
            <a:r>
              <a:rPr lang="en-US" dirty="0" smtClean="0">
                <a:sym typeface="Arial" charset="0"/>
              </a:rPr>
              <a:t>: 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err="1" smtClean="0"/>
              <a:t>bool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/>
              <a:t>  float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/>
              <a:t>  list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err="1" smtClean="0"/>
              <a:t>tuple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/>
              <a:t>  object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/>
              <a:t>  string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/>
              <a:t>  void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Statements </a:t>
            </a:r>
            <a:r>
              <a:rPr lang="en-US" dirty="0" smtClean="0">
                <a:sym typeface="Arial" charset="0"/>
              </a:rPr>
              <a:t>: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dirty="0" smtClean="0">
                <a:sym typeface="Arial" charset="0"/>
              </a:rPr>
              <a:t> Statement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}</a:t>
            </a:r>
            <a:endParaRPr lang="en-US" dirty="0" smtClean="0">
              <a:sym typeface="Arial" charset="0"/>
            </a:endParaRP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Statement </a:t>
            </a:r>
            <a:r>
              <a:rPr lang="en-US" dirty="0" smtClean="0">
                <a:sym typeface="Arial" charset="0"/>
              </a:rPr>
              <a:t>:  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/>
              <a:t>  Declaration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>
                <a:sym typeface="Arial" charset="0"/>
              </a:rPr>
              <a:t> Block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err="1" smtClean="0">
                <a:sym typeface="Arial" charset="0"/>
              </a:rPr>
              <a:t>ForEach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>
                <a:sym typeface="Arial" charset="0"/>
              </a:rPr>
              <a:t> Assignment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err="1" smtClean="0">
                <a:sym typeface="Arial" charset="0"/>
              </a:rPr>
              <a:t>IfStatement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err="1" smtClean="0">
                <a:sym typeface="Arial" charset="0"/>
              </a:rPr>
              <a:t>WhileStatement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err="1" smtClean="0">
                <a:sym typeface="Arial" charset="0"/>
              </a:rPr>
              <a:t>CallStatement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err="1" smtClean="0">
                <a:sym typeface="Arial" charset="0"/>
              </a:rPr>
              <a:t>ReturnStatement</a:t>
            </a:r>
            <a:endParaRPr lang="en-US" dirty="0" smtClean="0">
              <a:sym typeface="Arial" charset="0"/>
            </a:endParaRP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Block </a:t>
            </a:r>
            <a:r>
              <a:rPr lang="en-US" dirty="0" smtClean="0">
                <a:sym typeface="Arial" charset="0"/>
              </a:rPr>
              <a:t>: { </a:t>
            </a:r>
            <a:r>
              <a:rPr lang="en-US" dirty="0" smtClean="0"/>
              <a:t>Statements }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ForEach</a:t>
            </a:r>
            <a:r>
              <a:rPr lang="en-US" dirty="0" smtClean="0">
                <a:sym typeface="Arial" charset="0"/>
              </a:rPr>
              <a:t>: for( Expression &lt;- Expression ) Block</a:t>
            </a:r>
            <a:endParaRPr lang="en-US" dirty="0" smtClean="0"/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Assignment </a:t>
            </a:r>
            <a:r>
              <a:rPr lang="en-US" dirty="0" smtClean="0">
                <a:sym typeface="Arial" charset="0"/>
              </a:rPr>
              <a:t>: Identifier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[</a:t>
            </a:r>
            <a:r>
              <a:rPr lang="en-US" dirty="0" smtClean="0">
                <a:sym typeface="Arial" charset="0"/>
              </a:rPr>
              <a:t> [ Expression ]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]</a:t>
            </a:r>
            <a:r>
              <a:rPr lang="en-US" dirty="0" smtClean="0"/>
              <a:t>=</a:t>
            </a:r>
            <a:r>
              <a:rPr lang="en-US" dirty="0" smtClean="0">
                <a:sym typeface="Arial" charset="0"/>
              </a:rPr>
              <a:t> Expression </a:t>
            </a:r>
            <a:r>
              <a:rPr lang="en-US" dirty="0" smtClean="0"/>
              <a:t>;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Parameter : Type Identifier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IfStatement</a:t>
            </a:r>
            <a:r>
              <a:rPr lang="en-US" dirty="0" smtClean="0">
                <a:sym typeface="Arial" charset="0"/>
              </a:rPr>
              <a:t>: </a:t>
            </a:r>
            <a:r>
              <a:rPr lang="en-US" dirty="0" smtClean="0"/>
              <a:t>if (</a:t>
            </a:r>
            <a:r>
              <a:rPr lang="en-US" dirty="0" smtClean="0">
                <a:sym typeface="Arial" charset="0"/>
              </a:rPr>
              <a:t> Expression </a:t>
            </a:r>
            <a:r>
              <a:rPr lang="en-US" dirty="0" smtClean="0"/>
              <a:t>)</a:t>
            </a:r>
            <a:r>
              <a:rPr lang="en-US" dirty="0" smtClean="0">
                <a:sym typeface="Arial" charset="0"/>
              </a:rPr>
              <a:t> Block 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[</a:t>
            </a:r>
            <a:r>
              <a:rPr lang="en-US" dirty="0" smtClean="0"/>
              <a:t>else</a:t>
            </a:r>
            <a:r>
              <a:rPr lang="en-US" dirty="0" err="1" smtClean="0">
                <a:sym typeface="Arial" charset="0"/>
              </a:rPr>
              <a:t>ifStatement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>
                <a:sym typeface="Arial" charset="0"/>
              </a:rPr>
              <a:t> Block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]</a:t>
            </a:r>
            <a:endParaRPr lang="en-US" dirty="0" smtClean="0"/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WhileStatement</a:t>
            </a:r>
            <a:r>
              <a:rPr lang="en-US" dirty="0" smtClean="0">
                <a:sym typeface="Arial" charset="0"/>
              </a:rPr>
              <a:t>: </a:t>
            </a:r>
            <a:r>
              <a:rPr lang="en-US" dirty="0" smtClean="0"/>
              <a:t>while (</a:t>
            </a:r>
            <a:r>
              <a:rPr lang="en-US" dirty="0" smtClean="0">
                <a:sym typeface="Arial" charset="0"/>
              </a:rPr>
              <a:t> Expression </a:t>
            </a:r>
            <a:r>
              <a:rPr lang="en-US" dirty="0" smtClean="0"/>
              <a:t>)</a:t>
            </a:r>
            <a:r>
              <a:rPr lang="en-US" dirty="0" smtClean="0">
                <a:sym typeface="Arial" charset="0"/>
              </a:rPr>
              <a:t> Block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sym typeface="Arial" charset="0"/>
            </a:endParaRP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sym typeface="Arial" charset="0"/>
            </a:endParaRP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Checking the class syntax</a:t>
            </a:r>
            <a:endParaRPr lang="en-US" sz="4000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sz="1600" smtClean="0"/>
          </a:p>
          <a:p>
            <a:r>
              <a:rPr lang="en-US" sz="2400" smtClean="0"/>
              <a:t>  The class goes through Static Type Check and is then added to the Symbol Table</a:t>
            </a:r>
            <a:r>
              <a:rPr lang="en-US" sz="2200" smtClean="0"/>
              <a:t> (stored in an ArrayList)</a:t>
            </a:r>
          </a:p>
          <a:p>
            <a:r>
              <a:rPr lang="en-US" sz="2400" smtClean="0"/>
              <a:t>The object and a list of its instance variables are stored in the symbol table in a HashMap the object as the key, and a list of the Instance Variables as the values</a:t>
            </a:r>
          </a:p>
          <a:p>
            <a:r>
              <a:rPr lang="en-US" sz="2400" smtClean="0"/>
              <a:t>Each object of a class is given its own copies of the global variables of a class.</a:t>
            </a:r>
          </a:p>
          <a:p>
            <a:pPr>
              <a:buFont typeface="Arial" charset="0"/>
              <a:buNone/>
            </a:pPr>
            <a:endParaRPr lang="en-US" sz="2200" smtClean="0"/>
          </a:p>
          <a:p>
            <a:pPr>
              <a:buFont typeface="Arial" charset="0"/>
              <a:buNone/>
            </a:pPr>
            <a:endParaRPr lang="en-US" sz="1600" smtClean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Objects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534400" cy="498316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    An outline of the steps required to actually create the object, assign the instance variables an address in the symbol table, and call the constructor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An object can be created in main, or any other function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err="1" smtClean="0"/>
              <a:t>checkStatement</a:t>
            </a:r>
            <a:r>
              <a:rPr lang="en-US" sz="1800" dirty="0" smtClean="0"/>
              <a:t> in </a:t>
            </a:r>
            <a:r>
              <a:rPr lang="en-US" sz="1800" dirty="0" err="1" smtClean="0"/>
              <a:t>StaticTypeCheck</a:t>
            </a:r>
            <a:r>
              <a:rPr lang="en-US" sz="1800" dirty="0" smtClean="0"/>
              <a:t>, checks if the statement in the body of the function is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if(s </a:t>
            </a:r>
            <a:r>
              <a:rPr lang="en-US" sz="1800" b="1" dirty="0" err="1" smtClean="0"/>
              <a:t>instanceof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MyObject</a:t>
            </a:r>
            <a:r>
              <a:rPr lang="en-US" sz="1800" b="1" dirty="0" smtClean="0"/>
              <a:t>) 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MyObject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obj</a:t>
            </a:r>
            <a:r>
              <a:rPr lang="en-US" sz="1800" b="1" dirty="0" smtClean="0"/>
              <a:t> = (</a:t>
            </a:r>
            <a:r>
              <a:rPr lang="en-US" sz="1800" b="1" dirty="0" err="1" smtClean="0"/>
              <a:t>MyObject</a:t>
            </a:r>
            <a:r>
              <a:rPr lang="en-US" sz="1800" b="1" dirty="0" smtClean="0"/>
              <a:t>) s;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if( !</a:t>
            </a:r>
            <a:r>
              <a:rPr lang="en-US" sz="1800" b="1" dirty="0" err="1" smtClean="0"/>
              <a:t>symbolTable.classExistence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obj.getType</a:t>
            </a:r>
            <a:r>
              <a:rPr lang="en-US" sz="1800" b="1" dirty="0" smtClean="0"/>
              <a:t>())){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       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logger.error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obj.getLineNum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(), UNDEFINED_CLASS,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obj.getType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());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}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symbolTable.createObj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obj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checkClass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obj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obj.getType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());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 return;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}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Symbol 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534400" cy="498316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public void </a:t>
            </a:r>
            <a:r>
              <a:rPr lang="en-US" sz="2000" b="1" dirty="0" err="1" smtClean="0"/>
              <a:t>createObj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MyObject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       Scope </a:t>
            </a:r>
            <a:r>
              <a:rPr lang="en-US" sz="2000" b="1" dirty="0" err="1" smtClean="0"/>
              <a:t>lastScope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scopes.get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scopes.size</a:t>
            </a:r>
            <a:r>
              <a:rPr lang="en-US" sz="2000" b="1" dirty="0" smtClean="0"/>
              <a:t>() - 1);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    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curCount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lastScope.getCurCount</a:t>
            </a:r>
            <a:r>
              <a:rPr lang="en-US" sz="2000" b="1" dirty="0" smtClean="0"/>
              <a:t>();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        </a:t>
            </a:r>
            <a:r>
              <a:rPr lang="en-US" sz="2000" b="1" dirty="0" err="1" smtClean="0"/>
              <a:t>MyClass</a:t>
            </a:r>
            <a:r>
              <a:rPr lang="en-US" sz="2000" b="1" dirty="0" smtClean="0"/>
              <a:t> c = </a:t>
            </a:r>
            <a:r>
              <a:rPr lang="en-US" sz="2000" b="1" dirty="0" err="1" smtClean="0"/>
              <a:t>globalClasses.get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obj.getType</a:t>
            </a:r>
            <a:r>
              <a:rPr lang="en-US" sz="2000" b="1" dirty="0" smtClean="0"/>
              <a:t>());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        List&lt;Declaration&gt; </a:t>
            </a:r>
            <a:r>
              <a:rPr lang="en-US" sz="2000" b="1" dirty="0" err="1" smtClean="0"/>
              <a:t>objVars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c.getGlobals</a:t>
            </a:r>
            <a:r>
              <a:rPr lang="en-US" sz="2000" b="1" dirty="0" smtClean="0"/>
              <a:t>();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            for(Declaration </a:t>
            </a:r>
            <a:r>
              <a:rPr lang="en-US" sz="2000" b="1" dirty="0" err="1" smtClean="0"/>
              <a:t>decl</a:t>
            </a:r>
            <a:r>
              <a:rPr lang="en-US" sz="2000" b="1" dirty="0" smtClean="0"/>
              <a:t>: </a:t>
            </a:r>
            <a:r>
              <a:rPr lang="en-US" sz="2000" b="1" dirty="0" err="1" smtClean="0"/>
              <a:t>objVars</a:t>
            </a:r>
            <a:r>
              <a:rPr lang="en-US" sz="2000" b="1" dirty="0" smtClean="0"/>
              <a:t>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                  Variable current = </a:t>
            </a:r>
            <a:r>
              <a:rPr lang="en-US" sz="2000" b="1" dirty="0" err="1" smtClean="0"/>
              <a:t>decl.getVariable</a:t>
            </a:r>
            <a:r>
              <a:rPr lang="en-US" sz="2000" b="1" dirty="0" smtClean="0"/>
              <a:t>();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                 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current.setExecutionData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VarType.INSTANCE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instanceCount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+              						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curCount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, null);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                   </a:t>
            </a:r>
            <a:r>
              <a:rPr lang="en-US" sz="2000" b="1" dirty="0" err="1" smtClean="0"/>
              <a:t>instanceCount</a:t>
            </a:r>
            <a:r>
              <a:rPr lang="en-US" sz="2000" b="1" dirty="0" smtClean="0"/>
              <a:t>++;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            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   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instanceVariables.put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obj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objVars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);</a:t>
            </a:r>
            <a:r>
              <a:rPr lang="en-US" sz="2000" b="1" dirty="0" smtClean="0"/>
              <a:t>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 }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Static Type Check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534400" cy="498316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void </a:t>
            </a:r>
            <a:r>
              <a:rPr lang="en-US" sz="1800" b="1" dirty="0" err="1" smtClean="0"/>
              <a:t>checkClass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MyObject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obj</a:t>
            </a:r>
            <a:r>
              <a:rPr lang="en-US" sz="1800" b="1" dirty="0" smtClean="0"/>
              <a:t>, String </a:t>
            </a:r>
            <a:r>
              <a:rPr lang="en-US" sz="1800" b="1" dirty="0" err="1" smtClean="0"/>
              <a:t>className</a:t>
            </a:r>
            <a:r>
              <a:rPr lang="en-US" sz="1800" b="1" dirty="0" smtClean="0"/>
              <a:t>) {  //added later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MyClass</a:t>
            </a:r>
            <a:r>
              <a:rPr lang="en-US" sz="1800" b="1" dirty="0" smtClean="0"/>
              <a:t> c = </a:t>
            </a:r>
            <a:r>
              <a:rPr lang="en-US" sz="1800" b="1" dirty="0" err="1" smtClean="0"/>
              <a:t>symbolTable.getClass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className</a:t>
            </a:r>
            <a:r>
              <a:rPr lang="en-US" sz="1800" b="1" dirty="0" smtClean="0"/>
              <a:t>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Constructor cons = </a:t>
            </a:r>
            <a:r>
              <a:rPr lang="en-US" sz="1800" b="1" dirty="0" err="1" smtClean="0"/>
              <a:t>c.getConstructor</a:t>
            </a:r>
            <a:r>
              <a:rPr lang="en-US" sz="1800" b="1" dirty="0" smtClean="0"/>
              <a:t>();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checkConstructor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obj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, cons);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 for(Function </a:t>
            </a:r>
            <a:r>
              <a:rPr lang="en-US" sz="1800" b="1" dirty="0" err="1" smtClean="0"/>
              <a:t>funct</a:t>
            </a:r>
            <a:r>
              <a:rPr lang="en-US" sz="1800" b="1" dirty="0" smtClean="0"/>
              <a:t> : </a:t>
            </a:r>
            <a:r>
              <a:rPr lang="en-US" sz="1800" b="1" dirty="0" err="1" smtClean="0"/>
              <a:t>c.getFunctions</a:t>
            </a:r>
            <a:r>
              <a:rPr lang="en-US" sz="1800" b="1" dirty="0" smtClean="0"/>
              <a:t>())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       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checkOOFunction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obj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funct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 }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void </a:t>
            </a:r>
            <a:r>
              <a:rPr lang="en-US" sz="1800" b="1" dirty="0" err="1" smtClean="0"/>
              <a:t>checkConstructor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MyObject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obj</a:t>
            </a:r>
            <a:r>
              <a:rPr lang="en-US" sz="1800" b="1" dirty="0" smtClean="0"/>
              <a:t>, Constructor cons) 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symbolTable.startConstructor</a:t>
            </a:r>
            <a:r>
              <a:rPr lang="en-US" sz="1800" b="1" dirty="0" smtClean="0"/>
              <a:t>(cons);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checkOOStatement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obj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cons.getBody</a:t>
            </a:r>
            <a:r>
              <a:rPr lang="en-US" sz="1800" b="1" dirty="0" smtClean="0"/>
              <a:t>());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symbolTable.endConstructor</a:t>
            </a:r>
            <a:r>
              <a:rPr lang="en-US" sz="1800" b="1" dirty="0" smtClean="0"/>
              <a:t>(cons);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Static Type Check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17638"/>
            <a:ext cx="8534400" cy="498316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public void </a:t>
            </a:r>
            <a:r>
              <a:rPr lang="en-US" sz="1800" b="1" dirty="0" err="1" smtClean="0"/>
              <a:t>startConstructor</a:t>
            </a:r>
            <a:r>
              <a:rPr lang="en-US" sz="1800" b="1" dirty="0" smtClean="0"/>
              <a:t>(Constructor cons){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curConstructor</a:t>
            </a:r>
            <a:r>
              <a:rPr lang="en-US" sz="1800" b="1" dirty="0" smtClean="0"/>
              <a:t> = cons;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scopes.add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(new Scope(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getCurCount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(),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cons.getNumScopeVariables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()));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addLocalDeclarations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cons.getParams</a:t>
            </a:r>
            <a:r>
              <a:rPr lang="en-US" sz="1800" b="1" dirty="0" smtClean="0"/>
              <a:t>());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public void </a:t>
            </a:r>
            <a:r>
              <a:rPr lang="en-US" sz="1800" b="1" dirty="0" err="1" smtClean="0"/>
              <a:t>endConstructor</a:t>
            </a:r>
            <a:r>
              <a:rPr lang="en-US" sz="1800" b="1" dirty="0" smtClean="0"/>
              <a:t>(Constructor cons 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	scopes.get(</a:t>
            </a:r>
            <a:r>
              <a:rPr lang="en-US" sz="1800" b="1" dirty="0" err="1" smtClean="0"/>
              <a:t>scopes.size</a:t>
            </a:r>
            <a:r>
              <a:rPr lang="en-US" sz="1800" b="1" dirty="0" smtClean="0"/>
              <a:t>() - 1).</a:t>
            </a:r>
            <a:r>
              <a:rPr lang="en-US" sz="1800" b="1" dirty="0" err="1" smtClean="0"/>
              <a:t>closeScope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curConstructor.getNumScopeVariables</a:t>
            </a:r>
            <a:r>
              <a:rPr lang="en-US" sz="1800" b="1" dirty="0" smtClean="0"/>
              <a:t>());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scopes.remove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scopes.size</a:t>
            </a:r>
            <a:r>
              <a:rPr lang="en-US" sz="1800" b="1" dirty="0" smtClean="0"/>
              <a:t>() - 1);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	 </a:t>
            </a:r>
            <a:r>
              <a:rPr lang="en-US" sz="1800" b="1" dirty="0" err="1" smtClean="0"/>
              <a:t>curConstructor</a:t>
            </a:r>
            <a:r>
              <a:rPr lang="en-US" sz="1800" b="1" dirty="0" smtClean="0"/>
              <a:t> = null;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Static Type Check</a:t>
            </a:r>
            <a:endParaRPr lang="en-US" sz="4000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17638"/>
            <a:ext cx="8534400" cy="4983162"/>
          </a:xfrm>
        </p:spPr>
        <p:txBody>
          <a:bodyPr/>
          <a:lstStyle/>
          <a:p>
            <a:r>
              <a:rPr lang="en-US" sz="1800" b="1" smtClean="0"/>
              <a:t>startConstructor opens a new scope within the scope of the object</a:t>
            </a:r>
          </a:p>
          <a:p>
            <a:r>
              <a:rPr lang="en-US" sz="1800" b="1" smtClean="0"/>
              <a:t>endConstructor closes the scope of the constructor </a:t>
            </a:r>
          </a:p>
          <a:p>
            <a:pPr>
              <a:buFont typeface="Arial" charset="0"/>
              <a:buNone/>
            </a:pPr>
            <a:endParaRPr lang="en-US" sz="1800" b="1" smtClean="0"/>
          </a:p>
          <a:p>
            <a:pPr>
              <a:buFont typeface="Arial" charset="0"/>
              <a:buNone/>
            </a:pPr>
            <a:endParaRPr lang="en-US" sz="1800" b="1" smtClean="0"/>
          </a:p>
          <a:p>
            <a:pPr>
              <a:buFont typeface="Arial" charset="0"/>
              <a:buNone/>
            </a:pPr>
            <a:r>
              <a:rPr lang="en-US" sz="1800" b="1" smtClean="0"/>
              <a:t>void checkOOFunction(MyObject obj, Function f) {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symbolTable.startFunction(f);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checkOOStatement(obj, f.getBody());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symbolTable.endFunction();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}</a:t>
            </a:r>
          </a:p>
          <a:p>
            <a:pPr>
              <a:buFont typeface="Arial" charset="0"/>
              <a:buNone/>
            </a:pPr>
            <a:r>
              <a:rPr lang="en-US" sz="1800" smtClean="0"/>
              <a:t> </a:t>
            </a:r>
            <a:endParaRPr lang="en-US" sz="1800" b="1" smtClean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Static Type Check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17638"/>
            <a:ext cx="8534400" cy="498316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if (s </a:t>
            </a:r>
            <a:r>
              <a:rPr lang="en-US" sz="1600" b="1" dirty="0" err="1" smtClean="0"/>
              <a:t>instanceof</a:t>
            </a:r>
            <a:r>
              <a:rPr lang="en-US" sz="1600" b="1" dirty="0" smtClean="0"/>
              <a:t> Return)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Return ret = (Return) s;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Type </a:t>
            </a:r>
            <a:r>
              <a:rPr lang="en-US" sz="1600" b="1" dirty="0" err="1" smtClean="0"/>
              <a:t>funType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symbolTable.getCurFunctionType</a:t>
            </a:r>
            <a:r>
              <a:rPr lang="en-US" sz="1600" b="1" dirty="0" smtClean="0"/>
              <a:t>();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// Make sure the 'void' type is actually consistent with a return expression.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if (</a:t>
            </a:r>
            <a:r>
              <a:rPr lang="en-US" sz="1600" b="1" dirty="0" err="1" smtClean="0"/>
              <a:t>funType</a:t>
            </a:r>
            <a:r>
              <a:rPr lang="en-US" sz="1600" b="1" dirty="0" smtClean="0"/>
              <a:t> == </a:t>
            </a:r>
            <a:r>
              <a:rPr lang="en-US" sz="1600" b="1" dirty="0" err="1" smtClean="0"/>
              <a:t>BaseType.VOID</a:t>
            </a:r>
            <a:r>
              <a:rPr lang="en-US" sz="1600" b="1" dirty="0" smtClean="0"/>
              <a:t> &amp;&amp; </a:t>
            </a:r>
            <a:r>
              <a:rPr lang="en-US" sz="1600" b="1" dirty="0" err="1" smtClean="0"/>
              <a:t>ret.getResult</a:t>
            </a:r>
            <a:r>
              <a:rPr lang="en-US" sz="1600" b="1" dirty="0" smtClean="0"/>
              <a:t>() != null)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	</a:t>
            </a:r>
            <a:r>
              <a:rPr lang="en-US" sz="1600" b="1" dirty="0" err="1" smtClean="0"/>
              <a:t>logger.error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ret.getLineNum</a:t>
            </a:r>
            <a:r>
              <a:rPr lang="en-US" sz="1600" b="1" dirty="0" smtClean="0"/>
              <a:t>(), VOID_CAN_NOT_RETURN);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	return; }          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if (</a:t>
            </a:r>
            <a:r>
              <a:rPr lang="en-US" sz="1600" b="1" dirty="0" err="1" smtClean="0"/>
              <a:t>funType</a:t>
            </a:r>
            <a:r>
              <a:rPr lang="en-US" sz="1600" b="1" dirty="0" smtClean="0"/>
              <a:t> != </a:t>
            </a:r>
            <a:r>
              <a:rPr lang="en-US" sz="1600" b="1" dirty="0" err="1" smtClean="0"/>
              <a:t>BaseType.VOID</a:t>
            </a:r>
            <a:r>
              <a:rPr lang="en-US" sz="1600" b="1" dirty="0" smtClean="0"/>
              <a:t> &amp;&amp; </a:t>
            </a:r>
            <a:r>
              <a:rPr lang="en-US" sz="1600" b="1" dirty="0" err="1" smtClean="0"/>
              <a:t>ret.getResult</a:t>
            </a:r>
            <a:r>
              <a:rPr lang="en-US" sz="1600" b="1" dirty="0" smtClean="0"/>
              <a:t>() == null)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	</a:t>
            </a:r>
            <a:r>
              <a:rPr lang="en-US" sz="1600" b="1" dirty="0" err="1" smtClean="0"/>
              <a:t>logger.error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ret.getLineNum</a:t>
            </a:r>
            <a:r>
              <a:rPr lang="en-US" sz="1600" b="1" dirty="0" smtClean="0"/>
              <a:t>(), NON_VOID_MUST_RETURN);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	return;  }          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// We also need to process the "variable" that serves as a return value: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checkOOExpression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ret.getTarget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());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if (</a:t>
            </a:r>
            <a:r>
              <a:rPr lang="en-US" sz="1600" b="1" dirty="0" err="1" smtClean="0"/>
              <a:t>ret.getResult</a:t>
            </a:r>
            <a:r>
              <a:rPr lang="en-US" sz="1600" b="1" dirty="0" smtClean="0"/>
              <a:t>() != null)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	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Type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expType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checkOOExpression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ret.getResult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());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	 </a:t>
            </a:r>
            <a:r>
              <a:rPr lang="en-US" sz="1600" b="1" dirty="0" err="1" smtClean="0"/>
              <a:t>testAssignment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expType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funType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ret.getLineNum</a:t>
            </a:r>
            <a:r>
              <a:rPr lang="en-US" sz="1600" b="1" dirty="0" smtClean="0"/>
              <a:t>(), -1)  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            </a:t>
            </a:r>
            <a:r>
              <a:rPr lang="en-US" sz="1600" b="1" dirty="0" smtClean="0"/>
              <a:t>return;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}</a:t>
            </a:r>
            <a:endParaRPr lang="en-US" sz="1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Static Type Check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534400" cy="498316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1800" b="1" dirty="0" err="1" smtClean="0"/>
              <a:t>Checks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binary</a:t>
            </a:r>
            <a:r>
              <a:rPr lang="fr-FR" sz="1800" b="1" dirty="0" smtClean="0"/>
              <a:t>, and </a:t>
            </a:r>
            <a:r>
              <a:rPr lang="fr-FR" sz="1800" b="1" dirty="0" err="1" smtClean="0"/>
              <a:t>then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each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term</a:t>
            </a:r>
            <a:r>
              <a:rPr lang="fr-FR" sz="1800" b="1" dirty="0" smtClean="0"/>
              <a:t> in the </a:t>
            </a:r>
            <a:r>
              <a:rPr lang="fr-FR" sz="1800" b="1" dirty="0" err="1" smtClean="0"/>
              <a:t>binary</a:t>
            </a:r>
            <a:r>
              <a:rPr lang="fr-FR" sz="1800" b="1" dirty="0" smtClean="0"/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1800" b="1" dirty="0" err="1" smtClean="0"/>
              <a:t>Since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myX</a:t>
            </a:r>
            <a:r>
              <a:rPr lang="fr-FR" sz="1800" b="1" dirty="0" smtClean="0"/>
              <a:t>, </a:t>
            </a:r>
            <a:r>
              <a:rPr lang="fr-FR" sz="1800" b="1" dirty="0" err="1" smtClean="0"/>
              <a:t>myY</a:t>
            </a:r>
            <a:r>
              <a:rPr lang="fr-FR" sz="1800" b="1" dirty="0" smtClean="0"/>
              <a:t> are variables, </a:t>
            </a:r>
            <a:r>
              <a:rPr lang="fr-FR" sz="1800" b="1" dirty="0" err="1" smtClean="0"/>
              <a:t>it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processes</a:t>
            </a:r>
            <a:r>
              <a:rPr lang="fr-FR" sz="1800" b="1" dirty="0" smtClean="0"/>
              <a:t> the Variables – </a:t>
            </a:r>
            <a:r>
              <a:rPr lang="fr-FR" sz="1800" b="1" dirty="0" err="1" smtClean="0"/>
              <a:t>which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finds</a:t>
            </a:r>
            <a:r>
              <a:rPr lang="fr-FR" sz="1800" b="1" dirty="0" smtClean="0"/>
              <a:t> the instance variables, and </a:t>
            </a:r>
            <a:r>
              <a:rPr lang="fr-FR" sz="1800" b="1" dirty="0" err="1" smtClean="0"/>
              <a:t>assigns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them</a:t>
            </a:r>
            <a:r>
              <a:rPr lang="fr-FR" sz="1800" b="1" dirty="0" smtClean="0"/>
              <a:t> an </a:t>
            </a:r>
            <a:r>
              <a:rPr lang="fr-FR" sz="1800" b="1" dirty="0" err="1" smtClean="0"/>
              <a:t>address</a:t>
            </a:r>
            <a:r>
              <a:rPr lang="fr-FR" sz="1800" b="1" dirty="0" smtClean="0"/>
              <a:t> on the </a:t>
            </a:r>
            <a:r>
              <a:rPr lang="fr-FR" sz="1800" b="1" dirty="0" err="1" smtClean="0"/>
              <a:t>stack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which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is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recorded</a:t>
            </a:r>
            <a:r>
              <a:rPr lang="fr-FR" sz="1800" b="1" dirty="0" smtClean="0"/>
              <a:t> by the </a:t>
            </a:r>
            <a:r>
              <a:rPr lang="fr-FR" sz="1800" b="1" dirty="0" err="1" smtClean="0"/>
              <a:t>symbol</a:t>
            </a:r>
            <a:r>
              <a:rPr lang="fr-FR" sz="1800" b="1" dirty="0" smtClean="0"/>
              <a:t> table.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 sz="18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1800" b="1" dirty="0" err="1" smtClean="0"/>
              <a:t>private</a:t>
            </a:r>
            <a:r>
              <a:rPr lang="fr-FR" sz="1800" b="1" dirty="0" smtClean="0"/>
              <a:t> Type </a:t>
            </a:r>
            <a:r>
              <a:rPr lang="fr-FR" sz="1800" b="1" dirty="0" err="1" smtClean="0"/>
              <a:t>processOOVariableUse</a:t>
            </a:r>
            <a:r>
              <a:rPr lang="fr-FR" sz="1800" b="1" dirty="0" smtClean="0"/>
              <a:t>(</a:t>
            </a:r>
            <a:r>
              <a:rPr lang="fr-FR" sz="1800" b="1" dirty="0" err="1" smtClean="0"/>
              <a:t>MyObject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obj</a:t>
            </a:r>
            <a:r>
              <a:rPr lang="fr-FR" sz="1800" b="1" dirty="0" smtClean="0"/>
              <a:t>, Variable var)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Type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type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symbolTable.assignOOAddress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obj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var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  if (type == null)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        </a:t>
            </a:r>
            <a:r>
              <a:rPr lang="en-US" sz="1800" b="1" dirty="0" err="1" smtClean="0"/>
              <a:t>logger.error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var.getLineNum</a:t>
            </a:r>
            <a:r>
              <a:rPr lang="en-US" sz="1800" b="1" dirty="0" smtClean="0"/>
              <a:t>(), VAR_UNDEFINED, </a:t>
            </a:r>
            <a:r>
              <a:rPr lang="en-US" sz="1800" b="1" dirty="0" err="1" smtClean="0"/>
              <a:t>var.getName</a:t>
            </a:r>
            <a:r>
              <a:rPr lang="en-US" sz="1800" b="1" dirty="0" smtClean="0"/>
              <a:t>());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         return null;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   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return type;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Symbol 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17638"/>
            <a:ext cx="8534400" cy="498316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public Type </a:t>
            </a:r>
            <a:r>
              <a:rPr lang="en-US" sz="1600" b="1" dirty="0" err="1" smtClean="0"/>
              <a:t>assignOOAddress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MyObject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obj</a:t>
            </a:r>
            <a:r>
              <a:rPr lang="en-US" sz="1600" b="1" dirty="0" smtClean="0"/>
              <a:t>, Variable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if (</a:t>
            </a:r>
            <a:r>
              <a:rPr lang="en-US" sz="1600" b="1" dirty="0" err="1" smtClean="0"/>
              <a:t>lambdaContexts.size</a:t>
            </a:r>
            <a:r>
              <a:rPr lang="en-US" sz="1600" b="1" dirty="0" smtClean="0"/>
              <a:t>() == 0)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    Declaration </a:t>
            </a:r>
            <a:r>
              <a:rPr lang="en-US" sz="1600" b="1" dirty="0" err="1" smtClean="0"/>
              <a:t>decl</a:t>
            </a:r>
            <a:r>
              <a:rPr lang="en-US" sz="1600" b="1" dirty="0" smtClean="0"/>
              <a:t> =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findNormalOODeclaration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obj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var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);  //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myX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myY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 go into this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     if (</a:t>
            </a:r>
            <a:r>
              <a:rPr lang="en-US" sz="1600" b="1" dirty="0" err="1" smtClean="0"/>
              <a:t>decl</a:t>
            </a:r>
            <a:r>
              <a:rPr lang="en-US" sz="1600" b="1" dirty="0" smtClean="0"/>
              <a:t> == null)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          </a:t>
            </a:r>
            <a:r>
              <a:rPr lang="en-US" sz="1600" b="1" dirty="0" err="1" smtClean="0"/>
              <a:t>decl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findNormalDeclaration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);   // x goes into this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     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      if (</a:t>
            </a:r>
            <a:r>
              <a:rPr lang="en-US" sz="1600" b="1" dirty="0" err="1" smtClean="0"/>
              <a:t>decl</a:t>
            </a:r>
            <a:r>
              <a:rPr lang="en-US" sz="1600" b="1" dirty="0" smtClean="0"/>
              <a:t> == null)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           return null;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      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// We have established the declaration: copy the variable type and address: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</a:t>
            </a:r>
            <a:r>
              <a:rPr lang="en-US" sz="1600" b="1" dirty="0" err="1" smtClean="0"/>
              <a:t>var.setExecutionData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decl.getVariable</a:t>
            </a:r>
            <a:r>
              <a:rPr lang="en-US" sz="1600" b="1" dirty="0" smtClean="0"/>
              <a:t>());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 // Make sure the type is defined: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</a:t>
            </a:r>
            <a:r>
              <a:rPr lang="en-US" sz="1600" b="1" dirty="0" err="1" smtClean="0"/>
              <a:t>myAssert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decl.getType</a:t>
            </a:r>
            <a:r>
              <a:rPr lang="en-US" sz="1600" b="1" dirty="0" smtClean="0"/>
              <a:t>() != null, "The type in the declaration is null");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return </a:t>
            </a:r>
            <a:r>
              <a:rPr lang="en-US" sz="1600" b="1" dirty="0" err="1" smtClean="0"/>
              <a:t>decl.getType</a:t>
            </a:r>
            <a:r>
              <a:rPr lang="en-US" sz="1600" b="1" dirty="0" smtClean="0"/>
              <a:t>();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}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Symbol Table</a:t>
            </a:r>
            <a:endParaRPr lang="en-US" sz="4000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17638"/>
            <a:ext cx="8534400" cy="49831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800" smtClean="0"/>
              <a:t>The FindNormalOODeclaration method finds the instance variable in the symbol table</a:t>
            </a:r>
          </a:p>
          <a:p>
            <a:pPr>
              <a:buFont typeface="Arial" charset="0"/>
              <a:buNone/>
            </a:pPr>
            <a:r>
              <a:rPr lang="en-US" sz="1800" smtClean="0"/>
              <a:t> </a:t>
            </a:r>
          </a:p>
          <a:p>
            <a:endParaRPr lang="en-US" sz="1800" smtClean="0"/>
          </a:p>
          <a:p>
            <a:pPr>
              <a:buFont typeface="Arial" charset="0"/>
              <a:buNone/>
            </a:pPr>
            <a:r>
              <a:rPr lang="en-US" sz="1800" b="1" smtClean="0"/>
              <a:t>private Declaration findNormalOODeclaration(MyObject obj, Variable var) {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List&lt;Declaration&gt; decList = instanceVariables.get(obj);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Declaration result = null;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for(Declaration decl : decList){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    String curName = decl.getVariable().getName();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        if(curName.equals(var.getName()))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         result = decl;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 }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return result;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}</a:t>
            </a:r>
          </a:p>
          <a:p>
            <a:endParaRPr lang="en-US" sz="4000" smtClean="0"/>
          </a:p>
          <a:p>
            <a:pPr lvl="2">
              <a:buFont typeface="Arial" charset="0"/>
              <a:buNone/>
            </a:pPr>
            <a:endParaRPr lang="en-US" sz="2200" smtClean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BNF: </a:t>
            </a:r>
            <a:r>
              <a:rPr lang="en-US" sz="4000" b="1" dirty="0" smtClean="0">
                <a:solidFill>
                  <a:srgbClr val="77933C"/>
                </a:solidFill>
              </a:rPr>
              <a:t>What exists in Hmm</a:t>
            </a:r>
            <a:endParaRPr lang="en-US" sz="4000" dirty="0">
              <a:solidFill>
                <a:srgbClr val="77933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Expression </a:t>
            </a:r>
            <a:r>
              <a:rPr lang="en-US" dirty="0" smtClean="0">
                <a:sym typeface="Arial" charset="0"/>
              </a:rPr>
              <a:t>: Conjunction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dirty="0" smtClean="0"/>
              <a:t>|| </a:t>
            </a:r>
            <a:r>
              <a:rPr lang="en-US" dirty="0" smtClean="0">
                <a:sym typeface="Arial" charset="0"/>
              </a:rPr>
              <a:t>Conjunction </a:t>
            </a:r>
            <a:r>
              <a:rPr lang="en-US" b="1" dirty="0" smtClean="0">
                <a:solidFill>
                  <a:srgbClr val="1C13FF"/>
                </a:solidFill>
              </a:rPr>
              <a:t>}</a:t>
            </a:r>
            <a:endParaRPr lang="en-US" dirty="0" smtClean="0">
              <a:sym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Conjunction </a:t>
            </a:r>
            <a:r>
              <a:rPr lang="en-US" dirty="0" smtClean="0">
                <a:sym typeface="Arial" charset="0"/>
              </a:rPr>
              <a:t>: Equality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dirty="0" smtClean="0"/>
              <a:t>&amp;&amp;</a:t>
            </a:r>
            <a:r>
              <a:rPr lang="en-US" dirty="0" smtClean="0">
                <a:sym typeface="Arial" charset="0"/>
              </a:rPr>
              <a:t>Equality </a:t>
            </a:r>
            <a:r>
              <a:rPr lang="en-US" b="1" dirty="0" smtClean="0">
                <a:solidFill>
                  <a:srgbClr val="1C13FF"/>
                </a:solidFill>
              </a:rPr>
              <a:t>}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Equality </a:t>
            </a:r>
            <a:r>
              <a:rPr lang="en-US" dirty="0" smtClean="0">
                <a:sym typeface="Arial" charset="0"/>
              </a:rPr>
              <a:t>: Relation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[</a:t>
            </a:r>
            <a:r>
              <a:rPr lang="en-US" dirty="0" err="1" smtClean="0">
                <a:sym typeface="Arial" charset="0"/>
              </a:rPr>
              <a:t>EquOp</a:t>
            </a:r>
            <a:r>
              <a:rPr lang="en-US" dirty="0" smtClean="0">
                <a:sym typeface="Arial" charset="0"/>
              </a:rPr>
              <a:t> Relation </a:t>
            </a:r>
            <a:r>
              <a:rPr lang="en-US" b="1" dirty="0" smtClean="0">
                <a:solidFill>
                  <a:srgbClr val="1C13FF"/>
                </a:solidFill>
              </a:rPr>
              <a:t>]</a:t>
            </a:r>
            <a:endParaRPr lang="en-US" dirty="0" smtClean="0">
              <a:sym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EquOp</a:t>
            </a:r>
            <a:r>
              <a:rPr lang="en-US" dirty="0" smtClean="0">
                <a:sym typeface="Arial" charset="0"/>
              </a:rPr>
              <a:t>: </a:t>
            </a:r>
            <a:r>
              <a:rPr lang="en-US" dirty="0" smtClean="0"/>
              <a:t>==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/>
              <a:t> != 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Relation </a:t>
            </a:r>
            <a:r>
              <a:rPr lang="en-US" dirty="0" smtClean="0">
                <a:sym typeface="Arial" charset="0"/>
              </a:rPr>
              <a:t>: Addition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[</a:t>
            </a:r>
            <a:r>
              <a:rPr lang="en-US" dirty="0" err="1" smtClean="0">
                <a:sym typeface="Arial" charset="0"/>
              </a:rPr>
              <a:t>RelOp</a:t>
            </a:r>
            <a:r>
              <a:rPr lang="en-US" dirty="0" smtClean="0">
                <a:sym typeface="Arial" charset="0"/>
              </a:rPr>
              <a:t> Addition </a:t>
            </a:r>
            <a:r>
              <a:rPr lang="en-US" b="1" dirty="0" smtClean="0">
                <a:solidFill>
                  <a:srgbClr val="1C13FF"/>
                </a:solidFill>
              </a:rPr>
              <a:t>]</a:t>
            </a:r>
            <a:endParaRPr lang="en-US" dirty="0" smtClean="0">
              <a:sym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RelOp</a:t>
            </a:r>
            <a:r>
              <a:rPr lang="en-US" dirty="0" smtClean="0">
                <a:sym typeface="Arial" charset="0"/>
              </a:rPr>
              <a:t>: 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/>
              <a:t>&lt;=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/>
              <a:t>&gt;= </a:t>
            </a:r>
            <a:endParaRPr lang="en-US" dirty="0" smtClean="0">
              <a:sym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Addition </a:t>
            </a:r>
            <a:r>
              <a:rPr lang="en-US" dirty="0" smtClean="0">
                <a:sym typeface="Arial" charset="0"/>
              </a:rPr>
              <a:t>: Term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dirty="0" err="1" smtClean="0">
                <a:sym typeface="Arial" charset="0"/>
              </a:rPr>
              <a:t>AddOp</a:t>
            </a:r>
            <a:r>
              <a:rPr lang="en-US" dirty="0" smtClean="0">
                <a:sym typeface="Arial" charset="0"/>
              </a:rPr>
              <a:t> Term </a:t>
            </a:r>
            <a:r>
              <a:rPr lang="en-US" b="1" dirty="0" smtClean="0">
                <a:solidFill>
                  <a:srgbClr val="1C13FF"/>
                </a:solidFill>
              </a:rPr>
              <a:t>}</a:t>
            </a:r>
            <a:endParaRPr lang="en-US" dirty="0" smtClean="0">
              <a:sym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AddOp</a:t>
            </a:r>
            <a:r>
              <a:rPr lang="en-US" dirty="0" smtClean="0">
                <a:sym typeface="Arial" charset="0"/>
              </a:rPr>
              <a:t>: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/>
              <a:t>  -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Term </a:t>
            </a:r>
            <a:r>
              <a:rPr lang="en-US" dirty="0" smtClean="0">
                <a:sym typeface="Arial" charset="0"/>
              </a:rPr>
              <a:t>: Factor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dirty="0" err="1" smtClean="0">
                <a:sym typeface="Arial" charset="0"/>
              </a:rPr>
              <a:t>MulOp</a:t>
            </a:r>
            <a:r>
              <a:rPr lang="en-US" dirty="0" smtClean="0">
                <a:sym typeface="Arial" charset="0"/>
              </a:rPr>
              <a:t> Factor </a:t>
            </a:r>
            <a:r>
              <a:rPr lang="en-US" b="1" dirty="0" smtClean="0">
                <a:solidFill>
                  <a:srgbClr val="1C13FF"/>
                </a:solidFill>
              </a:rPr>
              <a:t>}</a:t>
            </a:r>
            <a:endParaRPr lang="en-US" dirty="0" smtClean="0"/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MulOp</a:t>
            </a:r>
            <a:r>
              <a:rPr lang="en-US" dirty="0" smtClean="0">
                <a:sym typeface="Arial" charset="0"/>
              </a:rPr>
              <a:t>: </a:t>
            </a:r>
            <a:r>
              <a:rPr lang="en-US" dirty="0" smtClean="0"/>
              <a:t>*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/>
              <a:t>  /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/>
              <a:t>  %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Factor </a:t>
            </a:r>
            <a:r>
              <a:rPr lang="en-US" dirty="0" smtClean="0">
                <a:sym typeface="Arial" charset="0"/>
              </a:rPr>
              <a:t>: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[</a:t>
            </a:r>
            <a:r>
              <a:rPr lang="en-US" dirty="0" err="1" smtClean="0">
                <a:sym typeface="Arial" charset="0"/>
              </a:rPr>
              <a:t>UnaryOp</a:t>
            </a:r>
            <a:r>
              <a:rPr lang="en-US" b="1" dirty="0" smtClean="0">
                <a:solidFill>
                  <a:srgbClr val="1C13FF"/>
                </a:solidFill>
              </a:rPr>
              <a:t>]</a:t>
            </a:r>
            <a:r>
              <a:rPr lang="en-US" dirty="0" smtClean="0">
                <a:sym typeface="Arial" charset="0"/>
              </a:rPr>
              <a:t>Primary</a:t>
            </a:r>
            <a:endParaRPr lang="en-US" dirty="0" smtClean="0"/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UnaryOp</a:t>
            </a:r>
            <a:r>
              <a:rPr lang="en-US" dirty="0" smtClean="0">
                <a:sym typeface="Arial" charset="0"/>
              </a:rPr>
              <a:t>: 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/>
              <a:t>  !</a:t>
            </a:r>
            <a:endParaRPr lang="en-US" dirty="0" smtClean="0">
              <a:sym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Object Function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17638"/>
            <a:ext cx="8534400" cy="498316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   </a:t>
            </a:r>
            <a:r>
              <a:rPr lang="en-US" sz="2000" b="1" dirty="0" smtClean="0"/>
              <a:t>The steps involved in calling a function of an object –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temp = </a:t>
            </a:r>
            <a:r>
              <a:rPr lang="en-US" sz="2000" dirty="0" err="1" smtClean="0"/>
              <a:t>Test.oneObj.fun</a:t>
            </a:r>
            <a:r>
              <a:rPr lang="en-US" sz="2000" dirty="0" smtClean="0"/>
              <a:t>(temp); goes to </a:t>
            </a:r>
            <a:r>
              <a:rPr lang="en-US" sz="2000" dirty="0" err="1" smtClean="0"/>
              <a:t>checkStatement</a:t>
            </a:r>
            <a:r>
              <a:rPr lang="en-US" sz="2000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Since it is an instance of Expression, it goes into </a:t>
            </a:r>
            <a:r>
              <a:rPr lang="en-US" sz="2000" dirty="0" err="1" smtClean="0"/>
              <a:t>checkExpression</a:t>
            </a:r>
            <a:endParaRPr lang="en-US" sz="20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	</a:t>
            </a:r>
            <a:r>
              <a:rPr lang="en-US" sz="2400" b="1" dirty="0" smtClean="0"/>
              <a:t>if (exp </a:t>
            </a:r>
            <a:r>
              <a:rPr lang="en-US" sz="2400" b="1" dirty="0" err="1" smtClean="0"/>
              <a:t>instanceof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ObjFunction</a:t>
            </a:r>
            <a:r>
              <a:rPr lang="en-US" sz="2400" b="1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        </a:t>
            </a:r>
            <a:r>
              <a:rPr lang="en-US" sz="2400" b="1" dirty="0" err="1" smtClean="0"/>
              <a:t>ObjFunction</a:t>
            </a:r>
            <a:r>
              <a:rPr lang="en-US" sz="2400" b="1" dirty="0" smtClean="0"/>
              <a:t> of = (</a:t>
            </a:r>
            <a:r>
              <a:rPr lang="en-US" sz="2400" b="1" dirty="0" err="1" smtClean="0"/>
              <a:t>ObjFunction</a:t>
            </a:r>
            <a:r>
              <a:rPr lang="en-US" sz="2400" b="1" dirty="0" smtClean="0"/>
              <a:t>) exp</a:t>
            </a:r>
            <a:r>
              <a:rPr lang="en-US" sz="2400" dirty="0" smtClean="0"/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        </a:t>
            </a:r>
            <a:r>
              <a:rPr lang="en-US" sz="2400" b="1" dirty="0" smtClean="0"/>
              <a:t>return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processOOFunction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(of)</a:t>
            </a:r>
            <a:r>
              <a:rPr lang="en-US" sz="2400" b="1" dirty="0" smtClean="0"/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}</a:t>
            </a:r>
            <a:endParaRPr lang="en-US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Symbol Table</a:t>
            </a:r>
            <a:endParaRPr lang="en-US" sz="4000" dirty="0"/>
          </a:p>
        </p:txBody>
      </p:sp>
      <p:sp>
        <p:nvSpPr>
          <p:cNvPr id="69635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17638"/>
            <a:ext cx="8534400" cy="49831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600" b="1" smtClean="0"/>
              <a:t>private Type processOOFunction (ObjFunction of)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{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List&lt;Expression&gt; args    = of.getArgs();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String funcName = of.getFuncName();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MyObject obj = symbolTable.getObject(of.getObjName());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MyClass c = symbolTable.getClass(obj.getType());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Function funct = null;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List&lt;Function&gt; fList = c.getFunctions();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for(Function func : fList){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if(func.getName().equals(of.getFuncName()))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   funct = func;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}  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// Just in case the call has been already processed, don't try to do it again!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FunctionType protoType;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String name = funct.getName();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err="1" smtClean="0">
                <a:solidFill>
                  <a:srgbClr val="77933C"/>
                </a:solidFill>
              </a:rPr>
              <a:t>ProcessOOFunction</a:t>
            </a:r>
            <a:endParaRPr lang="en-US" sz="4000" dirty="0"/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17638"/>
            <a:ext cx="8534400" cy="4983162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sz="1600" b="1" smtClean="0"/>
          </a:p>
          <a:p>
            <a:pPr>
              <a:buFont typeface="Arial" charset="0"/>
              <a:buNone/>
            </a:pPr>
            <a:r>
              <a:rPr lang="en-US" sz="1600" b="1" smtClean="0"/>
              <a:t>              if (funct == null) {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         logger.error(of.getLineNum(), UNDEF_FUNCTION, name);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         return null;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     }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// Update the 'function' reference in the call: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     of.setOOFunction(funct, symbolTable.getCurCount());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     int lineNum = of.getLineNum();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     List&lt;Type&gt; paramTypes = protoType.getParamTypes();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// Checking the Prototype: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    if (of.getArgs().size() != paramTypes.size()) {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 	logger.error(lineNum, INV_NUM_ARGS, name, paramTypes.size(), of.getArgs().size());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}</a:t>
            </a:r>
            <a:endParaRPr lang="en-US" sz="1200" b="1" smtClean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err="1" smtClean="0">
                <a:solidFill>
                  <a:srgbClr val="77933C"/>
                </a:solidFill>
              </a:rPr>
              <a:t>ProcessOOFunction</a:t>
            </a:r>
            <a:endParaRPr lang="en-US" sz="4000" dirty="0"/>
          </a:p>
        </p:txBody>
      </p:sp>
      <p:sp>
        <p:nvSpPr>
          <p:cNvPr id="73731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17638"/>
            <a:ext cx="8534400" cy="49831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800" b="1" smtClean="0"/>
              <a:t>else {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  for (int i = 0, size = args.size(); i &lt; size; i++) {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      Type argType = checkExpression(args.get(i));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      if (argType == null) {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          continue;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      }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     // check if arg type matches param type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      testAssignment(argType, paramTypes.get(i), lineNum, i);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  }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} 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return protoType.getResultType(); 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Interpreter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17638"/>
            <a:ext cx="8534400" cy="498316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Run Statement –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if (s </a:t>
            </a:r>
            <a:r>
              <a:rPr lang="en-US" sz="2000" b="1" dirty="0" err="1" smtClean="0"/>
              <a:t>instanceof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MyObject</a:t>
            </a:r>
            <a:r>
              <a:rPr lang="en-US" sz="2000" b="1" dirty="0" smtClean="0"/>
              <a:t>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MyObject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(</a:t>
            </a:r>
            <a:r>
              <a:rPr lang="en-US" sz="2000" b="1" dirty="0" err="1" smtClean="0"/>
              <a:t>MyObject</a:t>
            </a:r>
            <a:r>
              <a:rPr lang="en-US" sz="2000" b="1" dirty="0" smtClean="0"/>
              <a:t>)s;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MyClass</a:t>
            </a:r>
            <a:r>
              <a:rPr lang="en-US" sz="2000" b="1" dirty="0" smtClean="0"/>
              <a:t> c = </a:t>
            </a:r>
            <a:r>
              <a:rPr lang="en-US" sz="2000" b="1" dirty="0" err="1" smtClean="0"/>
              <a:t>Util.findClass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prog.getClasses</a:t>
            </a:r>
            <a:r>
              <a:rPr lang="en-US" sz="2000" b="1" dirty="0" smtClean="0"/>
              <a:t>(), </a:t>
            </a:r>
            <a:r>
              <a:rPr lang="en-US" sz="2000" b="1" dirty="0" err="1" smtClean="0"/>
              <a:t>obj.getType</a:t>
            </a:r>
            <a:r>
              <a:rPr lang="en-US" sz="2000" b="1" dirty="0" smtClean="0"/>
              <a:t>());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    Constructor cons = </a:t>
            </a:r>
            <a:r>
              <a:rPr lang="en-US" sz="2000" b="1" dirty="0" err="1" smtClean="0"/>
              <a:t>c.getConstructor</a:t>
            </a:r>
            <a:r>
              <a:rPr lang="en-US" sz="2000" b="1" dirty="0" smtClean="0"/>
              <a:t>();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    List&lt;Value&gt;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 =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evaluateExpList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obj.getArgs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());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callConstructor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(cons,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args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    return false;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Interpreter</a:t>
            </a:r>
            <a:endParaRPr lang="en-US" sz="4000" dirty="0"/>
          </a:p>
        </p:txBody>
      </p:sp>
      <p:sp>
        <p:nvSpPr>
          <p:cNvPr id="77827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17638"/>
            <a:ext cx="8534400" cy="4983162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sz="1800" b="1" smtClean="0"/>
          </a:p>
          <a:p>
            <a:pPr>
              <a:buFont typeface="Arial" charset="0"/>
              <a:buNone/>
            </a:pPr>
            <a:r>
              <a:rPr lang="en-US" sz="2000" b="1" smtClean="0"/>
              <a:t>private List&lt;Value&gt; evaluateExpList(List&lt;Expression&gt; members)</a:t>
            </a:r>
          </a:p>
          <a:p>
            <a:pPr>
              <a:buFont typeface="Arial" charset="0"/>
              <a:buNone/>
            </a:pPr>
            <a:r>
              <a:rPr lang="en-US" sz="2000" b="1" smtClean="0"/>
              <a:t>            throws InterpreterRuntimeError {</a:t>
            </a:r>
          </a:p>
          <a:p>
            <a:pPr>
              <a:buFont typeface="Arial" charset="0"/>
              <a:buNone/>
            </a:pPr>
            <a:r>
              <a:rPr lang="en-US" sz="2000" b="1" smtClean="0"/>
              <a:t>        List&lt;Value&gt; result = new ArrayList&lt;Value&gt;(members.size());</a:t>
            </a:r>
          </a:p>
          <a:p>
            <a:pPr>
              <a:buFont typeface="Arial" charset="0"/>
              <a:buNone/>
            </a:pPr>
            <a:endParaRPr lang="en-US" sz="2000" b="1" smtClean="0"/>
          </a:p>
          <a:p>
            <a:pPr>
              <a:buFont typeface="Arial" charset="0"/>
              <a:buNone/>
            </a:pPr>
            <a:r>
              <a:rPr lang="en-US" sz="2000" b="1" smtClean="0"/>
              <a:t>        for (Expression exp : members) {</a:t>
            </a:r>
          </a:p>
          <a:p>
            <a:pPr>
              <a:buFont typeface="Arial" charset="0"/>
              <a:buNone/>
            </a:pPr>
            <a:r>
              <a:rPr lang="en-US" sz="2000" b="1" smtClean="0"/>
              <a:t>            result.add(runExpression(exp));</a:t>
            </a:r>
          </a:p>
          <a:p>
            <a:pPr>
              <a:buFont typeface="Arial" charset="0"/>
              <a:buNone/>
            </a:pPr>
            <a:r>
              <a:rPr lang="en-US" sz="2000" b="1" smtClean="0"/>
              <a:t>        }</a:t>
            </a:r>
          </a:p>
          <a:p>
            <a:pPr>
              <a:buFont typeface="Arial" charset="0"/>
              <a:buNone/>
            </a:pPr>
            <a:r>
              <a:rPr lang="en-US" sz="2000" b="1" smtClean="0"/>
              <a:t>        return result;</a:t>
            </a:r>
          </a:p>
          <a:p>
            <a:pPr>
              <a:buFont typeface="Arial" charset="0"/>
              <a:buNone/>
            </a:pPr>
            <a:r>
              <a:rPr lang="en-US" sz="2000" b="1" smtClean="0"/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Constructor</a:t>
            </a:r>
            <a:endParaRPr lang="en-US" sz="4000" dirty="0"/>
          </a:p>
        </p:txBody>
      </p:sp>
      <p:sp>
        <p:nvSpPr>
          <p:cNvPr id="79875" name="Content Placeholder 2"/>
          <p:cNvSpPr>
            <a:spLocks noGrp="1"/>
          </p:cNvSpPr>
          <p:nvPr>
            <p:ph idx="4294967295"/>
          </p:nvPr>
        </p:nvSpPr>
        <p:spPr>
          <a:xfrm>
            <a:off x="152400" y="1417638"/>
            <a:ext cx="8839200" cy="4983162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sz="1800" b="1" smtClean="0"/>
          </a:p>
          <a:p>
            <a:pPr>
              <a:buFont typeface="Arial" charset="0"/>
              <a:buNone/>
            </a:pPr>
            <a:r>
              <a:rPr lang="en-US" sz="1800" b="1" smtClean="0"/>
              <a:t>public void callConstructor(Constructor c, List&lt;Value&gt; args) throws InterpreterRuntimeError 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{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List&lt;Declaration&gt; params = c.getParams();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if (args.size() != params.size()) {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  throw new InterpreterRuntimeError(c.getLineNum(), INV_NUM_ARGS, 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          "constructor" , params.size(), args.size());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}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for (int i = 0, size = args.size(); i &lt; size; i++) {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    setVarValue(params.get(i).getVariable(), args.get(i)); //need to worry about this!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    }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runStatement(c.getBody());</a:t>
            </a:r>
          </a:p>
          <a:p>
            <a:pPr>
              <a:buFont typeface="Arial" charset="0"/>
              <a:buNone/>
            </a:pPr>
            <a:r>
              <a:rPr lang="en-US" sz="1800" b="1" smtClean="0"/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Object Function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17638"/>
            <a:ext cx="8534400" cy="498316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if (exp </a:t>
            </a:r>
            <a:r>
              <a:rPr lang="en-US" sz="1800" b="1" dirty="0" err="1" smtClean="0"/>
              <a:t>instanceof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ObjFunction</a:t>
            </a:r>
            <a:r>
              <a:rPr lang="en-US" sz="1800" b="1" dirty="0" smtClean="0"/>
              <a:t>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	 </a:t>
            </a:r>
            <a:r>
              <a:rPr lang="en-US" sz="1800" b="1" dirty="0" err="1" smtClean="0"/>
              <a:t>ObjFunction</a:t>
            </a:r>
            <a:r>
              <a:rPr lang="en-US" sz="1800" b="1" dirty="0" smtClean="0"/>
              <a:t> of = (</a:t>
            </a:r>
            <a:r>
              <a:rPr lang="en-US" sz="1800" b="1" dirty="0" err="1" smtClean="0"/>
              <a:t>ObjFunction</a:t>
            </a:r>
            <a:r>
              <a:rPr lang="en-US" sz="1800" b="1" dirty="0" smtClean="0"/>
              <a:t>)exp;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	 List&lt;Expression&gt; unevaluated = </a:t>
            </a:r>
            <a:r>
              <a:rPr lang="en-US" sz="1800" b="1" dirty="0" err="1" smtClean="0"/>
              <a:t>of.getArgs</a:t>
            </a:r>
            <a:r>
              <a:rPr lang="en-US" sz="1800" b="1" dirty="0" smtClean="0"/>
              <a:t>();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	 List&lt;Value&gt;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 =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evaluateExpList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(unevaluated);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	 return </a:t>
            </a:r>
            <a:r>
              <a:rPr lang="en-US" sz="1800" b="1" dirty="0" err="1" smtClean="0"/>
              <a:t>callOOFunction</a:t>
            </a:r>
            <a:r>
              <a:rPr lang="en-US" sz="1800" b="1" dirty="0" smtClean="0"/>
              <a:t>(of,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   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err="1" smtClean="0"/>
              <a:t>callOOFunction</a:t>
            </a:r>
            <a:r>
              <a:rPr lang="en-US" sz="2000" b="1" dirty="0" smtClean="0"/>
              <a:t> returns the result of the function which is defined in the body of the class</a:t>
            </a:r>
            <a:endParaRPr lang="en-US" sz="20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Interpreter</a:t>
            </a:r>
            <a:endParaRPr lang="en-US" sz="4000" dirty="0"/>
          </a:p>
        </p:txBody>
      </p:sp>
      <p:sp>
        <p:nvSpPr>
          <p:cNvPr id="839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1600" b="1" smtClean="0"/>
              <a:t>public Value callOOFunction(ObjFunction objFunc, List&lt;Value&gt; args) throws InterpreterRuntimeError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{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MyClass c = Util.findClass(prog.getClasses(), objFunc.getClassName());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Function f = null;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List&lt;Function&gt; fList = c.getFunctions();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for(Function func : fList){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if(func.getName().equals(objFunc.getFuncName()))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   f = func;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} 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Value result = null;    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basePtr += objFunc.getStackOffset();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if(f == null)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throw new InterpreterRuntimeError(objFunc.getLineNum(), UNDEF_FUNCTION, "object function");</a:t>
            </a:r>
          </a:p>
          <a:p>
            <a:pPr>
              <a:buFont typeface="Arial" charset="0"/>
              <a:buNone/>
            </a:pPr>
            <a:r>
              <a:rPr lang="en-US" sz="1600" smtClean="0"/>
              <a:t>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err="1" smtClean="0">
                <a:solidFill>
                  <a:srgbClr val="77933C"/>
                </a:solidFill>
              </a:rPr>
              <a:t>callOOFunction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List&lt;Declaration&gt; </a:t>
            </a:r>
            <a:r>
              <a:rPr lang="en-US" sz="1600" b="1" dirty="0" err="1" smtClean="0"/>
              <a:t>params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f.getParams</a:t>
            </a:r>
            <a:r>
              <a:rPr lang="en-US" sz="1600" b="1" dirty="0" smtClean="0"/>
              <a:t>();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if (</a:t>
            </a:r>
            <a:r>
              <a:rPr lang="en-US" sz="1600" b="1" dirty="0" err="1" smtClean="0"/>
              <a:t>args.size</a:t>
            </a:r>
            <a:r>
              <a:rPr lang="en-US" sz="1600" b="1" dirty="0" smtClean="0"/>
              <a:t>() != </a:t>
            </a:r>
            <a:r>
              <a:rPr lang="en-US" sz="1600" b="1" dirty="0" err="1" smtClean="0"/>
              <a:t>params.size</a:t>
            </a:r>
            <a:r>
              <a:rPr lang="en-US" sz="1600" b="1" dirty="0" smtClean="0"/>
              <a:t>())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throw new </a:t>
            </a:r>
            <a:r>
              <a:rPr lang="en-US" sz="1600" b="1" dirty="0" err="1" smtClean="0"/>
              <a:t>InterpreterRuntimeError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objFunc.getLineNum</a:t>
            </a:r>
            <a:r>
              <a:rPr lang="en-US" sz="1600" b="1" dirty="0" smtClean="0"/>
              <a:t>(), INV_NUM_ARGS,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        </a:t>
            </a:r>
            <a:r>
              <a:rPr lang="en-US" sz="1600" b="1" dirty="0" err="1" smtClean="0"/>
              <a:t>f.getName</a:t>
            </a:r>
            <a:r>
              <a:rPr lang="en-US" sz="1600" b="1" dirty="0" smtClean="0"/>
              <a:t>(), </a:t>
            </a:r>
            <a:r>
              <a:rPr lang="en-US" sz="1600" b="1" dirty="0" err="1" smtClean="0"/>
              <a:t>params.size</a:t>
            </a:r>
            <a:r>
              <a:rPr lang="en-US" sz="1600" b="1" dirty="0" smtClean="0"/>
              <a:t>(), </a:t>
            </a:r>
            <a:r>
              <a:rPr lang="en-US" sz="1600" b="1" dirty="0" err="1" smtClean="0"/>
              <a:t>args.size</a:t>
            </a:r>
            <a:r>
              <a:rPr lang="en-US" sz="1600" b="1" dirty="0" smtClean="0"/>
              <a:t>());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for 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 = 0, size = </a:t>
            </a:r>
            <a:r>
              <a:rPr lang="en-US" sz="1600" b="1" dirty="0" err="1" smtClean="0"/>
              <a:t>args.size</a:t>
            </a:r>
            <a:r>
              <a:rPr lang="en-US" sz="1600" b="1" dirty="0" smtClean="0"/>
              <a:t>();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 &lt; size;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++)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    </a:t>
            </a:r>
            <a:r>
              <a:rPr lang="en-US" sz="1600" b="1" dirty="0" err="1" smtClean="0"/>
              <a:t>setVarValue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params.get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).</a:t>
            </a:r>
            <a:r>
              <a:rPr lang="en-US" sz="1600" b="1" dirty="0" err="1" smtClean="0"/>
              <a:t>getVariable</a:t>
            </a:r>
            <a:r>
              <a:rPr lang="en-US" sz="1600" b="1" dirty="0" smtClean="0"/>
              <a:t>(), </a:t>
            </a:r>
            <a:r>
              <a:rPr lang="en-US" sz="1600" b="1" dirty="0" err="1" smtClean="0"/>
              <a:t>args.get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)); //need to worry about this!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        // Now, execute the actual Function body: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runStatement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f.getBody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());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BNF: </a:t>
            </a:r>
            <a:r>
              <a:rPr lang="en-US" sz="4000" b="1" dirty="0" smtClean="0">
                <a:solidFill>
                  <a:srgbClr val="77933C"/>
                </a:solidFill>
              </a:rPr>
              <a:t>What exists in Hmm</a:t>
            </a:r>
            <a:endParaRPr lang="en-US" sz="4000" dirty="0">
              <a:solidFill>
                <a:srgbClr val="77933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Primary </a:t>
            </a:r>
            <a:r>
              <a:rPr lang="en-US" dirty="0" smtClean="0">
                <a:sym typeface="Arial" charset="0"/>
              </a:rPr>
              <a:t>: </a:t>
            </a:r>
            <a:r>
              <a:rPr lang="en-US" dirty="0" err="1" smtClean="0">
                <a:sym typeface="Arial" charset="0"/>
              </a:rPr>
              <a:t>callOrLambda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err="1" smtClean="0">
                <a:sym typeface="Arial" charset="0"/>
              </a:rPr>
              <a:t>IdentifierOrArrayRef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smtClean="0">
                <a:sym typeface="Arial" charset="0"/>
              </a:rPr>
              <a:t> Literal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err="1" smtClean="0">
                <a:sym typeface="Arial" charset="0"/>
              </a:rPr>
              <a:t>subExpressionOrTuple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err="1" smtClean="0">
                <a:sym typeface="Arial" charset="0"/>
              </a:rPr>
              <a:t>ListOrListComprehension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 </a:t>
            </a:r>
            <a:r>
              <a:rPr lang="en-US" dirty="0" err="1" smtClean="0">
                <a:sym typeface="Arial" charset="0"/>
              </a:rPr>
              <a:t>ObjFunction</a:t>
            </a:r>
            <a:endParaRPr lang="en-US" dirty="0" smtClean="0">
              <a:sym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ym typeface="Arial" charset="0"/>
              </a:rPr>
              <a:t>callOrLambda</a:t>
            </a:r>
            <a:r>
              <a:rPr lang="en-US" dirty="0" smtClean="0">
                <a:sym typeface="Arial" charset="0"/>
              </a:rPr>
              <a:t> : Identifier </a:t>
            </a:r>
            <a:r>
              <a:rPr lang="en-US" dirty="0" err="1" smtClean="0">
                <a:sym typeface="Arial" charset="0"/>
              </a:rPr>
              <a:t>callArgs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err="1" smtClean="0">
                <a:sym typeface="Arial" charset="0"/>
              </a:rPr>
              <a:t>LambdaDef</a:t>
            </a:r>
            <a:endParaRPr lang="en-US" dirty="0" smtClean="0">
              <a:sym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ym typeface="Arial" charset="0"/>
              </a:rPr>
              <a:t>callArgs</a:t>
            </a:r>
            <a:r>
              <a:rPr lang="en-US" dirty="0" smtClean="0">
                <a:sym typeface="Arial" charset="0"/>
              </a:rPr>
              <a:t> : (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[</a:t>
            </a:r>
            <a:r>
              <a:rPr lang="en-US" dirty="0" smtClean="0">
                <a:sym typeface="Arial" charset="0"/>
              </a:rPr>
              <a:t>Expression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err="1" smtClean="0">
                <a:sym typeface="Arial" charset="0"/>
              </a:rPr>
              <a:t>passFunc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 { </a:t>
            </a:r>
            <a:r>
              <a:rPr lang="en-US" dirty="0" smtClean="0">
                <a:sym typeface="Arial" charset="0"/>
              </a:rPr>
              <a:t>,Expression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dirty="0" err="1" smtClean="0">
                <a:sym typeface="Arial" charset="0"/>
              </a:rPr>
              <a:t>passFunc</a:t>
            </a:r>
            <a:r>
              <a:rPr lang="en-US" b="1" dirty="0" smtClean="0">
                <a:solidFill>
                  <a:srgbClr val="1C13FF"/>
                </a:solidFill>
              </a:rPr>
              <a:t>}]</a:t>
            </a:r>
            <a:r>
              <a:rPr lang="en-US" dirty="0" smtClean="0">
                <a:sym typeface="Arial" charset="0"/>
              </a:rPr>
              <a:t> 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ym typeface="Arial" charset="0"/>
              </a:rPr>
              <a:t>passFunc</a:t>
            </a:r>
            <a:r>
              <a:rPr lang="en-US" dirty="0" smtClean="0">
                <a:sym typeface="Arial" charset="0"/>
              </a:rPr>
              <a:t> : Identifier (Type Identifier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{ </a:t>
            </a:r>
            <a:r>
              <a:rPr lang="en-US" dirty="0" smtClean="0">
                <a:sym typeface="Arial" charset="0"/>
              </a:rPr>
              <a:t>Type Identifier </a:t>
            </a:r>
            <a:r>
              <a:rPr lang="en-US" b="1" dirty="0" smtClean="0">
                <a:solidFill>
                  <a:srgbClr val="1C13FF"/>
                </a:solidFill>
              </a:rPr>
              <a:t>} </a:t>
            </a:r>
            <a:r>
              <a:rPr lang="en-US" dirty="0" smtClean="0">
                <a:sym typeface="Arial" charset="0"/>
              </a:rPr>
              <a:t>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ym typeface="Arial" charset="0"/>
              </a:rPr>
              <a:t>LambdaDef</a:t>
            </a:r>
            <a:r>
              <a:rPr lang="en-US" dirty="0" smtClean="0">
                <a:sym typeface="Arial" charset="0"/>
              </a:rPr>
              <a:t> : (\\  Identifier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dirty="0" smtClean="0">
                <a:sym typeface="Arial" charset="0"/>
              </a:rPr>
              <a:t> ,Identifier </a:t>
            </a:r>
            <a:r>
              <a:rPr lang="en-US" b="1" dirty="0" smtClean="0">
                <a:solidFill>
                  <a:srgbClr val="1C13FF"/>
                </a:solidFill>
              </a:rPr>
              <a:t>}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-&gt; Expression)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ym typeface="Arial" charset="0"/>
              </a:rPr>
              <a:t>IdentifierOrArrayRef</a:t>
            </a:r>
            <a:r>
              <a:rPr lang="en-US" dirty="0" smtClean="0">
                <a:sym typeface="Arial" charset="0"/>
              </a:rPr>
              <a:t> : Identifier 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[</a:t>
            </a:r>
            <a:r>
              <a:rPr lang="en-US" dirty="0" smtClean="0">
                <a:sym typeface="Arial" charset="0"/>
              </a:rPr>
              <a:t> [Expression] </a:t>
            </a:r>
            <a:r>
              <a:rPr lang="en-US" b="1" dirty="0" smtClean="0">
                <a:solidFill>
                  <a:srgbClr val="1C13FF"/>
                </a:solidFill>
              </a:rPr>
              <a:t>]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ym typeface="Arial" charset="0"/>
              </a:rPr>
              <a:t>subExpressionOrTuple</a:t>
            </a:r>
            <a:r>
              <a:rPr lang="en-US" dirty="0" smtClean="0">
                <a:sym typeface="Arial" charset="0"/>
              </a:rPr>
              <a:t> : (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[</a:t>
            </a:r>
            <a:r>
              <a:rPr lang="en-US" dirty="0" smtClean="0">
                <a:sym typeface="Arial" charset="0"/>
              </a:rPr>
              <a:t> Expression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[</a:t>
            </a:r>
            <a:r>
              <a:rPr lang="en-US" dirty="0" smtClean="0">
                <a:sym typeface="Arial" charset="0"/>
              </a:rPr>
              <a:t>,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[</a:t>
            </a:r>
            <a:r>
              <a:rPr lang="en-US" dirty="0" smtClean="0">
                <a:sym typeface="Arial" charset="0"/>
              </a:rPr>
              <a:t> Expression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dirty="0" smtClean="0">
                <a:sym typeface="Arial" charset="0"/>
              </a:rPr>
              <a:t> , Expression </a:t>
            </a:r>
            <a:r>
              <a:rPr lang="en-US" b="1" dirty="0" smtClean="0">
                <a:solidFill>
                  <a:srgbClr val="1C13FF"/>
                </a:solidFill>
              </a:rPr>
              <a:t>} ] ] ]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ym typeface="Arial" charset="0"/>
              </a:rPr>
              <a:t>ListOrListComprehension</a:t>
            </a:r>
            <a:r>
              <a:rPr lang="en-US" dirty="0" smtClean="0">
                <a:sym typeface="Arial" charset="0"/>
              </a:rPr>
              <a:t>: [ Expression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dirty="0" smtClean="0">
                <a:sym typeface="Arial" charset="0"/>
              </a:rPr>
              <a:t>, Expression</a:t>
            </a:r>
            <a:r>
              <a:rPr lang="en-US" b="1" dirty="0" smtClean="0">
                <a:solidFill>
                  <a:srgbClr val="1C13FF"/>
                </a:solidFill>
              </a:rPr>
              <a:t> }</a:t>
            </a:r>
            <a:r>
              <a:rPr lang="en-US" dirty="0" smtClean="0">
                <a:sym typeface="Arial" charset="0"/>
              </a:rPr>
              <a:t> ] </a:t>
            </a:r>
            <a:r>
              <a:rPr lang="en-US" dirty="0" smtClean="0">
                <a:solidFill>
                  <a:srgbClr val="1C13FF"/>
                </a:solidFill>
                <a:sym typeface="Arial" charset="0"/>
              </a:rPr>
              <a:t>| </a:t>
            </a:r>
            <a:r>
              <a:rPr lang="en-US" dirty="0" smtClean="0">
                <a:sym typeface="Arial" charset="0"/>
              </a:rPr>
              <a:t>| Expression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[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Arial" charset="0"/>
              </a:rPr>
              <a:t>&lt;- Expression </a:t>
            </a:r>
            <a:r>
              <a:rPr lang="en-US" b="1" dirty="0" smtClean="0">
                <a:solidFill>
                  <a:srgbClr val="1C13FF"/>
                </a:solidFill>
              </a:rPr>
              <a:t>] 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dirty="0" smtClean="0">
                <a:sym typeface="Arial" charset="0"/>
              </a:rPr>
              <a:t>, Expression</a:t>
            </a:r>
            <a:r>
              <a:rPr lang="en-US" b="1" dirty="0" smtClean="0">
                <a:solidFill>
                  <a:srgbClr val="1C13FF"/>
                </a:solidFill>
                <a:sym typeface="Arial" charset="0"/>
              </a:rPr>
              <a:t>[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Arial" charset="0"/>
              </a:rPr>
              <a:t>&lt;- Expression </a:t>
            </a:r>
            <a:r>
              <a:rPr lang="en-US" b="1" dirty="0" smtClean="0">
                <a:solidFill>
                  <a:srgbClr val="1C13FF"/>
                </a:solidFill>
              </a:rPr>
              <a:t>] } </a:t>
            </a:r>
            <a:r>
              <a:rPr lang="en-US" dirty="0" smtClean="0">
                <a:sym typeface="Arial" charset="0"/>
              </a:rPr>
              <a:t>]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ObjFunction</a:t>
            </a:r>
            <a:r>
              <a:rPr lang="en-US" dirty="0" smtClean="0"/>
              <a:t>: Identifier . Identifier . Identifier </a:t>
            </a:r>
            <a:r>
              <a:rPr lang="en-US" dirty="0" err="1" smtClean="0"/>
              <a:t>callArgs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sym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sym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Classes: </a:t>
            </a:r>
            <a:r>
              <a:rPr lang="en-US" sz="4000" b="1" dirty="0" err="1" smtClean="0">
                <a:solidFill>
                  <a:srgbClr val="77933C"/>
                </a:solidFill>
              </a:rPr>
              <a:t>callOOFunction</a:t>
            </a:r>
            <a:endParaRPr lang="en-US" sz="4000" dirty="0"/>
          </a:p>
        </p:txBody>
      </p:sp>
      <p:sp>
        <p:nvSpPr>
          <p:cNvPr id="880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1600" b="1" smtClean="0"/>
              <a:t> // NOTE: By convention, the return value shall be assigned the FIRST address: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if (f.isVoid() == false) {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Declaration returnDec = f.getReturnDecl();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Variable v = returnDec.getVariable();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int address = v.getAddress();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 result = stack[basePtr + address];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 if (result == null) {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     throw new InterpreterRuntimeError(objFunc.getLineNum(), 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             FUNCTION_DID_NOT_RETURN_VALUE, f.getName());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    }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} 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basePtr -= objFunc.getStackOffset();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    return result; //this result corresponds to the result of the actualy function you're calling</a:t>
            </a:r>
          </a:p>
          <a:p>
            <a:pPr>
              <a:buFont typeface="Arial" charset="0"/>
              <a:buNone/>
            </a:pPr>
            <a:r>
              <a:rPr lang="en-US" sz="1600" b="1" smtClean="0"/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 algn="r"/>
            <a:r>
              <a:rPr lang="en-US" sz="4000" b="1" dirty="0" smtClean="0">
                <a:solidFill>
                  <a:srgbClr val="404040"/>
                </a:solidFill>
              </a:rPr>
              <a:t>Classes: </a:t>
            </a:r>
            <a:r>
              <a:rPr lang="en-US" sz="4000" b="1" dirty="0" smtClean="0">
                <a:solidFill>
                  <a:srgbClr val="77933C"/>
                </a:solidFill>
              </a:rPr>
              <a:t>Demo </a:t>
            </a:r>
            <a:r>
              <a:rPr lang="en-US" sz="4000" b="1" dirty="0" err="1" smtClean="0">
                <a:solidFill>
                  <a:srgbClr val="77933C"/>
                </a:solidFill>
              </a:rPr>
              <a:t>classTest.c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</p:spPr>
        <p:txBody>
          <a:bodyPr rtlCol="0">
            <a:normAutofit fontScale="3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Class Test{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</a:t>
            </a:r>
            <a:r>
              <a:rPr lang="en-US" sz="6400" b="1" dirty="0" err="1" smtClean="0"/>
              <a:t>myX</a:t>
            </a:r>
            <a:r>
              <a:rPr lang="en-US" sz="6400" b="1" dirty="0" smtClean="0"/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</a:t>
            </a:r>
            <a:r>
              <a:rPr lang="en-US" sz="6400" b="1" dirty="0" err="1" smtClean="0"/>
              <a:t>myY</a:t>
            </a:r>
            <a:r>
              <a:rPr lang="en-US" sz="6400" b="1" dirty="0" smtClean="0"/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Test(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x, 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y){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    </a:t>
            </a:r>
            <a:r>
              <a:rPr lang="en-US" sz="6400" b="1" dirty="0" err="1" smtClean="0"/>
              <a:t>myX</a:t>
            </a:r>
            <a:r>
              <a:rPr lang="en-US" sz="6400" b="1" dirty="0" smtClean="0"/>
              <a:t> = x;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    </a:t>
            </a:r>
            <a:r>
              <a:rPr lang="en-US" sz="6400" b="1" dirty="0" err="1" smtClean="0"/>
              <a:t>myY</a:t>
            </a:r>
            <a:r>
              <a:rPr lang="en-US" sz="6400" b="1" dirty="0" smtClean="0"/>
              <a:t> = y;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fun (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match){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  </a:t>
            </a:r>
            <a:r>
              <a:rPr lang="en-US" sz="6400" b="1" dirty="0" err="1" smtClean="0"/>
              <a:t>println</a:t>
            </a:r>
            <a:r>
              <a:rPr lang="en-US" sz="6400" b="1" dirty="0" smtClean="0"/>
              <a:t>(</a:t>
            </a:r>
            <a:r>
              <a:rPr lang="en-US" sz="6400" b="1" dirty="0" err="1" smtClean="0"/>
              <a:t>myX</a:t>
            </a:r>
            <a:r>
              <a:rPr lang="en-US" sz="6400" b="1" dirty="0" smtClean="0"/>
              <a:t> +</a:t>
            </a:r>
            <a:r>
              <a:rPr lang="en-US" sz="6400" b="1" dirty="0" err="1" smtClean="0"/>
              <a:t>myY</a:t>
            </a:r>
            <a:r>
              <a:rPr lang="en-US" sz="6400" b="1" dirty="0" smtClean="0"/>
              <a:t> + match);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  return </a:t>
            </a:r>
            <a:r>
              <a:rPr lang="en-US" sz="6400" b="1" dirty="0" err="1" smtClean="0"/>
              <a:t>myX</a:t>
            </a:r>
            <a:r>
              <a:rPr lang="en-US" sz="6400" b="1" dirty="0" smtClean="0"/>
              <a:t> + </a:t>
            </a:r>
            <a:r>
              <a:rPr lang="en-US" sz="6400" b="1" dirty="0" err="1" smtClean="0"/>
              <a:t>myY</a:t>
            </a:r>
            <a:r>
              <a:rPr lang="en-US" sz="6400" b="1" dirty="0" smtClean="0"/>
              <a:t> + match;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 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400" b="1" dirty="0" smtClean="0"/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64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main()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 smtClean="0"/>
              <a:t>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x = </a:t>
            </a:r>
            <a:r>
              <a:rPr lang="en-US" sz="2000" b="1" dirty="0" err="1" smtClean="0"/>
              <a:t>foo</a:t>
            </a:r>
            <a:r>
              <a:rPr lang="en-US" sz="2000" b="1" dirty="0" smtClean="0"/>
              <a:t>();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 smtClean="0"/>
              <a:t>   </a:t>
            </a:r>
            <a:r>
              <a:rPr lang="en-US" sz="2000" b="1" dirty="0" err="1" smtClean="0"/>
              <a:t>println</a:t>
            </a:r>
            <a:r>
              <a:rPr lang="en-US" sz="2000" b="1" dirty="0" smtClean="0"/>
              <a:t>( "It worked!" );   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 smtClean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b="1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foo</a:t>
            </a:r>
            <a:r>
              <a:rPr lang="en-US" sz="2000" b="1" dirty="0" smtClean="0"/>
              <a:t>(){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 smtClean="0"/>
              <a:t>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temp = </a:t>
            </a:r>
            <a:r>
              <a:rPr lang="en-US" sz="2000" b="1" dirty="0" smtClean="0"/>
              <a:t>10</a:t>
            </a:r>
            <a:r>
              <a:rPr lang="en-US" sz="2000" b="1" dirty="0" smtClean="0"/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 smtClean="0"/>
              <a:t>   Test </a:t>
            </a:r>
            <a:r>
              <a:rPr lang="en-US" sz="2000" b="1" dirty="0" err="1" smtClean="0"/>
              <a:t>oneObj</a:t>
            </a:r>
            <a:r>
              <a:rPr lang="en-US" sz="2000" b="1" dirty="0" smtClean="0"/>
              <a:t> = create Test(20, 4);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 smtClean="0"/>
              <a:t>   temp = </a:t>
            </a:r>
            <a:r>
              <a:rPr lang="en-US" sz="2000" b="1" dirty="0" err="1" smtClean="0"/>
              <a:t>Test.oneObj.fun</a:t>
            </a:r>
            <a:r>
              <a:rPr lang="en-US" sz="2000" b="1" dirty="0" smtClean="0"/>
              <a:t>(temp);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 smtClean="0"/>
              <a:t>   </a:t>
            </a:r>
            <a:r>
              <a:rPr lang="en-US" sz="2000" b="1" dirty="0" err="1" smtClean="0"/>
              <a:t>println</a:t>
            </a:r>
            <a:r>
              <a:rPr lang="en-US" sz="2000" b="1" dirty="0" smtClean="0"/>
              <a:t>(temp);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 smtClean="0"/>
              <a:t>   return temp;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 smtClean="0"/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600" dirty="0" smtClean="0"/>
          </a:p>
          <a:p>
            <a:pPr lvl="2">
              <a:lnSpc>
                <a:spcPct val="80000"/>
              </a:lnSpc>
              <a:buFont typeface="Arial" charset="0"/>
              <a:buNone/>
            </a:pPr>
            <a:endParaRPr lang="en-US" sz="600" dirty="0" smtClean="0"/>
          </a:p>
          <a:p>
            <a:pPr lvl="2">
              <a:lnSpc>
                <a:spcPct val="80000"/>
              </a:lnSpc>
            </a:pPr>
            <a:endParaRPr lang="en-US" sz="600" dirty="0" smtClean="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600" dirty="0" smtClean="0"/>
              <a:t>	</a:t>
            </a:r>
          </a:p>
          <a:p>
            <a:pPr>
              <a:lnSpc>
                <a:spcPct val="80000"/>
              </a:lnSpc>
            </a:pPr>
            <a:endParaRPr lang="en-US" sz="7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74638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BNF: </a:t>
            </a:r>
            <a:r>
              <a:rPr lang="en-US" sz="4000" b="1" dirty="0" smtClean="0">
                <a:solidFill>
                  <a:srgbClr val="77933C"/>
                </a:solidFill>
              </a:rPr>
              <a:t>What actually exists in Hmm</a:t>
            </a:r>
            <a:endParaRPr lang="en-US" sz="4000" dirty="0">
              <a:solidFill>
                <a:srgbClr val="77933C"/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smtClean="0"/>
              <a:t>Identifier </a:t>
            </a:r>
            <a:r>
              <a:rPr lang="en-US" sz="2200" smtClean="0">
                <a:sym typeface="Arial" charset="0"/>
              </a:rPr>
              <a:t>: </a:t>
            </a:r>
            <a:r>
              <a:rPr lang="en-US" sz="2200" smtClean="0">
                <a:solidFill>
                  <a:srgbClr val="0000FF"/>
                </a:solidFill>
                <a:sym typeface="Arial" charset="0"/>
              </a:rPr>
              <a:t>(</a:t>
            </a:r>
            <a:r>
              <a:rPr lang="en-US" sz="2200" smtClean="0"/>
              <a:t>a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b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olidFill>
                  <a:srgbClr val="0000FF"/>
                </a:solidFill>
              </a:rPr>
              <a:t>…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z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A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B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olidFill>
                  <a:srgbClr val="0000FF"/>
                </a:solidFill>
              </a:rPr>
              <a:t>…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Z</a:t>
            </a:r>
            <a:r>
              <a:rPr lang="en-US" sz="2200" smtClean="0">
                <a:solidFill>
                  <a:srgbClr val="0000FF"/>
                </a:solidFill>
              </a:rPr>
              <a:t>)</a:t>
            </a:r>
            <a:r>
              <a:rPr lang="en-US" sz="2200" b="1" smtClean="0">
                <a:solidFill>
                  <a:srgbClr val="1C13FF"/>
                </a:solidFill>
                <a:sym typeface="Arial" charset="0"/>
              </a:rPr>
              <a:t>{ (</a:t>
            </a:r>
            <a:r>
              <a:rPr lang="en-US" sz="2200" smtClean="0"/>
              <a:t>a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b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olidFill>
                  <a:srgbClr val="0000FF"/>
                </a:solidFill>
              </a:rPr>
              <a:t>…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z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A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B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olidFill>
                  <a:srgbClr val="0000FF"/>
                </a:solidFill>
              </a:rPr>
              <a:t>…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Z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)|(</a:t>
            </a:r>
            <a:r>
              <a:rPr lang="en-US" sz="2200" smtClean="0"/>
              <a:t>0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1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olidFill>
                  <a:srgbClr val="0000FF"/>
                </a:solidFill>
              </a:rPr>
              <a:t>…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9</a:t>
            </a:r>
            <a:r>
              <a:rPr lang="en-US" sz="2200" b="1" smtClean="0">
                <a:solidFill>
                  <a:srgbClr val="1C13FF"/>
                </a:solidFill>
              </a:rPr>
              <a:t>)}</a:t>
            </a:r>
            <a:endParaRPr lang="en-US" sz="2200" smtClean="0">
              <a:sym typeface="Arial" charset="0"/>
            </a:endParaRPr>
          </a:p>
          <a:p>
            <a:r>
              <a:rPr lang="en-US" sz="2200" smtClean="0"/>
              <a:t>Literal </a:t>
            </a:r>
            <a:r>
              <a:rPr lang="en-US" sz="2200" smtClean="0">
                <a:sym typeface="Arial" charset="0"/>
              </a:rPr>
              <a:t>: Integer | True | False | ClFloat | ClString</a:t>
            </a:r>
          </a:p>
          <a:p>
            <a:r>
              <a:rPr lang="en-US" sz="2200" smtClean="0"/>
              <a:t>Integer </a:t>
            </a:r>
            <a:r>
              <a:rPr lang="en-US" sz="2200" smtClean="0">
                <a:sym typeface="Arial" charset="0"/>
              </a:rPr>
              <a:t>: Digit </a:t>
            </a:r>
            <a:r>
              <a:rPr lang="en-US" sz="2200" b="1" smtClean="0">
                <a:solidFill>
                  <a:srgbClr val="1C13FF"/>
                </a:solidFill>
                <a:sym typeface="Arial" charset="0"/>
              </a:rPr>
              <a:t>{ </a:t>
            </a:r>
            <a:r>
              <a:rPr lang="en-US" sz="2200" smtClean="0">
                <a:sym typeface="Arial" charset="0"/>
              </a:rPr>
              <a:t>Digit </a:t>
            </a:r>
            <a:r>
              <a:rPr lang="en-US" sz="2200" b="1" smtClean="0">
                <a:solidFill>
                  <a:srgbClr val="1C13FF"/>
                </a:solidFill>
              </a:rPr>
              <a:t>}</a:t>
            </a:r>
            <a:endParaRPr lang="en-US" sz="2200" smtClean="0"/>
          </a:p>
          <a:p>
            <a:r>
              <a:rPr lang="en-US" sz="2200" smtClean="0"/>
              <a:t>ClFloat</a:t>
            </a:r>
            <a:r>
              <a:rPr lang="en-US" sz="2200" smtClean="0">
                <a:sym typeface="Arial" charset="0"/>
              </a:rPr>
              <a:t>: </a:t>
            </a:r>
            <a:r>
              <a:rPr lang="en-US" sz="2200" smtClean="0"/>
              <a:t>0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1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olidFill>
                  <a:srgbClr val="0000FF"/>
                </a:solidFill>
              </a:rPr>
              <a:t>…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9</a:t>
            </a:r>
            <a:r>
              <a:rPr lang="en-US" sz="2200" b="1" smtClean="0">
                <a:solidFill>
                  <a:srgbClr val="1C13FF"/>
                </a:solidFill>
                <a:sym typeface="Arial" charset="0"/>
              </a:rPr>
              <a:t> {</a:t>
            </a:r>
            <a:r>
              <a:rPr lang="en-US" sz="2200" smtClean="0"/>
              <a:t>0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1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olidFill>
                  <a:srgbClr val="0000FF"/>
                </a:solidFill>
              </a:rPr>
              <a:t>…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9</a:t>
            </a:r>
            <a:r>
              <a:rPr lang="en-US" sz="2200" b="1" smtClean="0">
                <a:solidFill>
                  <a:srgbClr val="1C13FF"/>
                </a:solidFill>
              </a:rPr>
              <a:t>}</a:t>
            </a:r>
            <a:r>
              <a:rPr lang="en-US" sz="2200" smtClean="0"/>
              <a:t>.</a:t>
            </a:r>
            <a:r>
              <a:rPr lang="en-US" sz="2200" b="1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sz="2200" smtClean="0"/>
              <a:t>0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1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olidFill>
                  <a:srgbClr val="0000FF"/>
                </a:solidFill>
              </a:rPr>
              <a:t>…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9</a:t>
            </a:r>
            <a:r>
              <a:rPr lang="en-US" sz="2200" b="1" smtClean="0">
                <a:solidFill>
                  <a:srgbClr val="1C13FF"/>
                </a:solidFill>
              </a:rPr>
              <a:t>} </a:t>
            </a:r>
            <a:endParaRPr lang="en-US" sz="2200" smtClean="0"/>
          </a:p>
          <a:p>
            <a:r>
              <a:rPr lang="en-US" sz="2200" smtClean="0"/>
              <a:t>ClString</a:t>
            </a:r>
            <a:r>
              <a:rPr lang="en-US" sz="2200" smtClean="0">
                <a:sym typeface="Arial" charset="0"/>
              </a:rPr>
              <a:t>: ” </a:t>
            </a:r>
            <a:r>
              <a:rPr lang="en-US" sz="2200" b="1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sz="2200" smtClean="0">
                <a:sym typeface="Arial" charset="0"/>
              </a:rPr>
              <a:t>~[“]</a:t>
            </a:r>
            <a:r>
              <a:rPr lang="en-US" sz="2200" b="1" smtClean="0">
                <a:solidFill>
                  <a:srgbClr val="1C13FF"/>
                </a:solidFill>
              </a:rPr>
              <a:t> }</a:t>
            </a:r>
            <a:r>
              <a:rPr lang="en-US" sz="2200" smtClean="0">
                <a:sym typeface="Arial" charset="0"/>
              </a:rPr>
              <a:t>”  </a:t>
            </a:r>
            <a:endParaRPr lang="en-US" sz="2200" smtClean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BNF: </a:t>
            </a:r>
            <a:r>
              <a:rPr lang="en-US" sz="4000" b="1" dirty="0" smtClean="0">
                <a:solidFill>
                  <a:srgbClr val="77933C"/>
                </a:solidFill>
              </a:rPr>
              <a:t>Revised and Corrected</a:t>
            </a:r>
            <a:endParaRPr lang="en-US" sz="4000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smtClean="0"/>
              <a:t>Update the concrete syntax, it matches the existing code.</a:t>
            </a:r>
          </a:p>
          <a:p>
            <a:r>
              <a:rPr lang="en-US" sz="2200" smtClean="0"/>
              <a:t>Change ClFloat , after the dot, should be a ()+ not a ()*</a:t>
            </a:r>
          </a:p>
          <a:p>
            <a:pPr>
              <a:buFont typeface="Arial" charset="0"/>
              <a:buNone/>
            </a:pPr>
            <a:r>
              <a:rPr lang="en-US" sz="2200" b="1" smtClean="0"/>
              <a:t>old: </a:t>
            </a:r>
            <a:r>
              <a:rPr lang="en-US" sz="2200" smtClean="0"/>
              <a:t>ClFloat</a:t>
            </a:r>
            <a:r>
              <a:rPr lang="en-US" sz="2200" smtClean="0">
                <a:sym typeface="Arial" charset="0"/>
              </a:rPr>
              <a:t>: </a:t>
            </a:r>
            <a:r>
              <a:rPr lang="en-US" sz="2200" b="1" smtClean="0">
                <a:solidFill>
                  <a:schemeClr val="tx2"/>
                </a:solidFill>
                <a:sym typeface="Arial" charset="0"/>
              </a:rPr>
              <a:t>(</a:t>
            </a:r>
            <a:r>
              <a:rPr lang="en-US" sz="2200" smtClean="0"/>
              <a:t>0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1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olidFill>
                  <a:srgbClr val="0000FF"/>
                </a:solidFill>
              </a:rPr>
              <a:t>…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9</a:t>
            </a:r>
            <a:r>
              <a:rPr lang="en-US" sz="2200" b="1" smtClean="0">
                <a:solidFill>
                  <a:schemeClr val="tx2"/>
                </a:solidFill>
              </a:rPr>
              <a:t>)</a:t>
            </a:r>
            <a:r>
              <a:rPr lang="en-US" sz="2200" b="1" smtClean="0">
                <a:solidFill>
                  <a:srgbClr val="1C13FF"/>
                </a:solidFill>
                <a:sym typeface="Arial" charset="0"/>
              </a:rPr>
              <a:t> {</a:t>
            </a:r>
            <a:r>
              <a:rPr lang="en-US" sz="2200" smtClean="0"/>
              <a:t>0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1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olidFill>
                  <a:srgbClr val="0000FF"/>
                </a:solidFill>
              </a:rPr>
              <a:t>…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9</a:t>
            </a:r>
            <a:r>
              <a:rPr lang="en-US" sz="2200" b="1" smtClean="0">
                <a:solidFill>
                  <a:srgbClr val="1C13FF"/>
                </a:solidFill>
              </a:rPr>
              <a:t>}</a:t>
            </a:r>
            <a:r>
              <a:rPr lang="en-US" sz="2200" smtClean="0"/>
              <a:t>.</a:t>
            </a:r>
            <a:r>
              <a:rPr lang="en-US" sz="2200" b="1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sz="2200" smtClean="0"/>
              <a:t>0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1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olidFill>
                  <a:srgbClr val="0000FF"/>
                </a:solidFill>
              </a:rPr>
              <a:t>…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9</a:t>
            </a:r>
            <a:r>
              <a:rPr lang="en-US" sz="2200" b="1" smtClean="0">
                <a:solidFill>
                  <a:srgbClr val="1C13FF"/>
                </a:solidFill>
              </a:rPr>
              <a:t>} </a:t>
            </a:r>
          </a:p>
          <a:p>
            <a:pPr>
              <a:buFont typeface="Arial" charset="0"/>
              <a:buNone/>
            </a:pPr>
            <a:r>
              <a:rPr lang="en-US" sz="2200" b="1" smtClean="0"/>
              <a:t>new: </a:t>
            </a:r>
            <a:r>
              <a:rPr lang="en-US" sz="2200" smtClean="0"/>
              <a:t>ClFloat</a:t>
            </a:r>
            <a:r>
              <a:rPr lang="en-US" sz="2200" smtClean="0">
                <a:sym typeface="Arial" charset="0"/>
              </a:rPr>
              <a:t>: </a:t>
            </a:r>
            <a:r>
              <a:rPr lang="en-US" sz="2200" b="1" smtClean="0">
                <a:solidFill>
                  <a:schemeClr val="tx2"/>
                </a:solidFill>
                <a:sym typeface="Arial" charset="0"/>
              </a:rPr>
              <a:t>(</a:t>
            </a:r>
            <a:r>
              <a:rPr lang="en-US" sz="2200" smtClean="0"/>
              <a:t>0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1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olidFill>
                  <a:srgbClr val="0000FF"/>
                </a:solidFill>
              </a:rPr>
              <a:t>…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9</a:t>
            </a:r>
            <a:r>
              <a:rPr lang="en-US" sz="2200" b="1" smtClean="0">
                <a:solidFill>
                  <a:schemeClr val="tx2"/>
                </a:solidFill>
              </a:rPr>
              <a:t>)</a:t>
            </a:r>
            <a:r>
              <a:rPr lang="en-US" sz="2200" b="1" smtClean="0">
                <a:solidFill>
                  <a:srgbClr val="1C13FF"/>
                </a:solidFill>
                <a:sym typeface="Arial" charset="0"/>
              </a:rPr>
              <a:t> {</a:t>
            </a:r>
            <a:r>
              <a:rPr lang="en-US" sz="2200" smtClean="0"/>
              <a:t>0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1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olidFill>
                  <a:srgbClr val="0000FF"/>
                </a:solidFill>
              </a:rPr>
              <a:t>…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9</a:t>
            </a:r>
            <a:r>
              <a:rPr lang="en-US" sz="2200" b="1" smtClean="0">
                <a:solidFill>
                  <a:srgbClr val="1C13FF"/>
                </a:solidFill>
              </a:rPr>
              <a:t>}</a:t>
            </a:r>
            <a:r>
              <a:rPr lang="en-US" sz="2200" smtClean="0"/>
              <a:t>.</a:t>
            </a:r>
            <a:r>
              <a:rPr lang="en-US" sz="2200" b="1" smtClean="0">
                <a:solidFill>
                  <a:srgbClr val="1C13FF"/>
                </a:solidFill>
              </a:rPr>
              <a:t> (</a:t>
            </a:r>
            <a:r>
              <a:rPr lang="en-US" sz="2200" smtClean="0"/>
              <a:t>0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1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olidFill>
                  <a:srgbClr val="0000FF"/>
                </a:solidFill>
              </a:rPr>
              <a:t>…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9</a:t>
            </a:r>
            <a:r>
              <a:rPr lang="en-US" sz="2200" b="1" smtClean="0">
                <a:solidFill>
                  <a:schemeClr val="tx2"/>
                </a:solidFill>
                <a:sym typeface="Arial" charset="0"/>
              </a:rPr>
              <a:t>)</a:t>
            </a:r>
            <a:r>
              <a:rPr lang="en-US" sz="2200" b="1" smtClean="0">
                <a:solidFill>
                  <a:srgbClr val="1C13FF"/>
                </a:solidFill>
                <a:sym typeface="Arial" charset="0"/>
              </a:rPr>
              <a:t> {</a:t>
            </a:r>
            <a:r>
              <a:rPr lang="en-US" sz="2200" smtClean="0"/>
              <a:t>0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1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olidFill>
                  <a:srgbClr val="0000FF"/>
                </a:solidFill>
              </a:rPr>
              <a:t>…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/>
              <a:t> 9</a:t>
            </a:r>
            <a:r>
              <a:rPr lang="en-US" sz="2200" b="1" smtClean="0">
                <a:solidFill>
                  <a:srgbClr val="1C13FF"/>
                </a:solidFill>
              </a:rPr>
              <a:t>}</a:t>
            </a:r>
            <a:r>
              <a:rPr lang="en-US" sz="2200" b="1" smtClean="0">
                <a:solidFill>
                  <a:schemeClr val="tx2"/>
                </a:solidFill>
              </a:rPr>
              <a:t>)</a:t>
            </a:r>
            <a:endParaRPr lang="en-US" sz="2200" smtClean="0">
              <a:solidFill>
                <a:schemeClr val="tx2"/>
              </a:solidFill>
            </a:endParaRPr>
          </a:p>
          <a:p>
            <a:r>
              <a:rPr lang="en-US" sz="2200" smtClean="0"/>
              <a:t>In ifStatement : (in the else for ifStatement)</a:t>
            </a:r>
          </a:p>
          <a:p>
            <a:pPr marL="342900" lvl="1" indent="-342900">
              <a:buFont typeface="Arial" charset="0"/>
              <a:buNone/>
            </a:pPr>
            <a:r>
              <a:rPr lang="en-US" sz="2200" b="1" smtClean="0"/>
              <a:t>old: </a:t>
            </a:r>
            <a:r>
              <a:rPr lang="en-US" sz="2200" smtClean="0"/>
              <a:t>IfStatement</a:t>
            </a:r>
            <a:r>
              <a:rPr lang="en-US" sz="2200" smtClean="0">
                <a:sym typeface="Arial" charset="0"/>
              </a:rPr>
              <a:t>: </a:t>
            </a:r>
            <a:r>
              <a:rPr lang="en-US" sz="2200" smtClean="0"/>
              <a:t>if (</a:t>
            </a:r>
            <a:r>
              <a:rPr lang="en-US" sz="2200" smtClean="0">
                <a:sym typeface="Arial" charset="0"/>
              </a:rPr>
              <a:t> Expression </a:t>
            </a:r>
            <a:r>
              <a:rPr lang="en-US" sz="2200" smtClean="0"/>
              <a:t>)</a:t>
            </a:r>
            <a:r>
              <a:rPr lang="en-US" sz="2200" smtClean="0">
                <a:sym typeface="Arial" charset="0"/>
              </a:rPr>
              <a:t> Block 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[</a:t>
            </a:r>
            <a:r>
              <a:rPr lang="en-US" sz="2200" smtClean="0"/>
              <a:t>else</a:t>
            </a:r>
            <a:r>
              <a:rPr lang="en-US" sz="2200" smtClean="0">
                <a:sym typeface="Arial" charset="0"/>
              </a:rPr>
              <a:t>ifStatement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ym typeface="Arial" charset="0"/>
              </a:rPr>
              <a:t> Block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]</a:t>
            </a:r>
          </a:p>
          <a:p>
            <a:pPr marL="342900" lvl="1" indent="-342900">
              <a:buFont typeface="Arial" charset="0"/>
              <a:buNone/>
            </a:pPr>
            <a:r>
              <a:rPr lang="en-US" sz="2200" b="1" smtClean="0"/>
              <a:t>new: </a:t>
            </a:r>
            <a:r>
              <a:rPr lang="en-US" sz="2200" smtClean="0"/>
              <a:t>IfStatement</a:t>
            </a:r>
            <a:r>
              <a:rPr lang="en-US" sz="2200" smtClean="0">
                <a:sym typeface="Arial" charset="0"/>
              </a:rPr>
              <a:t>: </a:t>
            </a:r>
            <a:r>
              <a:rPr lang="en-US" sz="2200" smtClean="0"/>
              <a:t>if (</a:t>
            </a:r>
            <a:r>
              <a:rPr lang="en-US" sz="2200" smtClean="0">
                <a:sym typeface="Arial" charset="0"/>
              </a:rPr>
              <a:t> Expression </a:t>
            </a:r>
            <a:r>
              <a:rPr lang="en-US" sz="2200" smtClean="0"/>
              <a:t>)</a:t>
            </a:r>
            <a:r>
              <a:rPr lang="en-US" sz="2200" smtClean="0">
                <a:sym typeface="Arial" charset="0"/>
              </a:rPr>
              <a:t> Block 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[ </a:t>
            </a:r>
            <a:r>
              <a:rPr lang="en-US" sz="2200" smtClean="0">
                <a:sym typeface="Arial" charset="0"/>
              </a:rPr>
              <a:t>Block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]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Class Function: </a:t>
            </a:r>
            <a:r>
              <a:rPr lang="en-US" sz="4000" b="1" dirty="0" smtClean="0">
                <a:solidFill>
                  <a:srgbClr val="77933C"/>
                </a:solidFill>
              </a:rPr>
              <a:t>Changes in BNF</a:t>
            </a:r>
            <a:endParaRPr lang="en-US" sz="4000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200" b="1" smtClean="0"/>
              <a:t>Old</a:t>
            </a:r>
          </a:p>
          <a:p>
            <a:r>
              <a:rPr lang="en-US" sz="2200" smtClean="0"/>
              <a:t>Primary </a:t>
            </a:r>
            <a:r>
              <a:rPr lang="en-US" sz="2200" smtClean="0">
                <a:sym typeface="Arial" charset="0"/>
              </a:rPr>
              <a:t>: callOrLambda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ym typeface="Arial" charset="0"/>
              </a:rPr>
              <a:t>IdentifierOrArrayRef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ym typeface="Arial" charset="0"/>
              </a:rPr>
              <a:t> Literal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ym typeface="Arial" charset="0"/>
              </a:rPr>
              <a:t>subExpressionOrTuple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ym typeface="Arial" charset="0"/>
              </a:rPr>
              <a:t>ListOrListComprehension</a:t>
            </a:r>
          </a:p>
          <a:p>
            <a:pPr>
              <a:buFont typeface="Arial" charset="0"/>
              <a:buNone/>
            </a:pPr>
            <a:r>
              <a:rPr lang="en-US" sz="2200" b="1" smtClean="0"/>
              <a:t>New</a:t>
            </a:r>
          </a:p>
          <a:p>
            <a:r>
              <a:rPr lang="en-US" sz="2200" smtClean="0"/>
              <a:t>Primary </a:t>
            </a:r>
            <a:r>
              <a:rPr lang="en-US" sz="2200" smtClean="0">
                <a:sym typeface="Arial" charset="0"/>
              </a:rPr>
              <a:t>: callOrLambda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ym typeface="Arial" charset="0"/>
              </a:rPr>
              <a:t>IdentifierOrArrayRef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ym typeface="Arial" charset="0"/>
              </a:rPr>
              <a:t>FuncArg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ym typeface="Arial" charset="0"/>
              </a:rPr>
              <a:t> Literal 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ym typeface="Arial" charset="0"/>
              </a:rPr>
              <a:t>subExpressionOrTuple</a:t>
            </a:r>
            <a:r>
              <a:rPr lang="en-US" sz="2200" smtClean="0">
                <a:solidFill>
                  <a:srgbClr val="1C13FF"/>
                </a:solidFill>
                <a:sym typeface="Arial" charset="0"/>
              </a:rPr>
              <a:t>|</a:t>
            </a:r>
            <a:r>
              <a:rPr lang="en-US" sz="2200" smtClean="0">
                <a:sym typeface="Arial" charset="0"/>
              </a:rPr>
              <a:t>ListOrListComprehension</a:t>
            </a:r>
          </a:p>
          <a:p>
            <a:r>
              <a:rPr lang="en-US" sz="2200" smtClean="0">
                <a:sym typeface="Arial" charset="0"/>
              </a:rPr>
              <a:t>FuncArg : Identifier (</a:t>
            </a:r>
            <a:r>
              <a:rPr lang="en-US" sz="2200" b="1" smtClean="0">
                <a:solidFill>
                  <a:srgbClr val="1C13FF"/>
                </a:solidFill>
                <a:sym typeface="Arial" charset="0"/>
              </a:rPr>
              <a:t>{</a:t>
            </a:r>
            <a:r>
              <a:rPr lang="en-US" sz="2200" smtClean="0">
                <a:sym typeface="Arial" charset="0"/>
              </a:rPr>
              <a:t>Parameter</a:t>
            </a:r>
            <a:r>
              <a:rPr lang="en-US" sz="2200" b="1" smtClean="0">
                <a:solidFill>
                  <a:srgbClr val="1C13FF"/>
                </a:solidFill>
              </a:rPr>
              <a:t>}</a:t>
            </a:r>
            <a:r>
              <a:rPr lang="en-US" sz="2200" smtClean="0">
                <a:sym typeface="Arial" charset="0"/>
              </a:rPr>
              <a:t>)</a:t>
            </a:r>
            <a:endParaRPr lang="en-US" sz="2200" smtClean="0"/>
          </a:p>
        </p:txBody>
      </p:sp>
      <p:sp>
        <p:nvSpPr>
          <p:cNvPr id="4" name="Rectangle 3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955675"/>
            <a:ext cx="5638800" cy="51704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+mn-lt"/>
              </a:rPr>
              <a:t>int</a:t>
            </a:r>
            <a:r>
              <a:rPr lang="en-US" sz="1400" dirty="0">
                <a:latin typeface="+mn-lt"/>
              </a:rPr>
              <a:t> main()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  list </a:t>
            </a:r>
            <a:r>
              <a:rPr lang="en-US" sz="1400" dirty="0" err="1">
                <a:latin typeface="+mn-lt"/>
              </a:rPr>
              <a:t>emp</a:t>
            </a:r>
            <a:r>
              <a:rPr lang="en-US" sz="1400" dirty="0">
                <a:latin typeface="+mn-lt"/>
              </a:rPr>
              <a:t> = </a:t>
            </a:r>
            <a:r>
              <a:rPr lang="en-US" sz="1400" dirty="0" err="1">
                <a:latin typeface="+mn-lt"/>
              </a:rPr>
              <a:t>createEmp</a:t>
            </a:r>
            <a:r>
              <a:rPr lang="en-US" sz="1400" dirty="0">
                <a:latin typeface="+mn-lt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+mn-lt"/>
              </a:rPr>
              <a:t>int</a:t>
            </a:r>
            <a:r>
              <a:rPr lang="en-US" sz="1400" dirty="0">
                <a:latin typeface="+mn-lt"/>
              </a:rPr>
              <a:t> x = 6000;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+mn-lt"/>
              </a:rPr>
              <a:t>println</a:t>
            </a:r>
            <a:r>
              <a:rPr lang="en-US" sz="1400" dirty="0">
                <a:latin typeface="+mn-lt"/>
              </a:rPr>
              <a:t>( selectDept20(</a:t>
            </a:r>
            <a:r>
              <a:rPr lang="en-US" sz="1400" dirty="0" err="1">
                <a:latin typeface="+mn-lt"/>
              </a:rPr>
              <a:t>emp</a:t>
            </a:r>
            <a:r>
              <a:rPr lang="en-US" sz="1400" dirty="0">
                <a:latin typeface="+mn-lt"/>
              </a:rPr>
              <a:t>,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getSelector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()</a:t>
            </a:r>
            <a:r>
              <a:rPr lang="en-US" sz="1400" dirty="0">
                <a:latin typeface="+mn-lt"/>
              </a:rPr>
              <a:t>) 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(object,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bool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)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getSelector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()</a:t>
            </a:r>
            <a:r>
              <a:rPr lang="en-US" sz="1400" dirty="0">
                <a:latin typeface="+mn-lt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+mn-lt"/>
              </a:rPr>
              <a:t>int</a:t>
            </a:r>
            <a:r>
              <a:rPr lang="en-US" sz="1400" dirty="0">
                <a:latin typeface="+mn-lt"/>
              </a:rPr>
              <a:t> x = 1000;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return (\ y -&gt; y &lt; x);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list selectDept20(list </a:t>
            </a:r>
            <a:r>
              <a:rPr lang="en-US" sz="1400" dirty="0" err="1">
                <a:latin typeface="+mn-lt"/>
              </a:rPr>
              <a:t>emp</a:t>
            </a:r>
            <a:r>
              <a:rPr lang="en-US" sz="1400" dirty="0">
                <a:latin typeface="+mn-lt"/>
              </a:rPr>
              <a:t>,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(object,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bool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) </a:t>
            </a:r>
            <a:r>
              <a:rPr lang="en-US" sz="1400" dirty="0">
                <a:latin typeface="+mn-lt"/>
              </a:rPr>
              <a:t>selector)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+mn-lt"/>
              </a:rPr>
              <a:t>int</a:t>
            </a:r>
            <a:r>
              <a:rPr lang="en-US" sz="1400" dirty="0">
                <a:latin typeface="+mn-lt"/>
              </a:rPr>
              <a:t> x = 20;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  return [ (name, </a:t>
            </a:r>
            <a:r>
              <a:rPr lang="en-US" sz="1400" dirty="0" err="1">
                <a:latin typeface="+mn-lt"/>
              </a:rPr>
              <a:t>sal</a:t>
            </a:r>
            <a:r>
              <a:rPr lang="en-US" sz="1400" dirty="0">
                <a:latin typeface="+mn-lt"/>
              </a:rPr>
              <a:t>) | (_, name, _, _, _, </a:t>
            </a:r>
            <a:r>
              <a:rPr lang="en-US" sz="1400" dirty="0" err="1">
                <a:latin typeface="+mn-lt"/>
              </a:rPr>
              <a:t>sal</a:t>
            </a:r>
            <a:r>
              <a:rPr lang="en-US" sz="1400" dirty="0">
                <a:latin typeface="+mn-lt"/>
              </a:rPr>
              <a:t>, dept) &lt;- </a:t>
            </a:r>
            <a:r>
              <a:rPr lang="en-US" sz="1400" dirty="0" err="1">
                <a:latin typeface="+mn-lt"/>
              </a:rPr>
              <a:t>emp</a:t>
            </a:r>
            <a:r>
              <a:rPr lang="en-US" sz="1400" dirty="0">
                <a:latin typeface="+mn-lt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                          selector(</a:t>
            </a:r>
            <a:r>
              <a:rPr lang="en-US" sz="1400" dirty="0" err="1">
                <a:latin typeface="+mn-lt"/>
              </a:rPr>
              <a:t>sal</a:t>
            </a:r>
            <a:r>
              <a:rPr lang="en-US" sz="1400" dirty="0">
                <a:latin typeface="+mn-lt"/>
              </a:rPr>
              <a:t>), dept == x];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list </a:t>
            </a:r>
            <a:r>
              <a:rPr lang="en-US" sz="1400" dirty="0" err="1">
                <a:latin typeface="+mn-lt"/>
              </a:rPr>
              <a:t>createEmp</a:t>
            </a:r>
            <a:r>
              <a:rPr lang="en-US" sz="1400" dirty="0">
                <a:latin typeface="+mn-lt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return [ (7839, "KING", "PRESIDENT", 0, "17-NOV-81", 5000, 10),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          (7369, "SMITH", "CLERK", 7902, "17-DEC-80", 800, 20)];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28600" y="0"/>
            <a:ext cx="9144000" cy="1143000"/>
          </a:xfrm>
          <a:prstGeom prst="rect">
            <a:avLst/>
          </a:prstGeom>
        </p:spPr>
        <p:txBody>
          <a:bodyPr anchor="ctr"/>
          <a:lstStyle/>
          <a:p>
            <a:pPr algn="r" defTabSz="914400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First Class Function: 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Old</a:t>
            </a:r>
            <a:r>
              <a:rPr lang="en-US" sz="4000" b="1" dirty="0">
                <a:solidFill>
                  <a:srgbClr val="77933C"/>
                </a:solidFill>
                <a:latin typeface="+mj-lt"/>
                <a:ea typeface="+mj-ea"/>
                <a:cs typeface="+mj-cs"/>
              </a:rPr>
              <a:t>Implementation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5344</Words>
  <Application>Microsoft Office PowerPoint</Application>
  <PresentationFormat>On-screen Show (4:3)</PresentationFormat>
  <Paragraphs>984</Paragraphs>
  <Slides>52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CS345 Project Presentation</vt:lpstr>
      <vt:lpstr>Project Overview: Hmm++ </vt:lpstr>
      <vt:lpstr>BNF: What exists in Hmm</vt:lpstr>
      <vt:lpstr>BNF: What exists in Hmm</vt:lpstr>
      <vt:lpstr>BNF: What exists in Hmm</vt:lpstr>
      <vt:lpstr>BNF: What actually exists in Hmm</vt:lpstr>
      <vt:lpstr>BNF: Revised and Corrected</vt:lpstr>
      <vt:lpstr>First Class Function: Changes in BNF</vt:lpstr>
      <vt:lpstr>Slide 9</vt:lpstr>
      <vt:lpstr>Slide 10</vt:lpstr>
      <vt:lpstr>Slide 11</vt:lpstr>
      <vt:lpstr>Slide 12</vt:lpstr>
      <vt:lpstr>First Class Function: Changes to the Code</vt:lpstr>
      <vt:lpstr>First Class Function: Parser.jj</vt:lpstr>
      <vt:lpstr>First Class Function: AbstractSyntax.java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Classes: Modifications to BNF</vt:lpstr>
      <vt:lpstr>Classes: Example</vt:lpstr>
      <vt:lpstr>Classes:Changes to Parser.jj</vt:lpstr>
      <vt:lpstr>Classes:Changes to AbstractSyntax.java</vt:lpstr>
      <vt:lpstr>Classes:AST</vt:lpstr>
      <vt:lpstr>Classes: Demo</vt:lpstr>
      <vt:lpstr>Classes: Checking the class syntax</vt:lpstr>
      <vt:lpstr>Classes: Objects</vt:lpstr>
      <vt:lpstr>Classes: Symbol Table</vt:lpstr>
      <vt:lpstr>Classes: Static Type Check</vt:lpstr>
      <vt:lpstr>Classes: Static Type Check</vt:lpstr>
      <vt:lpstr>Classes: Static Type Check</vt:lpstr>
      <vt:lpstr>Classes: Static Type Check</vt:lpstr>
      <vt:lpstr>Classes: Static Type Check</vt:lpstr>
      <vt:lpstr>Classes: Symbol Table</vt:lpstr>
      <vt:lpstr>Classes: Symbol Table</vt:lpstr>
      <vt:lpstr>Classes: Object Function</vt:lpstr>
      <vt:lpstr>Classes: Symbol Table</vt:lpstr>
      <vt:lpstr>Classes: ProcessOOFunction</vt:lpstr>
      <vt:lpstr>Classes: ProcessOOFunction</vt:lpstr>
      <vt:lpstr>Classes: Interpreter</vt:lpstr>
      <vt:lpstr>Classes: Interpreter</vt:lpstr>
      <vt:lpstr>Classes: Constructor</vt:lpstr>
      <vt:lpstr>Classes: Object Function</vt:lpstr>
      <vt:lpstr>Classes: Interpreter</vt:lpstr>
      <vt:lpstr>Classes: callOOFunction</vt:lpstr>
      <vt:lpstr>Classes: callOOFunction</vt:lpstr>
      <vt:lpstr>Classes: Demo classTest.c</vt:lpstr>
      <vt:lpstr>Questions</vt:lpstr>
    </vt:vector>
  </TitlesOfParts>
  <Company>University of Texas at Austin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 Project Presentation</dc:title>
  <dc:creator>Sriratana Sutasirisap</dc:creator>
  <cp:lastModifiedBy>Melissa</cp:lastModifiedBy>
  <cp:revision>97</cp:revision>
  <dcterms:created xsi:type="dcterms:W3CDTF">2011-04-26T00:47:05Z</dcterms:created>
  <dcterms:modified xsi:type="dcterms:W3CDTF">2011-04-27T21:24:15Z</dcterms:modified>
</cp:coreProperties>
</file>