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E5EDE-26C0-4E80-85CF-6482B666EF57}">
  <a:tblStyle styleId="{A2DE5EDE-26C0-4E80-85CF-6482B666EF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6495e5f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6495e5f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495e5f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495e5f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495e5f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6495e5f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495e5f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495e5f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6495e5f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6495e5f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6495e5fd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6495e5fd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495e5f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495e5f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495e5f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6495e5f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6495e5f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6495e5f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495e5fd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495e5fd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6495e58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6495e58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495e58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495e58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6495e58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6495e58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6495e58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6495e58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6495e58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6495e58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495e580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495e580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495e58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495e58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6495e580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6495e58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A* on NxN sliding block </a:t>
            </a:r>
            <a:r>
              <a:rPr lang="en"/>
              <a:t>puzzle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Pls Don’t Fail Me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3025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Kiely Moore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Evaluating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</a:t>
            </a:r>
            <a:r>
              <a:rPr lang="en"/>
              <a:t> a simple </a:t>
            </a:r>
            <a:r>
              <a:rPr lang="en"/>
              <a:t>equation</a:t>
            </a:r>
            <a:r>
              <a:rPr lang="en"/>
              <a:t> that finds the row and column index of tile when given the tiles number and the size of the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used to calculate the h-score.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700" y="1019675"/>
            <a:ext cx="4260300" cy="310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Creating Solvable </a:t>
            </a:r>
            <a:r>
              <a:rPr lang="en"/>
              <a:t>Boards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51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unsolvable solutions, randBoard() shuffles the goal solution into a new unsolved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accepts a deep copy of the goal board and the size of the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Attempts 10,000 shuffles to minimize the effects of failing to shuffle the tile off the board and not moving it.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650" y="950201"/>
            <a:ext cx="2911650" cy="41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Creating New States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38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state from a given state with increased depth.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shuffles tile[x1][y1] with tile[x2][y2]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 the index for the blank tile to avoid </a:t>
            </a:r>
            <a:r>
              <a:rPr lang="en"/>
              <a:t>needless</a:t>
            </a:r>
            <a:r>
              <a:rPr lang="en"/>
              <a:t> searching.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00" y="1640588"/>
            <a:ext cx="4778800" cy="18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r>
              <a:rPr lang="en"/>
              <a:t> - A* 3 x 3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47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by initializing the solution list as well as the </a:t>
            </a:r>
            <a:r>
              <a:rPr i="1" lang="en"/>
              <a:t>open</a:t>
            </a:r>
            <a:r>
              <a:rPr lang="en"/>
              <a:t> and </a:t>
            </a:r>
            <a:r>
              <a:rPr i="1" lang="en"/>
              <a:t>closed</a:t>
            </a:r>
            <a:r>
              <a:rPr lang="en"/>
              <a:t> lists.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random board to solve.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initial state for the A* solver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initial</a:t>
            </a:r>
            <a:r>
              <a:rPr lang="en"/>
              <a:t> </a:t>
            </a:r>
            <a:r>
              <a:rPr lang="en"/>
              <a:t>state is added for the </a:t>
            </a:r>
            <a:r>
              <a:rPr i="1" lang="en"/>
              <a:t>open</a:t>
            </a:r>
            <a:r>
              <a:rPr lang="en"/>
              <a:t> list so it will be the first one removed in the solver. 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7209" r="0" t="18507"/>
          <a:stretch/>
        </p:blipFill>
        <p:spPr>
          <a:xfrm>
            <a:off x="5230375" y="1742863"/>
            <a:ext cx="3714225" cy="22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A* 3 x 3 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99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until a solution is found or no more open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the lowest f-score state from the open list and add it to the closed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new state to see if the goal has been reached.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are at the goal, stop the search and make the solution tree. 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841" y="966825"/>
            <a:ext cx="4211459" cy="36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A* 3 x 3 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4104000" cy="3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are not at the goal. Create children from the current state.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all four directions a tile could be moved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tile can be moved make a new board with that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new board does not belong to a visited state, create a new state and add it to </a:t>
            </a:r>
            <a:r>
              <a:rPr i="1" lang="en"/>
              <a:t>open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repeats, getting a new current state.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126" y="479064"/>
            <a:ext cx="3765175" cy="41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A* 4 x 4 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44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4x4 configuration crashed the python kernel, Likely caused by the </a:t>
            </a:r>
            <a:r>
              <a:rPr i="1" lang="en"/>
              <a:t>open</a:t>
            </a:r>
            <a:r>
              <a:rPr lang="en"/>
              <a:t> list getting to big to handle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</a:t>
            </a:r>
            <a:r>
              <a:rPr lang="en"/>
              <a:t>implementation</a:t>
            </a:r>
            <a:r>
              <a:rPr lang="en"/>
              <a:t> prevents new stated from being created if that board already </a:t>
            </a:r>
            <a:r>
              <a:rPr lang="en"/>
              <a:t>exists in the </a:t>
            </a:r>
            <a:r>
              <a:rPr i="1" lang="en"/>
              <a:t>open </a:t>
            </a:r>
            <a:r>
              <a:rPr lang="en"/>
              <a:t>list.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00" y="2161875"/>
            <a:ext cx="42100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850" y="3306288"/>
            <a:ext cx="53721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- 3 x 3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averages were collected from 30 different randomly generated test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solution</a:t>
            </a:r>
            <a:r>
              <a:rPr lang="en"/>
              <a:t> gets produced in less </a:t>
            </a:r>
            <a:r>
              <a:rPr lang="en"/>
              <a:t>than a 4th of a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 can be solved in at most 31 moves. Producing an average length less than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925" y="4098000"/>
            <a:ext cx="5766150" cy="7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- 4 x 4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19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tested on one configuration.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hours to solve. extremely slow.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x 4 require at most 80 moves to solve.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got a final solution due to the time to solve. 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975" y="2829850"/>
            <a:ext cx="2992050" cy="19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is really good at the 3x3 variant of the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4x4 </a:t>
            </a:r>
            <a:r>
              <a:rPr lang="en"/>
              <a:t>becomes to complex for A* to solve.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another heuristic score could remove unfavorable position.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G score? discourage Deep searches or maybe its taking to long searching locally?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other algorithms can be applied to the problem?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any algorithms able to solve problems higher than 3x3?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5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 x N sliding block puzzle is a toy made for children that computer scientists could help but </a:t>
            </a:r>
            <a:r>
              <a:rPr lang="en"/>
              <a:t>ruining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is number of tiles that fill a row or column in the puzzle which has (N*N) - 1 tiles.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to slide tiles around to get them in order like pictured on the right.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700" y="1439650"/>
            <a:ext cx="3985500" cy="265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Problem down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5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configuration of tiles, multiple new configurations can be made from it by moving a tile into the </a:t>
            </a:r>
            <a:r>
              <a:rPr lang="en"/>
              <a:t>empty square.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our purposes its better to imaging that we are moving the blank ‘tile’ around, swapping it with numbered tile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875" y="1169700"/>
            <a:ext cx="5007301" cy="280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Space.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Johnson</a:t>
            </a:r>
            <a:r>
              <a:rPr lang="en"/>
              <a:t> &amp; Story* were able to </a:t>
            </a:r>
            <a:r>
              <a:rPr lang="en"/>
              <a:t>conclude</a:t>
            </a:r>
            <a:r>
              <a:rPr lang="en"/>
              <a:t> that for all (N*N)! possible configurations of the puzzle, only half of those are solvable.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Leaving a final </a:t>
            </a:r>
            <a:r>
              <a:rPr lang="en"/>
              <a:t>solution</a:t>
            </a:r>
            <a:r>
              <a:rPr lang="en"/>
              <a:t> space of (N^2)!/2. Unsolvable solutions aren’t a problem as we will derive all </a:t>
            </a:r>
            <a:r>
              <a:rPr lang="en"/>
              <a:t>initial</a:t>
            </a:r>
            <a:r>
              <a:rPr lang="en"/>
              <a:t> conditions from rearranging the solved layout.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*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Wm. Woolsey Johnson, &amp; Story, W. E. (1879). Notes on the “15” Puzzle.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American Journal of Mathematics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(4), 397–404. https://doi.org/10.2307/2369492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the Problem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the NxN sliding block problem, an i</a:t>
            </a:r>
            <a:r>
              <a:rPr lang="en"/>
              <a:t>mplementation of the A* algorithm was created in Python that is able to accommodate the configurations of the puzzle as states in the algorithm search space.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blog post* on A* being used for the sliding block puzzle was the inspiration to used this technique. The post lays out how to start an implementation and the intricacies of the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* Dhondiyal, D. (2016, May 3). Implementing A-star(a*) to solve N-Puzzle. Insight into programming algorithms. https://algorithmsinsight.wordpress.com/graph-theory-2/a-star-in-general/implementing-a-star-to-solve-n-puzzle/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(A Star) is an informed, memory-based search algorithm that is widely used to efficiently find the shortest path between two points on a graph. It is a popular maze solve and is sometimes used for pathing in video games.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informed part refers to the Heuristic score the algorithm applies to </a:t>
            </a:r>
            <a:r>
              <a:rPr lang="en"/>
              <a:t>evaluate</a:t>
            </a:r>
            <a:r>
              <a:rPr lang="en"/>
              <a:t> the fitness/ how far away / un-optimal the current solution 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memory based part refers to the two lists, </a:t>
            </a:r>
            <a:r>
              <a:rPr i="1" lang="en"/>
              <a:t>open</a:t>
            </a:r>
            <a:r>
              <a:rPr lang="en"/>
              <a:t> and </a:t>
            </a:r>
            <a:r>
              <a:rPr i="1" lang="en"/>
              <a:t>closed</a:t>
            </a:r>
            <a:r>
              <a:rPr lang="en"/>
              <a:t>, </a:t>
            </a:r>
            <a:r>
              <a:rPr lang="en"/>
              <a:t>that</a:t>
            </a:r>
            <a:r>
              <a:rPr lang="en"/>
              <a:t> the </a:t>
            </a:r>
            <a:r>
              <a:rPr lang="en"/>
              <a:t>algorithm</a:t>
            </a:r>
            <a:r>
              <a:rPr lang="en"/>
              <a:t> has to store solution. </a:t>
            </a:r>
            <a:r>
              <a:rPr i="1" lang="en"/>
              <a:t>Open</a:t>
            </a:r>
            <a:r>
              <a:rPr lang="en"/>
              <a:t> is for states the algorithm can reach but hasn’t yet visited and </a:t>
            </a:r>
            <a:r>
              <a:rPr i="1" lang="en"/>
              <a:t>closed</a:t>
            </a:r>
            <a:r>
              <a:rPr lang="en"/>
              <a:t> is for states that the algorithm has visited so it </a:t>
            </a:r>
            <a:r>
              <a:rPr lang="en"/>
              <a:t>doesn't</a:t>
            </a:r>
            <a:r>
              <a:rPr lang="en"/>
              <a:t> repeat </a:t>
            </a:r>
            <a:r>
              <a:rPr lang="en"/>
              <a:t>itself.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A* evaluate the puzzle.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28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algorithm will use the sum of the manhattan distances of all the tiles in the current solution.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manhattan distance is just the sum of the difference in X index and Y 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solution has an h-score of 0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5448325" y="86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{A2DE5EDE-26C0-4E80-85CF-6482B666EF57}</a:tableStyleId>
              </a:tblPr>
              <a:tblGrid>
                <a:gridCol w="784000"/>
                <a:gridCol w="492000"/>
                <a:gridCol w="638000"/>
                <a:gridCol w="638000"/>
                <a:gridCol w="638000"/>
              </a:tblGrid>
              <a:tr h="52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index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2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6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 index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529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7885975" y="3883700"/>
            <a:ext cx="11118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Actual Position: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309375" y="3883700"/>
            <a:ext cx="13428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Expected </a:t>
            </a:r>
            <a:r>
              <a:rPr lang="en">
                <a:solidFill>
                  <a:schemeClr val="dk2"/>
                </a:solidFill>
              </a:rPr>
              <a:t>Position: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8" name="Google Shape;98;p19"/>
          <p:cNvCxnSpPr>
            <a:stCxn id="97" idx="0"/>
          </p:cNvCxnSpPr>
          <p:nvPr/>
        </p:nvCxnSpPr>
        <p:spPr>
          <a:xfrm flipH="1" rot="10800000">
            <a:off x="6980775" y="2396600"/>
            <a:ext cx="51600" cy="14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>
            <a:stCxn id="96" idx="0"/>
          </p:cNvCxnSpPr>
          <p:nvPr/>
        </p:nvCxnSpPr>
        <p:spPr>
          <a:xfrm rot="10800000">
            <a:off x="8368975" y="2879600"/>
            <a:ext cx="72900" cy="10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 txBox="1"/>
          <p:nvPr/>
        </p:nvSpPr>
        <p:spPr>
          <a:xfrm>
            <a:off x="3310538" y="3883700"/>
            <a:ext cx="28239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 Score = |E.x - A.x| + |E.y - A.y|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 Score = |0 - 2| + |0 - 1| = 3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A* evaluate the puzzle.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55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</a:t>
            </a:r>
            <a:r>
              <a:rPr lang="en"/>
              <a:t>doesn't</a:t>
            </a:r>
            <a:r>
              <a:rPr lang="en"/>
              <a:t> just use h-</a:t>
            </a:r>
            <a:r>
              <a:rPr lang="en"/>
              <a:t>score. It also has a g score or ‘generation’ score. This score represents the cost to get to this solution from the previous 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A* uses this to find the shortest path to the optimal solution. In our case, the g-score of a state will be 1 + the g-score of its parent and initial state will have a g-score of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g-score and h-score are combined to get f-score, which is the final score used to evaluate a solution. f-score = g-score + h-score.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6938275" y="64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{A2DE5EDE-26C0-4E80-85CF-6482B666EF57}</a:tableStyleId>
              </a:tblPr>
              <a:tblGrid>
                <a:gridCol w="506250"/>
                <a:gridCol w="506250"/>
                <a:gridCol w="506250"/>
              </a:tblGrid>
              <a:tr h="4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2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G-score =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6938275" y="29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{A2DE5EDE-26C0-4E80-85CF-6482B666EF57}</a:tableStyleId>
              </a:tblPr>
              <a:tblGrid>
                <a:gridCol w="506250"/>
                <a:gridCol w="506250"/>
                <a:gridCol w="506250"/>
              </a:tblGrid>
              <a:tr h="4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0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2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G-score = n+1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09" name="Google Shape;109;p20"/>
          <p:cNvCxnSpPr/>
          <p:nvPr/>
        </p:nvCxnSpPr>
        <p:spPr>
          <a:xfrm>
            <a:off x="7706275" y="2216875"/>
            <a:ext cx="111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State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43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that </a:t>
            </a:r>
            <a:r>
              <a:rPr lang="en"/>
              <a:t>represents a state in A*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= g-score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blank is for easy access to the blank tile. don’t want to search for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setFscore implements the heuristic equation to get the f-score of the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50" y="409589"/>
            <a:ext cx="4283750" cy="43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