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63" r:id="rId3"/>
    <p:sldId id="264" r:id="rId4"/>
    <p:sldId id="265" r:id="rId5"/>
    <p:sldId id="266" r:id="rId6"/>
    <p:sldId id="270" r:id="rId7"/>
    <p:sldId id="271" r:id="rId8"/>
    <p:sldId id="267" r:id="rId9"/>
    <p:sldId id="272" r:id="rId10"/>
    <p:sldId id="273" r:id="rId11"/>
    <p:sldId id="268" r:id="rId12"/>
    <p:sldId id="275" r:id="rId13"/>
    <p:sldId id="276" r:id="rId14"/>
    <p:sldId id="277" r:id="rId15"/>
    <p:sldId id="278" r:id="rId16"/>
    <p:sldId id="279" r:id="rId17"/>
    <p:sldId id="28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C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6" d="100"/>
          <a:sy n="76" d="100"/>
        </p:scale>
        <p:origin x="498" y="6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815B1-77C6-4811-AA6D-45D0CA8E5FC8}" type="datetimeFigureOut">
              <a:rPr lang="en-US" smtClean="0"/>
              <a:t>5/21/2015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81DF5-565E-4925-AA9D-B4E33BEC0C3F}" type="slidenum">
              <a:rPr lang="en-US" smtClean="0"/>
              <a:t>‹#›</a:t>
            </a:fld>
            <a:endParaRPr lang="en-US"/>
          </a:p>
        </p:txBody>
      </p:sp>
    </p:spTree>
    <p:extLst>
      <p:ext uri="{BB962C8B-B14F-4D97-AF65-F5344CB8AC3E}">
        <p14:creationId xmlns:p14="http://schemas.microsoft.com/office/powerpoint/2010/main" val="421298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FFC048A-E5D9-458E-82A9-D5ED3E2560EA}" type="datetime1">
              <a:rPr lang="en-US" smtClean="0"/>
              <a:t>5/21/2015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1041890" y="0"/>
            <a:ext cx="685800" cy="8630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1039134" y="288150"/>
            <a:ext cx="675932" cy="550844"/>
          </a:xfrm>
        </p:spPr>
        <p:txBody>
          <a:bodyPr/>
          <a:lstStyle>
            <a:lvl1pPr>
              <a:defRPr sz="2800" b="0" i="0">
                <a:latin typeface="+mj-lt"/>
              </a:defRPr>
            </a:lvl1pPr>
          </a:lstStyle>
          <a:p>
            <a:fld id="{8D034507-EFAE-46DA-BEAF-EC0F25798B14}" type="slidenum">
              <a:rPr lang="en-US" smtClean="0"/>
              <a:t>‹#›</a:t>
            </a:fld>
            <a:endParaRPr lang="en-US"/>
          </a:p>
        </p:txBody>
      </p:sp>
    </p:spTree>
    <p:extLst>
      <p:ext uri="{BB962C8B-B14F-4D97-AF65-F5344CB8AC3E}">
        <p14:creationId xmlns:p14="http://schemas.microsoft.com/office/powerpoint/2010/main" val="34659499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EFD9C-D3B6-4A86-A1AF-7A77DD794B4C}" type="datetime1">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2867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989AC-77CE-446C-AF2F-DD57EE16F2AE}"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1059300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285ED-5876-4D8C-8D1F-6747F34E410F}"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46082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840F2-65C1-45CC-809A-D4FDDF7A2B72}"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401484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52420F-EABE-4057-9315-67D9D5E3B8C8}" type="datetime1">
              <a:rPr lang="en-US" smtClean="0"/>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206720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D00A1A-AE60-4E8C-933C-EE5AC1B05990}" type="datetime1">
              <a:rPr lang="en-US" smtClean="0"/>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142328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3D826-0EE8-4460-A0B6-2920F4169474}"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4160538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2DA41D-B3A1-4956-92C4-699EB59FAC33}"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152214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358" y="1799771"/>
            <a:ext cx="11208748" cy="45920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4FA767-638C-47C7-B0D4-82C6BA9BBAF1}"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34507-EFAE-46DA-BEAF-EC0F25798B14}" type="slidenum">
              <a:rPr lang="en-US" smtClean="0"/>
              <a:t>‹#›</a:t>
            </a:fld>
            <a:endParaRPr lang="en-US"/>
          </a:p>
        </p:txBody>
      </p:sp>
      <p:sp>
        <p:nvSpPr>
          <p:cNvPr id="14" name="Text Placeholder 13"/>
          <p:cNvSpPr>
            <a:spLocks noGrp="1"/>
          </p:cNvSpPr>
          <p:nvPr>
            <p:ph type="body" sz="quarter" idx="15"/>
          </p:nvPr>
        </p:nvSpPr>
        <p:spPr>
          <a:xfrm>
            <a:off x="528358" y="485504"/>
            <a:ext cx="11083818" cy="660646"/>
          </a:xfrm>
        </p:spPr>
        <p:txBody>
          <a:bodyPr>
            <a:noAutofit/>
          </a:bodyPr>
          <a:lstStyle>
            <a:lvl1pPr marL="0" indent="0" algn="ctr">
              <a:buNone/>
              <a:defRPr sz="3600" b="1" cap="none" spc="0" baseline="0">
                <a:ln w="0"/>
                <a:solidFill>
                  <a:schemeClr val="accent1"/>
                </a:solidFill>
                <a:effectLst>
                  <a:outerShdw blurRad="50800" dist="38100" dir="5400000" algn="t" rotWithShape="0">
                    <a:prstClr val="black">
                      <a:alpha val="40000"/>
                    </a:prstClr>
                  </a:outerShdw>
                </a:effectLst>
                <a:latin typeface="Aharoni" panose="02010803020104030203" pitchFamily="2" charset="-79"/>
                <a:cs typeface="Aharoni" panose="02010803020104030203" pitchFamily="2" charset="-79"/>
              </a:defRPr>
            </a:lvl1pPr>
            <a:lvl2pPr algn="ctr">
              <a:defRPr/>
            </a:lvl2pPr>
            <a:lvl3pPr algn="ctr">
              <a:defRPr/>
            </a:lvl3pPr>
            <a:lvl4pPr algn="ctr">
              <a:defRPr/>
            </a:lvl4pPr>
            <a:lvl5pPr algn="ctr">
              <a:defRPr/>
            </a:lvl5pPr>
          </a:lstStyle>
          <a:p>
            <a:pPr lvl="0"/>
            <a:endParaRPr lang="en-US"/>
          </a:p>
        </p:txBody>
      </p:sp>
    </p:spTree>
    <p:extLst>
      <p:ext uri="{BB962C8B-B14F-4D97-AF65-F5344CB8AC3E}">
        <p14:creationId xmlns:p14="http://schemas.microsoft.com/office/powerpoint/2010/main" val="26545844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712B2-0027-457E-9CAE-C7DBECF29100}"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5082941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C78677-F57F-4814-A1D9-99CA76B4E4B9}" type="datetime1">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39042208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FA1D9C-0EAE-4F63-83E6-781805A48C16}" type="datetime1">
              <a:rPr lang="en-US" smtClean="0"/>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38272029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E32CFA-945E-4DCC-99EA-1EEF98C60AFB}" type="datetime1">
              <a:rPr lang="en-US" smtClean="0"/>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39787726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4DE23-2403-48C6-8F1E-FD0C592C2B3D}" type="datetime1">
              <a:rPr lang="en-US" smtClean="0"/>
              <a:t>5/21/2015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37899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ECA4E-6BA1-4A1D-B1D1-04622F86564D}" type="datetime1">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47724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904F-48DE-4896-A017-B5F07F49867E}" type="datetime1">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034507-EFAE-46DA-BEAF-EC0F25798B14}" type="slidenum">
              <a:rPr lang="en-US" smtClean="0"/>
              <a:t>‹#›</a:t>
            </a:fld>
            <a:endParaRPr lang="en-US"/>
          </a:p>
        </p:txBody>
      </p:sp>
    </p:spTree>
    <p:extLst>
      <p:ext uri="{BB962C8B-B14F-4D97-AF65-F5344CB8AC3E}">
        <p14:creationId xmlns:p14="http://schemas.microsoft.com/office/powerpoint/2010/main" val="400816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571345"/>
            <a:ext cx="12192000" cy="6152089"/>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2778"/>
            <a:ext cx="8761413" cy="61510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28357" y="1799771"/>
            <a:ext cx="11113179" cy="425999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761ECF4-5FE1-4DFA-9DC5-8B12BB196188}" type="datetime1">
              <a:rPr lang="en-US" smtClean="0"/>
              <a:t>5/21/2015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1027357" y="-160437"/>
            <a:ext cx="685800" cy="102269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1000845" y="153657"/>
            <a:ext cx="736261" cy="617311"/>
          </a:xfrm>
          <a:prstGeom prst="rect">
            <a:avLst/>
          </a:prstGeom>
        </p:spPr>
        <p:txBody>
          <a:bodyPr vert="horz" lIns="91440" tIns="45720" rIns="91440" bIns="45720" rtlCol="0" anchor="b"/>
          <a:lstStyle>
            <a:lvl1pPr algn="ctr">
              <a:defRPr sz="2400" b="0" i="0">
                <a:solidFill>
                  <a:schemeClr val="bg1"/>
                </a:solidFill>
                <a:latin typeface="+mn-lt"/>
              </a:defRPr>
            </a:lvl1pPr>
          </a:lstStyle>
          <a:p>
            <a:fld id="{8D034507-EFAE-46DA-BEAF-EC0F25798B14}" type="slidenum">
              <a:rPr lang="en-US" smtClean="0"/>
              <a:pPr/>
              <a:t>‹#›</a:t>
            </a:fld>
            <a:endParaRPr lang="en-US"/>
          </a:p>
        </p:txBody>
      </p:sp>
    </p:spTree>
    <p:extLst>
      <p:ext uri="{BB962C8B-B14F-4D97-AF65-F5344CB8AC3E}">
        <p14:creationId xmlns:p14="http://schemas.microsoft.com/office/powerpoint/2010/main" val="31487477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iming>
    <p:tnLst>
      <p:par>
        <p:cTn id="1" dur="indefinite" restart="never" nodeType="tmRoot"/>
      </p:par>
    </p:tnLst>
  </p:timing>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620048"/>
            <a:ext cx="9951195" cy="1123153"/>
          </a:xfrm>
        </p:spPr>
        <p:txBody>
          <a:bodyPr/>
          <a:lstStyle/>
          <a:p>
            <a:pPr algn="ctr"/>
            <a:r>
              <a:rPr lang="en-US" smtClean="0"/>
              <a:t>Đề tài: MySSH</a:t>
            </a:r>
            <a:endParaRPr lang="en-US"/>
          </a:p>
        </p:txBody>
      </p:sp>
      <p:sp>
        <p:nvSpPr>
          <p:cNvPr id="3" name="Subtitle 2"/>
          <p:cNvSpPr>
            <a:spLocks noGrp="1"/>
          </p:cNvSpPr>
          <p:nvPr>
            <p:ph type="subTitle" idx="1"/>
          </p:nvPr>
        </p:nvSpPr>
        <p:spPr>
          <a:xfrm>
            <a:off x="1154954" y="3018644"/>
            <a:ext cx="8825658" cy="2728210"/>
          </a:xfrm>
        </p:spPr>
        <p:txBody>
          <a:bodyPr>
            <a:noAutofit/>
          </a:bodyPr>
          <a:lstStyle/>
          <a:p>
            <a:r>
              <a:rPr lang="en-US" sz="2000" cap="none" smtClean="0"/>
              <a:t>Nhóm sinh viên thực hiện:</a:t>
            </a:r>
          </a:p>
          <a:p>
            <a:r>
              <a:rPr lang="en-US" sz="2000" cap="none"/>
              <a:t>V</a:t>
            </a:r>
            <a:r>
              <a:rPr lang="en-US" sz="2000" cap="none" smtClean="0"/>
              <a:t>ũ Mạnh Kiểm		CNTT-TT 2.2–K56		20111731</a:t>
            </a:r>
          </a:p>
          <a:p>
            <a:r>
              <a:rPr lang="en-US" sz="2000" cap="none" smtClean="0"/>
              <a:t>Đỗ Đăng Hiển		CNTT-TT 2.3-K56		20111581</a:t>
            </a:r>
            <a:endParaRPr lang="en-US" sz="2000" smtClean="0"/>
          </a:p>
          <a:p>
            <a:r>
              <a:rPr lang="en-US" sz="2000" cap="none" smtClean="0"/>
              <a:t>Nguyễn Huy Hùng	CNTT-TT 2.4-K56		20111520</a:t>
            </a:r>
          </a:p>
          <a:p>
            <a:r>
              <a:rPr lang="en-US" sz="2000" cap="none" smtClean="0"/>
              <a:t>Thlok Pisey			CNTT-TT 2-K55		20102793</a:t>
            </a:r>
          </a:p>
          <a:p>
            <a:endParaRPr lang="en-US" sz="2000" cap="none"/>
          </a:p>
          <a:p>
            <a:r>
              <a:rPr lang="en-US" sz="2000" cap="none" smtClean="0"/>
              <a:t>Giảng viên hướng dẫn : TS.Nguyễn Bình Minh</a:t>
            </a:r>
          </a:p>
        </p:txBody>
      </p:sp>
      <p:sp>
        <p:nvSpPr>
          <p:cNvPr id="4" name="Slide Number Placeholder 3"/>
          <p:cNvSpPr>
            <a:spLocks noGrp="1"/>
          </p:cNvSpPr>
          <p:nvPr>
            <p:ph type="sldNum" sz="quarter" idx="12"/>
          </p:nvPr>
        </p:nvSpPr>
        <p:spPr/>
        <p:txBody>
          <a:bodyPr/>
          <a:lstStyle/>
          <a:p>
            <a:fld id="{8D034507-EFAE-46DA-BEAF-EC0F25798B14}" type="slidenum">
              <a:rPr lang="en-US" smtClean="0"/>
              <a:t>1</a:t>
            </a:fld>
            <a:endParaRPr lang="en-US"/>
          </a:p>
        </p:txBody>
      </p:sp>
    </p:spTree>
    <p:extLst>
      <p:ext uri="{BB962C8B-B14F-4D97-AF65-F5344CB8AC3E}">
        <p14:creationId xmlns:p14="http://schemas.microsoft.com/office/powerpoint/2010/main" val="745523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Server </a:t>
            </a:r>
            <a:r>
              <a:rPr lang="en-US" sz="2400" b="1" dirty="0" err="1" smtClean="0"/>
              <a:t>nhận</a:t>
            </a:r>
            <a:r>
              <a:rPr lang="en-US" sz="2400" b="1" dirty="0" smtClean="0"/>
              <a:t> </a:t>
            </a:r>
            <a:r>
              <a:rPr lang="en-US" sz="2400" b="1" dirty="0" err="1" smtClean="0"/>
              <a:t>biết</a:t>
            </a:r>
            <a:r>
              <a:rPr lang="en-US" sz="2400" b="1" dirty="0" smtClean="0"/>
              <a:t> </a:t>
            </a:r>
            <a:r>
              <a:rPr lang="en-US" sz="2400" b="1" dirty="0" err="1" smtClean="0"/>
              <a:t>yêu</a:t>
            </a:r>
            <a:r>
              <a:rPr lang="en-US" sz="2400" b="1" dirty="0" smtClean="0"/>
              <a:t> </a:t>
            </a:r>
            <a:r>
              <a:rPr lang="en-US" sz="2400" b="1" dirty="0" err="1" smtClean="0"/>
              <a:t>cầu</a:t>
            </a:r>
            <a:r>
              <a:rPr lang="en-US" sz="2400" b="1" dirty="0" smtClean="0"/>
              <a:t> </a:t>
            </a:r>
            <a:r>
              <a:rPr lang="en-US" sz="2400" b="1" dirty="0" err="1" smtClean="0"/>
              <a:t>của</a:t>
            </a:r>
            <a:r>
              <a:rPr lang="en-US" sz="2400" b="1" dirty="0" smtClean="0"/>
              <a:t> client</a:t>
            </a:r>
            <a:endParaRPr lang="vi-VN" sz="2400" b="1" dirty="0"/>
          </a:p>
          <a:p>
            <a:pPr>
              <a:buFont typeface="Wingdings" panose="05000000000000000000" pitchFamily="2" charset="2"/>
              <a:buChar char="q"/>
            </a:pPr>
            <a:r>
              <a:rPr lang="vi-VN" sz="2000" dirty="0"/>
              <a:t>Server nhận biết các yêu cầu của client dựa vào cấu trúc lệnh qui định chung giữa client và server. Phương pháp được nhóm để nhận biết cấu trúc đó là tìm xâu. Ví dụ: client muốn đăng nhập thì dùng </a:t>
            </a:r>
            <a:r>
              <a:rPr lang="vi-VN" sz="2000" dirty="0" smtClean="0"/>
              <a:t>lệnh:</a:t>
            </a:r>
            <a:r>
              <a:rPr lang="en-US" sz="2000" dirty="0" smtClean="0"/>
              <a:t> </a:t>
            </a:r>
            <a:r>
              <a:rPr lang="vi-VN" sz="2000" b="1" dirty="0" smtClean="0"/>
              <a:t>DangNhap </a:t>
            </a:r>
            <a:r>
              <a:rPr lang="vi-VN" sz="2000" b="1" dirty="0"/>
              <a:t>“</a:t>
            </a:r>
            <a:r>
              <a:rPr lang="vi-VN" sz="2000" b="1" dirty="0" smtClean="0"/>
              <a:t>UserName</a:t>
            </a:r>
            <a:r>
              <a:rPr lang="vi-VN" sz="2000" b="1" dirty="0"/>
              <a:t>” “password</a:t>
            </a:r>
            <a:r>
              <a:rPr lang="vi-VN" sz="2000" b="1" dirty="0" smtClean="0"/>
              <a:t>”</a:t>
            </a:r>
            <a:endParaRPr lang="en-US" sz="2000" b="1" dirty="0" smtClean="0"/>
          </a:p>
          <a:p>
            <a:pPr>
              <a:buFont typeface="Wingdings" panose="05000000000000000000" pitchFamily="2" charset="2"/>
              <a:buChar char="q"/>
            </a:pPr>
            <a:r>
              <a:rPr lang="vi-VN" sz="2000" dirty="0"/>
              <a:t>Bên phía server sẽ kiểm tra nội dung của Client gửi sang. </a:t>
            </a:r>
            <a:r>
              <a:rPr lang="en-US" sz="2000"/>
              <a:t>X</a:t>
            </a:r>
            <a:r>
              <a:rPr lang="vi-VN" sz="2000" smtClean="0"/>
              <a:t>âu </a:t>
            </a:r>
            <a:r>
              <a:rPr lang="vi-VN" sz="2000"/>
              <a:t>đầu tiên là DangNhap, chuyển hướng tới chức năng đăng nhập. </a:t>
            </a:r>
            <a:r>
              <a:rPr lang="vi-VN" sz="2000" dirty="0"/>
              <a:t>Tách được Username vào password thì sẽ đem đi so sánh với dữ liệu của server.</a:t>
            </a:r>
          </a:p>
        </p:txBody>
      </p:sp>
      <p:sp>
        <p:nvSpPr>
          <p:cNvPr id="3" name="Slide Number Placeholder 2"/>
          <p:cNvSpPr>
            <a:spLocks noGrp="1"/>
          </p:cNvSpPr>
          <p:nvPr>
            <p:ph type="sldNum" sz="quarter" idx="12"/>
          </p:nvPr>
        </p:nvSpPr>
        <p:spPr/>
        <p:txBody>
          <a:bodyPr/>
          <a:lstStyle/>
          <a:p>
            <a:fld id="{8D034507-EFAE-46DA-BEAF-EC0F25798B14}" type="slidenum">
              <a:rPr lang="en-US" smtClean="0"/>
              <a:t>10</a:t>
            </a:fld>
            <a:endParaRPr lang="en-US"/>
          </a:p>
        </p:txBody>
      </p:sp>
      <p:sp>
        <p:nvSpPr>
          <p:cNvPr id="4" name="Text Placeholder 3"/>
          <p:cNvSpPr>
            <a:spLocks noGrp="1"/>
          </p:cNvSpPr>
          <p:nvPr>
            <p:ph type="body" sz="quarter" idx="15"/>
          </p:nvPr>
        </p:nvSpPr>
        <p:spPr/>
        <p:txBody>
          <a:bodyPr/>
          <a:lstStyle/>
          <a:p>
            <a:r>
              <a:rPr lang="en-US" smtClean="0"/>
              <a:t>Giải pháp kỹ thuật</a:t>
            </a:r>
            <a:endParaRPr lang="en-US"/>
          </a:p>
        </p:txBody>
      </p:sp>
    </p:spTree>
    <p:extLst>
      <p:ext uri="{BB962C8B-B14F-4D97-AF65-F5344CB8AC3E}">
        <p14:creationId xmlns:p14="http://schemas.microsoft.com/office/powerpoint/2010/main" val="409182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smtClean="0"/>
              <a:t>Đăng nhập vào hệ thống</a:t>
            </a:r>
          </a:p>
          <a:p>
            <a:r>
              <a:rPr lang="en-US" sz="2000" smtClean="0"/>
              <a:t>Xem danh sách các file và thư mục trong thư mục hiện tại</a:t>
            </a:r>
          </a:p>
          <a:p>
            <a:r>
              <a:rPr lang="en-US" sz="2000" smtClean="0"/>
              <a:t>Di chuyển file, thư mục.</a:t>
            </a:r>
          </a:p>
          <a:p>
            <a:r>
              <a:rPr lang="en-US" sz="2000" smtClean="0"/>
              <a:t>Xóa file, thư mục</a:t>
            </a:r>
          </a:p>
          <a:p>
            <a:r>
              <a:rPr lang="en-US" sz="2000" smtClean="0"/>
              <a:t>Hiển thị ngày giờ của hệ thống (theo giờ địa phương hoặc giờ UTC)</a:t>
            </a:r>
          </a:p>
          <a:p>
            <a:r>
              <a:rPr lang="en-US" sz="2000" smtClean="0"/>
              <a:t>Up file lên </a:t>
            </a:r>
            <a:r>
              <a:rPr lang="en-US" sz="2000" b="1" smtClean="0"/>
              <a:t>Server</a:t>
            </a:r>
            <a:endParaRPr lang="en-US" sz="2000" b="1"/>
          </a:p>
        </p:txBody>
      </p:sp>
      <p:sp>
        <p:nvSpPr>
          <p:cNvPr id="3" name="Slide Number Placeholder 2"/>
          <p:cNvSpPr>
            <a:spLocks noGrp="1"/>
          </p:cNvSpPr>
          <p:nvPr>
            <p:ph type="sldNum" sz="quarter" idx="12"/>
          </p:nvPr>
        </p:nvSpPr>
        <p:spPr/>
        <p:txBody>
          <a:bodyPr/>
          <a:lstStyle/>
          <a:p>
            <a:fld id="{8D034507-EFAE-46DA-BEAF-EC0F25798B14}" type="slidenum">
              <a:rPr lang="en-US" smtClean="0"/>
              <a:t>11</a:t>
            </a:fld>
            <a:endParaRPr lang="en-US"/>
          </a:p>
        </p:txBody>
      </p:sp>
      <p:sp>
        <p:nvSpPr>
          <p:cNvPr id="4" name="Text Placeholder 3"/>
          <p:cNvSpPr>
            <a:spLocks noGrp="1"/>
          </p:cNvSpPr>
          <p:nvPr>
            <p:ph type="body" sz="quarter" idx="15"/>
          </p:nvPr>
        </p:nvSpPr>
        <p:spPr/>
        <p:txBody>
          <a:bodyPr/>
          <a:lstStyle/>
          <a:p>
            <a:r>
              <a:rPr lang="en-US" smtClean="0"/>
              <a:t>Các lệnh cơ bản trên server</a:t>
            </a:r>
            <a:endParaRPr lang="en-US"/>
          </a:p>
        </p:txBody>
      </p:sp>
    </p:spTree>
    <p:extLst>
      <p:ext uri="{BB962C8B-B14F-4D97-AF65-F5344CB8AC3E}">
        <p14:creationId xmlns:p14="http://schemas.microsoft.com/office/powerpoint/2010/main" val="40523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sz="2400" b="1" smtClean="0"/>
              <a:t>Xem </a:t>
            </a:r>
            <a:r>
              <a:rPr lang="vi-VN" sz="2400" b="1"/>
              <a:t>các file và thư mục trong thư mục hiện </a:t>
            </a:r>
            <a:r>
              <a:rPr lang="vi-VN" sz="2400" b="1" smtClean="0"/>
              <a:t>hành</a:t>
            </a:r>
            <a:endParaRPr lang="en-US" sz="2400" b="1" smtClean="0"/>
          </a:p>
          <a:p>
            <a:pPr>
              <a:buFont typeface="Wingdings" panose="05000000000000000000" pitchFamily="2" charset="2"/>
              <a:buChar char="q"/>
            </a:pPr>
            <a:r>
              <a:rPr lang="vi-VN" sz="2000"/>
              <a:t>Việc này thực chất là đi duyệt thưc mục hiện hành, lấy tên file và thư mục rồi trả về cho Client.</a:t>
            </a:r>
          </a:p>
          <a:p>
            <a:pPr>
              <a:buFont typeface="Wingdings" panose="05000000000000000000" pitchFamily="2" charset="2"/>
              <a:buChar char="q"/>
            </a:pPr>
            <a:r>
              <a:rPr lang="vi-VN" sz="2000"/>
              <a:t>Windows API hộ trợ các hàm để thực hiện công việc này là: FindFirstFile() và FindNextFile(), với 2 hàm trên, ta có thể lấy được tất cả các file và thư mục.</a:t>
            </a:r>
          </a:p>
        </p:txBody>
      </p:sp>
      <p:sp>
        <p:nvSpPr>
          <p:cNvPr id="3" name="Slide Number Placeholder 2"/>
          <p:cNvSpPr>
            <a:spLocks noGrp="1"/>
          </p:cNvSpPr>
          <p:nvPr>
            <p:ph type="sldNum" sz="quarter" idx="12"/>
          </p:nvPr>
        </p:nvSpPr>
        <p:spPr/>
        <p:txBody>
          <a:bodyPr/>
          <a:lstStyle/>
          <a:p>
            <a:fld id="{8D034507-EFAE-46DA-BEAF-EC0F25798B14}" type="slidenum">
              <a:rPr lang="en-US" smtClean="0"/>
              <a:t>12</a:t>
            </a:fld>
            <a:endParaRPr lang="en-US"/>
          </a:p>
        </p:txBody>
      </p:sp>
      <p:sp>
        <p:nvSpPr>
          <p:cNvPr id="4" name="Text Placeholder 3"/>
          <p:cNvSpPr>
            <a:spLocks noGrp="1"/>
          </p:cNvSpPr>
          <p:nvPr>
            <p:ph type="body" sz="quarter" idx="15"/>
          </p:nvPr>
        </p:nvSpPr>
        <p:spPr/>
        <p:txBody>
          <a:bodyPr/>
          <a:lstStyle/>
          <a:p>
            <a:r>
              <a:rPr lang="en-US" smtClean="0"/>
              <a:t>Các lệnh cơ bản trên server</a:t>
            </a:r>
            <a:endParaRPr lang="en-US"/>
          </a:p>
        </p:txBody>
      </p:sp>
    </p:spTree>
    <p:extLst>
      <p:ext uri="{BB962C8B-B14F-4D97-AF65-F5344CB8AC3E}">
        <p14:creationId xmlns:p14="http://schemas.microsoft.com/office/powerpoint/2010/main" val="208051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smtClean="0"/>
              <a:t>Di chuyển file và thư mục</a:t>
            </a:r>
          </a:p>
          <a:p>
            <a:pPr>
              <a:buFont typeface="Wingdings" panose="05000000000000000000" pitchFamily="2" charset="2"/>
              <a:buChar char="q"/>
            </a:pPr>
            <a:r>
              <a:rPr lang="vi-VN" sz="2000"/>
              <a:t>Windows API hỗ trợ hàm MoveFile() có thể thực hiện di chuyển cả file và thư mục từ nơi này sang nơi khác. </a:t>
            </a:r>
          </a:p>
          <a:p>
            <a:pPr>
              <a:buFont typeface="Wingdings" panose="05000000000000000000" pitchFamily="2" charset="2"/>
              <a:buChar char="q"/>
            </a:pPr>
            <a:r>
              <a:rPr lang="vi-VN" sz="2000"/>
              <a:t>Với yêu cầu bài toán cần tách di chuyển file và thư mục thành 2 lệnh riêng, nhóm đã đưa ra giải pháp là check xem lệnh chuyển file thì đường dẫn đưa sang là file hay thư mục. Chỉ thực hiện lệnh chuyển file với path là File và chuyển thư mục với path là thư mục.</a:t>
            </a:r>
          </a:p>
        </p:txBody>
      </p:sp>
      <p:sp>
        <p:nvSpPr>
          <p:cNvPr id="3" name="Slide Number Placeholder 2"/>
          <p:cNvSpPr>
            <a:spLocks noGrp="1"/>
          </p:cNvSpPr>
          <p:nvPr>
            <p:ph type="sldNum" sz="quarter" idx="12"/>
          </p:nvPr>
        </p:nvSpPr>
        <p:spPr/>
        <p:txBody>
          <a:bodyPr/>
          <a:lstStyle/>
          <a:p>
            <a:fld id="{8D034507-EFAE-46DA-BEAF-EC0F25798B14}" type="slidenum">
              <a:rPr lang="en-US" smtClean="0"/>
              <a:t>13</a:t>
            </a:fld>
            <a:endParaRPr lang="en-US"/>
          </a:p>
        </p:txBody>
      </p:sp>
      <p:sp>
        <p:nvSpPr>
          <p:cNvPr id="4" name="Text Placeholder 3"/>
          <p:cNvSpPr>
            <a:spLocks noGrp="1"/>
          </p:cNvSpPr>
          <p:nvPr>
            <p:ph type="body" sz="quarter" idx="15"/>
          </p:nvPr>
        </p:nvSpPr>
        <p:spPr/>
        <p:txBody>
          <a:bodyPr/>
          <a:lstStyle/>
          <a:p>
            <a:r>
              <a:rPr lang="en-US" smtClean="0"/>
              <a:t>Các lệnh cơ bản trên server</a:t>
            </a:r>
            <a:endParaRPr lang="en-US"/>
          </a:p>
        </p:txBody>
      </p:sp>
    </p:spTree>
    <p:extLst>
      <p:ext uri="{BB962C8B-B14F-4D97-AF65-F5344CB8AC3E}">
        <p14:creationId xmlns:p14="http://schemas.microsoft.com/office/powerpoint/2010/main" val="95933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smtClean="0"/>
              <a:t>Xóa file và thư mục </a:t>
            </a:r>
          </a:p>
          <a:p>
            <a:pPr>
              <a:buFont typeface="Wingdings" panose="05000000000000000000" pitchFamily="2" charset="2"/>
              <a:buChar char="q"/>
            </a:pPr>
            <a:r>
              <a:rPr lang="vi-VN" sz="2000"/>
              <a:t>Việc xóa file là tương đối đơn giản với lệnh được hỗ trợ là DeleteFile().</a:t>
            </a:r>
          </a:p>
          <a:p>
            <a:pPr>
              <a:buFont typeface="Wingdings" panose="05000000000000000000" pitchFamily="2" charset="2"/>
              <a:buChar char="q"/>
            </a:pPr>
            <a:r>
              <a:rPr lang="vi-VN" sz="2000"/>
              <a:t>Việc xóa thư mục được thực hiện phức tạp hơn. Môi trường windows không hộ trợ API nào xóa thư mục có dữ liệu bên trong. Do đó ta sẽ phải đi vào trong và duyệt đệ qui tới từng thư mục để tìm từng file rồi xóa đi. Sau khi xóa hết file ở trong thư mục, ta dùng API RemoveDirectory() để xóa thư mục</a:t>
            </a:r>
          </a:p>
        </p:txBody>
      </p:sp>
      <p:sp>
        <p:nvSpPr>
          <p:cNvPr id="3" name="Slide Number Placeholder 2"/>
          <p:cNvSpPr>
            <a:spLocks noGrp="1"/>
          </p:cNvSpPr>
          <p:nvPr>
            <p:ph type="sldNum" sz="quarter" idx="12"/>
          </p:nvPr>
        </p:nvSpPr>
        <p:spPr/>
        <p:txBody>
          <a:bodyPr/>
          <a:lstStyle/>
          <a:p>
            <a:fld id="{8D034507-EFAE-46DA-BEAF-EC0F25798B14}" type="slidenum">
              <a:rPr lang="en-US" smtClean="0"/>
              <a:t>14</a:t>
            </a:fld>
            <a:endParaRPr lang="en-US"/>
          </a:p>
        </p:txBody>
      </p:sp>
      <p:sp>
        <p:nvSpPr>
          <p:cNvPr id="4" name="Text Placeholder 3"/>
          <p:cNvSpPr>
            <a:spLocks noGrp="1"/>
          </p:cNvSpPr>
          <p:nvPr>
            <p:ph type="body" sz="quarter" idx="15"/>
          </p:nvPr>
        </p:nvSpPr>
        <p:spPr/>
        <p:txBody>
          <a:bodyPr/>
          <a:lstStyle/>
          <a:p>
            <a:r>
              <a:rPr lang="en-US" smtClean="0"/>
              <a:t>Các lệnh cơ bản trên server</a:t>
            </a:r>
            <a:endParaRPr lang="en-US"/>
          </a:p>
        </p:txBody>
      </p:sp>
    </p:spTree>
    <p:extLst>
      <p:ext uri="{BB962C8B-B14F-4D97-AF65-F5344CB8AC3E}">
        <p14:creationId xmlns:p14="http://schemas.microsoft.com/office/powerpoint/2010/main" val="35804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smtClean="0"/>
              <a:t>Xem thời gian của hệ thống</a:t>
            </a:r>
          </a:p>
          <a:p>
            <a:pPr>
              <a:buFont typeface="Wingdings" panose="05000000000000000000" pitchFamily="2" charset="2"/>
              <a:buChar char="q"/>
            </a:pPr>
            <a:r>
              <a:rPr lang="vi-VN" sz="2000"/>
              <a:t>Windows hỗ trợ 2 API để xem thời gian (ngày và giờ) của hệ thống:</a:t>
            </a:r>
          </a:p>
          <a:p>
            <a:pPr>
              <a:buFont typeface="Wingdings" panose="05000000000000000000" pitchFamily="2" charset="2"/>
              <a:buChar char="q"/>
            </a:pPr>
            <a:r>
              <a:rPr lang="vi-VN" sz="2000"/>
              <a:t>GetLocalTime() – Xem thời gian địa phương của hệ thống.</a:t>
            </a:r>
          </a:p>
          <a:p>
            <a:pPr>
              <a:buFont typeface="Wingdings" panose="05000000000000000000" pitchFamily="2" charset="2"/>
              <a:buChar char="q"/>
            </a:pPr>
            <a:r>
              <a:rPr lang="vi-VN" sz="2000"/>
              <a:t>GetSystemTime() – Xem thời gian hệ thống theo giờ UTC.</a:t>
            </a:r>
          </a:p>
          <a:p>
            <a:pPr>
              <a:buFont typeface="Wingdings" panose="05000000000000000000" pitchFamily="2" charset="2"/>
              <a:buChar char="q"/>
            </a:pPr>
            <a:r>
              <a:rPr lang="vi-VN" sz="2000"/>
              <a:t>Nhóm đã đưa cả 2 tính năng này vào trong server với 2 tùy chọn khác nhau cho người dùng lựa chọn.</a:t>
            </a:r>
          </a:p>
        </p:txBody>
      </p:sp>
      <p:sp>
        <p:nvSpPr>
          <p:cNvPr id="3" name="Slide Number Placeholder 2"/>
          <p:cNvSpPr>
            <a:spLocks noGrp="1"/>
          </p:cNvSpPr>
          <p:nvPr>
            <p:ph type="sldNum" sz="quarter" idx="12"/>
          </p:nvPr>
        </p:nvSpPr>
        <p:spPr/>
        <p:txBody>
          <a:bodyPr/>
          <a:lstStyle/>
          <a:p>
            <a:fld id="{8D034507-EFAE-46DA-BEAF-EC0F25798B14}" type="slidenum">
              <a:rPr lang="en-US" smtClean="0"/>
              <a:t>15</a:t>
            </a:fld>
            <a:endParaRPr lang="en-US"/>
          </a:p>
        </p:txBody>
      </p:sp>
      <p:sp>
        <p:nvSpPr>
          <p:cNvPr id="4" name="Text Placeholder 3"/>
          <p:cNvSpPr>
            <a:spLocks noGrp="1"/>
          </p:cNvSpPr>
          <p:nvPr>
            <p:ph type="body" sz="quarter" idx="15"/>
          </p:nvPr>
        </p:nvSpPr>
        <p:spPr/>
        <p:txBody>
          <a:bodyPr/>
          <a:lstStyle/>
          <a:p>
            <a:r>
              <a:rPr lang="en-US" smtClean="0"/>
              <a:t>Các lệnh cơ bản trên server</a:t>
            </a:r>
            <a:endParaRPr lang="en-US"/>
          </a:p>
        </p:txBody>
      </p:sp>
    </p:spTree>
    <p:extLst>
      <p:ext uri="{BB962C8B-B14F-4D97-AF65-F5344CB8AC3E}">
        <p14:creationId xmlns:p14="http://schemas.microsoft.com/office/powerpoint/2010/main" val="356120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8358" y="1799771"/>
            <a:ext cx="11208748" cy="5058229"/>
          </a:xfrm>
        </p:spPr>
        <p:txBody>
          <a:bodyPr>
            <a:normAutofit lnSpcReduction="10000"/>
          </a:bodyPr>
          <a:lstStyle/>
          <a:p>
            <a:r>
              <a:rPr lang="en-US" sz="2400" b="1" smtClean="0"/>
              <a:t>Tải file về từ server</a:t>
            </a:r>
          </a:p>
          <a:p>
            <a:pPr>
              <a:buFont typeface="Wingdings" panose="05000000000000000000" pitchFamily="2" charset="2"/>
              <a:buChar char="Ø"/>
            </a:pPr>
            <a:r>
              <a:rPr lang="vi-VN" sz="2000"/>
              <a:t>Việc tải file được thực hiện như sau:</a:t>
            </a:r>
          </a:p>
          <a:p>
            <a:pPr>
              <a:buFont typeface="Wingdings" panose="05000000000000000000" pitchFamily="2" charset="2"/>
              <a:buChar char="q"/>
            </a:pPr>
            <a:r>
              <a:rPr lang="vi-VN" sz="2000" smtClean="0"/>
              <a:t>Client </a:t>
            </a:r>
            <a:r>
              <a:rPr lang="vi-VN" sz="2000"/>
              <a:t>yêu câu tải file với được dẫn a trên server.</a:t>
            </a:r>
          </a:p>
          <a:p>
            <a:pPr>
              <a:buFont typeface="Wingdings" panose="05000000000000000000" pitchFamily="2" charset="2"/>
              <a:buChar char="q"/>
            </a:pPr>
            <a:r>
              <a:rPr lang="vi-VN" sz="2000" smtClean="0"/>
              <a:t>Server </a:t>
            </a:r>
            <a:r>
              <a:rPr lang="vi-VN" sz="2000"/>
              <a:t>nhận đường dẫn này, kiểm tra xem có file hay không. Nếu không có thì báo cho Client biết không thể lấy file đó. Nếu có, server sẽ gửi về dấu hiệu “StartGetFile “Tên file” để client biết để client tạo ra một file trống với tên file tương ứng.</a:t>
            </a:r>
          </a:p>
          <a:p>
            <a:pPr>
              <a:buFont typeface="Wingdings" panose="05000000000000000000" pitchFamily="2" charset="2"/>
              <a:buChar char="q"/>
            </a:pPr>
            <a:r>
              <a:rPr lang="vi-VN" sz="2000" smtClean="0"/>
              <a:t>Server </a:t>
            </a:r>
            <a:r>
              <a:rPr lang="vi-VN" sz="2000"/>
              <a:t>mở file cần gửi và thực hiện vòng lặp: đọc một khối dữ liệu ra vả gửi cho client cho tới khi gửi được hết file đó.</a:t>
            </a:r>
          </a:p>
          <a:p>
            <a:pPr>
              <a:buFont typeface="Wingdings" panose="05000000000000000000" pitchFamily="2" charset="2"/>
              <a:buChar char="q"/>
            </a:pPr>
            <a:r>
              <a:rPr lang="vi-VN" sz="2000" smtClean="0"/>
              <a:t>Client </a:t>
            </a:r>
            <a:r>
              <a:rPr lang="vi-VN" sz="2000"/>
              <a:t>nhận từng nội dung của client gửi và ghi vào file trống mà nó đã tạo ra.</a:t>
            </a:r>
          </a:p>
          <a:p>
            <a:pPr>
              <a:buFont typeface="Wingdings" panose="05000000000000000000" pitchFamily="2" charset="2"/>
              <a:buChar char="q"/>
            </a:pPr>
            <a:r>
              <a:rPr lang="vi-VN" sz="2000" smtClean="0"/>
              <a:t>Khi </a:t>
            </a:r>
            <a:r>
              <a:rPr lang="vi-VN" sz="2000"/>
              <a:t>hoàn thanh, server báo cho client biết nó đã gửi hết file đó.</a:t>
            </a:r>
          </a:p>
          <a:p>
            <a:pPr>
              <a:buFont typeface="Wingdings" panose="05000000000000000000" pitchFamily="2" charset="2"/>
              <a:buChar char="q"/>
            </a:pPr>
            <a:r>
              <a:rPr lang="vi-VN" sz="2000" smtClean="0"/>
              <a:t>Client </a:t>
            </a:r>
            <a:r>
              <a:rPr lang="vi-VN" sz="2000"/>
              <a:t>nhận tín hiệu đã gửi xong file thì sẽ đó file đang ghi lại và hoàn tất quá trình. Thông báo quá trình gửi file thành công.</a:t>
            </a:r>
          </a:p>
          <a:p>
            <a:pPr>
              <a:buFont typeface="Wingdings" panose="05000000000000000000" pitchFamily="2" charset="2"/>
              <a:buChar char="Ø"/>
            </a:pPr>
            <a:r>
              <a:rPr lang="vi-VN" sz="2000" b="1"/>
              <a:t>Trong các bước trên nếu có lỗi ở bước nào thì hệ thống đề thông báo không thành công.</a:t>
            </a:r>
          </a:p>
        </p:txBody>
      </p:sp>
      <p:sp>
        <p:nvSpPr>
          <p:cNvPr id="3" name="Slide Number Placeholder 2"/>
          <p:cNvSpPr>
            <a:spLocks noGrp="1"/>
          </p:cNvSpPr>
          <p:nvPr>
            <p:ph type="sldNum" sz="quarter" idx="12"/>
          </p:nvPr>
        </p:nvSpPr>
        <p:spPr/>
        <p:txBody>
          <a:bodyPr/>
          <a:lstStyle/>
          <a:p>
            <a:fld id="{8D034507-EFAE-46DA-BEAF-EC0F25798B14}" type="slidenum">
              <a:rPr lang="en-US" smtClean="0"/>
              <a:t>16</a:t>
            </a:fld>
            <a:endParaRPr lang="en-US"/>
          </a:p>
        </p:txBody>
      </p:sp>
      <p:sp>
        <p:nvSpPr>
          <p:cNvPr id="4" name="Text Placeholder 3"/>
          <p:cNvSpPr>
            <a:spLocks noGrp="1"/>
          </p:cNvSpPr>
          <p:nvPr>
            <p:ph type="body" sz="quarter" idx="15"/>
          </p:nvPr>
        </p:nvSpPr>
        <p:spPr/>
        <p:txBody>
          <a:bodyPr/>
          <a:lstStyle/>
          <a:p>
            <a:r>
              <a:rPr lang="en-US" smtClean="0"/>
              <a:t>Các lệnh cơ bản trên server</a:t>
            </a:r>
            <a:endParaRPr lang="en-US"/>
          </a:p>
        </p:txBody>
      </p:sp>
    </p:spTree>
    <p:extLst>
      <p:ext uri="{BB962C8B-B14F-4D97-AF65-F5344CB8AC3E}">
        <p14:creationId xmlns:p14="http://schemas.microsoft.com/office/powerpoint/2010/main" val="381801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8358" y="1799771"/>
            <a:ext cx="11208748" cy="5058229"/>
          </a:xfrm>
        </p:spPr>
        <p:txBody>
          <a:bodyPr>
            <a:normAutofit/>
          </a:bodyPr>
          <a:lstStyle/>
          <a:p>
            <a:r>
              <a:rPr lang="en-US" sz="2400" b="1" smtClean="0"/>
              <a:t>Upload file lên server</a:t>
            </a:r>
          </a:p>
          <a:p>
            <a:pPr>
              <a:buFont typeface="Wingdings" panose="05000000000000000000" pitchFamily="2" charset="2"/>
              <a:buChar char="q"/>
            </a:pPr>
            <a:r>
              <a:rPr lang="vi-VN" sz="2000"/>
              <a:t>Việc Upload file lên server được thực hiện ngược lại so với quá trình lấy file từ server xuống. Nó hoàn toàn và thật sự tương tự quá trình </a:t>
            </a:r>
            <a:r>
              <a:rPr lang="vi-VN" sz="2000" smtClean="0"/>
              <a:t>trên</a:t>
            </a:r>
            <a:r>
              <a:rPr lang="en-US" sz="2000" smtClean="0"/>
              <a:t>.</a:t>
            </a:r>
            <a:endParaRPr lang="vi-VN" sz="2000" b="1"/>
          </a:p>
        </p:txBody>
      </p:sp>
      <p:sp>
        <p:nvSpPr>
          <p:cNvPr id="3" name="Slide Number Placeholder 2"/>
          <p:cNvSpPr>
            <a:spLocks noGrp="1"/>
          </p:cNvSpPr>
          <p:nvPr>
            <p:ph type="sldNum" sz="quarter" idx="12"/>
          </p:nvPr>
        </p:nvSpPr>
        <p:spPr/>
        <p:txBody>
          <a:bodyPr/>
          <a:lstStyle/>
          <a:p>
            <a:fld id="{8D034507-EFAE-46DA-BEAF-EC0F25798B14}" type="slidenum">
              <a:rPr lang="en-US" smtClean="0"/>
              <a:t>17</a:t>
            </a:fld>
            <a:endParaRPr lang="en-US"/>
          </a:p>
        </p:txBody>
      </p:sp>
      <p:sp>
        <p:nvSpPr>
          <p:cNvPr id="4" name="Text Placeholder 3"/>
          <p:cNvSpPr>
            <a:spLocks noGrp="1"/>
          </p:cNvSpPr>
          <p:nvPr>
            <p:ph type="body" sz="quarter" idx="15"/>
          </p:nvPr>
        </p:nvSpPr>
        <p:spPr/>
        <p:txBody>
          <a:bodyPr/>
          <a:lstStyle/>
          <a:p>
            <a:r>
              <a:rPr lang="en-US" smtClean="0"/>
              <a:t>Các lệnh cơ bản trên server</a:t>
            </a:r>
            <a:endParaRPr lang="en-US"/>
          </a:p>
        </p:txBody>
      </p:sp>
    </p:spTree>
    <p:extLst>
      <p:ext uri="{BB962C8B-B14F-4D97-AF65-F5344CB8AC3E}">
        <p14:creationId xmlns:p14="http://schemas.microsoft.com/office/powerpoint/2010/main" val="28153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a:p>
        </p:txBody>
      </p:sp>
      <p:sp>
        <p:nvSpPr>
          <p:cNvPr id="3" name="Slide Number Placeholder 2"/>
          <p:cNvSpPr>
            <a:spLocks noGrp="1"/>
          </p:cNvSpPr>
          <p:nvPr>
            <p:ph type="sldNum" sz="quarter" idx="12"/>
          </p:nvPr>
        </p:nvSpPr>
        <p:spPr/>
        <p:txBody>
          <a:bodyPr/>
          <a:lstStyle/>
          <a:p>
            <a:fld id="{8D034507-EFAE-46DA-BEAF-EC0F25798B14}" type="slidenum">
              <a:rPr lang="en-US" smtClean="0"/>
              <a:t>18</a:t>
            </a:fld>
            <a:endParaRPr lang="en-US"/>
          </a:p>
        </p:txBody>
      </p:sp>
      <p:sp>
        <p:nvSpPr>
          <p:cNvPr id="4" name="Text Placeholder 3"/>
          <p:cNvSpPr>
            <a:spLocks noGrp="1"/>
          </p:cNvSpPr>
          <p:nvPr>
            <p:ph type="body" sz="quarter" idx="15"/>
          </p:nvPr>
        </p:nvSpPr>
        <p:spPr/>
        <p:txBody>
          <a:bodyPr/>
          <a:lstStyle/>
          <a:p>
            <a:r>
              <a:rPr lang="en-US" smtClean="0"/>
              <a:t>Demo</a:t>
            </a:r>
            <a:endParaRPr lang="en-US"/>
          </a:p>
        </p:txBody>
      </p:sp>
    </p:spTree>
    <p:extLst>
      <p:ext uri="{BB962C8B-B14F-4D97-AF65-F5344CB8AC3E}">
        <p14:creationId xmlns:p14="http://schemas.microsoft.com/office/powerpoint/2010/main" val="2311084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a:bodyPr>
          <a:lstStyle/>
          <a:p>
            <a:r>
              <a:rPr lang="en-US" smtClean="0"/>
              <a:t>Mô tả bài toán</a:t>
            </a:r>
            <a:endParaRPr lang="en-US"/>
          </a:p>
        </p:txBody>
      </p:sp>
      <p:sp>
        <p:nvSpPr>
          <p:cNvPr id="4" name="Content Placeholder 2"/>
          <p:cNvSpPr txBox="1">
            <a:spLocks/>
          </p:cNvSpPr>
          <p:nvPr/>
        </p:nvSpPr>
        <p:spPr>
          <a:xfrm>
            <a:off x="571500" y="1695450"/>
            <a:ext cx="11087100" cy="47053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t>Ứng</a:t>
            </a:r>
            <a:r>
              <a:rPr lang="en-US" dirty="0" smtClean="0"/>
              <a:t> </a:t>
            </a:r>
            <a:r>
              <a:rPr lang="en-US" dirty="0" err="1" smtClean="0"/>
              <a:t>dụng</a:t>
            </a:r>
            <a:r>
              <a:rPr lang="en-US" dirty="0" smtClean="0"/>
              <a:t> Client-Server (SSH)</a:t>
            </a:r>
          </a:p>
          <a:p>
            <a:pPr lvl="1"/>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Socket, </a:t>
            </a:r>
            <a:r>
              <a:rPr lang="en-US" dirty="0" err="1" smtClean="0"/>
              <a:t>giao</a:t>
            </a:r>
            <a:r>
              <a:rPr lang="en-US" dirty="0" smtClean="0"/>
              <a:t> </a:t>
            </a:r>
            <a:r>
              <a:rPr lang="en-US" dirty="0" err="1" smtClean="0"/>
              <a:t>thức</a:t>
            </a:r>
            <a:r>
              <a:rPr lang="en-US" dirty="0" smtClean="0"/>
              <a:t> TCP</a:t>
            </a:r>
          </a:p>
          <a:p>
            <a:pPr lvl="1"/>
            <a:r>
              <a:rPr lang="en-US" dirty="0" err="1" smtClean="0"/>
              <a:t>Giao</a:t>
            </a:r>
            <a:r>
              <a:rPr lang="en-US" dirty="0" smtClean="0"/>
              <a:t> </a:t>
            </a:r>
            <a:r>
              <a:rPr lang="en-US" dirty="0" err="1" smtClean="0"/>
              <a:t>diện</a:t>
            </a:r>
            <a:r>
              <a:rPr lang="en-US" dirty="0" smtClean="0"/>
              <a:t> </a:t>
            </a:r>
            <a:r>
              <a:rPr lang="en-US" dirty="0" err="1" smtClean="0"/>
              <a:t>dòng</a:t>
            </a:r>
            <a:r>
              <a:rPr lang="en-US" dirty="0" smtClean="0"/>
              <a:t> </a:t>
            </a:r>
            <a:r>
              <a:rPr lang="en-US" dirty="0" err="1" smtClean="0"/>
              <a:t>lệnh</a:t>
            </a:r>
            <a:r>
              <a:rPr lang="en-US" dirty="0" smtClean="0"/>
              <a:t> (Client </a:t>
            </a:r>
            <a:r>
              <a:rPr lang="en-US" dirty="0" err="1" smtClean="0"/>
              <a:t>yêu</a:t>
            </a:r>
            <a:r>
              <a:rPr lang="en-US" dirty="0" smtClean="0"/>
              <a:t> </a:t>
            </a:r>
            <a:r>
              <a:rPr lang="en-US" dirty="0" err="1" smtClean="0"/>
              <a:t>cầu</a:t>
            </a:r>
            <a:r>
              <a:rPr lang="en-US" dirty="0" smtClean="0"/>
              <a:t> server </a:t>
            </a:r>
            <a:r>
              <a:rPr lang="en-US" dirty="0" err="1" smtClean="0"/>
              <a:t>làm</a:t>
            </a:r>
            <a:r>
              <a:rPr lang="en-US" dirty="0" smtClean="0"/>
              <a:t> </a:t>
            </a:r>
            <a:r>
              <a:rPr lang="en-US" dirty="0" err="1" smtClean="0"/>
              <a:t>việc</a:t>
            </a:r>
            <a:r>
              <a:rPr lang="en-US" dirty="0" smtClean="0"/>
              <a:t> </a:t>
            </a:r>
            <a:r>
              <a:rPr lang="en-US" dirty="0" err="1" smtClean="0"/>
              <a:t>thông</a:t>
            </a:r>
            <a:r>
              <a:rPr lang="en-US" dirty="0" smtClean="0"/>
              <a:t> qua </a:t>
            </a:r>
            <a:r>
              <a:rPr lang="en-US" dirty="0" err="1" smtClean="0"/>
              <a:t>câu</a:t>
            </a:r>
            <a:r>
              <a:rPr lang="en-US" dirty="0" smtClean="0"/>
              <a:t> </a:t>
            </a:r>
            <a:r>
              <a:rPr lang="en-US" dirty="0" err="1" smtClean="0"/>
              <a:t>lệnh</a:t>
            </a:r>
            <a:r>
              <a:rPr lang="en-US" dirty="0" smtClean="0"/>
              <a:t>)</a:t>
            </a:r>
          </a:p>
          <a:p>
            <a:pPr lvl="2"/>
            <a:r>
              <a:rPr lang="en-US" dirty="0" err="1" smtClean="0"/>
              <a:t>Các</a:t>
            </a:r>
            <a:r>
              <a:rPr lang="en-US" dirty="0" smtClean="0"/>
              <a:t> </a:t>
            </a:r>
            <a:r>
              <a:rPr lang="en-US" dirty="0" err="1" smtClean="0"/>
              <a:t>lệnh</a:t>
            </a:r>
            <a:r>
              <a:rPr lang="en-US" dirty="0" smtClean="0"/>
              <a:t> </a:t>
            </a:r>
            <a:r>
              <a:rPr lang="en-US" dirty="0" err="1" smtClean="0"/>
              <a:t>có</a:t>
            </a:r>
            <a:r>
              <a:rPr lang="en-US" dirty="0" smtClean="0"/>
              <a:t> </a:t>
            </a:r>
            <a:r>
              <a:rPr lang="en-US" dirty="0" err="1" smtClean="0"/>
              <a:t>tham</a:t>
            </a:r>
            <a:r>
              <a:rPr lang="en-US" dirty="0" smtClean="0"/>
              <a:t> </a:t>
            </a:r>
            <a:r>
              <a:rPr lang="en-US" dirty="0" err="1" smtClean="0"/>
              <a:t>số</a:t>
            </a:r>
            <a:r>
              <a:rPr lang="en-US" dirty="0" smtClean="0"/>
              <a:t> </a:t>
            </a:r>
            <a:r>
              <a:rPr lang="en-US" dirty="0" err="1" smtClean="0"/>
              <a:t>hoặc</a:t>
            </a:r>
            <a:r>
              <a:rPr lang="en-US" dirty="0" smtClean="0"/>
              <a:t> </a:t>
            </a:r>
            <a:r>
              <a:rPr lang="en-US" dirty="0" err="1" smtClean="0"/>
              <a:t>không</a:t>
            </a:r>
            <a:endParaRPr lang="en-US" dirty="0" smtClean="0"/>
          </a:p>
          <a:p>
            <a:pPr lvl="2"/>
            <a:r>
              <a:rPr lang="en-US" dirty="0" err="1" smtClean="0"/>
              <a:t>Có</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cơ</a:t>
            </a:r>
            <a:r>
              <a:rPr lang="en-US" dirty="0" smtClean="0"/>
              <a:t> </a:t>
            </a:r>
            <a:r>
              <a:rPr lang="en-US" dirty="0" err="1" smtClean="0"/>
              <a:t>bản</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thư</a:t>
            </a:r>
            <a:r>
              <a:rPr lang="en-US" dirty="0" smtClean="0"/>
              <a:t> </a:t>
            </a:r>
            <a:r>
              <a:rPr lang="en-US" dirty="0" err="1" smtClean="0"/>
              <a:t>mục</a:t>
            </a:r>
            <a:r>
              <a:rPr lang="en-US" dirty="0" smtClean="0"/>
              <a:t> | </a:t>
            </a:r>
            <a:r>
              <a:rPr lang="en-US" dirty="0" err="1" smtClean="0"/>
              <a:t>sao</a:t>
            </a:r>
            <a:r>
              <a:rPr lang="en-US" dirty="0" smtClean="0"/>
              <a:t> </a:t>
            </a:r>
            <a:r>
              <a:rPr lang="en-US" dirty="0" err="1" smtClean="0"/>
              <a:t>chép</a:t>
            </a:r>
            <a:r>
              <a:rPr lang="en-US" dirty="0" smtClean="0"/>
              <a:t>, </a:t>
            </a:r>
            <a:r>
              <a:rPr lang="en-US" dirty="0" err="1" smtClean="0"/>
              <a:t>xóa</a:t>
            </a:r>
            <a:r>
              <a:rPr lang="en-US" dirty="0" smtClean="0"/>
              <a:t>, di </a:t>
            </a:r>
            <a:r>
              <a:rPr lang="en-US" dirty="0" err="1" smtClean="0"/>
              <a:t>chuyển</a:t>
            </a:r>
            <a:r>
              <a:rPr lang="en-US" dirty="0" smtClean="0"/>
              <a:t> </a:t>
            </a:r>
            <a:r>
              <a:rPr lang="en-US" dirty="0" err="1" smtClean="0"/>
              <a:t>tệp</a:t>
            </a:r>
            <a:r>
              <a:rPr lang="en-US" dirty="0" smtClean="0"/>
              <a:t> | </a:t>
            </a:r>
            <a:r>
              <a:rPr lang="en-US" dirty="0" err="1" smtClean="0"/>
              <a:t>hiển</a:t>
            </a:r>
            <a:r>
              <a:rPr lang="en-US" dirty="0" smtClean="0"/>
              <a:t> </a:t>
            </a:r>
            <a:r>
              <a:rPr lang="en-US" dirty="0" err="1" smtClean="0"/>
              <a:t>thị</a:t>
            </a:r>
            <a:r>
              <a:rPr lang="en-US" dirty="0" smtClean="0"/>
              <a:t> </a:t>
            </a:r>
            <a:r>
              <a:rPr lang="en-US" dirty="0" err="1" smtClean="0"/>
              <a:t>ngày</a:t>
            </a:r>
            <a:r>
              <a:rPr lang="en-US" dirty="0" smtClean="0"/>
              <a:t> </a:t>
            </a:r>
            <a:r>
              <a:rPr lang="en-US" dirty="0" err="1" smtClean="0"/>
              <a:t>giờ</a:t>
            </a:r>
            <a:r>
              <a:rPr lang="en-US" dirty="0" smtClean="0"/>
              <a:t> </a:t>
            </a:r>
            <a:r>
              <a:rPr lang="en-US" dirty="0" err="1" smtClean="0"/>
              <a:t>hệ</a:t>
            </a:r>
            <a:r>
              <a:rPr lang="en-US" dirty="0" smtClean="0"/>
              <a:t> </a:t>
            </a:r>
            <a:r>
              <a:rPr lang="en-US" dirty="0" err="1" smtClean="0"/>
              <a:t>thống</a:t>
            </a:r>
            <a:endParaRPr lang="en-US" dirty="0" smtClean="0"/>
          </a:p>
          <a:p>
            <a:pPr lvl="2"/>
            <a:r>
              <a:rPr lang="en-US" dirty="0" err="1" smtClean="0"/>
              <a:t>Lệnh</a:t>
            </a:r>
            <a:r>
              <a:rPr lang="en-US" dirty="0" smtClean="0"/>
              <a:t> </a:t>
            </a:r>
            <a:r>
              <a:rPr lang="en-US" dirty="0" err="1" smtClean="0"/>
              <a:t>chạy</a:t>
            </a:r>
            <a:r>
              <a:rPr lang="en-US" dirty="0" smtClean="0"/>
              <a:t> </a:t>
            </a:r>
            <a:r>
              <a:rPr lang="en-US" dirty="0" err="1" smtClean="0"/>
              <a:t>trên</a:t>
            </a:r>
            <a:r>
              <a:rPr lang="en-US" dirty="0" smtClean="0"/>
              <a:t> server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mà</a:t>
            </a:r>
            <a:r>
              <a:rPr lang="en-US" dirty="0" smtClean="0"/>
              <a:t> server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lên</a:t>
            </a:r>
            <a:endParaRPr lang="en-US" dirty="0" smtClean="0"/>
          </a:p>
          <a:p>
            <a:pPr lvl="1"/>
            <a:r>
              <a:rPr lang="en-US" dirty="0" err="1" smtClean="0"/>
              <a:t>Multiclients</a:t>
            </a:r>
            <a:r>
              <a:rPr lang="en-US" dirty="0" smtClean="0"/>
              <a:t>: </a:t>
            </a:r>
            <a:r>
              <a:rPr lang="en-US" dirty="0" err="1" smtClean="0"/>
              <a:t>cho</a:t>
            </a:r>
            <a:r>
              <a:rPr lang="en-US" dirty="0" smtClean="0"/>
              <a:t> </a:t>
            </a:r>
            <a:r>
              <a:rPr lang="en-US" dirty="0" err="1" smtClean="0"/>
              <a:t>phép</a:t>
            </a:r>
            <a:r>
              <a:rPr lang="en-US" dirty="0" smtClean="0"/>
              <a:t> </a:t>
            </a:r>
            <a:r>
              <a:rPr lang="en-US" dirty="0" err="1" smtClean="0"/>
              <a:t>nhiều</a:t>
            </a:r>
            <a:r>
              <a:rPr lang="en-US" dirty="0" smtClean="0"/>
              <a:t> clients </a:t>
            </a:r>
            <a:r>
              <a:rPr lang="en-US" dirty="0" err="1" smtClean="0"/>
              <a:t>kết</a:t>
            </a:r>
            <a:r>
              <a:rPr lang="en-US" dirty="0" smtClean="0"/>
              <a:t> </a:t>
            </a:r>
            <a:r>
              <a:rPr lang="en-US" dirty="0" err="1" smtClean="0"/>
              <a:t>nối</a:t>
            </a:r>
            <a:r>
              <a:rPr lang="en-US" dirty="0" smtClean="0"/>
              <a:t> </a:t>
            </a:r>
            <a:r>
              <a:rPr lang="en-US" dirty="0" err="1" smtClean="0"/>
              <a:t>đồng</a:t>
            </a:r>
            <a:r>
              <a:rPr lang="en-US" dirty="0" smtClean="0"/>
              <a:t> </a:t>
            </a:r>
            <a:r>
              <a:rPr lang="en-US" dirty="0" err="1" smtClean="0"/>
              <a:t>thời</a:t>
            </a:r>
            <a:endParaRPr lang="en-US" dirty="0" smtClean="0"/>
          </a:p>
          <a:p>
            <a:pPr lvl="2"/>
            <a:r>
              <a:rPr lang="en-US" dirty="0" err="1" smtClean="0"/>
              <a:t>Giới</a:t>
            </a:r>
            <a:r>
              <a:rPr lang="en-US" dirty="0" smtClean="0"/>
              <a:t> </a:t>
            </a:r>
            <a:r>
              <a:rPr lang="en-US" dirty="0" err="1" smtClean="0"/>
              <a:t>hạn</a:t>
            </a:r>
            <a:r>
              <a:rPr lang="en-US" dirty="0" smtClean="0"/>
              <a:t> </a:t>
            </a:r>
            <a:r>
              <a:rPr lang="en-US" dirty="0" err="1" smtClean="0"/>
              <a:t>số</a:t>
            </a:r>
            <a:r>
              <a:rPr lang="en-US" dirty="0" smtClean="0"/>
              <a:t> client </a:t>
            </a:r>
            <a:r>
              <a:rPr lang="en-US" dirty="0" err="1" smtClean="0"/>
              <a:t>tối</a:t>
            </a:r>
            <a:r>
              <a:rPr lang="en-US" dirty="0" smtClean="0"/>
              <a:t> </a:t>
            </a:r>
            <a:r>
              <a:rPr lang="en-US" dirty="0" err="1" smtClean="0"/>
              <a:t>đa</a:t>
            </a:r>
            <a:r>
              <a:rPr lang="en-US" dirty="0" smtClean="0"/>
              <a: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nối</a:t>
            </a:r>
            <a:endParaRPr lang="en-US" dirty="0" smtClean="0"/>
          </a:p>
          <a:p>
            <a:pPr lvl="1"/>
            <a:r>
              <a:rPr lang="en-US" dirty="0" err="1" smtClean="0"/>
              <a:t>Có</a:t>
            </a:r>
            <a:r>
              <a:rPr lang="en-US" dirty="0" smtClean="0"/>
              <a:t> </a:t>
            </a:r>
            <a:r>
              <a:rPr lang="en-US" dirty="0" err="1" smtClean="0"/>
              <a:t>cơ</a:t>
            </a:r>
            <a:r>
              <a:rPr lang="en-US" dirty="0" smtClean="0"/>
              <a:t> </a:t>
            </a:r>
            <a:r>
              <a:rPr lang="en-US" dirty="0" err="1" smtClean="0"/>
              <a:t>chế</a:t>
            </a:r>
            <a:r>
              <a:rPr lang="en-US" dirty="0" smtClean="0"/>
              <a:t> </a:t>
            </a:r>
            <a:r>
              <a:rPr lang="en-US" dirty="0" err="1" smtClean="0"/>
              <a:t>đăng</a:t>
            </a:r>
            <a:r>
              <a:rPr lang="en-US" dirty="0" smtClean="0"/>
              <a:t> </a:t>
            </a:r>
            <a:r>
              <a:rPr lang="en-US" dirty="0" err="1" smtClean="0"/>
              <a:t>nhập</a:t>
            </a:r>
            <a:endParaRPr lang="en-US" dirty="0"/>
          </a:p>
        </p:txBody>
      </p:sp>
      <p:pic>
        <p:nvPicPr>
          <p:cNvPr id="5" name="Picture 2" descr="http://www.wildbunny.co.uk/blog/wp-content/uploads/2012/10/clientServ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504" y="3890962"/>
            <a:ext cx="4048125" cy="237172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11000845" y="101600"/>
            <a:ext cx="736261" cy="740229"/>
          </a:xfrm>
        </p:spPr>
        <p:txBody>
          <a:bodyPr/>
          <a:lstStyle/>
          <a:p>
            <a:fld id="{8D034507-EFAE-46DA-BEAF-EC0F25798B14}" type="slidenum">
              <a:rPr lang="en-US" sz="3200" smtClean="0"/>
              <a:t>2</a:t>
            </a:fld>
            <a:endParaRPr lang="en-US" sz="3200"/>
          </a:p>
        </p:txBody>
      </p:sp>
    </p:spTree>
    <p:extLst>
      <p:ext uri="{BB962C8B-B14F-4D97-AF65-F5344CB8AC3E}">
        <p14:creationId xmlns:p14="http://schemas.microsoft.com/office/powerpoint/2010/main" val="229636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a:bodyPr>
          <a:lstStyle/>
          <a:p>
            <a:r>
              <a:rPr lang="en-US" smtClean="0"/>
              <a:t>SSH là gì?</a:t>
            </a:r>
            <a:endParaRPr lang="en-US"/>
          </a:p>
        </p:txBody>
      </p:sp>
      <p:sp>
        <p:nvSpPr>
          <p:cNvPr id="4" name="Content Placeholder 2"/>
          <p:cNvSpPr>
            <a:spLocks noGrp="1"/>
          </p:cNvSpPr>
          <p:nvPr>
            <p:ph idx="1"/>
          </p:nvPr>
        </p:nvSpPr>
        <p:spPr>
          <a:xfrm>
            <a:off x="571500" y="1695450"/>
            <a:ext cx="11087100" cy="4705350"/>
          </a:xfrm>
        </p:spPr>
        <p:txBody>
          <a:bodyPr/>
          <a:lstStyle/>
          <a:p>
            <a:r>
              <a:rPr lang="en-US" b="1" smtClean="0"/>
              <a:t>SSH</a:t>
            </a:r>
            <a:r>
              <a:rPr lang="en-US" smtClean="0"/>
              <a:t> (Secure SHell) là một chương trình tương tác giữa máy chủ và máy khách có sử dụng cở chế mã hóa đủ mạnh nhằm ngăn chặn các hiện tượng nghe trộm, đánh cắp thông tin trên đường truyền.</a:t>
            </a:r>
          </a:p>
          <a:p>
            <a:pPr lvl="1"/>
            <a:r>
              <a:rPr lang="en-US" smtClean="0"/>
              <a:t>Các chương trình </a:t>
            </a:r>
            <a:r>
              <a:rPr lang="en-US" b="1" smtClean="0"/>
              <a:t>telnet</a:t>
            </a:r>
            <a:r>
              <a:rPr lang="en-US" smtClean="0"/>
              <a:t>, </a:t>
            </a:r>
            <a:r>
              <a:rPr lang="en-US" b="1" smtClean="0"/>
              <a:t>rlogin </a:t>
            </a:r>
            <a:r>
              <a:rPr lang="en-US" smtClean="0"/>
              <a:t>không sử dụng phương pháp mã hóa </a:t>
            </a:r>
            <a:r>
              <a:rPr lang="en-US" smtClean="0">
                <a:sym typeface="Wingdings" panose="05000000000000000000" pitchFamily="2" charset="2"/>
              </a:rPr>
              <a:t> bất cứ ai cũng có thể nghe trộm được</a:t>
            </a:r>
          </a:p>
          <a:p>
            <a:r>
              <a:rPr lang="en-US" smtClean="0">
                <a:sym typeface="Wingdings" panose="05000000000000000000" pitchFamily="2" charset="2"/>
              </a:rPr>
              <a:t>Sử dụng </a:t>
            </a:r>
            <a:r>
              <a:rPr lang="en-US" b="1" smtClean="0">
                <a:sym typeface="Wingdings" panose="05000000000000000000" pitchFamily="2" charset="2"/>
              </a:rPr>
              <a:t>SSH</a:t>
            </a:r>
            <a:r>
              <a:rPr lang="en-US" smtClean="0">
                <a:sym typeface="Wingdings" panose="05000000000000000000" pitchFamily="2" charset="2"/>
              </a:rPr>
              <a:t> là biện pháp hữu hiệu bảo mật dữ liệu trên đường truyền từ hệ thống này đến hệ thống khác</a:t>
            </a:r>
          </a:p>
          <a:p>
            <a:r>
              <a:rPr lang="en-US" smtClean="0"/>
              <a:t>Cách thức làm việc của </a:t>
            </a:r>
            <a:r>
              <a:rPr lang="en-US" b="1" smtClean="0"/>
              <a:t>SSH</a:t>
            </a:r>
          </a:p>
          <a:p>
            <a:pPr lvl="1"/>
            <a:r>
              <a:rPr lang="en-US" smtClean="0"/>
              <a:t>Định danh host </a:t>
            </a:r>
          </a:p>
          <a:p>
            <a:pPr lvl="1"/>
            <a:r>
              <a:rPr lang="en-US" smtClean="0"/>
              <a:t>Mã hóa </a:t>
            </a:r>
          </a:p>
          <a:p>
            <a:pPr lvl="1"/>
            <a:r>
              <a:rPr lang="en-US" smtClean="0"/>
              <a:t>Chứng thực</a:t>
            </a:r>
            <a:endParaRPr lang="en-US"/>
          </a:p>
        </p:txBody>
      </p:sp>
      <p:pic>
        <p:nvPicPr>
          <p:cNvPr id="5" name="Picture 2" descr="http://proceedings.esri.com/library/userconf/proc00/professional/papers/PAP197/p1971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286" y="3251200"/>
            <a:ext cx="6001943"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8D034507-EFAE-46DA-BEAF-EC0F25798B14}" type="slidenum">
              <a:rPr lang="en-US" smtClean="0"/>
              <a:t>3</a:t>
            </a:fld>
            <a:endParaRPr lang="en-US"/>
          </a:p>
        </p:txBody>
      </p:sp>
    </p:spTree>
    <p:extLst>
      <p:ext uri="{BB962C8B-B14F-4D97-AF65-F5344CB8AC3E}">
        <p14:creationId xmlns:p14="http://schemas.microsoft.com/office/powerpoint/2010/main" val="41882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a:bodyPr>
          <a:lstStyle/>
          <a:p>
            <a:r>
              <a:rPr lang="en-US" smtClean="0"/>
              <a:t>Lập trình socket</a:t>
            </a:r>
            <a:endParaRPr lang="en-US"/>
          </a:p>
        </p:txBody>
      </p:sp>
      <p:sp>
        <p:nvSpPr>
          <p:cNvPr id="4" name="Content Placeholder 2"/>
          <p:cNvSpPr>
            <a:spLocks noGrp="1"/>
          </p:cNvSpPr>
          <p:nvPr>
            <p:ph idx="1"/>
          </p:nvPr>
        </p:nvSpPr>
        <p:spPr>
          <a:xfrm>
            <a:off x="571500" y="1695450"/>
            <a:ext cx="11087100" cy="4705350"/>
          </a:xfrm>
        </p:spPr>
        <p:txBody>
          <a:bodyPr/>
          <a:lstStyle/>
          <a:p>
            <a:r>
              <a:rPr lang="vi-VN" b="1"/>
              <a:t>Socket</a:t>
            </a:r>
            <a:r>
              <a:rPr lang="vi-VN"/>
              <a:t> là một cổng logic mà một chương trình sử dụng để kết nối với </a:t>
            </a:r>
            <a:r>
              <a:rPr lang="vi-VN" smtClean="0"/>
              <a:t>một</a:t>
            </a:r>
            <a:r>
              <a:rPr lang="en-US" smtClean="0"/>
              <a:t> </a:t>
            </a:r>
            <a:r>
              <a:rPr lang="vi-VN" smtClean="0"/>
              <a:t>chương </a:t>
            </a:r>
            <a:r>
              <a:rPr lang="vi-VN"/>
              <a:t>trình khác chạy trên một máy tính khác trên Internet. </a:t>
            </a:r>
            <a:endParaRPr lang="en-US" smtClean="0"/>
          </a:p>
          <a:p>
            <a:r>
              <a:rPr lang="vi-VN" smtClean="0"/>
              <a:t>Chương</a:t>
            </a:r>
            <a:r>
              <a:rPr lang="en-US" smtClean="0"/>
              <a:t> </a:t>
            </a:r>
            <a:r>
              <a:rPr lang="vi-VN" smtClean="0"/>
              <a:t>trình </a:t>
            </a:r>
            <a:r>
              <a:rPr lang="vi-VN"/>
              <a:t>mạng có thể sử dụng nhiều </a:t>
            </a:r>
            <a:r>
              <a:rPr lang="vi-VN" b="1"/>
              <a:t>Socket</a:t>
            </a:r>
            <a:r>
              <a:rPr lang="vi-VN"/>
              <a:t> cùng một lúc, nhờ đó </a:t>
            </a:r>
            <a:r>
              <a:rPr lang="vi-VN" smtClean="0"/>
              <a:t>nhiều</a:t>
            </a:r>
            <a:r>
              <a:rPr lang="en-US" smtClean="0"/>
              <a:t> </a:t>
            </a:r>
            <a:r>
              <a:rPr lang="vi-VN" smtClean="0"/>
              <a:t>chương </a:t>
            </a:r>
            <a:r>
              <a:rPr lang="vi-VN"/>
              <a:t>trình có thể sử dụng Internet cùng một </a:t>
            </a:r>
            <a:r>
              <a:rPr lang="vi-VN" smtClean="0"/>
              <a:t>lú</a:t>
            </a:r>
            <a:r>
              <a:rPr lang="en-US" smtClean="0"/>
              <a:t>c.</a:t>
            </a:r>
          </a:p>
          <a:p>
            <a:r>
              <a:rPr lang="en-US" smtClean="0"/>
              <a:t>Có 2 loại </a:t>
            </a:r>
            <a:r>
              <a:rPr lang="en-US" b="1"/>
              <a:t>S</a:t>
            </a:r>
            <a:r>
              <a:rPr lang="en-US" b="1" smtClean="0"/>
              <a:t>ocket</a:t>
            </a:r>
          </a:p>
          <a:p>
            <a:pPr lvl="1"/>
            <a:r>
              <a:rPr lang="en-US" smtClean="0"/>
              <a:t>Stream Socket : dựa trên giao thực </a:t>
            </a:r>
            <a:r>
              <a:rPr lang="en-US" b="1" smtClean="0"/>
              <a:t>TCP </a:t>
            </a:r>
            <a:endParaRPr lang="en-US" smtClean="0"/>
          </a:p>
          <a:p>
            <a:pPr lvl="1"/>
            <a:r>
              <a:rPr lang="en-US" smtClean="0"/>
              <a:t>Datagram Socket : dựa trên giao thực </a:t>
            </a:r>
            <a:r>
              <a:rPr lang="en-US" b="1" smtClean="0"/>
              <a:t>UDP</a:t>
            </a:r>
          </a:p>
          <a:p>
            <a:pPr marL="457200" lvl="1" indent="0">
              <a:buNone/>
            </a:pPr>
            <a:endParaRPr lang="en-US"/>
          </a:p>
        </p:txBody>
      </p:sp>
      <p:sp>
        <p:nvSpPr>
          <p:cNvPr id="5" name="Slide Number Placeholder 4"/>
          <p:cNvSpPr>
            <a:spLocks noGrp="1"/>
          </p:cNvSpPr>
          <p:nvPr>
            <p:ph type="sldNum" sz="quarter" idx="12"/>
          </p:nvPr>
        </p:nvSpPr>
        <p:spPr/>
        <p:txBody>
          <a:bodyPr/>
          <a:lstStyle/>
          <a:p>
            <a:fld id="{8D034507-EFAE-46DA-BEAF-EC0F25798B14}" type="slidenum">
              <a:rPr lang="en-US" smtClean="0"/>
              <a:t>4</a:t>
            </a:fld>
            <a:endParaRPr lang="en-US"/>
          </a:p>
        </p:txBody>
      </p:sp>
    </p:spTree>
    <p:extLst>
      <p:ext uri="{BB962C8B-B14F-4D97-AF65-F5344CB8AC3E}">
        <p14:creationId xmlns:p14="http://schemas.microsoft.com/office/powerpoint/2010/main" val="381162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a:bodyPr>
          <a:lstStyle/>
          <a:p>
            <a:r>
              <a:rPr lang="en-US" smtClean="0"/>
              <a:t>Cơ chế hoạt động</a:t>
            </a:r>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660" y="1983265"/>
            <a:ext cx="6432944" cy="4328635"/>
          </a:xfrm>
          <a:prstGeom prst="rect">
            <a:avLst/>
          </a:prstGeom>
        </p:spPr>
      </p:pic>
      <p:sp>
        <p:nvSpPr>
          <p:cNvPr id="5" name="Content Placeholder 2"/>
          <p:cNvSpPr>
            <a:spLocks noGrp="1"/>
          </p:cNvSpPr>
          <p:nvPr>
            <p:ph idx="1"/>
          </p:nvPr>
        </p:nvSpPr>
        <p:spPr>
          <a:xfrm>
            <a:off x="571499" y="1983264"/>
            <a:ext cx="5078673" cy="4417535"/>
          </a:xfrm>
        </p:spPr>
        <p:txBody>
          <a:bodyPr/>
          <a:lstStyle/>
          <a:p>
            <a:r>
              <a:rPr lang="en-US" b="1" smtClean="0"/>
              <a:t>Server</a:t>
            </a:r>
            <a:r>
              <a:rPr lang="en-US" smtClean="0"/>
              <a:t> có nhiệm vụ lắng nghe chờ đợi kết nối từ </a:t>
            </a:r>
            <a:r>
              <a:rPr lang="en-US" b="1" smtClean="0"/>
              <a:t>Client</a:t>
            </a:r>
            <a:r>
              <a:rPr lang="en-US" smtClean="0"/>
              <a:t> trên </a:t>
            </a:r>
            <a:r>
              <a:rPr lang="en-US" b="1" smtClean="0"/>
              <a:t>IP+Port</a:t>
            </a:r>
            <a:r>
              <a:rPr lang="en-US" smtClean="0"/>
              <a:t> đã được định sẵn.</a:t>
            </a:r>
          </a:p>
          <a:p>
            <a:r>
              <a:rPr lang="en-US" smtClean="0"/>
              <a:t>Khi </a:t>
            </a:r>
            <a:r>
              <a:rPr lang="en-US" b="1" smtClean="0"/>
              <a:t>Client</a:t>
            </a:r>
            <a:r>
              <a:rPr lang="en-US" smtClean="0"/>
              <a:t> gửi yêu cầu tới </a:t>
            </a:r>
            <a:r>
              <a:rPr lang="en-US" b="1" smtClean="0"/>
              <a:t>Server</a:t>
            </a:r>
            <a:r>
              <a:rPr lang="en-US" smtClean="0"/>
              <a:t> thì </a:t>
            </a:r>
            <a:r>
              <a:rPr lang="en-US" b="1" smtClean="0"/>
              <a:t>Server</a:t>
            </a:r>
            <a:r>
              <a:rPr lang="en-US" smtClean="0"/>
              <a:t> sẽ phân tích yêu cầu và giải quyết yêu cầu rồi gửi kết quả về cho </a:t>
            </a:r>
            <a:r>
              <a:rPr lang="en-US" b="1" smtClean="0"/>
              <a:t>Client</a:t>
            </a:r>
          </a:p>
          <a:p>
            <a:r>
              <a:rPr lang="en-US" b="1" smtClean="0"/>
              <a:t>Client</a:t>
            </a:r>
            <a:r>
              <a:rPr lang="en-US" smtClean="0"/>
              <a:t> là ứng dụng được phục vụ, nó chỉ gửi yêu cầu và chờ đợi kết quả từ </a:t>
            </a:r>
            <a:r>
              <a:rPr lang="en-US" b="1" smtClean="0"/>
              <a:t>Server</a:t>
            </a:r>
            <a:endParaRPr lang="en-US" b="1"/>
          </a:p>
        </p:txBody>
      </p:sp>
      <p:sp>
        <p:nvSpPr>
          <p:cNvPr id="6" name="Slide Number Placeholder 5"/>
          <p:cNvSpPr>
            <a:spLocks noGrp="1"/>
          </p:cNvSpPr>
          <p:nvPr>
            <p:ph type="sldNum" sz="quarter" idx="12"/>
          </p:nvPr>
        </p:nvSpPr>
        <p:spPr/>
        <p:txBody>
          <a:bodyPr/>
          <a:lstStyle/>
          <a:p>
            <a:fld id="{8D034507-EFAE-46DA-BEAF-EC0F25798B14}" type="slidenum">
              <a:rPr lang="en-US" smtClean="0"/>
              <a:t>5</a:t>
            </a:fld>
            <a:endParaRPr lang="en-US"/>
          </a:p>
        </p:txBody>
      </p:sp>
    </p:spTree>
    <p:extLst>
      <p:ext uri="{BB962C8B-B14F-4D97-AF65-F5344CB8AC3E}">
        <p14:creationId xmlns:p14="http://schemas.microsoft.com/office/powerpoint/2010/main" val="13649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sz="2400" b="1"/>
              <a:t>Cấu hình config của server gồm có: </a:t>
            </a:r>
          </a:p>
          <a:p>
            <a:pPr>
              <a:buFont typeface="Wingdings" panose="05000000000000000000" pitchFamily="2" charset="2"/>
              <a:buChar char="q"/>
            </a:pPr>
            <a:r>
              <a:rPr lang="vi-VN" sz="2000" smtClean="0"/>
              <a:t>Số </a:t>
            </a:r>
            <a:r>
              <a:rPr lang="vi-VN" sz="2000"/>
              <a:t>lượng Client tối đa mà server phục vụ.</a:t>
            </a:r>
          </a:p>
          <a:p>
            <a:pPr>
              <a:buFont typeface="Wingdings" panose="05000000000000000000" pitchFamily="2" charset="2"/>
              <a:buChar char="q"/>
            </a:pPr>
            <a:r>
              <a:rPr lang="vi-VN" sz="2000" smtClean="0"/>
              <a:t>Số </a:t>
            </a:r>
            <a:r>
              <a:rPr lang="vi-VN" sz="2000"/>
              <a:t>lượng User của hệ thống.</a:t>
            </a:r>
          </a:p>
          <a:p>
            <a:pPr>
              <a:buFont typeface="Wingdings" panose="05000000000000000000" pitchFamily="2" charset="2"/>
              <a:buChar char="q"/>
            </a:pPr>
            <a:r>
              <a:rPr lang="vi-VN" sz="2000" smtClean="0"/>
              <a:t>Danh </a:t>
            </a:r>
            <a:r>
              <a:rPr lang="vi-VN" sz="2000"/>
              <a:t>sách User và password tương ứng.</a:t>
            </a:r>
          </a:p>
          <a:p>
            <a:pPr>
              <a:buFont typeface="Wingdings" panose="05000000000000000000" pitchFamily="2" charset="2"/>
              <a:buChar char="Ø"/>
            </a:pPr>
            <a:r>
              <a:rPr lang="vi-VN" sz="2000" b="1"/>
              <a:t>Các thông tin trên được lưu trong file config.ini. Khi server được chạy, nó sẽ đọc file config này đầu tiên và thiết lập các thông số trên cho hệ thống</a:t>
            </a:r>
          </a:p>
          <a:p>
            <a:endParaRPr lang="en-US" b="1"/>
          </a:p>
        </p:txBody>
      </p:sp>
      <p:sp>
        <p:nvSpPr>
          <p:cNvPr id="3" name="Slide Number Placeholder 2"/>
          <p:cNvSpPr>
            <a:spLocks noGrp="1"/>
          </p:cNvSpPr>
          <p:nvPr>
            <p:ph type="sldNum" sz="quarter" idx="12"/>
          </p:nvPr>
        </p:nvSpPr>
        <p:spPr/>
        <p:txBody>
          <a:bodyPr/>
          <a:lstStyle/>
          <a:p>
            <a:fld id="{8D034507-EFAE-46DA-BEAF-EC0F25798B14}" type="slidenum">
              <a:rPr lang="en-US" smtClean="0"/>
              <a:t>6</a:t>
            </a:fld>
            <a:endParaRPr lang="en-US"/>
          </a:p>
        </p:txBody>
      </p:sp>
      <p:sp>
        <p:nvSpPr>
          <p:cNvPr id="4" name="Text Placeholder 3"/>
          <p:cNvSpPr>
            <a:spLocks noGrp="1"/>
          </p:cNvSpPr>
          <p:nvPr>
            <p:ph type="body" sz="quarter" idx="15"/>
          </p:nvPr>
        </p:nvSpPr>
        <p:spPr/>
        <p:txBody>
          <a:bodyPr/>
          <a:lstStyle/>
          <a:p>
            <a:r>
              <a:rPr lang="en-US" smtClean="0"/>
              <a:t>Giải pháp kỹ thuật</a:t>
            </a:r>
            <a:endParaRPr lang="en-US"/>
          </a:p>
        </p:txBody>
      </p:sp>
    </p:spTree>
    <p:extLst>
      <p:ext uri="{BB962C8B-B14F-4D97-AF65-F5344CB8AC3E}">
        <p14:creationId xmlns:p14="http://schemas.microsoft.com/office/powerpoint/2010/main" val="42372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err="1" smtClean="0"/>
              <a:t>Xử</a:t>
            </a:r>
            <a:r>
              <a:rPr lang="en-US" sz="2400" b="1" dirty="0" smtClean="0"/>
              <a:t> </a:t>
            </a:r>
            <a:r>
              <a:rPr lang="en-US" sz="2400" b="1" dirty="0" err="1" smtClean="0"/>
              <a:t>lý</a:t>
            </a:r>
            <a:r>
              <a:rPr lang="en-US" sz="2400" b="1" dirty="0" smtClean="0"/>
              <a:t> </a:t>
            </a:r>
            <a:r>
              <a:rPr lang="en-US" sz="2400" b="1" dirty="0" err="1" smtClean="0"/>
              <a:t>đa</a:t>
            </a:r>
            <a:r>
              <a:rPr lang="en-US" sz="2400" b="1" dirty="0" smtClean="0"/>
              <a:t> </a:t>
            </a:r>
            <a:r>
              <a:rPr lang="en-US" sz="2400" b="1" dirty="0" err="1" smtClean="0"/>
              <a:t>luồng</a:t>
            </a:r>
            <a:endParaRPr lang="vi-VN" sz="2400" b="1" dirty="0"/>
          </a:p>
          <a:p>
            <a:pPr>
              <a:buFont typeface="Wingdings" panose="05000000000000000000" pitchFamily="2" charset="2"/>
              <a:buChar char="q"/>
            </a:pPr>
            <a:r>
              <a:rPr lang="vi-VN" sz="2000" dirty="0"/>
              <a:t>Server sử dụng một luồng chính để lằng nghe các kết nối tới từ Client. Các server sẽ sử dụng cổng 1080 để lắng nghe các kết nối tới.</a:t>
            </a:r>
          </a:p>
          <a:p>
            <a:pPr>
              <a:buFont typeface="Wingdings" panose="05000000000000000000" pitchFamily="2" charset="2"/>
              <a:buChar char="q"/>
            </a:pPr>
            <a:r>
              <a:rPr lang="vi-VN" sz="2000" dirty="0"/>
              <a:t>Khi có một kết nối từ Client tới, server sẽ đồng ý </a:t>
            </a:r>
            <a:r>
              <a:rPr lang="vi-VN" sz="2000" dirty="0" smtClean="0"/>
              <a:t>và </a:t>
            </a:r>
            <a:r>
              <a:rPr lang="vi-VN" sz="2000" dirty="0"/>
              <a:t>tạo ra một socket khác để giao tiếp với Client đó. Chương trình sử dụng hàm CrealThread() trong Windows API để tạo ra một luồng mới dành cho việc xử lý yêu cầu từ Client này.</a:t>
            </a:r>
          </a:p>
          <a:p>
            <a:pPr>
              <a:buFont typeface="Wingdings" panose="05000000000000000000" pitchFamily="2" charset="2"/>
              <a:buChar char="q"/>
            </a:pPr>
            <a:r>
              <a:rPr lang="vi-VN" sz="2000" dirty="0"/>
              <a:t>Như vậy luồng chính là luồng luôn luôn lắng nghe kết nối. Có bao nhiêu Client đang kết nối thì sẽ có tương ứng bấy nhiêu luồng phụ phục vụ.</a:t>
            </a:r>
          </a:p>
          <a:p>
            <a:endParaRPr lang="en-US" b="1" dirty="0"/>
          </a:p>
        </p:txBody>
      </p:sp>
      <p:sp>
        <p:nvSpPr>
          <p:cNvPr id="3" name="Slide Number Placeholder 2"/>
          <p:cNvSpPr>
            <a:spLocks noGrp="1"/>
          </p:cNvSpPr>
          <p:nvPr>
            <p:ph type="sldNum" sz="quarter" idx="12"/>
          </p:nvPr>
        </p:nvSpPr>
        <p:spPr/>
        <p:txBody>
          <a:bodyPr/>
          <a:lstStyle/>
          <a:p>
            <a:fld id="{8D034507-EFAE-46DA-BEAF-EC0F25798B14}" type="slidenum">
              <a:rPr lang="en-US" smtClean="0"/>
              <a:t>7</a:t>
            </a:fld>
            <a:endParaRPr lang="en-US"/>
          </a:p>
        </p:txBody>
      </p:sp>
      <p:sp>
        <p:nvSpPr>
          <p:cNvPr id="4" name="Text Placeholder 3"/>
          <p:cNvSpPr>
            <a:spLocks noGrp="1"/>
          </p:cNvSpPr>
          <p:nvPr>
            <p:ph type="body" sz="quarter" idx="15"/>
          </p:nvPr>
        </p:nvSpPr>
        <p:spPr/>
        <p:txBody>
          <a:bodyPr/>
          <a:lstStyle/>
          <a:p>
            <a:r>
              <a:rPr lang="en-US" smtClean="0"/>
              <a:t>Giải pháp kỹ thuật</a:t>
            </a:r>
            <a:endParaRPr lang="en-US"/>
          </a:p>
        </p:txBody>
      </p:sp>
    </p:spTree>
    <p:extLst>
      <p:ext uri="{BB962C8B-B14F-4D97-AF65-F5344CB8AC3E}">
        <p14:creationId xmlns:p14="http://schemas.microsoft.com/office/powerpoint/2010/main" val="39646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0410" y="1697515"/>
            <a:ext cx="6432944" cy="4328635"/>
          </a:xfrm>
          <a:prstGeom prst="rect">
            <a:avLst/>
          </a:prstGeom>
        </p:spPr>
      </p:pic>
      <p:sp>
        <p:nvSpPr>
          <p:cNvPr id="2" name="Rectangle 1"/>
          <p:cNvSpPr/>
          <p:nvPr/>
        </p:nvSpPr>
        <p:spPr>
          <a:xfrm>
            <a:off x="5937415" y="3717384"/>
            <a:ext cx="2104571" cy="2095500"/>
          </a:xfrm>
          <a:prstGeom prst="rect">
            <a:avLst/>
          </a:prstGeom>
          <a:solidFill>
            <a:srgbClr val="92D050">
              <a:alpha val="37000"/>
            </a:srgb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p:nvPr>
        </p:nvSpPr>
        <p:spPr/>
        <p:txBody>
          <a:bodyPr>
            <a:normAutofit/>
          </a:bodyPr>
          <a:lstStyle/>
          <a:p>
            <a:r>
              <a:rPr lang="en-US" smtClean="0"/>
              <a:t>Đa luồng</a:t>
            </a:r>
            <a:endParaRPr lang="en-US"/>
          </a:p>
        </p:txBody>
      </p:sp>
      <p:sp>
        <p:nvSpPr>
          <p:cNvPr id="5" name="Content Placeholder 2"/>
          <p:cNvSpPr>
            <a:spLocks noGrp="1"/>
          </p:cNvSpPr>
          <p:nvPr>
            <p:ph idx="1"/>
          </p:nvPr>
        </p:nvSpPr>
        <p:spPr>
          <a:xfrm>
            <a:off x="571500" y="1983264"/>
            <a:ext cx="4964160" cy="4417535"/>
          </a:xfrm>
        </p:spPr>
        <p:txBody>
          <a:bodyPr/>
          <a:lstStyle/>
          <a:p>
            <a:r>
              <a:rPr lang="en-US" smtClean="0"/>
              <a:t>Luồng chính : Lắng nghe các kết nối tới</a:t>
            </a:r>
          </a:p>
          <a:p>
            <a:r>
              <a:rPr lang="en-US" smtClean="0"/>
              <a:t>Tạo một luồng mới ứng với mỗi Client được kết nối</a:t>
            </a:r>
            <a:endParaRPr lang="en-US"/>
          </a:p>
        </p:txBody>
      </p:sp>
      <p:sp>
        <p:nvSpPr>
          <p:cNvPr id="6" name="Slide Number Placeholder 5"/>
          <p:cNvSpPr>
            <a:spLocks noGrp="1"/>
          </p:cNvSpPr>
          <p:nvPr>
            <p:ph type="sldNum" sz="quarter" idx="12"/>
          </p:nvPr>
        </p:nvSpPr>
        <p:spPr/>
        <p:txBody>
          <a:bodyPr/>
          <a:lstStyle/>
          <a:p>
            <a:fld id="{8D034507-EFAE-46DA-BEAF-EC0F25798B14}" type="slidenum">
              <a:rPr lang="en-US" smtClean="0"/>
              <a:t>8</a:t>
            </a:fld>
            <a:endParaRPr lang="en-US"/>
          </a:p>
        </p:txBody>
      </p:sp>
      <p:cxnSp>
        <p:nvCxnSpPr>
          <p:cNvPr id="8" name="Curved Connector 7"/>
          <p:cNvCxnSpPr>
            <a:stCxn id="2" idx="2"/>
            <a:endCxn id="9" idx="3"/>
          </p:cNvCxnSpPr>
          <p:nvPr/>
        </p:nvCxnSpPr>
        <p:spPr>
          <a:xfrm rot="5400000">
            <a:off x="6374241" y="5785338"/>
            <a:ext cx="587915" cy="64300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70025" y="6169966"/>
            <a:ext cx="2376670" cy="461665"/>
          </a:xfrm>
          <a:prstGeom prst="rect">
            <a:avLst/>
          </a:prstGeom>
          <a:noFill/>
        </p:spPr>
        <p:txBody>
          <a:bodyPr wrap="square" rtlCol="0">
            <a:spAutoFit/>
          </a:bodyPr>
          <a:lstStyle/>
          <a:p>
            <a:r>
              <a:rPr lang="en-US" sz="2400" smtClean="0">
                <a:ln w="0"/>
                <a:solidFill>
                  <a:schemeClr val="accent1"/>
                </a:solidFill>
                <a:effectLst>
                  <a:outerShdw blurRad="38100" dist="25400" dir="5400000" algn="ctr" rotWithShape="0">
                    <a:srgbClr val="6E747A">
                      <a:alpha val="43000"/>
                    </a:srgbClr>
                  </a:outerShdw>
                </a:effectLst>
                <a:latin typeface="Buxton Sketch" panose="03080500000500000004" pitchFamily="66" charset="0"/>
              </a:rPr>
              <a:t>Tạo một luồng mới</a:t>
            </a:r>
            <a:endParaRPr lang="en-US" sz="2400">
              <a:ln w="0"/>
              <a:solidFill>
                <a:schemeClr val="accent1"/>
              </a:solidFill>
              <a:effectLst>
                <a:outerShdw blurRad="38100" dist="25400" dir="5400000" algn="ctr" rotWithShape="0">
                  <a:srgbClr val="6E747A">
                    <a:alpha val="43000"/>
                  </a:srgbClr>
                </a:outerShdw>
              </a:effectLst>
              <a:latin typeface="Buxton Sketch" panose="03080500000500000004" pitchFamily="66" charset="0"/>
            </a:endParaRPr>
          </a:p>
        </p:txBody>
      </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359" y="3825215"/>
            <a:ext cx="5807487" cy="2061497"/>
          </a:xfrm>
          <a:prstGeom prst="rect">
            <a:avLst/>
          </a:prstGeom>
        </p:spPr>
      </p:pic>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759" y="3977615"/>
            <a:ext cx="5807487" cy="2061497"/>
          </a:xfrm>
          <a:prstGeom prst="rect">
            <a:avLst/>
          </a:prstGeom>
        </p:spPr>
      </p:pic>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159" y="4130015"/>
            <a:ext cx="5807487" cy="2061497"/>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559" y="4282415"/>
            <a:ext cx="5807487" cy="2061497"/>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959" y="4434815"/>
            <a:ext cx="5807487" cy="2061497"/>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359" y="4587215"/>
            <a:ext cx="5807487" cy="2061497"/>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759" y="4739615"/>
            <a:ext cx="5807487" cy="2061497"/>
          </a:xfrm>
          <a:prstGeom prst="rect">
            <a:avLst/>
          </a:prstGeo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7664" y="3104765"/>
            <a:ext cx="2197861" cy="737968"/>
          </a:xfrm>
          <a:prstGeom prst="rect">
            <a:avLst/>
          </a:prstGeom>
        </p:spPr>
      </p:pic>
      <p:pic>
        <p:nvPicPr>
          <p:cNvPr id="74" name="Picture 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0064" y="3257165"/>
            <a:ext cx="2197861" cy="737968"/>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2464" y="3409565"/>
            <a:ext cx="2197861" cy="737968"/>
          </a:xfrm>
          <a:prstGeom prst="rect">
            <a:avLst/>
          </a:prstGeom>
        </p:spPr>
      </p:pic>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4864" y="3561965"/>
            <a:ext cx="2197861" cy="73796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7264" y="3714365"/>
            <a:ext cx="2197861" cy="737968"/>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9664" y="3866765"/>
            <a:ext cx="2197861" cy="737968"/>
          </a:xfrm>
          <a:prstGeom prst="rect">
            <a:avLst/>
          </a:prstGeom>
        </p:spPr>
      </p:pic>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2064" y="4019165"/>
            <a:ext cx="2197861" cy="737968"/>
          </a:xfrm>
          <a:prstGeom prst="rect">
            <a:avLst/>
          </a:prstGeom>
        </p:spPr>
      </p:pic>
      <p:sp>
        <p:nvSpPr>
          <p:cNvPr id="80" name="Left Arrow 79"/>
          <p:cNvSpPr/>
          <p:nvPr/>
        </p:nvSpPr>
        <p:spPr>
          <a:xfrm rot="159174">
            <a:off x="7970437" y="3266769"/>
            <a:ext cx="1662484" cy="126548"/>
          </a:xfrm>
          <a:prstGeom prst="leftArrow">
            <a:avLst/>
          </a:prstGeom>
          <a:solidFill>
            <a:srgbClr val="DBCDEF"/>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eft Arrow 82"/>
          <p:cNvSpPr/>
          <p:nvPr/>
        </p:nvSpPr>
        <p:spPr>
          <a:xfrm rot="423311">
            <a:off x="7927830" y="3350924"/>
            <a:ext cx="1840043" cy="145821"/>
          </a:xfrm>
          <a:prstGeom prst="leftArrow">
            <a:avLst/>
          </a:prstGeom>
          <a:solidFill>
            <a:srgbClr val="DBCDEF"/>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Left Arrow 83"/>
          <p:cNvSpPr/>
          <p:nvPr/>
        </p:nvSpPr>
        <p:spPr>
          <a:xfrm rot="625921">
            <a:off x="7942418" y="3457817"/>
            <a:ext cx="1981985" cy="104383"/>
          </a:xfrm>
          <a:prstGeom prst="leftArrow">
            <a:avLst/>
          </a:prstGeom>
          <a:solidFill>
            <a:srgbClr val="DBCDEF"/>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rot="862862">
            <a:off x="7941870" y="3522982"/>
            <a:ext cx="2160593" cy="114642"/>
          </a:xfrm>
          <a:prstGeom prst="leftArrow">
            <a:avLst/>
          </a:prstGeom>
          <a:solidFill>
            <a:srgbClr val="DBCDEF"/>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Left Arrow 85"/>
          <p:cNvSpPr/>
          <p:nvPr/>
        </p:nvSpPr>
        <p:spPr>
          <a:xfrm rot="951663">
            <a:off x="7912450" y="3621050"/>
            <a:ext cx="2374040" cy="120341"/>
          </a:xfrm>
          <a:prstGeom prst="leftArrow">
            <a:avLst/>
          </a:prstGeom>
          <a:solidFill>
            <a:srgbClr val="DBCDEF"/>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Left Arrow 86"/>
          <p:cNvSpPr/>
          <p:nvPr/>
        </p:nvSpPr>
        <p:spPr>
          <a:xfrm rot="1102350">
            <a:off x="7878762" y="3715256"/>
            <a:ext cx="2563377" cy="110342"/>
          </a:xfrm>
          <a:prstGeom prst="leftArrow">
            <a:avLst/>
          </a:prstGeom>
          <a:solidFill>
            <a:srgbClr val="DBCDEF"/>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Left Arrow 87"/>
          <p:cNvSpPr/>
          <p:nvPr/>
        </p:nvSpPr>
        <p:spPr>
          <a:xfrm rot="1102350">
            <a:off x="7857994" y="3814268"/>
            <a:ext cx="2745179" cy="135725"/>
          </a:xfrm>
          <a:prstGeom prst="leftArrow">
            <a:avLst/>
          </a:prstGeom>
          <a:solidFill>
            <a:srgbClr val="DBCDEF"/>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20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5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right)">
                                      <p:cBhvr>
                                        <p:cTn id="26" dur="500"/>
                                        <p:tgtEl>
                                          <p:spTgt spid="80"/>
                                        </p:tgtEl>
                                      </p:cBhvr>
                                    </p:animEffect>
                                  </p:childTnLst>
                                </p:cTn>
                              </p:par>
                              <p:par>
                                <p:cTn id="27" presetID="10" presetClass="entr" presetSubtype="0" fill="hold" nodeType="withEffect">
                                  <p:stCondLst>
                                    <p:cond delay="25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250"/>
                                        <p:tgtEl>
                                          <p:spTgt spid="60"/>
                                        </p:tgtEl>
                                      </p:cBhvr>
                                    </p:animEffect>
                                  </p:childTnLst>
                                </p:cTn>
                              </p:par>
                              <p:par>
                                <p:cTn id="30" presetID="10" presetClass="entr" presetSubtype="0" fill="hold" nodeType="withEffect">
                                  <p:stCondLst>
                                    <p:cond delay="25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250"/>
                                        <p:tgtEl>
                                          <p:spTgt spid="74"/>
                                        </p:tgtEl>
                                      </p:cBhvr>
                                    </p:animEffect>
                                  </p:childTnLst>
                                </p:cTn>
                              </p:par>
                              <p:par>
                                <p:cTn id="33" presetID="22" presetClass="entr" presetSubtype="2" fill="hold" grpId="0" nodeType="withEffect">
                                  <p:stCondLst>
                                    <p:cond delay="250"/>
                                  </p:stCondLst>
                                  <p:childTnLst>
                                    <p:set>
                                      <p:cBhvr>
                                        <p:cTn id="34" dur="1" fill="hold">
                                          <p:stCondLst>
                                            <p:cond delay="0"/>
                                          </p:stCondLst>
                                        </p:cTn>
                                        <p:tgtEl>
                                          <p:spTgt spid="83"/>
                                        </p:tgtEl>
                                        <p:attrNameLst>
                                          <p:attrName>style.visibility</p:attrName>
                                        </p:attrNameLst>
                                      </p:cBhvr>
                                      <p:to>
                                        <p:strVal val="visible"/>
                                      </p:to>
                                    </p:set>
                                    <p:animEffect transition="in" filter="wipe(right)">
                                      <p:cBhvr>
                                        <p:cTn id="35" dur="500"/>
                                        <p:tgtEl>
                                          <p:spTgt spid="83"/>
                                        </p:tgtEl>
                                      </p:cBhvr>
                                    </p:animEffect>
                                  </p:childTnLst>
                                </p:cTn>
                              </p:par>
                              <p:par>
                                <p:cTn id="36" presetID="10" presetClass="entr" presetSubtype="0" fill="hold" nodeType="withEffect">
                                  <p:stCondLst>
                                    <p:cond delay="50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250"/>
                                        <p:tgtEl>
                                          <p:spTgt spid="61"/>
                                        </p:tgtEl>
                                      </p:cBhvr>
                                    </p:animEffect>
                                  </p:childTnLst>
                                </p:cTn>
                              </p:par>
                              <p:par>
                                <p:cTn id="39" presetID="10" presetClass="entr" presetSubtype="0" fill="hold" nodeType="withEffect">
                                  <p:stCondLst>
                                    <p:cond delay="50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250"/>
                                        <p:tgtEl>
                                          <p:spTgt spid="75"/>
                                        </p:tgtEl>
                                      </p:cBhvr>
                                    </p:animEffect>
                                  </p:childTnLst>
                                </p:cTn>
                              </p:par>
                              <p:par>
                                <p:cTn id="42" presetID="22" presetClass="entr" presetSubtype="2" fill="hold" grpId="0" nodeType="withEffect">
                                  <p:stCondLst>
                                    <p:cond delay="500"/>
                                  </p:stCondLst>
                                  <p:childTnLst>
                                    <p:set>
                                      <p:cBhvr>
                                        <p:cTn id="43" dur="1" fill="hold">
                                          <p:stCondLst>
                                            <p:cond delay="0"/>
                                          </p:stCondLst>
                                        </p:cTn>
                                        <p:tgtEl>
                                          <p:spTgt spid="84"/>
                                        </p:tgtEl>
                                        <p:attrNameLst>
                                          <p:attrName>style.visibility</p:attrName>
                                        </p:attrNameLst>
                                      </p:cBhvr>
                                      <p:to>
                                        <p:strVal val="visible"/>
                                      </p:to>
                                    </p:set>
                                    <p:animEffect transition="in" filter="wipe(right)">
                                      <p:cBhvr>
                                        <p:cTn id="44" dur="500"/>
                                        <p:tgtEl>
                                          <p:spTgt spid="84"/>
                                        </p:tgtEl>
                                      </p:cBhvr>
                                    </p:animEffect>
                                  </p:childTnLst>
                                </p:cTn>
                              </p:par>
                              <p:par>
                                <p:cTn id="45" presetID="10" presetClass="entr" presetSubtype="0" fill="hold" nodeType="withEffect">
                                  <p:stCondLst>
                                    <p:cond delay="75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250"/>
                                        <p:tgtEl>
                                          <p:spTgt spid="62"/>
                                        </p:tgtEl>
                                      </p:cBhvr>
                                    </p:animEffect>
                                  </p:childTnLst>
                                </p:cTn>
                              </p:par>
                              <p:par>
                                <p:cTn id="48" presetID="10" presetClass="entr" presetSubtype="0" fill="hold" nodeType="withEffect">
                                  <p:stCondLst>
                                    <p:cond delay="75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250"/>
                                        <p:tgtEl>
                                          <p:spTgt spid="76"/>
                                        </p:tgtEl>
                                      </p:cBhvr>
                                    </p:animEffect>
                                  </p:childTnLst>
                                </p:cTn>
                              </p:par>
                              <p:par>
                                <p:cTn id="51" presetID="22" presetClass="entr" presetSubtype="2" fill="hold" grpId="0" nodeType="withEffect">
                                  <p:stCondLst>
                                    <p:cond delay="750"/>
                                  </p:stCondLst>
                                  <p:childTnLst>
                                    <p:set>
                                      <p:cBhvr>
                                        <p:cTn id="52" dur="1" fill="hold">
                                          <p:stCondLst>
                                            <p:cond delay="0"/>
                                          </p:stCondLst>
                                        </p:cTn>
                                        <p:tgtEl>
                                          <p:spTgt spid="85"/>
                                        </p:tgtEl>
                                        <p:attrNameLst>
                                          <p:attrName>style.visibility</p:attrName>
                                        </p:attrNameLst>
                                      </p:cBhvr>
                                      <p:to>
                                        <p:strVal val="visible"/>
                                      </p:to>
                                    </p:set>
                                    <p:animEffect transition="in" filter="wipe(right)">
                                      <p:cBhvr>
                                        <p:cTn id="53" dur="500"/>
                                        <p:tgtEl>
                                          <p:spTgt spid="85"/>
                                        </p:tgtEl>
                                      </p:cBhvr>
                                    </p:animEffect>
                                  </p:childTnLst>
                                </p:cTn>
                              </p:par>
                              <p:par>
                                <p:cTn id="54" presetID="10" presetClass="entr" presetSubtype="0" fill="hold" nodeType="withEffect">
                                  <p:stCondLst>
                                    <p:cond delay="100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250"/>
                                        <p:tgtEl>
                                          <p:spTgt spid="63"/>
                                        </p:tgtEl>
                                      </p:cBhvr>
                                    </p:animEffect>
                                  </p:childTnLst>
                                </p:cTn>
                              </p:par>
                              <p:par>
                                <p:cTn id="57" presetID="10" presetClass="entr" presetSubtype="0" fill="hold" nodeType="withEffect">
                                  <p:stCondLst>
                                    <p:cond delay="100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250"/>
                                        <p:tgtEl>
                                          <p:spTgt spid="77"/>
                                        </p:tgtEl>
                                      </p:cBhvr>
                                    </p:animEffect>
                                  </p:childTnLst>
                                </p:cTn>
                              </p:par>
                              <p:par>
                                <p:cTn id="60" presetID="22" presetClass="entr" presetSubtype="2" fill="hold" grpId="0" nodeType="withEffect">
                                  <p:stCondLst>
                                    <p:cond delay="1000"/>
                                  </p:stCondLst>
                                  <p:childTnLst>
                                    <p:set>
                                      <p:cBhvr>
                                        <p:cTn id="61" dur="1" fill="hold">
                                          <p:stCondLst>
                                            <p:cond delay="0"/>
                                          </p:stCondLst>
                                        </p:cTn>
                                        <p:tgtEl>
                                          <p:spTgt spid="86"/>
                                        </p:tgtEl>
                                        <p:attrNameLst>
                                          <p:attrName>style.visibility</p:attrName>
                                        </p:attrNameLst>
                                      </p:cBhvr>
                                      <p:to>
                                        <p:strVal val="visible"/>
                                      </p:to>
                                    </p:set>
                                    <p:animEffect transition="in" filter="wipe(right)">
                                      <p:cBhvr>
                                        <p:cTn id="62" dur="500"/>
                                        <p:tgtEl>
                                          <p:spTgt spid="86"/>
                                        </p:tgtEl>
                                      </p:cBhvr>
                                    </p:animEffect>
                                  </p:childTnLst>
                                </p:cTn>
                              </p:par>
                              <p:par>
                                <p:cTn id="63" presetID="10" presetClass="entr" presetSubtype="0" fill="hold" nodeType="withEffect">
                                  <p:stCondLst>
                                    <p:cond delay="1250"/>
                                  </p:stCondLst>
                                  <p:childTnLst>
                                    <p:set>
                                      <p:cBhvr>
                                        <p:cTn id="64" dur="1" fill="hold">
                                          <p:stCondLst>
                                            <p:cond delay="0"/>
                                          </p:stCondLst>
                                        </p:cTn>
                                        <p:tgtEl>
                                          <p:spTgt spid="64"/>
                                        </p:tgtEl>
                                        <p:attrNameLst>
                                          <p:attrName>style.visibility</p:attrName>
                                        </p:attrNameLst>
                                      </p:cBhvr>
                                      <p:to>
                                        <p:strVal val="visible"/>
                                      </p:to>
                                    </p:set>
                                    <p:animEffect transition="in" filter="fade">
                                      <p:cBhvr>
                                        <p:cTn id="65" dur="250"/>
                                        <p:tgtEl>
                                          <p:spTgt spid="64"/>
                                        </p:tgtEl>
                                      </p:cBhvr>
                                    </p:animEffect>
                                  </p:childTnLst>
                                </p:cTn>
                              </p:par>
                              <p:par>
                                <p:cTn id="66" presetID="10" presetClass="entr" presetSubtype="0" fill="hold" nodeType="withEffect">
                                  <p:stCondLst>
                                    <p:cond delay="1250"/>
                                  </p:stCondLst>
                                  <p:childTnLst>
                                    <p:set>
                                      <p:cBhvr>
                                        <p:cTn id="67" dur="1" fill="hold">
                                          <p:stCondLst>
                                            <p:cond delay="0"/>
                                          </p:stCondLst>
                                        </p:cTn>
                                        <p:tgtEl>
                                          <p:spTgt spid="78"/>
                                        </p:tgtEl>
                                        <p:attrNameLst>
                                          <p:attrName>style.visibility</p:attrName>
                                        </p:attrNameLst>
                                      </p:cBhvr>
                                      <p:to>
                                        <p:strVal val="visible"/>
                                      </p:to>
                                    </p:set>
                                    <p:animEffect transition="in" filter="fade">
                                      <p:cBhvr>
                                        <p:cTn id="68" dur="250"/>
                                        <p:tgtEl>
                                          <p:spTgt spid="78"/>
                                        </p:tgtEl>
                                      </p:cBhvr>
                                    </p:animEffect>
                                  </p:childTnLst>
                                </p:cTn>
                              </p:par>
                              <p:par>
                                <p:cTn id="69" presetID="22" presetClass="entr" presetSubtype="2" fill="hold" grpId="0" nodeType="withEffect">
                                  <p:stCondLst>
                                    <p:cond delay="1250"/>
                                  </p:stCondLst>
                                  <p:childTnLst>
                                    <p:set>
                                      <p:cBhvr>
                                        <p:cTn id="70" dur="1" fill="hold">
                                          <p:stCondLst>
                                            <p:cond delay="0"/>
                                          </p:stCondLst>
                                        </p:cTn>
                                        <p:tgtEl>
                                          <p:spTgt spid="87"/>
                                        </p:tgtEl>
                                        <p:attrNameLst>
                                          <p:attrName>style.visibility</p:attrName>
                                        </p:attrNameLst>
                                      </p:cBhvr>
                                      <p:to>
                                        <p:strVal val="visible"/>
                                      </p:to>
                                    </p:set>
                                    <p:animEffect transition="in" filter="wipe(right)">
                                      <p:cBhvr>
                                        <p:cTn id="71" dur="500"/>
                                        <p:tgtEl>
                                          <p:spTgt spid="87"/>
                                        </p:tgtEl>
                                      </p:cBhvr>
                                    </p:animEffect>
                                  </p:childTnLst>
                                </p:cTn>
                              </p:par>
                              <p:par>
                                <p:cTn id="72" presetID="10" presetClass="entr" presetSubtype="0" fill="hold" nodeType="withEffect">
                                  <p:stCondLst>
                                    <p:cond delay="150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250"/>
                                        <p:tgtEl>
                                          <p:spTgt spid="65"/>
                                        </p:tgtEl>
                                      </p:cBhvr>
                                    </p:animEffect>
                                  </p:childTnLst>
                                </p:cTn>
                              </p:par>
                              <p:par>
                                <p:cTn id="75" presetID="10" presetClass="entr" presetSubtype="0" fill="hold" nodeType="withEffect">
                                  <p:stCondLst>
                                    <p:cond delay="1500"/>
                                  </p:stCondLst>
                                  <p:childTnLst>
                                    <p:set>
                                      <p:cBhvr>
                                        <p:cTn id="76" dur="1" fill="hold">
                                          <p:stCondLst>
                                            <p:cond delay="0"/>
                                          </p:stCondLst>
                                        </p:cTn>
                                        <p:tgtEl>
                                          <p:spTgt spid="79"/>
                                        </p:tgtEl>
                                        <p:attrNameLst>
                                          <p:attrName>style.visibility</p:attrName>
                                        </p:attrNameLst>
                                      </p:cBhvr>
                                      <p:to>
                                        <p:strVal val="visible"/>
                                      </p:to>
                                    </p:set>
                                    <p:animEffect transition="in" filter="fade">
                                      <p:cBhvr>
                                        <p:cTn id="77" dur="250"/>
                                        <p:tgtEl>
                                          <p:spTgt spid="79"/>
                                        </p:tgtEl>
                                      </p:cBhvr>
                                    </p:animEffect>
                                  </p:childTnLst>
                                </p:cTn>
                              </p:par>
                              <p:par>
                                <p:cTn id="78" presetID="22" presetClass="entr" presetSubtype="2" fill="hold" grpId="0" nodeType="withEffect">
                                  <p:stCondLst>
                                    <p:cond delay="1500"/>
                                  </p:stCondLst>
                                  <p:childTnLst>
                                    <p:set>
                                      <p:cBhvr>
                                        <p:cTn id="79" dur="1" fill="hold">
                                          <p:stCondLst>
                                            <p:cond delay="0"/>
                                          </p:stCondLst>
                                        </p:cTn>
                                        <p:tgtEl>
                                          <p:spTgt spid="88"/>
                                        </p:tgtEl>
                                        <p:attrNameLst>
                                          <p:attrName>style.visibility</p:attrName>
                                        </p:attrNameLst>
                                      </p:cBhvr>
                                      <p:to>
                                        <p:strVal val="visible"/>
                                      </p:to>
                                    </p:set>
                                    <p:animEffect transition="in" filter="wipe(right)">
                                      <p:cBhvr>
                                        <p:cTn id="8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80" grpId="0" animBg="1"/>
      <p:bldP spid="83" grpId="0" animBg="1"/>
      <p:bldP spid="84" grpId="0" animBg="1"/>
      <p:bldP spid="85" grpId="0" animBg="1"/>
      <p:bldP spid="86" grpId="0" animBg="1"/>
      <p:bldP spid="87" grpId="0" animBg="1"/>
      <p:bldP spid="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smtClean="0"/>
              <a:t>Đăng nhập</a:t>
            </a:r>
            <a:endParaRPr lang="vi-VN" sz="2400" b="1"/>
          </a:p>
          <a:p>
            <a:pPr>
              <a:buFont typeface="Wingdings" panose="05000000000000000000" pitchFamily="2" charset="2"/>
              <a:buChar char="q"/>
            </a:pPr>
            <a:r>
              <a:rPr lang="vi-VN" sz="2000" smtClean="0"/>
              <a:t>Giới </a:t>
            </a:r>
            <a:r>
              <a:rPr lang="vi-VN" sz="2000"/>
              <a:t>hạn số lượng đăng nhập và phát hiện 2 user đăng nhập cùng một tài </a:t>
            </a:r>
            <a:r>
              <a:rPr lang="vi-VN" sz="2000" smtClean="0"/>
              <a:t>khoản</a:t>
            </a:r>
            <a:endParaRPr lang="en-US" sz="2000" smtClean="0"/>
          </a:p>
          <a:p>
            <a:pPr>
              <a:buFont typeface="Wingdings" panose="05000000000000000000" pitchFamily="2" charset="2"/>
              <a:buChar char="q"/>
            </a:pPr>
            <a:r>
              <a:rPr lang="vi-VN" sz="2000" smtClean="0"/>
              <a:t>Số </a:t>
            </a:r>
            <a:r>
              <a:rPr lang="vi-VN" sz="2000"/>
              <a:t>lượng đăng nhập tối đa được qui định trong file config.ini. Khi số lượng đã đạt tới giới hạn này, khi client mới kết nối tới, server vẫn sẽ chấp nhận kết nối và tạo thêm một luồng </a:t>
            </a:r>
            <a:r>
              <a:rPr lang="vi-VN" sz="2000" smtClean="0"/>
              <a:t>nữa</a:t>
            </a:r>
            <a:r>
              <a:rPr lang="en-US" sz="2000" smtClean="0"/>
              <a:t>.</a:t>
            </a:r>
          </a:p>
          <a:p>
            <a:pPr>
              <a:buFont typeface="Wingdings" panose="05000000000000000000" pitchFamily="2" charset="2"/>
              <a:buChar char="q"/>
            </a:pPr>
            <a:r>
              <a:rPr lang="vi-VN" sz="2000"/>
              <a:t>Nếu server không chịu chấp nhận kết nối và báo cho client thông tin. Có thể Client sẽ thông báo không kết nối được và nghĩ rằng server đã ngừng hoạt động do một sự cố nào đó. Đó sẽ là một tình huống phát sinh nhiều vấn đề và suy nghĩ tiêu cực nơi client mà các hệ thống phân tán cần tránh.</a:t>
            </a:r>
            <a:endParaRPr lang="en-US" b="1"/>
          </a:p>
        </p:txBody>
      </p:sp>
      <p:sp>
        <p:nvSpPr>
          <p:cNvPr id="3" name="Slide Number Placeholder 2"/>
          <p:cNvSpPr>
            <a:spLocks noGrp="1"/>
          </p:cNvSpPr>
          <p:nvPr>
            <p:ph type="sldNum" sz="quarter" idx="12"/>
          </p:nvPr>
        </p:nvSpPr>
        <p:spPr/>
        <p:txBody>
          <a:bodyPr/>
          <a:lstStyle/>
          <a:p>
            <a:fld id="{8D034507-EFAE-46DA-BEAF-EC0F25798B14}" type="slidenum">
              <a:rPr lang="en-US" smtClean="0"/>
              <a:t>9</a:t>
            </a:fld>
            <a:endParaRPr lang="en-US"/>
          </a:p>
        </p:txBody>
      </p:sp>
      <p:sp>
        <p:nvSpPr>
          <p:cNvPr id="4" name="Text Placeholder 3"/>
          <p:cNvSpPr>
            <a:spLocks noGrp="1"/>
          </p:cNvSpPr>
          <p:nvPr>
            <p:ph type="body" sz="quarter" idx="15"/>
          </p:nvPr>
        </p:nvSpPr>
        <p:spPr/>
        <p:txBody>
          <a:bodyPr/>
          <a:lstStyle/>
          <a:p>
            <a:r>
              <a:rPr lang="en-US" smtClean="0"/>
              <a:t>Giải pháp kỹ thuật</a:t>
            </a:r>
            <a:endParaRPr lang="en-US"/>
          </a:p>
        </p:txBody>
      </p:sp>
    </p:spTree>
    <p:extLst>
      <p:ext uri="{BB962C8B-B14F-4D97-AF65-F5344CB8AC3E}">
        <p14:creationId xmlns:p14="http://schemas.microsoft.com/office/powerpoint/2010/main" val="277506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libri Light-Constantia">
      <a:majorFont>
        <a:latin typeface="Calibri Light"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225</TotalTime>
  <Words>1513</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Aharoni</vt:lpstr>
      <vt:lpstr>Arial</vt:lpstr>
      <vt:lpstr>Buxton Sketch</vt:lpstr>
      <vt:lpstr>Calibri</vt:lpstr>
      <vt:lpstr>Calibri Light</vt:lpstr>
      <vt:lpstr>Constantia</vt:lpstr>
      <vt:lpstr>Times New Roman</vt:lpstr>
      <vt:lpstr>Wingdings</vt:lpstr>
      <vt:lpstr>Wingdings 3</vt:lpstr>
      <vt:lpstr>Ion Boardroom</vt:lpstr>
      <vt:lpstr>Đề tài: MySSH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MySSH</dc:title>
  <dc:creator>Hiển Đỗ Đăng</dc:creator>
  <cp:lastModifiedBy>Kiem Vu</cp:lastModifiedBy>
  <cp:revision>57</cp:revision>
  <dcterms:created xsi:type="dcterms:W3CDTF">2015-05-09T03:41:31Z</dcterms:created>
  <dcterms:modified xsi:type="dcterms:W3CDTF">2015-05-21T02:09:44Z</dcterms:modified>
</cp:coreProperties>
</file>