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0"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91" autoAdjust="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0B691-42FD-4562-AAB2-77A5CEF41EA8}" type="datetimeFigureOut">
              <a:rPr lang="en-GB" smtClean="0"/>
              <a:t>19/05/2015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87A71-2873-480B-A9C1-6639B30C37CA}" type="slidenum">
              <a:rPr lang="en-GB" smtClean="0"/>
              <a:t>‹#›</a:t>
            </a:fld>
            <a:endParaRPr lang="en-GB"/>
          </a:p>
        </p:txBody>
      </p:sp>
    </p:spTree>
    <p:extLst>
      <p:ext uri="{BB962C8B-B14F-4D97-AF65-F5344CB8AC3E}">
        <p14:creationId xmlns:p14="http://schemas.microsoft.com/office/powerpoint/2010/main" val="236757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Đơn vị lưu trữ logic của oracle được tính lần lượt là: </a:t>
            </a:r>
            <a:r>
              <a:rPr lang="vi-VN" dirty="0" smtClean="0"/>
              <a:t/>
            </a:r>
            <a:br>
              <a:rPr lang="vi-VN" dirty="0" smtClean="0"/>
            </a:br>
            <a:r>
              <a:rPr lang="vi-VN" sz="1200" b="0" i="0" kern="1200" dirty="0" smtClean="0">
                <a:solidFill>
                  <a:schemeClr val="tx1"/>
                </a:solidFill>
                <a:effectLst/>
                <a:latin typeface="+mn-lt"/>
                <a:ea typeface="+mn-ea"/>
                <a:cs typeface="+mn-cs"/>
              </a:rPr>
              <a:t>Tablespace -&gt; segment -&gt; extent -&gt; block. </a:t>
            </a:r>
            <a:r>
              <a:rPr lang="vi-VN" dirty="0" smtClean="0"/>
              <a:t/>
            </a:r>
            <a:br>
              <a:rPr lang="vi-VN" dirty="0" smtClean="0"/>
            </a:b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 Segments: là đơn vị lưu trữ cho một object nào đó, ví dụ, phần user data của table employees được lưu trong segment tên là employees. </a:t>
            </a:r>
            <a:r>
              <a:rPr lang="vi-VN" dirty="0" smtClean="0"/>
              <a:t/>
            </a:r>
            <a:br>
              <a:rPr lang="vi-VN" dirty="0" smtClean="0"/>
            </a:br>
            <a:r>
              <a:rPr lang="vi-VN" sz="1200" b="0" i="0" kern="1200" dirty="0" smtClean="0">
                <a:solidFill>
                  <a:schemeClr val="tx1"/>
                </a:solidFill>
                <a:effectLst/>
                <a:latin typeface="+mn-lt"/>
                <a:ea typeface="+mn-ea"/>
                <a:cs typeface="+mn-cs"/>
              </a:rPr>
              <a:t>+ Một segment phải nằm gọn trong 1 tablespace nào đó. </a:t>
            </a:r>
            <a:r>
              <a:rPr lang="vi-VN" dirty="0" smtClean="0"/>
              <a:t/>
            </a:r>
            <a:br>
              <a:rPr lang="vi-VN" dirty="0" smtClean="0"/>
            </a:br>
            <a:r>
              <a:rPr lang="vi-VN" sz="1200" b="0" i="0" kern="1200" dirty="0" smtClean="0">
                <a:solidFill>
                  <a:schemeClr val="tx1"/>
                </a:solidFill>
                <a:effectLst/>
                <a:latin typeface="+mn-lt"/>
                <a:ea typeface="+mn-ea"/>
                <a:cs typeface="+mn-cs"/>
              </a:rPr>
              <a:t>+ Các Objects cần lưu trữ data điều cần có segment để lưu trữ. </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Free block: Mỗi Block của Oracle có thể lưu được nhiều rows dữ liệu. Những Block còn cho phép insert thêm rows vào được đánh dấu là free. </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HWM: là 1 điểm cao nhất mà data </a:t>
            </a:r>
            <a:r>
              <a:rPr lang="vi-VN" sz="1200" b="1" i="0" kern="1200" dirty="0" smtClean="0">
                <a:solidFill>
                  <a:schemeClr val="tx1"/>
                </a:solidFill>
                <a:effectLst/>
                <a:latin typeface="+mn-lt"/>
                <a:ea typeface="+mn-ea"/>
                <a:cs typeface="+mn-cs"/>
              </a:rPr>
              <a:t>đã từng lưu tới</a:t>
            </a:r>
            <a:r>
              <a:rPr lang="vi-VN" sz="1200" b="0" i="0" kern="1200" dirty="0" smtClean="0">
                <a:solidFill>
                  <a:schemeClr val="tx1"/>
                </a:solidFill>
                <a:effectLst/>
                <a:latin typeface="+mn-lt"/>
                <a:ea typeface="+mn-ea"/>
                <a:cs typeface="+mn-cs"/>
              </a:rPr>
              <a:t> trong mỗi segment. HWM ko bị thay đổi khi delete bới data, nhưng sẽ tăng lên khi insert thêm data. </a:t>
            </a:r>
            <a:endParaRPr lang="en-GB" dirty="0" smtClean="0"/>
          </a:p>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5</a:t>
            </a:fld>
            <a:endParaRPr lang="en-GB"/>
          </a:p>
        </p:txBody>
      </p:sp>
    </p:spTree>
    <p:extLst>
      <p:ext uri="{BB962C8B-B14F-4D97-AF65-F5344CB8AC3E}">
        <p14:creationId xmlns:p14="http://schemas.microsoft.com/office/powerpoint/2010/main" val="233286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6</a:t>
            </a:fld>
            <a:endParaRPr lang="en-GB"/>
          </a:p>
        </p:txBody>
      </p:sp>
    </p:spTree>
    <p:extLst>
      <p:ext uri="{BB962C8B-B14F-4D97-AF65-F5344CB8AC3E}">
        <p14:creationId xmlns:p14="http://schemas.microsoft.com/office/powerpoint/2010/main" val="374500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8</a:t>
            </a:fld>
            <a:endParaRPr lang="en-GB"/>
          </a:p>
        </p:txBody>
      </p:sp>
    </p:spTree>
    <p:extLst>
      <p:ext uri="{BB962C8B-B14F-4D97-AF65-F5344CB8AC3E}">
        <p14:creationId xmlns:p14="http://schemas.microsoft.com/office/powerpoint/2010/main" val="171007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NOTE : hệ thống coi chỉ mục giảm dần như  là cấu trúc chỉ mục "function-based" indexes. Những cột được đánh dấu DESC được lưu trữ theo một thứ tự  giảm dần đặc biệt bằng cách nghịch đảo lại cấu trúc chỉ mục bằng cách sử dụng hàm SYS_OP_UNDESCEND.</a:t>
            </a:r>
          </a:p>
        </p:txBody>
      </p:sp>
      <p:sp>
        <p:nvSpPr>
          <p:cNvPr id="4" name="Slide Number Placeholder 3"/>
          <p:cNvSpPr>
            <a:spLocks noGrp="1"/>
          </p:cNvSpPr>
          <p:nvPr>
            <p:ph type="sldNum" sz="quarter" idx="10"/>
          </p:nvPr>
        </p:nvSpPr>
        <p:spPr/>
        <p:txBody>
          <a:bodyPr/>
          <a:lstStyle/>
          <a:p>
            <a:fld id="{90887A71-2873-480B-A9C1-6639B30C37CA}" type="slidenum">
              <a:rPr lang="en-GB" smtClean="0"/>
              <a:t>16</a:t>
            </a:fld>
            <a:endParaRPr lang="en-GB"/>
          </a:p>
        </p:txBody>
      </p:sp>
    </p:spTree>
    <p:extLst>
      <p:ext uri="{BB962C8B-B14F-4D97-AF65-F5344CB8AC3E}">
        <p14:creationId xmlns:p14="http://schemas.microsoft.com/office/powerpoint/2010/main" val="119684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Định nghĩa một cấu trúc chỉ mục Function-Based biến đổi một cột hoặc biểu thức là cho phép dữ</a:t>
            </a:r>
            <a:r>
              <a:rPr lang="en-US" baseline="0" dirty="0" smtClean="0"/>
              <a:t> </a:t>
            </a:r>
            <a:r>
              <a:rPr lang="vi-VN" dirty="0" smtClean="0"/>
              <a:t>liệu đươc trả về khi sử dụng cấu trúc chỉ mục khi hàm hoặc biểu thức được sử  dụng trong mệnh đề WHERE hoặc mệnh đề GROUP BY. Điểu này cho phép hệ thống bỏ qua việc tính toán của biểu thức khi xử lý  câu truy vấn SELECT hay DELETED. Do đó, chỉ  mục Function-Based mang lại nhiều lợi  ích khi các</a:t>
            </a:r>
            <a:r>
              <a:rPr lang="en-US" dirty="0" smtClean="0"/>
              <a:t> </a:t>
            </a:r>
            <a:r>
              <a:rPr lang="vi-VN" dirty="0" smtClean="0"/>
              <a:t>câu truy vấn SQL bao gồm các cột đã được biến đổi hay biểu thức trong cột trong mệnh đề WHERE hoặc ORDER BY được sử dụng thường xuyên.</a:t>
            </a:r>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17</a:t>
            </a:fld>
            <a:endParaRPr lang="en-GB"/>
          </a:p>
        </p:txBody>
      </p:sp>
    </p:spTree>
    <p:extLst>
      <p:ext uri="{BB962C8B-B14F-4D97-AF65-F5344CB8AC3E}">
        <p14:creationId xmlns:p14="http://schemas.microsoft.com/office/powerpoint/2010/main" val="378546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22</a:t>
            </a:fld>
            <a:endParaRPr lang="en-GB"/>
          </a:p>
        </p:txBody>
      </p:sp>
    </p:spTree>
    <p:extLst>
      <p:ext uri="{BB962C8B-B14F-4D97-AF65-F5344CB8AC3E}">
        <p14:creationId xmlns:p14="http://schemas.microsoft.com/office/powerpoint/2010/main" val="10668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000" dirty="0"/>
              <a:t>Optimizer Operators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55733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5</a:t>
            </a:r>
            <a:r>
              <a:rPr lang="en-US" dirty="0" smtClean="0"/>
              <a:t>.1</a:t>
            </a:r>
            <a:r>
              <a:rPr lang="en-US" dirty="0"/>
              <a:t>.  Normal B*-tree Indexes</a:t>
            </a:r>
            <a:endParaRPr lang="en-GB" dirty="0"/>
          </a:p>
        </p:txBody>
      </p:sp>
      <p:sp>
        <p:nvSpPr>
          <p:cNvPr id="5" name="Content Placeholder 4"/>
          <p:cNvSpPr>
            <a:spLocks noGrp="1"/>
          </p:cNvSpPr>
          <p:nvPr>
            <p:ph idx="1"/>
          </p:nvPr>
        </p:nvSpPr>
        <p:spPr>
          <a:xfrm>
            <a:off x="228600" y="1295400"/>
            <a:ext cx="8763000" cy="5410200"/>
          </a:xfrm>
        </p:spPr>
        <p:txBody>
          <a:bodyPr>
            <a:normAutofit fontScale="77500" lnSpcReduction="20000"/>
          </a:bodyPr>
          <a:lstStyle/>
          <a:p>
            <a:r>
              <a:rPr lang="vi-VN" dirty="0"/>
              <a:t>Mỗi cây B*-tree index </a:t>
            </a:r>
            <a:r>
              <a:rPr lang="vi-VN" dirty="0" smtClean="0"/>
              <a:t>đều </a:t>
            </a:r>
            <a:r>
              <a:rPr lang="vi-VN" dirty="0"/>
              <a:t>có </a:t>
            </a:r>
            <a:r>
              <a:rPr lang="en-US" dirty="0" smtClean="0">
                <a:latin typeface="Arial" panose="020B0604020202020204" pitchFamily="34" charset="0"/>
                <a:cs typeface="Arial" panose="020B0604020202020204" pitchFamily="34" charset="0"/>
              </a:rPr>
              <a:t>1 </a:t>
            </a:r>
            <a:r>
              <a:rPr lang="vi-VN" dirty="0" smtClean="0"/>
              <a:t>root </a:t>
            </a:r>
            <a:r>
              <a:rPr lang="vi-VN" dirty="0"/>
              <a:t>block </a:t>
            </a:r>
            <a:r>
              <a:rPr lang="vi-VN" dirty="0" smtClean="0"/>
              <a:t>là điểm bắt</a:t>
            </a:r>
            <a:r>
              <a:rPr lang="en-US" dirty="0"/>
              <a:t> </a:t>
            </a:r>
            <a:r>
              <a:rPr lang="vi-VN" dirty="0" smtClean="0"/>
              <a:t>đầu</a:t>
            </a:r>
            <a:endParaRPr lang="en-US" dirty="0" smtClean="0"/>
          </a:p>
          <a:p>
            <a:r>
              <a:rPr lang="vi-VN" dirty="0"/>
              <a:t>Tùy thuộc vào số </a:t>
            </a:r>
            <a:r>
              <a:rPr lang="vi-VN" dirty="0" smtClean="0"/>
              <a:t>chỉ mục </a:t>
            </a:r>
            <a:r>
              <a:rPr lang="vi-VN" dirty="0"/>
              <a:t>sẽ </a:t>
            </a:r>
            <a:r>
              <a:rPr lang="vi-VN" dirty="0" smtClean="0"/>
              <a:t>có nhiều</a:t>
            </a:r>
            <a:r>
              <a:rPr lang="en-US" dirty="0"/>
              <a:t> </a:t>
            </a:r>
            <a:r>
              <a:rPr lang="vi-VN" dirty="0" smtClean="0"/>
              <a:t>block </a:t>
            </a:r>
            <a:r>
              <a:rPr lang="vi-VN" dirty="0"/>
              <a:t>nhánh(branch block) mà  những nhánh </a:t>
            </a:r>
            <a:r>
              <a:rPr lang="vi-VN" dirty="0" smtClean="0"/>
              <a:t>đó</a:t>
            </a:r>
            <a:r>
              <a:rPr lang="en-US" dirty="0" smtClean="0"/>
              <a:t> </a:t>
            </a:r>
            <a:r>
              <a:rPr lang="vi-VN" dirty="0" smtClean="0"/>
              <a:t>lại </a:t>
            </a:r>
            <a:r>
              <a:rPr lang="vi-VN" dirty="0"/>
              <a:t>có </a:t>
            </a:r>
            <a:r>
              <a:rPr lang="vi-VN" dirty="0" smtClean="0"/>
              <a:t>nhiều </a:t>
            </a:r>
            <a:r>
              <a:rPr lang="vi-VN" dirty="0"/>
              <a:t>block </a:t>
            </a:r>
            <a:r>
              <a:rPr lang="vi-VN" dirty="0" smtClean="0"/>
              <a:t>lá</a:t>
            </a:r>
            <a:r>
              <a:rPr lang="en-US" dirty="0" smtClean="0"/>
              <a:t> </a:t>
            </a:r>
            <a:r>
              <a:rPr lang="vi-VN" dirty="0" smtClean="0"/>
              <a:t>(leaf</a:t>
            </a:r>
            <a:r>
              <a:rPr lang="en-US" dirty="0" smtClean="0"/>
              <a:t> </a:t>
            </a:r>
            <a:r>
              <a:rPr lang="vi-VN" dirty="0" smtClean="0"/>
              <a:t>block)</a:t>
            </a:r>
            <a:endParaRPr lang="en-US" dirty="0" smtClean="0"/>
          </a:p>
          <a:p>
            <a:r>
              <a:rPr lang="vi-VN" dirty="0"/>
              <a:t>Block lá </a:t>
            </a:r>
            <a:r>
              <a:rPr lang="vi-VN" dirty="0" smtClean="0"/>
              <a:t>chứa </a:t>
            </a:r>
            <a:r>
              <a:rPr lang="vi-VN" dirty="0"/>
              <a:t>toàn </a:t>
            </a:r>
            <a:r>
              <a:rPr lang="vi-VN" dirty="0" smtClean="0"/>
              <a:t>bộ</a:t>
            </a:r>
            <a:r>
              <a:rPr lang="en-US" dirty="0" smtClean="0"/>
              <a:t> </a:t>
            </a:r>
            <a:r>
              <a:rPr lang="vi-VN" dirty="0" smtClean="0"/>
              <a:t>giá </a:t>
            </a:r>
            <a:r>
              <a:rPr lang="vi-VN" dirty="0"/>
              <a:t>trị của index cộng với các ROWID mà trỏ tới các hàng trong segment tương ứng</a:t>
            </a:r>
            <a:r>
              <a:rPr lang="vi-VN" dirty="0" smtClean="0"/>
              <a:t>.</a:t>
            </a:r>
            <a:endParaRPr lang="en-US" dirty="0" smtClean="0"/>
          </a:p>
          <a:p>
            <a:r>
              <a:rPr lang="vi-VN" dirty="0"/>
              <a:t>Con trỏ block trước và sau kết nối các block lá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nhau</a:t>
            </a:r>
            <a:r>
              <a:rPr lang="en-US" dirty="0" smtClean="0">
                <a:latin typeface="Arial" panose="020B0604020202020204" pitchFamily="34" charset="0"/>
                <a:cs typeface="Arial" panose="020B0604020202020204" pitchFamily="34" charset="0"/>
              </a:rPr>
              <a:t> </a:t>
            </a:r>
            <a:r>
              <a:rPr lang="vi-VN" dirty="0" smtClean="0"/>
              <a:t>để </a:t>
            </a:r>
            <a:r>
              <a:rPr lang="vi-VN" dirty="0"/>
              <a:t>chúng có thể dịch chuyển từ trái qua phải </a:t>
            </a:r>
            <a:r>
              <a:rPr lang="vi-VN" dirty="0" smtClean="0"/>
              <a:t>hoặc</a:t>
            </a:r>
            <a:r>
              <a:rPr lang="en-US" dirty="0" smtClean="0"/>
              <a:t> </a:t>
            </a:r>
            <a:r>
              <a:rPr lang="vi-VN" dirty="0" smtClean="0"/>
              <a:t>ngược lại.</a:t>
            </a:r>
            <a:endParaRPr lang="en-US" dirty="0" smtClean="0"/>
          </a:p>
          <a:p>
            <a:r>
              <a:rPr lang="vi-VN" dirty="0"/>
              <a:t>Index luôn được cân bằng và </a:t>
            </a:r>
            <a:r>
              <a:rPr lang="vi-VN" dirty="0" smtClean="0"/>
              <a:t>chúng </a:t>
            </a:r>
            <a:r>
              <a:rPr lang="vi-VN" dirty="0"/>
              <a:t>phát triển từ  trên </a:t>
            </a:r>
            <a:r>
              <a:rPr lang="vi-VN" dirty="0" smtClean="0"/>
              <a:t>xuống</a:t>
            </a:r>
            <a:endParaRPr lang="en-US" dirty="0" smtClean="0"/>
          </a:p>
          <a:p>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tổ</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chức</a:t>
            </a:r>
            <a:r>
              <a:rPr lang="en-GB" dirty="0">
                <a:latin typeface="Arial" panose="020B0604020202020204" pitchFamily="34" charset="0"/>
                <a:cs typeface="Arial" panose="020B0604020202020204" pitchFamily="34" charset="0"/>
              </a:rPr>
              <a:t> index </a:t>
            </a:r>
            <a:r>
              <a:rPr lang="en-GB" dirty="0" err="1">
                <a:latin typeface="Arial" panose="020B0604020202020204" pitchFamily="34" charset="0"/>
                <a:cs typeface="Arial" panose="020B0604020202020204" pitchFamily="34" charset="0"/>
              </a:rPr>
              <a:t>bằng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câu</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lệnh</a:t>
            </a:r>
            <a:r>
              <a:rPr lang="en-GB" dirty="0">
                <a:latin typeface="Arial" panose="020B0604020202020204" pitchFamily="34" charset="0"/>
                <a:cs typeface="Arial" panose="020B0604020202020204" pitchFamily="34" charset="0"/>
              </a:rPr>
              <a:t>: ALTER INDEX … REBUILD|COALESCE</a:t>
            </a:r>
            <a:r>
              <a:rPr lang="en-GB" dirty="0" smtClean="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Hệ  </a:t>
            </a:r>
            <a:r>
              <a:rPr lang="vi-VN" dirty="0"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có </a:t>
            </a:r>
            <a:r>
              <a:rPr lang="vi-VN" dirty="0">
                <a:latin typeface="Arial" panose="020B0604020202020204" pitchFamily="34" charset="0"/>
                <a:cs typeface="Arial" panose="020B0604020202020204" pitchFamily="34" charset="0"/>
              </a:rPr>
              <a:t>thể trực tiếp truy nhập các hàng sau khi lấy được địa chỉ (ROWID) từ index trong block lá.</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2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.1</a:t>
            </a:r>
            <a:r>
              <a:rPr lang="en-US" dirty="0"/>
              <a:t>.  Normal B*-tree </a:t>
            </a:r>
            <a:r>
              <a:rPr lang="en-US" dirty="0" smtClean="0"/>
              <a:t>Indexes </a:t>
            </a:r>
            <a:r>
              <a:rPr lang="en-US" dirty="0"/>
              <a:t>(</a:t>
            </a:r>
            <a:r>
              <a:rPr lang="en-US" dirty="0" err="1"/>
              <a:t>tiếp</a:t>
            </a:r>
            <a:r>
              <a:rPr lang="en-US" dirty="0"/>
              <a: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47800"/>
            <a:ext cx="7467600" cy="4953000"/>
          </a:xfrm>
        </p:spPr>
      </p:pic>
    </p:spTree>
    <p:extLst>
      <p:ext uri="{BB962C8B-B14F-4D97-AF65-F5344CB8AC3E}">
        <p14:creationId xmlns:p14="http://schemas.microsoft.com/office/powerpoint/2010/main" val="1402192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.2. Index Scan</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772400" cy="4648200"/>
          </a:xfrm>
        </p:spPr>
      </p:pic>
    </p:spTree>
    <p:extLst>
      <p:ext uri="{BB962C8B-B14F-4D97-AF65-F5344CB8AC3E}">
        <p14:creationId xmlns:p14="http://schemas.microsoft.com/office/powerpoint/2010/main" val="482213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.3</a:t>
            </a:r>
            <a:r>
              <a:rPr lang="en-US" dirty="0"/>
              <a:t>.  Index Unique Scan</a:t>
            </a:r>
            <a:endParaRPr lang="en-GB" dirty="0"/>
          </a:p>
        </p:txBody>
      </p:sp>
      <p:sp>
        <p:nvSpPr>
          <p:cNvPr id="3" name="Content Placeholder 2"/>
          <p:cNvSpPr>
            <a:spLocks noGrp="1"/>
          </p:cNvSpPr>
          <p:nvPr>
            <p:ph idx="1"/>
          </p:nvPr>
        </p:nvSpPr>
        <p:spPr>
          <a:xfrm>
            <a:off x="457200" y="1371600"/>
            <a:ext cx="8229600" cy="4754563"/>
          </a:xfrm>
        </p:spPr>
        <p:txBody>
          <a:bodyPr/>
          <a:lstStyle/>
          <a:p>
            <a:r>
              <a:rPr lang="vi-VN" sz="2800" dirty="0"/>
              <a:t>Hệ  thống thực hiện một </a:t>
            </a:r>
            <a:r>
              <a:rPr lang="vi-VN" sz="2800" dirty="0" smtClean="0"/>
              <a:t>unique</a:t>
            </a:r>
            <a:r>
              <a:rPr lang="en-US" sz="2800" dirty="0" smtClean="0"/>
              <a:t> </a:t>
            </a:r>
            <a:r>
              <a:rPr lang="vi-VN" sz="2800" dirty="0" smtClean="0"/>
              <a:t>scan </a:t>
            </a:r>
            <a:r>
              <a:rPr lang="vi-VN" sz="2800" dirty="0"/>
              <a:t>nếu câu truy vấn chứa một UNIQUE hay một PRIMARY KEY, </a:t>
            </a:r>
            <a:r>
              <a:rPr lang="vi-VN" sz="2800" dirty="0" smtClean="0"/>
              <a:t>để </a:t>
            </a:r>
            <a:r>
              <a:rPr lang="vi-VN" sz="2800" dirty="0"/>
              <a:t>đảm bảo chỉ </a:t>
            </a:r>
            <a:r>
              <a:rPr lang="vi-VN" sz="2800" dirty="0" smtClean="0"/>
              <a:t>một hàng </a:t>
            </a:r>
            <a:r>
              <a:rPr lang="vi-VN" sz="2800" dirty="0"/>
              <a:t>được truy </a:t>
            </a:r>
            <a:r>
              <a:rPr lang="vi-VN" sz="2800" dirty="0" smtClean="0"/>
              <a:t>nhập</a:t>
            </a:r>
            <a:r>
              <a:rPr lang="en-US" sz="2400" dirty="0" smtClean="0"/>
              <a:t>.</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10" y="2667000"/>
            <a:ext cx="8087854" cy="3791479"/>
          </a:xfrm>
          <a:prstGeom prst="rect">
            <a:avLst/>
          </a:prstGeom>
        </p:spPr>
      </p:pic>
    </p:spTree>
    <p:extLst>
      <p:ext uri="{BB962C8B-B14F-4D97-AF65-F5344CB8AC3E}">
        <p14:creationId xmlns:p14="http://schemas.microsoft.com/office/powerpoint/2010/main" val="111485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5</a:t>
            </a:r>
            <a:r>
              <a:rPr lang="en-US" dirty="0" smtClean="0"/>
              <a:t>.4</a:t>
            </a:r>
            <a:r>
              <a:rPr lang="en-US" dirty="0"/>
              <a:t>.  Index Range Scan</a:t>
            </a:r>
            <a:endParaRPr lang="en-GB" dirty="0"/>
          </a:p>
        </p:txBody>
      </p:sp>
      <p:sp>
        <p:nvSpPr>
          <p:cNvPr id="3" name="Content Placeholder 2"/>
          <p:cNvSpPr>
            <a:spLocks noGrp="1"/>
          </p:cNvSpPr>
          <p:nvPr>
            <p:ph idx="1"/>
          </p:nvPr>
        </p:nvSpPr>
        <p:spPr>
          <a:xfrm>
            <a:off x="228600" y="1371600"/>
            <a:ext cx="8610600" cy="5181600"/>
          </a:xfrm>
        </p:spPr>
        <p:txBody>
          <a:bodyPr>
            <a:normAutofit fontScale="77500" lnSpcReduction="20000"/>
          </a:bodyPr>
          <a:lstStyle/>
          <a:p>
            <a:r>
              <a:rPr lang="en-GB" dirty="0">
                <a:latin typeface="Arial" panose="020B0604020202020204" pitchFamily="34" charset="0"/>
                <a:cs typeface="Arial" panose="020B0604020202020204" pitchFamily="34" charset="0"/>
              </a:rPr>
              <a:t>Index Range Scan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tác</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phổ</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nhất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việc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truy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cập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chọn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lọc</a:t>
            </a:r>
            <a:r>
              <a:rPr lang="en-GB" dirty="0" smtClean="0">
                <a:latin typeface="Arial" panose="020B0604020202020204" pitchFamily="34" charset="0"/>
                <a:cs typeface="Arial" panose="020B0604020202020204" pitchFamily="34" charset="0"/>
              </a:rPr>
              <a:t>.</a:t>
            </a:r>
          </a:p>
          <a:p>
            <a:r>
              <a:rPr lang="vi-VN" dirty="0"/>
              <a:t>Dữ </a:t>
            </a:r>
            <a:r>
              <a:rPr lang="vi-VN" dirty="0" smtClean="0"/>
              <a:t>liệu </a:t>
            </a:r>
            <a:r>
              <a:rPr lang="vi-VN" dirty="0"/>
              <a:t>trả </a:t>
            </a:r>
            <a:r>
              <a:rPr lang="vi-VN" dirty="0" smtClean="0"/>
              <a:t>về sẽ</a:t>
            </a:r>
            <a:r>
              <a:rPr lang="en-US" dirty="0" smtClean="0"/>
              <a:t> </a:t>
            </a:r>
            <a:r>
              <a:rPr lang="vi-VN" dirty="0" smtClean="0"/>
              <a:t>được </a:t>
            </a:r>
            <a:r>
              <a:rPr lang="vi-VN" dirty="0"/>
              <a:t>xắp xếp tăng dần theo giá trị của cột được đánh chỉ </a:t>
            </a:r>
            <a:r>
              <a:rPr lang="vi-VN" dirty="0" smtClean="0"/>
              <a:t>mục.</a:t>
            </a:r>
            <a:r>
              <a:rPr lang="en-US" dirty="0" smtClean="0"/>
              <a:t> </a:t>
            </a:r>
            <a:r>
              <a:rPr lang="vi-VN" dirty="0" smtClean="0"/>
              <a:t>Khi </a:t>
            </a:r>
            <a:r>
              <a:rPr lang="vi-VN" dirty="0"/>
              <a:t>có nhiều hàng có cùng giá trị, kết </a:t>
            </a:r>
            <a:r>
              <a:rPr lang="vi-VN" dirty="0" smtClean="0"/>
              <a:t>quả</a:t>
            </a:r>
            <a:r>
              <a:rPr lang="en-US" dirty="0" smtClean="0"/>
              <a:t> </a:t>
            </a:r>
            <a:r>
              <a:rPr lang="vi-VN" dirty="0" smtClean="0"/>
              <a:t>sẽ </a:t>
            </a:r>
            <a:r>
              <a:rPr lang="vi-VN" dirty="0"/>
              <a:t>được sắp xếp theo thứ tự tăng dần của </a:t>
            </a:r>
            <a:r>
              <a:rPr lang="vi-VN" dirty="0" smtClean="0"/>
              <a:t>ROWID</a:t>
            </a:r>
            <a:endParaRPr lang="en-US" dirty="0" smtClean="0"/>
          </a:p>
          <a:p>
            <a:r>
              <a:rPr lang="vi-VN" dirty="0"/>
              <a:t>Bộ tối ưu sử dụng Index Range Scan khi nó tìm thấy một hoặc nhiều cột đầu tiên (leading column) trong </a:t>
            </a:r>
            <a:r>
              <a:rPr lang="vi-VN" dirty="0" smtClean="0"/>
              <a:t>cấu </a:t>
            </a:r>
            <a:r>
              <a:rPr lang="vi-VN" dirty="0"/>
              <a:t>trúc chỉ mục thỏa mãn điều kiện xuất hiện trong điều kiện của mệnh đề WHERE như col1 </a:t>
            </a:r>
            <a:r>
              <a:rPr lang="vi-VN" dirty="0" smtClean="0"/>
              <a:t>=</a:t>
            </a:r>
            <a:r>
              <a:rPr lang="en-US" dirty="0" smtClean="0"/>
              <a:t> </a:t>
            </a:r>
            <a:r>
              <a:rPr lang="vi-VN" dirty="0" smtClean="0"/>
              <a:t>b1</a:t>
            </a:r>
            <a:r>
              <a:rPr lang="vi-VN" dirty="0"/>
              <a:t>, col1 </a:t>
            </a:r>
            <a:r>
              <a:rPr lang="vi-VN" dirty="0" smtClean="0"/>
              <a:t>&lt; </a:t>
            </a:r>
            <a:r>
              <a:rPr lang="vi-VN" dirty="0"/>
              <a:t>b1, col1 </a:t>
            </a:r>
            <a:r>
              <a:rPr lang="vi-VN" dirty="0" smtClean="0"/>
              <a:t>&gt; b1</a:t>
            </a:r>
            <a:endParaRPr lang="en-US" dirty="0" smtClean="0"/>
          </a:p>
          <a:p>
            <a:r>
              <a:rPr lang="en-GB" dirty="0">
                <a:latin typeface="Arial" panose="020B0604020202020204" pitchFamily="34" charset="0"/>
                <a:cs typeface="Arial" panose="020B0604020202020204" pitchFamily="34" charset="0"/>
              </a:rPr>
              <a:t>Index </a:t>
            </a:r>
            <a:r>
              <a:rPr lang="vi-VN" dirty="0" smtClean="0"/>
              <a:t>Range </a:t>
            </a:r>
            <a:r>
              <a:rPr lang="en-US" dirty="0" smtClean="0">
                <a:latin typeface="Arial" panose="020B0604020202020204" pitchFamily="34" charset="0"/>
                <a:cs typeface="Arial" panose="020B0604020202020204" pitchFamily="34" charset="0"/>
              </a:rPr>
              <a:t>S</a:t>
            </a:r>
            <a:r>
              <a:rPr lang="vi-VN" dirty="0" smtClean="0"/>
              <a:t>can </a:t>
            </a:r>
            <a:r>
              <a:rPr lang="vi-VN" dirty="0"/>
              <a:t>có thể tránh được </a:t>
            </a:r>
            <a:r>
              <a:rPr lang="vi-VN" dirty="0" smtClean="0"/>
              <a:t>việc </a:t>
            </a:r>
            <a:r>
              <a:rPr lang="vi-VN" dirty="0"/>
              <a:t>xắp xếp khi sử dụng truy vấn với mệnh đề ORDER BY/GROUP BY trên các cột được đánh chỉ mục </a:t>
            </a:r>
            <a:r>
              <a:rPr lang="vi-VN" dirty="0" smtClean="0"/>
              <a:t>và</a:t>
            </a:r>
            <a:r>
              <a:rPr lang="en-US" dirty="0" smtClean="0"/>
              <a:t> </a:t>
            </a:r>
            <a:r>
              <a:rPr lang="vi-VN" dirty="0" smtClean="0"/>
              <a:t>cột </a:t>
            </a:r>
            <a:r>
              <a:rPr lang="vi-VN" dirty="0"/>
              <a:t>được đánh chỉ mục phải là NOT NULL nếu không sẽ được bỏ qua.</a:t>
            </a:r>
            <a:endParaRPr lang="en-GB" dirty="0"/>
          </a:p>
        </p:txBody>
      </p:sp>
    </p:spTree>
    <p:extLst>
      <p:ext uri="{BB962C8B-B14F-4D97-AF65-F5344CB8AC3E}">
        <p14:creationId xmlns:p14="http://schemas.microsoft.com/office/powerpoint/2010/main" val="12269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.4</a:t>
            </a:r>
            <a:r>
              <a:rPr lang="en-US" dirty="0"/>
              <a:t>.  Index Range Scan (</a:t>
            </a:r>
            <a:r>
              <a:rPr lang="en-US" dirty="0" err="1"/>
              <a:t>tiếp</a:t>
            </a:r>
            <a:r>
              <a:rPr lang="en-US" dirty="0"/>
              <a: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4000"/>
            <a:ext cx="7238999" cy="4572000"/>
          </a:xfrm>
        </p:spPr>
      </p:pic>
    </p:spTree>
    <p:extLst>
      <p:ext uri="{BB962C8B-B14F-4D97-AF65-F5344CB8AC3E}">
        <p14:creationId xmlns:p14="http://schemas.microsoft.com/office/powerpoint/2010/main" val="3787865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.4</a:t>
            </a:r>
            <a:r>
              <a:rPr lang="en-US" dirty="0"/>
              <a:t>.  Index Range Scan </a:t>
            </a:r>
            <a:r>
              <a:rPr lang="en-US" dirty="0" smtClean="0">
                <a:cs typeface="Arial" panose="020B0604020202020204" pitchFamily="34" charset="0"/>
              </a:rPr>
              <a:t>D</a:t>
            </a:r>
            <a:r>
              <a:rPr lang="vi-VN" dirty="0" smtClean="0">
                <a:latin typeface="Calibri" panose="020F0502020204030204" pitchFamily="34" charset="0"/>
                <a:cs typeface="Calibri" panose="020F0502020204030204" pitchFamily="34" charset="0"/>
              </a:rPr>
              <a:t>escending</a:t>
            </a:r>
            <a:r>
              <a:rPr lang="vi-VN" dirty="0" smtClean="0">
                <a:latin typeface="Arial" panose="020B0604020202020204" pitchFamily="34" charset="0"/>
                <a:cs typeface="Arial" panose="020B0604020202020204" pitchFamily="34" charset="0"/>
              </a:rPr>
              <a:t> </a:t>
            </a:r>
            <a:endParaRPr lang="en-GB" dirty="0"/>
          </a:p>
        </p:txBody>
      </p:sp>
      <p:sp>
        <p:nvSpPr>
          <p:cNvPr id="3" name="Content Placeholder 2"/>
          <p:cNvSpPr>
            <a:spLocks noGrp="1"/>
          </p:cNvSpPr>
          <p:nvPr>
            <p:ph idx="1"/>
          </p:nvPr>
        </p:nvSpPr>
        <p:spPr/>
        <p:txBody>
          <a:bodyPr>
            <a:normAutofit lnSpcReduction="10000"/>
          </a:bodyPr>
          <a:lstStyle/>
          <a:p>
            <a:r>
              <a:rPr lang="vi-VN" dirty="0"/>
              <a:t>Bộ  tối  ưu sẽ  sử  dụng index range scan descending khi câu truy vấn có  sử  dụng mệnh đề  ORDER </a:t>
            </a:r>
            <a:r>
              <a:rPr lang="vi-VN" dirty="0" smtClean="0"/>
              <a:t>BY </a:t>
            </a:r>
            <a:r>
              <a:rPr lang="vi-VN" dirty="0"/>
              <a:t>nhằm xắp xếp kết quả theo thứ tự giảm dần của trường đã được đánh chỉ mục</a:t>
            </a:r>
            <a:r>
              <a:rPr lang="vi-VN" dirty="0" smtClean="0"/>
              <a:t>.</a:t>
            </a:r>
            <a:endParaRPr lang="en-US" dirty="0" smtClean="0"/>
          </a:p>
          <a:p>
            <a:r>
              <a:rPr lang="en-US" dirty="0" smtClean="0"/>
              <a:t>VD </a:t>
            </a:r>
            <a:r>
              <a:rPr lang="en-US" dirty="0"/>
              <a:t>: SELECT *</a:t>
            </a:r>
          </a:p>
          <a:p>
            <a:pPr marL="0" indent="0">
              <a:buNone/>
            </a:pPr>
            <a:r>
              <a:rPr lang="en-US" dirty="0" smtClean="0"/>
              <a:t>	 FROM   </a:t>
            </a:r>
            <a:r>
              <a:rPr lang="en-US" dirty="0"/>
              <a:t>employees</a:t>
            </a:r>
          </a:p>
          <a:p>
            <a:pPr marL="0" indent="0">
              <a:buNone/>
            </a:pPr>
            <a:r>
              <a:rPr lang="en-US" dirty="0" smtClean="0"/>
              <a:t>	 WHERE  </a:t>
            </a:r>
            <a:r>
              <a:rPr lang="en-US" dirty="0" err="1"/>
              <a:t>department_id</a:t>
            </a:r>
            <a:r>
              <a:rPr lang="en-US" dirty="0"/>
              <a:t> &lt; 20</a:t>
            </a:r>
          </a:p>
          <a:p>
            <a:pPr marL="0" indent="0">
              <a:buNone/>
            </a:pPr>
            <a:r>
              <a:rPr lang="en-US" dirty="0" smtClean="0"/>
              <a:t>	 ORDER </a:t>
            </a:r>
            <a:r>
              <a:rPr lang="en-US" dirty="0"/>
              <a:t>BY </a:t>
            </a:r>
            <a:r>
              <a:rPr lang="en-US" dirty="0" err="1"/>
              <a:t>department_id</a:t>
            </a:r>
            <a:r>
              <a:rPr lang="en-US" dirty="0"/>
              <a:t> DESC;</a:t>
            </a:r>
            <a:endParaRPr lang="en-GB" dirty="0"/>
          </a:p>
        </p:txBody>
      </p:sp>
    </p:spTree>
    <p:extLst>
      <p:ext uri="{BB962C8B-B14F-4D97-AF65-F5344CB8AC3E}">
        <p14:creationId xmlns:p14="http://schemas.microsoft.com/office/powerpoint/2010/main" val="52554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a:t>
            </a:r>
            <a:r>
              <a:rPr lang="en-US" dirty="0" smtClean="0"/>
              <a:t>.4</a:t>
            </a:r>
            <a:r>
              <a:rPr lang="en-US" dirty="0"/>
              <a:t>. Index Range Scan: Function-Based</a:t>
            </a:r>
            <a:endParaRPr lang="en-GB" dirty="0"/>
          </a:p>
        </p:txBody>
      </p:sp>
      <p:sp>
        <p:nvSpPr>
          <p:cNvPr id="3" name="Content Placeholder 2"/>
          <p:cNvSpPr>
            <a:spLocks noGrp="1"/>
          </p:cNvSpPr>
          <p:nvPr>
            <p:ph idx="1"/>
          </p:nvPr>
        </p:nvSpPr>
        <p:spPr/>
        <p:txBody>
          <a:bodyPr>
            <a:normAutofit fontScale="92500" lnSpcReduction="20000"/>
          </a:bodyPr>
          <a:lstStyle/>
          <a:p>
            <a:r>
              <a:rPr lang="vi-VN" dirty="0"/>
              <a:t>Một chỉ  mục Function-Based có  thể  được lưu trữ  như  một cấu trúc B*-tree hay bitmap</a:t>
            </a:r>
            <a:r>
              <a:rPr lang="vi-VN" dirty="0" smtClean="0"/>
              <a:t>.</a:t>
            </a:r>
            <a:endParaRPr lang="en-US" dirty="0" smtClean="0"/>
          </a:p>
          <a:p>
            <a:r>
              <a:rPr lang="vi-VN" dirty="0"/>
              <a:t>Những </a:t>
            </a:r>
            <a:r>
              <a:rPr lang="vi-VN" dirty="0" smtClean="0"/>
              <a:t>chỉ  </a:t>
            </a:r>
            <a:r>
              <a:rPr lang="vi-VN" dirty="0"/>
              <a:t>mục này bao gồm các cột  được biến  đổi bởi một hàm (như  hàm UPPER) hoặc bao gồm các </a:t>
            </a:r>
            <a:r>
              <a:rPr lang="vi-VN" dirty="0" smtClean="0"/>
              <a:t>biểu  </a:t>
            </a:r>
            <a:r>
              <a:rPr lang="vi-VN" dirty="0"/>
              <a:t>thức  (</a:t>
            </a:r>
            <a:r>
              <a:rPr lang="vi-VN" dirty="0" smtClean="0"/>
              <a:t>như col1 </a:t>
            </a:r>
            <a:r>
              <a:rPr lang="vi-VN" dirty="0"/>
              <a:t>+ </a:t>
            </a:r>
            <a:r>
              <a:rPr lang="vi-VN" dirty="0" smtClean="0"/>
              <a:t>col2)</a:t>
            </a:r>
            <a:r>
              <a:rPr lang="en-US" dirty="0" smtClean="0"/>
              <a:t> </a:t>
            </a:r>
            <a:r>
              <a:rPr lang="en-US" dirty="0" smtClean="0">
                <a:sym typeface="Wingdings" panose="05000000000000000000" pitchFamily="2" charset="2"/>
              </a:rPr>
              <a:t> </a:t>
            </a:r>
            <a:r>
              <a:rPr lang="vi-VN" dirty="0"/>
              <a:t>Điểu này cho phép hệ thống bỏ qua việc tính toán của biểu thức khi xử lý  câu truy vấn SELECT hay </a:t>
            </a:r>
            <a:r>
              <a:rPr lang="vi-VN" dirty="0" smtClean="0"/>
              <a:t>DELETED</a:t>
            </a:r>
            <a:r>
              <a:rPr lang="en-US" dirty="0" smtClean="0"/>
              <a:t>.</a:t>
            </a:r>
          </a:p>
          <a:p>
            <a:r>
              <a:rPr lang="en-US" dirty="0" err="1"/>
              <a:t>Ví</a:t>
            </a:r>
            <a:r>
              <a:rPr lang="en-US" dirty="0"/>
              <a:t> </a:t>
            </a:r>
            <a:r>
              <a:rPr lang="en-US" dirty="0" err="1"/>
              <a:t>dụ</a:t>
            </a:r>
            <a:r>
              <a:rPr lang="en-US" dirty="0"/>
              <a:t> : SELECT * FROM Student, Employees WHERE </a:t>
            </a:r>
            <a:r>
              <a:rPr lang="en-US" dirty="0" err="1"/>
              <a:t>sid</a:t>
            </a:r>
            <a:r>
              <a:rPr lang="en-US" dirty="0"/>
              <a:t> + </a:t>
            </a:r>
            <a:r>
              <a:rPr lang="en-US" dirty="0" err="1"/>
              <a:t>eid</a:t>
            </a:r>
            <a:r>
              <a:rPr lang="en-US" dirty="0"/>
              <a:t> = 5</a:t>
            </a:r>
            <a:endParaRPr lang="en-GB" dirty="0"/>
          </a:p>
        </p:txBody>
      </p:sp>
    </p:spTree>
    <p:extLst>
      <p:ext uri="{BB962C8B-B14F-4D97-AF65-F5344CB8AC3E}">
        <p14:creationId xmlns:p14="http://schemas.microsoft.com/office/powerpoint/2010/main" val="23019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a:t>
            </a:r>
            <a:r>
              <a:rPr lang="en-GB" dirty="0" smtClean="0"/>
              <a:t>.5.  </a:t>
            </a:r>
            <a:r>
              <a:rPr lang="en-GB" dirty="0"/>
              <a:t>Index Full Scan</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vi-VN" dirty="0"/>
              <a:t>Một thao tác Full scan sẵn sàng  được sử </a:t>
            </a:r>
            <a:r>
              <a:rPr lang="vi-VN" dirty="0" smtClean="0"/>
              <a:t>dụng</a:t>
            </a:r>
            <a:r>
              <a:rPr lang="en-US" dirty="0" smtClean="0"/>
              <a:t> </a:t>
            </a:r>
            <a:r>
              <a:rPr lang="vi-VN" dirty="0" smtClean="0"/>
              <a:t>nếu </a:t>
            </a:r>
            <a:r>
              <a:rPr lang="vi-VN" dirty="0"/>
              <a:t>một thuộc tính trong câu truy vấn tham chiếu  đến </a:t>
            </a:r>
            <a:r>
              <a:rPr lang="vi-VN" dirty="0" smtClean="0"/>
              <a:t>một </a:t>
            </a:r>
            <a:r>
              <a:rPr lang="vi-VN" dirty="0"/>
              <a:t>cột </a:t>
            </a:r>
            <a:r>
              <a:rPr lang="vi-VN" dirty="0" smtClean="0"/>
              <a:t>được </a:t>
            </a:r>
            <a:r>
              <a:rPr lang="vi-VN" dirty="0"/>
              <a:t>đánh chỉ  </a:t>
            </a:r>
            <a:r>
              <a:rPr lang="vi-VN" dirty="0" smtClean="0"/>
              <a:t>mục</a:t>
            </a:r>
            <a:r>
              <a:rPr lang="en-US" dirty="0" smtClean="0"/>
              <a:t>, </a:t>
            </a:r>
            <a:r>
              <a:rPr lang="vi-VN" dirty="0" smtClean="0"/>
              <a:t>tuy </a:t>
            </a:r>
            <a:r>
              <a:rPr lang="vi-VN" dirty="0"/>
              <a:t>nhiên cột  đó </a:t>
            </a:r>
            <a:r>
              <a:rPr lang="vi-VN" dirty="0" smtClean="0"/>
              <a:t>không </a:t>
            </a:r>
            <a:r>
              <a:rPr lang="vi-VN" dirty="0"/>
              <a:t>phải </a:t>
            </a:r>
            <a:r>
              <a:rPr lang="vi-VN" dirty="0" smtClean="0"/>
              <a:t>điều </a:t>
            </a:r>
            <a:r>
              <a:rPr lang="vi-VN" dirty="0"/>
              <a:t>kiện chính trong </a:t>
            </a:r>
            <a:r>
              <a:rPr lang="vi-VN" dirty="0" smtClean="0"/>
              <a:t>điều </a:t>
            </a:r>
            <a:r>
              <a:rPr lang="vi-VN" dirty="0"/>
              <a:t>kiện của mệnh  </a:t>
            </a:r>
            <a:r>
              <a:rPr lang="vi-VN" dirty="0" smtClean="0"/>
              <a:t>đề</a:t>
            </a:r>
            <a:r>
              <a:rPr lang="en-US" dirty="0" smtClean="0"/>
              <a:t> </a:t>
            </a:r>
            <a:r>
              <a:rPr lang="vi-VN" dirty="0" smtClean="0"/>
              <a:t>WHERE </a:t>
            </a:r>
            <a:r>
              <a:rPr lang="vi-VN" dirty="0"/>
              <a:t>hoặc truy vấn bao gồm mệnh đề  ORDER BY trên cột  được  đánh chỉ  mục  với  điều kiện cột  </a:t>
            </a:r>
            <a:r>
              <a:rPr lang="vi-VN" dirty="0" smtClean="0"/>
              <a:t>đó là</a:t>
            </a:r>
            <a:r>
              <a:rPr lang="en-US" dirty="0" smtClean="0"/>
              <a:t> </a:t>
            </a:r>
            <a:r>
              <a:rPr lang="vi-VN" dirty="0" smtClean="0"/>
              <a:t>NOT NULL</a:t>
            </a:r>
            <a:endParaRPr lang="en-US" dirty="0" smtClean="0"/>
          </a:p>
          <a:p>
            <a:r>
              <a:rPr lang="vi-VN" dirty="0"/>
              <a:t>Thao tác full scan cũng có thể được thực hiện nếu tất cả các điều kiện sau đều thỏa mãn </a:t>
            </a:r>
            <a:r>
              <a:rPr lang="vi-VN" dirty="0" smtClean="0"/>
              <a:t>:</a:t>
            </a:r>
            <a:endParaRPr lang="en-US" dirty="0" smtClean="0"/>
          </a:p>
          <a:p>
            <a:pPr lvl="1"/>
            <a:r>
              <a:rPr lang="vi-VN" dirty="0"/>
              <a:t>Tất cả các cột trong bảng được tham chiếu trong câu truy vẫn đều được đánh chỉ mục</a:t>
            </a:r>
            <a:r>
              <a:rPr lang="vi-VN" dirty="0" smtClean="0"/>
              <a:t>.</a:t>
            </a:r>
            <a:endParaRPr lang="en-US" dirty="0" smtClean="0"/>
          </a:p>
          <a:p>
            <a:pPr lvl="1"/>
            <a:r>
              <a:rPr lang="vi-VN" dirty="0"/>
              <a:t>Có ít nhất một cột được đánh chỉ mục là NOT NULL.</a:t>
            </a:r>
            <a:endParaRPr lang="en-US" dirty="0" smtClean="0"/>
          </a:p>
        </p:txBody>
      </p:sp>
    </p:spTree>
    <p:extLst>
      <p:ext uri="{BB962C8B-B14F-4D97-AF65-F5344CB8AC3E}">
        <p14:creationId xmlns:p14="http://schemas.microsoft.com/office/powerpoint/2010/main" val="263993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a:t>
            </a:r>
            <a:r>
              <a:rPr lang="en-GB" dirty="0" smtClean="0"/>
              <a:t>.5</a:t>
            </a:r>
            <a:r>
              <a:rPr lang="en-GB" dirty="0"/>
              <a:t>.  Index Full </a:t>
            </a:r>
            <a:r>
              <a:rPr lang="en-GB" dirty="0" smtClean="0"/>
              <a:t>Scan </a:t>
            </a:r>
            <a:r>
              <a:rPr lang="en-GB" dirty="0"/>
              <a:t>(</a:t>
            </a:r>
            <a:r>
              <a:rPr lang="en-GB" dirty="0" err="1"/>
              <a:t>tiếp</a:t>
            </a:r>
            <a:r>
              <a:rPr lang="en-GB" dirty="0"/>
              <a:t>)</a:t>
            </a:r>
          </a:p>
        </p:txBody>
      </p:sp>
      <p:sp>
        <p:nvSpPr>
          <p:cNvPr id="3" name="Content Placeholder 2"/>
          <p:cNvSpPr>
            <a:spLocks noGrp="1"/>
          </p:cNvSpPr>
          <p:nvPr>
            <p:ph idx="1"/>
          </p:nvPr>
        </p:nvSpPr>
        <p:spPr/>
        <p:txBody>
          <a:bodyPr/>
          <a:lstStyle/>
          <a:p>
            <a:r>
              <a:rPr lang="vi-VN" dirty="0"/>
              <a:t>Một thao tác full scan có </a:t>
            </a:r>
            <a:r>
              <a:rPr lang="vi-VN" dirty="0" smtClean="0"/>
              <a:t>thể được sử</a:t>
            </a:r>
            <a:r>
              <a:rPr lang="en-US" dirty="0"/>
              <a:t> </a:t>
            </a:r>
            <a:r>
              <a:rPr lang="vi-VN" dirty="0" smtClean="0"/>
              <a:t>dụng để </a:t>
            </a:r>
            <a:r>
              <a:rPr lang="vi-VN" dirty="0"/>
              <a:t>loại </a:t>
            </a:r>
            <a:r>
              <a:rPr lang="vi-VN" dirty="0" smtClean="0"/>
              <a:t>bỏ </a:t>
            </a:r>
            <a:r>
              <a:rPr lang="vi-VN" dirty="0"/>
              <a:t>thao tác xắp xếp bởi vì </a:t>
            </a:r>
            <a:r>
              <a:rPr lang="vi-VN" dirty="0" smtClean="0"/>
              <a:t>dữ </a:t>
            </a:r>
            <a:r>
              <a:rPr lang="vi-VN" dirty="0"/>
              <a:t>liệu được xắp </a:t>
            </a:r>
            <a:r>
              <a:rPr lang="vi-VN" dirty="0" smtClean="0"/>
              <a:t>xếp </a:t>
            </a:r>
            <a:r>
              <a:rPr lang="vi-VN" dirty="0"/>
              <a:t>bởi giá trị khóa </a:t>
            </a:r>
            <a:r>
              <a:rPr lang="vi-VN" dirty="0" smtClean="0"/>
              <a:t>của</a:t>
            </a:r>
            <a:r>
              <a:rPr lang="en-US" dirty="0" smtClean="0"/>
              <a:t> </a:t>
            </a:r>
            <a:r>
              <a:rPr lang="vi-VN" dirty="0" smtClean="0"/>
              <a:t>index.</a:t>
            </a:r>
            <a:endParaRPr lang="en-US"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962400"/>
            <a:ext cx="6019800" cy="1905000"/>
          </a:xfrm>
          <a:prstGeom prst="rect">
            <a:avLst/>
          </a:prstGeom>
        </p:spPr>
      </p:pic>
    </p:spTree>
    <p:extLst>
      <p:ext uri="{BB962C8B-B14F-4D97-AF65-F5344CB8AC3E}">
        <p14:creationId xmlns:p14="http://schemas.microsoft.com/office/powerpoint/2010/main" val="5464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6778574"/>
              </p:ext>
            </p:extLst>
          </p:nvPr>
        </p:nvGraphicFramePr>
        <p:xfrm>
          <a:off x="762000" y="2590800"/>
          <a:ext cx="7696200" cy="3352800"/>
        </p:xfrm>
        <a:graphic>
          <a:graphicData uri="http://schemas.openxmlformats.org/drawingml/2006/table">
            <a:tbl>
              <a:tblPr firstRow="1" firstCol="1" bandRow="1">
                <a:tableStyleId>{5C22544A-7EE6-4342-B048-85BDC9FD1C3A}</a:tableStyleId>
              </a:tblPr>
              <a:tblGrid>
                <a:gridCol w="3848100"/>
                <a:gridCol w="3848100"/>
              </a:tblGrid>
              <a:tr h="670560">
                <a:tc>
                  <a:txBody>
                    <a:bodyPr/>
                    <a:lstStyle/>
                    <a:p>
                      <a:pPr marL="0" marR="0" algn="ctr">
                        <a:lnSpc>
                          <a:spcPct val="115000"/>
                        </a:lnSpc>
                        <a:spcBef>
                          <a:spcPts val="0"/>
                        </a:spcBef>
                        <a:spcAft>
                          <a:spcPts val="0"/>
                        </a:spcAft>
                      </a:pPr>
                      <a:r>
                        <a:rPr lang="en-US" sz="2400" dirty="0" err="1">
                          <a:effectLst/>
                        </a:rPr>
                        <a:t>Thành</a:t>
                      </a:r>
                      <a:r>
                        <a:rPr lang="en-US" sz="2400" dirty="0">
                          <a:effectLst/>
                        </a:rPr>
                        <a:t> </a:t>
                      </a:r>
                      <a:r>
                        <a:rPr lang="en-US" sz="2400" dirty="0" err="1">
                          <a:effectLst/>
                        </a:rPr>
                        <a:t>viên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Công việc</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0560">
                <a:tc>
                  <a:txBody>
                    <a:bodyPr/>
                    <a:lstStyle/>
                    <a:p>
                      <a:pPr marL="0" marR="0" algn="ctr">
                        <a:lnSpc>
                          <a:spcPct val="115000"/>
                        </a:lnSpc>
                        <a:spcBef>
                          <a:spcPts val="0"/>
                        </a:spcBef>
                        <a:spcAft>
                          <a:spcPts val="0"/>
                        </a:spcAft>
                      </a:pPr>
                      <a:r>
                        <a:rPr lang="en-US" sz="2400">
                          <a:effectLst/>
                        </a:rPr>
                        <a:t>Lê Quyết Thắng</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Dịch chương I </a:t>
                      </a:r>
                      <a:r>
                        <a:rPr lang="en-US" sz="2400">
                          <a:effectLst/>
                          <a:sym typeface="Wingdings" panose="05000000000000000000" pitchFamily="2" charset="2"/>
                        </a:rPr>
                        <a:t></a:t>
                      </a:r>
                      <a:r>
                        <a:rPr lang="en-US" sz="2400">
                          <a:effectLst/>
                        </a:rPr>
                        <a:t>VI 1</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0560">
                <a:tc>
                  <a:txBody>
                    <a:bodyPr/>
                    <a:lstStyle/>
                    <a:p>
                      <a:pPr marL="0" marR="0" algn="ctr">
                        <a:lnSpc>
                          <a:spcPct val="115000"/>
                        </a:lnSpc>
                        <a:spcBef>
                          <a:spcPts val="0"/>
                        </a:spcBef>
                        <a:spcAft>
                          <a:spcPts val="0"/>
                        </a:spcAft>
                      </a:pPr>
                      <a:r>
                        <a:rPr lang="en-US" sz="2400">
                          <a:effectLst/>
                        </a:rPr>
                        <a:t>Tạ Công Sơn</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Dịch chương VI 2 </a:t>
                      </a:r>
                      <a:r>
                        <a:rPr lang="en-US" sz="2400">
                          <a:effectLst/>
                          <a:sym typeface="Wingdings" panose="05000000000000000000" pitchFamily="2" charset="2"/>
                        </a:rPr>
                        <a:t></a:t>
                      </a:r>
                      <a:r>
                        <a:rPr lang="en-US" sz="2400">
                          <a:effectLst/>
                        </a:rPr>
                        <a:t> VI 6</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0560">
                <a:tc>
                  <a:txBody>
                    <a:bodyPr/>
                    <a:lstStyle/>
                    <a:p>
                      <a:pPr marL="0" marR="0" algn="ctr">
                        <a:lnSpc>
                          <a:spcPct val="115000"/>
                        </a:lnSpc>
                        <a:spcBef>
                          <a:spcPts val="0"/>
                        </a:spcBef>
                        <a:spcAft>
                          <a:spcPts val="0"/>
                        </a:spcAft>
                      </a:pPr>
                      <a:r>
                        <a:rPr lang="en-US" sz="2400">
                          <a:effectLst/>
                        </a:rPr>
                        <a:t>Nguyễn Khắc Nhất</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Dịch chương VI 7 </a:t>
                      </a:r>
                      <a:r>
                        <a:rPr lang="en-US" sz="2400">
                          <a:effectLst/>
                          <a:sym typeface="Wingdings" panose="05000000000000000000" pitchFamily="2" charset="2"/>
                        </a:rPr>
                        <a:t></a:t>
                      </a:r>
                      <a:r>
                        <a:rPr lang="en-US" sz="2400">
                          <a:effectLst/>
                        </a:rPr>
                        <a:t> VI 11</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0560">
                <a:tc>
                  <a:txBody>
                    <a:bodyPr/>
                    <a:lstStyle/>
                    <a:p>
                      <a:pPr marL="0" marR="0" algn="ctr">
                        <a:lnSpc>
                          <a:spcPct val="115000"/>
                        </a:lnSpc>
                        <a:spcBef>
                          <a:spcPts val="0"/>
                        </a:spcBef>
                        <a:spcAft>
                          <a:spcPts val="0"/>
                        </a:spcAft>
                      </a:pPr>
                      <a:r>
                        <a:rPr lang="en-US" sz="2400">
                          <a:effectLst/>
                        </a:rPr>
                        <a:t>Vũ Mạnh Kiểm</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err="1">
                          <a:effectLst/>
                        </a:rPr>
                        <a:t>Dịch</a:t>
                      </a:r>
                      <a:r>
                        <a:rPr lang="en-US" sz="2400" dirty="0">
                          <a:effectLst/>
                        </a:rPr>
                        <a:t> </a:t>
                      </a:r>
                      <a:r>
                        <a:rPr lang="en-US" sz="2400" dirty="0" err="1">
                          <a:effectLst/>
                        </a:rPr>
                        <a:t>chương</a:t>
                      </a:r>
                      <a:r>
                        <a:rPr lang="en-US" sz="2400" dirty="0">
                          <a:effectLst/>
                        </a:rPr>
                        <a:t> VI 12 </a:t>
                      </a:r>
                      <a:r>
                        <a:rPr lang="en-US" sz="2400" dirty="0">
                          <a:effectLst/>
                          <a:sym typeface="Wingdings" panose="05000000000000000000" pitchFamily="2" charset="2"/>
                        </a:rPr>
                        <a:t></a:t>
                      </a:r>
                      <a:r>
                        <a:rPr lang="en-US" sz="2400" dirty="0">
                          <a:effectLst/>
                        </a:rPr>
                        <a:t> VI 16</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62974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.6</a:t>
            </a:r>
            <a:r>
              <a:rPr lang="en-US" dirty="0"/>
              <a:t>. Index Fast Full Scan</a:t>
            </a:r>
            <a:endParaRPr lang="en-GB" dirty="0"/>
          </a:p>
        </p:txBody>
      </p:sp>
      <p:sp>
        <p:nvSpPr>
          <p:cNvPr id="3" name="Content Placeholder 2"/>
          <p:cNvSpPr>
            <a:spLocks noGrp="1"/>
          </p:cNvSpPr>
          <p:nvPr>
            <p:ph idx="1"/>
          </p:nvPr>
        </p:nvSpPr>
        <p:spPr/>
        <p:txBody>
          <a:bodyPr>
            <a:normAutofit/>
          </a:bodyPr>
          <a:lstStyle/>
          <a:p>
            <a:r>
              <a:rPr lang="vi-VN" sz="2800" dirty="0"/>
              <a:t>Index Fast Full Scan là sự  lựa chọn thay cho full table scans trong trường hợp cấu trúc chỉ  mục chứa tất </a:t>
            </a:r>
            <a:r>
              <a:rPr lang="vi-VN" sz="2800" dirty="0" smtClean="0"/>
              <a:t>cả </a:t>
            </a:r>
            <a:r>
              <a:rPr lang="vi-VN" sz="2800" dirty="0"/>
              <a:t>các cột cần cho câu truy vấn và </a:t>
            </a:r>
            <a:r>
              <a:rPr lang="en-US" sz="2800" dirty="0" err="1"/>
              <a:t>có</a:t>
            </a:r>
            <a:r>
              <a:rPr lang="vi-VN" sz="2800" dirty="0" smtClean="0"/>
              <a:t> </a:t>
            </a:r>
            <a:r>
              <a:rPr lang="vi-VN" sz="2800" dirty="0"/>
              <a:t>ít nhất một cột trong cấu trúc chỉ mục có  giá trị khóa với ràng buộc </a:t>
            </a:r>
            <a:r>
              <a:rPr lang="vi-VN" sz="2800" dirty="0" smtClean="0"/>
              <a:t>là</a:t>
            </a:r>
            <a:r>
              <a:rPr lang="en-US" sz="2800" dirty="0" smtClean="0"/>
              <a:t> </a:t>
            </a:r>
            <a:r>
              <a:rPr lang="vi-VN" sz="2800" dirty="0" smtClean="0"/>
              <a:t>NOT NULL</a:t>
            </a:r>
            <a:r>
              <a:rPr lang="en-US" sz="2800" dirty="0" smtClean="0"/>
              <a:t>.</a:t>
            </a:r>
          </a:p>
          <a:p>
            <a:r>
              <a:rPr lang="vi-VN" sz="2800" dirty="0"/>
              <a:t>Một Fast full scan sẽ truy cập dữ </a:t>
            </a:r>
            <a:r>
              <a:rPr lang="vi-VN" sz="2800" dirty="0" smtClean="0"/>
              <a:t>liệu </a:t>
            </a:r>
            <a:r>
              <a:rPr lang="vi-VN" sz="2800" dirty="0"/>
              <a:t>trực tiếp trong cấu trúc chỉ mục mà không cần truy cập </a:t>
            </a:r>
            <a:r>
              <a:rPr lang="vi-VN" sz="2800" dirty="0" smtClean="0"/>
              <a:t>đến </a:t>
            </a:r>
            <a:r>
              <a:rPr lang="vi-VN" sz="2800" dirty="0"/>
              <a:t>cấu trúc bảng</a:t>
            </a:r>
            <a:r>
              <a:rPr lang="vi-VN" sz="2800" dirty="0" smtClean="0"/>
              <a:t>.</a:t>
            </a:r>
            <a:endParaRPr lang="en-US" sz="2800"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257800"/>
            <a:ext cx="7391400" cy="1219200"/>
          </a:xfrm>
          <a:prstGeom prst="rect">
            <a:avLst/>
          </a:prstGeom>
        </p:spPr>
      </p:pic>
    </p:spTree>
    <p:extLst>
      <p:ext uri="{BB962C8B-B14F-4D97-AF65-F5344CB8AC3E}">
        <p14:creationId xmlns:p14="http://schemas.microsoft.com/office/powerpoint/2010/main" val="215170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.7</a:t>
            </a:r>
            <a:r>
              <a:rPr lang="en-US" dirty="0"/>
              <a:t>. </a:t>
            </a:r>
            <a:r>
              <a:rPr lang="en-US" dirty="0" smtClean="0"/>
              <a:t>Index </a:t>
            </a:r>
            <a:r>
              <a:rPr lang="en-US" dirty="0"/>
              <a:t>Skip Scan</a:t>
            </a:r>
            <a:endParaRPr lang="en-GB" dirty="0"/>
          </a:p>
        </p:txBody>
      </p:sp>
      <p:sp>
        <p:nvSpPr>
          <p:cNvPr id="3" name="Content Placeholder 2"/>
          <p:cNvSpPr>
            <a:spLocks noGrp="1"/>
          </p:cNvSpPr>
          <p:nvPr>
            <p:ph idx="1"/>
          </p:nvPr>
        </p:nvSpPr>
        <p:spPr/>
        <p:txBody>
          <a:bodyPr/>
          <a:lstStyle/>
          <a:p>
            <a:r>
              <a:rPr lang="vi-VN" dirty="0"/>
              <a:t>Index skip scan giúp cải thiện tốc  độ  khi sử  dụng cơ  chế  index scan bằng cách bỏ  qua các khối chứa các </a:t>
            </a:r>
            <a:r>
              <a:rPr lang="vi-VN" dirty="0" smtClean="0"/>
              <a:t>giá  </a:t>
            </a:r>
            <a:r>
              <a:rPr lang="vi-VN" dirty="0"/>
              <a:t>trị  khóa index không thỏa mãn với </a:t>
            </a:r>
            <a:r>
              <a:rPr lang="vi-VN" dirty="0" smtClean="0"/>
              <a:t>điều </a:t>
            </a:r>
            <a:r>
              <a:rPr lang="vi-VN" dirty="0"/>
              <a:t>kiện của câu truy vấn. </a:t>
            </a:r>
            <a:endParaRPr lang="en-US" dirty="0" smtClean="0"/>
          </a:p>
          <a:p>
            <a:r>
              <a:rPr lang="vi-VN" dirty="0" smtClean="0"/>
              <a:t>Scan </a:t>
            </a:r>
            <a:r>
              <a:rPr lang="vi-VN" dirty="0"/>
              <a:t>index theo khối thường nhanh </a:t>
            </a:r>
            <a:r>
              <a:rPr lang="vi-VN" dirty="0" smtClean="0"/>
              <a:t>hơn </a:t>
            </a:r>
            <a:r>
              <a:rPr lang="vi-VN" dirty="0"/>
              <a:t>so với thao tác scan theo khối trên bảng dữ liệu.</a:t>
            </a:r>
            <a:endParaRPr lang="en-GB" dirty="0"/>
          </a:p>
        </p:txBody>
      </p:sp>
    </p:spTree>
    <p:extLst>
      <p:ext uri="{BB962C8B-B14F-4D97-AF65-F5344CB8AC3E}">
        <p14:creationId xmlns:p14="http://schemas.microsoft.com/office/powerpoint/2010/main" val="419588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.7</a:t>
            </a:r>
            <a:r>
              <a:rPr lang="en-US" dirty="0"/>
              <a:t>. Index Skip Scan (</a:t>
            </a:r>
            <a:r>
              <a:rPr lang="en-US" dirty="0" err="1"/>
              <a:t>tiếp</a:t>
            </a:r>
            <a:r>
              <a:rPr lang="en-US" dirty="0"/>
              <a: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524000"/>
            <a:ext cx="7162800" cy="4191000"/>
          </a:xfrm>
        </p:spPr>
      </p:pic>
    </p:spTree>
    <p:extLst>
      <p:ext uri="{BB962C8B-B14F-4D97-AF65-F5344CB8AC3E}">
        <p14:creationId xmlns:p14="http://schemas.microsoft.com/office/powerpoint/2010/main" val="2172014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11" y="228600"/>
            <a:ext cx="8229600" cy="1143000"/>
          </a:xfrm>
        </p:spPr>
        <p:txBody>
          <a:bodyPr/>
          <a:lstStyle/>
          <a:p>
            <a:r>
              <a:rPr lang="en-US" dirty="0" smtClean="0"/>
              <a:t>5.8</a:t>
            </a:r>
            <a:r>
              <a:rPr lang="en-US" dirty="0"/>
              <a:t>. Index Join Scan</a:t>
            </a:r>
            <a:endParaRPr lang="en-GB" dirty="0"/>
          </a:p>
        </p:txBody>
      </p:sp>
      <p:sp>
        <p:nvSpPr>
          <p:cNvPr id="3" name="Content Placeholder 2"/>
          <p:cNvSpPr>
            <a:spLocks noGrp="1"/>
          </p:cNvSpPr>
          <p:nvPr>
            <p:ph idx="1"/>
          </p:nvPr>
        </p:nvSpPr>
        <p:spPr>
          <a:xfrm>
            <a:off x="457200" y="1371600"/>
            <a:ext cx="8229600" cy="4754563"/>
          </a:xfrm>
        </p:spPr>
        <p:txBody>
          <a:bodyPr>
            <a:normAutofit/>
          </a:bodyPr>
          <a:lstStyle/>
          <a:p>
            <a:r>
              <a:rPr lang="vi-VN" sz="2400" dirty="0"/>
              <a:t>Index Join </a:t>
            </a:r>
            <a:r>
              <a:rPr lang="vi-VN" sz="2400" dirty="0" smtClean="0"/>
              <a:t>Scan </a:t>
            </a:r>
            <a:r>
              <a:rPr lang="vi-VN" sz="2400" dirty="0"/>
              <a:t>là phép kết nối một </a:t>
            </a:r>
            <a:r>
              <a:rPr lang="vi-VN" sz="2400" dirty="0" smtClean="0"/>
              <a:t>vài</a:t>
            </a:r>
            <a:r>
              <a:rPr lang="en-US" sz="2400" dirty="0" smtClean="0"/>
              <a:t> </a:t>
            </a:r>
            <a:r>
              <a:rPr lang="vi-VN" sz="2400" dirty="0" smtClean="0"/>
              <a:t>cấu </a:t>
            </a:r>
            <a:r>
              <a:rPr lang="vi-VN" sz="2400" dirty="0"/>
              <a:t>trúc chỉ </a:t>
            </a:r>
            <a:r>
              <a:rPr lang="vi-VN" sz="2400" dirty="0" smtClean="0"/>
              <a:t>mục </a:t>
            </a:r>
            <a:r>
              <a:rPr lang="vi-VN" sz="2400" dirty="0"/>
              <a:t>cùng chứa tất cả  các cột của bảng </a:t>
            </a:r>
            <a:r>
              <a:rPr lang="vi-VN" sz="2400" dirty="0" smtClean="0"/>
              <a:t>được </a:t>
            </a:r>
            <a:r>
              <a:rPr lang="en-US" sz="2400" dirty="0" smtClean="0"/>
              <a:t>t</a:t>
            </a:r>
            <a:r>
              <a:rPr lang="vi-VN" sz="2400" dirty="0" smtClean="0"/>
              <a:t>ham </a:t>
            </a:r>
            <a:r>
              <a:rPr lang="vi-VN" sz="2400" dirty="0"/>
              <a:t>chiếu trong các truy </a:t>
            </a:r>
            <a:r>
              <a:rPr lang="vi-VN" sz="2400" dirty="0" smtClean="0"/>
              <a:t>vấn</a:t>
            </a:r>
            <a:endParaRPr lang="en-GB" sz="2400" dirty="0"/>
          </a:p>
          <a:p>
            <a:r>
              <a:rPr lang="vi-VN" sz="2400" dirty="0"/>
              <a:t>Index Join Scan cho phép không cần truy xuất dữ </a:t>
            </a:r>
            <a:r>
              <a:rPr lang="vi-VN" sz="2400" dirty="0" smtClean="0"/>
              <a:t>liệu </a:t>
            </a:r>
            <a:r>
              <a:rPr lang="vi-VN" sz="2400" dirty="0"/>
              <a:t>trên bảng </a:t>
            </a:r>
            <a:r>
              <a:rPr lang="vi-VN" sz="2400" dirty="0" smtClean="0"/>
              <a:t>để lấy </a:t>
            </a:r>
            <a:r>
              <a:rPr lang="vi-VN" sz="2400" dirty="0"/>
              <a:t>giá </a:t>
            </a:r>
            <a:r>
              <a:rPr lang="vi-VN" sz="2400" dirty="0" smtClean="0"/>
              <a:t>trị của</a:t>
            </a:r>
            <a:r>
              <a:rPr lang="en-US" sz="2400" dirty="0" smtClean="0"/>
              <a:t> </a:t>
            </a:r>
            <a:r>
              <a:rPr lang="vi-VN" sz="2400" dirty="0" smtClean="0"/>
              <a:t>cột  </a:t>
            </a:r>
            <a:r>
              <a:rPr lang="vi-VN" sz="2400" dirty="0"/>
              <a:t>được tham </a:t>
            </a:r>
            <a:r>
              <a:rPr lang="vi-VN" sz="2400" dirty="0" smtClean="0"/>
              <a:t>chiếu </a:t>
            </a:r>
            <a:r>
              <a:rPr lang="vi-VN" sz="2400" dirty="0"/>
              <a:t>trong câu truy vẫn, thay vào đó </a:t>
            </a:r>
            <a:r>
              <a:rPr lang="vi-VN" sz="2400" dirty="0" smtClean="0"/>
              <a:t>có thể sử </a:t>
            </a:r>
            <a:r>
              <a:rPr lang="vi-VN" sz="2400" dirty="0"/>
              <a:t>dụng cấu trúc chỉ  mục để </a:t>
            </a:r>
            <a:r>
              <a:rPr lang="vi-VN" sz="2400" dirty="0" smtClean="0"/>
              <a:t>lấy </a:t>
            </a:r>
            <a:r>
              <a:rPr lang="vi-VN" sz="2400" dirty="0"/>
              <a:t>dữ </a:t>
            </a:r>
            <a:r>
              <a:rPr lang="vi-VN" sz="2400" dirty="0" smtClean="0"/>
              <a:t>liệu </a:t>
            </a:r>
            <a:r>
              <a:rPr lang="vi-VN" sz="2400" dirty="0"/>
              <a:t>của cột tương </a:t>
            </a:r>
            <a:r>
              <a:rPr lang="vi-VN" sz="2400" dirty="0" smtClean="0"/>
              <a:t>ứng.</a:t>
            </a:r>
            <a:endParaRPr lang="en-US" sz="2400"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419600"/>
            <a:ext cx="6781799" cy="1981200"/>
          </a:xfrm>
          <a:prstGeom prst="rect">
            <a:avLst/>
          </a:prstGeom>
        </p:spPr>
      </p:pic>
    </p:spTree>
    <p:extLst>
      <p:ext uri="{BB962C8B-B14F-4D97-AF65-F5344CB8AC3E}">
        <p14:creationId xmlns:p14="http://schemas.microsoft.com/office/powerpoint/2010/main" val="722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5.9. </a:t>
            </a:r>
            <a:r>
              <a:rPr lang="en-US" dirty="0">
                <a:latin typeface="Times New Roman" panose="02020603050405020304" pitchFamily="18" charset="0"/>
                <a:cs typeface="Times New Roman" panose="02020603050405020304" pitchFamily="18" charset="0"/>
              </a:rPr>
              <a:t>B*-tree Indexes and Nulls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vi-VN" dirty="0">
                <a:latin typeface="Times New Roman" panose="02020603050405020304" pitchFamily="18" charset="0"/>
                <a:cs typeface="Times New Roman" panose="02020603050405020304" pitchFamily="18" charset="0"/>
              </a:rPr>
              <a:t>Cấu </a:t>
            </a:r>
            <a:r>
              <a:rPr lang="vi-VN" dirty="0" smtClean="0">
                <a:latin typeface="Times New Roman" panose="02020603050405020304" pitchFamily="18" charset="0"/>
                <a:cs typeface="Times New Roman" panose="02020603050405020304" pitchFamily="18" charset="0"/>
              </a:rPr>
              <a:t>trúc </a:t>
            </a:r>
            <a:r>
              <a:rPr lang="vi-VN" dirty="0">
                <a:latin typeface="Times New Roman" panose="02020603050405020304" pitchFamily="18" charset="0"/>
                <a:cs typeface="Times New Roman" panose="02020603050405020304" pitchFamily="18" charset="0"/>
              </a:rPr>
              <a:t>B*-tree Indexes không cho phép lưu trữ </a:t>
            </a:r>
            <a:r>
              <a:rPr lang="vi-VN" dirty="0" smtClean="0">
                <a:latin typeface="Times New Roman" panose="02020603050405020304" pitchFamily="18" charset="0"/>
                <a:cs typeface="Times New Roman" panose="02020603050405020304" pitchFamily="18" charset="0"/>
              </a:rPr>
              <a:t>giá trị NULL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cột được đánh </a:t>
            </a:r>
            <a:r>
              <a:rPr lang="vi-VN" dirty="0" smtClean="0">
                <a:latin typeface="Times New Roman" panose="02020603050405020304" pitchFamily="18" charset="0"/>
                <a:cs typeface="Times New Roman" panose="02020603050405020304" pitchFamily="18" charset="0"/>
              </a:rPr>
              <a:t>chỉ </a:t>
            </a:r>
            <a:r>
              <a:rPr lang="vi-VN" dirty="0">
                <a:latin typeface="Times New Roman" panose="02020603050405020304" pitchFamily="18" charset="0"/>
                <a:cs typeface="Times New Roman" panose="02020603050405020304" pitchFamily="18" charset="0"/>
              </a:rPr>
              <a:t>mục sử </a:t>
            </a:r>
            <a:r>
              <a:rPr lang="vi-VN" dirty="0" smtClean="0">
                <a:latin typeface="Times New Roman" panose="02020603050405020304" pitchFamily="18" charset="0"/>
                <a:cs typeface="Times New Roman" panose="02020603050405020304" pitchFamily="18" charset="0"/>
              </a:rPr>
              <a:t>dụng </a:t>
            </a:r>
            <a:r>
              <a:rPr lang="vi-VN" dirty="0">
                <a:latin typeface="Times New Roman" panose="02020603050405020304" pitchFamily="18" charset="0"/>
                <a:cs typeface="Times New Roman" panose="02020603050405020304" pitchFamily="18" charset="0"/>
              </a:rPr>
              <a:t>B*-tree </a:t>
            </a:r>
            <a:r>
              <a:rPr lang="vi-VN" dirty="0" smtClean="0">
                <a:latin typeface="Times New Roman" panose="02020603050405020304" pitchFamily="18" charset="0"/>
                <a:cs typeface="Times New Roman" panose="02020603050405020304" pitchFamily="18" charset="0"/>
              </a:rPr>
              <a:t>Indexes </a:t>
            </a:r>
            <a:r>
              <a:rPr lang="vi-VN" dirty="0">
                <a:latin typeface="Times New Roman" panose="02020603050405020304" pitchFamily="18" charset="0"/>
                <a:cs typeface="Times New Roman" panose="02020603050405020304" pitchFamily="18" charset="0"/>
              </a:rPr>
              <a:t>sẽ không được sử dụng thực hiện câu truy vấn trừ khi có điều kiện loại bỏ giá trị NULL trong câu </a:t>
            </a:r>
            <a:r>
              <a:rPr lang="vi-VN" dirty="0" smtClean="0">
                <a:latin typeface="Times New Roman" panose="02020603050405020304" pitchFamily="18" charset="0"/>
                <a:cs typeface="Times New Roman" panose="02020603050405020304" pitchFamily="18" charset="0"/>
              </a:rPr>
              <a:t>truy vấn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VD : create table </a:t>
            </a:r>
            <a:r>
              <a:rPr lang="en-US" dirty="0" err="1">
                <a:latin typeface="Times New Roman" panose="02020603050405020304" pitchFamily="18" charset="0"/>
                <a:cs typeface="Times New Roman" panose="02020603050405020304" pitchFamily="18" charset="0"/>
              </a:rPr>
              <a:t>nulltest</a:t>
            </a:r>
            <a:r>
              <a:rPr lang="en-US" dirty="0">
                <a:latin typeface="Times New Roman" panose="02020603050405020304" pitchFamily="18" charset="0"/>
                <a:cs typeface="Times New Roman" panose="02020603050405020304" pitchFamily="18" charset="0"/>
              </a:rPr>
              <a:t> ( col1 number, col2 </a:t>
            </a:r>
            <a:r>
              <a:rPr lang="en-US" dirty="0" smtClean="0">
                <a:latin typeface="Times New Roman" panose="02020603050405020304" pitchFamily="18" charset="0"/>
                <a:cs typeface="Times New Roman" panose="02020603050405020304" pitchFamily="18" charset="0"/>
              </a:rPr>
              <a:t>	number </a:t>
            </a:r>
            <a:r>
              <a:rPr lang="en-US" dirty="0">
                <a:latin typeface="Times New Roman" panose="02020603050405020304" pitchFamily="18" charset="0"/>
                <a:cs typeface="Times New Roman" panose="02020603050405020304" pitchFamily="18" charset="0"/>
              </a:rPr>
              <a:t>not null);</a:t>
            </a:r>
          </a:p>
          <a:p>
            <a:pPr marL="0" indent="0">
              <a:buNone/>
            </a:pPr>
            <a:r>
              <a:rPr lang="en-US" dirty="0" smtClean="0">
                <a:latin typeface="Times New Roman" panose="02020603050405020304" pitchFamily="18" charset="0"/>
                <a:cs typeface="Times New Roman" panose="02020603050405020304" pitchFamily="18" charset="0"/>
              </a:rPr>
              <a:t>	create </a:t>
            </a:r>
            <a:r>
              <a:rPr lang="en-US" dirty="0">
                <a:latin typeface="Times New Roman" panose="02020603050405020304" pitchFamily="18" charset="0"/>
                <a:cs typeface="Times New Roman" panose="02020603050405020304" pitchFamily="18" charset="0"/>
              </a:rPr>
              <a:t>index nullind1 on </a:t>
            </a:r>
            <a:r>
              <a:rPr lang="en-US" dirty="0" err="1">
                <a:latin typeface="Times New Roman" panose="02020603050405020304" pitchFamily="18" charset="0"/>
                <a:cs typeface="Times New Roman" panose="02020603050405020304" pitchFamily="18" charset="0"/>
              </a:rPr>
              <a:t>nulltest</a:t>
            </a:r>
            <a:r>
              <a:rPr lang="en-US" dirty="0">
                <a:latin typeface="Times New Roman" panose="02020603050405020304" pitchFamily="18" charset="0"/>
                <a:cs typeface="Times New Roman" panose="02020603050405020304" pitchFamily="18" charset="0"/>
              </a:rPr>
              <a:t> (col1);</a:t>
            </a:r>
          </a:p>
          <a:p>
            <a:pPr marL="0" indent="0">
              <a:buNone/>
            </a:pPr>
            <a:r>
              <a:rPr lang="en-US" dirty="0" smtClean="0">
                <a:latin typeface="Times New Roman" panose="02020603050405020304" pitchFamily="18" charset="0"/>
                <a:cs typeface="Times New Roman" panose="02020603050405020304" pitchFamily="18" charset="0"/>
              </a:rPr>
              <a:t>	create index notnullind2 on </a:t>
            </a:r>
            <a:r>
              <a:rPr lang="en-US" dirty="0" err="1" smtClean="0">
                <a:latin typeface="Times New Roman" panose="02020603050405020304" pitchFamily="18" charset="0"/>
                <a:cs typeface="Times New Roman" panose="02020603050405020304" pitchFamily="18" charset="0"/>
              </a:rPr>
              <a:t>nulltest</a:t>
            </a:r>
            <a:r>
              <a:rPr lang="en-US" dirty="0" smtClean="0">
                <a:latin typeface="Times New Roman" panose="02020603050405020304" pitchFamily="18" charset="0"/>
                <a:cs typeface="Times New Roman" panose="02020603050405020304" pitchFamily="18" charset="0"/>
              </a:rPr>
              <a:t> (col2);</a:t>
            </a:r>
          </a:p>
          <a:p>
            <a:pPr marL="0" indent="0">
              <a:buNone/>
            </a:pP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Select col1 from </a:t>
            </a:r>
            <a:r>
              <a:rPr lang="en-US" i="1" dirty="0" err="1">
                <a:latin typeface="Times New Roman" panose="02020603050405020304" pitchFamily="18" charset="0"/>
                <a:cs typeface="Times New Roman" panose="02020603050405020304" pitchFamily="18" charset="0"/>
              </a:rPr>
              <a:t>nulltest</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t; </a:t>
            </a:r>
          </a:p>
          <a:p>
            <a:pPr marL="0" indent="0">
              <a:buNone/>
            </a:pPr>
            <a:r>
              <a:rPr lang="en-US" i="1" dirty="0">
                <a:latin typeface="Times New Roman" panose="02020603050405020304" pitchFamily="18" charset="0"/>
                <a:cs typeface="Times New Roman" panose="02020603050405020304" pitchFamily="18" charset="0"/>
              </a:rPr>
              <a:t>	Select </a:t>
            </a:r>
            <a:r>
              <a:rPr lang="en-US" i="1" dirty="0" smtClean="0">
                <a:latin typeface="Times New Roman" panose="02020603050405020304" pitchFamily="18" charset="0"/>
                <a:cs typeface="Times New Roman" panose="02020603050405020304" pitchFamily="18" charset="0"/>
              </a:rPr>
              <a:t>col2 </a:t>
            </a:r>
            <a:r>
              <a:rPr lang="en-US" i="1" dirty="0">
                <a:latin typeface="Times New Roman" panose="02020603050405020304" pitchFamily="18" charset="0"/>
                <a:cs typeface="Times New Roman" panose="02020603050405020304" pitchFamily="18" charset="0"/>
              </a:rPr>
              <a:t>from </a:t>
            </a:r>
            <a:r>
              <a:rPr lang="en-US" i="1" dirty="0" err="1">
                <a:latin typeface="Times New Roman" panose="02020603050405020304" pitchFamily="18" charset="0"/>
                <a:cs typeface="Times New Roman" panose="02020603050405020304" pitchFamily="18" charset="0"/>
              </a:rPr>
              <a:t>nulltest</a:t>
            </a:r>
            <a:r>
              <a:rPr lang="en-US" i="1" dirty="0">
                <a:latin typeface="Times New Roman" panose="02020603050405020304" pitchFamily="18" charset="0"/>
                <a:cs typeface="Times New Roman" panose="02020603050405020304" pitchFamily="18" charset="0"/>
              </a:rPr>
              <a:t>  t; </a:t>
            </a:r>
            <a:endParaRPr lang="en-GB"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44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5.10. </a:t>
            </a:r>
            <a:r>
              <a:rPr lang="en-US" dirty="0">
                <a:latin typeface="Times New Roman" panose="02020603050405020304" pitchFamily="18" charset="0"/>
                <a:cs typeface="Times New Roman" panose="02020603050405020304" pitchFamily="18" charset="0"/>
              </a:rPr>
              <a:t>Using Indexes: Considering </a:t>
            </a:r>
            <a:r>
              <a:rPr lang="en-US" dirty="0" err="1">
                <a:latin typeface="Times New Roman" panose="02020603050405020304" pitchFamily="18" charset="0"/>
                <a:cs typeface="Times New Roman" panose="02020603050405020304" pitchFamily="18" charset="0"/>
              </a:rPr>
              <a:t>Nullable</a:t>
            </a:r>
            <a:r>
              <a:rPr lang="en-US" dirty="0">
                <a:latin typeface="Times New Roman" panose="02020603050405020304" pitchFamily="18" charset="0"/>
                <a:cs typeface="Times New Roman" panose="02020603050405020304" pitchFamily="18" charset="0"/>
              </a:rPr>
              <a:t> Columns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Một số </a:t>
            </a:r>
            <a:r>
              <a:rPr lang="vi-VN" dirty="0" smtClean="0">
                <a:latin typeface="Times New Roman" panose="02020603050405020304" pitchFamily="18" charset="0"/>
                <a:cs typeface="Times New Roman" panose="02020603050405020304" pitchFamily="18" charset="0"/>
              </a:rPr>
              <a:t>câu </a:t>
            </a:r>
            <a:r>
              <a:rPr lang="vi-VN" dirty="0">
                <a:latin typeface="Times New Roman" panose="02020603050405020304" pitchFamily="18" charset="0"/>
                <a:cs typeface="Times New Roman" panose="02020603050405020304" pitchFamily="18" charset="0"/>
              </a:rPr>
              <a:t>truy vấn đơn giản như  đếm số </a:t>
            </a:r>
            <a:r>
              <a:rPr lang="vi-VN" dirty="0" smtClean="0">
                <a:latin typeface="Times New Roman" panose="02020603050405020304" pitchFamily="18" charset="0"/>
                <a:cs typeface="Times New Roman" panose="02020603050405020304" pitchFamily="18" charset="0"/>
              </a:rPr>
              <a:t>hàng </a:t>
            </a:r>
            <a:r>
              <a:rPr lang="vi-VN" dirty="0">
                <a:latin typeface="Times New Roman" panose="02020603050405020304" pitchFamily="18" charset="0"/>
                <a:cs typeface="Times New Roman" panose="02020603050405020304" pitchFamily="18" charset="0"/>
              </a:rPr>
              <a:t>trong bảng (sử </a:t>
            </a:r>
            <a:r>
              <a:rPr lang="vi-VN" dirty="0" smtClean="0">
                <a:latin typeface="Times New Roman" panose="02020603050405020304" pitchFamily="18" charset="0"/>
                <a:cs typeface="Times New Roman" panose="02020603050405020304" pitchFamily="18" charset="0"/>
              </a:rPr>
              <a:t>dụng hàm</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COUNT</a:t>
            </a:r>
            <a:r>
              <a:rPr lang="vi-VN" dirty="0">
                <a:latin typeface="Times New Roman" panose="02020603050405020304" pitchFamily="18" charset="0"/>
                <a:cs typeface="Times New Roman" panose="02020603050405020304" pitchFamily="18" charset="0"/>
              </a:rPr>
              <a:t>) sử </a:t>
            </a:r>
            <a:r>
              <a:rPr lang="vi-VN" dirty="0" smtClean="0">
                <a:latin typeface="Times New Roman" panose="02020603050405020304" pitchFamily="18" charset="0"/>
                <a:cs typeface="Times New Roman" panose="02020603050405020304" pitchFamily="18" charset="0"/>
              </a:rPr>
              <a:t>dụng </a:t>
            </a:r>
            <a:r>
              <a:rPr lang="vi-VN" dirty="0">
                <a:latin typeface="Times New Roman" panose="02020603050405020304" pitchFamily="18" charset="0"/>
                <a:cs typeface="Times New Roman" panose="02020603050405020304" pitchFamily="18" charset="0"/>
              </a:rPr>
              <a:t>cấu trúc </a:t>
            </a:r>
            <a:r>
              <a:rPr lang="vi-VN" dirty="0"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mục </a:t>
            </a:r>
            <a:r>
              <a:rPr lang="vi-VN" dirty="0">
                <a:latin typeface="Times New Roman" panose="02020603050405020304" pitchFamily="18" charset="0"/>
                <a:cs typeface="Times New Roman" panose="02020603050405020304" pitchFamily="18" charset="0"/>
              </a:rPr>
              <a:t>thường hiệu quả hơn so với việc scan toàn </a:t>
            </a:r>
            <a:r>
              <a:rPr lang="vi-VN" dirty="0" smtClean="0">
                <a:latin typeface="Times New Roman" panose="02020603050405020304" pitchFamily="18" charset="0"/>
                <a:cs typeface="Times New Roman" panose="02020603050405020304" pitchFamily="18" charset="0"/>
              </a:rPr>
              <a:t>bảng</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Tuy nhiên cấu trúc chỉ mục B*-</a:t>
            </a:r>
            <a:r>
              <a:rPr lang="vi-VN" dirty="0" smtClean="0">
                <a:latin typeface="Times New Roman" panose="02020603050405020304" pitchFamily="18" charset="0"/>
                <a:cs typeface="Times New Roman" panose="02020603050405020304" pitchFamily="18" charset="0"/>
              </a:rPr>
              <a:t>tree</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indexes </a:t>
            </a:r>
            <a:r>
              <a:rPr lang="vi-VN" dirty="0">
                <a:latin typeface="Times New Roman" panose="02020603050405020304" pitchFamily="18" charset="0"/>
                <a:cs typeface="Times New Roman" panose="02020603050405020304" pitchFamily="18" charset="0"/>
              </a:rPr>
              <a:t>không </a:t>
            </a:r>
            <a:r>
              <a:rPr lang="vi-VN" dirty="0" smtClean="0">
                <a:latin typeface="Times New Roman" panose="02020603050405020304" pitchFamily="18" charset="0"/>
                <a:cs typeface="Times New Roman" panose="02020603050405020304" pitchFamily="18" charset="0"/>
              </a:rPr>
              <a:t>được </a:t>
            </a:r>
            <a:r>
              <a:rPr lang="vi-VN" dirty="0">
                <a:latin typeface="Times New Roman" panose="02020603050405020304" pitchFamily="18" charset="0"/>
                <a:cs typeface="Times New Roman" panose="02020603050405020304" pitchFamily="18" charset="0"/>
              </a:rPr>
              <a:t>sử dụng cho câu truy vấn đối với các cột có chứa giá trị NULL</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39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5.11. </a:t>
            </a:r>
            <a:r>
              <a:rPr lang="en-US" dirty="0"/>
              <a:t>Using Indexes: Considering </a:t>
            </a:r>
            <a:r>
              <a:rPr lang="en-US" dirty="0" err="1"/>
              <a:t>Nullable</a:t>
            </a:r>
            <a:r>
              <a:rPr lang="en-US" dirty="0"/>
              <a:t> </a:t>
            </a:r>
            <a:r>
              <a:rPr lang="en-US" dirty="0" smtClean="0"/>
              <a:t>Columns </a:t>
            </a:r>
            <a:r>
              <a:rPr lang="en-US" dirty="0"/>
              <a:t>(</a:t>
            </a:r>
            <a:r>
              <a:rPr lang="en-US" dirty="0" err="1"/>
              <a:t>tiếp</a:t>
            </a:r>
            <a:r>
              <a:rPr lang="en-US" dirty="0"/>
              <a:t>)</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7162800" cy="4343400"/>
          </a:xfrm>
        </p:spPr>
      </p:pic>
    </p:spTree>
    <p:extLst>
      <p:ext uri="{BB962C8B-B14F-4D97-AF65-F5344CB8AC3E}">
        <p14:creationId xmlns:p14="http://schemas.microsoft.com/office/powerpoint/2010/main" val="2571274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GB" dirty="0" smtClean="0"/>
              <a:t>5.12.  </a:t>
            </a:r>
            <a:r>
              <a:rPr lang="en-GB" dirty="0"/>
              <a:t>Index-Organized Tables</a:t>
            </a:r>
          </a:p>
        </p:txBody>
      </p:sp>
      <p:sp>
        <p:nvSpPr>
          <p:cNvPr id="5" name="Content Placeholder 4"/>
          <p:cNvSpPr>
            <a:spLocks noGrp="1"/>
          </p:cNvSpPr>
          <p:nvPr>
            <p:ph idx="1"/>
          </p:nvPr>
        </p:nvSpPr>
        <p:spPr>
          <a:xfrm>
            <a:off x="457200" y="1447800"/>
            <a:ext cx="8229600" cy="5257800"/>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err="1">
                <a:latin typeface="Times New Roman" pitchFamily="18" charset="0"/>
                <a:cs typeface="Times New Roman" pitchFamily="18" charset="0"/>
              </a:rPr>
              <a:t>L</a:t>
            </a:r>
            <a:r>
              <a:rPr lang="en-US" dirty="0" err="1" smtClean="0">
                <a:latin typeface="Times New Roman" pitchFamily="18" charset="0"/>
                <a:cs typeface="Times New Roman" pitchFamily="18" charset="0"/>
              </a:rPr>
              <a:t>à</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mục</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IOT </a:t>
            </a:r>
            <a:r>
              <a:rPr lang="en-US" dirty="0" err="1">
                <a:latin typeface="Times New Roman" pitchFamily="18" charset="0"/>
                <a:cs typeface="Times New Roman" pitchFamily="18" charset="0"/>
              </a:rPr>
              <a:t>bao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lvl="1"/>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dòng</a:t>
            </a:r>
            <a:endParaRPr lang="en-US" dirty="0">
              <a:latin typeface="Times New Roman" pitchFamily="18" charset="0"/>
              <a:cs typeface="Times New Roman" pitchFamily="18" charset="0"/>
            </a:endParaRPr>
          </a:p>
          <a:p>
            <a:pPr lvl="1"/>
            <a:endParaRPr lang="en-US" dirty="0"/>
          </a:p>
        </p:txBody>
      </p:sp>
      <p:pic>
        <p:nvPicPr>
          <p:cNvPr id="6" name="Picture 5" descr="1.PN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791200" cy="3200400"/>
          </a:xfrm>
          <a:prstGeom prst="rect">
            <a:avLst/>
          </a:prstGeom>
          <a:noFill/>
          <a:ln>
            <a:noFill/>
          </a:ln>
        </p:spPr>
      </p:pic>
    </p:spTree>
    <p:extLst>
      <p:ext uri="{BB962C8B-B14F-4D97-AF65-F5344CB8AC3E}">
        <p14:creationId xmlns:p14="http://schemas.microsoft.com/office/powerpoint/2010/main" val="1030315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5.13 Bitmap Index</a:t>
            </a:r>
            <a:endParaRPr lang="en-US" dirty="0"/>
          </a:p>
        </p:txBody>
      </p:sp>
      <p:sp>
        <p:nvSpPr>
          <p:cNvPr id="3" name="Content Placeholder 2"/>
          <p:cNvSpPr>
            <a:spLocks noGrp="1"/>
          </p:cNvSpPr>
          <p:nvPr>
            <p:ph idx="1"/>
          </p:nvPr>
        </p:nvSpPr>
        <p:spPr>
          <a:xfrm>
            <a:off x="457200" y="1600200"/>
            <a:ext cx="8229600" cy="5638800"/>
          </a:xfrm>
        </p:spPr>
        <p:txBody>
          <a:bodyPr>
            <a:normAutofit fontScale="92500" lnSpcReduction="2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index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bitmap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bitmap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thỏa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mãn</a:t>
            </a:r>
            <a:endParaRPr lang="en-US" dirty="0" smtClean="0">
              <a:latin typeface="Times New Roman" panose="02020603050405020304" pitchFamily="18" charset="0"/>
              <a:cs typeface="Times New Roman" panose="02020603050405020304" pitchFamily="18" charset="0"/>
            </a:endParaRPr>
          </a:p>
        </p:txBody>
      </p:sp>
      <p:pic>
        <p:nvPicPr>
          <p:cNvPr id="4" name="Picture 3" descr="https://lh3.googleusercontent.com/wi8sdrSlSkwF9iDwOnPHx4-_dQKwarFQKjYI9GgqAN4NJFSwD3Ebbg0xBFZ3SLZcUN_LTxrbB7amMXxKU3pr50QntOIrEzvq6jSj3Z29K_ZjF4DogjGFX0FFNRXaJqTOvshqdZLfw4rfp09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5730240" cy="3581400"/>
          </a:xfrm>
          <a:prstGeom prst="rect">
            <a:avLst/>
          </a:prstGeom>
          <a:noFill/>
          <a:ln>
            <a:noFill/>
          </a:ln>
        </p:spPr>
      </p:pic>
    </p:spTree>
    <p:extLst>
      <p:ext uri="{BB962C8B-B14F-4D97-AF65-F5344CB8AC3E}">
        <p14:creationId xmlns:p14="http://schemas.microsoft.com/office/powerpoint/2010/main" val="267626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5.13.Bitmap index </a:t>
            </a:r>
            <a:r>
              <a:rPr lang="en-US" dirty="0"/>
              <a:t>(</a:t>
            </a:r>
            <a:r>
              <a:rPr lang="en-US" dirty="0" err="1"/>
              <a:t>tiếp</a:t>
            </a:r>
            <a:r>
              <a:rPr lang="en-US" dirty="0"/>
              <a:t>)</a:t>
            </a:r>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Bitmap </a:t>
            </a:r>
            <a:r>
              <a:rPr lang="en-US" sz="2800" dirty="0" err="1">
                <a:latin typeface="Times New Roman" panose="02020603050405020304" pitchFamily="18" charset="0"/>
                <a:cs typeface="Times New Roman" panose="02020603050405020304" pitchFamily="18" charset="0"/>
              </a:rPr>
              <a:t>indexs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K</a:t>
            </a:r>
            <a:r>
              <a:rPr lang="en-US" sz="2800" dirty="0" err="1" smtClean="0">
                <a:latin typeface="Times New Roman" panose="02020603050405020304" pitchFamily="18" charset="0"/>
                <a:cs typeface="Times New Roman" panose="02020603050405020304" pitchFamily="18" charset="0"/>
              </a:rPr>
              <a:t>hi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bitmap, ta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lúc</a:t>
            </a:r>
            <a:r>
              <a:rPr lang="en-US" sz="2800" dirty="0" smtClean="0">
                <a:latin typeface="Times New Roman" panose="02020603050405020304" pitchFamily="18" charset="0"/>
                <a:cs typeface="Times New Roman" panose="02020603050405020304" pitchFamily="18" charset="0"/>
              </a:rPr>
              <a:t>. </a:t>
            </a:r>
          </a:p>
          <a:p>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index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bitmap </a:t>
            </a:r>
            <a:r>
              <a:rPr lang="en-US" sz="2800" dirty="0" err="1">
                <a:latin typeface="Times New Roman" panose="02020603050405020304" pitchFamily="18" charset="0"/>
                <a:cs typeface="Times New Roman" panose="02020603050405020304" pitchFamily="18" charset="0"/>
              </a:rPr>
              <a:t>indexs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NULL.</a:t>
            </a:r>
          </a:p>
          <a:p>
            <a:r>
              <a:rPr lang="en-US" sz="2800" dirty="0">
                <a:latin typeface="Times New Roman" panose="02020603050405020304" pitchFamily="18" charset="0"/>
                <a:cs typeface="Times New Roman" panose="02020603050405020304" pitchFamily="18" charset="0"/>
              </a:rPr>
              <a:t>Bitmap </a:t>
            </a:r>
            <a:r>
              <a:rPr lang="en-US" sz="2800" dirty="0" err="1">
                <a:latin typeface="Times New Roman" panose="02020603050405020304" pitchFamily="18" charset="0"/>
                <a:cs typeface="Times New Roman" panose="02020603050405020304" pitchFamily="18" charset="0"/>
              </a:rPr>
              <a:t>indexs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WHERE.</a:t>
            </a:r>
          </a:p>
          <a:p>
            <a:r>
              <a:rPr lang="en-US" sz="2800" dirty="0">
                <a:latin typeface="Times New Roman" panose="02020603050405020304" pitchFamily="18" charset="0"/>
                <a:cs typeface="Times New Roman" panose="02020603050405020304" pitchFamily="18" charset="0"/>
              </a:rPr>
              <a:t>Bitmap index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dử</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(value list)</a:t>
            </a:r>
          </a:p>
          <a:p>
            <a:pPr lvl="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57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GB" dirty="0"/>
          </a:p>
        </p:txBody>
      </p:sp>
      <p:sp>
        <p:nvSpPr>
          <p:cNvPr id="3" name="Content Placeholder 2"/>
          <p:cNvSpPr>
            <a:spLocks noGrp="1"/>
          </p:cNvSpPr>
          <p:nvPr>
            <p:ph idx="1"/>
          </p:nvPr>
        </p:nvSpPr>
        <p:spPr/>
        <p:txBody>
          <a:bodyPr/>
          <a:lstStyle/>
          <a:p>
            <a:pPr marL="514350" indent="-514350">
              <a:buAutoNum type="arabicPeriod"/>
            </a:pPr>
            <a:r>
              <a:rPr lang="en-US" dirty="0" smtClean="0"/>
              <a:t> </a:t>
            </a:r>
            <a:r>
              <a:rPr lang="en-US" dirty="0"/>
              <a:t>Main Structures and Access </a:t>
            </a:r>
            <a:r>
              <a:rPr lang="en-US" dirty="0" smtClean="0"/>
              <a:t>Paths</a:t>
            </a:r>
          </a:p>
          <a:p>
            <a:pPr marL="514350" indent="-514350">
              <a:buAutoNum type="arabicPeriod"/>
            </a:pPr>
            <a:r>
              <a:rPr lang="en-US" dirty="0"/>
              <a:t> </a:t>
            </a:r>
            <a:r>
              <a:rPr lang="en-US" dirty="0" smtClean="0"/>
              <a:t>Full Table Scan</a:t>
            </a:r>
          </a:p>
          <a:p>
            <a:pPr marL="514350" indent="-514350">
              <a:buAutoNum type="arabicPeriod"/>
            </a:pPr>
            <a:r>
              <a:rPr lang="en-US" dirty="0"/>
              <a:t> </a:t>
            </a:r>
            <a:r>
              <a:rPr lang="en-US" dirty="0" smtClean="0"/>
              <a:t>ROWID Scan</a:t>
            </a:r>
          </a:p>
          <a:p>
            <a:pPr marL="514350" indent="-514350">
              <a:buAutoNum type="arabicPeriod"/>
            </a:pPr>
            <a:r>
              <a:rPr lang="en-US" dirty="0"/>
              <a:t> </a:t>
            </a:r>
            <a:r>
              <a:rPr lang="en-US" dirty="0" smtClean="0"/>
              <a:t>Sample Table Scans</a:t>
            </a:r>
          </a:p>
          <a:p>
            <a:pPr marL="514350" indent="-514350">
              <a:buAutoNum type="arabicPeriod"/>
            </a:pPr>
            <a:r>
              <a:rPr lang="en-US" dirty="0"/>
              <a:t> </a:t>
            </a:r>
            <a:r>
              <a:rPr lang="en-US" dirty="0" smtClean="0"/>
              <a:t>Indexes</a:t>
            </a:r>
            <a:endParaRPr lang="en-GB" dirty="0"/>
          </a:p>
        </p:txBody>
      </p:sp>
    </p:spTree>
    <p:extLst>
      <p:ext uri="{BB962C8B-B14F-4D97-AF65-F5344CB8AC3E}">
        <p14:creationId xmlns:p14="http://schemas.microsoft.com/office/powerpoint/2010/main" val="4083292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5.14.Bitmap join index</a:t>
            </a: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bitmap join index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bitmap index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hay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Bitmap join index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2650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5.15 Invisible </a:t>
            </a:r>
            <a:r>
              <a:rPr lang="en-US"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457200" y="1676400"/>
            <a:ext cx="8229600" cy="4800600"/>
          </a:xfrm>
        </p:spPr>
        <p:txBody>
          <a:bodyPr>
            <a:normAutofit/>
          </a:bodyPr>
          <a:lstStyle/>
          <a:p>
            <a:r>
              <a:rPr lang="en-US" sz="2800" dirty="0" smtClean="0">
                <a:latin typeface="Times New Roman" panose="02020603050405020304" pitchFamily="18" charset="0"/>
                <a:cs typeface="Times New Roman" panose="02020603050405020304" pitchFamily="18" charset="0"/>
              </a:rPr>
              <a:t>Invisible index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index </a:t>
            </a:r>
            <a:r>
              <a:rPr lang="en-US" sz="2800" dirty="0" err="1" smtClean="0">
                <a:latin typeface="Times New Roman" panose="02020603050405020304" pitchFamily="18" charset="0"/>
                <a:cs typeface="Times New Roman" panose="02020603050405020304" pitchFamily="18" charset="0"/>
              </a:rPr>
              <a:t>giúp</a:t>
            </a:r>
            <a:r>
              <a:rPr lang="en-US" sz="2800" dirty="0" smtClean="0">
                <a:latin typeface="Times New Roman" panose="02020603050405020304" pitchFamily="18" charset="0"/>
                <a:cs typeface="Times New Roman" panose="02020603050405020304" pitchFamily="18" charset="0"/>
              </a:rPr>
              <a:t> ta so </a:t>
            </a:r>
            <a:r>
              <a:rPr lang="en-US" sz="2800" dirty="0" err="1" smtClean="0">
                <a:latin typeface="Times New Roman" panose="02020603050405020304" pitchFamily="18" charset="0"/>
                <a:cs typeface="Times New Roman" panose="02020603050405020304" pitchFamily="18" charset="0"/>
              </a:rPr>
              <a:t>sánh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index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index.</a:t>
            </a:r>
          </a:p>
          <a:p>
            <a:r>
              <a:rPr lang="vi-VN" sz="2800" dirty="0">
                <a:latin typeface="Times New Roman" panose="02020603050405020304" pitchFamily="18" charset="0"/>
                <a:cs typeface="Times New Roman" panose="02020603050405020304" pitchFamily="18" charset="0"/>
              </a:rPr>
              <a:t>một index bị lờ đi bởi trình tối ưu trừ khi bạn thiết lập tường minh OPTIMIZED_USE_INVISIBLE_INDEXES khởi tạo tham số </a:t>
            </a:r>
            <a:r>
              <a:rPr lang="vi-VN" sz="2800" dirty="0" smtClean="0">
                <a:latin typeface="Times New Roman" panose="02020603050405020304" pitchFamily="18" charset="0"/>
                <a:cs typeface="Times New Roman" panose="02020603050405020304" pitchFamily="18" charset="0"/>
              </a:rPr>
              <a:t>TRUE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FALSE.</a:t>
            </a:r>
          </a:p>
          <a:p>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index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invisible,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index, n</a:t>
            </a:r>
            <a:r>
              <a:rPr lang="vi-VN" sz="2800" dirty="0" smtClean="0">
                <a:latin typeface="Times New Roman" panose="02020603050405020304" pitchFamily="18" charset="0"/>
                <a:cs typeface="Times New Roman" panose="02020603050405020304" pitchFamily="18" charset="0"/>
              </a:rPr>
              <a:t>ếu </a:t>
            </a:r>
            <a:r>
              <a:rPr lang="vi-VN" sz="2800" dirty="0">
                <a:latin typeface="Times New Roman" panose="02020603050405020304" pitchFamily="18" charset="0"/>
                <a:cs typeface="Times New Roman" panose="02020603050405020304" pitchFamily="18" charset="0"/>
              </a:rPr>
              <a:t>không thấy rõ nó ảnh hưởng tới hiệu năng, bạn có thể xóa </a:t>
            </a:r>
            <a:r>
              <a:rPr lang="vi-VN" sz="2800" dirty="0" smtClean="0">
                <a:latin typeface="Times New Roman" panose="02020603050405020304" pitchFamily="18" charset="0"/>
                <a:cs typeface="Times New Roman" panose="02020603050405020304" pitchFamily="18" charset="0"/>
              </a:rPr>
              <a:t>index</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066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5.16.Các </a:t>
            </a: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index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5029200"/>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index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chèn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a:t>
            </a:r>
          </a:p>
          <a:p>
            <a:r>
              <a:rPr lang="vi-VN" sz="2800" dirty="0" smtClean="0">
                <a:latin typeface="Times New Roman" panose="02020603050405020304" pitchFamily="18" charset="0"/>
                <a:cs typeface="Times New Roman" panose="02020603050405020304" pitchFamily="18" charset="0"/>
              </a:rPr>
              <a:t>Tạo </a:t>
            </a:r>
            <a:r>
              <a:rPr lang="vi-VN" sz="2800" dirty="0">
                <a:latin typeface="Times New Roman" panose="02020603050405020304" pitchFamily="18" charset="0"/>
                <a:cs typeface="Times New Roman" panose="02020603050405020304" pitchFamily="18" charset="0"/>
              </a:rPr>
              <a:t>index </a:t>
            </a:r>
            <a:r>
              <a:rPr lang="vi-VN" sz="2800" dirty="0" smtClean="0">
                <a:latin typeface="Times New Roman" panose="02020603050405020304" pitchFamily="18" charset="0"/>
                <a:cs typeface="Times New Roman" panose="02020603050405020304" pitchFamily="18" charset="0"/>
              </a:rPr>
              <a:t>nếu </a:t>
            </a:r>
            <a:r>
              <a:rPr lang="vi-VN" sz="2800" dirty="0">
                <a:latin typeface="Times New Roman" panose="02020603050405020304" pitchFamily="18" charset="0"/>
                <a:cs typeface="Times New Roman" panose="02020603050405020304" pitchFamily="18" charset="0"/>
              </a:rPr>
              <a:t>thường xuyên muốn nhận ít hơn 15% số hàng trong một bảng lớn</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index.</a:t>
            </a:r>
          </a:p>
          <a:p>
            <a:r>
              <a:rPr lang="vi-VN" sz="2800" dirty="0">
                <a:latin typeface="Times New Roman" panose="02020603050405020304" pitchFamily="18" charset="0"/>
                <a:cs typeface="Times New Roman" panose="02020603050405020304" pitchFamily="18" charset="0"/>
              </a:rPr>
              <a:t>Thứ tự của cột trong câu lệnh CREATE INDEX có thể ảnh hưởng tới hiệu năng của câu truy vấn. Thông thường cột sử dụng nhiều nhất là cột đánh index đầu tiên</a:t>
            </a:r>
            <a:r>
              <a:rPr lang="vi-VN" sz="2800" dirty="0" smtClean="0">
                <a:latin typeface="Times New Roman" panose="02020603050405020304" pitchFamily="18" charset="0"/>
                <a:cs typeface="Times New Roman" panose="02020603050405020304" pitchFamily="18" charset="0"/>
              </a:rPr>
              <a:t>.</a:t>
            </a:r>
            <a:r>
              <a:rPr lang="en-US" sz="2800" dirty="0"/>
              <a:t> </a:t>
            </a:r>
            <a:endParaRPr lang="en-US" sz="2800" dirty="0" smtClean="0"/>
          </a:p>
          <a:p>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ần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1035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5.16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a:xfrm>
            <a:off x="457200" y="1981200"/>
            <a:ext cx="8229600" cy="4419600"/>
          </a:xfrm>
        </p:spPr>
        <p:txBody>
          <a:bodyPr>
            <a:normAutofit/>
          </a:bodyPr>
          <a:lstStyle/>
          <a:p>
            <a:r>
              <a:rPr lang="vi-VN" sz="2800" dirty="0" smtClean="0">
                <a:latin typeface="Times New Roman" panose="02020603050405020304" pitchFamily="18" charset="0"/>
                <a:cs typeface="Times New Roman" panose="02020603050405020304" pitchFamily="18" charset="0"/>
              </a:rPr>
              <a:t>Xóa </a:t>
            </a:r>
            <a:r>
              <a:rPr lang="vi-VN" sz="2800" dirty="0">
                <a:latin typeface="Times New Roman" panose="02020603050405020304" pitchFamily="18" charset="0"/>
                <a:cs typeface="Times New Roman" panose="02020603050405020304" pitchFamily="18" charset="0"/>
              </a:rPr>
              <a:t>index là điều không được khuyến khích</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Nếu </a:t>
            </a:r>
            <a:r>
              <a:rPr lang="vi-VN" sz="2800" dirty="0" smtClean="0">
                <a:latin typeface="Times New Roman" panose="02020603050405020304" pitchFamily="18" charset="0"/>
                <a:cs typeface="Times New Roman" panose="02020603050405020304" pitchFamily="18" charset="0"/>
              </a:rPr>
              <a:t>sử </a:t>
            </a:r>
            <a:r>
              <a:rPr lang="vi-VN" sz="2800" dirty="0">
                <a:latin typeface="Times New Roman" panose="02020603050405020304" pitchFamily="18" charset="0"/>
                <a:cs typeface="Times New Roman" panose="02020603050405020304" pitchFamily="18" charset="0"/>
              </a:rPr>
              <a:t>dụng cùng một không gian cho bảng và index của nó, nó co thể thuận lợi cho việc duy trì cơ sở dữ liệu, ví dụ như sao lưu cơ sở dữ liệu</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index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rõ</a:t>
            </a:r>
            <a:r>
              <a:rPr lang="en-US" sz="2800" dirty="0">
                <a:latin typeface="Times New Roman" panose="02020603050405020304" pitchFamily="18" charset="0"/>
                <a:cs typeface="Times New Roman" panose="02020603050405020304" pitchFamily="18" charset="0"/>
              </a:rPr>
              <a:t> NOLOGGING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CREATE </a:t>
            </a:r>
            <a:r>
              <a:rPr lang="en-US" sz="2800" dirty="0" smtClean="0">
                <a:latin typeface="Times New Roman" panose="02020603050405020304" pitchFamily="18" charset="0"/>
                <a:cs typeface="Times New Roman" panose="02020603050405020304" pitchFamily="18" charset="0"/>
              </a:rPr>
              <a:t>INDEX, Index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785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209800"/>
            <a:ext cx="8229600" cy="2239962"/>
          </a:xfrm>
        </p:spPr>
        <p:txBody>
          <a:bodyPr>
            <a:normAutofit/>
          </a:bodyPr>
          <a:lstStyle/>
          <a:p>
            <a:r>
              <a:rPr lang="en-US" dirty="0" err="1" smtClean="0"/>
              <a:t>Cảm</a:t>
            </a:r>
            <a:r>
              <a:rPr lang="en-US" dirty="0" smtClean="0"/>
              <a:t> </a:t>
            </a:r>
            <a:r>
              <a:rPr lang="en-US" dirty="0" err="1" smtClean="0"/>
              <a:t>ơn</a:t>
            </a:r>
            <a:r>
              <a:rPr lang="en-US" dirty="0" smtClean="0"/>
              <a:t> </a:t>
            </a:r>
            <a:r>
              <a:rPr lang="en-US" dirty="0" err="1" smtClean="0"/>
              <a:t>thầy</a:t>
            </a:r>
            <a:r>
              <a:rPr lang="en-US" dirty="0" smtClean="0"/>
              <a:t> </a:t>
            </a:r>
            <a:r>
              <a:rPr lang="en-US" dirty="0" err="1" smtClean="0"/>
              <a:t>và</a:t>
            </a:r>
            <a:r>
              <a:rPr lang="en-US" dirty="0" smtClean="0"/>
              <a:t> </a:t>
            </a:r>
            <a:r>
              <a:rPr lang="en-US" dirty="0" err="1" smtClean="0"/>
              <a:t>các</a:t>
            </a:r>
            <a:r>
              <a:rPr lang="en-US" dirty="0" smtClean="0"/>
              <a:t> </a:t>
            </a:r>
            <a:r>
              <a:rPr lang="en-US" dirty="0" err="1" smtClean="0"/>
              <a:t>bạn</a:t>
            </a:r>
            <a:r>
              <a:rPr lang="en-US" dirty="0" smtClean="0"/>
              <a:t> </a:t>
            </a:r>
            <a:r>
              <a:rPr lang="en-US" dirty="0" err="1" smtClean="0"/>
              <a:t>đã</a:t>
            </a:r>
            <a:r>
              <a:rPr lang="en-US" dirty="0" smtClean="0"/>
              <a:t> </a:t>
            </a:r>
            <a:r>
              <a:rPr lang="en-US" dirty="0" err="1" smtClean="0"/>
              <a:t>theo</a:t>
            </a:r>
            <a:r>
              <a:rPr lang="en-US" dirty="0" smtClean="0"/>
              <a:t> </a:t>
            </a:r>
            <a:r>
              <a:rPr lang="en-US" dirty="0" err="1" smtClean="0"/>
              <a:t>dõi</a:t>
            </a:r>
            <a:r>
              <a:rPr lang="en-US" dirty="0" smtClean="0"/>
              <a:t> </a:t>
            </a:r>
            <a:r>
              <a:rPr lang="en-US" dirty="0" err="1" smtClean="0"/>
              <a:t>và</a:t>
            </a:r>
            <a:r>
              <a:rPr lang="en-US" dirty="0" smtClean="0"/>
              <a:t> </a:t>
            </a:r>
            <a:r>
              <a:rPr lang="en-US" dirty="0" err="1" smtClean="0"/>
              <a:t>chú</a:t>
            </a:r>
            <a:r>
              <a:rPr lang="en-US" dirty="0" smtClean="0"/>
              <a:t> ý </a:t>
            </a:r>
            <a:r>
              <a:rPr lang="en-US" dirty="0" err="1" smtClean="0"/>
              <a:t>lắng</a:t>
            </a:r>
            <a:r>
              <a:rPr lang="en-US" dirty="0" smtClean="0"/>
              <a:t> </a:t>
            </a:r>
            <a:r>
              <a:rPr lang="en-US" dirty="0" err="1" smtClean="0"/>
              <a:t>nghe</a:t>
            </a:r>
            <a:r>
              <a:rPr lang="en-US" dirty="0" smtClean="0"/>
              <a:t>!</a:t>
            </a:r>
            <a:endParaRPr lang="en-US" dirty="0"/>
          </a:p>
        </p:txBody>
      </p:sp>
    </p:spTree>
    <p:extLst>
      <p:ext uri="{BB962C8B-B14F-4D97-AF65-F5344CB8AC3E}">
        <p14:creationId xmlns:p14="http://schemas.microsoft.com/office/powerpoint/2010/main" val="232410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a:t>
            </a:r>
            <a:r>
              <a:rPr lang="en-US" dirty="0" smtClean="0"/>
              <a:t>. </a:t>
            </a:r>
            <a:r>
              <a:rPr lang="en-US" dirty="0"/>
              <a:t>Main Structures and Access </a:t>
            </a:r>
            <a:r>
              <a:rPr lang="en-US" dirty="0" smtClean="0"/>
              <a:t>Paths</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71600"/>
            <a:ext cx="7162799" cy="5181600"/>
          </a:xfrm>
        </p:spPr>
      </p:pic>
    </p:spTree>
    <p:extLst>
      <p:ext uri="{BB962C8B-B14F-4D97-AF65-F5344CB8AC3E}">
        <p14:creationId xmlns:p14="http://schemas.microsoft.com/office/powerpoint/2010/main" val="3333962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Full Table Scan</a:t>
            </a:r>
            <a:endParaRPr lang="en-GB" dirty="0"/>
          </a:p>
        </p:txBody>
      </p:sp>
      <p:sp>
        <p:nvSpPr>
          <p:cNvPr id="3" name="Content Placeholder 2"/>
          <p:cNvSpPr>
            <a:spLocks noGrp="1"/>
          </p:cNvSpPr>
          <p:nvPr>
            <p:ph idx="1"/>
          </p:nvPr>
        </p:nvSpPr>
        <p:spPr/>
        <p:txBody>
          <a:bodyPr>
            <a:normAutofit fontScale="85000" lnSpcReduction="10000"/>
          </a:bodyPr>
          <a:lstStyle/>
          <a:p>
            <a:r>
              <a:rPr lang="vi-VN" dirty="0"/>
              <a:t>Một full table scan (FTS) sẽ  tuần tự đọc hết tất cả các hàng từ một bảng và </a:t>
            </a:r>
            <a:r>
              <a:rPr lang="vi-VN" dirty="0" smtClean="0"/>
              <a:t>lọc </a:t>
            </a:r>
            <a:r>
              <a:rPr lang="vi-VN" dirty="0"/>
              <a:t>ra những giá trị phù </a:t>
            </a:r>
            <a:r>
              <a:rPr lang="vi-VN" dirty="0" smtClean="0"/>
              <a:t>hợp</a:t>
            </a:r>
            <a:r>
              <a:rPr lang="en-US" dirty="0" smtClean="0"/>
              <a:t>.</a:t>
            </a:r>
          </a:p>
          <a:p>
            <a:r>
              <a:rPr lang="vi-VN" dirty="0"/>
              <a:t>Trong mỗi lần quét, tất cả các khối được định dạng là thấp hơn high-water mark </a:t>
            </a:r>
            <a:r>
              <a:rPr lang="vi-VN" dirty="0" smtClean="0"/>
              <a:t>đều sẽ  </a:t>
            </a:r>
            <a:r>
              <a:rPr lang="vi-VN" dirty="0"/>
              <a:t>được quét kể  cả  tất cả  các  hàng đã  được xóa khỏi bảng. Mỗi block chỉ  được đọc một lần</a:t>
            </a:r>
            <a:endParaRPr lang="en-US" dirty="0" smtClean="0"/>
          </a:p>
          <a:p>
            <a:r>
              <a:rPr lang="en-US" dirty="0"/>
              <a:t>M</a:t>
            </a:r>
            <a:r>
              <a:rPr lang="vi-VN" dirty="0" smtClean="0"/>
              <a:t>ột </a:t>
            </a:r>
            <a:r>
              <a:rPr lang="vi-VN" dirty="0"/>
              <a:t>FTS đọc tất cả block trong bảng, nó đọc các block liền kề </a:t>
            </a:r>
            <a:r>
              <a:rPr lang="vi-VN" dirty="0" smtClean="0"/>
              <a:t>nhau</a:t>
            </a:r>
            <a:r>
              <a:rPr lang="en-US" dirty="0" smtClean="0"/>
              <a:t> </a:t>
            </a:r>
            <a:r>
              <a:rPr lang="en-US" dirty="0" smtClean="0">
                <a:sym typeface="Wingdings" panose="05000000000000000000" pitchFamily="2" charset="2"/>
              </a:rPr>
              <a:t> </a:t>
            </a:r>
            <a:r>
              <a:rPr lang="vi-VN" dirty="0">
                <a:sym typeface="Wingdings" panose="05000000000000000000" pitchFamily="2" charset="2"/>
              </a:rPr>
              <a:t>hiệu suất đạt được </a:t>
            </a:r>
            <a:r>
              <a:rPr lang="vi-VN" dirty="0" smtClean="0">
                <a:sym typeface="Wingdings" panose="05000000000000000000" pitchFamily="2" charset="2"/>
              </a:rPr>
              <a:t>phụ</a:t>
            </a:r>
            <a:r>
              <a:rPr lang="en-US" dirty="0" smtClean="0">
                <a:sym typeface="Wingdings" panose="05000000000000000000" pitchFamily="2" charset="2"/>
              </a:rPr>
              <a:t> </a:t>
            </a:r>
            <a:r>
              <a:rPr lang="vi-VN" dirty="0" smtClean="0">
                <a:sym typeface="Wingdings" panose="05000000000000000000" pitchFamily="2" charset="2"/>
              </a:rPr>
              <a:t>thuộc </a:t>
            </a:r>
            <a:r>
              <a:rPr lang="vi-VN" dirty="0">
                <a:sym typeface="Wingdings" panose="05000000000000000000" pitchFamily="2" charset="2"/>
              </a:rPr>
              <a:t>vào việc tận dụng các lời gọi vào ra (I/O) mà  đọc nhiều block trong cùng một khoảng thời gian</a:t>
            </a:r>
            <a:endParaRPr lang="en-GB" dirty="0"/>
          </a:p>
        </p:txBody>
      </p:sp>
    </p:spTree>
    <p:extLst>
      <p:ext uri="{BB962C8B-B14F-4D97-AF65-F5344CB8AC3E}">
        <p14:creationId xmlns:p14="http://schemas.microsoft.com/office/powerpoint/2010/main" val="90027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Full Table Scan </a:t>
            </a:r>
            <a:r>
              <a:rPr lang="en-US" dirty="0"/>
              <a:t>(</a:t>
            </a:r>
            <a:r>
              <a:rPr lang="en-US" dirty="0" err="1"/>
              <a:t>tiếp</a:t>
            </a:r>
            <a:r>
              <a:rPr lang="en-US" dirty="0"/>
              <a:t>)</a:t>
            </a:r>
            <a:endParaRPr lang="en-GB" dirty="0"/>
          </a:p>
        </p:txBody>
      </p:sp>
      <p:sp>
        <p:nvSpPr>
          <p:cNvPr id="3" name="Content Placeholder 2"/>
          <p:cNvSpPr>
            <a:spLocks noGrp="1"/>
          </p:cNvSpPr>
          <p:nvPr>
            <p:ph idx="1"/>
          </p:nvPr>
        </p:nvSpPr>
        <p:spPr/>
        <p:txBody>
          <a:bodyPr/>
          <a:lstStyle/>
          <a:p>
            <a:r>
              <a:rPr lang="vi-VN" dirty="0"/>
              <a:t>Bộ tối ưu hóa sử dụng FTS trong các trường hợp sau</a:t>
            </a:r>
            <a:r>
              <a:rPr lang="vi-VN" dirty="0" smtClean="0"/>
              <a:t>:</a:t>
            </a:r>
            <a:endParaRPr lang="en-US" dirty="0" smtClean="0"/>
          </a:p>
          <a:p>
            <a:pPr lvl="1"/>
            <a:r>
              <a:rPr lang="en-US" dirty="0"/>
              <a:t> </a:t>
            </a:r>
            <a:r>
              <a:rPr lang="en-US" dirty="0" err="1" smtClean="0"/>
              <a:t>Thiếu</a:t>
            </a:r>
            <a:r>
              <a:rPr lang="en-US" dirty="0" smtClean="0"/>
              <a:t> Index</a:t>
            </a:r>
          </a:p>
          <a:p>
            <a:pPr lvl="1"/>
            <a:r>
              <a:rPr lang="en-US" dirty="0"/>
              <a:t> </a:t>
            </a:r>
            <a:r>
              <a:rPr lang="en-US" dirty="0" err="1" smtClean="0"/>
              <a:t>Nếu</a:t>
            </a:r>
            <a:r>
              <a:rPr lang="en-US" dirty="0"/>
              <a:t> </a:t>
            </a:r>
            <a:r>
              <a:rPr lang="en-US" dirty="0" err="1" smtClean="0"/>
              <a:t>dữ</a:t>
            </a:r>
            <a:r>
              <a:rPr lang="en-US" dirty="0"/>
              <a:t> </a:t>
            </a:r>
            <a:r>
              <a:rPr lang="en-US" dirty="0" err="1" smtClean="0"/>
              <a:t>liệu</a:t>
            </a:r>
            <a:r>
              <a:rPr lang="en-US" dirty="0" smtClean="0"/>
              <a:t> </a:t>
            </a:r>
            <a:r>
              <a:rPr lang="en-US" dirty="0" err="1" smtClean="0"/>
              <a:t>truy</a:t>
            </a:r>
            <a:r>
              <a:rPr lang="en-US" dirty="0"/>
              <a:t> </a:t>
            </a:r>
            <a:r>
              <a:rPr lang="en-US" dirty="0" err="1" smtClean="0"/>
              <a:t>xuất</a:t>
            </a:r>
            <a:r>
              <a:rPr lang="en-US" dirty="0"/>
              <a:t> </a:t>
            </a:r>
            <a:r>
              <a:rPr lang="en-US" dirty="0" err="1" smtClean="0"/>
              <a:t>toàn</a:t>
            </a:r>
            <a:r>
              <a:rPr lang="en-US" dirty="0"/>
              <a:t> </a:t>
            </a:r>
            <a:r>
              <a:rPr lang="en-US" dirty="0" err="1" smtClean="0"/>
              <a:t>bộ</a:t>
            </a:r>
            <a:r>
              <a:rPr lang="en-US" dirty="0"/>
              <a:t> </a:t>
            </a:r>
            <a:r>
              <a:rPr lang="en-US" dirty="0" err="1" smtClean="0"/>
              <a:t>dữ</a:t>
            </a:r>
            <a:r>
              <a:rPr lang="en-US" dirty="0"/>
              <a:t> </a:t>
            </a:r>
            <a:r>
              <a:rPr lang="en-US" dirty="0" err="1" smtClean="0"/>
              <a:t>liệu</a:t>
            </a:r>
            <a:r>
              <a:rPr lang="en-US" dirty="0" smtClean="0"/>
              <a:t> </a:t>
            </a:r>
            <a:r>
              <a:rPr lang="en-US" dirty="0" err="1" smtClean="0"/>
              <a:t>trong</a:t>
            </a:r>
            <a:r>
              <a:rPr lang="en-US" dirty="0"/>
              <a:t> </a:t>
            </a:r>
            <a:r>
              <a:rPr lang="en-US" dirty="0" err="1" smtClean="0"/>
              <a:t>bảng</a:t>
            </a:r>
            <a:endParaRPr lang="en-US" dirty="0" smtClean="0"/>
          </a:p>
          <a:p>
            <a:pPr lvl="1"/>
            <a:r>
              <a:rPr lang="en-US" dirty="0"/>
              <a:t> </a:t>
            </a:r>
            <a:r>
              <a:rPr lang="en-US" dirty="0" err="1" smtClean="0"/>
              <a:t>Kích</a:t>
            </a:r>
            <a:r>
              <a:rPr lang="en-US" dirty="0" smtClean="0"/>
              <a:t> </a:t>
            </a:r>
            <a:r>
              <a:rPr lang="en-US" dirty="0" err="1" smtClean="0"/>
              <a:t>th</a:t>
            </a:r>
            <a:r>
              <a:rPr lang="vi-VN" dirty="0" smtClean="0"/>
              <a:t>ước</a:t>
            </a:r>
            <a:r>
              <a:rPr lang="en-US" dirty="0"/>
              <a:t> </a:t>
            </a:r>
            <a:r>
              <a:rPr lang="en-US" dirty="0" err="1" smtClean="0"/>
              <a:t>bảng</a:t>
            </a:r>
            <a:r>
              <a:rPr lang="en-US" dirty="0"/>
              <a:t> </a:t>
            </a:r>
            <a:r>
              <a:rPr lang="en-US" dirty="0" err="1" smtClean="0"/>
              <a:t>nhỏ</a:t>
            </a:r>
            <a:endParaRPr lang="en-US" dirty="0" smtClean="0"/>
          </a:p>
          <a:p>
            <a:pPr lvl="1"/>
            <a:r>
              <a:rPr lang="en-US" dirty="0"/>
              <a:t> </a:t>
            </a:r>
            <a:r>
              <a:rPr lang="en-US" dirty="0" err="1" smtClean="0"/>
              <a:t>Bảng</a:t>
            </a:r>
            <a:r>
              <a:rPr lang="en-US" dirty="0"/>
              <a:t> </a:t>
            </a:r>
            <a:r>
              <a:rPr lang="en-US" dirty="0" err="1" smtClean="0"/>
              <a:t>có</a:t>
            </a:r>
            <a:r>
              <a:rPr lang="en-US" dirty="0" smtClean="0"/>
              <a:t> </a:t>
            </a:r>
            <a:r>
              <a:rPr lang="vi-VN" dirty="0" smtClean="0"/>
              <a:t>đ</a:t>
            </a:r>
            <a:r>
              <a:rPr lang="en-US" dirty="0" smtClean="0"/>
              <a:t>ộ t</a:t>
            </a:r>
            <a:r>
              <a:rPr lang="vi-VN" dirty="0" smtClean="0"/>
              <a:t>ươ</a:t>
            </a:r>
            <a:r>
              <a:rPr lang="en-US" dirty="0" smtClean="0"/>
              <a:t>ng </a:t>
            </a:r>
            <a:r>
              <a:rPr lang="vi-VN" dirty="0" smtClean="0"/>
              <a:t>đồng</a:t>
            </a:r>
            <a:r>
              <a:rPr lang="en-US" dirty="0" smtClean="0"/>
              <a:t> </a:t>
            </a:r>
            <a:r>
              <a:rPr lang="en-US" dirty="0" err="1" smtClean="0"/>
              <a:t>cao</a:t>
            </a:r>
            <a:endParaRPr lang="en-US" dirty="0" smtClean="0"/>
          </a:p>
          <a:p>
            <a:pPr lvl="1"/>
            <a:r>
              <a:rPr lang="en-US" dirty="0"/>
              <a:t> </a:t>
            </a:r>
            <a:r>
              <a:rPr lang="en-US" dirty="0" err="1" smtClean="0"/>
              <a:t>Gợi</a:t>
            </a:r>
            <a:r>
              <a:rPr lang="en-US" dirty="0"/>
              <a:t> ý </a:t>
            </a:r>
            <a:r>
              <a:rPr lang="en-US" dirty="0" err="1" smtClean="0"/>
              <a:t>sử</a:t>
            </a:r>
            <a:r>
              <a:rPr lang="en-US" dirty="0"/>
              <a:t> </a:t>
            </a:r>
            <a:r>
              <a:rPr lang="en-US" dirty="0" err="1" smtClean="0"/>
              <a:t>dụng</a:t>
            </a:r>
            <a:r>
              <a:rPr lang="en-US" dirty="0" smtClean="0"/>
              <a:t> FTS </a:t>
            </a:r>
            <a:r>
              <a:rPr lang="en-US" dirty="0" err="1" smtClean="0"/>
              <a:t>trong</a:t>
            </a:r>
            <a:r>
              <a:rPr lang="en-US" dirty="0"/>
              <a:t> </a:t>
            </a:r>
            <a:r>
              <a:rPr lang="en-US" dirty="0" err="1" smtClean="0"/>
              <a:t>câu</a:t>
            </a:r>
            <a:r>
              <a:rPr lang="en-US" dirty="0" smtClean="0"/>
              <a:t> </a:t>
            </a:r>
            <a:r>
              <a:rPr lang="en-US" dirty="0" err="1" smtClean="0"/>
              <a:t>truy</a:t>
            </a:r>
            <a:r>
              <a:rPr lang="en-US" dirty="0"/>
              <a:t> </a:t>
            </a:r>
            <a:r>
              <a:rPr lang="en-US" dirty="0" err="1" smtClean="0"/>
              <a:t>vấn</a:t>
            </a:r>
            <a:r>
              <a:rPr lang="en-US" dirty="0" smtClean="0"/>
              <a:t> (</a:t>
            </a:r>
            <a:r>
              <a:rPr lang="vi-VN" dirty="0" smtClean="0"/>
              <a:t>/*+ </a:t>
            </a:r>
            <a:r>
              <a:rPr lang="vi-VN" dirty="0"/>
              <a:t>INDEX_JOIN(e)  </a:t>
            </a:r>
            <a:r>
              <a:rPr lang="vi-VN" dirty="0" smtClean="0"/>
              <a:t>*/ </a:t>
            </a:r>
            <a:r>
              <a:rPr lang="vi-VN" dirty="0"/>
              <a:t>yêu cầu bộ tối ưu sử dụng phép Index Join Scan</a:t>
            </a:r>
            <a:r>
              <a:rPr lang="en-US" dirty="0" smtClean="0"/>
              <a:t>)</a:t>
            </a:r>
            <a:endParaRPr lang="en-GB" dirty="0"/>
          </a:p>
        </p:txBody>
      </p:sp>
    </p:spTree>
    <p:extLst>
      <p:ext uri="{BB962C8B-B14F-4D97-AF65-F5344CB8AC3E}">
        <p14:creationId xmlns:p14="http://schemas.microsoft.com/office/powerpoint/2010/main" val="264614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ROWID Scan</a:t>
            </a:r>
            <a:endParaRPr lang="en-GB" dirty="0"/>
          </a:p>
        </p:txBody>
      </p:sp>
      <p:sp>
        <p:nvSpPr>
          <p:cNvPr id="3" name="Content Placeholder 2"/>
          <p:cNvSpPr>
            <a:spLocks noGrp="1"/>
          </p:cNvSpPr>
          <p:nvPr>
            <p:ph idx="1"/>
          </p:nvPr>
        </p:nvSpPr>
        <p:spPr/>
        <p:txBody>
          <a:bodyPr>
            <a:normAutofit/>
          </a:bodyPr>
          <a:lstStyle/>
          <a:p>
            <a:r>
              <a:rPr lang="vi-VN" dirty="0"/>
              <a:t>Rowid là đại diện cho vị </a:t>
            </a:r>
            <a:r>
              <a:rPr lang="vi-VN" dirty="0" smtClean="0"/>
              <a:t>trí</a:t>
            </a:r>
            <a:r>
              <a:rPr lang="en-US" dirty="0" smtClean="0"/>
              <a:t> </a:t>
            </a:r>
            <a:r>
              <a:rPr lang="vi-VN" dirty="0" smtClean="0"/>
              <a:t>lưu </a:t>
            </a:r>
            <a:r>
              <a:rPr lang="vi-VN" dirty="0"/>
              <a:t>trữ </a:t>
            </a:r>
            <a:r>
              <a:rPr lang="vi-VN" dirty="0" smtClean="0"/>
              <a:t>của </a:t>
            </a:r>
            <a:r>
              <a:rPr lang="vi-VN" dirty="0"/>
              <a:t>dữ </a:t>
            </a:r>
            <a:r>
              <a:rPr lang="vi-VN" dirty="0" smtClean="0"/>
              <a:t>liệu</a:t>
            </a:r>
            <a:endParaRPr lang="en-US" dirty="0" smtClean="0"/>
          </a:p>
          <a:p>
            <a:r>
              <a:rPr lang="vi-VN" dirty="0" smtClean="0"/>
              <a:t>Để truy </a:t>
            </a:r>
            <a:r>
              <a:rPr lang="vi-VN" dirty="0"/>
              <a:t>nhập bảng bằng rowid, hệ </a:t>
            </a:r>
            <a:r>
              <a:rPr lang="vi-VN" dirty="0" smtClean="0"/>
              <a:t>thống đầu tiên</a:t>
            </a:r>
            <a:r>
              <a:rPr lang="en-US" dirty="0" smtClean="0"/>
              <a:t> </a:t>
            </a:r>
            <a:r>
              <a:rPr lang="vi-VN" dirty="0" smtClean="0"/>
              <a:t>lấy </a:t>
            </a:r>
            <a:r>
              <a:rPr lang="vi-VN" dirty="0"/>
              <a:t>rowid </a:t>
            </a:r>
            <a:r>
              <a:rPr lang="vi-VN" dirty="0" smtClean="0"/>
              <a:t>của </a:t>
            </a:r>
            <a:r>
              <a:rPr lang="vi-VN" dirty="0"/>
              <a:t>các hàng  </a:t>
            </a:r>
            <a:r>
              <a:rPr lang="vi-VN" dirty="0" smtClean="0"/>
              <a:t>được</a:t>
            </a:r>
            <a:r>
              <a:rPr lang="en-US" dirty="0" smtClean="0"/>
              <a:t> </a:t>
            </a:r>
            <a:r>
              <a:rPr lang="vi-VN" dirty="0" smtClean="0"/>
              <a:t>chọn </a:t>
            </a:r>
            <a:r>
              <a:rPr lang="vi-VN" dirty="0"/>
              <a:t>hoặc từ </a:t>
            </a:r>
            <a:r>
              <a:rPr lang="vi-VN" dirty="0" smtClean="0"/>
              <a:t>mệnh đề</a:t>
            </a:r>
            <a:r>
              <a:rPr lang="en-US" dirty="0" smtClean="0"/>
              <a:t> </a:t>
            </a:r>
            <a:r>
              <a:rPr lang="vi-VN" dirty="0" smtClean="0"/>
              <a:t>WHERE </a:t>
            </a:r>
            <a:r>
              <a:rPr lang="vi-VN" dirty="0"/>
              <a:t>hay thông qua index </a:t>
            </a:r>
            <a:r>
              <a:rPr lang="vi-VN" dirty="0" smtClean="0"/>
              <a:t>scan. Bộ tối </a:t>
            </a:r>
            <a:r>
              <a:rPr lang="vi-VN" dirty="0"/>
              <a:t>ưu phần lớn sử </a:t>
            </a:r>
            <a:r>
              <a:rPr lang="vi-VN" dirty="0" smtClean="0"/>
              <a:t>dụng </a:t>
            </a:r>
            <a:r>
              <a:rPr lang="vi-VN" dirty="0"/>
              <a:t>rowid sau khi lấy chúng từ </a:t>
            </a:r>
            <a:r>
              <a:rPr lang="vi-VN" dirty="0" smtClean="0"/>
              <a:t>một </a:t>
            </a:r>
            <a:r>
              <a:rPr lang="vi-VN" dirty="0"/>
              <a:t>index.</a:t>
            </a:r>
            <a:endParaRPr lang="en-GB" dirty="0"/>
          </a:p>
        </p:txBody>
      </p:sp>
    </p:spTree>
    <p:extLst>
      <p:ext uri="{BB962C8B-B14F-4D97-AF65-F5344CB8AC3E}">
        <p14:creationId xmlns:p14="http://schemas.microsoft.com/office/powerpoint/2010/main" val="21297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a:t>
            </a:r>
            <a:r>
              <a:rPr lang="en-US" dirty="0" smtClean="0"/>
              <a:t>. </a:t>
            </a:r>
            <a:r>
              <a:rPr lang="en-US" dirty="0"/>
              <a:t>Sample Table </a:t>
            </a:r>
            <a:r>
              <a:rPr lang="en-US" dirty="0" smtClean="0"/>
              <a:t>Scans</a:t>
            </a:r>
            <a:endParaRPr lang="en-GB" dirty="0"/>
          </a:p>
        </p:txBody>
      </p:sp>
      <p:sp>
        <p:nvSpPr>
          <p:cNvPr id="3" name="Content Placeholder 2"/>
          <p:cNvSpPr>
            <a:spLocks noGrp="1"/>
          </p:cNvSpPr>
          <p:nvPr>
            <p:ph idx="1"/>
          </p:nvPr>
        </p:nvSpPr>
        <p:spPr/>
        <p:txBody>
          <a:bodyPr>
            <a:normAutofit fontScale="92500" lnSpcReduction="20000"/>
          </a:bodyPr>
          <a:lstStyle/>
          <a:p>
            <a:r>
              <a:rPr lang="vi-VN" dirty="0"/>
              <a:t>được sử dụng khi mệnh đề FROM bao gồm mệnh đề  SAMPLE </a:t>
            </a:r>
            <a:r>
              <a:rPr lang="vi-VN" dirty="0" smtClean="0"/>
              <a:t>hoặc </a:t>
            </a:r>
            <a:r>
              <a:rPr lang="vi-VN" dirty="0"/>
              <a:t>SAMPLE BLOCK</a:t>
            </a:r>
            <a:r>
              <a:rPr lang="vi-VN" dirty="0" smtClean="0"/>
              <a:t>.</a:t>
            </a:r>
            <a:endParaRPr lang="en-US" dirty="0" smtClean="0"/>
          </a:p>
          <a:p>
            <a:pPr marL="0" indent="0">
              <a:buNone/>
            </a:pPr>
            <a:r>
              <a:rPr lang="en-US" dirty="0"/>
              <a:t>    VD : SELECT * FROM </a:t>
            </a:r>
            <a:r>
              <a:rPr lang="en-US" dirty="0" err="1"/>
              <a:t>emp</a:t>
            </a:r>
            <a:r>
              <a:rPr lang="en-US" dirty="0"/>
              <a:t> SAMPLE BLOCK (10</a:t>
            </a:r>
            <a:r>
              <a:rPr lang="en-US" dirty="0" smtClean="0"/>
              <a:t>);</a:t>
            </a:r>
          </a:p>
          <a:p>
            <a:r>
              <a:rPr lang="vi-VN" dirty="0"/>
              <a:t>Sample option: </a:t>
            </a:r>
            <a:r>
              <a:rPr lang="vi-VN" dirty="0" smtClean="0"/>
              <a:t>hệ  </a:t>
            </a:r>
            <a:r>
              <a:rPr lang="vi-VN" dirty="0"/>
              <a:t>thống sẽ </a:t>
            </a:r>
            <a:r>
              <a:rPr lang="en-US" dirty="0" err="1" smtClean="0"/>
              <a:t>lấy</a:t>
            </a:r>
            <a:r>
              <a:rPr lang="en-US" dirty="0" smtClean="0"/>
              <a:t> </a:t>
            </a:r>
            <a:r>
              <a:rPr lang="en-US" dirty="0" err="1" smtClean="0"/>
              <a:t>ra</a:t>
            </a:r>
            <a:r>
              <a:rPr lang="en-US" dirty="0"/>
              <a:t> </a:t>
            </a:r>
            <a:r>
              <a:rPr lang="en-US" dirty="0" err="1" smtClean="0"/>
              <a:t>một</a:t>
            </a:r>
            <a:r>
              <a:rPr lang="en-US" dirty="0"/>
              <a:t> </a:t>
            </a:r>
            <a:r>
              <a:rPr lang="en-US" dirty="0" err="1" smtClean="0"/>
              <a:t>phần</a:t>
            </a:r>
            <a:r>
              <a:rPr lang="en-US" dirty="0"/>
              <a:t> </a:t>
            </a:r>
            <a:r>
              <a:rPr lang="en-US" dirty="0" err="1" smtClean="0"/>
              <a:t>dữ</a:t>
            </a:r>
            <a:r>
              <a:rPr lang="en-US" dirty="0"/>
              <a:t> </a:t>
            </a:r>
            <a:r>
              <a:rPr lang="en-US" dirty="0" err="1" smtClean="0"/>
              <a:t>liệu</a:t>
            </a:r>
            <a:r>
              <a:rPr lang="en-US" dirty="0"/>
              <a:t> </a:t>
            </a:r>
            <a:r>
              <a:rPr lang="en-US" dirty="0" err="1" smtClean="0"/>
              <a:t>của</a:t>
            </a:r>
            <a:r>
              <a:rPr lang="en-US" dirty="0"/>
              <a:t> </a:t>
            </a:r>
            <a:r>
              <a:rPr lang="en-US" dirty="0" err="1" smtClean="0"/>
              <a:t>các</a:t>
            </a:r>
            <a:r>
              <a:rPr lang="en-US" dirty="0"/>
              <a:t> </a:t>
            </a:r>
            <a:r>
              <a:rPr lang="en-US" dirty="0" err="1" smtClean="0"/>
              <a:t>hàng</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vi-VN" dirty="0" smtClean="0"/>
              <a:t> </a:t>
            </a:r>
            <a:r>
              <a:rPr lang="vi-VN" dirty="0"/>
              <a:t>xem có </a:t>
            </a:r>
            <a:r>
              <a:rPr lang="vi-VN" dirty="0" smtClean="0"/>
              <a:t>phù</a:t>
            </a:r>
            <a:r>
              <a:rPr lang="en-US" dirty="0" smtClean="0"/>
              <a:t> </a:t>
            </a:r>
            <a:r>
              <a:rPr lang="vi-VN" dirty="0" smtClean="0"/>
              <a:t>hợp </a:t>
            </a:r>
            <a:r>
              <a:rPr lang="vi-VN" dirty="0"/>
              <a:t>với mệnh đề WHERE không.</a:t>
            </a:r>
            <a:endParaRPr lang="en-US" dirty="0" smtClean="0"/>
          </a:p>
          <a:p>
            <a:r>
              <a:rPr lang="vi-VN" dirty="0"/>
              <a:t>Sample block option</a:t>
            </a:r>
            <a:r>
              <a:rPr lang="vi-VN" dirty="0" smtClean="0"/>
              <a:t>:</a:t>
            </a:r>
            <a:r>
              <a:rPr lang="en-US" dirty="0" smtClean="0"/>
              <a:t> </a:t>
            </a:r>
            <a:r>
              <a:rPr lang="vi-VN" dirty="0" smtClean="0"/>
              <a:t>hệ  </a:t>
            </a:r>
            <a:r>
              <a:rPr lang="vi-VN" dirty="0"/>
              <a:t>thống </a:t>
            </a:r>
            <a:r>
              <a:rPr lang="en-US" dirty="0" err="1" smtClean="0"/>
              <a:t>lấy</a:t>
            </a:r>
            <a:r>
              <a:rPr lang="en-US" dirty="0" smtClean="0"/>
              <a:t> </a:t>
            </a:r>
            <a:r>
              <a:rPr lang="en-US" dirty="0" err="1" smtClean="0"/>
              <a:t>ra</a:t>
            </a:r>
            <a:r>
              <a:rPr lang="vi-VN" dirty="0" smtClean="0"/>
              <a:t> </a:t>
            </a:r>
            <a:r>
              <a:rPr lang="vi-VN" dirty="0"/>
              <a:t>một phần block của </a:t>
            </a:r>
            <a:r>
              <a:rPr lang="vi-VN" dirty="0" smtClean="0"/>
              <a:t>bảng  </a:t>
            </a:r>
            <a:r>
              <a:rPr lang="vi-VN" dirty="0"/>
              <a:t>và </a:t>
            </a:r>
            <a:r>
              <a:rPr lang="vi-VN" dirty="0" smtClean="0"/>
              <a:t>kiểm tra mỗi</a:t>
            </a:r>
            <a:r>
              <a:rPr lang="en-US" dirty="0" smtClean="0"/>
              <a:t> </a:t>
            </a:r>
            <a:r>
              <a:rPr lang="vi-VN" dirty="0" smtClean="0"/>
              <a:t>hàng </a:t>
            </a:r>
            <a:r>
              <a:rPr lang="vi-VN" dirty="0"/>
              <a:t>trong </a:t>
            </a:r>
            <a:r>
              <a:rPr lang="vi-VN" dirty="0" smtClean="0"/>
              <a:t>các block  </a:t>
            </a:r>
            <a:r>
              <a:rPr lang="vi-VN" dirty="0"/>
              <a:t>sampled </a:t>
            </a:r>
            <a:r>
              <a:rPr lang="vi-VN" dirty="0" smtClean="0"/>
              <a:t>(</a:t>
            </a:r>
            <a:r>
              <a:rPr lang="vi-VN" dirty="0"/>
              <a:t>đã  được  lấy  mẫu)  xem </a:t>
            </a:r>
            <a:r>
              <a:rPr lang="vi-VN" dirty="0" smtClean="0"/>
              <a:t>có </a:t>
            </a:r>
            <a:r>
              <a:rPr lang="vi-VN" dirty="0"/>
              <a:t>phù  hợp  với </a:t>
            </a:r>
            <a:r>
              <a:rPr lang="vi-VN" dirty="0" smtClean="0"/>
              <a:t>mệnh </a:t>
            </a:r>
            <a:r>
              <a:rPr lang="vi-VN" dirty="0"/>
              <a:t>đề WHERE không.</a:t>
            </a:r>
            <a:endParaRPr lang="en-GB" dirty="0"/>
          </a:p>
        </p:txBody>
      </p:sp>
    </p:spTree>
    <p:extLst>
      <p:ext uri="{BB962C8B-B14F-4D97-AF65-F5344CB8AC3E}">
        <p14:creationId xmlns:p14="http://schemas.microsoft.com/office/powerpoint/2010/main" val="376020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Index</a:t>
            </a:r>
            <a:endParaRPr lang="en-GB" dirty="0"/>
          </a:p>
        </p:txBody>
      </p:sp>
      <p:sp>
        <p:nvSpPr>
          <p:cNvPr id="3" name="Content Placeholder 2"/>
          <p:cNvSpPr>
            <a:spLocks noGrp="1"/>
          </p:cNvSpPr>
          <p:nvPr>
            <p:ph idx="1"/>
          </p:nvPr>
        </p:nvSpPr>
        <p:spPr>
          <a:xfrm>
            <a:off x="457200" y="1371600"/>
            <a:ext cx="8229600" cy="5105400"/>
          </a:xfrm>
        </p:spPr>
        <p:txBody>
          <a:bodyPr>
            <a:normAutofit/>
          </a:bodyPr>
          <a:lstStyle/>
          <a:p>
            <a:r>
              <a:rPr lang="vi-VN" dirty="0" smtClean="0"/>
              <a:t>Một index là một đối tượng không bắt buộc của CSDL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h</a:t>
            </a:r>
            <a:r>
              <a:rPr lang="vi-VN" dirty="0" smtClean="0">
                <a:latin typeface="Arial" panose="020B0604020202020204" pitchFamily="34" charset="0"/>
                <a:cs typeface="Arial" panose="020B0604020202020204" pitchFamily="34" charset="0"/>
              </a:rPr>
              <a:t>ơ</a:t>
            </a:r>
            <a:r>
              <a:rPr lang="en-US" dirty="0" smtClean="0">
                <a:latin typeface="Arial" panose="020B0604020202020204" pitchFamily="34" charset="0"/>
                <a:cs typeface="Arial" panose="020B0604020202020204" pitchFamily="34" charset="0"/>
              </a:rPr>
              <a:t>n.</a:t>
            </a:r>
          </a:p>
          <a:p>
            <a:r>
              <a:rPr lang="en-GB" dirty="0" smtClean="0">
                <a:latin typeface="Arial" panose="020B0604020202020204" pitchFamily="34" charset="0"/>
                <a:cs typeface="Arial" panose="020B0604020202020204" pitchFamily="34" charset="0"/>
              </a:rPr>
              <a:t>Oracle </a:t>
            </a:r>
            <a:r>
              <a:rPr lang="en-GB" dirty="0" err="1" smtClean="0">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kỹ</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thuật</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sau</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việc</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l</a:t>
            </a:r>
            <a:r>
              <a:rPr lang="vi-VN" dirty="0" smtClean="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u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index :</a:t>
            </a:r>
          </a:p>
          <a:p>
            <a:pPr lvl="1"/>
            <a:r>
              <a:rPr lang="en-US" dirty="0">
                <a:latin typeface="Arial" panose="020B0604020202020204" pitchFamily="34" charset="0"/>
                <a:cs typeface="Arial" panose="020B0604020202020204" pitchFamily="34" charset="0"/>
              </a:rPr>
              <a:t> B*-tree </a:t>
            </a:r>
            <a:r>
              <a:rPr lang="en-US" dirty="0" smtClean="0">
                <a:latin typeface="Arial" panose="020B0604020202020204" pitchFamily="34" charset="0"/>
                <a:cs typeface="Arial" panose="020B0604020202020204" pitchFamily="34" charset="0"/>
              </a:rPr>
              <a:t>indexes </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mặc</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phổ</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nhất</a:t>
            </a:r>
            <a:endParaRPr lang="en-US" dirty="0" smtClean="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 Bitmap </a:t>
            </a:r>
            <a:r>
              <a:rPr lang="en-US" dirty="0" smtClean="0">
                <a:latin typeface="Arial" panose="020B0604020202020204" pitchFamily="34" charset="0"/>
                <a:cs typeface="Arial" panose="020B0604020202020204" pitchFamily="34" charset="0"/>
              </a:rPr>
              <a:t>indexes</a:t>
            </a:r>
          </a:p>
          <a:p>
            <a:pPr lvl="1"/>
            <a:r>
              <a:rPr lang="en-US" dirty="0">
                <a:latin typeface="Arial" panose="020B0604020202020204" pitchFamily="34" charset="0"/>
                <a:cs typeface="Arial" panose="020B0604020202020204" pitchFamily="34" charset="0"/>
              </a:rPr>
              <a:t> Cluster indexes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42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2269</Words>
  <Application>Microsoft Office PowerPoint</Application>
  <PresentationFormat>On-screen Show (4:3)</PresentationFormat>
  <Paragraphs>158</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Optimizer Operators</vt:lpstr>
      <vt:lpstr>Phân công công việc</vt:lpstr>
      <vt:lpstr>Nội dung</vt:lpstr>
      <vt:lpstr>1. Main Structures and Access Paths</vt:lpstr>
      <vt:lpstr>2. Full Table Scan</vt:lpstr>
      <vt:lpstr>2. Full Table Scan (tiếp)</vt:lpstr>
      <vt:lpstr>3. ROWID Scan</vt:lpstr>
      <vt:lpstr>4. Sample Table Scans</vt:lpstr>
      <vt:lpstr>5. Index</vt:lpstr>
      <vt:lpstr>5.1.  Normal B*-tree Indexes</vt:lpstr>
      <vt:lpstr>5.1.  Normal B*-tree Indexes (tiếp)</vt:lpstr>
      <vt:lpstr>5.2. Index Scan</vt:lpstr>
      <vt:lpstr>5.3.  Index Unique Scan</vt:lpstr>
      <vt:lpstr>5.4.  Index Range Scan</vt:lpstr>
      <vt:lpstr>5.4.  Index Range Scan (tiếp)</vt:lpstr>
      <vt:lpstr>5.4.  Index Range Scan Descending </vt:lpstr>
      <vt:lpstr>5.4. Index Range Scan: Function-Based</vt:lpstr>
      <vt:lpstr>5.5.  Index Full Scan</vt:lpstr>
      <vt:lpstr>5.5.  Index Full Scan (tiếp)</vt:lpstr>
      <vt:lpstr>5.6. Index Fast Full Scan</vt:lpstr>
      <vt:lpstr>5.7. Index Skip Scan</vt:lpstr>
      <vt:lpstr>5.7. Index Skip Scan (tiếp)</vt:lpstr>
      <vt:lpstr>5.8. Index Join Scan</vt:lpstr>
      <vt:lpstr>5.9. B*-tree Indexes and Nulls</vt:lpstr>
      <vt:lpstr>5.10. Using Indexes: Considering Nullable Columns</vt:lpstr>
      <vt:lpstr>5.11. Using Indexes: Considering Nullable Columns (tiếp)</vt:lpstr>
      <vt:lpstr>5.12.  Index-Organized Tables</vt:lpstr>
      <vt:lpstr>5.13 Bitmap Index</vt:lpstr>
      <vt:lpstr>5.13.Bitmap index (tiếp)</vt:lpstr>
      <vt:lpstr>5.14.Bitmap join index</vt:lpstr>
      <vt:lpstr> 5.15 Invisible Index</vt:lpstr>
      <vt:lpstr>5.16.Các nguyên tắc quản trị index</vt:lpstr>
      <vt:lpstr>5.16 Các nguyên tắc quản trị index (tiếp)</vt:lpstr>
      <vt:lpstr>Cảm ơn thầy và các bạn đã theo dõi và chú ý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Optimizer Operators</dc:title>
  <dc:creator>Cong Son</dc:creator>
  <cp:lastModifiedBy>Kiem Vu</cp:lastModifiedBy>
  <cp:revision>57</cp:revision>
  <dcterms:created xsi:type="dcterms:W3CDTF">2006-08-16T00:00:00Z</dcterms:created>
  <dcterms:modified xsi:type="dcterms:W3CDTF">2015-05-19T10:12:26Z</dcterms:modified>
</cp:coreProperties>
</file>