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RH3NKZMCQg7xFpkfCLWdLIbu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afaf3ed0b_1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0afaf3ed0b_1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ad22c920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0ad22c920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690847"/>
            <a:ext cx="91440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/>
              <a:t>Báo cáo Project</a:t>
            </a:r>
            <a:br>
              <a:rPr lang="en-US"/>
            </a:br>
            <a:r>
              <a:rPr lang="en-US"/>
              <a:t>Smart Money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5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Bùi Thu Thủy Linh		20184131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      Nguyễn Hoàng Sơn           2018</a:t>
            </a:r>
            <a:r>
              <a:rPr lang="en-US"/>
              <a:t>4187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Nguyễn Hữu Tuấn		20184221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Phạm Thị Mai Tuyết		20184227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670361" y="271661"/>
            <a:ext cx="4851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Môn: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Phát triển phần mềm ITSS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542190" y="6090746"/>
            <a:ext cx="49794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Giảng viên hướng dẫn: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Thầy Nguyễn Mạnh Tuấn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075" y="717513"/>
            <a:ext cx="5238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Thiết kế hệ thống</a:t>
            </a:r>
            <a:br>
              <a:rPr lang="en-US"/>
            </a:br>
            <a:r>
              <a:rPr lang="en-US" sz="2000">
                <a:solidFill>
                  <a:schemeClr val="accent1"/>
                </a:solidFill>
              </a:rPr>
              <a:t>Thiết kế nghiệp vụ: Giao dịch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2" name="Google Shape;19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720754" y="5526115"/>
            <a:ext cx="39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7: Luồng nghiệp vụ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tạo giao dịch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4118295" y="5519879"/>
            <a:ext cx="39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8: Luồng nghiệp vụ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sửa giao dịch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515836" y="5526115"/>
            <a:ext cx="39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9: Luồng nghiệp vụ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xoá giao dịch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716" y="1989238"/>
            <a:ext cx="2935758" cy="353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179" y="1989238"/>
            <a:ext cx="3210958" cy="353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9213" y="1989250"/>
            <a:ext cx="3625974" cy="353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Thiết kế hệ thống</a:t>
            </a:r>
            <a:br>
              <a:rPr lang="en-US"/>
            </a:br>
            <a:r>
              <a:rPr lang="en-US" sz="2000">
                <a:solidFill>
                  <a:schemeClr val="accent1"/>
                </a:solidFill>
              </a:rPr>
              <a:t>Thiết kế hạ tầng: Sơ đồ lớp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6" name="Google Shape;20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207" name="Google Shape;20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5511567" y="1173894"/>
            <a:ext cx="6310465" cy="5050954"/>
            <a:chOff x="5511567" y="1173894"/>
            <a:chExt cx="6310465" cy="5050954"/>
          </a:xfrm>
        </p:grpSpPr>
        <p:sp>
          <p:nvSpPr>
            <p:cNvPr id="209" name="Google Shape;209;p11"/>
            <p:cNvSpPr txBox="1"/>
            <p:nvPr/>
          </p:nvSpPr>
          <p:spPr>
            <a:xfrm>
              <a:off x="6920917" y="5855516"/>
              <a:ext cx="39176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Hình 10: Sơ đồ lớp SmartMoney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Google Shape;2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11567" y="1173894"/>
              <a:ext cx="6310465" cy="4681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838200" y="1825625"/>
            <a:ext cx="47908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Controller: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BudgetController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TransactionController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WalletController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UserAccountController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Entity: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Transaction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Wallet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Budget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UserAccount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</a:pPr>
            <a:r>
              <a:rPr i="1" lang="en-US" sz="1400">
                <a:solidFill>
                  <a:srgbClr val="C00000"/>
                </a:solidFill>
              </a:rPr>
              <a:t>Các sơ đồ lớp phân rã được đề cập trong tài liệu đặc tả!</a:t>
            </a:r>
            <a:endParaRPr i="1" sz="2400">
              <a:solidFill>
                <a:srgbClr val="C00000"/>
              </a:solidFill>
            </a:endParaRPr>
          </a:p>
        </p:txBody>
      </p:sp>
      <p:sp>
        <p:nvSpPr>
          <p:cNvPr id="212" name="Google Shape;21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Giới thiệu bài toán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Đặt vấn đề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Thiết kế hệ thống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Thiết kế tổng quát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Thiết kế nghiệp vụ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Thiết kế hạ tầng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AutoNum type="arabicPeriod"/>
            </a:pPr>
            <a:r>
              <a:rPr lang="en-US"/>
              <a:t>Thiết kế CSDL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US"/>
              <a:t>Sơ đồ E-R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US"/>
              <a:t>Sơ đồ L-D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US"/>
              <a:t>Phân tích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Tổng kết</a:t>
            </a:r>
            <a:endParaRPr/>
          </a:p>
        </p:txBody>
      </p:sp>
      <p:sp>
        <p:nvSpPr>
          <p:cNvPr id="219" name="Google Shape;2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860" y="2517539"/>
            <a:ext cx="6777453" cy="227329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 txBox="1"/>
          <p:nvPr/>
        </p:nvSpPr>
        <p:spPr>
          <a:xfrm>
            <a:off x="6287284" y="4790835"/>
            <a:ext cx="40926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ảnh: màn hình ngân sách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/>
        </p:nvSpPr>
        <p:spPr>
          <a:xfrm>
            <a:off x="6495347" y="5662769"/>
            <a:ext cx="3766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11: Sơ đồ Entity-Relationship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838199" y="1825625"/>
            <a:ext cx="505926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Thực thể: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Transaction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Wallet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Budget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Category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Label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Quan hệ: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Transaction &lt;</a:t>
            </a:r>
            <a:r>
              <a:rPr lang="en-US" sz="1800">
                <a:solidFill>
                  <a:schemeClr val="accent1"/>
                </a:solidFill>
              </a:rPr>
              <a:t>from</a:t>
            </a:r>
            <a:r>
              <a:rPr lang="en-US" sz="1800"/>
              <a:t>&gt; Wallet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Label</a:t>
            </a:r>
            <a:r>
              <a:rPr lang="en-US" sz="1800"/>
              <a:t> &lt;</a:t>
            </a:r>
            <a:r>
              <a:rPr lang="en-US" sz="1800">
                <a:solidFill>
                  <a:schemeClr val="accent1"/>
                </a:solidFill>
              </a:rPr>
              <a:t>from</a:t>
            </a:r>
            <a:r>
              <a:rPr lang="en-US" sz="1800"/>
              <a:t>&gt; </a:t>
            </a:r>
            <a:r>
              <a:rPr lang="en-US" sz="1800"/>
              <a:t>Transaction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Budget &lt;</a:t>
            </a:r>
            <a:r>
              <a:rPr lang="en-US" sz="1800">
                <a:solidFill>
                  <a:schemeClr val="accent1"/>
                </a:solidFill>
              </a:rPr>
              <a:t>belong</a:t>
            </a:r>
            <a:r>
              <a:rPr lang="en-US" sz="1800"/>
              <a:t>&gt; to Category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Transaction</a:t>
            </a:r>
            <a:r>
              <a:rPr lang="en-US" sz="1800"/>
              <a:t> &lt;</a:t>
            </a:r>
            <a:r>
              <a:rPr lang="en-US" sz="1800">
                <a:solidFill>
                  <a:schemeClr val="accent1"/>
                </a:solidFill>
              </a:rPr>
              <a:t>has</a:t>
            </a:r>
            <a:r>
              <a:rPr lang="en-US" sz="1800"/>
              <a:t>&gt; to </a:t>
            </a:r>
            <a:r>
              <a:rPr lang="en-US" sz="1800"/>
              <a:t>Category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Users &lt;</a:t>
            </a:r>
            <a:r>
              <a:rPr lang="en-US" sz="1800">
                <a:solidFill>
                  <a:schemeClr val="accent1"/>
                </a:solidFill>
              </a:rPr>
              <a:t>has</a:t>
            </a:r>
            <a:r>
              <a:rPr lang="en-US" sz="1800"/>
              <a:t>&gt; Wallet</a:t>
            </a:r>
            <a:endParaRPr/>
          </a:p>
        </p:txBody>
      </p:sp>
      <p:sp>
        <p:nvSpPr>
          <p:cNvPr id="230" name="Google Shape;2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231" name="Google Shape;23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Thiết kế CSDL</a:t>
            </a:r>
            <a:br>
              <a:rPr lang="en-US"/>
            </a:br>
            <a:r>
              <a:rPr lang="en-US" sz="2000">
                <a:solidFill>
                  <a:schemeClr val="accent1"/>
                </a:solidFill>
              </a:rPr>
              <a:t>Sơ đồ thực thể quan hệ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00" y="1168575"/>
            <a:ext cx="7331476" cy="416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afaf3ed0b_11_3"/>
          <p:cNvSpPr txBox="1"/>
          <p:nvPr/>
        </p:nvSpPr>
        <p:spPr>
          <a:xfrm>
            <a:off x="6939964" y="5970334"/>
            <a:ext cx="37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12: Sơ đồ Logic</a:t>
            </a:r>
            <a:endParaRPr/>
          </a:p>
        </p:txBody>
      </p:sp>
      <p:sp>
        <p:nvSpPr>
          <p:cNvPr id="240" name="Google Shape;240;g10afaf3ed0b_11_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241" name="Google Shape;241;g10afaf3ed0b_11_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hoá dữ liệu</a:t>
            </a:r>
            <a:endParaRPr/>
          </a:p>
        </p:txBody>
      </p:sp>
      <p:sp>
        <p:nvSpPr>
          <p:cNvPr id="242" name="Google Shape;242;g10afaf3ed0b_11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10afaf3ed0b_11_3"/>
          <p:cNvSpPr txBox="1"/>
          <p:nvPr/>
        </p:nvSpPr>
        <p:spPr>
          <a:xfrm>
            <a:off x="838199" y="1825625"/>
            <a:ext cx="5239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Từ mô hình khái niệm có thể thiết kế mô hình dữ liệu logic tương thích với DBMS MySQL như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Hình 12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 bảng mới được sinh ra từ thuộc tính và quan hệ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Char char="●"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Thuộc tính Label là thuộc tính đa trị sinh ra bảng Label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Quan hệ Label &lt;</a:t>
            </a:r>
            <a:r>
              <a:rPr lang="en-US" sz="1900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  <a:t>belong</a:t>
            </a:r>
            <a:r>
              <a:rPr lang="en-US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&gt;Transaction là quan hệ (n-n) nên sinh ra bảng mới Label_Transaction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g10afaf3ed0b_11_3"/>
          <p:cNvSpPr txBox="1"/>
          <p:nvPr/>
        </p:nvSpPr>
        <p:spPr>
          <a:xfrm>
            <a:off x="838199" y="5664075"/>
            <a:ext cx="609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Cambria"/>
              <a:buNone/>
            </a:pPr>
            <a:r>
              <a:rPr i="1" lang="en-US" sz="1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Mô hình dữ liệu vật lý được miêu tả trong tài liệu đặc tả!</a:t>
            </a:r>
            <a:endParaRPr i="1" sz="240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g10afaf3ed0b_11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Thiết kế CSDL</a:t>
            </a:r>
            <a:br>
              <a:rPr lang="en-US"/>
            </a:br>
            <a:r>
              <a:rPr lang="en-US" sz="2000">
                <a:solidFill>
                  <a:schemeClr val="accent1"/>
                </a:solidFill>
              </a:rPr>
              <a:t>Sơ đồ logic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6" name="Google Shape;246;g10afaf3ed0b_1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50" y="791732"/>
            <a:ext cx="5239501" cy="502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Tổng kết</a:t>
            </a:r>
            <a:endParaRPr/>
          </a:p>
        </p:txBody>
      </p:sp>
      <p:sp>
        <p:nvSpPr>
          <p:cNvPr id="252" name="Google Shape;2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838200" y="1433800"/>
            <a:ext cx="105156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Đã làm được: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Trang web đã hoàn thành đầy đủ các chức năng mong muốn , giống như các kế hoạch đã xây dựng từ trước.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Nhóm đã giải quyết được vấn đề phi chuẩn hóa cơ sở dữ liệu.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Chưa làm được: </a:t>
            </a:r>
            <a:endParaRPr/>
          </a:p>
          <a:p>
            <a:pPr indent="-29210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Chưa hoàn thành chức năng liên kết với tài khoản ngân hàng.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Hướng phát triển trong tương lai: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Hoàn thành chức năng liên kết với tài khoản ngân hàng.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Trong tương lai website có thể cung cấp thêm chức năng tiết kiệm và gợi ý đầu tư đối với các tài khoản Premium. </a:t>
            </a:r>
            <a:endParaRPr/>
          </a:p>
        </p:txBody>
      </p:sp>
      <p:sp>
        <p:nvSpPr>
          <p:cNvPr id="255" name="Google Shape;255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AutoNum type="arabicPeriod"/>
            </a:pPr>
            <a:r>
              <a:rPr lang="en-US"/>
              <a:t>Giới thiệu bài toán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AutoNum type="arabicPeriod"/>
            </a:pPr>
            <a:r>
              <a:rPr lang="en-US"/>
              <a:t>Đặt vấn đề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AutoNum type="arabicPeriod"/>
            </a:pPr>
            <a:r>
              <a:rPr lang="en-US"/>
              <a:t>Thiết kế hệ thống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AutoNum type="alphaLcPeriod"/>
            </a:pPr>
            <a:r>
              <a:rPr lang="en-US"/>
              <a:t>Thiết kế nghiệp vụ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AutoNum type="alphaLcPeriod"/>
            </a:pPr>
            <a:r>
              <a:rPr lang="en-US"/>
              <a:t>Thiết kế hạ tầng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AutoNum type="alphaLcPeriod"/>
            </a:pPr>
            <a:r>
              <a:rPr lang="en-US"/>
              <a:t>Thiết kế tổng quát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AutoNum type="arabicPeriod"/>
            </a:pPr>
            <a:r>
              <a:rPr lang="en-US"/>
              <a:t>Thiết kế CSDL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AutoNum type="alphaLcPeriod"/>
            </a:pPr>
            <a:r>
              <a:rPr lang="en-US"/>
              <a:t>Sơ đồ E-R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AutoNum type="alphaLcPeriod"/>
            </a:pPr>
            <a:r>
              <a:rPr lang="en-US"/>
              <a:t>Sơ đồ L-D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AutoNum type="arabicPeriod"/>
            </a:pPr>
            <a:r>
              <a:rPr lang="en-US"/>
              <a:t>Tổng kết</a:t>
            </a:r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6106642" y="979256"/>
            <a:ext cx="5247158" cy="4899487"/>
            <a:chOff x="6096000" y="681037"/>
            <a:chExt cx="5247158" cy="4899487"/>
          </a:xfrm>
        </p:grpSpPr>
        <p:pic>
          <p:nvPicPr>
            <p:cNvPr id="103" name="Google Shape;10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0" y="681037"/>
              <a:ext cx="5247158" cy="4530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"/>
            <p:cNvSpPr txBox="1"/>
            <p:nvPr/>
          </p:nvSpPr>
          <p:spPr>
            <a:xfrm>
              <a:off x="6747029" y="5211192"/>
              <a:ext cx="40926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Hình ảnh: màn hình đăng nhập hệ thống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Mục lục</a:t>
            </a:r>
            <a:br>
              <a:rPr lang="en-US"/>
            </a:b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AutoNum type="arabicPeriod"/>
            </a:pPr>
            <a:r>
              <a:rPr lang="en-US"/>
              <a:t>Giới thiệu bài toán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AutoNum type="arabicPeriod"/>
            </a:pPr>
            <a:r>
              <a:rPr lang="en-US"/>
              <a:t>Đặt vấn đề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Thiết kế hệ thống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Thiết kế nghiệp vụ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Thiết kế hạ tầng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Thiết kế tổng quát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Thiết kế CSDL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Sơ đồ E-R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Sơ đồ L-D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Tổng kết</a:t>
            </a:r>
            <a:endParaRPr/>
          </a:p>
        </p:txBody>
      </p:sp>
      <p:sp>
        <p:nvSpPr>
          <p:cNvPr id="111" name="Google Shape;11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3" name="Google Shape;113;p3"/>
          <p:cNvGrpSpPr/>
          <p:nvPr/>
        </p:nvGrpSpPr>
        <p:grpSpPr>
          <a:xfrm>
            <a:off x="5662002" y="2170254"/>
            <a:ext cx="5897195" cy="3708489"/>
            <a:chOff x="5662002" y="2170254"/>
            <a:chExt cx="5897195" cy="3708489"/>
          </a:xfrm>
        </p:grpSpPr>
        <p:sp>
          <p:nvSpPr>
            <p:cNvPr id="114" name="Google Shape;114;p3"/>
            <p:cNvSpPr txBox="1"/>
            <p:nvPr/>
          </p:nvSpPr>
          <p:spPr>
            <a:xfrm>
              <a:off x="6757671" y="5509411"/>
              <a:ext cx="40926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Hình ảnh: màn hình chính hệ thống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Google Shape;11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2002" y="2170254"/>
              <a:ext cx="5897195" cy="326915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16" name="Google Shape;116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Giới thiệu bài toán</a:t>
            </a:r>
            <a:br>
              <a:rPr lang="en-US"/>
            </a:b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Đề tài: Quản lý chi tiêu cá nhân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Mục đích: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Xây dựng website giúp quản lý tài chính cá nhân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Xây dựng ngân sách cho các khoản chi tiêu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Theo dõi thu chi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Đối tượng người dùng: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Những người khó khăn trong việc tự quản lý chi tiêu cá nhân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Những người cần theo dõi ngân sách của một nhóm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Những người muốn rèn luyện thói quen kế hoạch hoá thu chi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Thuật ngữ sử dụng: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CRUD: Tạo (create), Đọc (read), Sửa (update), xoá (delete)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User: Người dùng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Admin: Quản trị viên</a:t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Đặt vấn đề</a:t>
            </a:r>
            <a:br>
              <a:rPr lang="en-US"/>
            </a:br>
            <a:r>
              <a:rPr lang="en-US" sz="2000">
                <a:solidFill>
                  <a:schemeClr val="accent1"/>
                </a:solidFill>
              </a:rPr>
              <a:t>Đặc tả chức năng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Đối với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Khi chưa đăng nhập: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Đăng ký tài khoản mới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Đăng nhập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Thiết lập lại mật khẩu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Khi đăng nhập thành công: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Xem/sửa thông tin các nhân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i="1" lang="en-US">
                <a:solidFill>
                  <a:schemeClr val="accent1"/>
                </a:solidFill>
              </a:rPr>
              <a:t>Sử dụng các chức năng của hệ thống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Đối với Admin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Quản lý người dùng và nhóm người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Quản lý các danh mục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Giới thiệu bài toán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Đặt vấn đề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AutoNum type="arabicPeriod"/>
            </a:pPr>
            <a:r>
              <a:rPr lang="en-US"/>
              <a:t>Thiết kế hệ thống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AutoNum type="alphaLcPeriod"/>
            </a:pPr>
            <a:r>
              <a:rPr lang="en-US"/>
              <a:t>Thiết kế tổng quát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AutoNum type="alphaLcPeriod"/>
            </a:pPr>
            <a:r>
              <a:rPr lang="en-US"/>
              <a:t>Thiết kế nghiệp vụ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AutoNum type="alphaLcPeriod"/>
            </a:pPr>
            <a:r>
              <a:rPr lang="en-US"/>
              <a:t>Thiết kế hạ tầng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Thiết kế CSDL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Sơ đồ E-R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mbria"/>
              <a:buAutoNum type="alphaLcPeriod"/>
            </a:pPr>
            <a:r>
              <a:rPr lang="en-US">
                <a:solidFill>
                  <a:srgbClr val="BFBFBF"/>
                </a:solidFill>
              </a:rPr>
              <a:t>Sơ đồ L-D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Cambria"/>
              <a:buAutoNum type="arabicPeriod"/>
            </a:pPr>
            <a:r>
              <a:rPr lang="en-US">
                <a:solidFill>
                  <a:srgbClr val="BFBFBF"/>
                </a:solidFill>
              </a:rPr>
              <a:t>Tổng kết</a:t>
            </a:r>
            <a:endParaRPr/>
          </a:p>
        </p:txBody>
      </p:sp>
      <p:sp>
        <p:nvSpPr>
          <p:cNvPr id="141" name="Google Shape;1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5519691" y="1925009"/>
            <a:ext cx="6181818" cy="3407910"/>
            <a:chOff x="5519691" y="2164708"/>
            <a:chExt cx="6181818" cy="3407910"/>
          </a:xfrm>
        </p:grpSpPr>
        <p:pic>
          <p:nvPicPr>
            <p:cNvPr id="144" name="Google Shape;14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19691" y="2164708"/>
              <a:ext cx="6181818" cy="2903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6"/>
            <p:cNvSpPr txBox="1"/>
            <p:nvPr/>
          </p:nvSpPr>
          <p:spPr>
            <a:xfrm>
              <a:off x="6642264" y="5203286"/>
              <a:ext cx="40926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Hình ảnh: màn hình giao dịch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Thiết kế hệ thống</a:t>
            </a:r>
            <a:br>
              <a:rPr lang="en-US"/>
            </a:br>
            <a:r>
              <a:rPr lang="en-US" sz="2000">
                <a:solidFill>
                  <a:schemeClr val="accent1"/>
                </a:solidFill>
              </a:rPr>
              <a:t>Thiết kế tổng quát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825625"/>
            <a:ext cx="47908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Sơ đồ use-case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Visitor: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Đăng nhập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Đăng ký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CRUD ngân sách</a:t>
            </a:r>
            <a:endParaRPr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CRUD giao dịch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CRUD ví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Xem thống kê chi tiêu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Admin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Thống kê tài khoản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Thống kê danh mục</a:t>
            </a:r>
            <a:endParaRPr/>
          </a:p>
        </p:txBody>
      </p:sp>
      <p:sp>
        <p:nvSpPr>
          <p:cNvPr id="153" name="Google Shape;1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6920917" y="5855516"/>
            <a:ext cx="3917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1: Sơ đồ use-case SmartMoney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28" y="1014687"/>
            <a:ext cx="5572374" cy="468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Thiết kế hệ thống</a:t>
            </a:r>
            <a:br>
              <a:rPr lang="en-US"/>
            </a:br>
            <a:r>
              <a:rPr lang="en-US" sz="2000">
                <a:solidFill>
                  <a:schemeClr val="accent1"/>
                </a:solidFill>
              </a:rPr>
              <a:t>Thiết kế nghiệp vụ: Ví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3" name="Google Shape;1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838207" y="5690501"/>
            <a:ext cx="39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2: Luồng nghiệp vụ tạo ví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7968884" y="5717264"/>
            <a:ext cx="39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3: Luồng nghiệp vụ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xóa ví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775" y="1889625"/>
            <a:ext cx="3102500" cy="370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7225" y="1856375"/>
            <a:ext cx="3102501" cy="3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4352632" y="5717276"/>
            <a:ext cx="39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2: Luồng nghiệp vụ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sửa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ví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000" y="1889625"/>
            <a:ext cx="3102500" cy="37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d22c9208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/>
              <a:t>Thiết kế hệ thống</a:t>
            </a:r>
            <a:br>
              <a:rPr lang="en-US"/>
            </a:br>
            <a:r>
              <a:rPr lang="en-US" sz="2000">
                <a:solidFill>
                  <a:schemeClr val="accent1"/>
                </a:solidFill>
              </a:rPr>
              <a:t>Thiết kế nghiệp vụ: Ngân sách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7" name="Google Shape;177;g10ad22c9208_0_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1/11/2022</a:t>
            </a:r>
            <a:endParaRPr/>
          </a:p>
        </p:txBody>
      </p:sp>
      <p:sp>
        <p:nvSpPr>
          <p:cNvPr id="178" name="Google Shape;178;g10ad22c9208_0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10ad22c9208_0_3"/>
          <p:cNvSpPr txBox="1"/>
          <p:nvPr/>
        </p:nvSpPr>
        <p:spPr>
          <a:xfrm>
            <a:off x="720754" y="5526115"/>
            <a:ext cx="39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4: Luồng nghiệp vụ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tạo ngân sách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ad22c9208_0_3"/>
          <p:cNvSpPr txBox="1"/>
          <p:nvPr/>
        </p:nvSpPr>
        <p:spPr>
          <a:xfrm>
            <a:off x="8005724" y="5519865"/>
            <a:ext cx="39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Hình 6: Luồng nghiệp vụ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xoá ngân sách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10ad22c920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150" y="1843225"/>
            <a:ext cx="3086449" cy="353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0ad22c9208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8395" y="1843225"/>
            <a:ext cx="3552328" cy="3530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g10ad22c9208_0_3"/>
          <p:cNvGrpSpPr/>
          <p:nvPr/>
        </p:nvGrpSpPr>
        <p:grpSpPr>
          <a:xfrm>
            <a:off x="4164220" y="1862013"/>
            <a:ext cx="3917700" cy="4323154"/>
            <a:chOff x="4118295" y="1843225"/>
            <a:chExt cx="3917700" cy="4323154"/>
          </a:xfrm>
        </p:grpSpPr>
        <p:sp>
          <p:nvSpPr>
            <p:cNvPr id="184" name="Google Shape;184;g10ad22c9208_0_3"/>
            <p:cNvSpPr txBox="1"/>
            <p:nvPr/>
          </p:nvSpPr>
          <p:spPr>
            <a:xfrm>
              <a:off x="4118295" y="5519879"/>
              <a:ext cx="3917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Hình 5: Luồng nghiệp vụ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sửa ngân sách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g10ad22c9208_0_3"/>
            <p:cNvPicPr preferRelativeResize="0"/>
            <p:nvPr/>
          </p:nvPicPr>
          <p:blipFill rotWithShape="1">
            <a:blip r:embed="rId5">
              <a:alphaModFix/>
            </a:blip>
            <a:srcRect b="0" l="0" r="8390" t="0"/>
            <a:stretch/>
          </p:blipFill>
          <p:spPr>
            <a:xfrm>
              <a:off x="4645400" y="1843225"/>
              <a:ext cx="2936199" cy="3524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g10ad22c9208_0_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Phát triển phần mềm ITSS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2022-01-11T03:13:04Z</dcterms:created>
  <dc:creator>NGUYEN NANG HUNG 20184118</dc:creator>
</cp:coreProperties>
</file>