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42" r:id="rId3"/>
    <p:sldId id="544" r:id="rId4"/>
    <p:sldId id="548" r:id="rId5"/>
    <p:sldId id="555" r:id="rId6"/>
    <p:sldId id="556" r:id="rId7"/>
    <p:sldId id="557" r:id="rId8"/>
    <p:sldId id="553" r:id="rId9"/>
    <p:sldId id="708" r:id="rId10"/>
    <p:sldId id="558" r:id="rId11"/>
    <p:sldId id="559" r:id="rId12"/>
    <p:sldId id="707" r:id="rId13"/>
    <p:sldId id="560" r:id="rId14"/>
    <p:sldId id="563" r:id="rId15"/>
    <p:sldId id="564" r:id="rId16"/>
    <p:sldId id="566" r:id="rId17"/>
    <p:sldId id="568" r:id="rId18"/>
    <p:sldId id="569" r:id="rId19"/>
    <p:sldId id="570" r:id="rId20"/>
    <p:sldId id="571" r:id="rId21"/>
    <p:sldId id="572" r:id="rId22"/>
    <p:sldId id="573" r:id="rId23"/>
    <p:sldId id="697" r:id="rId24"/>
    <p:sldId id="562" r:id="rId25"/>
    <p:sldId id="701" r:id="rId26"/>
    <p:sldId id="546" r:id="rId27"/>
    <p:sldId id="567" r:id="rId28"/>
    <p:sldId id="706" r:id="rId29"/>
    <p:sldId id="704" r:id="rId30"/>
    <p:sldId id="574" r:id="rId31"/>
    <p:sldId id="545" r:id="rId32"/>
    <p:sldId id="55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3057" autoAdjust="0"/>
  </p:normalViewPr>
  <p:slideViewPr>
    <p:cSldViewPr>
      <p:cViewPr varScale="1">
        <p:scale>
          <a:sx n="60" d="100"/>
          <a:sy n="60" d="100"/>
        </p:scale>
        <p:origin x="114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14/07/2020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6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0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8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ctr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Bài 1: Tổng </a:t>
            </a:r>
            <a:r>
              <a:rPr lang="en-US" dirty="0"/>
              <a:t>Quan Dự Án Mẫu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910C20-D9B9-4860-9280-90675032EBFF}"/>
              </a:ext>
            </a:extLst>
          </p:cNvPr>
          <p:cNvSpPr txBox="1">
            <a:spLocks/>
          </p:cNvSpPr>
          <p:nvPr/>
        </p:nvSpPr>
        <p:spPr>
          <a:xfrm>
            <a:off x="5486400" y="6553200"/>
            <a:ext cx="6705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effectLst/>
              </a:rPr>
              <a:t>Giảng viên: Phan Viết thế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Quy trình phát triển phần mềm</a:t>
            </a:r>
          </a:p>
          <a:p>
            <a:r>
              <a:rPr lang="en-US" dirty="0"/>
              <a:t>Tổ chức dự án phần mềm </a:t>
            </a:r>
            <a:r>
              <a:rPr lang="en-US" dirty="0" err="1"/>
              <a:t>theo</a:t>
            </a:r>
            <a:r>
              <a:rPr lang="en-US" dirty="0"/>
              <a:t> mô hình phân lớp</a:t>
            </a:r>
          </a:p>
          <a:p>
            <a:r>
              <a:rPr lang="en-US" dirty="0" err="1"/>
              <a:t>Vận</a:t>
            </a:r>
            <a:r>
              <a:rPr lang="en-US" dirty="0"/>
              <a:t> dụng được kiến thức lập trình, thiết kế giao diện và CSDL đã học ở các học kỳ trước vào dự án</a:t>
            </a:r>
          </a:p>
          <a:p>
            <a:r>
              <a:rPr lang="en-US" dirty="0"/>
              <a:t>Viết được tài liệu dự án phần mềm</a:t>
            </a:r>
          </a:p>
          <a:p>
            <a:r>
              <a:rPr lang="en-US" dirty="0"/>
              <a:t>Chuẩn bị </a:t>
            </a:r>
            <a:r>
              <a:rPr lang="en-US" dirty="0" err="1"/>
              <a:t>cho</a:t>
            </a:r>
            <a:r>
              <a:rPr lang="en-US" dirty="0"/>
              <a:t> thực hiện dự án 1 và kiến thức </a:t>
            </a:r>
            <a:r>
              <a:rPr lang="en-US" dirty="0" err="1"/>
              <a:t>cho</a:t>
            </a:r>
            <a:r>
              <a:rPr lang="en-US" dirty="0"/>
              <a:t> các học kỳ tiếp sau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7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Yêu cầu dự án mẫu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Yêu cầu về nghiệp vụ</a:t>
            </a:r>
          </a:p>
          <a:p>
            <a:pPr lvl="1"/>
            <a:r>
              <a:rPr lang="en-US" dirty="0"/>
              <a:t>Yêu cầu cần xuất phát từ thực </a:t>
            </a:r>
            <a:r>
              <a:rPr lang="en-US" dirty="0" err="1"/>
              <a:t>tiễn</a:t>
            </a:r>
            <a:r>
              <a:rPr lang="en-US" dirty="0"/>
              <a:t> vừa sức </a:t>
            </a:r>
            <a:r>
              <a:rPr lang="en-US" dirty="0" err="1"/>
              <a:t>cho</a:t>
            </a:r>
            <a:r>
              <a:rPr lang="en-US" dirty="0"/>
              <a:t> một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  <a:p>
            <a:pPr lvl="1"/>
            <a:r>
              <a:rPr lang="en-US" dirty="0"/>
              <a:t>Cần ít nhất 2 vai trò sử dụng (có tài khoản admin)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Yêu cầu về kỹ thuật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Thêm, xóa, sửa, tìm kiếm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Tổng hợp thống kế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……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Yêu cầu dữ liệu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Thiết kế ERD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Chọn hệ quản trị </a:t>
            </a:r>
            <a:r>
              <a:rPr lang="en-US" dirty="0" err="1">
                <a:solidFill>
                  <a:prstClr val="black"/>
                </a:solidFill>
              </a:rPr>
              <a:t>csdl</a:t>
            </a:r>
            <a:r>
              <a:rPr lang="en-US" dirty="0">
                <a:solidFill>
                  <a:prstClr val="black"/>
                </a:solidFill>
              </a:rPr>
              <a:t>, các store procedure, trigger…</a:t>
            </a:r>
          </a:p>
          <a:p>
            <a:pPr lvl="0"/>
            <a:r>
              <a:rPr lang="en-US" dirty="0"/>
              <a:t>Yêu cầu về </a:t>
            </a:r>
            <a:r>
              <a:rPr lang="en-US" dirty="0" err="1"/>
              <a:t>thẩm</a:t>
            </a:r>
            <a:r>
              <a:rPr lang="en-US" dirty="0"/>
              <a:t> mỹ</a:t>
            </a:r>
          </a:p>
          <a:p>
            <a:pPr lvl="1"/>
            <a:r>
              <a:rPr lang="vi-VN" dirty="0">
                <a:solidFill>
                  <a:prstClr val="black"/>
                </a:solidFill>
              </a:rPr>
              <a:t>Giao diện dễ nhìn (chọn look and feel phù hợp)</a:t>
            </a:r>
          </a:p>
          <a:p>
            <a:pPr lvl="1"/>
            <a:r>
              <a:rPr lang="vi-VN" dirty="0">
                <a:solidFill>
                  <a:prstClr val="black"/>
                </a:solidFill>
              </a:rPr>
              <a:t>Bố trí các chức năng thuận tiện cho người dùng</a:t>
            </a:r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65E507-1D06-42ED-8668-21CF9720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68813"/>
            <a:ext cx="4396409" cy="23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Chạy và giới thiệu phần mềm</a:t>
            </a:r>
            <a:br>
              <a:rPr lang="en-US" dirty="0"/>
            </a:br>
            <a:r>
              <a:rPr lang="en-US" dirty="0"/>
              <a:t>Giới thiệu các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thực hiện dự án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Yêu cầu phần mềm-CASE STUDY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Cửa hàng ABC cần xây dựng phần mềm Quản Lý Bán Hàng, qua khảo sát phân tích yêu cầu ghi nhận</a:t>
            </a:r>
          </a:p>
          <a:p>
            <a:r>
              <a:rPr lang="en-US" dirty="0">
                <a:solidFill>
                  <a:prstClr val="black"/>
                </a:solidFill>
              </a:rPr>
              <a:t>Yêu cầu chức năng: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Quản lý sản phẩm: danh sách, thêm, xóa, sửa, tìm kiếm…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Quản lý nhân viên: danh sách, thêm, xóa, sửa, tìm kiếm, gởi mail, đổi </a:t>
            </a:r>
            <a:r>
              <a:rPr lang="en-US" dirty="0" err="1">
                <a:solidFill>
                  <a:prstClr val="black"/>
                </a:solidFill>
              </a:rPr>
              <a:t>mật</a:t>
            </a:r>
            <a:r>
              <a:rPr lang="en-US" dirty="0">
                <a:solidFill>
                  <a:prstClr val="black"/>
                </a:solidFill>
              </a:rPr>
              <a:t> khẩu, quên </a:t>
            </a:r>
            <a:r>
              <a:rPr lang="en-US" dirty="0" err="1">
                <a:solidFill>
                  <a:prstClr val="black"/>
                </a:solidFill>
              </a:rPr>
              <a:t>mật</a:t>
            </a:r>
            <a:r>
              <a:rPr lang="en-US" dirty="0">
                <a:solidFill>
                  <a:prstClr val="black"/>
                </a:solidFill>
              </a:rPr>
              <a:t> khẩu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Quản lý khách hàng: danh sách, thêm, xóa, sửa, tìm kiếm…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Thống kê số l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ợng</a:t>
            </a:r>
            <a:r>
              <a:rPr lang="en-US" dirty="0">
                <a:solidFill>
                  <a:prstClr val="black"/>
                </a:solidFill>
              </a:rPr>
              <a:t> sản phẩm đ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ợc</a:t>
            </a:r>
            <a:r>
              <a:rPr lang="en-US" dirty="0">
                <a:solidFill>
                  <a:prstClr val="black"/>
                </a:solidFill>
              </a:rPr>
              <a:t> nhập </a:t>
            </a:r>
            <a:r>
              <a:rPr lang="en-US" dirty="0" err="1">
                <a:solidFill>
                  <a:prstClr val="black"/>
                </a:solidFill>
              </a:rPr>
              <a:t>theo</a:t>
            </a:r>
            <a:r>
              <a:rPr lang="en-US" dirty="0">
                <a:solidFill>
                  <a:prstClr val="black"/>
                </a:solidFill>
              </a:rPr>
              <a:t> mã nhân viên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Thống kê số l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ợng</a:t>
            </a:r>
            <a:r>
              <a:rPr lang="en-US" dirty="0">
                <a:solidFill>
                  <a:prstClr val="black"/>
                </a:solidFill>
              </a:rPr>
              <a:t> sản phẩm </a:t>
            </a:r>
            <a:r>
              <a:rPr lang="en-US" dirty="0" err="1">
                <a:solidFill>
                  <a:prstClr val="black"/>
                </a:solidFill>
              </a:rPr>
              <a:t>tồn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kho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Yêu cầu phần mềm-CASE STUDY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Cửa hàng ABC cần xây dựng phần mềm Quản Lý Bán Hàng, qua khảo sát phân tích yêu cầu ghi nhận</a:t>
            </a:r>
          </a:p>
          <a:p>
            <a:r>
              <a:rPr lang="en-US" dirty="0">
                <a:solidFill>
                  <a:prstClr val="black"/>
                </a:solidFill>
              </a:rPr>
              <a:t>Yêu cầu về bảo </a:t>
            </a:r>
            <a:r>
              <a:rPr lang="en-US" dirty="0" err="1">
                <a:solidFill>
                  <a:prstClr val="black"/>
                </a:solidFill>
              </a:rPr>
              <a:t>mật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vi-VN" dirty="0">
                <a:solidFill>
                  <a:prstClr val="black"/>
                </a:solidFill>
              </a:rPr>
              <a:t>Tất cả mọi thành viên phải đăng nhập mới sử dụng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vi-VN" dirty="0">
                <a:solidFill>
                  <a:prstClr val="black"/>
                </a:solidFill>
              </a:rPr>
              <a:t>được phần mềm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err="1">
                <a:solidFill>
                  <a:prstClr val="black"/>
                </a:solidFill>
              </a:rPr>
              <a:t>Mật</a:t>
            </a:r>
            <a:r>
              <a:rPr lang="en-US" dirty="0">
                <a:solidFill>
                  <a:prstClr val="black"/>
                </a:solidFill>
              </a:rPr>
              <a:t> khẩu phải đ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ợc</a:t>
            </a:r>
            <a:r>
              <a:rPr lang="en-US" dirty="0">
                <a:solidFill>
                  <a:prstClr val="black"/>
                </a:solidFill>
              </a:rPr>
              <a:t> mã hóa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Nhân viên đăng nhập lần đầu phải đổi </a:t>
            </a:r>
            <a:r>
              <a:rPr lang="en-US" dirty="0" err="1">
                <a:solidFill>
                  <a:prstClr val="black"/>
                </a:solidFill>
              </a:rPr>
              <a:t>mật</a:t>
            </a:r>
            <a:r>
              <a:rPr lang="en-US" dirty="0">
                <a:solidFill>
                  <a:prstClr val="black"/>
                </a:solidFill>
              </a:rPr>
              <a:t> khẩu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Quản trị được thực hiện tất cả các </a:t>
            </a:r>
            <a:r>
              <a:rPr lang="en-US" dirty="0" err="1">
                <a:solidFill>
                  <a:prstClr val="black"/>
                </a:solidFill>
              </a:rPr>
              <a:t>thao</a:t>
            </a:r>
            <a:r>
              <a:rPr lang="en-US" dirty="0">
                <a:solidFill>
                  <a:prstClr val="black"/>
                </a:solidFill>
              </a:rPr>
              <a:t> tác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Nhân viên không đ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ợc</a:t>
            </a:r>
            <a:r>
              <a:rPr lang="en-US" dirty="0">
                <a:solidFill>
                  <a:prstClr val="black"/>
                </a:solidFill>
              </a:rPr>
              <a:t> phép thêm mới hoặc xóa nhân viên khác,  không đ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ợc</a:t>
            </a:r>
            <a:r>
              <a:rPr lang="en-US" dirty="0">
                <a:solidFill>
                  <a:prstClr val="black"/>
                </a:solidFill>
              </a:rPr>
              <a:t> tạo và xem thống kê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L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>
                <a:solidFill>
                  <a:prstClr val="black"/>
                </a:solidFill>
              </a:rPr>
              <a:t>u giữ thông tin khách hàng </a:t>
            </a:r>
            <a:r>
              <a:rPr lang="en-US" dirty="0" err="1">
                <a:solidFill>
                  <a:prstClr val="black"/>
                </a:solidFill>
              </a:rPr>
              <a:t>cho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những</a:t>
            </a:r>
            <a:r>
              <a:rPr lang="en-US" dirty="0">
                <a:solidFill>
                  <a:prstClr val="black"/>
                </a:solidFill>
              </a:rPr>
              <a:t> chiến l</a:t>
            </a:r>
            <a:r>
              <a:rPr lang="vi-VN" dirty="0">
                <a:solidFill>
                  <a:prstClr val="black"/>
                </a:solidFill>
              </a:rPr>
              <a:t>ư</a:t>
            </a:r>
            <a:r>
              <a:rPr lang="en-US" dirty="0" err="1">
                <a:solidFill>
                  <a:prstClr val="black"/>
                </a:solidFill>
              </a:rPr>
              <a:t>ợc</a:t>
            </a:r>
            <a:r>
              <a:rPr lang="en-US" dirty="0">
                <a:solidFill>
                  <a:prstClr val="black"/>
                </a:solidFill>
              </a:rPr>
              <a:t> phát triển cửa hàng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1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Yêu cầu phần mềm-CASE STUDY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Yêu cầu về công nghệ:</a:t>
            </a:r>
          </a:p>
          <a:p>
            <a:pPr lvl="1"/>
            <a:r>
              <a:rPr lang="en-US" dirty="0" err="1">
                <a:solidFill>
                  <a:prstClr val="black"/>
                </a:solidFill>
              </a:rPr>
              <a:t>.Net</a:t>
            </a:r>
            <a:r>
              <a:rPr lang="en-US" dirty="0">
                <a:solidFill>
                  <a:prstClr val="black"/>
                </a:solidFill>
              </a:rPr>
              <a:t> Framework 4.5 (C#)</a:t>
            </a:r>
          </a:p>
          <a:p>
            <a:pPr lvl="1"/>
            <a:r>
              <a:rPr lang="en-US" dirty="0" err="1">
                <a:solidFill>
                  <a:prstClr val="black"/>
                </a:solidFill>
              </a:rPr>
              <a:t>Sql</a:t>
            </a:r>
            <a:r>
              <a:rPr lang="en-US" dirty="0">
                <a:solidFill>
                  <a:prstClr val="black"/>
                </a:solidFill>
              </a:rPr>
              <a:t> server 2012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Lập trình C#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Ado.net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7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Giới thiệu phần mềm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Màn hình chính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D74F2-12A1-4232-BE91-D65EB746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1790700"/>
            <a:ext cx="89249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Giới thiệu phần mềm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Màn hình đăng nhập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99B22-4541-4A74-A1F2-DC2F78A9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501" y="1752600"/>
            <a:ext cx="4268997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0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Giới thiệu phần mềm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Màn hình đổi </a:t>
            </a:r>
            <a:r>
              <a:rPr lang="en-US" dirty="0" err="1">
                <a:solidFill>
                  <a:prstClr val="black"/>
                </a:solidFill>
              </a:rPr>
              <a:t>mật</a:t>
            </a:r>
            <a:r>
              <a:rPr lang="en-US" dirty="0">
                <a:solidFill>
                  <a:prstClr val="black"/>
                </a:solidFill>
              </a:rPr>
              <a:t> khẩu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06C8AE-EC9C-4659-A644-24C23392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785937"/>
            <a:ext cx="4419600" cy="48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0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Giới thiệu phần mềm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Màn hình quản lý nhân viên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DDA95-33D7-4409-8927-82EB3EB7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8305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6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Giới thiệu 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  <a:p>
            <a:r>
              <a:rPr lang="en-US" dirty="0"/>
              <a:t>Giới thiệu quy trình thực hiện dự án</a:t>
            </a:r>
          </a:p>
          <a:p>
            <a:r>
              <a:rPr lang="en-US" dirty="0"/>
              <a:t>Chạy và giới thiệu phần mềm</a:t>
            </a:r>
          </a:p>
          <a:p>
            <a:r>
              <a:rPr lang="en-US" dirty="0"/>
              <a:t>Liệt kê yêu cầu dữ liệu và yêu cầu chức năng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Giới thiệu phần mềm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Màn hình quản lý sản phẩm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ACEA6C-EA55-4DE6-BCBF-6B18F45B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7696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Giới thiệu phần mềm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Màn hình quản lý khách hàng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5D0CB-8879-4ECB-9361-6544FA95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752600"/>
            <a:ext cx="76009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3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Giới thiệu phần mềm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Màn hình quản lý thống kê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3A9288-046D-40E8-9140-1D19D9FE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403199"/>
            <a:ext cx="6142426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97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CSDL </a:t>
            </a:r>
            <a:r>
              <a:rPr lang="en-US" dirty="0" err="1"/>
              <a:t>và</a:t>
            </a:r>
            <a:r>
              <a:rPr lang="en-US" dirty="0"/>
              <a:t> SQL Server</a:t>
            </a:r>
          </a:p>
          <a:p>
            <a:pPr lvl="1"/>
            <a:r>
              <a:rPr lang="en-US" dirty="0"/>
              <a:t>Lập trình C#, Ado</a:t>
            </a:r>
            <a:r>
              <a:rPr lang="en-US"/>
              <a:t>.net</a:t>
            </a:r>
            <a:endParaRPr lang="en-US" dirty="0"/>
          </a:p>
          <a:p>
            <a:pPr lvl="1"/>
            <a:r>
              <a:rPr lang="en-US" dirty="0"/>
              <a:t>Microsoft Office</a:t>
            </a:r>
          </a:p>
          <a:p>
            <a:r>
              <a:rPr lang="en-US" b="1" i="1" dirty="0" err="1">
                <a:solidFill>
                  <a:srgbClr val="FF3300"/>
                </a:solidFill>
              </a:rPr>
              <a:t>Tổ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chức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mã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nguồn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dự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án</a:t>
            </a:r>
            <a:endParaRPr lang="en-US" b="1" i="1" dirty="0">
              <a:solidFill>
                <a:srgbClr val="FF3300"/>
              </a:solidFill>
            </a:endParaRPr>
          </a:p>
          <a:p>
            <a:r>
              <a:rPr lang="en-US" b="1" i="1" dirty="0" err="1">
                <a:solidFill>
                  <a:srgbClr val="FF3300"/>
                </a:solidFill>
              </a:rPr>
              <a:t>Tìm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hiểu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quy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trình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thực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hiện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dự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án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phần</a:t>
            </a:r>
            <a:r>
              <a:rPr lang="en-US" b="1" i="1" dirty="0">
                <a:solidFill>
                  <a:srgbClr val="FF3300"/>
                </a:solidFill>
              </a:rPr>
              <a:t> </a:t>
            </a:r>
            <a:r>
              <a:rPr lang="en-US" b="1" i="1" dirty="0" err="1">
                <a:solidFill>
                  <a:srgbClr val="FF3300"/>
                </a:solidFill>
              </a:rPr>
              <a:t>mềm</a:t>
            </a:r>
            <a:endParaRPr lang="en-US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thực hiện dự án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AAA6B-692D-49E0-81AC-C486885D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Phân tích </a:t>
            </a:r>
            <a:r>
              <a:rPr lang="en-US" dirty="0" err="1"/>
              <a:t>vẽ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đồ User case</a:t>
            </a:r>
          </a:p>
          <a:p>
            <a:r>
              <a:rPr lang="en-US" dirty="0"/>
              <a:t>Phân tích </a:t>
            </a:r>
            <a:r>
              <a:rPr lang="en-US" dirty="0" err="1"/>
              <a:t>vẽ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đồ ERD</a:t>
            </a:r>
          </a:p>
          <a:p>
            <a:r>
              <a:rPr lang="en-US" dirty="0"/>
              <a:t>Phân tích thiết kế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r>
              <a:rPr lang="en-US" dirty="0"/>
              <a:t>Phân tích </a:t>
            </a:r>
            <a:r>
              <a:rPr lang="en-US" dirty="0" err="1"/>
              <a:t>vẽ</a:t>
            </a:r>
            <a:r>
              <a:rPr lang="en-US" dirty="0"/>
              <a:t> mockup giao diện</a:t>
            </a:r>
          </a:p>
          <a:p>
            <a:r>
              <a:rPr lang="en-US" dirty="0"/>
              <a:t>Tổ chức quản lý code</a:t>
            </a:r>
          </a:p>
          <a:p>
            <a:r>
              <a:rPr lang="en-US" dirty="0"/>
              <a:t>Thiết kế các màn hình</a:t>
            </a:r>
          </a:p>
          <a:p>
            <a:r>
              <a:rPr lang="en-US" dirty="0"/>
              <a:t>Thiết kế các lớp đối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r>
              <a:rPr lang="en-US" dirty="0"/>
              <a:t>Xây dựng các chức năng</a:t>
            </a:r>
          </a:p>
          <a:p>
            <a:r>
              <a:rPr lang="en-US" dirty="0"/>
              <a:t>Kiểm thử</a:t>
            </a:r>
          </a:p>
          <a:p>
            <a:r>
              <a:rPr lang="en-US" dirty="0"/>
              <a:t>Đóng gói và bàn giao sản phẩm</a:t>
            </a:r>
          </a:p>
          <a:p>
            <a:r>
              <a:rPr lang="en-US" dirty="0"/>
              <a:t>Thực hiện viết báo cáo song </a:t>
            </a:r>
            <a:r>
              <a:rPr lang="en-US" dirty="0" err="1"/>
              <a:t>song</a:t>
            </a:r>
            <a:r>
              <a:rPr lang="en-US" dirty="0"/>
              <a:t> tại các giai đoạn</a:t>
            </a:r>
          </a:p>
        </p:txBody>
      </p:sp>
    </p:spTree>
    <p:extLst>
      <p:ext uri="{BB962C8B-B14F-4D97-AF65-F5344CB8AC3E}">
        <p14:creationId xmlns:p14="http://schemas.microsoft.com/office/powerpoint/2010/main" val="288238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online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Thi </a:t>
            </a:r>
            <a:r>
              <a:rPr lang="en-US" dirty="0" err="1"/>
              <a:t>trắc</a:t>
            </a:r>
            <a:r>
              <a:rPr lang="en-US" dirty="0"/>
              <a:t> nghiệm cuối </a:t>
            </a:r>
            <a:r>
              <a:rPr lang="en-US" dirty="0" err="1"/>
              <a:t>môn</a:t>
            </a:r>
            <a:endParaRPr lang="en-US" dirty="0"/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4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3</a:t>
            </a:r>
            <a:br>
              <a:rPr lang="en-US" dirty="0"/>
            </a:br>
            <a:r>
              <a:rPr lang="en-US" dirty="0"/>
              <a:t>Liệt kê yêu cầu dữ liệu và yêu cầu chức năng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Xác định các thực thể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Dựa vào yêu cầu của khách hàng chúng ta sẽ tìm thấy các thành phần thực thể: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lded Corner 4">
            <a:extLst>
              <a:ext uri="{FF2B5EF4-FFF2-40B4-BE49-F238E27FC236}">
                <a16:creationId xmlns:a16="http://schemas.microsoft.com/office/drawing/2014/main" id="{6597D42E-013F-4705-AB52-40E426B8535F}"/>
              </a:ext>
            </a:extLst>
          </p:cNvPr>
          <p:cNvSpPr/>
          <p:nvPr/>
        </p:nvSpPr>
        <p:spPr>
          <a:xfrm>
            <a:off x="615462" y="3429000"/>
            <a:ext cx="1981200" cy="990600"/>
          </a:xfrm>
          <a:prstGeom prst="folded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/>
              <a:t>Sản Phẩm</a:t>
            </a:r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B3877B91-C76B-4DD8-99FD-CB8841E10ABA}"/>
              </a:ext>
            </a:extLst>
          </p:cNvPr>
          <p:cNvSpPr/>
          <p:nvPr/>
        </p:nvSpPr>
        <p:spPr>
          <a:xfrm>
            <a:off x="9817332" y="3485344"/>
            <a:ext cx="1981200" cy="990600"/>
          </a:xfrm>
          <a:prstGeom prst="foldedCorne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/>
              <a:t>Khách Hàng</a:t>
            </a:r>
          </a:p>
        </p:txBody>
      </p:sp>
      <p:sp>
        <p:nvSpPr>
          <p:cNvPr id="9" name="Folded Corner 7">
            <a:extLst>
              <a:ext uri="{FF2B5EF4-FFF2-40B4-BE49-F238E27FC236}">
                <a16:creationId xmlns:a16="http://schemas.microsoft.com/office/drawing/2014/main" id="{2B8A6303-DBD2-48C4-AE8C-B9F99B2F7840}"/>
              </a:ext>
            </a:extLst>
          </p:cNvPr>
          <p:cNvSpPr/>
          <p:nvPr/>
        </p:nvSpPr>
        <p:spPr>
          <a:xfrm>
            <a:off x="5464515" y="3485344"/>
            <a:ext cx="1981200" cy="990600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cap="small" dirty="0" err="1"/>
              <a:t>Nhân</a:t>
            </a:r>
            <a:r>
              <a:rPr lang="en-US" sz="2800" b="1" cap="small" dirty="0"/>
              <a:t> </a:t>
            </a:r>
            <a:r>
              <a:rPr lang="en-US" sz="2800" b="1" cap="small" dirty="0" err="1"/>
              <a:t>viên</a:t>
            </a:r>
            <a:endParaRPr lang="en-US" sz="2800" b="1" cap="smal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DDAE34-F064-451D-BBC4-D72F7E56F634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7445715" y="3980644"/>
            <a:ext cx="2371617" cy="0"/>
          </a:xfrm>
          <a:prstGeom prst="straightConnector1">
            <a:avLst/>
          </a:prstGeom>
          <a:ln w="317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C1C587-1823-4C85-8F31-1508A054EACB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596662" y="3924300"/>
            <a:ext cx="2867853" cy="56344"/>
          </a:xfrm>
          <a:prstGeom prst="straightConnector1">
            <a:avLst/>
          </a:prstGeom>
          <a:ln w="317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8A71BEE-B2C9-4E0F-BCC0-AE42110DFEC0}"/>
              </a:ext>
            </a:extLst>
          </p:cNvPr>
          <p:cNvSpPr/>
          <p:nvPr/>
        </p:nvSpPr>
        <p:spPr>
          <a:xfrm>
            <a:off x="3475160" y="3553186"/>
            <a:ext cx="1382808" cy="866414"/>
          </a:xfrm>
          <a:prstGeom prst="flowChartDecision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96D8C-0207-4511-B021-077CE950C370}"/>
              </a:ext>
            </a:extLst>
          </p:cNvPr>
          <p:cNvSpPr txBox="1"/>
          <p:nvPr/>
        </p:nvSpPr>
        <p:spPr>
          <a:xfrm>
            <a:off x="3907422" y="3795978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Tạo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19B19CA4-5540-401C-8538-A0961D5DC029}"/>
              </a:ext>
            </a:extLst>
          </p:cNvPr>
          <p:cNvSpPr/>
          <p:nvPr/>
        </p:nvSpPr>
        <p:spPr>
          <a:xfrm>
            <a:off x="7968261" y="3547437"/>
            <a:ext cx="1382808" cy="866414"/>
          </a:xfrm>
          <a:prstGeom prst="flowChartDecision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5F525D-8838-420C-AC99-9A09BC5D8819}"/>
              </a:ext>
            </a:extLst>
          </p:cNvPr>
          <p:cNvSpPr txBox="1"/>
          <p:nvPr/>
        </p:nvSpPr>
        <p:spPr>
          <a:xfrm>
            <a:off x="8135328" y="379597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Ghi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nhận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6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Xác định các thực thể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Nhân viên là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dùng phần mềm, tùy thuộc vào vai trò quản lý hay nhân viên bình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sẽ có khả năng sử dụng các chức năng khác nhau trong phần mềm</a:t>
            </a:r>
          </a:p>
          <a:p>
            <a:r>
              <a:rPr lang="en-US" dirty="0"/>
              <a:t>Sản phẩm là các sản phẩm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quản lý trong cửa hàng</a:t>
            </a:r>
          </a:p>
          <a:p>
            <a:r>
              <a:rPr lang="en-US" dirty="0"/>
              <a:t>Khách hàng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cửa hàng l</a:t>
            </a:r>
            <a:r>
              <a:rPr lang="vi-VN" dirty="0"/>
              <a:t>ư</a:t>
            </a:r>
            <a:r>
              <a:rPr lang="en-US" dirty="0"/>
              <a:t>u giữ thông tin </a:t>
            </a:r>
            <a:r>
              <a:rPr lang="en-US" dirty="0" err="1"/>
              <a:t>nhằm</a:t>
            </a:r>
            <a:r>
              <a:rPr lang="en-US" dirty="0"/>
              <a:t> phục vụ chiến 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mua bán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DB06E32-61E4-46E5-9382-2AEA81775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55990"/>
              </p:ext>
            </p:extLst>
          </p:nvPr>
        </p:nvGraphicFramePr>
        <p:xfrm>
          <a:off x="914400" y="3749040"/>
          <a:ext cx="287655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3300"/>
                          </a:solidFill>
                        </a:rPr>
                        <a:t>Nhân Viên</a:t>
                      </a:r>
                      <a:endParaRPr lang="en-US" sz="24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382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Mã nhân viên</a:t>
                      </a:r>
                    </a:p>
                    <a:p>
                      <a:pPr lvl="0"/>
                      <a:r>
                        <a:rPr lang="en-US" sz="2400" dirty="0" err="1"/>
                        <a:t>Họ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và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tên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/>
                        <a:t>Email</a:t>
                      </a:r>
                    </a:p>
                    <a:p>
                      <a:pPr lvl="0"/>
                      <a:r>
                        <a:rPr lang="en-US" sz="2400" dirty="0" err="1"/>
                        <a:t>Dia</a:t>
                      </a:r>
                      <a:r>
                        <a:rPr lang="en-US" sz="2400" dirty="0"/>
                        <a:t> chỉ</a:t>
                      </a:r>
                    </a:p>
                    <a:p>
                      <a:pPr lvl="0"/>
                      <a:r>
                        <a:rPr lang="en-US" sz="2400" dirty="0"/>
                        <a:t>Vai trò </a:t>
                      </a:r>
                    </a:p>
                    <a:p>
                      <a:pPr lvl="0"/>
                      <a:r>
                        <a:rPr lang="en-US" sz="2400" dirty="0"/>
                        <a:t>Tình </a:t>
                      </a:r>
                      <a:r>
                        <a:rPr lang="en-US" sz="2400" dirty="0" err="1"/>
                        <a:t>trạng</a:t>
                      </a:r>
                      <a:endParaRPr lang="en-US" sz="2400" dirty="0"/>
                    </a:p>
                    <a:p>
                      <a:pPr lvl="0"/>
                      <a:r>
                        <a:rPr lang="en-US" sz="2400" dirty="0" err="1"/>
                        <a:t>Mật</a:t>
                      </a:r>
                      <a:r>
                        <a:rPr lang="en-US" sz="2400" dirty="0"/>
                        <a:t> khẩu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413C9A1-4CF0-4057-9C6A-DDC2AB948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845"/>
              </p:ext>
            </p:extLst>
          </p:nvPr>
        </p:nvGraphicFramePr>
        <p:xfrm>
          <a:off x="4076700" y="3694043"/>
          <a:ext cx="3276600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Khách 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Điện thoại</a:t>
                      </a:r>
                    </a:p>
                    <a:p>
                      <a:pPr lvl="0"/>
                      <a:r>
                        <a:rPr lang="en-US" sz="2400" dirty="0"/>
                        <a:t>Tên Khách</a:t>
                      </a:r>
                    </a:p>
                    <a:p>
                      <a:pPr lvl="0"/>
                      <a:r>
                        <a:rPr lang="en-US" sz="2400" dirty="0"/>
                        <a:t>Địa chỉ</a:t>
                      </a:r>
                    </a:p>
                    <a:p>
                      <a:pPr lvl="0"/>
                      <a:r>
                        <a:rPr lang="en-US" sz="2400" dirty="0"/>
                        <a:t>Mã nhân viên</a:t>
                      </a:r>
                    </a:p>
                    <a:p>
                      <a:pPr lvl="0"/>
                      <a:r>
                        <a:rPr lang="en-US" sz="2400" dirty="0" err="1"/>
                        <a:t>Phái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BB60C0-F26B-4C9B-8BF6-007524854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08809"/>
              </p:ext>
            </p:extLst>
          </p:nvPr>
        </p:nvGraphicFramePr>
        <p:xfrm>
          <a:off x="7829550" y="3333393"/>
          <a:ext cx="3276600" cy="3484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rgbClr val="FF3300"/>
                          </a:solidFill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30">
                <a:tc>
                  <a:txBody>
                    <a:bodyPr/>
                    <a:lstStyle/>
                    <a:p>
                      <a:r>
                        <a:rPr lang="en-US" sz="2400" dirty="0"/>
                        <a:t>Mã hàng</a:t>
                      </a:r>
                    </a:p>
                    <a:p>
                      <a:r>
                        <a:rPr lang="en-US" sz="2400" dirty="0"/>
                        <a:t>Tên hàng</a:t>
                      </a:r>
                    </a:p>
                    <a:p>
                      <a:r>
                        <a:rPr lang="en-US" sz="2400" dirty="0"/>
                        <a:t>Số l</a:t>
                      </a:r>
                      <a:r>
                        <a:rPr lang="vi-VN" sz="2400" dirty="0"/>
                        <a:t>ư</a:t>
                      </a:r>
                      <a:r>
                        <a:rPr lang="en-US" sz="2400" dirty="0" err="1"/>
                        <a:t>ợng</a:t>
                      </a:r>
                      <a:r>
                        <a:rPr lang="en-US" sz="2400" dirty="0"/>
                        <a:t> </a:t>
                      </a:r>
                    </a:p>
                    <a:p>
                      <a:r>
                        <a:rPr lang="en-US" sz="2400" dirty="0"/>
                        <a:t>Đ</a:t>
                      </a:r>
                      <a:r>
                        <a:rPr lang="vi-VN" sz="2400" dirty="0"/>
                        <a:t>ơ</a:t>
                      </a:r>
                      <a:r>
                        <a:rPr lang="en-US" sz="2400" dirty="0"/>
                        <a:t>n giá nhập</a:t>
                      </a:r>
                    </a:p>
                    <a:p>
                      <a:r>
                        <a:rPr lang="en-US" sz="2400" dirty="0"/>
                        <a:t>Đ</a:t>
                      </a:r>
                      <a:r>
                        <a:rPr lang="vi-VN" sz="2400" dirty="0"/>
                        <a:t>ơ</a:t>
                      </a:r>
                      <a:r>
                        <a:rPr lang="en-US" sz="2400" dirty="0"/>
                        <a:t>n giá bán</a:t>
                      </a:r>
                    </a:p>
                    <a:p>
                      <a:r>
                        <a:rPr lang="en-US" sz="2400" dirty="0"/>
                        <a:t>Hình ảnh</a:t>
                      </a:r>
                    </a:p>
                    <a:p>
                      <a:r>
                        <a:rPr lang="en-US" sz="2400" dirty="0"/>
                        <a:t>Ghi chú</a:t>
                      </a:r>
                    </a:p>
                    <a:p>
                      <a:r>
                        <a:rPr lang="en-US" sz="2400" dirty="0"/>
                        <a:t>Mã nhân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041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lded Corner 24"/>
          <p:cNvSpPr/>
          <p:nvPr/>
        </p:nvSpPr>
        <p:spPr>
          <a:xfrm>
            <a:off x="554328" y="2327275"/>
            <a:ext cx="3293013" cy="2778125"/>
          </a:xfrm>
          <a:prstGeom prst="foldedCorner">
            <a:avLst>
              <a:gd name="adj" fmla="val 80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4419600" y="2327275"/>
            <a:ext cx="3293013" cy="2778125"/>
          </a:xfrm>
          <a:prstGeom prst="foldedCorner">
            <a:avLst>
              <a:gd name="adj" fmla="val 80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>
            <a:off x="8289387" y="2327275"/>
            <a:ext cx="3293013" cy="2778125"/>
          </a:xfrm>
          <a:prstGeom prst="foldedCorner">
            <a:avLst>
              <a:gd name="adj" fmla="val 80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cap="sm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solidFill>
                  <a:srgbClr val="FF3300"/>
                </a:solidFill>
              </a:rPr>
              <a:t>Yêu cầu nghiệp vụ (ch</a:t>
            </a:r>
            <a:r>
              <a:rPr lang="en-US" dirty="0">
                <a:solidFill>
                  <a:srgbClr val="FF3300"/>
                </a:solidFill>
              </a:rPr>
              <a:t>ức năng</a:t>
            </a:r>
            <a:r>
              <a:rPr lang="en-US" b="1" cap="small" dirty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41475"/>
            <a:ext cx="3254155" cy="6397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3300"/>
                </a:solidFill>
              </a:rPr>
              <a:t>QUẢN LÝ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1" y="2444750"/>
            <a:ext cx="3254154" cy="24884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small" dirty="0"/>
              <a:t>Quản lý nhân viên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/>
              <a:t>Quản lý sản phẩm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/>
              <a:t>Quản lý khách hàng</a:t>
            </a:r>
          </a:p>
          <a:p>
            <a:pPr marL="0" indent="0">
              <a:buNone/>
            </a:pPr>
            <a:endParaRPr lang="en-US" b="1" cap="smal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1444" y="1641475"/>
            <a:ext cx="3457156" cy="6397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3300"/>
                </a:solidFill>
              </a:rPr>
              <a:t>TỔNG HỢP – THỐNG KÊ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1445" y="2444750"/>
            <a:ext cx="3255432" cy="2016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cap="small" dirty="0"/>
              <a:t>Thống kê </a:t>
            </a:r>
            <a:r>
              <a:rPr lang="en-US" b="1" cap="small" dirty="0" err="1"/>
              <a:t>tồn</a:t>
            </a:r>
            <a:r>
              <a:rPr lang="en-US" b="1" cap="small" dirty="0"/>
              <a:t> </a:t>
            </a:r>
            <a:r>
              <a:rPr lang="en-US" b="1" cap="small" dirty="0" err="1"/>
              <a:t>kho</a:t>
            </a:r>
            <a:endParaRPr lang="en-US" b="1" cap="small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/>
              <a:t>Thống kê nhập </a:t>
            </a:r>
            <a:r>
              <a:rPr lang="en-US" b="1" cap="small" dirty="0" err="1"/>
              <a:t>kho</a:t>
            </a:r>
            <a:endParaRPr lang="en-US" b="1" cap="small" dirty="0"/>
          </a:p>
          <a:p>
            <a:pPr>
              <a:buFont typeface="Wingdings" panose="05000000000000000000" pitchFamily="2" charset="2"/>
              <a:buChar char="Ø"/>
            </a:pPr>
            <a:endParaRPr lang="en-US" b="1" cap="small" dirty="0"/>
          </a:p>
          <a:p>
            <a:endParaRPr lang="en-US" b="1" cap="small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8250767" y="1641475"/>
            <a:ext cx="3255433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3300"/>
                </a:solidFill>
              </a:rPr>
              <a:t>TÀI KHOẢN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8250768" y="2444750"/>
            <a:ext cx="3255432" cy="2203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cap="small" dirty="0" err="1"/>
              <a:t>Đăng</a:t>
            </a:r>
            <a:r>
              <a:rPr lang="en-US" b="1" cap="small" dirty="0"/>
              <a:t> </a:t>
            </a:r>
            <a:r>
              <a:rPr lang="en-US" b="1" cap="small" dirty="0" err="1"/>
              <a:t>nhập</a:t>
            </a:r>
            <a:endParaRPr lang="en-US" b="1" cap="small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/>
              <a:t>Đổi </a:t>
            </a:r>
            <a:r>
              <a:rPr lang="en-US" b="1" cap="small" dirty="0" err="1"/>
              <a:t>mật</a:t>
            </a:r>
            <a:r>
              <a:rPr lang="en-US" b="1" cap="small" dirty="0"/>
              <a:t> khẩu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/>
              <a:t>Quên </a:t>
            </a:r>
            <a:r>
              <a:rPr lang="en-US" b="1" cap="small" dirty="0" err="1"/>
              <a:t>mật</a:t>
            </a:r>
            <a:r>
              <a:rPr lang="en-US" b="1" cap="small" dirty="0"/>
              <a:t> khẩu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/>
              <a:t>Mã hóa </a:t>
            </a:r>
            <a:r>
              <a:rPr lang="en-US" b="1" cap="small" dirty="0" err="1"/>
              <a:t>mật</a:t>
            </a:r>
            <a:r>
              <a:rPr lang="en-US" b="1" cap="small" dirty="0"/>
              <a:t> khẩu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small" dirty="0"/>
              <a:t>Gởi mail </a:t>
            </a:r>
            <a:r>
              <a:rPr lang="en-US" b="1" cap="small" dirty="0" err="1"/>
              <a:t>mật</a:t>
            </a:r>
            <a:r>
              <a:rPr lang="en-US" b="1" cap="small" dirty="0"/>
              <a:t> khẩu</a:t>
            </a:r>
          </a:p>
        </p:txBody>
      </p:sp>
    </p:spTree>
    <p:extLst>
      <p:ext uri="{BB962C8B-B14F-4D97-AF65-F5344CB8AC3E}">
        <p14:creationId xmlns:p14="http://schemas.microsoft.com/office/powerpoint/2010/main" val="206845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Yêu cầu phần mềm-USE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F3D89B0-3FE0-471C-BFF7-B1AEA8CE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524000"/>
            <a:ext cx="9810750" cy="381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63E3C86-E396-4FB3-933E-1E60DEA58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914400"/>
            <a:ext cx="117062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01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9D793D3-F04C-4697-8C93-90A933A3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Giới thiệu 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  <a:p>
            <a:r>
              <a:rPr lang="en-US" dirty="0"/>
              <a:t>Chạy và giới thiệu phần mềm</a:t>
            </a:r>
          </a:p>
          <a:p>
            <a:r>
              <a:rPr lang="en-US" dirty="0"/>
              <a:t>Giới thiệu quy trình thực hiện dự án</a:t>
            </a:r>
          </a:p>
          <a:p>
            <a:r>
              <a:rPr lang="en-US" dirty="0"/>
              <a:t>Liệt kê yêu cầu dữ liệu và yêu cầu chức năng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vấn đề thường gặp khi học lập trình C#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Không biết bắt đầu code từ đâu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ẹo hay học code cho người mới bắt đầu cực nhanh, cực hiệu quả ...">
            <a:extLst>
              <a:ext uri="{FF2B5EF4-FFF2-40B4-BE49-F238E27FC236}">
                <a16:creationId xmlns:a16="http://schemas.microsoft.com/office/drawing/2014/main" id="{D2574A8A-7A1C-44E5-AEEE-90186341F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837766"/>
            <a:ext cx="8032888" cy="467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vấn đề thường gặp khi học lập trình C#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Không biết cách tổ chức code của chương trình</a:t>
            </a:r>
            <a:endParaRPr lang="en-US" dirty="0"/>
          </a:p>
        </p:txBody>
      </p:sp>
      <p:pic>
        <p:nvPicPr>
          <p:cNvPr id="3074" name="Picture 2" descr="Web-D 01} File and folder structure - YouTube">
            <a:extLst>
              <a:ext uri="{FF2B5EF4-FFF2-40B4-BE49-F238E27FC236}">
                <a16:creationId xmlns:a16="http://schemas.microsoft.com/office/drawing/2014/main" id="{831CA0CB-E1D3-4295-9579-71EC7A8A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28" y="1595870"/>
            <a:ext cx="7924800" cy="522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86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vấn đề thường gặp khi học lập trình C#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Không biết cách </a:t>
            </a:r>
            <a:r>
              <a:rPr lang="en-US" dirty="0" err="1"/>
              <a:t>vận</a:t>
            </a:r>
            <a:r>
              <a:rPr lang="en-US" dirty="0"/>
              <a:t> dụng và kết hợp các kỹ thuật đã học vào bài toán thực tế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71184F-CCCF-4F59-BB2C-E7081E27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01" y="1905000"/>
            <a:ext cx="5816397" cy="4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vấn đề thường gặp khi học lập trình C#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Mắc lỗi trong quá trình xây dựng và sử dụng lập trình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đối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bstract class và Interface trong Java - GP Coder (Lập trình Java)">
            <a:extLst>
              <a:ext uri="{FF2B5EF4-FFF2-40B4-BE49-F238E27FC236}">
                <a16:creationId xmlns:a16="http://schemas.microsoft.com/office/drawing/2014/main" id="{1F195749-7C91-4AA8-9ACE-E53B0941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38" y="2011017"/>
            <a:ext cx="469872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[​IMG]">
            <a:extLst>
              <a:ext uri="{FF2B5EF4-FFF2-40B4-BE49-F238E27FC236}">
                <a16:creationId xmlns:a16="http://schemas.microsoft.com/office/drawing/2014/main" id="{1EED3D22-29D7-4926-802F-4D660699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68217"/>
            <a:ext cx="275262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1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Quản lý dự án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Quy trình thực hiện dự án</a:t>
            </a:r>
          </a:p>
          <a:p>
            <a:r>
              <a:rPr lang="en-US" dirty="0"/>
              <a:t>Mục đích và mục tiêu của dự án (mục tiêu </a:t>
            </a:r>
            <a:r>
              <a:rPr lang="en-US" dirty="0" err="1"/>
              <a:t>môn</a:t>
            </a:r>
            <a:r>
              <a:rPr lang="en-US" dirty="0"/>
              <a:t> học)</a:t>
            </a:r>
          </a:p>
          <a:p>
            <a:r>
              <a:rPr lang="en-US" dirty="0" err="1"/>
              <a:t>Ràng</a:t>
            </a:r>
            <a:r>
              <a:rPr lang="en-US" dirty="0"/>
              <a:t> buộc thời gian thực hiện dự án (lịch trình </a:t>
            </a:r>
            <a:r>
              <a:rPr lang="en-US" dirty="0" err="1"/>
              <a:t>môn</a:t>
            </a:r>
            <a:r>
              <a:rPr lang="en-US" dirty="0"/>
              <a:t> học)</a:t>
            </a:r>
          </a:p>
          <a:p>
            <a:r>
              <a:rPr lang="en-US" dirty="0" err="1"/>
              <a:t>Ràng</a:t>
            </a:r>
            <a:r>
              <a:rPr lang="en-US" dirty="0"/>
              <a:t> buộc tài nguyên: con người, phần cứng, chuyên </a:t>
            </a:r>
            <a:r>
              <a:rPr lang="en-US" dirty="0" err="1"/>
              <a:t>môn</a:t>
            </a:r>
            <a:r>
              <a:rPr lang="en-US" dirty="0"/>
              <a:t>…</a:t>
            </a:r>
          </a:p>
          <a:p>
            <a:r>
              <a:rPr lang="en-US" dirty="0" err="1"/>
              <a:t>Ràng</a:t>
            </a:r>
            <a:r>
              <a:rPr lang="en-US" dirty="0"/>
              <a:t> buộc công nghệ phát triển (công nghệ chuyên </a:t>
            </a:r>
            <a:r>
              <a:rPr lang="en-US" dirty="0" err="1"/>
              <a:t>ngành</a:t>
            </a:r>
            <a:r>
              <a:rPr lang="en-US" dirty="0"/>
              <a:t> học)</a:t>
            </a:r>
          </a:p>
          <a:p>
            <a:r>
              <a:rPr lang="en-US" dirty="0"/>
              <a:t>Viết báo cáo</a:t>
            </a:r>
          </a:p>
        </p:txBody>
      </p:sp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821517CF-1628-4003-AC4F-E825FDB6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102769"/>
            <a:ext cx="3962400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Quy trình thực hiện dự án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0AF8E46-30CE-4E08-9607-0D77A69A1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8438" y="1447800"/>
            <a:ext cx="9295124" cy="48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08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22650</TotalTime>
  <Words>1230</Words>
  <Application>Microsoft Office PowerPoint</Application>
  <PresentationFormat>Widescreen</PresentationFormat>
  <Paragraphs>183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Segoe UI</vt:lpstr>
      <vt:lpstr>Wingdings</vt:lpstr>
      <vt:lpstr>Custom Design</vt:lpstr>
      <vt:lpstr>Dự Án C# Mẫu</vt:lpstr>
      <vt:lpstr>Mục tiêu</vt:lpstr>
      <vt:lpstr>Phần 1 Mục tiêu môn học</vt:lpstr>
      <vt:lpstr>Các vấn đề thường gặp khi học lập trình C#</vt:lpstr>
      <vt:lpstr>Các vấn đề thường gặp khi học lập trình C#</vt:lpstr>
      <vt:lpstr>Các vấn đề thường gặp khi học lập trình C#</vt:lpstr>
      <vt:lpstr>Các vấn đề thường gặp khi học lập trình C#</vt:lpstr>
      <vt:lpstr>Quản lý dự án</vt:lpstr>
      <vt:lpstr>Quy trình thực hiện dự án</vt:lpstr>
      <vt:lpstr>Mục tiêu môn học</vt:lpstr>
      <vt:lpstr> Yêu cầu dự án mẫu</vt:lpstr>
      <vt:lpstr>Phần 2 Chạy và giới thiệu phần mềm Giới thiệu các bước thực hiện dự án  </vt:lpstr>
      <vt:lpstr> Yêu cầu phần mềm-CASE STUDY</vt:lpstr>
      <vt:lpstr> Yêu cầu phần mềm-CASE STUDY</vt:lpstr>
      <vt:lpstr>  Yêu cầu phần mềm-CASE STUDY</vt:lpstr>
      <vt:lpstr> Giới thiệu phần mềm</vt:lpstr>
      <vt:lpstr> Giới thiệu phần mềm</vt:lpstr>
      <vt:lpstr> Giới thiệu phần mềm</vt:lpstr>
      <vt:lpstr> Giới thiệu phần mềm</vt:lpstr>
      <vt:lpstr> Giới thiệu phần mềm</vt:lpstr>
      <vt:lpstr> Giới thiệu phần mềm</vt:lpstr>
      <vt:lpstr> Giới thiệu phần mềm</vt:lpstr>
      <vt:lpstr>Chuẩn bị kiến thức cần thiết</vt:lpstr>
      <vt:lpstr>Các bước thực hiện dự án</vt:lpstr>
      <vt:lpstr>Học tập và đánh giá</vt:lpstr>
      <vt:lpstr>Phần 3 Liệt kê yêu cầu dữ liệu và yêu cầu chức năng </vt:lpstr>
      <vt:lpstr> Xác định các thực thể</vt:lpstr>
      <vt:lpstr> Xác định các thực thể</vt:lpstr>
      <vt:lpstr>Yêu cầu nghiệp vụ (chức năng)</vt:lpstr>
      <vt:lpstr> Yêu cầu phần mềm-USE CASE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phan vietthe</cp:lastModifiedBy>
  <cp:revision>1496</cp:revision>
  <dcterms:created xsi:type="dcterms:W3CDTF">2013-04-23T08:05:33Z</dcterms:created>
  <dcterms:modified xsi:type="dcterms:W3CDTF">2020-07-14T01:19:14Z</dcterms:modified>
</cp:coreProperties>
</file>