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8"/>
  </p:notesMasterIdLst>
  <p:sldIdLst>
    <p:sldId id="541" r:id="rId2"/>
    <p:sldId id="542" r:id="rId3"/>
    <p:sldId id="544" r:id="rId4"/>
    <p:sldId id="548" r:id="rId5"/>
    <p:sldId id="745" r:id="rId6"/>
    <p:sldId id="758" r:id="rId7"/>
    <p:sldId id="546" r:id="rId8"/>
    <p:sldId id="708" r:id="rId9"/>
    <p:sldId id="752" r:id="rId10"/>
    <p:sldId id="753" r:id="rId11"/>
    <p:sldId id="754" r:id="rId12"/>
    <p:sldId id="738" r:id="rId13"/>
    <p:sldId id="712" r:id="rId14"/>
    <p:sldId id="714" r:id="rId15"/>
    <p:sldId id="755" r:id="rId16"/>
    <p:sldId id="750" r:id="rId17"/>
    <p:sldId id="565" r:id="rId18"/>
    <p:sldId id="566" r:id="rId19"/>
    <p:sldId id="567" r:id="rId20"/>
    <p:sldId id="568" r:id="rId21"/>
    <p:sldId id="756" r:id="rId22"/>
    <p:sldId id="757" r:id="rId23"/>
    <p:sldId id="560" r:id="rId24"/>
    <p:sldId id="563" r:id="rId25"/>
    <p:sldId id="545" r:id="rId26"/>
    <p:sldId id="5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1400" autoAdjust="0"/>
  </p:normalViewPr>
  <p:slideViewPr>
    <p:cSldViewPr>
      <p:cViewPr varScale="1">
        <p:scale>
          <a:sx n="59" d="100"/>
          <a:sy n="59" d="100"/>
        </p:scale>
        <p:origin x="1176" y="66"/>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14/07/2020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50282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44080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195749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323855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43830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3115817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182543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1305880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14/07/2020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14/07/2020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14/07/2020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ireframepro.mockflow.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Dự Án C# Mẫu</a:t>
            </a:r>
          </a:p>
        </p:txBody>
      </p:sp>
      <p:sp>
        <p:nvSpPr>
          <p:cNvPr id="3" name="Subtitle 2"/>
          <p:cNvSpPr>
            <a:spLocks noGrp="1"/>
          </p:cNvSpPr>
          <p:nvPr>
            <p:ph type="subTitle" idx="1"/>
          </p:nvPr>
        </p:nvSpPr>
        <p:spPr/>
        <p:txBody>
          <a:bodyPr/>
          <a:lstStyle/>
          <a:p>
            <a:r>
              <a:rPr lang="en-US" dirty="0"/>
              <a:t>Bài 2: Thiết Kế dự Án</a:t>
            </a:r>
          </a:p>
        </p:txBody>
      </p:sp>
      <p:sp>
        <p:nvSpPr>
          <p:cNvPr id="4" name="Subtitle 2">
            <a:extLst>
              <a:ext uri="{FF2B5EF4-FFF2-40B4-BE49-F238E27FC236}">
                <a16:creationId xmlns:a16="http://schemas.microsoft.com/office/drawing/2014/main" id="{585EE71A-E36B-4AD6-B872-5AF93B08FA76}"/>
              </a:ext>
            </a:extLst>
          </p:cNvPr>
          <p:cNvSpPr txBox="1">
            <a:spLocks/>
          </p:cNvSpPr>
          <p:nvPr/>
        </p:nvSpPr>
        <p:spPr>
          <a:xfrm>
            <a:off x="5487649" y="6553200"/>
            <a:ext cx="67056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rgbClr val="FF3300"/>
              </a:buClr>
              <a:buFont typeface="Wingdings" pitchFamily="2" charset="2"/>
              <a:buNone/>
              <a:defRPr sz="2800" b="1" kern="1200"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Clr>
                <a:srgbClr val="FF3300"/>
              </a:buClr>
              <a:buFont typeface="Wingdings" pitchFamily="2" charset="2"/>
              <a:buNone/>
              <a:defRPr sz="2800" kern="1200">
                <a:solidFill>
                  <a:schemeClr val="tx1">
                    <a:tint val="75000"/>
                  </a:schemeClr>
                </a:solidFill>
                <a:latin typeface="Segoe UI" pitchFamily="34" charset="0"/>
                <a:ea typeface="+mn-ea"/>
                <a:cs typeface="Segoe UI" pitchFamily="34" charset="0"/>
              </a:defRPr>
            </a:lvl2pPr>
            <a:lvl3pPr marL="914400" indent="0" algn="ctr" defTabSz="914400" rtl="0" eaLnBrk="1" latinLnBrk="0" hangingPunct="1">
              <a:spcBef>
                <a:spcPct val="20000"/>
              </a:spcBef>
              <a:buClr>
                <a:srgbClr val="FF3300"/>
              </a:buClr>
              <a:buFont typeface="Courier New" pitchFamily="49" charset="0"/>
              <a:buNone/>
              <a:defRPr sz="2400" kern="1200">
                <a:solidFill>
                  <a:schemeClr val="tx1">
                    <a:tint val="75000"/>
                  </a:schemeClr>
                </a:solidFill>
                <a:latin typeface="Segoe UI" pitchFamily="34" charset="0"/>
                <a:ea typeface="+mn-ea"/>
                <a:cs typeface="Segoe UI" pitchFamily="34" charset="0"/>
              </a:defRPr>
            </a:lvl3pPr>
            <a:lvl4pPr marL="1371600" indent="0" algn="ctr" defTabSz="914400" rtl="0" eaLnBrk="1" latinLnBrk="0" hangingPunct="1">
              <a:spcBef>
                <a:spcPct val="20000"/>
              </a:spcBef>
              <a:buClr>
                <a:srgbClr val="FF3300"/>
              </a:buClr>
              <a:buFont typeface="Wingdings" pitchFamily="2" charset="2"/>
              <a:buNone/>
              <a:defRPr sz="2000" kern="1200">
                <a:solidFill>
                  <a:schemeClr val="tx1">
                    <a:tint val="75000"/>
                  </a:schemeClr>
                </a:solidFill>
                <a:latin typeface="Segoe UI" pitchFamily="34" charset="0"/>
                <a:ea typeface="+mn-ea"/>
                <a:cs typeface="Segoe UI"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mn-ea"/>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b="0" dirty="0">
                <a:effectLst/>
              </a:rPr>
              <a:t>Giảng viên: Phan Viết thế</a:t>
            </a:r>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t>
            </a:r>
            <a:r>
              <a:rPr lang="vi-VN" dirty="0"/>
              <a:t>ư</a:t>
            </a:r>
            <a:r>
              <a:rPr lang="en-US" dirty="0" err="1"/>
              <a:t>ợc</a:t>
            </a:r>
            <a:r>
              <a:rPr lang="en-US" dirty="0"/>
              <a:t> đồ quan hệ Hàng</a:t>
            </a:r>
          </a:p>
        </p:txBody>
      </p:sp>
      <p:graphicFrame>
        <p:nvGraphicFramePr>
          <p:cNvPr id="6" name="Content Placeholder 3">
            <a:extLst>
              <a:ext uri="{FF2B5EF4-FFF2-40B4-BE49-F238E27FC236}">
                <a16:creationId xmlns:a16="http://schemas.microsoft.com/office/drawing/2014/main" id="{8BB5FA6E-6EE4-4F67-A56A-81011824DD00}"/>
              </a:ext>
            </a:extLst>
          </p:cNvPr>
          <p:cNvGraphicFramePr>
            <a:graphicFrameLocks noGrp="1"/>
          </p:cNvGraphicFramePr>
          <p:nvPr>
            <p:ph idx="1"/>
            <p:extLst>
              <p:ext uri="{D42A27DB-BD31-4B8C-83A1-F6EECF244321}">
                <p14:modId xmlns:p14="http://schemas.microsoft.com/office/powerpoint/2010/main" val="2145821020"/>
              </p:ext>
            </p:extLst>
          </p:nvPr>
        </p:nvGraphicFramePr>
        <p:xfrm>
          <a:off x="1866900" y="1687764"/>
          <a:ext cx="8458199" cy="4517534"/>
        </p:xfrm>
        <a:graphic>
          <a:graphicData uri="http://schemas.openxmlformats.org/drawingml/2006/table">
            <a:tbl>
              <a:tblPr firstRow="1" firstCol="1" bandRow="1">
                <a:tableStyleId>{5C22544A-7EE6-4342-B048-85BDC9FD1C3A}</a:tableStyleId>
              </a:tblPr>
              <a:tblGrid>
                <a:gridCol w="1722966">
                  <a:extLst>
                    <a:ext uri="{9D8B030D-6E8A-4147-A177-3AD203B41FA5}">
                      <a16:colId xmlns:a16="http://schemas.microsoft.com/office/drawing/2014/main" val="20000"/>
                    </a:ext>
                  </a:extLst>
                </a:gridCol>
                <a:gridCol w="2271184">
                  <a:extLst>
                    <a:ext uri="{9D8B030D-6E8A-4147-A177-3AD203B41FA5}">
                      <a16:colId xmlns:a16="http://schemas.microsoft.com/office/drawing/2014/main" val="20001"/>
                    </a:ext>
                  </a:extLst>
                </a:gridCol>
                <a:gridCol w="2036233">
                  <a:extLst>
                    <a:ext uri="{9D8B030D-6E8A-4147-A177-3AD203B41FA5}">
                      <a16:colId xmlns:a16="http://schemas.microsoft.com/office/drawing/2014/main" val="20002"/>
                    </a:ext>
                  </a:extLst>
                </a:gridCol>
                <a:gridCol w="2427816">
                  <a:extLst>
                    <a:ext uri="{9D8B030D-6E8A-4147-A177-3AD203B41FA5}">
                      <a16:colId xmlns:a16="http://schemas.microsoft.com/office/drawing/2014/main" val="20003"/>
                    </a:ext>
                  </a:extLst>
                </a:gridCol>
              </a:tblGrid>
              <a:tr h="359134">
                <a:tc>
                  <a:txBody>
                    <a:bodyPr/>
                    <a:lstStyle/>
                    <a:p>
                      <a:pPr algn="ctr">
                        <a:lnSpc>
                          <a:spcPct val="115000"/>
                        </a:lnSpc>
                        <a:spcBef>
                          <a:spcPts val="600"/>
                        </a:spcBef>
                        <a:spcAft>
                          <a:spcPts val="600"/>
                        </a:spcAft>
                      </a:pPr>
                      <a:r>
                        <a:rPr lang="en-US" sz="2000" cap="small" baseline="0" dirty="0" err="1">
                          <a:effectLst/>
                        </a:rPr>
                        <a:t>Tên</a:t>
                      </a:r>
                      <a:r>
                        <a:rPr lang="en-US" sz="2000" cap="small" baseline="0" dirty="0">
                          <a:effectLst/>
                        </a:rPr>
                        <a:t> </a:t>
                      </a:r>
                      <a:r>
                        <a:rPr lang="en-US" sz="2000" cap="small" baseline="0" dirty="0" err="1">
                          <a:effectLst/>
                        </a:rPr>
                        <a:t>cột</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Kiểu</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Ràng</a:t>
                      </a:r>
                      <a:r>
                        <a:rPr lang="en-US" sz="2000" cap="small" baseline="0" dirty="0">
                          <a:effectLst/>
                        </a:rPr>
                        <a:t> </a:t>
                      </a:r>
                      <a:r>
                        <a:rPr lang="en-US" sz="2000" cap="small" baseline="0" dirty="0" err="1">
                          <a:effectLst/>
                        </a:rPr>
                        <a:t>buộc</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Ghi</a:t>
                      </a:r>
                      <a:r>
                        <a:rPr lang="en-US" sz="2000" cap="small" baseline="0" dirty="0">
                          <a:effectLst/>
                        </a:rPr>
                        <a:t> </a:t>
                      </a:r>
                      <a:r>
                        <a:rPr lang="en-US" sz="2000" cap="small" baseline="0" dirty="0" err="1">
                          <a:effectLst/>
                        </a:rPr>
                        <a:t>chú</a:t>
                      </a:r>
                      <a:endParaRPr lang="en-US" sz="2000" cap="small" baseline="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MaHang</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int</a:t>
                      </a:r>
                    </a:p>
                  </a:txBody>
                  <a:tcPr marL="68580" marR="68580" marT="0" marB="0"/>
                </a:tc>
                <a:tc>
                  <a:txBody>
                    <a:bodyPr/>
                    <a:lstStyle/>
                    <a:p>
                      <a:pPr algn="ctr">
                        <a:lnSpc>
                          <a:spcPct val="115000"/>
                        </a:lnSpc>
                        <a:spcBef>
                          <a:spcPts val="600"/>
                        </a:spcBef>
                        <a:spcAft>
                          <a:spcPts val="600"/>
                        </a:spcAft>
                      </a:pPr>
                      <a:r>
                        <a:rPr lang="en-US" sz="2000" dirty="0" err="1">
                          <a:effectLst/>
                          <a:latin typeface="Calibri"/>
                          <a:ea typeface="Calibri"/>
                          <a:cs typeface="Times New Roman"/>
                        </a:rPr>
                        <a:t>Pk,Tự</a:t>
                      </a:r>
                      <a:r>
                        <a:rPr lang="en-US" sz="2000" dirty="0">
                          <a:effectLst/>
                          <a:latin typeface="Calibri"/>
                          <a:ea typeface="Calibri"/>
                          <a:cs typeface="Times New Roman"/>
                        </a:rPr>
                        <a:t> </a:t>
                      </a:r>
                      <a:r>
                        <a:rPr lang="en-US" sz="2000" dirty="0" err="1">
                          <a:effectLst/>
                          <a:latin typeface="Calibri"/>
                          <a:ea typeface="Calibri"/>
                          <a:cs typeface="Times New Roman"/>
                        </a:rPr>
                        <a:t>tăng</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Mã hàng</a:t>
                      </a:r>
                    </a:p>
                  </a:txBody>
                  <a:tcPr marL="68580" marR="68580" marT="0" marB="0"/>
                </a:tc>
                <a:extLst>
                  <a:ext uri="{0D108BD9-81ED-4DB2-BD59-A6C34878D82A}">
                    <a16:rowId xmlns:a16="http://schemas.microsoft.com/office/drawing/2014/main" val="10001"/>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TenHang</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rPr>
                        <a:t>nVARCHAR</a:t>
                      </a:r>
                      <a:r>
                        <a:rPr lang="en-US" sz="2000" dirty="0">
                          <a:effectLst/>
                        </a:rPr>
                        <a:t>(50)</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rPr>
                        <a:t>Pk,NOT</a:t>
                      </a:r>
                      <a:r>
                        <a:rPr lang="en-US" sz="2000" dirty="0">
                          <a:effectLst/>
                        </a:rPr>
                        <a:t> NULL, tự phát sinh </a:t>
                      </a:r>
                      <a:r>
                        <a:rPr lang="en-US" sz="2000" dirty="0" err="1">
                          <a:effectLst/>
                        </a:rPr>
                        <a:t>theo</a:t>
                      </a:r>
                      <a:r>
                        <a:rPr lang="en-US" sz="2000" dirty="0">
                          <a:effectLst/>
                        </a:rPr>
                        <a:t> mẫu NV + Id</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Tên hàng</a:t>
                      </a: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SoLuong</a:t>
                      </a:r>
                      <a:endParaRPr lang="en-US" sz="2000" cap="small" baseline="0" dirty="0">
                        <a:effectLst/>
                        <a:latin typeface="Calibri"/>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a:effectLst/>
                          <a:latin typeface="+mn-lt"/>
                          <a:ea typeface="Calibri"/>
                          <a:cs typeface="Times New Roman"/>
                        </a:rPr>
                        <a:t>int</a:t>
                      </a: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Số l</a:t>
                      </a:r>
                      <a:r>
                        <a:rPr lang="vi-VN" sz="2000" dirty="0">
                          <a:effectLst/>
                          <a:latin typeface="Calibri"/>
                          <a:ea typeface="Calibri"/>
                          <a:cs typeface="Times New Roman"/>
                        </a:rPr>
                        <a:t>ư</a:t>
                      </a:r>
                      <a:r>
                        <a:rPr lang="en-US" sz="2000" dirty="0" err="1">
                          <a:effectLst/>
                          <a:latin typeface="Calibri"/>
                          <a:ea typeface="Calibri"/>
                          <a:cs typeface="Times New Roman"/>
                        </a:rPr>
                        <a:t>ợng</a:t>
                      </a:r>
                      <a:r>
                        <a:rPr lang="en-US" sz="2000" dirty="0">
                          <a:effectLst/>
                          <a:latin typeface="Calibri"/>
                          <a:ea typeface="Calibri"/>
                          <a:cs typeface="Times New Roman"/>
                        </a:rPr>
                        <a:t> nhập</a:t>
                      </a:r>
                    </a:p>
                  </a:txBody>
                  <a:tcPr marL="68580" marR="68580" marT="0" marB="0"/>
                </a:tc>
                <a:extLst>
                  <a:ext uri="{0D108BD9-81ED-4DB2-BD59-A6C34878D82A}">
                    <a16:rowId xmlns:a16="http://schemas.microsoft.com/office/drawing/2014/main" val="10003"/>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DonGiaBan</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float</a:t>
                      </a:r>
                      <a:endParaRPr lang="en-US" sz="2000" dirty="0">
                        <a:effectLst/>
                        <a:latin typeface="+mn-lt"/>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Đ</a:t>
                      </a:r>
                      <a:r>
                        <a:rPr lang="vi-VN" sz="2000" dirty="0">
                          <a:effectLst/>
                          <a:latin typeface="Calibri"/>
                          <a:ea typeface="Calibri"/>
                          <a:cs typeface="Times New Roman"/>
                        </a:rPr>
                        <a:t>ơ</a:t>
                      </a:r>
                      <a:r>
                        <a:rPr lang="en-US" sz="2000" dirty="0">
                          <a:effectLst/>
                          <a:latin typeface="Calibri"/>
                          <a:ea typeface="Calibri"/>
                          <a:cs typeface="Times New Roman"/>
                        </a:rPr>
                        <a:t>n giá bán ra</a:t>
                      </a:r>
                    </a:p>
                  </a:txBody>
                  <a:tcPr marL="68580" marR="68580" marT="0" marB="0"/>
                </a:tc>
                <a:extLst>
                  <a:ext uri="{0D108BD9-81ED-4DB2-BD59-A6C34878D82A}">
                    <a16:rowId xmlns:a16="http://schemas.microsoft.com/office/drawing/2014/main" val="10004"/>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DonGiaNhap</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float</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Đ</a:t>
                      </a:r>
                      <a:r>
                        <a:rPr lang="vi-VN" sz="2000" dirty="0">
                          <a:effectLst/>
                          <a:latin typeface="Calibri"/>
                          <a:ea typeface="Calibri"/>
                          <a:cs typeface="Times New Roman"/>
                        </a:rPr>
                        <a:t>ơ</a:t>
                      </a:r>
                      <a:r>
                        <a:rPr lang="en-US" sz="2000" dirty="0">
                          <a:effectLst/>
                          <a:latin typeface="Calibri"/>
                          <a:ea typeface="Calibri"/>
                          <a:cs typeface="Times New Roman"/>
                        </a:rPr>
                        <a:t>n giá nhập vào</a:t>
                      </a:r>
                    </a:p>
                  </a:txBody>
                  <a:tcPr marL="68580" marR="68580" marT="0" marB="0"/>
                </a:tc>
                <a:extLst>
                  <a:ext uri="{0D108BD9-81ED-4DB2-BD59-A6C34878D82A}">
                    <a16:rowId xmlns:a16="http://schemas.microsoft.com/office/drawing/2014/main" val="10005"/>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HinhAnh</a:t>
                      </a:r>
                      <a:endParaRPr lang="en-US" sz="2000" cap="small" baseline="0" dirty="0">
                        <a:effectLst/>
                        <a:latin typeface="Calibri"/>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a:effectLst/>
                          <a:latin typeface="+mn-lt"/>
                          <a:ea typeface="Calibri"/>
                          <a:cs typeface="Times New Roman"/>
                        </a:rPr>
                        <a:t>VARCHAR(400)</a:t>
                      </a:r>
                    </a:p>
                  </a:txBody>
                  <a:tcPr marL="68580" marR="68580" marT="0" marB="0"/>
                </a:tc>
                <a:tc>
                  <a:txBody>
                    <a:bodyPr/>
                    <a:lstStyle/>
                    <a:p>
                      <a:pPr algn="ctr">
                        <a:lnSpc>
                          <a:spcPct val="115000"/>
                        </a:lnSpc>
                        <a:spcBef>
                          <a:spcPts val="600"/>
                        </a:spcBef>
                        <a:spcAft>
                          <a:spcPts val="600"/>
                        </a:spcAft>
                      </a:pPr>
                      <a:r>
                        <a:rPr lang="en-US" sz="2000" dirty="0">
                          <a:effectLst/>
                        </a:rPr>
                        <a:t>NOT NULL</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Hình đại diện sản phẩm</a:t>
                      </a:r>
                    </a:p>
                  </a:txBody>
                  <a:tcPr marL="68580" marR="68580" marT="0" marB="0"/>
                </a:tc>
                <a:extLst>
                  <a:ext uri="{0D108BD9-81ED-4DB2-BD59-A6C34878D82A}">
                    <a16:rowId xmlns:a16="http://schemas.microsoft.com/office/drawing/2014/main" val="10006"/>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GhiChu</a:t>
                      </a:r>
                      <a:endParaRPr lang="en-US" sz="2000" cap="small" baseline="0" dirty="0">
                        <a:effectLst/>
                        <a:latin typeface="Calibri"/>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a:effectLst/>
                          <a:latin typeface="+mn-lt"/>
                          <a:ea typeface="Calibri"/>
                          <a:cs typeface="Times New Roman"/>
                        </a:rPr>
                        <a:t>NVARCHAR(20)</a:t>
                      </a: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NOT NULL</a:t>
                      </a: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Ghi chú</a:t>
                      </a:r>
                    </a:p>
                  </a:txBody>
                  <a:tcPr marL="68580" marR="68580" marT="0" marB="0"/>
                </a:tc>
                <a:extLst>
                  <a:ext uri="{0D108BD9-81ED-4DB2-BD59-A6C34878D82A}">
                    <a16:rowId xmlns:a16="http://schemas.microsoft.com/office/drawing/2014/main" val="3379492237"/>
                  </a:ext>
                </a:extLst>
              </a:tr>
              <a:tr h="632128">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MaNV</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NVARCHAR(20)</a:t>
                      </a:r>
                    </a:p>
                  </a:txBody>
                  <a:tcPr marL="68580" marR="68580" marT="0" marB="0"/>
                </a:tc>
                <a:tc>
                  <a:txBody>
                    <a:bodyPr/>
                    <a:lstStyle/>
                    <a:p>
                      <a:pPr algn="ctr">
                        <a:lnSpc>
                          <a:spcPct val="115000"/>
                        </a:lnSpc>
                        <a:spcBef>
                          <a:spcPts val="600"/>
                        </a:spcBef>
                        <a:spcAft>
                          <a:spcPts val="600"/>
                        </a:spcAft>
                      </a:pPr>
                      <a:r>
                        <a:rPr lang="en-US" sz="2000" dirty="0" err="1">
                          <a:effectLst/>
                          <a:latin typeface="+mn-lt"/>
                          <a:ea typeface="Calibri"/>
                          <a:cs typeface="Times New Roman"/>
                        </a:rPr>
                        <a:t>Fk,NOT</a:t>
                      </a:r>
                      <a:r>
                        <a:rPr lang="en-US" sz="2000" dirty="0">
                          <a:effectLst/>
                          <a:latin typeface="+mn-lt"/>
                          <a:ea typeface="Calibri"/>
                          <a:cs typeface="Times New Roman"/>
                        </a:rPr>
                        <a:t> NULL</a:t>
                      </a: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Mã nhân viên khi đăng nhập</a:t>
                      </a:r>
                    </a:p>
                  </a:txBody>
                  <a:tcPr marL="68580" marR="68580" marT="0" marB="0"/>
                </a:tc>
                <a:extLst>
                  <a:ext uri="{0D108BD9-81ED-4DB2-BD59-A6C34878D82A}">
                    <a16:rowId xmlns:a16="http://schemas.microsoft.com/office/drawing/2014/main" val="2393678259"/>
                  </a:ext>
                </a:extLst>
              </a:tr>
            </a:tbl>
          </a:graphicData>
        </a:graphic>
      </p:graphicFrame>
      <p:sp>
        <p:nvSpPr>
          <p:cNvPr id="7" name="Rectangle 6">
            <a:extLst>
              <a:ext uri="{FF2B5EF4-FFF2-40B4-BE49-F238E27FC236}">
                <a16:creationId xmlns:a16="http://schemas.microsoft.com/office/drawing/2014/main" id="{76D2EBC9-EE39-4D7F-B518-E2127F1B023E}"/>
              </a:ext>
            </a:extLst>
          </p:cNvPr>
          <p:cNvSpPr/>
          <p:nvPr/>
        </p:nvSpPr>
        <p:spPr>
          <a:xfrm>
            <a:off x="1771963" y="1121727"/>
            <a:ext cx="1050288" cy="584775"/>
          </a:xfrm>
          <a:prstGeom prst="rect">
            <a:avLst/>
          </a:prstGeom>
          <a:noFill/>
        </p:spPr>
        <p:txBody>
          <a:bodyPr wrap="none" lIns="91440" tIns="45720" rIns="91440" bIns="45720">
            <a:spAutoFit/>
          </a:bodyPr>
          <a:lstStyle/>
          <a:p>
            <a:pPr algn="ctr"/>
            <a:r>
              <a:rPr lang="en-US" sz="3200" cap="small" dirty="0">
                <a:ln w="0"/>
                <a:solidFill>
                  <a:schemeClr val="accent1"/>
                </a:solidFill>
                <a:effectLst>
                  <a:outerShdw blurRad="38100" dist="25400" dir="5400000" algn="ctr" rotWithShape="0">
                    <a:srgbClr val="6E747A">
                      <a:alpha val="43000"/>
                    </a:srgbClr>
                  </a:outerShdw>
                </a:effectLst>
              </a:rPr>
              <a:t>Hang</a:t>
            </a:r>
          </a:p>
        </p:txBody>
      </p:sp>
    </p:spTree>
    <p:extLst>
      <p:ext uri="{BB962C8B-B14F-4D97-AF65-F5344CB8AC3E}">
        <p14:creationId xmlns:p14="http://schemas.microsoft.com/office/powerpoint/2010/main" val="35126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t>
            </a:r>
            <a:r>
              <a:rPr lang="vi-VN" dirty="0"/>
              <a:t>ư</a:t>
            </a:r>
            <a:r>
              <a:rPr lang="en-US" dirty="0" err="1"/>
              <a:t>ợc</a:t>
            </a:r>
            <a:r>
              <a:rPr lang="en-US" dirty="0"/>
              <a:t> đồ quan hệ Khách Hàng</a:t>
            </a:r>
          </a:p>
        </p:txBody>
      </p:sp>
      <p:graphicFrame>
        <p:nvGraphicFramePr>
          <p:cNvPr id="6" name="Content Placeholder 3">
            <a:extLst>
              <a:ext uri="{FF2B5EF4-FFF2-40B4-BE49-F238E27FC236}">
                <a16:creationId xmlns:a16="http://schemas.microsoft.com/office/drawing/2014/main" id="{8BB5FA6E-6EE4-4F67-A56A-81011824DD00}"/>
              </a:ext>
            </a:extLst>
          </p:cNvPr>
          <p:cNvGraphicFramePr>
            <a:graphicFrameLocks noGrp="1"/>
          </p:cNvGraphicFramePr>
          <p:nvPr>
            <p:ph idx="1"/>
            <p:extLst>
              <p:ext uri="{D42A27DB-BD31-4B8C-83A1-F6EECF244321}">
                <p14:modId xmlns:p14="http://schemas.microsoft.com/office/powerpoint/2010/main" val="2677711770"/>
              </p:ext>
            </p:extLst>
          </p:nvPr>
        </p:nvGraphicFramePr>
        <p:xfrm>
          <a:off x="1866900" y="1942594"/>
          <a:ext cx="8458199" cy="2446948"/>
        </p:xfrm>
        <a:graphic>
          <a:graphicData uri="http://schemas.openxmlformats.org/drawingml/2006/table">
            <a:tbl>
              <a:tblPr firstRow="1" firstCol="1" bandRow="1">
                <a:tableStyleId>{5C22544A-7EE6-4342-B048-85BDC9FD1C3A}</a:tableStyleId>
              </a:tblPr>
              <a:tblGrid>
                <a:gridCol w="1722966">
                  <a:extLst>
                    <a:ext uri="{9D8B030D-6E8A-4147-A177-3AD203B41FA5}">
                      <a16:colId xmlns:a16="http://schemas.microsoft.com/office/drawing/2014/main" val="20000"/>
                    </a:ext>
                  </a:extLst>
                </a:gridCol>
                <a:gridCol w="2353734">
                  <a:extLst>
                    <a:ext uri="{9D8B030D-6E8A-4147-A177-3AD203B41FA5}">
                      <a16:colId xmlns:a16="http://schemas.microsoft.com/office/drawing/2014/main" val="20001"/>
                    </a:ext>
                  </a:extLst>
                </a:gridCol>
                <a:gridCol w="1953683">
                  <a:extLst>
                    <a:ext uri="{9D8B030D-6E8A-4147-A177-3AD203B41FA5}">
                      <a16:colId xmlns:a16="http://schemas.microsoft.com/office/drawing/2014/main" val="20002"/>
                    </a:ext>
                  </a:extLst>
                </a:gridCol>
                <a:gridCol w="2427816">
                  <a:extLst>
                    <a:ext uri="{9D8B030D-6E8A-4147-A177-3AD203B41FA5}">
                      <a16:colId xmlns:a16="http://schemas.microsoft.com/office/drawing/2014/main" val="20003"/>
                    </a:ext>
                  </a:extLst>
                </a:gridCol>
              </a:tblGrid>
              <a:tr h="359134">
                <a:tc>
                  <a:txBody>
                    <a:bodyPr/>
                    <a:lstStyle/>
                    <a:p>
                      <a:pPr algn="ctr">
                        <a:lnSpc>
                          <a:spcPct val="115000"/>
                        </a:lnSpc>
                        <a:spcBef>
                          <a:spcPts val="600"/>
                        </a:spcBef>
                        <a:spcAft>
                          <a:spcPts val="600"/>
                        </a:spcAft>
                      </a:pPr>
                      <a:r>
                        <a:rPr lang="en-US" sz="2000" cap="small" baseline="0" dirty="0" err="1">
                          <a:effectLst/>
                        </a:rPr>
                        <a:t>Tên</a:t>
                      </a:r>
                      <a:r>
                        <a:rPr lang="en-US" sz="2000" cap="small" baseline="0" dirty="0">
                          <a:effectLst/>
                        </a:rPr>
                        <a:t> </a:t>
                      </a:r>
                      <a:r>
                        <a:rPr lang="en-US" sz="2000" cap="small" baseline="0" dirty="0" err="1">
                          <a:effectLst/>
                        </a:rPr>
                        <a:t>cột</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Kiểu</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Ràng</a:t>
                      </a:r>
                      <a:r>
                        <a:rPr lang="en-US" sz="2000" cap="small" baseline="0" dirty="0">
                          <a:effectLst/>
                        </a:rPr>
                        <a:t> </a:t>
                      </a:r>
                      <a:r>
                        <a:rPr lang="en-US" sz="2000" cap="small" baseline="0" dirty="0" err="1">
                          <a:effectLst/>
                        </a:rPr>
                        <a:t>buộc</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Ghi</a:t>
                      </a:r>
                      <a:r>
                        <a:rPr lang="en-US" sz="2000" cap="small" baseline="0" dirty="0">
                          <a:effectLst/>
                        </a:rPr>
                        <a:t> </a:t>
                      </a:r>
                      <a:r>
                        <a:rPr lang="en-US" sz="2000" cap="small" baseline="0" dirty="0" err="1">
                          <a:effectLst/>
                        </a:rPr>
                        <a:t>chú</a:t>
                      </a:r>
                      <a:endParaRPr lang="en-US" sz="2000" cap="small" baseline="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DienThoai</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VARCHAR(15)</a:t>
                      </a:r>
                      <a:endParaRPr lang="en-US" sz="2000" dirty="0">
                        <a:effectLst/>
                        <a:latin typeface="+mn-lt"/>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latin typeface="Calibri"/>
                          <a:ea typeface="Calibri"/>
                          <a:cs typeface="Times New Roman"/>
                        </a:rPr>
                        <a:t>Pk</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Số đt khách hàng</a:t>
                      </a:r>
                    </a:p>
                  </a:txBody>
                  <a:tcPr marL="68580" marR="68580" marT="0" marB="0"/>
                </a:tc>
                <a:extLst>
                  <a:ext uri="{0D108BD9-81ED-4DB2-BD59-A6C34878D82A}">
                    <a16:rowId xmlns:a16="http://schemas.microsoft.com/office/drawing/2014/main" val="10001"/>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TenKhach</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rPr>
                        <a:t>nVARCHAR</a:t>
                      </a:r>
                      <a:r>
                        <a:rPr lang="en-US" sz="2000" dirty="0">
                          <a:effectLst/>
                        </a:rPr>
                        <a:t>(50)</a:t>
                      </a:r>
                      <a:endParaRPr lang="en-US" sz="2000" dirty="0">
                        <a:effectLst/>
                        <a:latin typeface="Calibri"/>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a:effectLst/>
                        </a:rPr>
                        <a:t>NOT NULL</a:t>
                      </a:r>
                      <a:endParaRPr lang="en-US" sz="2000" dirty="0">
                        <a:effectLst/>
                        <a:latin typeface="+mn-lt"/>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Tên khách hàng</a:t>
                      </a: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Diachi</a:t>
                      </a:r>
                      <a:endParaRPr lang="en-US" sz="2000" cap="small" baseline="0" dirty="0">
                        <a:effectLst/>
                        <a:latin typeface="Calibri"/>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a:effectLst/>
                          <a:latin typeface="+mn-lt"/>
                          <a:ea typeface="Calibri"/>
                          <a:cs typeface="Times New Roman"/>
                        </a:rPr>
                        <a:t>NVARCHAR(100)</a:t>
                      </a:r>
                    </a:p>
                  </a:txBody>
                  <a:tcPr marL="68580" marR="68580" marT="0" marB="0"/>
                </a:tc>
                <a:tc>
                  <a:txBody>
                    <a:bodyPr/>
                    <a:lstStyle/>
                    <a:p>
                      <a:pPr algn="ctr">
                        <a:lnSpc>
                          <a:spcPct val="115000"/>
                        </a:lnSpc>
                        <a:spcBef>
                          <a:spcPts val="600"/>
                        </a:spcBef>
                        <a:spcAft>
                          <a:spcPts val="600"/>
                        </a:spcAft>
                      </a:pPr>
                      <a:r>
                        <a:rPr lang="en-US" sz="2000" dirty="0">
                          <a:effectLst/>
                        </a:rPr>
                        <a:t>NOT NULL</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Địa chỉ</a:t>
                      </a:r>
                    </a:p>
                  </a:txBody>
                  <a:tcPr marL="68580" marR="68580" marT="0" marB="0"/>
                </a:tc>
                <a:extLst>
                  <a:ext uri="{0D108BD9-81ED-4DB2-BD59-A6C34878D82A}">
                    <a16:rowId xmlns:a16="http://schemas.microsoft.com/office/drawing/2014/main" val="10003"/>
                  </a:ext>
                </a:extLst>
              </a:tr>
              <a:tr h="359134">
                <a:tc>
                  <a:txBody>
                    <a:bodyPr/>
                    <a:lstStyle/>
                    <a:p>
                      <a:pPr algn="ctr">
                        <a:lnSpc>
                          <a:spcPct val="115000"/>
                        </a:lnSpc>
                        <a:spcBef>
                          <a:spcPts val="600"/>
                        </a:spcBef>
                        <a:spcAft>
                          <a:spcPts val="600"/>
                        </a:spcAft>
                      </a:pPr>
                      <a:r>
                        <a:rPr lang="en-US" sz="2000" cap="small" baseline="0" dirty="0">
                          <a:effectLst/>
                          <a:latin typeface="Calibri"/>
                          <a:ea typeface="Calibri"/>
                          <a:cs typeface="Times New Roman"/>
                        </a:rPr>
                        <a:t>Phai</a:t>
                      </a: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NVARCHAR(5)</a:t>
                      </a: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latin typeface="Calibri"/>
                          <a:ea typeface="Calibri"/>
                          <a:cs typeface="Times New Roman"/>
                        </a:rPr>
                        <a:t>phái</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32128">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MaNV</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NVARCHAR(20)</a:t>
                      </a:r>
                    </a:p>
                  </a:txBody>
                  <a:tcPr marL="68580" marR="68580" marT="0" marB="0"/>
                </a:tc>
                <a:tc>
                  <a:txBody>
                    <a:bodyPr/>
                    <a:lstStyle/>
                    <a:p>
                      <a:pPr algn="ctr">
                        <a:lnSpc>
                          <a:spcPct val="115000"/>
                        </a:lnSpc>
                        <a:spcBef>
                          <a:spcPts val="600"/>
                        </a:spcBef>
                        <a:spcAft>
                          <a:spcPts val="600"/>
                        </a:spcAft>
                      </a:pPr>
                      <a:r>
                        <a:rPr lang="en-US" sz="2000" dirty="0" err="1">
                          <a:effectLst/>
                          <a:latin typeface="+mn-lt"/>
                          <a:ea typeface="Calibri"/>
                          <a:cs typeface="Times New Roman"/>
                        </a:rPr>
                        <a:t>Fk,NOT</a:t>
                      </a:r>
                      <a:r>
                        <a:rPr lang="en-US" sz="2000" dirty="0">
                          <a:effectLst/>
                          <a:latin typeface="+mn-lt"/>
                          <a:ea typeface="Calibri"/>
                          <a:cs typeface="Times New Roman"/>
                        </a:rPr>
                        <a:t> NULL</a:t>
                      </a: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Mã nhân viên khi đăng nhập</a:t>
                      </a:r>
                    </a:p>
                  </a:txBody>
                  <a:tcPr marL="68580" marR="68580" marT="0" marB="0"/>
                </a:tc>
                <a:extLst>
                  <a:ext uri="{0D108BD9-81ED-4DB2-BD59-A6C34878D82A}">
                    <a16:rowId xmlns:a16="http://schemas.microsoft.com/office/drawing/2014/main" val="2393678259"/>
                  </a:ext>
                </a:extLst>
              </a:tr>
            </a:tbl>
          </a:graphicData>
        </a:graphic>
      </p:graphicFrame>
      <p:sp>
        <p:nvSpPr>
          <p:cNvPr id="7" name="Rectangle 6">
            <a:extLst>
              <a:ext uri="{FF2B5EF4-FFF2-40B4-BE49-F238E27FC236}">
                <a16:creationId xmlns:a16="http://schemas.microsoft.com/office/drawing/2014/main" id="{76D2EBC9-EE39-4D7F-B518-E2127F1B023E}"/>
              </a:ext>
            </a:extLst>
          </p:cNvPr>
          <p:cNvSpPr/>
          <p:nvPr/>
        </p:nvSpPr>
        <p:spPr>
          <a:xfrm>
            <a:off x="1724748" y="1474030"/>
            <a:ext cx="2036904" cy="584775"/>
          </a:xfrm>
          <a:prstGeom prst="rect">
            <a:avLst/>
          </a:prstGeom>
          <a:noFill/>
        </p:spPr>
        <p:txBody>
          <a:bodyPr wrap="none" lIns="91440" tIns="45720" rIns="91440" bIns="45720">
            <a:spAutoFit/>
          </a:bodyPr>
          <a:lstStyle/>
          <a:p>
            <a:pPr algn="ctr"/>
            <a:r>
              <a:rPr lang="en-US" sz="3200" cap="small" dirty="0" err="1">
                <a:ln w="0"/>
                <a:solidFill>
                  <a:schemeClr val="accent1"/>
                </a:solidFill>
                <a:effectLst>
                  <a:outerShdw blurRad="38100" dist="25400" dir="5400000" algn="ctr" rotWithShape="0">
                    <a:srgbClr val="6E747A">
                      <a:alpha val="43000"/>
                    </a:srgbClr>
                  </a:outerShdw>
                </a:effectLst>
              </a:rPr>
              <a:t>KhachHang</a:t>
            </a:r>
            <a:endParaRPr lang="en-US" sz="3200" cap="smal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5661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724400"/>
            <a:ext cx="6172200" cy="1905000"/>
          </a:xfrm>
          <a:ln>
            <a:prstDash val="sysDot"/>
          </a:ln>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400" i="1" dirty="0" err="1"/>
              <a:t>Yêu</a:t>
            </a:r>
            <a:r>
              <a:rPr lang="en-US" sz="2400" i="1" dirty="0"/>
              <a:t> </a:t>
            </a:r>
            <a:r>
              <a:rPr lang="en-US" sz="2400" i="1" dirty="0" err="1"/>
              <a:t>cầu</a:t>
            </a:r>
            <a:r>
              <a:rPr lang="en-US" sz="2400" i="1" dirty="0"/>
              <a:t> </a:t>
            </a:r>
            <a:r>
              <a:rPr lang="en-US" sz="2400" i="1" dirty="0" err="1"/>
              <a:t>ràng</a:t>
            </a:r>
            <a:r>
              <a:rPr lang="en-US" sz="2400" i="1" dirty="0"/>
              <a:t> </a:t>
            </a:r>
            <a:r>
              <a:rPr lang="en-US" sz="2400" i="1" dirty="0" err="1"/>
              <a:t>buộc</a:t>
            </a:r>
            <a:r>
              <a:rPr lang="en-US" sz="2400" i="1" dirty="0"/>
              <a:t> </a:t>
            </a:r>
            <a:r>
              <a:rPr lang="en-US" sz="2400" i="1" dirty="0" err="1"/>
              <a:t>các</a:t>
            </a:r>
            <a:r>
              <a:rPr lang="en-US" sz="2400" i="1" dirty="0"/>
              <a:t> relationship:</a:t>
            </a:r>
          </a:p>
          <a:p>
            <a:pPr>
              <a:buFont typeface="Wingdings" panose="05000000000000000000" pitchFamily="2" charset="2"/>
              <a:buChar char="§"/>
            </a:pPr>
            <a:r>
              <a:rPr lang="en-US" sz="2400" i="1" dirty="0">
                <a:solidFill>
                  <a:srgbClr val="FF0000"/>
                </a:solidFill>
              </a:rPr>
              <a:t>Update: </a:t>
            </a:r>
            <a:r>
              <a:rPr lang="en-US" sz="2400" i="1" dirty="0">
                <a:solidFill>
                  <a:srgbClr val="0000FF"/>
                </a:solidFill>
              </a:rPr>
              <a:t>CASCADE</a:t>
            </a:r>
          </a:p>
          <a:p>
            <a:pPr lvl="0">
              <a:buFont typeface="Wingdings" panose="05000000000000000000" pitchFamily="2" charset="2"/>
              <a:buChar char="§"/>
            </a:pPr>
            <a:r>
              <a:rPr lang="en-US" sz="2400" i="1" dirty="0">
                <a:solidFill>
                  <a:srgbClr val="FF0000"/>
                </a:solidFill>
              </a:rPr>
              <a:t>Delete: </a:t>
            </a:r>
            <a:r>
              <a:rPr lang="en-US" sz="2400" i="1" dirty="0">
                <a:solidFill>
                  <a:srgbClr val="0000FF"/>
                </a:solidFill>
              </a:rPr>
              <a:t>NO ACTION</a:t>
            </a:r>
          </a:p>
        </p:txBody>
      </p:sp>
      <p:sp>
        <p:nvSpPr>
          <p:cNvPr id="2" name="Title 1"/>
          <p:cNvSpPr>
            <a:spLocks noGrp="1"/>
          </p:cNvSpPr>
          <p:nvPr>
            <p:ph type="title"/>
          </p:nvPr>
        </p:nvSpPr>
        <p:spPr/>
        <p:txBody>
          <a:bodyPr/>
          <a:lstStyle/>
          <a:p>
            <a:r>
              <a:rPr lang="en-US" dirty="0"/>
              <a:t>CSDL </a:t>
            </a:r>
            <a:r>
              <a:rPr lang="en-US" dirty="0" err="1"/>
              <a:t>QLBanHang</a:t>
            </a:r>
            <a:r>
              <a:rPr lang="en-US" dirty="0"/>
              <a:t> cài đặt trên SQL Server</a:t>
            </a:r>
          </a:p>
        </p:txBody>
      </p:sp>
      <p:pic>
        <p:nvPicPr>
          <p:cNvPr id="4" name="Picture 3">
            <a:extLst>
              <a:ext uri="{FF2B5EF4-FFF2-40B4-BE49-F238E27FC236}">
                <a16:creationId xmlns:a16="http://schemas.microsoft.com/office/drawing/2014/main" id="{567324F0-4F52-42E6-AC65-31AFBEC6C47A}"/>
              </a:ext>
            </a:extLst>
          </p:cNvPr>
          <p:cNvPicPr>
            <a:picLocks noChangeAspect="1"/>
          </p:cNvPicPr>
          <p:nvPr/>
        </p:nvPicPr>
        <p:blipFill>
          <a:blip r:embed="rId2"/>
          <a:stretch>
            <a:fillRect/>
          </a:stretch>
        </p:blipFill>
        <p:spPr>
          <a:xfrm>
            <a:off x="2714469" y="1053459"/>
            <a:ext cx="7467600" cy="3670941"/>
          </a:xfrm>
          <a:prstGeom prst="rect">
            <a:avLst/>
          </a:prstGeom>
        </p:spPr>
      </p:pic>
    </p:spTree>
    <p:extLst>
      <p:ext uri="{BB962C8B-B14F-4D97-AF65-F5344CB8AC3E}">
        <p14:creationId xmlns:p14="http://schemas.microsoft.com/office/powerpoint/2010/main" val="2167637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viết</a:t>
            </a:r>
            <a:r>
              <a:rPr lang="en-US" dirty="0"/>
              <a:t> </a:t>
            </a:r>
            <a:r>
              <a:rPr lang="en-US" dirty="0" err="1"/>
              <a:t>mã</a:t>
            </a:r>
            <a:r>
              <a:rPr lang="en-US" dirty="0"/>
              <a:t> </a:t>
            </a:r>
            <a:r>
              <a:rPr lang="en-US" dirty="0" err="1"/>
              <a:t>tạo</a:t>
            </a:r>
            <a:r>
              <a:rPr lang="en-US" dirty="0"/>
              <a:t> CSDL</a:t>
            </a:r>
          </a:p>
        </p:txBody>
      </p:sp>
      <p:pic>
        <p:nvPicPr>
          <p:cNvPr id="6" name="Picture 5">
            <a:extLst>
              <a:ext uri="{FF2B5EF4-FFF2-40B4-BE49-F238E27FC236}">
                <a16:creationId xmlns:a16="http://schemas.microsoft.com/office/drawing/2014/main" id="{95B86B01-A358-4227-9711-ECF9744FFA32}"/>
              </a:ext>
            </a:extLst>
          </p:cNvPr>
          <p:cNvPicPr>
            <a:picLocks noChangeAspect="1"/>
          </p:cNvPicPr>
          <p:nvPr/>
        </p:nvPicPr>
        <p:blipFill>
          <a:blip r:embed="rId2"/>
          <a:stretch>
            <a:fillRect/>
          </a:stretch>
        </p:blipFill>
        <p:spPr>
          <a:xfrm>
            <a:off x="6553200" y="1143000"/>
            <a:ext cx="3295650" cy="1685925"/>
          </a:xfrm>
          <a:prstGeom prst="rect">
            <a:avLst/>
          </a:prstGeom>
        </p:spPr>
      </p:pic>
      <p:pic>
        <p:nvPicPr>
          <p:cNvPr id="9" name="Content Placeholder 8">
            <a:extLst>
              <a:ext uri="{FF2B5EF4-FFF2-40B4-BE49-F238E27FC236}">
                <a16:creationId xmlns:a16="http://schemas.microsoft.com/office/drawing/2014/main" id="{76D63D0C-6831-428C-A455-4E85A1A70209}"/>
              </a:ext>
            </a:extLst>
          </p:cNvPr>
          <p:cNvPicPr>
            <a:picLocks noGrp="1" noChangeAspect="1"/>
          </p:cNvPicPr>
          <p:nvPr>
            <p:ph idx="1"/>
          </p:nvPr>
        </p:nvPicPr>
        <p:blipFill>
          <a:blip r:embed="rId3"/>
          <a:stretch>
            <a:fillRect/>
          </a:stretch>
        </p:blipFill>
        <p:spPr>
          <a:xfrm>
            <a:off x="304800" y="2828925"/>
            <a:ext cx="10958512" cy="3019425"/>
          </a:xfrm>
          <a:prstGeom prst="rect">
            <a:avLst/>
          </a:prstGeom>
        </p:spPr>
      </p:pic>
    </p:spTree>
    <p:extLst>
      <p:ext uri="{BB962C8B-B14F-4D97-AF65-F5344CB8AC3E}">
        <p14:creationId xmlns:p14="http://schemas.microsoft.com/office/powerpoint/2010/main" val="11966987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viết stored procedure</a:t>
            </a:r>
          </a:p>
        </p:txBody>
      </p:sp>
      <p:sp>
        <p:nvSpPr>
          <p:cNvPr id="3" name="Content Placeholder 2"/>
          <p:cNvSpPr>
            <a:spLocks noGrp="1"/>
          </p:cNvSpPr>
          <p:nvPr>
            <p:ph idx="1"/>
          </p:nvPr>
        </p:nvSpPr>
        <p:spPr>
          <a:xfrm>
            <a:off x="609600" y="1066800"/>
            <a:ext cx="5420856" cy="5257800"/>
          </a:xfrm>
        </p:spPr>
        <p:txBody>
          <a:bodyPr/>
          <a:lstStyle/>
          <a:p>
            <a:r>
              <a:rPr lang="en-US" dirty="0"/>
              <a:t>Viết các thủ tục lưu để thực hiện các </a:t>
            </a:r>
            <a:r>
              <a:rPr lang="en-US" dirty="0" err="1"/>
              <a:t>thao</a:t>
            </a:r>
            <a:r>
              <a:rPr lang="en-US" dirty="0"/>
              <a:t> tác thêm, xóa, sửa, </a:t>
            </a:r>
            <a:r>
              <a:rPr lang="en-US" dirty="0" err="1"/>
              <a:t>hiển</a:t>
            </a:r>
            <a:r>
              <a:rPr lang="en-US" dirty="0"/>
              <a:t> thị, tìm kiếm dữ liệu</a:t>
            </a:r>
          </a:p>
          <a:p>
            <a:pPr lvl="1"/>
            <a:r>
              <a:rPr lang="en-US" b="1" dirty="0" err="1"/>
              <a:t>sp_DangNhap</a:t>
            </a:r>
            <a:r>
              <a:rPr lang="en-US" dirty="0"/>
              <a:t>()</a:t>
            </a:r>
          </a:p>
          <a:p>
            <a:pPr lvl="1"/>
            <a:r>
              <a:rPr lang="en-US" b="1" dirty="0" err="1"/>
              <a:t>sp_QuenMatKhau</a:t>
            </a:r>
            <a:r>
              <a:rPr lang="en-US" dirty="0"/>
              <a:t>()</a:t>
            </a:r>
          </a:p>
          <a:p>
            <a:pPr lvl="1"/>
            <a:r>
              <a:rPr lang="en-US" b="1" dirty="0" err="1"/>
              <a:t>sp_DanhSachNv</a:t>
            </a:r>
            <a:r>
              <a:rPr lang="en-US" dirty="0"/>
              <a:t>()</a:t>
            </a:r>
          </a:p>
          <a:p>
            <a:pPr lvl="1"/>
            <a:r>
              <a:rPr lang="en-US" b="1" dirty="0" err="1"/>
              <a:t>sp_DanhSachHang</a:t>
            </a:r>
            <a:r>
              <a:rPr lang="en-US" dirty="0"/>
              <a:t>()</a:t>
            </a:r>
          </a:p>
          <a:p>
            <a:pPr lvl="1"/>
            <a:r>
              <a:rPr lang="en-US" b="1" dirty="0" err="1"/>
              <a:t>sp_ThongKeTonKho</a:t>
            </a:r>
            <a:r>
              <a:rPr lang="en-US" dirty="0"/>
              <a:t>()</a:t>
            </a:r>
          </a:p>
          <a:p>
            <a:pPr lvl="1"/>
            <a:r>
              <a:rPr lang="en-US" dirty="0"/>
              <a:t>…..</a:t>
            </a:r>
          </a:p>
          <a:p>
            <a:pPr lvl="1"/>
            <a:endParaRPr lang="en-US" dirty="0"/>
          </a:p>
        </p:txBody>
      </p:sp>
      <p:pic>
        <p:nvPicPr>
          <p:cNvPr id="5" name="Picture 4">
            <a:extLst>
              <a:ext uri="{FF2B5EF4-FFF2-40B4-BE49-F238E27FC236}">
                <a16:creationId xmlns:a16="http://schemas.microsoft.com/office/drawing/2014/main" id="{A00F1539-BB75-4813-9E39-F55FA01DE1E9}"/>
              </a:ext>
            </a:extLst>
          </p:cNvPr>
          <p:cNvPicPr>
            <a:picLocks noChangeAspect="1"/>
          </p:cNvPicPr>
          <p:nvPr/>
        </p:nvPicPr>
        <p:blipFill>
          <a:blip r:embed="rId3"/>
          <a:stretch>
            <a:fillRect/>
          </a:stretch>
        </p:blipFill>
        <p:spPr>
          <a:xfrm>
            <a:off x="4648200" y="2819400"/>
            <a:ext cx="7543800" cy="2838450"/>
          </a:xfrm>
          <a:prstGeom prst="rect">
            <a:avLst/>
          </a:prstGeom>
        </p:spPr>
      </p:pic>
    </p:spTree>
    <p:extLst>
      <p:ext uri="{BB962C8B-B14F-4D97-AF65-F5344CB8AC3E}">
        <p14:creationId xmlns:p14="http://schemas.microsoft.com/office/powerpoint/2010/main" val="37023128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3</a:t>
            </a:r>
            <a:br>
              <a:rPr lang="en-US" dirty="0"/>
            </a:br>
            <a:r>
              <a:rPr lang="en-US" dirty="0"/>
              <a:t>Thiết kế giao diện</a:t>
            </a:r>
          </a:p>
        </p:txBody>
      </p:sp>
    </p:spTree>
    <p:extLst>
      <p:ext uri="{BB962C8B-B14F-4D97-AF65-F5344CB8AC3E}">
        <p14:creationId xmlns:p14="http://schemas.microsoft.com/office/powerpoint/2010/main" val="357539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Thiết kế giao diện- Form-Control-UI/UX</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3367076"/>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en-US" sz="2800" dirty="0"/>
              <a:t>F</a:t>
            </a:r>
            <a:r>
              <a:rPr lang="vi-VN" sz="2800" dirty="0"/>
              <a:t>orm chính là cửa sổ của một màn hình ứng dụng. Nó chứa đựng các dữ liệu, control trên đó và là cửa sổ giao tiếp giữa người sử dụng (user) và máy tính.</a:t>
            </a:r>
            <a:endParaRPr lang="en-US" sz="2800" dirty="0"/>
          </a:p>
          <a:p>
            <a:pPr marL="342900" indent="-342900">
              <a:spcBef>
                <a:spcPct val="20000"/>
              </a:spcBef>
              <a:buClr>
                <a:srgbClr val="FF5A33"/>
              </a:buClr>
              <a:buFont typeface="Wingdings" pitchFamily="2" charset="2"/>
              <a:buChar char="q"/>
            </a:pPr>
            <a:r>
              <a:rPr lang="en-US" sz="2800" dirty="0"/>
              <a:t>Control là các đối t</a:t>
            </a:r>
            <a:r>
              <a:rPr lang="vi-VN" sz="2800" dirty="0"/>
              <a:t>ư</a:t>
            </a:r>
            <a:r>
              <a:rPr lang="en-US" sz="2800" dirty="0" err="1"/>
              <a:t>ợng</a:t>
            </a:r>
            <a:r>
              <a:rPr lang="en-US" sz="2800" dirty="0"/>
              <a:t> nằm trong form, mỗi control bao gồm một tập property (thuộc tính), method(</a:t>
            </a:r>
            <a:r>
              <a:rPr lang="en-US" sz="2800" dirty="0" err="1"/>
              <a:t>ph</a:t>
            </a:r>
            <a:r>
              <a:rPr lang="vi-VN" sz="2800" dirty="0"/>
              <a:t>ư</a:t>
            </a:r>
            <a:r>
              <a:rPr lang="en-US" sz="2800" dirty="0" err="1"/>
              <a:t>ơng</a:t>
            </a:r>
            <a:r>
              <a:rPr lang="en-US" sz="2800" dirty="0"/>
              <a:t> thức) và các event(sự kiện)</a:t>
            </a:r>
          </a:p>
          <a:p>
            <a:pPr marL="342900" indent="-342900">
              <a:spcBef>
                <a:spcPct val="20000"/>
              </a:spcBef>
              <a:buClr>
                <a:srgbClr val="FF5A33"/>
              </a:buClr>
              <a:buFont typeface="Wingdings" pitchFamily="2" charset="2"/>
              <a:buChar char="q"/>
            </a:pPr>
            <a:endParaRPr lang="en-US" sz="2800" dirty="0"/>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p:txBody>
      </p:sp>
      <p:pic>
        <p:nvPicPr>
          <p:cNvPr id="7" name="Picture 6">
            <a:extLst>
              <a:ext uri="{FF2B5EF4-FFF2-40B4-BE49-F238E27FC236}">
                <a16:creationId xmlns:a16="http://schemas.microsoft.com/office/drawing/2014/main" id="{7A9DB4D5-80D3-4B01-9E98-6A4B8BA38F69}"/>
              </a:ext>
            </a:extLst>
          </p:cNvPr>
          <p:cNvPicPr>
            <a:picLocks noChangeAspect="1"/>
          </p:cNvPicPr>
          <p:nvPr/>
        </p:nvPicPr>
        <p:blipFill>
          <a:blip r:embed="rId2"/>
          <a:stretch>
            <a:fillRect/>
          </a:stretch>
        </p:blipFill>
        <p:spPr>
          <a:xfrm>
            <a:off x="3581400" y="3200401"/>
            <a:ext cx="4627265" cy="3657600"/>
          </a:xfrm>
          <a:prstGeom prst="rect">
            <a:avLst/>
          </a:prstGeom>
        </p:spPr>
      </p:pic>
    </p:spTree>
    <p:extLst>
      <p:ext uri="{BB962C8B-B14F-4D97-AF65-F5344CB8AC3E}">
        <p14:creationId xmlns:p14="http://schemas.microsoft.com/office/powerpoint/2010/main" val="108528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Thiết kế giao diện- Form-Control-UI/UX</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6383286"/>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vi-VN" sz="2800" dirty="0"/>
              <a:t>UI/UX Designer là những người chuyên thiết kế giao diện/trải nghiệm người dùng cho sản phẩm. Nó có thể là giao diện của một website hoặc một app. Nhiệm vụ chính là đảm bảo tính thẫm mỹ và sự tiện dụng của nó</a:t>
            </a:r>
            <a:r>
              <a:rPr lang="en-US" sz="2800" dirty="0"/>
              <a:t>.</a:t>
            </a:r>
          </a:p>
          <a:p>
            <a:pPr marL="342900" indent="-342900">
              <a:spcBef>
                <a:spcPct val="20000"/>
              </a:spcBef>
              <a:buClr>
                <a:srgbClr val="FF5A33"/>
              </a:buClr>
              <a:buFont typeface="Wingdings" pitchFamily="2" charset="2"/>
              <a:buChar char="q"/>
            </a:pPr>
            <a:r>
              <a:rPr lang="vi-VN" sz="2800" dirty="0"/>
              <a:t>UX là viết tắt của từ User Experience có nghĩa là trải nghiệm người dùng. Đơn giản hơn thì UX là những đánh giá của người dùng khi sử dụng sản phẩm: Website hay App của bạn có dễ sử dụng hay không, có thân việc bố trí sắp xếp bố cục như vậy đã được hay chưa? sản phẩm đó có đạt được mục đích đề ra không.</a:t>
            </a:r>
            <a:endParaRPr lang="en-US" sz="2800" dirty="0"/>
          </a:p>
          <a:p>
            <a:pPr marL="342900" indent="-342900">
              <a:spcBef>
                <a:spcPct val="20000"/>
              </a:spcBef>
              <a:buClr>
                <a:srgbClr val="FF5A33"/>
              </a:buClr>
              <a:buFont typeface="Wingdings" pitchFamily="2" charset="2"/>
              <a:buChar char="q"/>
            </a:pPr>
            <a:r>
              <a:rPr lang="vi-VN" sz="2800" dirty="0"/>
              <a:t>UI là viết tắt của từ User Interface có nghĩa là giao diện người dùng</a:t>
            </a:r>
            <a:r>
              <a:rPr lang="en-US" sz="2800" dirty="0"/>
              <a:t>, </a:t>
            </a:r>
            <a:r>
              <a:rPr lang="vi-VN" sz="2800" dirty="0"/>
              <a:t>bao gồm tất cả những gì người dùng có thể nhìn thấy như: màu sắc web, bố cục sắp xếp như thế nào, web/app sử dụng fonts chữ gì, hình ảnh trên web có hấp dẫn hay không,...</a:t>
            </a:r>
            <a:endParaRPr lang="en-US" sz="2800" dirty="0"/>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2892521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Mockups, Wireframes ,Prototype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1815882"/>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vi-VN" sz="2800" dirty="0"/>
              <a:t>wireframe sử dụng các yếu tố đồ hoạ đơn giản, như đường thẳng, hình hộp, hình học cơ bản với tông màu xám, đen, trắng để biểu thị thông tin về kiến trúc, nội dụng hay bố cục</a:t>
            </a:r>
            <a:r>
              <a:rPr lang="en-US" sz="2800" dirty="0"/>
              <a:t> </a:t>
            </a:r>
            <a:r>
              <a:rPr lang="vi-VN" sz="2800" dirty="0"/>
              <a:t>nguyên sơ nhất về sản phẩm</a:t>
            </a:r>
            <a:endParaRPr lang="en-US" sz="2800" dirty="0"/>
          </a:p>
        </p:txBody>
      </p:sp>
      <p:pic>
        <p:nvPicPr>
          <p:cNvPr id="1026" name="Picture 2" descr="What is Wireframe - ArchiMetric">
            <a:extLst>
              <a:ext uri="{FF2B5EF4-FFF2-40B4-BE49-F238E27FC236}">
                <a16:creationId xmlns:a16="http://schemas.microsoft.com/office/drawing/2014/main" id="{4BE46D0B-0C9B-4C5B-8B98-143E230A6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30187"/>
            <a:ext cx="5867400" cy="440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Mockups, Wireframes ,Prototype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2246769"/>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vi-VN" sz="2800" dirty="0"/>
              <a:t>Mockup là cấp độ tiếp theo từ Wireframe, là giai đoạn giữa và là cấu nối giữa cấu trúc ( wireframe) tới một bản mẫu. Đây là nơi các nhà thiết kế có thể sử dụng các yếu tố đồ hoạ sáng tạo.Các khối hình học cơ bản, tông màu nhạt nhẽo được thay thế bằng các yếu tố đồ hoạ tinh tế.</a:t>
            </a:r>
            <a:endParaRPr lang="en-US" sz="2800" dirty="0"/>
          </a:p>
        </p:txBody>
      </p:sp>
      <p:pic>
        <p:nvPicPr>
          <p:cNvPr id="5" name="Picture 4">
            <a:extLst>
              <a:ext uri="{FF2B5EF4-FFF2-40B4-BE49-F238E27FC236}">
                <a16:creationId xmlns:a16="http://schemas.microsoft.com/office/drawing/2014/main" id="{F162661B-B722-4F0D-AC9B-7158EC452EF9}"/>
              </a:ext>
            </a:extLst>
          </p:cNvPr>
          <p:cNvPicPr>
            <a:picLocks noChangeAspect="1"/>
          </p:cNvPicPr>
          <p:nvPr/>
        </p:nvPicPr>
        <p:blipFill>
          <a:blip r:embed="rId2"/>
          <a:stretch>
            <a:fillRect/>
          </a:stretch>
        </p:blipFill>
        <p:spPr>
          <a:xfrm>
            <a:off x="3581400" y="2743200"/>
            <a:ext cx="5334000" cy="4114801"/>
          </a:xfrm>
          <a:prstGeom prst="rect">
            <a:avLst/>
          </a:prstGeom>
        </p:spPr>
      </p:pic>
    </p:spTree>
    <p:extLst>
      <p:ext uri="{BB962C8B-B14F-4D97-AF65-F5344CB8AC3E}">
        <p14:creationId xmlns:p14="http://schemas.microsoft.com/office/powerpoint/2010/main" val="388726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en-US" dirty="0"/>
              <a:t>Thiết kế hệ thống phần mềm</a:t>
            </a:r>
          </a:p>
          <a:p>
            <a:r>
              <a:rPr lang="en-US" dirty="0"/>
              <a:t>Thiết kế dữ liệu</a:t>
            </a:r>
          </a:p>
          <a:p>
            <a:r>
              <a:rPr lang="en-US" dirty="0"/>
              <a:t>Thiết kế giao diện</a:t>
            </a:r>
          </a:p>
        </p:txBody>
      </p:sp>
    </p:spTree>
    <p:extLst>
      <p:ext uri="{BB962C8B-B14F-4D97-AF65-F5344CB8AC3E}">
        <p14:creationId xmlns:p14="http://schemas.microsoft.com/office/powerpoint/2010/main" val="35116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Mockups, Wireframes ,Prototype</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2419124"/>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vi-VN" sz="2800" dirty="0"/>
              <a:t>Prototype là một mockup nhưng có thêm phần UX. Có nghĩa là ta có thể click vào một button, có thể chuyển screens, có thể show dữ liệu giả</a:t>
            </a:r>
            <a:r>
              <a:rPr lang="en-US" sz="2800" dirty="0"/>
              <a:t>.  </a:t>
            </a:r>
            <a:r>
              <a:rPr lang="en-US" sz="2800" dirty="0">
                <a:hlinkClick r:id="rId2"/>
              </a:rPr>
              <a:t>https://wireframepro.mockflow.com/</a:t>
            </a:r>
            <a:endParaRPr lang="en-US" sz="2800" dirty="0"/>
          </a:p>
          <a:p>
            <a:pPr marL="342900" indent="-342900">
              <a:spcBef>
                <a:spcPct val="20000"/>
              </a:spcBef>
              <a:buClr>
                <a:srgbClr val="FF5A33"/>
              </a:buClr>
              <a:buFont typeface="Wingdings" pitchFamily="2" charset="2"/>
              <a:buChar char="q"/>
            </a:pPr>
            <a:r>
              <a:rPr lang="en-US" sz="2800" dirty="0"/>
              <a:t>Phân biệt Mockups, Wireframes ,Prototype:</a:t>
            </a:r>
          </a:p>
          <a:p>
            <a:pPr marL="342900" indent="-342900">
              <a:spcBef>
                <a:spcPct val="20000"/>
              </a:spcBef>
              <a:buClr>
                <a:srgbClr val="FF5A33"/>
              </a:buClr>
              <a:buFont typeface="Wingdings" pitchFamily="2" charset="2"/>
              <a:buChar char="q"/>
            </a:pPr>
            <a:endParaRPr lang="en-US" sz="2800" dirty="0"/>
          </a:p>
        </p:txBody>
      </p:sp>
      <p:pic>
        <p:nvPicPr>
          <p:cNvPr id="2" name="Picture 1">
            <a:extLst>
              <a:ext uri="{FF2B5EF4-FFF2-40B4-BE49-F238E27FC236}">
                <a16:creationId xmlns:a16="http://schemas.microsoft.com/office/drawing/2014/main" id="{DBAB60D7-2AF4-47B4-B06D-1E7A3E01E4CC}"/>
              </a:ext>
            </a:extLst>
          </p:cNvPr>
          <p:cNvPicPr>
            <a:picLocks noChangeAspect="1"/>
          </p:cNvPicPr>
          <p:nvPr/>
        </p:nvPicPr>
        <p:blipFill>
          <a:blip r:embed="rId3"/>
          <a:stretch>
            <a:fillRect/>
          </a:stretch>
        </p:blipFill>
        <p:spPr>
          <a:xfrm>
            <a:off x="3352800" y="2784423"/>
            <a:ext cx="6629400" cy="4038600"/>
          </a:xfrm>
          <a:prstGeom prst="rect">
            <a:avLst/>
          </a:prstGeom>
        </p:spPr>
      </p:pic>
    </p:spTree>
    <p:extLst>
      <p:ext uri="{BB962C8B-B14F-4D97-AF65-F5344CB8AC3E}">
        <p14:creationId xmlns:p14="http://schemas.microsoft.com/office/powerpoint/2010/main" val="3900680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267495"/>
            <a:ext cx="8839200" cy="487362"/>
          </a:xfrm>
        </p:spPr>
        <p:txBody>
          <a:bodyPr/>
          <a:lstStyle/>
          <a:p>
            <a:r>
              <a:rPr lang="en-US" dirty="0"/>
              <a:t>S</a:t>
            </a:r>
            <a:r>
              <a:rPr lang="vi-VN" dirty="0"/>
              <a:t>ơ</a:t>
            </a:r>
            <a:r>
              <a:rPr lang="en-US" dirty="0"/>
              <a:t> đồ giao diện</a:t>
            </a:r>
          </a:p>
        </p:txBody>
      </p:sp>
      <p:sp>
        <p:nvSpPr>
          <p:cNvPr id="2" name="Rectangle 1">
            <a:extLst>
              <a:ext uri="{FF2B5EF4-FFF2-40B4-BE49-F238E27FC236}">
                <a16:creationId xmlns:a16="http://schemas.microsoft.com/office/drawing/2014/main" id="{9F250852-2F18-4917-A836-FECF079A6634}"/>
              </a:ext>
            </a:extLst>
          </p:cNvPr>
          <p:cNvSpPr/>
          <p:nvPr/>
        </p:nvSpPr>
        <p:spPr>
          <a:xfrm>
            <a:off x="4114800" y="1091755"/>
            <a:ext cx="2667000"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Màn hình chào</a:t>
            </a:r>
          </a:p>
        </p:txBody>
      </p:sp>
      <p:sp>
        <p:nvSpPr>
          <p:cNvPr id="6" name="Rectangle 5">
            <a:extLst>
              <a:ext uri="{FF2B5EF4-FFF2-40B4-BE49-F238E27FC236}">
                <a16:creationId xmlns:a16="http://schemas.microsoft.com/office/drawing/2014/main" id="{94481DBA-0A2D-4B95-8B13-789947B879D2}"/>
              </a:ext>
            </a:extLst>
          </p:cNvPr>
          <p:cNvSpPr/>
          <p:nvPr/>
        </p:nvSpPr>
        <p:spPr>
          <a:xfrm>
            <a:off x="4114798" y="2004976"/>
            <a:ext cx="2667001"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Đăng nhập</a:t>
            </a:r>
          </a:p>
        </p:txBody>
      </p:sp>
      <p:sp>
        <p:nvSpPr>
          <p:cNvPr id="7" name="Rectangle 6">
            <a:extLst>
              <a:ext uri="{FF2B5EF4-FFF2-40B4-BE49-F238E27FC236}">
                <a16:creationId xmlns:a16="http://schemas.microsoft.com/office/drawing/2014/main" id="{05145FA6-5362-4BFF-96DD-B7ED00BBEFA4}"/>
              </a:ext>
            </a:extLst>
          </p:cNvPr>
          <p:cNvSpPr/>
          <p:nvPr/>
        </p:nvSpPr>
        <p:spPr>
          <a:xfrm>
            <a:off x="8488180" y="2941638"/>
            <a:ext cx="2743198"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Đổi </a:t>
            </a:r>
            <a:r>
              <a:rPr lang="en-US" dirty="0" err="1"/>
              <a:t>mật</a:t>
            </a:r>
            <a:r>
              <a:rPr lang="en-US" dirty="0"/>
              <a:t> khẩu</a:t>
            </a:r>
          </a:p>
        </p:txBody>
      </p:sp>
      <p:sp>
        <p:nvSpPr>
          <p:cNvPr id="8" name="Rectangle 7">
            <a:extLst>
              <a:ext uri="{FF2B5EF4-FFF2-40B4-BE49-F238E27FC236}">
                <a16:creationId xmlns:a16="http://schemas.microsoft.com/office/drawing/2014/main" id="{A77FBF63-435E-43B5-83E3-946D78416BE5}"/>
              </a:ext>
            </a:extLst>
          </p:cNvPr>
          <p:cNvSpPr/>
          <p:nvPr/>
        </p:nvSpPr>
        <p:spPr>
          <a:xfrm>
            <a:off x="4114798" y="2931645"/>
            <a:ext cx="2696982"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Giao diện chính</a:t>
            </a:r>
          </a:p>
        </p:txBody>
      </p:sp>
      <p:sp>
        <p:nvSpPr>
          <p:cNvPr id="10" name="Rectangle 9">
            <a:extLst>
              <a:ext uri="{FF2B5EF4-FFF2-40B4-BE49-F238E27FC236}">
                <a16:creationId xmlns:a16="http://schemas.microsoft.com/office/drawing/2014/main" id="{D083CE6C-08A4-409A-BC8D-930B7FBA2A40}"/>
              </a:ext>
            </a:extLst>
          </p:cNvPr>
          <p:cNvSpPr/>
          <p:nvPr/>
        </p:nvSpPr>
        <p:spPr>
          <a:xfrm>
            <a:off x="8458200" y="2014969"/>
            <a:ext cx="2743200"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Quên </a:t>
            </a:r>
            <a:r>
              <a:rPr lang="en-US" dirty="0" err="1"/>
              <a:t>mật</a:t>
            </a:r>
            <a:r>
              <a:rPr lang="en-US" dirty="0"/>
              <a:t> khẩu</a:t>
            </a:r>
          </a:p>
        </p:txBody>
      </p:sp>
      <p:sp>
        <p:nvSpPr>
          <p:cNvPr id="11" name="Rectangle 10">
            <a:extLst>
              <a:ext uri="{FF2B5EF4-FFF2-40B4-BE49-F238E27FC236}">
                <a16:creationId xmlns:a16="http://schemas.microsoft.com/office/drawing/2014/main" id="{E2580C2F-8B6A-432A-8CED-D3684E0AE67A}"/>
              </a:ext>
            </a:extLst>
          </p:cNvPr>
          <p:cNvSpPr/>
          <p:nvPr/>
        </p:nvSpPr>
        <p:spPr>
          <a:xfrm>
            <a:off x="8458200" y="3868307"/>
            <a:ext cx="2773176"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Đăng xuất</a:t>
            </a:r>
          </a:p>
        </p:txBody>
      </p:sp>
      <p:sp>
        <p:nvSpPr>
          <p:cNvPr id="12" name="Rectangle 11">
            <a:extLst>
              <a:ext uri="{FF2B5EF4-FFF2-40B4-BE49-F238E27FC236}">
                <a16:creationId xmlns:a16="http://schemas.microsoft.com/office/drawing/2014/main" id="{230F6CA2-0415-4F60-B519-07E2FD17F123}"/>
              </a:ext>
            </a:extLst>
          </p:cNvPr>
          <p:cNvSpPr/>
          <p:nvPr/>
        </p:nvSpPr>
        <p:spPr>
          <a:xfrm>
            <a:off x="8458200" y="4794976"/>
            <a:ext cx="2773171"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vi-VN" dirty="0"/>
              <a:t>ư</a:t>
            </a:r>
            <a:r>
              <a:rPr lang="en-US" dirty="0" err="1"/>
              <a:t>ớng</a:t>
            </a:r>
            <a:r>
              <a:rPr lang="en-US" dirty="0"/>
              <a:t> dẫn</a:t>
            </a:r>
          </a:p>
        </p:txBody>
      </p:sp>
      <p:sp>
        <p:nvSpPr>
          <p:cNvPr id="13" name="Rectangle 12">
            <a:extLst>
              <a:ext uri="{FF2B5EF4-FFF2-40B4-BE49-F238E27FC236}">
                <a16:creationId xmlns:a16="http://schemas.microsoft.com/office/drawing/2014/main" id="{FF5CE59F-8C3F-4C25-BD19-01E3205958BD}"/>
              </a:ext>
            </a:extLst>
          </p:cNvPr>
          <p:cNvSpPr/>
          <p:nvPr/>
        </p:nvSpPr>
        <p:spPr>
          <a:xfrm>
            <a:off x="8458200" y="5721645"/>
            <a:ext cx="2773169"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Giới thiệu</a:t>
            </a:r>
          </a:p>
        </p:txBody>
      </p:sp>
      <p:cxnSp>
        <p:nvCxnSpPr>
          <p:cNvPr id="5" name="Straight Arrow Connector 4">
            <a:extLst>
              <a:ext uri="{FF2B5EF4-FFF2-40B4-BE49-F238E27FC236}">
                <a16:creationId xmlns:a16="http://schemas.microsoft.com/office/drawing/2014/main" id="{0CC294D7-978A-4BE7-B65F-698A07752BAB}"/>
              </a:ext>
            </a:extLst>
          </p:cNvPr>
          <p:cNvCxnSpPr>
            <a:cxnSpLocks/>
            <a:stCxn id="6" idx="3"/>
            <a:endCxn id="10" idx="1"/>
          </p:cNvCxnSpPr>
          <p:nvPr/>
        </p:nvCxnSpPr>
        <p:spPr>
          <a:xfrm>
            <a:off x="6781799" y="2248657"/>
            <a:ext cx="1676401" cy="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06DE65-2083-4268-A3B3-A62005AD4781}"/>
              </a:ext>
            </a:extLst>
          </p:cNvPr>
          <p:cNvCxnSpPr>
            <a:cxnSpLocks/>
            <a:stCxn id="8" idx="3"/>
          </p:cNvCxnSpPr>
          <p:nvPr/>
        </p:nvCxnSpPr>
        <p:spPr>
          <a:xfrm>
            <a:off x="6811780" y="3175326"/>
            <a:ext cx="1676400" cy="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737203-1EC9-4EBE-B8CF-DA4D6AE54AE5}"/>
              </a:ext>
            </a:extLst>
          </p:cNvPr>
          <p:cNvCxnSpPr>
            <a:cxnSpLocks/>
          </p:cNvCxnSpPr>
          <p:nvPr/>
        </p:nvCxnSpPr>
        <p:spPr>
          <a:xfrm>
            <a:off x="7649980" y="3175326"/>
            <a:ext cx="0" cy="279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D76A14-7B9D-4DE4-95EE-627F2C795D1A}"/>
              </a:ext>
            </a:extLst>
          </p:cNvPr>
          <p:cNvCxnSpPr>
            <a:cxnSpLocks/>
            <a:endCxn id="11" idx="1"/>
          </p:cNvCxnSpPr>
          <p:nvPr/>
        </p:nvCxnSpPr>
        <p:spPr>
          <a:xfrm>
            <a:off x="7649980" y="4106991"/>
            <a:ext cx="808220" cy="4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21F8C95-A430-497A-92D3-80D1CEF8C08A}"/>
              </a:ext>
            </a:extLst>
          </p:cNvPr>
          <p:cNvCxnSpPr>
            <a:cxnSpLocks/>
          </p:cNvCxnSpPr>
          <p:nvPr/>
        </p:nvCxnSpPr>
        <p:spPr>
          <a:xfrm>
            <a:off x="7649980" y="5023667"/>
            <a:ext cx="808220" cy="4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0A6CCC5-2E8E-46A7-8412-6752F3E9F72C}"/>
              </a:ext>
            </a:extLst>
          </p:cNvPr>
          <p:cNvCxnSpPr>
            <a:cxnSpLocks/>
          </p:cNvCxnSpPr>
          <p:nvPr/>
        </p:nvCxnSpPr>
        <p:spPr>
          <a:xfrm>
            <a:off x="7649980" y="5965326"/>
            <a:ext cx="808220" cy="4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17585FE-0BB2-4FEA-89BA-A1E73BA32F0C}"/>
              </a:ext>
            </a:extLst>
          </p:cNvPr>
          <p:cNvCxnSpPr>
            <a:cxnSpLocks/>
            <a:stCxn id="2" idx="2"/>
            <a:endCxn id="6" idx="0"/>
          </p:cNvCxnSpPr>
          <p:nvPr/>
        </p:nvCxnSpPr>
        <p:spPr>
          <a:xfrm flipH="1">
            <a:off x="5448299" y="1579117"/>
            <a:ext cx="1" cy="42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CBD9A30-6C23-4DCD-B779-32B1BB550E7B}"/>
              </a:ext>
            </a:extLst>
          </p:cNvPr>
          <p:cNvCxnSpPr>
            <a:cxnSpLocks/>
          </p:cNvCxnSpPr>
          <p:nvPr/>
        </p:nvCxnSpPr>
        <p:spPr>
          <a:xfrm>
            <a:off x="4991100" y="2515779"/>
            <a:ext cx="0" cy="425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2E524D5-D273-4A8D-A2D7-897BD082D449}"/>
              </a:ext>
            </a:extLst>
          </p:cNvPr>
          <p:cNvSpPr/>
          <p:nvPr/>
        </p:nvSpPr>
        <p:spPr>
          <a:xfrm>
            <a:off x="24982" y="2941638"/>
            <a:ext cx="2841260"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QL_Nhân</a:t>
            </a:r>
            <a:r>
              <a:rPr lang="en-US" dirty="0"/>
              <a:t> Viên</a:t>
            </a:r>
          </a:p>
        </p:txBody>
      </p:sp>
      <p:sp>
        <p:nvSpPr>
          <p:cNvPr id="35" name="Rectangle 34">
            <a:extLst>
              <a:ext uri="{FF2B5EF4-FFF2-40B4-BE49-F238E27FC236}">
                <a16:creationId xmlns:a16="http://schemas.microsoft.com/office/drawing/2014/main" id="{F532C1E3-301D-4C1C-9817-D8FEDC851A47}"/>
              </a:ext>
            </a:extLst>
          </p:cNvPr>
          <p:cNvSpPr/>
          <p:nvPr/>
        </p:nvSpPr>
        <p:spPr>
          <a:xfrm>
            <a:off x="0" y="3863310"/>
            <a:ext cx="2811280"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QL_Sản</a:t>
            </a:r>
            <a:r>
              <a:rPr lang="en-US" dirty="0"/>
              <a:t> Phẩm</a:t>
            </a:r>
          </a:p>
        </p:txBody>
      </p:sp>
      <p:sp>
        <p:nvSpPr>
          <p:cNvPr id="36" name="Rectangle 35">
            <a:extLst>
              <a:ext uri="{FF2B5EF4-FFF2-40B4-BE49-F238E27FC236}">
                <a16:creationId xmlns:a16="http://schemas.microsoft.com/office/drawing/2014/main" id="{C3E62556-54BB-46B8-B16E-30B1638A413C}"/>
              </a:ext>
            </a:extLst>
          </p:cNvPr>
          <p:cNvSpPr/>
          <p:nvPr/>
        </p:nvSpPr>
        <p:spPr>
          <a:xfrm>
            <a:off x="5310" y="4794976"/>
            <a:ext cx="2841261"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QL_Khách</a:t>
            </a:r>
            <a:r>
              <a:rPr lang="en-US" dirty="0"/>
              <a:t> Hàng</a:t>
            </a:r>
          </a:p>
        </p:txBody>
      </p:sp>
      <p:cxnSp>
        <p:nvCxnSpPr>
          <p:cNvPr id="44" name="Straight Connector 43">
            <a:extLst>
              <a:ext uri="{FF2B5EF4-FFF2-40B4-BE49-F238E27FC236}">
                <a16:creationId xmlns:a16="http://schemas.microsoft.com/office/drawing/2014/main" id="{2B3CF079-1E66-4FF0-85D8-FA4226788D76}"/>
              </a:ext>
            </a:extLst>
          </p:cNvPr>
          <p:cNvCxnSpPr>
            <a:cxnSpLocks/>
          </p:cNvCxnSpPr>
          <p:nvPr/>
        </p:nvCxnSpPr>
        <p:spPr>
          <a:xfrm>
            <a:off x="3490520" y="3185319"/>
            <a:ext cx="0" cy="1838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D79F8FA-306E-4F25-9AE5-D01F1C783B33}"/>
              </a:ext>
            </a:extLst>
          </p:cNvPr>
          <p:cNvCxnSpPr>
            <a:cxnSpLocks/>
            <a:stCxn id="8" idx="1"/>
            <a:endCxn id="34" idx="3"/>
          </p:cNvCxnSpPr>
          <p:nvPr/>
        </p:nvCxnSpPr>
        <p:spPr>
          <a:xfrm flipH="1">
            <a:off x="2866242" y="3175326"/>
            <a:ext cx="1248556" cy="9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D244434-6291-49A5-B28D-E9C7BAFC2CB9}"/>
              </a:ext>
            </a:extLst>
          </p:cNvPr>
          <p:cNvCxnSpPr>
            <a:cxnSpLocks/>
          </p:cNvCxnSpPr>
          <p:nvPr/>
        </p:nvCxnSpPr>
        <p:spPr>
          <a:xfrm flipH="1">
            <a:off x="2866242" y="4106991"/>
            <a:ext cx="62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FE79FFA-ED97-4C5D-AFE5-5C98FB5AB960}"/>
              </a:ext>
            </a:extLst>
          </p:cNvPr>
          <p:cNvCxnSpPr>
            <a:cxnSpLocks/>
          </p:cNvCxnSpPr>
          <p:nvPr/>
        </p:nvCxnSpPr>
        <p:spPr>
          <a:xfrm flipH="1">
            <a:off x="2866242" y="5023667"/>
            <a:ext cx="62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389C720-D253-4BFF-9CC4-FFE7DC3B4B6A}"/>
              </a:ext>
            </a:extLst>
          </p:cNvPr>
          <p:cNvCxnSpPr>
            <a:cxnSpLocks/>
            <a:stCxn id="8" idx="2"/>
          </p:cNvCxnSpPr>
          <p:nvPr/>
        </p:nvCxnSpPr>
        <p:spPr>
          <a:xfrm>
            <a:off x="5463289" y="3419007"/>
            <a:ext cx="0" cy="692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AEF8E4CC-8570-422E-BC7A-DF0B7A21D2EB}"/>
              </a:ext>
            </a:extLst>
          </p:cNvPr>
          <p:cNvSpPr/>
          <p:nvPr/>
        </p:nvSpPr>
        <p:spPr>
          <a:xfrm>
            <a:off x="4071074" y="4111988"/>
            <a:ext cx="2696982" cy="487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Tổng hợp/thống kê</a:t>
            </a:r>
          </a:p>
        </p:txBody>
      </p:sp>
    </p:spTree>
    <p:extLst>
      <p:ext uri="{BB962C8B-B14F-4D97-AF65-F5344CB8AC3E}">
        <p14:creationId xmlns:p14="http://schemas.microsoft.com/office/powerpoint/2010/main" val="67452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Màn hình đăng nhập</a:t>
            </a:r>
          </a:p>
        </p:txBody>
      </p:sp>
      <p:graphicFrame>
        <p:nvGraphicFramePr>
          <p:cNvPr id="5" name="Table 5">
            <a:extLst>
              <a:ext uri="{FF2B5EF4-FFF2-40B4-BE49-F238E27FC236}">
                <a16:creationId xmlns:a16="http://schemas.microsoft.com/office/drawing/2014/main" id="{07C08693-3183-41CB-B673-136D8CA7E955}"/>
              </a:ext>
            </a:extLst>
          </p:cNvPr>
          <p:cNvGraphicFramePr>
            <a:graphicFrameLocks noGrp="1"/>
          </p:cNvGraphicFramePr>
          <p:nvPr>
            <p:ph idx="1"/>
          </p:nvPr>
        </p:nvGraphicFramePr>
        <p:xfrm>
          <a:off x="5711687" y="1565920"/>
          <a:ext cx="5867400" cy="4023360"/>
        </p:xfrm>
        <a:graphic>
          <a:graphicData uri="http://schemas.openxmlformats.org/drawingml/2006/table">
            <a:tbl>
              <a:tblPr firstRow="1" bandRow="1">
                <a:tableStyleId>{5C22544A-7EE6-4342-B048-85BDC9FD1C3A}</a:tableStyleId>
              </a:tblPr>
              <a:tblGrid>
                <a:gridCol w="1600199">
                  <a:extLst>
                    <a:ext uri="{9D8B030D-6E8A-4147-A177-3AD203B41FA5}">
                      <a16:colId xmlns:a16="http://schemas.microsoft.com/office/drawing/2014/main" val="1909118069"/>
                    </a:ext>
                  </a:extLst>
                </a:gridCol>
                <a:gridCol w="2044701">
                  <a:extLst>
                    <a:ext uri="{9D8B030D-6E8A-4147-A177-3AD203B41FA5}">
                      <a16:colId xmlns:a16="http://schemas.microsoft.com/office/drawing/2014/main" val="4239773688"/>
                    </a:ext>
                  </a:extLst>
                </a:gridCol>
                <a:gridCol w="2222500">
                  <a:extLst>
                    <a:ext uri="{9D8B030D-6E8A-4147-A177-3AD203B41FA5}">
                      <a16:colId xmlns:a16="http://schemas.microsoft.com/office/drawing/2014/main" val="702059761"/>
                    </a:ext>
                  </a:extLst>
                </a:gridCol>
              </a:tblGrid>
              <a:tr h="353060">
                <a:tc>
                  <a:txBody>
                    <a:bodyPr/>
                    <a:lstStyle/>
                    <a:p>
                      <a:r>
                        <a:rPr lang="en-US" dirty="0"/>
                        <a:t>Control</a:t>
                      </a:r>
                    </a:p>
                  </a:txBody>
                  <a:tcPr/>
                </a:tc>
                <a:tc>
                  <a:txBody>
                    <a:bodyPr/>
                    <a:lstStyle/>
                    <a:p>
                      <a:r>
                        <a:rPr lang="en-US" dirty="0"/>
                        <a:t>Name</a:t>
                      </a:r>
                    </a:p>
                  </a:txBody>
                  <a:tcPr/>
                </a:tc>
                <a:tc>
                  <a:txBody>
                    <a:bodyPr/>
                    <a:lstStyle/>
                    <a:p>
                      <a:r>
                        <a:rPr lang="en-US" dirty="0"/>
                        <a:t>Text</a:t>
                      </a:r>
                    </a:p>
                  </a:txBody>
                  <a:tcPr/>
                </a:tc>
                <a:extLst>
                  <a:ext uri="{0D108BD9-81ED-4DB2-BD59-A6C34878D82A}">
                    <a16:rowId xmlns:a16="http://schemas.microsoft.com/office/drawing/2014/main" val="3022496532"/>
                  </a:ext>
                </a:extLst>
              </a:tr>
              <a:tr h="353060">
                <a:tc>
                  <a:txBody>
                    <a:bodyPr/>
                    <a:lstStyle/>
                    <a:p>
                      <a:r>
                        <a:rPr lang="en-US" dirty="0" err="1"/>
                        <a:t>Lable</a:t>
                      </a:r>
                      <a:endParaRPr lang="en-US" dirty="0"/>
                    </a:p>
                  </a:txBody>
                  <a:tcPr/>
                </a:tc>
                <a:tc>
                  <a:txBody>
                    <a:bodyPr/>
                    <a:lstStyle/>
                    <a:p>
                      <a:r>
                        <a:rPr lang="en-US" dirty="0" err="1"/>
                        <a:t>lblemail</a:t>
                      </a:r>
                      <a:endParaRPr lang="en-US" dirty="0"/>
                    </a:p>
                  </a:txBody>
                  <a:tcPr/>
                </a:tc>
                <a:tc>
                  <a:txBody>
                    <a:bodyPr/>
                    <a:lstStyle/>
                    <a:p>
                      <a:r>
                        <a:rPr lang="en-US" dirty="0"/>
                        <a:t>Nhập email</a:t>
                      </a:r>
                    </a:p>
                  </a:txBody>
                  <a:tcPr/>
                </a:tc>
                <a:extLst>
                  <a:ext uri="{0D108BD9-81ED-4DB2-BD59-A6C34878D82A}">
                    <a16:rowId xmlns:a16="http://schemas.microsoft.com/office/drawing/2014/main" val="1065480047"/>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Lable</a:t>
                      </a:r>
                      <a:endParaRPr lang="en-US" dirty="0"/>
                    </a:p>
                  </a:txBody>
                  <a:tcPr/>
                </a:tc>
                <a:tc>
                  <a:txBody>
                    <a:bodyPr/>
                    <a:lstStyle/>
                    <a:p>
                      <a:r>
                        <a:rPr lang="en-US" dirty="0" err="1"/>
                        <a:t>lblmatkhau</a:t>
                      </a:r>
                      <a:endParaRPr lang="en-US" dirty="0"/>
                    </a:p>
                  </a:txBody>
                  <a:tcPr/>
                </a:tc>
                <a:tc>
                  <a:txBody>
                    <a:bodyPr/>
                    <a:lstStyle/>
                    <a:p>
                      <a:r>
                        <a:rPr lang="en-US" dirty="0"/>
                        <a:t>Nhập </a:t>
                      </a:r>
                      <a:r>
                        <a:rPr lang="en-US" dirty="0" err="1"/>
                        <a:t>mật</a:t>
                      </a:r>
                      <a:r>
                        <a:rPr lang="en-US" dirty="0"/>
                        <a:t> khẩu</a:t>
                      </a:r>
                    </a:p>
                  </a:txBody>
                  <a:tcPr/>
                </a:tc>
                <a:extLst>
                  <a:ext uri="{0D108BD9-81ED-4DB2-BD59-A6C34878D82A}">
                    <a16:rowId xmlns:a16="http://schemas.microsoft.com/office/drawing/2014/main" val="205771811"/>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Lable</a:t>
                      </a:r>
                      <a:endParaRPr lang="en-US" dirty="0"/>
                    </a:p>
                  </a:txBody>
                  <a:tcPr/>
                </a:tc>
                <a:tc>
                  <a:txBody>
                    <a:bodyPr/>
                    <a:lstStyle/>
                    <a:p>
                      <a:r>
                        <a:rPr lang="en-US" dirty="0" err="1"/>
                        <a:t>lbldangnhap</a:t>
                      </a:r>
                      <a:endParaRPr lang="en-US" dirty="0"/>
                    </a:p>
                  </a:txBody>
                  <a:tcPr/>
                </a:tc>
                <a:tc>
                  <a:txBody>
                    <a:bodyPr/>
                    <a:lstStyle/>
                    <a:p>
                      <a:r>
                        <a:rPr lang="en-US" dirty="0"/>
                        <a:t>Đăng Nhập Hệ Thống</a:t>
                      </a:r>
                    </a:p>
                  </a:txBody>
                  <a:tcPr/>
                </a:tc>
                <a:extLst>
                  <a:ext uri="{0D108BD9-81ED-4DB2-BD59-A6C34878D82A}">
                    <a16:rowId xmlns:a16="http://schemas.microsoft.com/office/drawing/2014/main" val="2522729625"/>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Checkbox</a:t>
                      </a:r>
                    </a:p>
                  </a:txBody>
                  <a:tcPr/>
                </a:tc>
                <a:tc>
                  <a:txBody>
                    <a:bodyPr/>
                    <a:lstStyle/>
                    <a:p>
                      <a:r>
                        <a:rPr lang="en-US" dirty="0" err="1"/>
                        <a:t>chkghinhotk</a:t>
                      </a:r>
                      <a:endParaRPr lang="en-US" dirty="0"/>
                    </a:p>
                  </a:txBody>
                  <a:tcPr/>
                </a:tc>
                <a:tc>
                  <a:txBody>
                    <a:bodyPr/>
                    <a:lstStyle/>
                    <a:p>
                      <a:r>
                        <a:rPr lang="en-US" dirty="0"/>
                        <a:t>Ghi Nhớ Tài Khoản</a:t>
                      </a:r>
                    </a:p>
                  </a:txBody>
                  <a:tcPr/>
                </a:tc>
                <a:extLst>
                  <a:ext uri="{0D108BD9-81ED-4DB2-BD59-A6C34878D82A}">
                    <a16:rowId xmlns:a16="http://schemas.microsoft.com/office/drawing/2014/main" val="2569498186"/>
                  </a:ext>
                </a:extLst>
              </a:tr>
              <a:tr h="353060">
                <a:tc>
                  <a:txBody>
                    <a:bodyPr/>
                    <a:lstStyle/>
                    <a:p>
                      <a:r>
                        <a:rPr lang="en-US" dirty="0" err="1"/>
                        <a:t>PictureBox</a:t>
                      </a:r>
                      <a:endParaRPr lang="en-US" dirty="0"/>
                    </a:p>
                  </a:txBody>
                  <a:tcPr/>
                </a:tc>
                <a:tc>
                  <a:txBody>
                    <a:bodyPr/>
                    <a:lstStyle/>
                    <a:p>
                      <a:r>
                        <a:rPr lang="en-US" dirty="0" err="1"/>
                        <a:t>picdangnhap</a:t>
                      </a:r>
                      <a:endParaRPr lang="en-US" dirty="0"/>
                    </a:p>
                  </a:txBody>
                  <a:tcPr/>
                </a:tc>
                <a:tc>
                  <a:txBody>
                    <a:bodyPr/>
                    <a:lstStyle/>
                    <a:p>
                      <a:r>
                        <a:rPr lang="en-US" dirty="0"/>
                        <a:t>Icon đăng nhập</a:t>
                      </a:r>
                    </a:p>
                  </a:txBody>
                  <a:tcPr/>
                </a:tc>
                <a:extLst>
                  <a:ext uri="{0D108BD9-81ED-4DB2-BD59-A6C34878D82A}">
                    <a16:rowId xmlns:a16="http://schemas.microsoft.com/office/drawing/2014/main" val="3208146818"/>
                  </a:ext>
                </a:extLst>
              </a:tr>
              <a:tr h="353060">
                <a:tc>
                  <a:txBody>
                    <a:bodyPr/>
                    <a:lstStyle/>
                    <a:p>
                      <a:r>
                        <a:rPr lang="en-US" dirty="0"/>
                        <a:t>button</a:t>
                      </a:r>
                    </a:p>
                  </a:txBody>
                  <a:tcPr/>
                </a:tc>
                <a:tc>
                  <a:txBody>
                    <a:bodyPr/>
                    <a:lstStyle/>
                    <a:p>
                      <a:r>
                        <a:rPr lang="en-US" dirty="0" err="1"/>
                        <a:t>btndangnhap</a:t>
                      </a:r>
                      <a:endParaRPr lang="en-US" dirty="0"/>
                    </a:p>
                  </a:txBody>
                  <a:tcPr/>
                </a:tc>
                <a:tc>
                  <a:txBody>
                    <a:bodyPr/>
                    <a:lstStyle/>
                    <a:p>
                      <a:r>
                        <a:rPr lang="en-US" dirty="0"/>
                        <a:t>Đăng Nhập</a:t>
                      </a:r>
                    </a:p>
                  </a:txBody>
                  <a:tcPr/>
                </a:tc>
                <a:extLst>
                  <a:ext uri="{0D108BD9-81ED-4DB2-BD59-A6C34878D82A}">
                    <a16:rowId xmlns:a16="http://schemas.microsoft.com/office/drawing/2014/main" val="3717040573"/>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button</a:t>
                      </a:r>
                    </a:p>
                  </a:txBody>
                  <a:tcPr/>
                </a:tc>
                <a:tc>
                  <a:txBody>
                    <a:bodyPr/>
                    <a:lstStyle/>
                    <a:p>
                      <a:r>
                        <a:rPr lang="en-US" dirty="0" err="1"/>
                        <a:t>btnthoat</a:t>
                      </a:r>
                      <a:endParaRPr lang="en-US" dirty="0"/>
                    </a:p>
                  </a:txBody>
                  <a:tcPr/>
                </a:tc>
                <a:tc>
                  <a:txBody>
                    <a:bodyPr/>
                    <a:lstStyle/>
                    <a:p>
                      <a:r>
                        <a:rPr lang="en-US" dirty="0" err="1"/>
                        <a:t>Thoát</a:t>
                      </a:r>
                      <a:endParaRPr lang="en-US" dirty="0"/>
                    </a:p>
                  </a:txBody>
                  <a:tcPr/>
                </a:tc>
                <a:extLst>
                  <a:ext uri="{0D108BD9-81ED-4DB2-BD59-A6C34878D82A}">
                    <a16:rowId xmlns:a16="http://schemas.microsoft.com/office/drawing/2014/main" val="271960888"/>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button</a:t>
                      </a:r>
                    </a:p>
                  </a:txBody>
                  <a:tcPr/>
                </a:tc>
                <a:tc>
                  <a:txBody>
                    <a:bodyPr/>
                    <a:lstStyle/>
                    <a:p>
                      <a:r>
                        <a:rPr lang="en-US" dirty="0" err="1"/>
                        <a:t>btnquenmatkhau</a:t>
                      </a:r>
                      <a:endParaRPr lang="en-US" dirty="0"/>
                    </a:p>
                  </a:txBody>
                  <a:tcPr/>
                </a:tc>
                <a:tc>
                  <a:txBody>
                    <a:bodyPr/>
                    <a:lstStyle/>
                    <a:p>
                      <a:r>
                        <a:rPr lang="en-US" dirty="0"/>
                        <a:t>Quên </a:t>
                      </a:r>
                      <a:r>
                        <a:rPr lang="en-US" dirty="0" err="1"/>
                        <a:t>Mật</a:t>
                      </a:r>
                      <a:r>
                        <a:rPr lang="en-US" dirty="0"/>
                        <a:t> Khẩu</a:t>
                      </a:r>
                    </a:p>
                  </a:txBody>
                  <a:tcPr/>
                </a:tc>
                <a:extLst>
                  <a:ext uri="{0D108BD9-81ED-4DB2-BD59-A6C34878D82A}">
                    <a16:rowId xmlns:a16="http://schemas.microsoft.com/office/drawing/2014/main" val="2124161251"/>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Textbox</a:t>
                      </a:r>
                    </a:p>
                  </a:txBody>
                  <a:tcPr/>
                </a:tc>
                <a:tc>
                  <a:txBody>
                    <a:bodyPr/>
                    <a:lstStyle/>
                    <a:p>
                      <a:r>
                        <a:rPr lang="en-US" dirty="0" err="1"/>
                        <a:t>txtemail</a:t>
                      </a:r>
                      <a:endParaRPr lang="en-US" dirty="0"/>
                    </a:p>
                  </a:txBody>
                  <a:tcPr/>
                </a:tc>
                <a:tc>
                  <a:txBody>
                    <a:bodyPr/>
                    <a:lstStyle/>
                    <a:p>
                      <a:endParaRPr lang="en-US" dirty="0"/>
                    </a:p>
                  </a:txBody>
                  <a:tcPr/>
                </a:tc>
                <a:extLst>
                  <a:ext uri="{0D108BD9-81ED-4DB2-BD59-A6C34878D82A}">
                    <a16:rowId xmlns:a16="http://schemas.microsoft.com/office/drawing/2014/main" val="4122055254"/>
                  </a:ext>
                </a:extLst>
              </a:tr>
              <a:tr h="353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Textbox</a:t>
                      </a:r>
                    </a:p>
                  </a:txBody>
                  <a:tcPr/>
                </a:tc>
                <a:tc>
                  <a:txBody>
                    <a:bodyPr/>
                    <a:lstStyle/>
                    <a:p>
                      <a:r>
                        <a:rPr lang="en-US" dirty="0" err="1"/>
                        <a:t>txtmatkhau</a:t>
                      </a:r>
                      <a:endParaRPr lang="en-US" dirty="0"/>
                    </a:p>
                  </a:txBody>
                  <a:tcPr/>
                </a:tc>
                <a:tc>
                  <a:txBody>
                    <a:bodyPr/>
                    <a:lstStyle/>
                    <a:p>
                      <a:endParaRPr lang="en-US" dirty="0"/>
                    </a:p>
                  </a:txBody>
                  <a:tcPr/>
                </a:tc>
                <a:extLst>
                  <a:ext uri="{0D108BD9-81ED-4DB2-BD59-A6C34878D82A}">
                    <a16:rowId xmlns:a16="http://schemas.microsoft.com/office/drawing/2014/main" val="420489583"/>
                  </a:ext>
                </a:extLst>
              </a:tr>
            </a:tbl>
          </a:graphicData>
        </a:graphic>
      </p:graphicFrame>
      <p:pic>
        <p:nvPicPr>
          <p:cNvPr id="2" name="Picture 1">
            <a:extLst>
              <a:ext uri="{FF2B5EF4-FFF2-40B4-BE49-F238E27FC236}">
                <a16:creationId xmlns:a16="http://schemas.microsoft.com/office/drawing/2014/main" id="{E439BB79-6EAE-4576-9183-65BD6E28E402}"/>
              </a:ext>
            </a:extLst>
          </p:cNvPr>
          <p:cNvPicPr>
            <a:picLocks noChangeAspect="1"/>
          </p:cNvPicPr>
          <p:nvPr/>
        </p:nvPicPr>
        <p:blipFill>
          <a:blip r:embed="rId3"/>
          <a:stretch>
            <a:fillRect/>
          </a:stretch>
        </p:blipFill>
        <p:spPr>
          <a:xfrm>
            <a:off x="626268" y="1579172"/>
            <a:ext cx="4631531" cy="4098869"/>
          </a:xfrm>
          <a:prstGeom prst="rect">
            <a:avLst/>
          </a:prstGeom>
        </p:spPr>
      </p:pic>
      <p:sp>
        <p:nvSpPr>
          <p:cNvPr id="9" name="Rectangle 8">
            <a:extLst>
              <a:ext uri="{FF2B5EF4-FFF2-40B4-BE49-F238E27FC236}">
                <a16:creationId xmlns:a16="http://schemas.microsoft.com/office/drawing/2014/main" id="{CE5E50CA-A51E-4ADA-8EDD-DEE859454DE8}"/>
              </a:ext>
            </a:extLst>
          </p:cNvPr>
          <p:cNvSpPr/>
          <p:nvPr/>
        </p:nvSpPr>
        <p:spPr>
          <a:xfrm>
            <a:off x="439360" y="962680"/>
            <a:ext cx="10457240" cy="5693866"/>
          </a:xfrm>
          <a:prstGeom prst="rect">
            <a:avLst/>
          </a:prstGeom>
        </p:spPr>
        <p:txBody>
          <a:bodyPr wrap="square">
            <a:spAutoFit/>
          </a:bodyPr>
          <a:lstStyle/>
          <a:p>
            <a:pPr marL="342900" lvl="0" indent="-342900">
              <a:spcBef>
                <a:spcPct val="20000"/>
              </a:spcBef>
              <a:buClr>
                <a:srgbClr val="FF5A33"/>
              </a:buClr>
              <a:buFont typeface="Wingdings" pitchFamily="2" charset="2"/>
              <a:buChar char="q"/>
            </a:pPr>
            <a:r>
              <a:rPr lang="en-US" sz="2800" dirty="0">
                <a:solidFill>
                  <a:prstClr val="black"/>
                </a:solidFill>
                <a:latin typeface="Segoe UI" pitchFamily="34" charset="0"/>
                <a:cs typeface="Segoe UI" pitchFamily="34" charset="0"/>
              </a:rPr>
              <a:t>Các thành phần trên form và mockup giao diện</a:t>
            </a: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a:p>
            <a:pPr lvl="0">
              <a:spcBef>
                <a:spcPct val="20000"/>
              </a:spcBef>
              <a:buClr>
                <a:srgbClr val="FF5A33"/>
              </a:buClr>
            </a:pPr>
            <a:endParaRPr lang="en-US" sz="28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24250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Màn hình quản lý nhân viên</a:t>
            </a:r>
          </a:p>
        </p:txBody>
      </p:sp>
      <p:sp>
        <p:nvSpPr>
          <p:cNvPr id="4" name="Content Placeholder 3"/>
          <p:cNvSpPr>
            <a:spLocks noGrp="1"/>
          </p:cNvSpPr>
          <p:nvPr>
            <p:ph idx="1"/>
          </p:nvPr>
        </p:nvSpPr>
        <p:spPr/>
        <p:txBody>
          <a:bodyPr>
            <a:normAutofit/>
          </a:bodyPr>
          <a:lstStyle/>
          <a:p>
            <a:r>
              <a:rPr lang="en-US" dirty="0">
                <a:solidFill>
                  <a:prstClr val="black"/>
                </a:solidFill>
              </a:rPr>
              <a:t>Các thành phần trên form và mockup giao diện (demo)</a:t>
            </a:r>
          </a:p>
          <a:p>
            <a:endParaRPr lang="en-US" dirty="0">
              <a:solidFill>
                <a:prstClr val="black"/>
              </a:solidFill>
            </a:endParaRPr>
          </a:p>
          <a:p>
            <a:pPr marL="0" lvl="0" indent="0">
              <a:buNone/>
            </a:pPr>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868F1C1F-194D-439E-95A3-2405BF567663}"/>
              </a:ext>
            </a:extLst>
          </p:cNvPr>
          <p:cNvPicPr>
            <a:picLocks noChangeAspect="1"/>
          </p:cNvPicPr>
          <p:nvPr/>
        </p:nvPicPr>
        <p:blipFill>
          <a:blip r:embed="rId3"/>
          <a:stretch>
            <a:fillRect/>
          </a:stretch>
        </p:blipFill>
        <p:spPr>
          <a:xfrm>
            <a:off x="-16979" y="1536465"/>
            <a:ext cx="6570179" cy="5092935"/>
          </a:xfrm>
          <a:prstGeom prst="rect">
            <a:avLst/>
          </a:prstGeom>
        </p:spPr>
      </p:pic>
      <p:graphicFrame>
        <p:nvGraphicFramePr>
          <p:cNvPr id="6" name="Table 5">
            <a:extLst>
              <a:ext uri="{FF2B5EF4-FFF2-40B4-BE49-F238E27FC236}">
                <a16:creationId xmlns:a16="http://schemas.microsoft.com/office/drawing/2014/main" id="{55BA98D0-7030-48C1-B0C7-2E31BF8A02E8}"/>
              </a:ext>
            </a:extLst>
          </p:cNvPr>
          <p:cNvGraphicFramePr>
            <a:graphicFrameLocks/>
          </p:cNvGraphicFramePr>
          <p:nvPr>
            <p:extLst>
              <p:ext uri="{D42A27DB-BD31-4B8C-83A1-F6EECF244321}">
                <p14:modId xmlns:p14="http://schemas.microsoft.com/office/powerpoint/2010/main" val="2232665175"/>
              </p:ext>
            </p:extLst>
          </p:nvPr>
        </p:nvGraphicFramePr>
        <p:xfrm>
          <a:off x="6570179" y="1543093"/>
          <a:ext cx="5638800" cy="5370728"/>
        </p:xfrm>
        <a:graphic>
          <a:graphicData uri="http://schemas.openxmlformats.org/drawingml/2006/table">
            <a:tbl>
              <a:tblPr firstRow="1" bandRow="1">
                <a:tableStyleId>{5C22544A-7EE6-4342-B048-85BDC9FD1C3A}</a:tableStyleId>
              </a:tblPr>
              <a:tblGrid>
                <a:gridCol w="1371599">
                  <a:extLst>
                    <a:ext uri="{9D8B030D-6E8A-4147-A177-3AD203B41FA5}">
                      <a16:colId xmlns:a16="http://schemas.microsoft.com/office/drawing/2014/main" val="1909118069"/>
                    </a:ext>
                  </a:extLst>
                </a:gridCol>
                <a:gridCol w="2044701">
                  <a:extLst>
                    <a:ext uri="{9D8B030D-6E8A-4147-A177-3AD203B41FA5}">
                      <a16:colId xmlns:a16="http://schemas.microsoft.com/office/drawing/2014/main" val="4239773688"/>
                    </a:ext>
                  </a:extLst>
                </a:gridCol>
                <a:gridCol w="2222500">
                  <a:extLst>
                    <a:ext uri="{9D8B030D-6E8A-4147-A177-3AD203B41FA5}">
                      <a16:colId xmlns:a16="http://schemas.microsoft.com/office/drawing/2014/main" val="702059761"/>
                    </a:ext>
                  </a:extLst>
                </a:gridCol>
              </a:tblGrid>
              <a:tr h="349030">
                <a:tc>
                  <a:txBody>
                    <a:bodyPr/>
                    <a:lstStyle/>
                    <a:p>
                      <a:r>
                        <a:rPr lang="en-US" dirty="0"/>
                        <a:t>Control</a:t>
                      </a:r>
                    </a:p>
                  </a:txBody>
                  <a:tcPr/>
                </a:tc>
                <a:tc>
                  <a:txBody>
                    <a:bodyPr/>
                    <a:lstStyle/>
                    <a:p>
                      <a:r>
                        <a:rPr lang="en-US" dirty="0"/>
                        <a:t>Name</a:t>
                      </a:r>
                    </a:p>
                  </a:txBody>
                  <a:tcPr/>
                </a:tc>
                <a:tc>
                  <a:txBody>
                    <a:bodyPr/>
                    <a:lstStyle/>
                    <a:p>
                      <a:r>
                        <a:rPr lang="en-US" dirty="0"/>
                        <a:t>Text</a:t>
                      </a:r>
                    </a:p>
                  </a:txBody>
                  <a:tcPr/>
                </a:tc>
                <a:extLst>
                  <a:ext uri="{0D108BD9-81ED-4DB2-BD59-A6C34878D82A}">
                    <a16:rowId xmlns:a16="http://schemas.microsoft.com/office/drawing/2014/main" val="3022496532"/>
                  </a:ext>
                </a:extLst>
              </a:tr>
              <a:tr h="982184">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r>
                        <a:rPr lang="en-US" dirty="0"/>
                        <a:t>Email, Tên Nhân Viên, Địa Chỉ, Vai </a:t>
                      </a:r>
                      <a:r>
                        <a:rPr lang="en-US" dirty="0" err="1"/>
                        <a:t>Tro</a:t>
                      </a:r>
                      <a:r>
                        <a:rPr lang="en-US" dirty="0"/>
                        <a:t>, Tình </a:t>
                      </a:r>
                      <a:r>
                        <a:rPr lang="en-US" dirty="0" err="1"/>
                        <a:t>Trạng</a:t>
                      </a:r>
                      <a:endParaRPr lang="en-US" dirty="0"/>
                    </a:p>
                  </a:txBody>
                  <a:tcPr/>
                </a:tc>
                <a:extLst>
                  <a:ext uri="{0D108BD9-81ED-4DB2-BD59-A6C34878D82A}">
                    <a16:rowId xmlns:a16="http://schemas.microsoft.com/office/drawing/2014/main" val="1065480047"/>
                  </a:ext>
                </a:extLst>
              </a:tr>
              <a:tr h="1134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Radio button</a:t>
                      </a:r>
                    </a:p>
                  </a:txBody>
                  <a:tcPr/>
                </a:tc>
                <a:tc>
                  <a:txBody>
                    <a:bodyPr/>
                    <a:lstStyle/>
                    <a:p>
                      <a:r>
                        <a:rPr lang="en-US" dirty="0" err="1"/>
                        <a:t>rbNhanvien</a:t>
                      </a:r>
                      <a:r>
                        <a:rPr lang="en-US" dirty="0"/>
                        <a:t>, </a:t>
                      </a:r>
                      <a:r>
                        <a:rPr lang="en-US" dirty="0" err="1"/>
                        <a:t>rbQuantri</a:t>
                      </a:r>
                      <a:r>
                        <a:rPr lang="en-US" dirty="0"/>
                        <a:t>, </a:t>
                      </a:r>
                      <a:r>
                        <a:rPr lang="en-US" dirty="0" err="1"/>
                        <a:t>rbHoatDong</a:t>
                      </a:r>
                      <a:r>
                        <a:rPr lang="en-US" dirty="0"/>
                        <a:t>, </a:t>
                      </a:r>
                      <a:r>
                        <a:rPr lang="en-US" dirty="0" err="1"/>
                        <a:t>rbNgung</a:t>
                      </a:r>
                      <a:endParaRPr lang="en-US" dirty="0"/>
                    </a:p>
                  </a:txBody>
                  <a:tcPr/>
                </a:tc>
                <a:tc>
                  <a:txBody>
                    <a:bodyPr/>
                    <a:lstStyle/>
                    <a:p>
                      <a:r>
                        <a:rPr lang="en-US" dirty="0"/>
                        <a:t>Nhân Viên, Quản Trị</a:t>
                      </a:r>
                    </a:p>
                    <a:p>
                      <a:r>
                        <a:rPr lang="en-US" dirty="0"/>
                        <a:t>Hoạt Động, Ngừng Hoạt Động</a:t>
                      </a:r>
                    </a:p>
                  </a:txBody>
                  <a:tcPr/>
                </a:tc>
                <a:extLst>
                  <a:ext uri="{0D108BD9-81ED-4DB2-BD59-A6C34878D82A}">
                    <a16:rowId xmlns:a16="http://schemas.microsoft.com/office/drawing/2014/main" val="2569498186"/>
                  </a:ext>
                </a:extLst>
              </a:tr>
              <a:tr h="1919664">
                <a:tc>
                  <a:txBody>
                    <a:bodyPr/>
                    <a:lstStyle/>
                    <a:p>
                      <a:r>
                        <a:rPr lang="en-US" dirty="0"/>
                        <a:t>button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btnThem</a:t>
                      </a:r>
                      <a:r>
                        <a:rPr lang="en-US" dirty="0"/>
                        <a:t>, </a:t>
                      </a:r>
                      <a:r>
                        <a:rPr lang="en-US" dirty="0" err="1"/>
                        <a:t>btnXoa</a:t>
                      </a:r>
                      <a:r>
                        <a:rPr lang="en-US" dirty="0"/>
                        <a:t>, </a:t>
                      </a:r>
                      <a:r>
                        <a:rPr lang="en-US" dirty="0" err="1"/>
                        <a:t>btnSua</a:t>
                      </a:r>
                      <a:r>
                        <a:rPr lang="en-US" dirty="0"/>
                        <a:t>, </a:t>
                      </a:r>
                      <a:r>
                        <a:rPr lang="en-US" dirty="0" err="1"/>
                        <a:t>btnLuu</a:t>
                      </a:r>
                      <a:r>
                        <a:rPr lang="en-US" dirty="0"/>
                        <a:t>, </a:t>
                      </a:r>
                      <a:r>
                        <a:rPr lang="en-US" dirty="0" err="1"/>
                        <a:t>btnBoqua</a:t>
                      </a:r>
                      <a:r>
                        <a:rPr lang="en-US" dirty="0"/>
                        <a:t>, </a:t>
                      </a:r>
                      <a:r>
                        <a:rPr lang="en-US" dirty="0" err="1"/>
                        <a:t>btnDanhsach</a:t>
                      </a:r>
                      <a:r>
                        <a:rPr lang="en-US" dirty="0"/>
                        <a:t>, </a:t>
                      </a:r>
                      <a:r>
                        <a:rPr lang="en-US" dirty="0" err="1"/>
                        <a:t>btnDong</a:t>
                      </a:r>
                      <a:r>
                        <a:rPr lang="en-US" dirty="0"/>
                        <a:t>, </a:t>
                      </a:r>
                      <a:r>
                        <a:rPr lang="en-US" dirty="0" err="1"/>
                        <a:t>btnTimkiem</a:t>
                      </a:r>
                      <a:endParaRPr lang="en-US" dirty="0"/>
                    </a:p>
                  </a:txBody>
                  <a:tcPr/>
                </a:tc>
                <a:tc>
                  <a:txBody>
                    <a:bodyPr/>
                    <a:lstStyle/>
                    <a:p>
                      <a:r>
                        <a:rPr lang="en-US" dirty="0" err="1"/>
                        <a:t>Thêm,Xóa,Sửa,L</a:t>
                      </a:r>
                      <a:r>
                        <a:rPr lang="vi-VN" dirty="0"/>
                        <a:t>ư</a:t>
                      </a:r>
                      <a:r>
                        <a:rPr lang="en-US" dirty="0"/>
                        <a:t>u, Bỏ </a:t>
                      </a:r>
                      <a:r>
                        <a:rPr lang="en-US" dirty="0" err="1"/>
                        <a:t>Qua,Danh</a:t>
                      </a:r>
                      <a:r>
                        <a:rPr lang="en-US" dirty="0"/>
                        <a:t> </a:t>
                      </a:r>
                      <a:r>
                        <a:rPr lang="en-US" dirty="0" err="1"/>
                        <a:t>Sách,Đóng</a:t>
                      </a:r>
                      <a:r>
                        <a:rPr lang="en-US" dirty="0"/>
                        <a:t>, Tìm Kiếm (các icon t</a:t>
                      </a:r>
                      <a:r>
                        <a:rPr lang="vi-VN" dirty="0"/>
                        <a:t>ư</a:t>
                      </a:r>
                      <a:r>
                        <a:rPr lang="en-US" dirty="0" err="1"/>
                        <a:t>ơng</a:t>
                      </a:r>
                      <a:r>
                        <a:rPr lang="en-US" dirty="0"/>
                        <a:t> ứng)</a:t>
                      </a:r>
                    </a:p>
                  </a:txBody>
                  <a:tcPr/>
                </a:tc>
                <a:extLst>
                  <a:ext uri="{0D108BD9-81ED-4DB2-BD59-A6C34878D82A}">
                    <a16:rowId xmlns:a16="http://schemas.microsoft.com/office/drawing/2014/main" val="3717040573"/>
                  </a:ext>
                </a:extLst>
              </a:tr>
              <a:tr h="872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Textbox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txtemail</a:t>
                      </a:r>
                      <a:r>
                        <a:rPr lang="en-US" dirty="0"/>
                        <a:t>, </a:t>
                      </a:r>
                      <a:r>
                        <a:rPr lang="en-US" dirty="0" err="1"/>
                        <a:t>txtTennv</a:t>
                      </a:r>
                      <a:r>
                        <a:rPr lang="en-US" dirty="0"/>
                        <a:t>, </a:t>
                      </a:r>
                      <a:r>
                        <a:rPr lang="en-US" dirty="0" err="1"/>
                        <a:t>txtDiachi</a:t>
                      </a:r>
                      <a:r>
                        <a:rPr lang="en-US" dirty="0"/>
                        <a:t>, </a:t>
                      </a:r>
                      <a:r>
                        <a:rPr lang="en-US" dirty="0" err="1"/>
                        <a:t>txttimKiem</a:t>
                      </a:r>
                      <a:endParaRPr lang="en-US" dirty="0"/>
                    </a:p>
                  </a:txBody>
                  <a:tcPr/>
                </a:tc>
                <a:tc>
                  <a:txBody>
                    <a:bodyPr/>
                    <a:lstStyle/>
                    <a:p>
                      <a:endParaRPr lang="en-US" dirty="0"/>
                    </a:p>
                  </a:txBody>
                  <a:tcPr/>
                </a:tc>
                <a:extLst>
                  <a:ext uri="{0D108BD9-81ED-4DB2-BD59-A6C34878D82A}">
                    <a16:rowId xmlns:a16="http://schemas.microsoft.com/office/drawing/2014/main" val="4122055254"/>
                  </a:ext>
                </a:extLst>
              </a:tr>
            </a:tbl>
          </a:graphicData>
        </a:graphic>
      </p:graphicFrame>
    </p:spTree>
    <p:extLst>
      <p:ext uri="{BB962C8B-B14F-4D97-AF65-F5344CB8AC3E}">
        <p14:creationId xmlns:p14="http://schemas.microsoft.com/office/powerpoint/2010/main" val="1222914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Màn hình quản lý sản phẩm</a:t>
            </a:r>
          </a:p>
        </p:txBody>
      </p:sp>
      <p:sp>
        <p:nvSpPr>
          <p:cNvPr id="4" name="Content Placeholder 3"/>
          <p:cNvSpPr>
            <a:spLocks noGrp="1"/>
          </p:cNvSpPr>
          <p:nvPr>
            <p:ph idx="1"/>
          </p:nvPr>
        </p:nvSpPr>
        <p:spPr/>
        <p:txBody>
          <a:bodyPr>
            <a:normAutofit/>
          </a:bodyPr>
          <a:lstStyle/>
          <a:p>
            <a:r>
              <a:rPr lang="en-US" dirty="0">
                <a:solidFill>
                  <a:prstClr val="black"/>
                </a:solidFill>
              </a:rPr>
              <a:t>Các thành phần trên form và mockup giao diện </a:t>
            </a:r>
          </a:p>
          <a:p>
            <a:endParaRPr lang="en-US" dirty="0">
              <a:solidFill>
                <a:prstClr val="black"/>
              </a:solidFill>
            </a:endParaRPr>
          </a:p>
          <a:p>
            <a:pPr marL="0" lvl="0" indent="0">
              <a:buNone/>
            </a:pPr>
            <a:endParaRPr lang="en-US" dirty="0"/>
          </a:p>
          <a:p>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55BA98D0-7030-48C1-B0C7-2E31BF8A02E8}"/>
              </a:ext>
            </a:extLst>
          </p:cNvPr>
          <p:cNvGraphicFramePr>
            <a:graphicFrameLocks/>
          </p:cNvGraphicFramePr>
          <p:nvPr>
            <p:extLst>
              <p:ext uri="{D42A27DB-BD31-4B8C-83A1-F6EECF244321}">
                <p14:modId xmlns:p14="http://schemas.microsoft.com/office/powerpoint/2010/main" val="2433016464"/>
              </p:ext>
            </p:extLst>
          </p:nvPr>
        </p:nvGraphicFramePr>
        <p:xfrm>
          <a:off x="6570179" y="1543091"/>
          <a:ext cx="5638800" cy="5328605"/>
        </p:xfrm>
        <a:graphic>
          <a:graphicData uri="http://schemas.openxmlformats.org/drawingml/2006/table">
            <a:tbl>
              <a:tblPr firstRow="1" bandRow="1">
                <a:tableStyleId>{5C22544A-7EE6-4342-B048-85BDC9FD1C3A}</a:tableStyleId>
              </a:tblPr>
              <a:tblGrid>
                <a:gridCol w="1371599">
                  <a:extLst>
                    <a:ext uri="{9D8B030D-6E8A-4147-A177-3AD203B41FA5}">
                      <a16:colId xmlns:a16="http://schemas.microsoft.com/office/drawing/2014/main" val="1909118069"/>
                    </a:ext>
                  </a:extLst>
                </a:gridCol>
                <a:gridCol w="2044701">
                  <a:extLst>
                    <a:ext uri="{9D8B030D-6E8A-4147-A177-3AD203B41FA5}">
                      <a16:colId xmlns:a16="http://schemas.microsoft.com/office/drawing/2014/main" val="4239773688"/>
                    </a:ext>
                  </a:extLst>
                </a:gridCol>
                <a:gridCol w="2222500">
                  <a:extLst>
                    <a:ext uri="{9D8B030D-6E8A-4147-A177-3AD203B41FA5}">
                      <a16:colId xmlns:a16="http://schemas.microsoft.com/office/drawing/2014/main" val="702059761"/>
                    </a:ext>
                  </a:extLst>
                </a:gridCol>
              </a:tblGrid>
              <a:tr h="390845">
                <a:tc>
                  <a:txBody>
                    <a:bodyPr/>
                    <a:lstStyle/>
                    <a:p>
                      <a:r>
                        <a:rPr lang="en-US" dirty="0"/>
                        <a:t>Control</a:t>
                      </a:r>
                    </a:p>
                  </a:txBody>
                  <a:tcPr/>
                </a:tc>
                <a:tc>
                  <a:txBody>
                    <a:bodyPr/>
                    <a:lstStyle/>
                    <a:p>
                      <a:r>
                        <a:rPr lang="en-US" dirty="0"/>
                        <a:t>Name</a:t>
                      </a:r>
                    </a:p>
                  </a:txBody>
                  <a:tcPr/>
                </a:tc>
                <a:tc>
                  <a:txBody>
                    <a:bodyPr/>
                    <a:lstStyle/>
                    <a:p>
                      <a:r>
                        <a:rPr lang="en-US" dirty="0"/>
                        <a:t>Text</a:t>
                      </a:r>
                    </a:p>
                  </a:txBody>
                  <a:tcPr/>
                </a:tc>
                <a:extLst>
                  <a:ext uri="{0D108BD9-81ED-4DB2-BD59-A6C34878D82A}">
                    <a16:rowId xmlns:a16="http://schemas.microsoft.com/office/drawing/2014/main" val="3022496532"/>
                  </a:ext>
                </a:extLst>
              </a:tr>
              <a:tr h="1131822">
                <a:tc>
                  <a: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Lable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r>
                        <a:rPr lang="en-US" dirty="0"/>
                        <a:t>Mã Hàng, Tên Hàng, Số L</a:t>
                      </a:r>
                      <a:r>
                        <a:rPr lang="vi-VN" dirty="0"/>
                        <a:t>ư</a:t>
                      </a:r>
                      <a:r>
                        <a:rPr lang="en-US" dirty="0" err="1"/>
                        <a:t>ợng</a:t>
                      </a:r>
                      <a:r>
                        <a:rPr lang="en-US" dirty="0"/>
                        <a:t>, Đ</a:t>
                      </a:r>
                      <a:r>
                        <a:rPr lang="vi-VN" dirty="0"/>
                        <a:t>ơ</a:t>
                      </a:r>
                      <a:r>
                        <a:rPr lang="en-US" dirty="0"/>
                        <a:t>n Giá Nhập, Đ</a:t>
                      </a:r>
                      <a:r>
                        <a:rPr lang="vi-VN" dirty="0"/>
                        <a:t>ơ</a:t>
                      </a:r>
                      <a:r>
                        <a:rPr lang="en-US" dirty="0"/>
                        <a:t>n Giá Bán, hình, Ghi Chú</a:t>
                      </a:r>
                    </a:p>
                  </a:txBody>
                  <a:tcPr/>
                </a:tc>
                <a:extLst>
                  <a:ext uri="{0D108BD9-81ED-4DB2-BD59-A6C34878D82A}">
                    <a16:rowId xmlns:a16="http://schemas.microsoft.com/office/drawing/2014/main" val="1065480047"/>
                  </a:ext>
                </a:extLst>
              </a:tr>
              <a:tr h="1270246">
                <a:tc>
                  <a:txBody>
                    <a:bodyPr/>
                    <a:lstStyle/>
                    <a:p>
                      <a:r>
                        <a:rPr lang="en-US" dirty="0"/>
                        <a:t>button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btnThem</a:t>
                      </a:r>
                      <a:r>
                        <a:rPr lang="en-US" dirty="0"/>
                        <a:t>, </a:t>
                      </a:r>
                      <a:r>
                        <a:rPr lang="en-US" dirty="0" err="1"/>
                        <a:t>btnXoa</a:t>
                      </a:r>
                      <a:r>
                        <a:rPr lang="en-US" dirty="0"/>
                        <a:t>, </a:t>
                      </a:r>
                      <a:r>
                        <a:rPr lang="en-US" dirty="0" err="1"/>
                        <a:t>btnSua</a:t>
                      </a:r>
                      <a:r>
                        <a:rPr lang="en-US" dirty="0"/>
                        <a:t>, </a:t>
                      </a:r>
                      <a:r>
                        <a:rPr lang="en-US" dirty="0" err="1"/>
                        <a:t>btnLuu</a:t>
                      </a:r>
                      <a:r>
                        <a:rPr lang="en-US" dirty="0"/>
                        <a:t>, </a:t>
                      </a:r>
                      <a:r>
                        <a:rPr lang="en-US" dirty="0" err="1"/>
                        <a:t>btnBoqua</a:t>
                      </a:r>
                      <a:r>
                        <a:rPr lang="en-US" dirty="0"/>
                        <a:t>, </a:t>
                      </a:r>
                      <a:r>
                        <a:rPr lang="en-US" dirty="0" err="1"/>
                        <a:t>btnDanhsach</a:t>
                      </a:r>
                      <a:r>
                        <a:rPr lang="en-US" dirty="0"/>
                        <a:t>, </a:t>
                      </a:r>
                      <a:r>
                        <a:rPr lang="en-US" dirty="0" err="1"/>
                        <a:t>btnDong</a:t>
                      </a:r>
                      <a:r>
                        <a:rPr lang="en-US" dirty="0"/>
                        <a:t>, </a:t>
                      </a:r>
                      <a:r>
                        <a:rPr lang="en-US" dirty="0" err="1"/>
                        <a:t>btnTimkiem</a:t>
                      </a:r>
                      <a:r>
                        <a:rPr lang="en-US" dirty="0"/>
                        <a:t>, </a:t>
                      </a:r>
                      <a:r>
                        <a:rPr lang="en-US" dirty="0" err="1"/>
                        <a:t>btnMo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Thêm,Xóa,Sửa,L</a:t>
                      </a:r>
                      <a:r>
                        <a:rPr lang="vi-VN" dirty="0"/>
                        <a:t>ư</a:t>
                      </a:r>
                      <a:r>
                        <a:rPr lang="en-US" dirty="0"/>
                        <a:t>u, Bỏ </a:t>
                      </a:r>
                      <a:r>
                        <a:rPr lang="en-US" dirty="0" err="1"/>
                        <a:t>Qua,Danh</a:t>
                      </a:r>
                      <a:r>
                        <a:rPr lang="en-US" dirty="0"/>
                        <a:t> </a:t>
                      </a:r>
                      <a:r>
                        <a:rPr lang="en-US" dirty="0" err="1"/>
                        <a:t>Sách,Đóng</a:t>
                      </a:r>
                      <a:r>
                        <a:rPr lang="en-US" dirty="0"/>
                        <a:t>, Mở Hình, Tìm Kiếm (các icon t</a:t>
                      </a:r>
                      <a:r>
                        <a:rPr lang="vi-VN" dirty="0"/>
                        <a:t>ư</a:t>
                      </a:r>
                      <a:r>
                        <a:rPr lang="en-US" dirty="0" err="1"/>
                        <a:t>ơng</a:t>
                      </a:r>
                      <a:r>
                        <a:rPr lang="en-US" dirty="0"/>
                        <a:t> ứng)</a:t>
                      </a:r>
                    </a:p>
                  </a:txBody>
                  <a:tcPr/>
                </a:tc>
                <a:extLst>
                  <a:ext uri="{0D108BD9-81ED-4DB2-BD59-A6C34878D82A}">
                    <a16:rowId xmlns:a16="http://schemas.microsoft.com/office/drawing/2014/main" val="3717040573"/>
                  </a:ext>
                </a:extLst>
              </a:tr>
              <a:tr h="977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Textbox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txtMahang</a:t>
                      </a:r>
                      <a:r>
                        <a:rPr lang="en-US" dirty="0"/>
                        <a:t>, </a:t>
                      </a:r>
                      <a:r>
                        <a:rPr lang="en-US" dirty="0" err="1"/>
                        <a:t>txtTenhang</a:t>
                      </a:r>
                      <a:r>
                        <a:rPr lang="en-US" dirty="0"/>
                        <a:t>, </a:t>
                      </a:r>
                      <a:r>
                        <a:rPr lang="en-US" dirty="0" err="1"/>
                        <a:t>txtSoluong</a:t>
                      </a:r>
                      <a:r>
                        <a:rPr lang="en-US" dirty="0"/>
                        <a:t>, </a:t>
                      </a:r>
                      <a:r>
                        <a:rPr lang="en-US" dirty="0" err="1"/>
                        <a:t>txtDongianhap</a:t>
                      </a:r>
                      <a:r>
                        <a:rPr lang="en-US" dirty="0"/>
                        <a:t>, </a:t>
                      </a:r>
                      <a:r>
                        <a:rPr lang="en-US" dirty="0" err="1"/>
                        <a:t>txtDongiaban</a:t>
                      </a:r>
                      <a:r>
                        <a:rPr lang="en-US" dirty="0"/>
                        <a:t>, </a:t>
                      </a:r>
                      <a:r>
                        <a:rPr lang="en-US" dirty="0" err="1"/>
                        <a:t>txthinh,txtGhichu</a:t>
                      </a:r>
                      <a:r>
                        <a:rPr lang="en-US" dirty="0"/>
                        <a:t>, </a:t>
                      </a:r>
                      <a:r>
                        <a:rPr lang="en-US" dirty="0" err="1"/>
                        <a:t>txtTimkiem</a:t>
                      </a:r>
                      <a:endParaRPr lang="en-US" dirty="0"/>
                    </a:p>
                  </a:txBody>
                  <a:tcPr/>
                </a:tc>
                <a:tc>
                  <a:txBody>
                    <a:bodyPr/>
                    <a:lstStyle/>
                    <a:p>
                      <a:endParaRPr lang="en-US" dirty="0"/>
                    </a:p>
                  </a:txBody>
                  <a:tcPr/>
                </a:tc>
                <a:extLst>
                  <a:ext uri="{0D108BD9-81ED-4DB2-BD59-A6C34878D82A}">
                    <a16:rowId xmlns:a16="http://schemas.microsoft.com/office/drawing/2014/main" val="4122055254"/>
                  </a:ext>
                </a:extLst>
              </a:tr>
            </a:tbl>
          </a:graphicData>
        </a:graphic>
      </p:graphicFrame>
      <p:pic>
        <p:nvPicPr>
          <p:cNvPr id="2" name="Picture 1">
            <a:extLst>
              <a:ext uri="{FF2B5EF4-FFF2-40B4-BE49-F238E27FC236}">
                <a16:creationId xmlns:a16="http://schemas.microsoft.com/office/drawing/2014/main" id="{23A35565-B6D3-497D-95B3-278EDDF410FA}"/>
              </a:ext>
            </a:extLst>
          </p:cNvPr>
          <p:cNvPicPr>
            <a:picLocks noChangeAspect="1"/>
          </p:cNvPicPr>
          <p:nvPr/>
        </p:nvPicPr>
        <p:blipFill>
          <a:blip r:embed="rId3"/>
          <a:stretch>
            <a:fillRect/>
          </a:stretch>
        </p:blipFill>
        <p:spPr>
          <a:xfrm>
            <a:off x="0" y="1553030"/>
            <a:ext cx="6570179" cy="5076370"/>
          </a:xfrm>
          <a:prstGeom prst="rect">
            <a:avLst/>
          </a:prstGeom>
        </p:spPr>
      </p:pic>
    </p:spTree>
    <p:extLst>
      <p:ext uri="{BB962C8B-B14F-4D97-AF65-F5344CB8AC3E}">
        <p14:creationId xmlns:p14="http://schemas.microsoft.com/office/powerpoint/2010/main" val="198570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Sumarry</a:t>
            </a:r>
            <a:endParaRPr lang="en-US" dirty="0"/>
          </a:p>
        </p:txBody>
      </p:sp>
      <p:sp>
        <p:nvSpPr>
          <p:cNvPr id="4" name="Content Placeholder 4">
            <a:extLst>
              <a:ext uri="{FF2B5EF4-FFF2-40B4-BE49-F238E27FC236}">
                <a16:creationId xmlns:a16="http://schemas.microsoft.com/office/drawing/2014/main" id="{49A5BDCD-162C-423A-BEA8-8B617133B9C4}"/>
              </a:ext>
            </a:extLst>
          </p:cNvPr>
          <p:cNvSpPr>
            <a:spLocks noGrp="1"/>
          </p:cNvSpPr>
          <p:nvPr>
            <p:ph idx="1"/>
          </p:nvPr>
        </p:nvSpPr>
        <p:spPr>
          <a:xfrm>
            <a:off x="609600" y="1066800"/>
            <a:ext cx="10972800" cy="5257800"/>
          </a:xfrm>
        </p:spPr>
        <p:txBody>
          <a:bodyPr/>
          <a:lstStyle/>
          <a:p>
            <a:r>
              <a:rPr lang="en-US" dirty="0"/>
              <a:t>Thiết kế hệ thống phần mềm</a:t>
            </a:r>
          </a:p>
          <a:p>
            <a:r>
              <a:rPr lang="en-US" dirty="0"/>
              <a:t>Thiết kế dữ liệu</a:t>
            </a:r>
          </a:p>
          <a:p>
            <a:r>
              <a:rPr lang="en-US" dirty="0"/>
              <a:t>Thiết kế giao diện</a:t>
            </a:r>
          </a:p>
        </p:txBody>
      </p:sp>
    </p:spTree>
    <p:extLst>
      <p:ext uri="{BB962C8B-B14F-4D97-AF65-F5344CB8AC3E}">
        <p14:creationId xmlns:p14="http://schemas.microsoft.com/office/powerpoint/2010/main" val="2016402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178257"/>
            <a:ext cx="6298300" cy="3850944"/>
          </a:xfrm>
          <a:prstGeom prst="rect">
            <a:avLst/>
          </a:prstGeom>
          <a:noFill/>
          <a:ln>
            <a:noFill/>
          </a:ln>
        </p:spPr>
      </p:pic>
    </p:spTree>
    <p:extLst>
      <p:ext uri="{BB962C8B-B14F-4D97-AF65-F5344CB8AC3E}">
        <p14:creationId xmlns:p14="http://schemas.microsoft.com/office/powerpoint/2010/main" val="175975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Phần 1</a:t>
            </a:r>
            <a:br>
              <a:rPr lang="en-US" dirty="0"/>
            </a:br>
            <a:r>
              <a:rPr lang="en-US" dirty="0"/>
              <a:t>Thiết kế hệ thống phần mềm</a:t>
            </a:r>
            <a:br>
              <a:rPr lang="en-US" dirty="0"/>
            </a:br>
            <a:endParaRPr lang="en-US" dirty="0"/>
          </a:p>
        </p:txBody>
      </p:sp>
    </p:spTree>
    <p:extLst>
      <p:ext uri="{BB962C8B-B14F-4D97-AF65-F5344CB8AC3E}">
        <p14:creationId xmlns:p14="http://schemas.microsoft.com/office/powerpoint/2010/main" val="257499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Thiết kế hệ thống phần mềm</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5780044"/>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en-US" sz="3200" dirty="0"/>
              <a:t>Thiết kế hệ thống là quá trình </a:t>
            </a:r>
            <a:r>
              <a:rPr lang="en-US" sz="3200" dirty="0" err="1"/>
              <a:t>phác</a:t>
            </a:r>
            <a:r>
              <a:rPr lang="en-US" sz="3200" dirty="0"/>
              <a:t> thảo hệ thống dựa trên tài liệu phân tích yêu cầu hệ thống (SRS – System Requirement Specification)</a:t>
            </a:r>
          </a:p>
          <a:p>
            <a:pPr marL="342900" indent="-342900">
              <a:spcBef>
                <a:spcPct val="20000"/>
              </a:spcBef>
              <a:buClr>
                <a:srgbClr val="FF5A33"/>
              </a:buClr>
              <a:buFont typeface="Wingdings" pitchFamily="2" charset="2"/>
              <a:buChar char="q"/>
            </a:pPr>
            <a:r>
              <a:rPr lang="en-US" sz="3200" dirty="0"/>
              <a:t>Cụ thể cần phải thiết kế</a:t>
            </a:r>
          </a:p>
          <a:p>
            <a:pPr marL="800100" lvl="1" indent="-342900">
              <a:spcBef>
                <a:spcPct val="20000"/>
              </a:spcBef>
              <a:buClr>
                <a:srgbClr val="FF5A33"/>
              </a:buClr>
              <a:buFont typeface="Wingdings" pitchFamily="2" charset="2"/>
              <a:buChar char="q"/>
            </a:pPr>
            <a:r>
              <a:rPr lang="en-US" sz="2800" dirty="0"/>
              <a:t>Kiến trúc công nghệ </a:t>
            </a:r>
          </a:p>
          <a:p>
            <a:pPr marL="800100" lvl="1" indent="-342900">
              <a:spcBef>
                <a:spcPct val="20000"/>
              </a:spcBef>
              <a:buClr>
                <a:srgbClr val="FF5A33"/>
              </a:buClr>
              <a:buFont typeface="Wingdings" pitchFamily="2" charset="2"/>
              <a:buChar char="q"/>
            </a:pPr>
            <a:r>
              <a:rPr lang="en-US" sz="2800" dirty="0"/>
              <a:t>Giao diện người sử dụng</a:t>
            </a:r>
          </a:p>
          <a:p>
            <a:pPr marL="800100" lvl="1" indent="-342900">
              <a:spcBef>
                <a:spcPct val="20000"/>
              </a:spcBef>
              <a:buClr>
                <a:srgbClr val="FF5A33"/>
              </a:buClr>
              <a:buFont typeface="Wingdings" pitchFamily="2" charset="2"/>
              <a:buChar char="q"/>
            </a:pPr>
            <a:r>
              <a:rPr lang="en-US" sz="2800" dirty="0"/>
              <a:t>Dữ liệu</a:t>
            </a:r>
          </a:p>
          <a:p>
            <a:pPr marL="800100" lvl="1" indent="-342900">
              <a:spcBef>
                <a:spcPct val="20000"/>
              </a:spcBef>
              <a:buClr>
                <a:srgbClr val="FF5A33"/>
              </a:buClr>
              <a:buFont typeface="Wingdings" pitchFamily="2" charset="2"/>
              <a:buChar char="q"/>
            </a:pPr>
            <a:r>
              <a:rPr lang="en-US" sz="2800" dirty="0"/>
              <a:t>Lựa chọn thuật toán xử lý</a:t>
            </a:r>
          </a:p>
          <a:p>
            <a:pPr marL="800100" lvl="1" indent="-342900">
              <a:spcBef>
                <a:spcPct val="20000"/>
              </a:spcBef>
              <a:buClr>
                <a:srgbClr val="FF5A33"/>
              </a:buClr>
              <a:buFont typeface="Wingdings" pitchFamily="2" charset="2"/>
              <a:buChar char="q"/>
            </a:pPr>
            <a:endParaRPr lang="en-US" sz="2800" dirty="0"/>
          </a:p>
          <a:p>
            <a:pPr marL="342900" indent="-342900">
              <a:spcBef>
                <a:spcPct val="20000"/>
              </a:spcBef>
              <a:buClr>
                <a:srgbClr val="FF5A33"/>
              </a:buClr>
              <a:buFont typeface="Wingdings" pitchFamily="2" charset="2"/>
              <a:buChar char="q"/>
            </a:pPr>
            <a:endParaRPr lang="en-US" sz="2800" dirty="0"/>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158326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ứng</a:t>
            </a:r>
            <a:r>
              <a:rPr lang="en-US" dirty="0"/>
              <a:t> </a:t>
            </a:r>
            <a:r>
              <a:rPr lang="en-US" dirty="0" err="1"/>
              <a:t>dụng</a:t>
            </a:r>
            <a:endParaRPr lang="en-US" dirty="0"/>
          </a:p>
        </p:txBody>
      </p:sp>
      <p:sp>
        <p:nvSpPr>
          <p:cNvPr id="4" name="Frame 3"/>
          <p:cNvSpPr/>
          <p:nvPr/>
        </p:nvSpPr>
        <p:spPr>
          <a:xfrm>
            <a:off x="685800" y="1371600"/>
            <a:ext cx="2667000" cy="19812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Graphic User Interface</a:t>
            </a:r>
          </a:p>
        </p:txBody>
      </p:sp>
      <p:sp>
        <p:nvSpPr>
          <p:cNvPr id="5" name="Flowchart: Magnetic Disk 4"/>
          <p:cNvSpPr/>
          <p:nvPr/>
        </p:nvSpPr>
        <p:spPr>
          <a:xfrm>
            <a:off x="9372600" y="1714500"/>
            <a:ext cx="1752600" cy="12954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Database</a:t>
            </a:r>
          </a:p>
        </p:txBody>
      </p:sp>
      <p:sp>
        <p:nvSpPr>
          <p:cNvPr id="6" name="Horizontal Scroll 5"/>
          <p:cNvSpPr/>
          <p:nvPr/>
        </p:nvSpPr>
        <p:spPr>
          <a:xfrm>
            <a:off x="5181600" y="1371600"/>
            <a:ext cx="2362200" cy="1981200"/>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Business Logic Programming</a:t>
            </a:r>
          </a:p>
        </p:txBody>
      </p:sp>
      <p:cxnSp>
        <p:nvCxnSpPr>
          <p:cNvPr id="8" name="Straight Arrow Connector 7"/>
          <p:cNvCxnSpPr>
            <a:stCxn id="4" idx="3"/>
            <a:endCxn id="6" idx="1"/>
          </p:cNvCxnSpPr>
          <p:nvPr/>
        </p:nvCxnSpPr>
        <p:spPr>
          <a:xfrm>
            <a:off x="3352800" y="2362200"/>
            <a:ext cx="1828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5" idx="2"/>
          </p:cNvCxnSpPr>
          <p:nvPr/>
        </p:nvCxnSpPr>
        <p:spPr>
          <a:xfrm>
            <a:off x="7543800" y="2362200"/>
            <a:ext cx="1828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Flowchart: Document 2"/>
          <p:cNvSpPr/>
          <p:nvPr/>
        </p:nvSpPr>
        <p:spPr>
          <a:xfrm>
            <a:off x="685800" y="4038600"/>
            <a:ext cx="2667000" cy="2133600"/>
          </a:xfrm>
          <a:prstGeom prst="flowChartDocument">
            <a:avLst/>
          </a:prstGeom>
          <a:ln w="3175">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Thiết</a:t>
            </a:r>
            <a:r>
              <a:rPr lang="en-US" sz="2400" dirty="0"/>
              <a:t> </a:t>
            </a:r>
            <a:r>
              <a:rPr lang="en-US" sz="2400" dirty="0" err="1"/>
              <a:t>kế</a:t>
            </a:r>
            <a:r>
              <a:rPr lang="en-US" sz="2400" dirty="0"/>
              <a:t> </a:t>
            </a:r>
            <a:r>
              <a:rPr lang="en-US" sz="2400" dirty="0" err="1"/>
              <a:t>giao</a:t>
            </a:r>
            <a:r>
              <a:rPr lang="en-US" sz="2400" dirty="0"/>
              <a:t> </a:t>
            </a:r>
            <a:r>
              <a:rPr lang="en-US" sz="2400" dirty="0" err="1"/>
              <a:t>diện</a:t>
            </a:r>
            <a:r>
              <a:rPr lang="en-US" sz="2400" dirty="0"/>
              <a:t> </a:t>
            </a:r>
            <a:r>
              <a:rPr lang="en-US" sz="2400" dirty="0" err="1"/>
              <a:t>cho</a:t>
            </a:r>
            <a:r>
              <a:rPr lang="en-US" sz="2400" dirty="0"/>
              <a:t> </a:t>
            </a:r>
            <a:r>
              <a:rPr lang="en-US" sz="2400" dirty="0" err="1"/>
              <a:t>người</a:t>
            </a:r>
            <a:r>
              <a:rPr lang="en-US" sz="2400" dirty="0"/>
              <a:t> </a:t>
            </a:r>
            <a:r>
              <a:rPr lang="en-US" sz="2400" dirty="0" err="1"/>
              <a:t>sử</a:t>
            </a:r>
            <a:endParaRPr lang="en-US" sz="2400" dirty="0"/>
          </a:p>
        </p:txBody>
      </p:sp>
      <p:sp>
        <p:nvSpPr>
          <p:cNvPr id="15" name="Flowchart: Document 14"/>
          <p:cNvSpPr/>
          <p:nvPr/>
        </p:nvSpPr>
        <p:spPr>
          <a:xfrm>
            <a:off x="8915400" y="4038600"/>
            <a:ext cx="2667000" cy="2133600"/>
          </a:xfrm>
          <a:prstGeom prst="flowChartDocument">
            <a:avLst/>
          </a:prstGeom>
          <a:ln w="3175">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Thiết</a:t>
            </a:r>
            <a:r>
              <a:rPr lang="en-US" sz="2400" dirty="0"/>
              <a:t> </a:t>
            </a:r>
            <a:r>
              <a:rPr lang="en-US" sz="2400" dirty="0" err="1"/>
              <a:t>kế</a:t>
            </a:r>
            <a:r>
              <a:rPr lang="en-US" sz="2400" dirty="0"/>
              <a:t> CSDL </a:t>
            </a:r>
            <a:r>
              <a:rPr lang="en-US" sz="2400" dirty="0" err="1"/>
              <a:t>cho</a:t>
            </a:r>
            <a:r>
              <a:rPr lang="en-US" sz="2400" dirty="0"/>
              <a:t> </a:t>
            </a:r>
            <a:r>
              <a:rPr lang="en-US" sz="2400" dirty="0" err="1"/>
              <a:t>ứng</a:t>
            </a:r>
            <a:r>
              <a:rPr lang="en-US" sz="2400" dirty="0"/>
              <a:t> </a:t>
            </a:r>
            <a:r>
              <a:rPr lang="en-US" sz="2400" dirty="0" err="1"/>
              <a:t>dụng</a:t>
            </a:r>
            <a:endParaRPr lang="en-US" sz="2400" dirty="0"/>
          </a:p>
        </p:txBody>
      </p:sp>
      <p:cxnSp>
        <p:nvCxnSpPr>
          <p:cNvPr id="13" name="Straight Connector 12"/>
          <p:cNvCxnSpPr>
            <a:stCxn id="4" idx="2"/>
            <a:endCxn id="3" idx="0"/>
          </p:cNvCxnSpPr>
          <p:nvPr/>
        </p:nvCxnSpPr>
        <p:spPr>
          <a:xfrm>
            <a:off x="2019300" y="3352800"/>
            <a:ext cx="0" cy="685800"/>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5" idx="0"/>
          </p:cNvCxnSpPr>
          <p:nvPr/>
        </p:nvCxnSpPr>
        <p:spPr>
          <a:xfrm>
            <a:off x="10248900" y="3009900"/>
            <a:ext cx="0" cy="1028700"/>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sp>
        <p:nvSpPr>
          <p:cNvPr id="12" name="Flowchart: Document 11"/>
          <p:cNvSpPr/>
          <p:nvPr/>
        </p:nvSpPr>
        <p:spPr>
          <a:xfrm>
            <a:off x="5029200" y="4038600"/>
            <a:ext cx="2667000" cy="2133600"/>
          </a:xfrm>
          <a:prstGeom prst="flowChartDocument">
            <a:avLst/>
          </a:prstGeom>
          <a:ln w="3175">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t>Lập</a:t>
            </a:r>
            <a:r>
              <a:rPr lang="en-US" sz="2400" dirty="0"/>
              <a:t> </a:t>
            </a:r>
            <a:r>
              <a:rPr lang="en-US" sz="2400" dirty="0" err="1"/>
              <a:t>trình</a:t>
            </a:r>
            <a:r>
              <a:rPr lang="en-US" sz="2400" dirty="0"/>
              <a:t> </a:t>
            </a:r>
            <a:r>
              <a:rPr lang="en-US" sz="2400" dirty="0" err="1"/>
              <a:t>cho</a:t>
            </a:r>
            <a:r>
              <a:rPr lang="en-US" sz="2400" dirty="0"/>
              <a:t> </a:t>
            </a:r>
            <a:r>
              <a:rPr lang="en-US" sz="2400" dirty="0" err="1"/>
              <a:t>các</a:t>
            </a:r>
            <a:r>
              <a:rPr lang="en-US" sz="2400" dirty="0"/>
              <a:t> </a:t>
            </a:r>
            <a:r>
              <a:rPr lang="en-US" sz="2400" dirty="0" err="1"/>
              <a:t>chức</a:t>
            </a:r>
            <a:r>
              <a:rPr lang="en-US" sz="2400" dirty="0"/>
              <a:t> </a:t>
            </a:r>
            <a:r>
              <a:rPr lang="en-US" sz="2400" dirty="0" err="1"/>
              <a:t>năng</a:t>
            </a:r>
            <a:r>
              <a:rPr lang="en-US" sz="2400" dirty="0"/>
              <a:t> </a:t>
            </a:r>
            <a:r>
              <a:rPr lang="en-US" sz="2400" dirty="0" err="1"/>
              <a:t>nghiệp</a:t>
            </a:r>
            <a:r>
              <a:rPr lang="en-US" sz="2400" dirty="0"/>
              <a:t> </a:t>
            </a:r>
            <a:r>
              <a:rPr lang="en-US" sz="2400" dirty="0" err="1"/>
              <a:t>vụ</a:t>
            </a:r>
            <a:r>
              <a:rPr lang="en-US" sz="2400" dirty="0"/>
              <a:t> </a:t>
            </a:r>
            <a:r>
              <a:rPr lang="en-US" sz="2400" dirty="0" err="1"/>
              <a:t>trong</a:t>
            </a:r>
            <a:r>
              <a:rPr lang="en-US" sz="2400" dirty="0"/>
              <a:t> </a:t>
            </a:r>
            <a:r>
              <a:rPr lang="en-US" sz="2400" dirty="0" err="1"/>
              <a:t>ứng</a:t>
            </a:r>
            <a:r>
              <a:rPr lang="en-US" sz="2400" dirty="0"/>
              <a:t> </a:t>
            </a:r>
            <a:r>
              <a:rPr lang="en-US" sz="2400" dirty="0" err="1"/>
              <a:t>dụng</a:t>
            </a:r>
            <a:endParaRPr lang="en-US" sz="2400" dirty="0"/>
          </a:p>
        </p:txBody>
      </p:sp>
      <p:cxnSp>
        <p:nvCxnSpPr>
          <p:cNvPr id="14" name="Straight Connector 13"/>
          <p:cNvCxnSpPr>
            <a:stCxn id="6" idx="2"/>
            <a:endCxn id="12" idx="0"/>
          </p:cNvCxnSpPr>
          <p:nvPr/>
        </p:nvCxnSpPr>
        <p:spPr>
          <a:xfrm>
            <a:off x="6362700" y="3105150"/>
            <a:ext cx="0" cy="933450"/>
          </a:xfrm>
          <a:prstGeom prst="line">
            <a:avLst/>
          </a:prstGeom>
          <a:ln>
            <a:solidFill>
              <a:srgbClr val="FF99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5694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công</a:t>
            </a:r>
            <a:r>
              <a:rPr lang="en-US" dirty="0"/>
              <a:t> </a:t>
            </a:r>
            <a:r>
              <a:rPr lang="en-US" dirty="0" err="1"/>
              <a:t>nghệ</a:t>
            </a:r>
            <a:r>
              <a:rPr lang="en-US" dirty="0"/>
              <a:t> </a:t>
            </a:r>
            <a:r>
              <a:rPr lang="en-US" dirty="0" err="1"/>
              <a:t>ứng</a:t>
            </a:r>
            <a:r>
              <a:rPr lang="en-US" dirty="0"/>
              <a:t> </a:t>
            </a:r>
            <a:r>
              <a:rPr lang="en-US" dirty="0" err="1"/>
              <a:t>dụng</a:t>
            </a:r>
            <a:endParaRPr lang="en-US" dirty="0"/>
          </a:p>
        </p:txBody>
      </p:sp>
      <p:sp>
        <p:nvSpPr>
          <p:cNvPr id="36" name="Content Placeholder 35"/>
          <p:cNvSpPr>
            <a:spLocks noGrp="1"/>
          </p:cNvSpPr>
          <p:nvPr>
            <p:ph idx="1"/>
          </p:nvPr>
        </p:nvSpPr>
        <p:spPr>
          <a:xfrm>
            <a:off x="507124" y="5075024"/>
            <a:ext cx="11049000" cy="1828684"/>
          </a:xfrm>
        </p:spPr>
        <p:txBody>
          <a:bodyPr>
            <a:normAutofit/>
          </a:bodyPr>
          <a:lstStyle/>
          <a:p>
            <a:r>
              <a:rPr lang="en-US" sz="2400" b="1" dirty="0"/>
              <a:t>ADO.NET:</a:t>
            </a:r>
            <a:r>
              <a:rPr lang="en-US" sz="2400" dirty="0"/>
              <a:t> </a:t>
            </a:r>
            <a:r>
              <a:rPr lang="en-US" sz="2400" dirty="0" err="1"/>
              <a:t>Nền</a:t>
            </a:r>
            <a:r>
              <a:rPr lang="en-US" sz="2400" dirty="0"/>
              <a:t> </a:t>
            </a:r>
            <a:r>
              <a:rPr lang="en-US" sz="2400" dirty="0" err="1"/>
              <a:t>tảng</a:t>
            </a:r>
            <a:r>
              <a:rPr lang="en-US" sz="2400" dirty="0"/>
              <a:t> lập trình CSDL trong C# (ActiveX Data Object .NET)</a:t>
            </a:r>
          </a:p>
          <a:p>
            <a:r>
              <a:rPr lang="en-US" sz="2400" b="1" dirty="0"/>
              <a:t>Provider</a:t>
            </a:r>
            <a:r>
              <a:rPr lang="en-US" sz="2400" dirty="0"/>
              <a:t>: </a:t>
            </a:r>
            <a:r>
              <a:rPr lang="vi-VN" sz="2400" dirty="0"/>
              <a:t>các</a:t>
            </a:r>
            <a:r>
              <a:rPr lang="en-US" sz="2400" dirty="0"/>
              <a:t> </a:t>
            </a:r>
            <a:r>
              <a:rPr lang="en-US" sz="2400" dirty="0" err="1"/>
              <a:t>th</a:t>
            </a:r>
            <a:r>
              <a:rPr lang="vi-VN" sz="2400" dirty="0"/>
              <a:t>ư</a:t>
            </a:r>
            <a:r>
              <a:rPr lang="en-US" sz="2400" dirty="0"/>
              <a:t> viện </a:t>
            </a:r>
            <a:r>
              <a:rPr lang="vi-VN" sz="2400" dirty="0"/>
              <a:t>để tương tác với nguồn dữ liệu</a:t>
            </a:r>
            <a:endParaRPr lang="en-US" sz="2400" dirty="0"/>
          </a:p>
          <a:p>
            <a:r>
              <a:rPr lang="en-US" sz="2400" dirty="0"/>
              <a:t>Mô hình 3 layer:  Data Access – Business Logic – Presentation Logic</a:t>
            </a:r>
          </a:p>
        </p:txBody>
      </p:sp>
      <p:sp>
        <p:nvSpPr>
          <p:cNvPr id="4" name="Flowchart: Magnetic Disk 3"/>
          <p:cNvSpPr/>
          <p:nvPr/>
        </p:nvSpPr>
        <p:spPr>
          <a:xfrm>
            <a:off x="423261" y="1821719"/>
            <a:ext cx="1326207" cy="12954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Database</a:t>
            </a:r>
          </a:p>
        </p:txBody>
      </p:sp>
      <p:sp>
        <p:nvSpPr>
          <p:cNvPr id="6" name="Rectangle 5"/>
          <p:cNvSpPr/>
          <p:nvPr/>
        </p:nvSpPr>
        <p:spPr>
          <a:xfrm rot="16200000">
            <a:off x="2800289" y="2153659"/>
            <a:ext cx="1595372" cy="76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ADO.NET</a:t>
            </a:r>
          </a:p>
        </p:txBody>
      </p:sp>
      <p:sp>
        <p:nvSpPr>
          <p:cNvPr id="27" name="Left-Right Arrow 26"/>
          <p:cNvSpPr/>
          <p:nvPr/>
        </p:nvSpPr>
        <p:spPr>
          <a:xfrm>
            <a:off x="1854571" y="2231514"/>
            <a:ext cx="1264593" cy="606291"/>
          </a:xfrm>
          <a:prstGeom prst="leftRightArrow">
            <a:avLst>
              <a:gd name="adj1" fmla="val 45876"/>
              <a:gd name="adj2" fmla="val 396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Provider</a:t>
            </a:r>
          </a:p>
        </p:txBody>
      </p:sp>
      <p:cxnSp>
        <p:nvCxnSpPr>
          <p:cNvPr id="9" name="Straight Arrow Connector 8">
            <a:extLst>
              <a:ext uri="{FF2B5EF4-FFF2-40B4-BE49-F238E27FC236}">
                <a16:creationId xmlns:a16="http://schemas.microsoft.com/office/drawing/2014/main" id="{3E93B79D-868E-4E83-9ECC-E69E413EB377}"/>
              </a:ext>
            </a:extLst>
          </p:cNvPr>
          <p:cNvCxnSpPr>
            <a:cxnSpLocks/>
            <a:stCxn id="6" idx="2"/>
          </p:cNvCxnSpPr>
          <p:nvPr/>
        </p:nvCxnSpPr>
        <p:spPr>
          <a:xfrm>
            <a:off x="3978975" y="2534659"/>
            <a:ext cx="8592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Mô hình 3 Tier và 3 Layer | Phương Nguyễn">
            <a:extLst>
              <a:ext uri="{FF2B5EF4-FFF2-40B4-BE49-F238E27FC236}">
                <a16:creationId xmlns:a16="http://schemas.microsoft.com/office/drawing/2014/main" id="{9EBE1DC7-1B22-45AC-B2DF-6ADDBF75D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496" y="991888"/>
            <a:ext cx="5754921" cy="40831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Top Corners One Rounded and One Snipped 14">
            <a:extLst>
              <a:ext uri="{FF2B5EF4-FFF2-40B4-BE49-F238E27FC236}">
                <a16:creationId xmlns:a16="http://schemas.microsoft.com/office/drawing/2014/main" id="{C981CEC7-8844-4F4D-90F8-DE9EA217AE77}"/>
              </a:ext>
            </a:extLst>
          </p:cNvPr>
          <p:cNvSpPr/>
          <p:nvPr/>
        </p:nvSpPr>
        <p:spPr>
          <a:xfrm>
            <a:off x="9118371" y="1038729"/>
            <a:ext cx="2057400" cy="6096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 Layer</a:t>
            </a:r>
          </a:p>
        </p:txBody>
      </p:sp>
    </p:spTree>
    <p:extLst>
      <p:ext uri="{BB962C8B-B14F-4D97-AF65-F5344CB8AC3E}">
        <p14:creationId xmlns:p14="http://schemas.microsoft.com/office/powerpoint/2010/main" val="17969038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2</a:t>
            </a:r>
            <a:br>
              <a:rPr lang="en-US" dirty="0"/>
            </a:br>
            <a:r>
              <a:rPr lang="en-US" dirty="0"/>
              <a:t>Thiết kế dữ liệu</a:t>
            </a:r>
          </a:p>
        </p:txBody>
      </p:sp>
    </p:spTree>
    <p:extLst>
      <p:ext uri="{BB962C8B-B14F-4D97-AF65-F5344CB8AC3E}">
        <p14:creationId xmlns:p14="http://schemas.microsoft.com/office/powerpoint/2010/main" val="81907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Sơ đồ ERD</a:t>
            </a:r>
          </a:p>
        </p:txBody>
      </p:sp>
      <p:sp>
        <p:nvSpPr>
          <p:cNvPr id="9" name="Rectangle 8">
            <a:extLst>
              <a:ext uri="{FF2B5EF4-FFF2-40B4-BE49-F238E27FC236}">
                <a16:creationId xmlns:a16="http://schemas.microsoft.com/office/drawing/2014/main" id="{CE5E50CA-A51E-4ADA-8EDD-DEE859454DE8}"/>
              </a:ext>
            </a:extLst>
          </p:cNvPr>
          <p:cNvSpPr/>
          <p:nvPr/>
        </p:nvSpPr>
        <p:spPr>
          <a:xfrm>
            <a:off x="439360" y="962679"/>
            <a:ext cx="11524040" cy="1471172"/>
          </a:xfrm>
          <a:prstGeom prst="rect">
            <a:avLst/>
          </a:prstGeom>
        </p:spPr>
        <p:txBody>
          <a:bodyPr wrap="square">
            <a:spAutoFit/>
          </a:bodyPr>
          <a:lstStyle/>
          <a:p>
            <a:pPr marL="342900" indent="-342900">
              <a:spcBef>
                <a:spcPct val="20000"/>
              </a:spcBef>
              <a:buClr>
                <a:srgbClr val="FF5A33"/>
              </a:buClr>
              <a:buFont typeface="Wingdings" pitchFamily="2" charset="2"/>
              <a:buChar char="q"/>
            </a:pPr>
            <a:r>
              <a:rPr lang="en-US" sz="2800" dirty="0"/>
              <a:t>Từ các yêu cầu khách hàng, đã xác định các thực thể và các thuộc tính (Bài 1), thiết kế s</a:t>
            </a:r>
            <a:r>
              <a:rPr lang="vi-VN" sz="2800" dirty="0"/>
              <a:t>ơ</a:t>
            </a:r>
            <a:r>
              <a:rPr lang="en-US" sz="2800" dirty="0"/>
              <a:t> đồ ERD (dùng draw.io)</a:t>
            </a:r>
          </a:p>
          <a:p>
            <a:pPr marL="342900" lvl="0" indent="-342900">
              <a:spcBef>
                <a:spcPct val="20000"/>
              </a:spcBef>
              <a:buClr>
                <a:srgbClr val="FF5A33"/>
              </a:buClr>
              <a:buFont typeface="Wingdings" pitchFamily="2" charset="2"/>
              <a:buChar char="q"/>
            </a:pPr>
            <a:endParaRPr lang="en-US" sz="2800" dirty="0">
              <a:solidFill>
                <a:prstClr val="black"/>
              </a:solidFill>
              <a:latin typeface="Segoe UI" pitchFamily="34" charset="0"/>
              <a:cs typeface="Segoe UI" pitchFamily="34" charset="0"/>
            </a:endParaRPr>
          </a:p>
        </p:txBody>
      </p:sp>
      <p:pic>
        <p:nvPicPr>
          <p:cNvPr id="5" name="Picture 4">
            <a:extLst>
              <a:ext uri="{FF2B5EF4-FFF2-40B4-BE49-F238E27FC236}">
                <a16:creationId xmlns:a16="http://schemas.microsoft.com/office/drawing/2014/main" id="{C2A6DB0C-D30D-44BA-A6F4-009CA9EF9F1F}"/>
              </a:ext>
            </a:extLst>
          </p:cNvPr>
          <p:cNvPicPr>
            <a:picLocks noChangeAspect="1"/>
          </p:cNvPicPr>
          <p:nvPr/>
        </p:nvPicPr>
        <p:blipFill>
          <a:blip r:embed="rId2"/>
          <a:stretch>
            <a:fillRect/>
          </a:stretch>
        </p:blipFill>
        <p:spPr>
          <a:xfrm>
            <a:off x="4086830" y="2228850"/>
            <a:ext cx="4229100" cy="4629150"/>
          </a:xfrm>
          <a:prstGeom prst="rect">
            <a:avLst/>
          </a:prstGeom>
        </p:spPr>
      </p:pic>
    </p:spTree>
    <p:extLst>
      <p:ext uri="{BB962C8B-B14F-4D97-AF65-F5344CB8AC3E}">
        <p14:creationId xmlns:p14="http://schemas.microsoft.com/office/powerpoint/2010/main" val="242598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t>
            </a:r>
            <a:r>
              <a:rPr lang="vi-VN" dirty="0"/>
              <a:t>ư</a:t>
            </a:r>
            <a:r>
              <a:rPr lang="en-US" dirty="0" err="1"/>
              <a:t>ợc</a:t>
            </a:r>
            <a:r>
              <a:rPr lang="en-US" dirty="0"/>
              <a:t> đồ quan hệ </a:t>
            </a:r>
            <a:r>
              <a:rPr lang="en-US" dirty="0" err="1"/>
              <a:t>NhanVien</a:t>
            </a:r>
            <a:endParaRPr lang="en-US" dirty="0"/>
          </a:p>
        </p:txBody>
      </p:sp>
      <p:graphicFrame>
        <p:nvGraphicFramePr>
          <p:cNvPr id="6" name="Content Placeholder 3">
            <a:extLst>
              <a:ext uri="{FF2B5EF4-FFF2-40B4-BE49-F238E27FC236}">
                <a16:creationId xmlns:a16="http://schemas.microsoft.com/office/drawing/2014/main" id="{8BB5FA6E-6EE4-4F67-A56A-81011824DD00}"/>
              </a:ext>
            </a:extLst>
          </p:cNvPr>
          <p:cNvGraphicFramePr>
            <a:graphicFrameLocks noGrp="1"/>
          </p:cNvGraphicFramePr>
          <p:nvPr>
            <p:ph idx="1"/>
            <p:extLst>
              <p:ext uri="{D42A27DB-BD31-4B8C-83A1-F6EECF244321}">
                <p14:modId xmlns:p14="http://schemas.microsoft.com/office/powerpoint/2010/main" val="1237594916"/>
              </p:ext>
            </p:extLst>
          </p:nvPr>
        </p:nvGraphicFramePr>
        <p:xfrm>
          <a:off x="1866900" y="1687764"/>
          <a:ext cx="8458199" cy="5170236"/>
        </p:xfrm>
        <a:graphic>
          <a:graphicData uri="http://schemas.openxmlformats.org/drawingml/2006/table">
            <a:tbl>
              <a:tblPr firstRow="1" firstCol="1" bandRow="1">
                <a:tableStyleId>{5C22544A-7EE6-4342-B048-85BDC9FD1C3A}</a:tableStyleId>
              </a:tblPr>
              <a:tblGrid>
                <a:gridCol w="1722966">
                  <a:extLst>
                    <a:ext uri="{9D8B030D-6E8A-4147-A177-3AD203B41FA5}">
                      <a16:colId xmlns:a16="http://schemas.microsoft.com/office/drawing/2014/main" val="20000"/>
                    </a:ext>
                  </a:extLst>
                </a:gridCol>
                <a:gridCol w="2271184">
                  <a:extLst>
                    <a:ext uri="{9D8B030D-6E8A-4147-A177-3AD203B41FA5}">
                      <a16:colId xmlns:a16="http://schemas.microsoft.com/office/drawing/2014/main" val="20001"/>
                    </a:ext>
                  </a:extLst>
                </a:gridCol>
                <a:gridCol w="2036233">
                  <a:extLst>
                    <a:ext uri="{9D8B030D-6E8A-4147-A177-3AD203B41FA5}">
                      <a16:colId xmlns:a16="http://schemas.microsoft.com/office/drawing/2014/main" val="20002"/>
                    </a:ext>
                  </a:extLst>
                </a:gridCol>
                <a:gridCol w="2427816">
                  <a:extLst>
                    <a:ext uri="{9D8B030D-6E8A-4147-A177-3AD203B41FA5}">
                      <a16:colId xmlns:a16="http://schemas.microsoft.com/office/drawing/2014/main" val="20003"/>
                    </a:ext>
                  </a:extLst>
                </a:gridCol>
              </a:tblGrid>
              <a:tr h="359134">
                <a:tc>
                  <a:txBody>
                    <a:bodyPr/>
                    <a:lstStyle/>
                    <a:p>
                      <a:pPr algn="ctr">
                        <a:lnSpc>
                          <a:spcPct val="115000"/>
                        </a:lnSpc>
                        <a:spcBef>
                          <a:spcPts val="600"/>
                        </a:spcBef>
                        <a:spcAft>
                          <a:spcPts val="600"/>
                        </a:spcAft>
                      </a:pPr>
                      <a:r>
                        <a:rPr lang="en-US" sz="2000" cap="small" baseline="0" dirty="0" err="1">
                          <a:effectLst/>
                        </a:rPr>
                        <a:t>Tên</a:t>
                      </a:r>
                      <a:r>
                        <a:rPr lang="en-US" sz="2000" cap="small" baseline="0" dirty="0">
                          <a:effectLst/>
                        </a:rPr>
                        <a:t> </a:t>
                      </a:r>
                      <a:r>
                        <a:rPr lang="en-US" sz="2000" cap="small" baseline="0" dirty="0" err="1">
                          <a:effectLst/>
                        </a:rPr>
                        <a:t>cột</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Kiểu</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Ràng</a:t>
                      </a:r>
                      <a:r>
                        <a:rPr lang="en-US" sz="2000" cap="small" baseline="0" dirty="0">
                          <a:effectLst/>
                        </a:rPr>
                        <a:t> </a:t>
                      </a:r>
                      <a:r>
                        <a:rPr lang="en-US" sz="2000" cap="small" baseline="0" dirty="0" err="1">
                          <a:effectLst/>
                        </a:rPr>
                        <a:t>buộc</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cap="small" baseline="0" dirty="0" err="1">
                          <a:effectLst/>
                        </a:rPr>
                        <a:t>Ghi</a:t>
                      </a:r>
                      <a:r>
                        <a:rPr lang="en-US" sz="2000" cap="small" baseline="0" dirty="0">
                          <a:effectLst/>
                        </a:rPr>
                        <a:t> </a:t>
                      </a:r>
                      <a:r>
                        <a:rPr lang="en-US" sz="2000" cap="small" baseline="0" dirty="0" err="1">
                          <a:effectLst/>
                        </a:rPr>
                        <a:t>chú</a:t>
                      </a:r>
                      <a:endParaRPr lang="en-US" sz="2000" cap="small" baseline="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59134">
                <a:tc>
                  <a:txBody>
                    <a:bodyPr/>
                    <a:lstStyle/>
                    <a:p>
                      <a:pPr algn="ctr">
                        <a:lnSpc>
                          <a:spcPct val="115000"/>
                        </a:lnSpc>
                        <a:spcBef>
                          <a:spcPts val="600"/>
                        </a:spcBef>
                        <a:spcAft>
                          <a:spcPts val="600"/>
                        </a:spcAft>
                      </a:pPr>
                      <a:r>
                        <a:rPr lang="en-US" sz="2000" cap="small" baseline="0" dirty="0">
                          <a:effectLst/>
                          <a:latin typeface="Calibri"/>
                          <a:ea typeface="Calibri"/>
                          <a:cs typeface="Times New Roman"/>
                        </a:rPr>
                        <a:t>Id</a:t>
                      </a: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int</a:t>
                      </a: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Tự </a:t>
                      </a:r>
                      <a:r>
                        <a:rPr lang="en-US" sz="2000" dirty="0" err="1">
                          <a:effectLst/>
                          <a:latin typeface="Calibri"/>
                          <a:ea typeface="Calibri"/>
                          <a:cs typeface="Times New Roman"/>
                        </a:rPr>
                        <a:t>tăng</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Số thứ tự</a:t>
                      </a:r>
                    </a:p>
                  </a:txBody>
                  <a:tcPr marL="68580" marR="68580" marT="0" marB="0"/>
                </a:tc>
                <a:extLst>
                  <a:ext uri="{0D108BD9-81ED-4DB2-BD59-A6C34878D82A}">
                    <a16:rowId xmlns:a16="http://schemas.microsoft.com/office/drawing/2014/main" val="10001"/>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MaNV</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VARCHAR(20)</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rPr>
                        <a:t>Pk,NOT</a:t>
                      </a:r>
                      <a:r>
                        <a:rPr lang="en-US" sz="2000" dirty="0">
                          <a:effectLst/>
                        </a:rPr>
                        <a:t> NULL, tự phát sinh </a:t>
                      </a:r>
                      <a:r>
                        <a:rPr lang="en-US" sz="2000" dirty="0" err="1">
                          <a:effectLst/>
                        </a:rPr>
                        <a:t>theo</a:t>
                      </a:r>
                      <a:r>
                        <a:rPr lang="en-US" sz="2000" dirty="0">
                          <a:effectLst/>
                        </a:rPr>
                        <a:t> mẫu NV + Id</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Mỗi nhân viên có một mã nhận diện</a:t>
                      </a:r>
                    </a:p>
                  </a:txBody>
                  <a:tcPr marL="68580" marR="68580" marT="0" marB="0"/>
                </a:tc>
                <a:extLst>
                  <a:ext uri="{0D108BD9-81ED-4DB2-BD59-A6C34878D82A}">
                    <a16:rowId xmlns:a16="http://schemas.microsoft.com/office/drawing/2014/main" val="10002"/>
                  </a:ext>
                </a:extLst>
              </a:tr>
              <a:tr h="359134">
                <a:tc>
                  <a:txBody>
                    <a:bodyPr/>
                    <a:lstStyle/>
                    <a:p>
                      <a:pPr algn="ctr">
                        <a:lnSpc>
                          <a:spcPct val="115000"/>
                        </a:lnSpc>
                        <a:spcBef>
                          <a:spcPts val="600"/>
                        </a:spcBef>
                        <a:spcAft>
                          <a:spcPts val="600"/>
                        </a:spcAft>
                      </a:pPr>
                      <a:r>
                        <a:rPr lang="en-US" sz="2000" cap="small" baseline="0" dirty="0">
                          <a:effectLst/>
                          <a:latin typeface="Calibri"/>
                          <a:ea typeface="Calibri"/>
                          <a:cs typeface="Times New Roman"/>
                        </a:rPr>
                        <a:t>Email</a:t>
                      </a: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a:effectLst/>
                        </a:rPr>
                        <a:t>VARCHAR(50)</a:t>
                      </a:r>
                      <a:endParaRPr lang="en-US" sz="2000" dirty="0">
                        <a:effectLst/>
                        <a:latin typeface="+mn-lt"/>
                        <a:ea typeface="Calibri"/>
                        <a:cs typeface="Times New Roman"/>
                      </a:endParaRPr>
                    </a:p>
                    <a:p>
                      <a:pPr algn="ctr">
                        <a:lnSpc>
                          <a:spcPct val="115000"/>
                        </a:lnSpc>
                        <a:spcBef>
                          <a:spcPts val="600"/>
                        </a:spcBef>
                        <a:spcAft>
                          <a:spcPts val="600"/>
                        </a:spcAft>
                      </a:pP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Email dùng để đăng nhập và phục hồi </a:t>
                      </a:r>
                      <a:r>
                        <a:rPr lang="en-US" sz="2000" dirty="0" err="1">
                          <a:effectLst/>
                          <a:latin typeface="Calibri"/>
                          <a:ea typeface="Calibri"/>
                          <a:cs typeface="Times New Roman"/>
                        </a:rPr>
                        <a:t>mật</a:t>
                      </a:r>
                      <a:r>
                        <a:rPr lang="en-US" sz="2000" dirty="0">
                          <a:effectLst/>
                          <a:latin typeface="Calibri"/>
                          <a:ea typeface="Calibri"/>
                          <a:cs typeface="Times New Roman"/>
                        </a:rPr>
                        <a:t> khẩu</a:t>
                      </a:r>
                    </a:p>
                  </a:txBody>
                  <a:tcPr marL="68580" marR="68580" marT="0" marB="0"/>
                </a:tc>
                <a:extLst>
                  <a:ext uri="{0D108BD9-81ED-4DB2-BD59-A6C34878D82A}">
                    <a16:rowId xmlns:a16="http://schemas.microsoft.com/office/drawing/2014/main" val="10003"/>
                  </a:ext>
                </a:extLst>
              </a:tr>
              <a:tr h="359134">
                <a:tc>
                  <a:txBody>
                    <a:bodyPr/>
                    <a:lstStyle/>
                    <a:p>
                      <a:pPr algn="ctr">
                        <a:lnSpc>
                          <a:spcPct val="115000"/>
                        </a:lnSpc>
                        <a:spcBef>
                          <a:spcPts val="600"/>
                        </a:spcBef>
                        <a:spcAft>
                          <a:spcPts val="600"/>
                        </a:spcAft>
                      </a:pPr>
                      <a:r>
                        <a:rPr lang="en-US" sz="2000" cap="small" baseline="0" dirty="0" err="1">
                          <a:effectLst/>
                        </a:rPr>
                        <a:t>TenNV</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NVARCHAR(50)</a:t>
                      </a:r>
                      <a:endParaRPr lang="en-US" sz="2000" dirty="0">
                        <a:effectLst/>
                        <a:latin typeface="+mn-lt"/>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Tên nhân viên</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DiaChi</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NVARCHAR(100)</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a:effectLst/>
                        </a:rPr>
                        <a:t>NOT NULL</a:t>
                      </a:r>
                      <a:endParaRPr lang="en-US" sz="20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latin typeface="Calibri"/>
                          <a:ea typeface="Calibri"/>
                          <a:cs typeface="Times New Roman"/>
                        </a:rPr>
                        <a:t>Dia</a:t>
                      </a:r>
                      <a:r>
                        <a:rPr lang="en-US" sz="2000" dirty="0">
                          <a:effectLst/>
                          <a:latin typeface="Calibri"/>
                          <a:ea typeface="Calibri"/>
                          <a:cs typeface="Times New Roman"/>
                        </a:rPr>
                        <a:t> chỉ</a:t>
                      </a:r>
                    </a:p>
                  </a:txBody>
                  <a:tcPr marL="68580" marR="68580" marT="0" marB="0"/>
                </a:tc>
                <a:extLst>
                  <a:ext uri="{0D108BD9-81ED-4DB2-BD59-A6C34878D82A}">
                    <a16:rowId xmlns:a16="http://schemas.microsoft.com/office/drawing/2014/main" val="10005"/>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VaiTro</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err="1">
                          <a:effectLst/>
                          <a:latin typeface="Calibri"/>
                          <a:ea typeface="Calibri"/>
                          <a:cs typeface="Times New Roman"/>
                        </a:rPr>
                        <a:t>tinyint</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rPr>
                        <a:t>NOT NULL</a:t>
                      </a:r>
                      <a:endParaRPr lang="en-US" sz="200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Nhân viên hay quản lý</a:t>
                      </a:r>
                    </a:p>
                  </a:txBody>
                  <a:tcPr marL="68580" marR="68580" marT="0" marB="0"/>
                </a:tc>
                <a:extLst>
                  <a:ext uri="{0D108BD9-81ED-4DB2-BD59-A6C34878D82A}">
                    <a16:rowId xmlns:a16="http://schemas.microsoft.com/office/drawing/2014/main" val="10006"/>
                  </a:ext>
                </a:extLst>
              </a:tr>
              <a:tr h="359134">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TinhTrang</a:t>
                      </a:r>
                      <a:endParaRPr lang="en-US" sz="2000" cap="small" baseline="0" dirty="0">
                        <a:effectLst/>
                        <a:latin typeface="Calibri"/>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600"/>
                        </a:spcBef>
                        <a:spcAft>
                          <a:spcPts val="600"/>
                        </a:spcAft>
                        <a:buClrTx/>
                        <a:buSzTx/>
                        <a:buFontTx/>
                        <a:buNone/>
                        <a:tabLst/>
                        <a:defRPr/>
                      </a:pPr>
                      <a:r>
                        <a:rPr lang="en-US" sz="2000" dirty="0" err="1">
                          <a:effectLst/>
                          <a:latin typeface="+mn-lt"/>
                          <a:ea typeface="Calibri"/>
                          <a:cs typeface="Times New Roman"/>
                        </a:rPr>
                        <a:t>tinyint</a:t>
                      </a:r>
                      <a:endParaRPr lang="en-US" sz="2000" dirty="0">
                        <a:effectLst/>
                        <a:latin typeface="+mn-lt"/>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NOT NULL</a:t>
                      </a:r>
                    </a:p>
                  </a:txBody>
                  <a:tcPr marL="68580" marR="68580" marT="0" marB="0"/>
                </a:tc>
                <a:tc>
                  <a:txBody>
                    <a:bodyPr/>
                    <a:lstStyle/>
                    <a:p>
                      <a:pPr algn="ctr">
                        <a:lnSpc>
                          <a:spcPct val="115000"/>
                        </a:lnSpc>
                        <a:spcBef>
                          <a:spcPts val="600"/>
                        </a:spcBef>
                        <a:spcAft>
                          <a:spcPts val="600"/>
                        </a:spcAft>
                      </a:pPr>
                      <a:r>
                        <a:rPr lang="en-US" sz="2000" dirty="0">
                          <a:effectLst/>
                          <a:latin typeface="Calibri"/>
                          <a:ea typeface="Calibri"/>
                          <a:cs typeface="Times New Roman"/>
                        </a:rPr>
                        <a:t>Có hoặc không Hoạt động</a:t>
                      </a:r>
                    </a:p>
                  </a:txBody>
                  <a:tcPr marL="68580" marR="68580" marT="0" marB="0"/>
                </a:tc>
                <a:extLst>
                  <a:ext uri="{0D108BD9-81ED-4DB2-BD59-A6C34878D82A}">
                    <a16:rowId xmlns:a16="http://schemas.microsoft.com/office/drawing/2014/main" val="3379492237"/>
                  </a:ext>
                </a:extLst>
              </a:tr>
              <a:tr h="632128">
                <a:tc>
                  <a:txBody>
                    <a:bodyPr/>
                    <a:lstStyle/>
                    <a:p>
                      <a:pPr algn="ctr">
                        <a:lnSpc>
                          <a:spcPct val="115000"/>
                        </a:lnSpc>
                        <a:spcBef>
                          <a:spcPts val="600"/>
                        </a:spcBef>
                        <a:spcAft>
                          <a:spcPts val="600"/>
                        </a:spcAft>
                      </a:pPr>
                      <a:r>
                        <a:rPr lang="en-US" sz="2000" cap="small" baseline="0" dirty="0" err="1">
                          <a:effectLst/>
                          <a:latin typeface="Calibri"/>
                          <a:ea typeface="Calibri"/>
                          <a:cs typeface="Times New Roman"/>
                        </a:rPr>
                        <a:t>MatKhau</a:t>
                      </a:r>
                      <a:endParaRPr lang="en-US" sz="2000" cap="small" baseline="0" dirty="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NVARCHAR(50)</a:t>
                      </a:r>
                    </a:p>
                  </a:txBody>
                  <a:tcPr marL="68580" marR="68580" marT="0" marB="0"/>
                </a:tc>
                <a:tc>
                  <a:txBody>
                    <a:bodyPr/>
                    <a:lstStyle/>
                    <a:p>
                      <a:pPr algn="ctr">
                        <a:lnSpc>
                          <a:spcPct val="115000"/>
                        </a:lnSpc>
                        <a:spcBef>
                          <a:spcPts val="600"/>
                        </a:spcBef>
                        <a:spcAft>
                          <a:spcPts val="600"/>
                        </a:spcAft>
                      </a:pPr>
                      <a:r>
                        <a:rPr lang="en-US" sz="2000" dirty="0">
                          <a:effectLst/>
                          <a:latin typeface="+mn-lt"/>
                          <a:ea typeface="Calibri"/>
                          <a:cs typeface="Times New Roman"/>
                        </a:rPr>
                        <a:t>NOT NULL</a:t>
                      </a:r>
                    </a:p>
                  </a:txBody>
                  <a:tcPr marL="68580" marR="68580" marT="0" marB="0"/>
                </a:tc>
                <a:tc>
                  <a:txBody>
                    <a:bodyPr/>
                    <a:lstStyle/>
                    <a:p>
                      <a:pPr algn="ctr">
                        <a:lnSpc>
                          <a:spcPct val="115000"/>
                        </a:lnSpc>
                        <a:spcBef>
                          <a:spcPts val="600"/>
                        </a:spcBef>
                        <a:spcAft>
                          <a:spcPts val="600"/>
                        </a:spcAft>
                      </a:pPr>
                      <a:r>
                        <a:rPr lang="en-US" sz="2000" dirty="0" err="1">
                          <a:effectLst/>
                          <a:latin typeface="Calibri"/>
                          <a:ea typeface="Calibri"/>
                          <a:cs typeface="Times New Roman"/>
                        </a:rPr>
                        <a:t>Mật</a:t>
                      </a:r>
                      <a:r>
                        <a:rPr lang="en-US" sz="2000" dirty="0">
                          <a:effectLst/>
                          <a:latin typeface="Calibri"/>
                          <a:ea typeface="Calibri"/>
                          <a:cs typeface="Times New Roman"/>
                        </a:rPr>
                        <a:t> khẩu</a:t>
                      </a:r>
                    </a:p>
                  </a:txBody>
                  <a:tcPr marL="68580" marR="68580" marT="0" marB="0"/>
                </a:tc>
                <a:extLst>
                  <a:ext uri="{0D108BD9-81ED-4DB2-BD59-A6C34878D82A}">
                    <a16:rowId xmlns:a16="http://schemas.microsoft.com/office/drawing/2014/main" val="2393678259"/>
                  </a:ext>
                </a:extLst>
              </a:tr>
            </a:tbl>
          </a:graphicData>
        </a:graphic>
      </p:graphicFrame>
      <p:sp>
        <p:nvSpPr>
          <p:cNvPr id="7" name="Rectangle 6">
            <a:extLst>
              <a:ext uri="{FF2B5EF4-FFF2-40B4-BE49-F238E27FC236}">
                <a16:creationId xmlns:a16="http://schemas.microsoft.com/office/drawing/2014/main" id="{76D2EBC9-EE39-4D7F-B518-E2127F1B023E}"/>
              </a:ext>
            </a:extLst>
          </p:cNvPr>
          <p:cNvSpPr/>
          <p:nvPr/>
        </p:nvSpPr>
        <p:spPr>
          <a:xfrm>
            <a:off x="1764559" y="1140464"/>
            <a:ext cx="1837362" cy="584775"/>
          </a:xfrm>
          <a:prstGeom prst="rect">
            <a:avLst/>
          </a:prstGeom>
          <a:noFill/>
        </p:spPr>
        <p:txBody>
          <a:bodyPr wrap="none" lIns="91440" tIns="45720" rIns="91440" bIns="45720">
            <a:spAutoFit/>
          </a:bodyPr>
          <a:lstStyle/>
          <a:p>
            <a:pPr algn="ctr"/>
            <a:r>
              <a:rPr lang="en-US" sz="3200" cap="small" dirty="0">
                <a:ln w="0"/>
                <a:solidFill>
                  <a:schemeClr val="accent1"/>
                </a:solidFill>
                <a:effectLst>
                  <a:outerShdw blurRad="38100" dist="25400" dir="5400000" algn="ctr" rotWithShape="0">
                    <a:srgbClr val="6E747A">
                      <a:alpha val="43000"/>
                    </a:srgbClr>
                  </a:outerShdw>
                </a:effectLst>
              </a:rPr>
              <a:t>Nhân Viên</a:t>
            </a:r>
          </a:p>
        </p:txBody>
      </p:sp>
    </p:spTree>
    <p:extLst>
      <p:ext uri="{BB962C8B-B14F-4D97-AF65-F5344CB8AC3E}">
        <p14:creationId xmlns:p14="http://schemas.microsoft.com/office/powerpoint/2010/main" val="40714351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20825</TotalTime>
  <Words>1414</Words>
  <Application>Microsoft Office PowerPoint</Application>
  <PresentationFormat>Widescreen</PresentationFormat>
  <Paragraphs>264</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Segoe UI</vt:lpstr>
      <vt:lpstr>Wingdings</vt:lpstr>
      <vt:lpstr>Custom Design</vt:lpstr>
      <vt:lpstr>Dự Án C# Mẫu</vt:lpstr>
      <vt:lpstr>Mục tiêu</vt:lpstr>
      <vt:lpstr>Phần 1 Thiết kế hệ thống phần mềm </vt:lpstr>
      <vt:lpstr>Thiết kế hệ thống phần mềm</vt:lpstr>
      <vt:lpstr>Mô hình ứng dụng</vt:lpstr>
      <vt:lpstr>Mô hình công nghệ ứng dụng</vt:lpstr>
      <vt:lpstr>Phần 2 Thiết kế dữ liệu</vt:lpstr>
      <vt:lpstr>Sơ đồ ERD</vt:lpstr>
      <vt:lpstr>Lược đồ quan hệ NhanVien</vt:lpstr>
      <vt:lpstr>Lược đồ quan hệ Hàng</vt:lpstr>
      <vt:lpstr>Lược đồ quan hệ Khách Hàng</vt:lpstr>
      <vt:lpstr>CSDL QLBanHang cài đặt trên SQL Server</vt:lpstr>
      <vt:lpstr>Hướng dẫn viết mã tạo CSDL</vt:lpstr>
      <vt:lpstr>Hướng dẫn viết stored procedure</vt:lpstr>
      <vt:lpstr>Phần 3 Thiết kế giao diện</vt:lpstr>
      <vt:lpstr>Thiết kế giao diện- Form-Control-UI/UX</vt:lpstr>
      <vt:lpstr>Thiết kế giao diện- Form-Control-UI/UX</vt:lpstr>
      <vt:lpstr>Mockups, Wireframes ,Prototype</vt:lpstr>
      <vt:lpstr>Mockups, Wireframes ,Prototype</vt:lpstr>
      <vt:lpstr>Mockups, Wireframes ,Prototype</vt:lpstr>
      <vt:lpstr>Sơ đồ giao diện</vt:lpstr>
      <vt:lpstr>Màn hình đăng nhập</vt:lpstr>
      <vt:lpstr> Màn hình quản lý nhân viên</vt:lpstr>
      <vt:lpstr> Màn hình quản lý sản phẩm</vt:lpstr>
      <vt:lpstr>Sumarry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phan vietthe</cp:lastModifiedBy>
  <cp:revision>1531</cp:revision>
  <dcterms:created xsi:type="dcterms:W3CDTF">2013-04-23T08:05:33Z</dcterms:created>
  <dcterms:modified xsi:type="dcterms:W3CDTF">2020-07-14T01:19:58Z</dcterms:modified>
</cp:coreProperties>
</file>