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7"/>
  </p:notesMasterIdLst>
  <p:sldIdLst>
    <p:sldId id="541" r:id="rId2"/>
    <p:sldId id="542" r:id="rId3"/>
    <p:sldId id="544" r:id="rId4"/>
    <p:sldId id="758" r:id="rId5"/>
    <p:sldId id="553" r:id="rId6"/>
    <p:sldId id="569" r:id="rId7"/>
    <p:sldId id="749" r:id="rId8"/>
    <p:sldId id="546" r:id="rId9"/>
    <p:sldId id="759" r:id="rId10"/>
    <p:sldId id="761" r:id="rId11"/>
    <p:sldId id="760" r:id="rId12"/>
    <p:sldId id="764" r:id="rId13"/>
    <p:sldId id="765" r:id="rId14"/>
    <p:sldId id="766" r:id="rId15"/>
    <p:sldId id="762" r:id="rId16"/>
    <p:sldId id="767" r:id="rId17"/>
    <p:sldId id="763" r:id="rId18"/>
    <p:sldId id="768" r:id="rId19"/>
    <p:sldId id="769" r:id="rId20"/>
    <p:sldId id="770" r:id="rId21"/>
    <p:sldId id="771" r:id="rId22"/>
    <p:sldId id="773" r:id="rId23"/>
    <p:sldId id="774" r:id="rId24"/>
    <p:sldId id="775" r:id="rId25"/>
    <p:sldId id="55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3"/>
    <a:srgbClr val="FF3300"/>
    <a:srgbClr val="0000FF"/>
    <a:srgbClr val="5C0000"/>
    <a:srgbClr val="FF9900"/>
    <a:srgbClr val="FFD1D1"/>
    <a:srgbClr val="FFB9B9"/>
    <a:srgbClr val="FF9797"/>
    <a:srgbClr val="FF8F8F"/>
    <a:srgbClr val="DC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3978" autoAdjust="0"/>
  </p:normalViewPr>
  <p:slideViewPr>
    <p:cSldViewPr>
      <p:cViewPr varScale="1">
        <p:scale>
          <a:sx n="61" d="100"/>
          <a:sy n="61" d="100"/>
        </p:scale>
        <p:origin x="1098" y="66"/>
      </p:cViewPr>
      <p:guideLst>
        <p:guide orient="horz" pos="2160"/>
        <p:guide pos="3840"/>
      </p:guideLst>
    </p:cSldViewPr>
  </p:slideViewPr>
  <p:notesTextViewPr>
    <p:cViewPr>
      <p:scale>
        <a:sx n="100" d="100"/>
        <a:sy n="100" d="100"/>
      </p:scale>
      <p:origin x="0" y="0"/>
    </p:cViewPr>
  </p:notesTextViewPr>
  <p:notesViewPr>
    <p:cSldViewPr>
      <p:cViewPr varScale="1">
        <p:scale>
          <a:sx n="56" d="100"/>
          <a:sy n="56"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14/07/2020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2176175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39424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16</a:t>
            </a:fld>
            <a:endParaRPr lang="en-US"/>
          </a:p>
        </p:txBody>
      </p:sp>
    </p:spTree>
    <p:extLst>
      <p:ext uri="{BB962C8B-B14F-4D97-AF65-F5344CB8AC3E}">
        <p14:creationId xmlns:p14="http://schemas.microsoft.com/office/powerpoint/2010/main" val="1150134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17</a:t>
            </a:fld>
            <a:endParaRPr lang="en-US"/>
          </a:p>
        </p:txBody>
      </p:sp>
    </p:spTree>
    <p:extLst>
      <p:ext uri="{BB962C8B-B14F-4D97-AF65-F5344CB8AC3E}">
        <p14:creationId xmlns:p14="http://schemas.microsoft.com/office/powerpoint/2010/main" val="652119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18</a:t>
            </a:fld>
            <a:endParaRPr lang="en-US"/>
          </a:p>
        </p:txBody>
      </p:sp>
    </p:spTree>
    <p:extLst>
      <p:ext uri="{BB962C8B-B14F-4D97-AF65-F5344CB8AC3E}">
        <p14:creationId xmlns:p14="http://schemas.microsoft.com/office/powerpoint/2010/main" val="251192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19</a:t>
            </a:fld>
            <a:endParaRPr lang="en-US"/>
          </a:p>
        </p:txBody>
      </p:sp>
    </p:spTree>
    <p:extLst>
      <p:ext uri="{BB962C8B-B14F-4D97-AF65-F5344CB8AC3E}">
        <p14:creationId xmlns:p14="http://schemas.microsoft.com/office/powerpoint/2010/main" val="2404484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1610409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21</a:t>
            </a:fld>
            <a:endParaRPr lang="en-US"/>
          </a:p>
        </p:txBody>
      </p:sp>
    </p:spTree>
    <p:extLst>
      <p:ext uri="{BB962C8B-B14F-4D97-AF65-F5344CB8AC3E}">
        <p14:creationId xmlns:p14="http://schemas.microsoft.com/office/powerpoint/2010/main" val="616766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746416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23</a:t>
            </a:fld>
            <a:endParaRPr lang="en-US"/>
          </a:p>
        </p:txBody>
      </p:sp>
    </p:spTree>
    <p:extLst>
      <p:ext uri="{BB962C8B-B14F-4D97-AF65-F5344CB8AC3E}">
        <p14:creationId xmlns:p14="http://schemas.microsoft.com/office/powerpoint/2010/main" val="3626579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24</a:t>
            </a:fld>
            <a:endParaRPr lang="en-US"/>
          </a:p>
        </p:txBody>
      </p:sp>
    </p:spTree>
    <p:extLst>
      <p:ext uri="{BB962C8B-B14F-4D97-AF65-F5344CB8AC3E}">
        <p14:creationId xmlns:p14="http://schemas.microsoft.com/office/powerpoint/2010/main" val="212726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2090107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302374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116088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632880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376236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297189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4184351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3029030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5486400" y="4038600"/>
            <a:ext cx="6604000"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sm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3" name="Subtitle 2"/>
          <p:cNvSpPr>
            <a:spLocks noGrp="1"/>
          </p:cNvSpPr>
          <p:nvPr>
            <p:ph type="subTitle" idx="1" hasCustomPrompt="1"/>
          </p:nvPr>
        </p:nvSpPr>
        <p:spPr>
          <a:xfrm>
            <a:off x="5486400" y="4876800"/>
            <a:ext cx="6604000" cy="914400"/>
          </a:xfrm>
        </p:spPr>
        <p:txBody>
          <a:bodyPr>
            <a:normAutofit/>
          </a:bodyPr>
          <a:lstStyle>
            <a:lvl1pPr marL="0" indent="0" algn="l">
              <a:buNone/>
              <a:defRPr sz="28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bài</a:t>
            </a:r>
            <a:r>
              <a:rPr lang="en-US" dirty="0"/>
              <a:t> </a:t>
            </a:r>
            <a:r>
              <a:rPr lang="en-US" dirty="0" err="1"/>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2216" y="1847308"/>
            <a:ext cx="4336184"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0045" y="2464264"/>
            <a:ext cx="2573955"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10272" y="533400"/>
            <a:ext cx="3064128" cy="1447800"/>
          </a:xfrm>
          <a:prstGeom prst="rect">
            <a:avLst/>
          </a:prstGeom>
        </p:spPr>
      </p:pic>
      <p:sp>
        <p:nvSpPr>
          <p:cNvPr id="8" name="Rectangle 7"/>
          <p:cNvSpPr/>
          <p:nvPr userDrawn="1"/>
        </p:nvSpPr>
        <p:spPr>
          <a:xfrm>
            <a:off x="8413192" y="2054424"/>
            <a:ext cx="3277629" cy="307777"/>
          </a:xfrm>
          <a:prstGeom prst="rect">
            <a:avLst/>
          </a:prstGeom>
          <a:noFill/>
        </p:spPr>
        <p:txBody>
          <a:bodyPr wrap="none" lIns="91440" tIns="45720" rIns="91440" bIns="45720">
            <a:spAutoFit/>
          </a:bodyPr>
          <a:lstStyle/>
          <a:p>
            <a:pPr algn="ctr"/>
            <a:r>
              <a:rPr lang="en-US" sz="1400" b="1" cap="none" spc="0" dirty="0">
                <a:ln>
                  <a:noFill/>
                </a:ln>
                <a:solidFill>
                  <a:schemeClr val="bg1"/>
                </a:solidFill>
                <a:effectLst/>
                <a:latin typeface="Segoe UI" pitchFamily="34" charset="0"/>
                <a:cs typeface="Segoe UI" pitchFamily="34" charset="0"/>
              </a:rPr>
              <a:t>Conceive</a:t>
            </a:r>
            <a:r>
              <a:rPr lang="en-US" sz="1400" b="1" cap="none" spc="0" baseline="0" dirty="0">
                <a:ln>
                  <a:noFill/>
                </a:ln>
                <a:solidFill>
                  <a:schemeClr val="bg1"/>
                </a:solidFill>
                <a:effectLst/>
                <a:latin typeface="Segoe UI" pitchFamily="34" charset="0"/>
                <a:cs typeface="Segoe UI" pitchFamily="34" charset="0"/>
              </a:rPr>
              <a:t> Design Implement Operate</a:t>
            </a:r>
            <a:endParaRPr lang="en-US" sz="1400" b="1" cap="none" spc="0" dirty="0">
              <a:ln>
                <a:noFill/>
              </a:ln>
              <a:solidFill>
                <a:schemeClr val="bg1"/>
              </a:solidFill>
              <a:effectLst/>
              <a:latin typeface="Segoe UI" pitchFamily="34" charset="0"/>
              <a:cs typeface="Segoe UI" pitchFamily="34" charset="0"/>
            </a:endParaRPr>
          </a:p>
        </p:txBody>
      </p:sp>
      <p:sp>
        <p:nvSpPr>
          <p:cNvPr id="10" name="Rectangle 9"/>
          <p:cNvSpPr/>
          <p:nvPr userDrawn="1"/>
        </p:nvSpPr>
        <p:spPr>
          <a:xfrm>
            <a:off x="1514658" y="5864424"/>
            <a:ext cx="2523448" cy="307777"/>
          </a:xfrm>
          <a:prstGeom prst="rect">
            <a:avLst/>
          </a:prstGeom>
          <a:noFill/>
        </p:spPr>
        <p:txBody>
          <a:bodyPr wrap="none" lIns="91440" tIns="45720" rIns="91440" bIns="45720">
            <a:spAutoFit/>
          </a:bodyPr>
          <a:lstStyle/>
          <a:p>
            <a:pPr algn="ctr"/>
            <a:r>
              <a:rPr lang="en-US" sz="1400" b="1" cap="all" spc="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học</a:t>
            </a:r>
            <a:r>
              <a:rPr lang="en-US" sz="1400" b="1" cap="all" spc="0" baseline="0" dirty="0">
                <a:ln>
                  <a:noFill/>
                </a:ln>
                <a:solidFill>
                  <a:schemeClr val="bg1"/>
                </a:solidFill>
                <a:effectLst/>
                <a:latin typeface="Segoe UI" pitchFamily="34" charset="0"/>
                <a:cs typeface="Segoe UI" pitchFamily="34" charset="0"/>
              </a:rPr>
              <a:t> – </a:t>
            </a:r>
            <a:r>
              <a:rPr lang="en-US" sz="1400" b="1" cap="all" spc="0" baseline="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nghiệp</a:t>
            </a:r>
            <a:endParaRPr lang="en-US" sz="1400" b="1" cap="all" spc="0" dirty="0">
              <a:ln>
                <a:noFill/>
              </a:ln>
              <a:solidFill>
                <a:schemeClr val="bg1"/>
              </a:solidFill>
              <a:effectLst/>
              <a:latin typeface="Segoe UI" pitchFamily="34" charset="0"/>
              <a:cs typeface="Segoe UI" pitchFamily="34" charset="0"/>
            </a:endParaRPr>
          </a:p>
        </p:txBody>
      </p:sp>
      <p:sp>
        <p:nvSpPr>
          <p:cNvPr id="11" name="Rectangle 10"/>
          <p:cNvSpPr/>
          <p:nvPr userDrawn="1"/>
        </p:nvSpPr>
        <p:spPr>
          <a:xfrm>
            <a:off x="9593083" y="6550224"/>
            <a:ext cx="2198614" cy="307777"/>
          </a:xfrm>
          <a:prstGeom prst="rect">
            <a:avLst/>
          </a:prstGeom>
          <a:noFill/>
        </p:spPr>
        <p:txBody>
          <a:bodyPr wrap="none" lIns="91440" tIns="45720" rIns="91440" bIns="45720">
            <a:spAutoFit/>
          </a:bodyPr>
          <a:lstStyle/>
          <a:p>
            <a:pPr algn="ctr"/>
            <a:r>
              <a:rPr lang="en-US" sz="1400" b="1" cap="none" spc="0" dirty="0">
                <a:ln>
                  <a:noFill/>
                </a:ln>
                <a:solidFill>
                  <a:srgbClr val="FF3300"/>
                </a:solidFill>
                <a:effectLst/>
                <a:latin typeface="Segoe UI" pitchFamily="34" charset="0"/>
                <a:cs typeface="Segoe UI" pitchFamily="34" charset="0"/>
              </a:rPr>
              <a:t>http://www.poly.edu.vn</a:t>
            </a:r>
          </a:p>
        </p:txBody>
      </p:sp>
      <p:cxnSp>
        <p:nvCxnSpPr>
          <p:cNvPr id="9" name="Straight Connector 8"/>
          <p:cNvCxnSpPr/>
          <p:nvPr userDrawn="1"/>
        </p:nvCxnSpPr>
        <p:spPr>
          <a:xfrm>
            <a:off x="5486400" y="4876800"/>
            <a:ext cx="6604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563562"/>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914400"/>
            <a:ext cx="5386917"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600201"/>
            <a:ext cx="5386917"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914400"/>
            <a:ext cx="5389033"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600201"/>
            <a:ext cx="5389033"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11" name="Straight Connector 10"/>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45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919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208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9635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7659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14/07/2020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42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1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0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20828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9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14/07/2020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862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92886"/>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sz="half" idx="1"/>
          </p:nvPr>
        </p:nvSpPr>
        <p:spPr>
          <a:xfrm>
            <a:off x="609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6397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14/07/2020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85" r:id="rId3"/>
    <p:sldLayoutId id="2147483686" r:id="rId4"/>
    <p:sldLayoutId id="2147483687" r:id="rId5"/>
    <p:sldLayoutId id="2147483673" r:id="rId6"/>
    <p:sldLayoutId id="2147483688" r:id="rId7"/>
    <p:sldLayoutId id="2147483689"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ctr" defTabSz="914400" rtl="0" eaLnBrk="1" latinLnBrk="0" hangingPunct="1">
        <a:spcBef>
          <a:spcPct val="0"/>
        </a:spcBef>
        <a:buNone/>
        <a:defRPr sz="44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v"/>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3300"/>
        </a:buClr>
        <a:buFont typeface="Wingdings" pitchFamily="2" charset="2"/>
        <a:buChar char="Ø"/>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3300"/>
        </a:buClr>
        <a:buFont typeface="Courier New" pitchFamily="49" charset="0"/>
        <a:buChar char="o"/>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3300"/>
        </a:buClr>
        <a:buFont typeface="Wingdings" pitchFamily="2" charset="2"/>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Dự Án C# Mẫu</a:t>
            </a:r>
          </a:p>
        </p:txBody>
      </p:sp>
      <p:sp>
        <p:nvSpPr>
          <p:cNvPr id="3" name="Subtitle 2"/>
          <p:cNvSpPr>
            <a:spLocks noGrp="1"/>
          </p:cNvSpPr>
          <p:nvPr>
            <p:ph type="subTitle" idx="1"/>
          </p:nvPr>
        </p:nvSpPr>
        <p:spPr/>
        <p:txBody>
          <a:bodyPr/>
          <a:lstStyle/>
          <a:p>
            <a:r>
              <a:rPr lang="en-US" dirty="0"/>
              <a:t>Bài 3: Tổ chức dự án – Ado.net</a:t>
            </a:r>
          </a:p>
        </p:txBody>
      </p:sp>
      <p:sp>
        <p:nvSpPr>
          <p:cNvPr id="4" name="Subtitle 2">
            <a:extLst>
              <a:ext uri="{FF2B5EF4-FFF2-40B4-BE49-F238E27FC236}">
                <a16:creationId xmlns:a16="http://schemas.microsoft.com/office/drawing/2014/main" id="{335A4DEB-299F-434C-A6AB-E48EB5B8CF5C}"/>
              </a:ext>
            </a:extLst>
          </p:cNvPr>
          <p:cNvSpPr txBox="1">
            <a:spLocks/>
          </p:cNvSpPr>
          <p:nvPr/>
        </p:nvSpPr>
        <p:spPr>
          <a:xfrm>
            <a:off x="5487649" y="6553200"/>
            <a:ext cx="67056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rgbClr val="FF3300"/>
              </a:buClr>
              <a:buFont typeface="Wingdings" pitchFamily="2" charset="2"/>
              <a:buNone/>
              <a:defRPr sz="2800" b="1" kern="1200"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Clr>
                <a:srgbClr val="FF3300"/>
              </a:buClr>
              <a:buFont typeface="Wingdings" pitchFamily="2" charset="2"/>
              <a:buNone/>
              <a:defRPr sz="2800" kern="1200">
                <a:solidFill>
                  <a:schemeClr val="tx1">
                    <a:tint val="75000"/>
                  </a:schemeClr>
                </a:solidFill>
                <a:latin typeface="Segoe UI" pitchFamily="34" charset="0"/>
                <a:ea typeface="+mn-ea"/>
                <a:cs typeface="Segoe UI" pitchFamily="34" charset="0"/>
              </a:defRPr>
            </a:lvl2pPr>
            <a:lvl3pPr marL="914400" indent="0" algn="ctr" defTabSz="914400" rtl="0" eaLnBrk="1" latinLnBrk="0" hangingPunct="1">
              <a:spcBef>
                <a:spcPct val="20000"/>
              </a:spcBef>
              <a:buClr>
                <a:srgbClr val="FF3300"/>
              </a:buClr>
              <a:buFont typeface="Courier New" pitchFamily="49" charset="0"/>
              <a:buNone/>
              <a:defRPr sz="2400" kern="1200">
                <a:solidFill>
                  <a:schemeClr val="tx1">
                    <a:tint val="75000"/>
                  </a:schemeClr>
                </a:solidFill>
                <a:latin typeface="Segoe UI" pitchFamily="34" charset="0"/>
                <a:ea typeface="+mn-ea"/>
                <a:cs typeface="Segoe UI" pitchFamily="34" charset="0"/>
              </a:defRPr>
            </a:lvl3pPr>
            <a:lvl4pPr marL="1371600" indent="0" algn="ctr" defTabSz="914400" rtl="0" eaLnBrk="1" latinLnBrk="0" hangingPunct="1">
              <a:spcBef>
                <a:spcPct val="20000"/>
              </a:spcBef>
              <a:buClr>
                <a:srgbClr val="FF3300"/>
              </a:buClr>
              <a:buFont typeface="Wingdings" pitchFamily="2" charset="2"/>
              <a:buNone/>
              <a:defRPr sz="2000" kern="1200">
                <a:solidFill>
                  <a:schemeClr val="tx1">
                    <a:tint val="75000"/>
                  </a:schemeClr>
                </a:solidFill>
                <a:latin typeface="Segoe UI" pitchFamily="34" charset="0"/>
                <a:ea typeface="+mn-ea"/>
                <a:cs typeface="Segoe UI"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Segoe UI" pitchFamily="34" charset="0"/>
                <a:ea typeface="+mn-ea"/>
                <a:cs typeface="Segoe UI"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b="0" dirty="0">
                <a:effectLst/>
              </a:rPr>
              <a:t>Giảng viên: Phan Viết thế</a:t>
            </a:r>
          </a:p>
        </p:txBody>
      </p:sp>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dirty="0"/>
              <a:t>Mô hình kết </a:t>
            </a:r>
            <a:r>
              <a:rPr lang="en-US" dirty="0" err="1"/>
              <a:t>nối</a:t>
            </a:r>
            <a:r>
              <a:rPr lang="en-US" dirty="0"/>
              <a:t> và </a:t>
            </a:r>
            <a:r>
              <a:rPr lang="en-US" dirty="0" err="1"/>
              <a:t>ngắt</a:t>
            </a:r>
            <a:r>
              <a:rPr lang="en-US" dirty="0"/>
              <a:t> kết </a:t>
            </a:r>
            <a:r>
              <a:rPr lang="en-US" dirty="0" err="1"/>
              <a:t>nối</a:t>
            </a:r>
            <a:br>
              <a:rPr lang="en-US" dirty="0"/>
            </a:br>
            <a:r>
              <a:rPr lang="en-US" dirty="0"/>
              <a:t>	</a:t>
            </a:r>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571499" y="1219200"/>
            <a:ext cx="11049000" cy="5893633"/>
          </a:xfrm>
        </p:spPr>
        <p:txBody>
          <a:bodyPr>
            <a:normAutofit/>
          </a:bodyPr>
          <a:lstStyle/>
          <a:p>
            <a:r>
              <a:rPr lang="vi-VN" dirty="0"/>
              <a:t>Thành phần Connected bao gồm </a:t>
            </a:r>
            <a:endParaRPr lang="en-US" dirty="0"/>
          </a:p>
          <a:p>
            <a:pPr marL="0" indent="0">
              <a:buNone/>
            </a:pPr>
            <a:r>
              <a:rPr lang="vi-VN" dirty="0"/>
              <a:t>các object chịu trách nhiệm tương tác </a:t>
            </a:r>
            <a:endParaRPr lang="en-US" dirty="0"/>
          </a:p>
          <a:p>
            <a:pPr marL="0" indent="0">
              <a:buNone/>
            </a:pPr>
            <a:r>
              <a:rPr lang="vi-VN" dirty="0"/>
              <a:t>trực tiếp với nguồn dữ liệu: connection,</a:t>
            </a:r>
            <a:endParaRPr lang="en-US" dirty="0"/>
          </a:p>
          <a:p>
            <a:pPr marL="0" indent="0">
              <a:buNone/>
            </a:pPr>
            <a:r>
              <a:rPr lang="vi-VN" dirty="0"/>
              <a:t>command, parameter</a:t>
            </a:r>
            <a:r>
              <a:rPr lang="en-US" dirty="0"/>
              <a:t>, </a:t>
            </a:r>
            <a:r>
              <a:rPr lang="en-US" dirty="0" err="1"/>
              <a:t>DataReader</a:t>
            </a:r>
            <a:endParaRPr lang="en-US" dirty="0"/>
          </a:p>
          <a:p>
            <a:r>
              <a:rPr lang="vi-VN" dirty="0"/>
              <a:t>Thành phần</a:t>
            </a:r>
            <a:r>
              <a:rPr lang="en-US" dirty="0"/>
              <a:t> Disconnected</a:t>
            </a:r>
            <a:r>
              <a:rPr lang="vi-VN" dirty="0"/>
              <a:t> tạo ra một</a:t>
            </a:r>
            <a:endParaRPr lang="en-US" dirty="0"/>
          </a:p>
          <a:p>
            <a:pPr marL="0" indent="0">
              <a:buNone/>
            </a:pPr>
            <a:r>
              <a:rPr lang="vi-VN" dirty="0"/>
              <a:t>bản sao của (một phần) cơ sở dữ liệu </a:t>
            </a:r>
            <a:endParaRPr lang="en-US" dirty="0"/>
          </a:p>
          <a:p>
            <a:pPr marL="0" indent="0">
              <a:buNone/>
            </a:pPr>
            <a:r>
              <a:rPr lang="vi-VN" dirty="0"/>
              <a:t>trong bộ nhớ chương trình</a:t>
            </a:r>
            <a:r>
              <a:rPr lang="en-US" dirty="0"/>
              <a:t>: </a:t>
            </a:r>
            <a:r>
              <a:rPr lang="en-US" dirty="0" err="1"/>
              <a:t>DataSet</a:t>
            </a:r>
            <a:r>
              <a:rPr lang="en-US" dirty="0"/>
              <a:t>, </a:t>
            </a:r>
          </a:p>
          <a:p>
            <a:pPr marL="0" indent="0">
              <a:buNone/>
            </a:pPr>
            <a:r>
              <a:rPr lang="en-US" dirty="0" err="1"/>
              <a:t>DataTable</a:t>
            </a:r>
            <a:r>
              <a:rPr lang="en-US" dirty="0"/>
              <a:t>, </a:t>
            </a:r>
            <a:r>
              <a:rPr lang="en-US" dirty="0" err="1"/>
              <a:t>DataRow</a:t>
            </a:r>
            <a:r>
              <a:rPr lang="en-US" dirty="0"/>
              <a:t>, </a:t>
            </a:r>
            <a:r>
              <a:rPr lang="en-US" dirty="0" err="1"/>
              <a:t>DataColumn</a:t>
            </a:r>
            <a:r>
              <a:rPr lang="en-US" dirty="0"/>
              <a:t> ,</a:t>
            </a:r>
          </a:p>
          <a:p>
            <a:pPr marL="0" indent="0">
              <a:buNone/>
            </a:pPr>
            <a:r>
              <a:rPr lang="en-US" dirty="0" err="1"/>
              <a:t>DataView</a:t>
            </a:r>
            <a:r>
              <a:rPr lang="en-US" dirty="0"/>
              <a:t> , </a:t>
            </a:r>
            <a:r>
              <a:rPr lang="en-US" dirty="0" err="1"/>
              <a:t>DataRelation</a:t>
            </a:r>
            <a:r>
              <a:rPr lang="en-US" dirty="0"/>
              <a:t> </a:t>
            </a:r>
          </a:p>
          <a:p>
            <a:pPr marL="0" indent="0">
              <a:buNone/>
            </a:pPr>
            <a:endParaRPr lang="en-US" sz="2400" dirty="0"/>
          </a:p>
          <a:p>
            <a:endParaRPr lang="en-US" sz="2400" dirty="0"/>
          </a:p>
          <a:p>
            <a:endParaRPr lang="en-US" sz="2400" dirty="0"/>
          </a:p>
          <a:p>
            <a:endParaRPr lang="en-US" sz="2400" dirty="0"/>
          </a:p>
        </p:txBody>
      </p:sp>
      <p:grpSp>
        <p:nvGrpSpPr>
          <p:cNvPr id="3" name="Group 2">
            <a:extLst>
              <a:ext uri="{FF2B5EF4-FFF2-40B4-BE49-F238E27FC236}">
                <a16:creationId xmlns:a16="http://schemas.microsoft.com/office/drawing/2014/main" id="{E401AE11-4FFC-4496-82AC-1BFE6D71B66F}"/>
              </a:ext>
            </a:extLst>
          </p:cNvPr>
          <p:cNvGrpSpPr/>
          <p:nvPr/>
        </p:nvGrpSpPr>
        <p:grpSpPr>
          <a:xfrm>
            <a:off x="6858000" y="943988"/>
            <a:ext cx="5078816" cy="5811997"/>
            <a:chOff x="6858000" y="943988"/>
            <a:chExt cx="5078816" cy="5811997"/>
          </a:xfrm>
        </p:grpSpPr>
        <p:pic>
          <p:nvPicPr>
            <p:cNvPr id="7" name="Picture 6">
              <a:extLst>
                <a:ext uri="{FF2B5EF4-FFF2-40B4-BE49-F238E27FC236}">
                  <a16:creationId xmlns:a16="http://schemas.microsoft.com/office/drawing/2014/main" id="{A0C32F03-366F-4CE9-BC5A-A31D2931ECBC}"/>
                </a:ext>
              </a:extLst>
            </p:cNvPr>
            <p:cNvPicPr>
              <a:picLocks noChangeAspect="1"/>
            </p:cNvPicPr>
            <p:nvPr/>
          </p:nvPicPr>
          <p:blipFill>
            <a:blip r:embed="rId3"/>
            <a:stretch>
              <a:fillRect/>
            </a:stretch>
          </p:blipFill>
          <p:spPr>
            <a:xfrm>
              <a:off x="6858000" y="943988"/>
              <a:ext cx="5078816" cy="5320664"/>
            </a:xfrm>
            <a:prstGeom prst="rect">
              <a:avLst/>
            </a:prstGeom>
          </p:spPr>
        </p:pic>
        <p:sp>
          <p:nvSpPr>
            <p:cNvPr id="8" name="Rectangle 7">
              <a:extLst>
                <a:ext uri="{FF2B5EF4-FFF2-40B4-BE49-F238E27FC236}">
                  <a16:creationId xmlns:a16="http://schemas.microsoft.com/office/drawing/2014/main" id="{28C4EA7C-B556-44E8-9599-63A6B05C9FBE}"/>
                </a:ext>
              </a:extLst>
            </p:cNvPr>
            <p:cNvSpPr/>
            <p:nvPr/>
          </p:nvSpPr>
          <p:spPr>
            <a:xfrm>
              <a:off x="8669135" y="6298785"/>
              <a:ext cx="145654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Nguồn dữ liệu</a:t>
              </a:r>
            </a:p>
          </p:txBody>
        </p:sp>
      </p:grpSp>
    </p:spTree>
    <p:extLst>
      <p:ext uri="{BB962C8B-B14F-4D97-AF65-F5344CB8AC3E}">
        <p14:creationId xmlns:p14="http://schemas.microsoft.com/office/powerpoint/2010/main" val="221385827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10363200" cy="487362"/>
          </a:xfrm>
        </p:spPr>
        <p:txBody>
          <a:bodyPr/>
          <a:lstStyle/>
          <a:p>
            <a:r>
              <a:rPr lang="en-US" dirty="0"/>
              <a:t>	       	   Kiến trúc kết hợp </a:t>
            </a:r>
            <a:r>
              <a:rPr lang="vi-VN" dirty="0"/>
              <a:t>Connected </a:t>
            </a:r>
            <a:r>
              <a:rPr lang="en-US" dirty="0"/>
              <a:t>và Disconnected 	</a:t>
            </a:r>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571500" y="1143000"/>
            <a:ext cx="11049000" cy="5893633"/>
          </a:xfrm>
        </p:spPr>
        <p:txBody>
          <a:bodyPr>
            <a:normAutofit/>
          </a:bodyPr>
          <a:lstStyle/>
          <a:p>
            <a:pPr marL="0" indent="0">
              <a:buNone/>
            </a:pPr>
            <a:endParaRPr lang="en-US" sz="2400" dirty="0"/>
          </a:p>
          <a:p>
            <a:endParaRPr lang="en-US" sz="2400" dirty="0"/>
          </a:p>
          <a:p>
            <a:endParaRPr lang="en-US" sz="2400" dirty="0"/>
          </a:p>
          <a:p>
            <a:endParaRPr lang="en-US" sz="2400" dirty="0"/>
          </a:p>
        </p:txBody>
      </p:sp>
      <p:pic>
        <p:nvPicPr>
          <p:cNvPr id="5122" name="Picture 2" descr="ADO.NET Tutorial] Lesson 01: Giới thiệu về ADO.NET | YinYang's ...">
            <a:extLst>
              <a:ext uri="{FF2B5EF4-FFF2-40B4-BE49-F238E27FC236}">
                <a16:creationId xmlns:a16="http://schemas.microsoft.com/office/drawing/2014/main" id="{A01510F6-658D-4C99-A362-78F5BC257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7" y="2141953"/>
            <a:ext cx="751522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8913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Quy trình kết </a:t>
            </a:r>
            <a:r>
              <a:rPr lang="en-US" dirty="0" err="1"/>
              <a:t>nối</a:t>
            </a:r>
            <a:r>
              <a:rPr lang="en-US" dirty="0"/>
              <a:t> đến CSDL	</a:t>
            </a:r>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571500" y="1143000"/>
            <a:ext cx="11049000" cy="5893633"/>
          </a:xfrm>
        </p:spPr>
        <p:txBody>
          <a:bodyPr>
            <a:normAutofit/>
          </a:bodyPr>
          <a:lstStyle/>
          <a:p>
            <a:r>
              <a:rPr lang="vi-VN" sz="3200" dirty="0"/>
              <a:t>Tạo đối tượng Connection và xác định chuỗi kết nối (Connection String)</a:t>
            </a:r>
          </a:p>
          <a:p>
            <a:r>
              <a:rPr lang="vi-VN" sz="3200" dirty="0"/>
              <a:t>Tạo đối tượng Command và xác định câu lệnh SQL</a:t>
            </a:r>
          </a:p>
          <a:p>
            <a:r>
              <a:rPr lang="vi-VN" sz="3200" dirty="0"/>
              <a:t>Mở đối tượng Connection (Open)</a:t>
            </a:r>
          </a:p>
          <a:p>
            <a:r>
              <a:rPr lang="vi-VN" sz="3200" dirty="0"/>
              <a:t>Thực hiện câu lệnh SQL và xử lý kết quả (Execute)</a:t>
            </a:r>
          </a:p>
          <a:p>
            <a:r>
              <a:rPr lang="vi-VN" sz="3200" dirty="0"/>
              <a:t>Đóng đối tượng Connection (Close)</a:t>
            </a:r>
          </a:p>
          <a:p>
            <a:endParaRPr lang="en-US" sz="3200" dirty="0"/>
          </a:p>
          <a:p>
            <a:pPr marL="0" indent="0">
              <a:buNone/>
            </a:pPr>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5087993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Quy trình kết </a:t>
            </a:r>
            <a:r>
              <a:rPr lang="en-US" dirty="0" err="1"/>
              <a:t>nối</a:t>
            </a:r>
            <a:r>
              <a:rPr lang="en-US" dirty="0"/>
              <a:t> đến CSDL	</a:t>
            </a:r>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571500" y="1143000"/>
            <a:ext cx="11049000" cy="5893633"/>
          </a:xfrm>
        </p:spPr>
        <p:txBody>
          <a:bodyPr>
            <a:normAutofit/>
          </a:bodyPr>
          <a:lstStyle/>
          <a:p>
            <a:r>
              <a:rPr lang="vi-VN" sz="2400" dirty="0"/>
              <a:t>Tạo đối tượng Connection</a:t>
            </a:r>
            <a:r>
              <a:rPr lang="en-US" sz="2400" dirty="0"/>
              <a:t>: Tên Server, Tên Database, </a:t>
            </a:r>
            <a:r>
              <a:rPr lang="en-US" sz="2400" dirty="0" err="1"/>
              <a:t>Kiểu</a:t>
            </a:r>
            <a:r>
              <a:rPr lang="en-US" sz="2400" dirty="0"/>
              <a:t> đăng nhập (Windows hoặc SQL Server), Tên user, </a:t>
            </a:r>
            <a:r>
              <a:rPr lang="en-US" sz="2400" dirty="0" err="1"/>
              <a:t>Mật</a:t>
            </a:r>
            <a:r>
              <a:rPr lang="en-US" sz="2400" dirty="0"/>
              <a:t> khẩu…</a:t>
            </a:r>
          </a:p>
          <a:p>
            <a:endParaRPr lang="en-US" sz="2400" dirty="0"/>
          </a:p>
          <a:p>
            <a:endParaRPr lang="en-US" sz="2400" dirty="0"/>
          </a:p>
          <a:p>
            <a:endParaRPr lang="en-US" sz="2400" dirty="0"/>
          </a:p>
          <a:p>
            <a:endParaRPr lang="en-US" sz="2400" dirty="0"/>
          </a:p>
          <a:p>
            <a:endParaRPr lang="en-US" sz="2400" dirty="0"/>
          </a:p>
          <a:p>
            <a:r>
              <a:rPr lang="vi-VN" sz="2400" dirty="0"/>
              <a:t>Tạo đối tượng Command</a:t>
            </a:r>
            <a:endParaRPr lang="en-US" sz="2400" dirty="0"/>
          </a:p>
          <a:p>
            <a:pPr marL="0" indent="0">
              <a:buNone/>
            </a:pPr>
            <a:endParaRPr lang="en-US" sz="2400" dirty="0"/>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id="{1CD622E7-5CF1-4C13-898F-B9D415F63760}"/>
              </a:ext>
            </a:extLst>
          </p:cNvPr>
          <p:cNvPicPr>
            <a:picLocks noChangeAspect="1"/>
          </p:cNvPicPr>
          <p:nvPr/>
        </p:nvPicPr>
        <p:blipFill>
          <a:blip r:embed="rId3"/>
          <a:stretch>
            <a:fillRect/>
          </a:stretch>
        </p:blipFill>
        <p:spPr>
          <a:xfrm>
            <a:off x="1524000" y="1905000"/>
            <a:ext cx="9144000" cy="2286000"/>
          </a:xfrm>
          <a:prstGeom prst="rect">
            <a:avLst/>
          </a:prstGeom>
        </p:spPr>
      </p:pic>
      <p:pic>
        <p:nvPicPr>
          <p:cNvPr id="8" name="Picture 7">
            <a:extLst>
              <a:ext uri="{FF2B5EF4-FFF2-40B4-BE49-F238E27FC236}">
                <a16:creationId xmlns:a16="http://schemas.microsoft.com/office/drawing/2014/main" id="{D46D99A9-D332-4D11-B0EB-ED28CC56E1A8}"/>
              </a:ext>
            </a:extLst>
          </p:cNvPr>
          <p:cNvPicPr>
            <a:picLocks noChangeAspect="1"/>
          </p:cNvPicPr>
          <p:nvPr/>
        </p:nvPicPr>
        <p:blipFill>
          <a:blip r:embed="rId4"/>
          <a:stretch>
            <a:fillRect/>
          </a:stretch>
        </p:blipFill>
        <p:spPr>
          <a:xfrm>
            <a:off x="1523999" y="4608850"/>
            <a:ext cx="7455481" cy="1974511"/>
          </a:xfrm>
          <a:prstGeom prst="rect">
            <a:avLst/>
          </a:prstGeom>
        </p:spPr>
      </p:pic>
    </p:spTree>
    <p:extLst>
      <p:ext uri="{BB962C8B-B14F-4D97-AF65-F5344CB8AC3E}">
        <p14:creationId xmlns:p14="http://schemas.microsoft.com/office/powerpoint/2010/main" val="227266600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Quy trình kết </a:t>
            </a:r>
            <a:r>
              <a:rPr lang="en-US" dirty="0" err="1"/>
              <a:t>nối</a:t>
            </a:r>
            <a:r>
              <a:rPr lang="en-US" dirty="0"/>
              <a:t> đến CSDL	</a:t>
            </a:r>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571500" y="1143000"/>
            <a:ext cx="11049000" cy="5893633"/>
          </a:xfrm>
        </p:spPr>
        <p:txBody>
          <a:bodyPr>
            <a:normAutofit/>
          </a:bodyPr>
          <a:lstStyle/>
          <a:p>
            <a:r>
              <a:rPr lang="en-US" sz="2400" dirty="0"/>
              <a:t>Thực hiện câu </a:t>
            </a:r>
            <a:r>
              <a:rPr lang="en-US" sz="2400" dirty="0" err="1"/>
              <a:t>lệnh</a:t>
            </a:r>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endParaRPr lang="en-US" sz="2400" dirty="0"/>
          </a:p>
          <a:p>
            <a:endParaRPr lang="en-US" sz="2400" dirty="0"/>
          </a:p>
          <a:p>
            <a:endParaRPr lang="en-US" sz="2400" dirty="0"/>
          </a:p>
        </p:txBody>
      </p:sp>
      <p:pic>
        <p:nvPicPr>
          <p:cNvPr id="3" name="Picture 2">
            <a:extLst>
              <a:ext uri="{FF2B5EF4-FFF2-40B4-BE49-F238E27FC236}">
                <a16:creationId xmlns:a16="http://schemas.microsoft.com/office/drawing/2014/main" id="{F63CB2F2-4832-4E0A-8CA3-027B310D715E}"/>
              </a:ext>
            </a:extLst>
          </p:cNvPr>
          <p:cNvPicPr>
            <a:picLocks noChangeAspect="1"/>
          </p:cNvPicPr>
          <p:nvPr/>
        </p:nvPicPr>
        <p:blipFill>
          <a:blip r:embed="rId3"/>
          <a:stretch>
            <a:fillRect/>
          </a:stretch>
        </p:blipFill>
        <p:spPr>
          <a:xfrm>
            <a:off x="1029577" y="2661066"/>
            <a:ext cx="10132845" cy="1428750"/>
          </a:xfrm>
          <a:prstGeom prst="rect">
            <a:avLst/>
          </a:prstGeom>
        </p:spPr>
      </p:pic>
    </p:spTree>
    <p:extLst>
      <p:ext uri="{BB962C8B-B14F-4D97-AF65-F5344CB8AC3E}">
        <p14:creationId xmlns:p14="http://schemas.microsoft.com/office/powerpoint/2010/main" val="10773803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vi-VN" dirty="0"/>
              <a:t>đối tượng SqlCommand</a:t>
            </a:r>
            <a:r>
              <a:rPr lang="en-US" dirty="0"/>
              <a:t>	</a:t>
            </a:r>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533400" y="999344"/>
            <a:ext cx="11049000" cy="5893633"/>
          </a:xfrm>
        </p:spPr>
        <p:txBody>
          <a:bodyPr>
            <a:normAutofit/>
          </a:bodyPr>
          <a:lstStyle/>
          <a:p>
            <a:r>
              <a:rPr lang="en-US" dirty="0"/>
              <a:t>C</a:t>
            </a:r>
            <a:r>
              <a:rPr lang="vi-VN" dirty="0"/>
              <a:t>hịu trách nhiệm thực thi truy vấn trên một kết nối tới cơ sở dữ liệu Sql Server.</a:t>
            </a:r>
            <a:endParaRPr lang="en-US" dirty="0"/>
          </a:p>
          <a:p>
            <a:r>
              <a:rPr lang="en-US" dirty="0" err="1"/>
              <a:t>ExecuteScalar</a:t>
            </a:r>
            <a:r>
              <a:rPr lang="en-US" dirty="0"/>
              <a:t>: kết quả trả về là </a:t>
            </a:r>
          </a:p>
          <a:p>
            <a:pPr marL="0" indent="0">
              <a:buNone/>
            </a:pPr>
            <a:r>
              <a:rPr lang="en-US" dirty="0"/>
              <a:t>một giá trị</a:t>
            </a:r>
          </a:p>
          <a:p>
            <a:r>
              <a:rPr lang="en-US" dirty="0" err="1"/>
              <a:t>ExecuteReader</a:t>
            </a:r>
            <a:r>
              <a:rPr lang="en-US" dirty="0"/>
              <a:t>: kết quả trả về là </a:t>
            </a:r>
          </a:p>
          <a:p>
            <a:pPr marL="0" indent="0">
              <a:buNone/>
            </a:pPr>
            <a:r>
              <a:rPr lang="en-US" dirty="0"/>
              <a:t>một tập các dòng</a:t>
            </a:r>
          </a:p>
          <a:p>
            <a:r>
              <a:rPr lang="vi-VN" dirty="0"/>
              <a:t>ExecuteNonQuery: kết quả trả về là số dòng bị ảnh hưởng</a:t>
            </a:r>
            <a:endParaRPr lang="en-US" dirty="0"/>
          </a:p>
          <a:p>
            <a:r>
              <a:rPr lang="vi-VN" dirty="0"/>
              <a:t>Connection </a:t>
            </a:r>
            <a:r>
              <a:rPr lang="en-US" dirty="0"/>
              <a:t>đ</a:t>
            </a:r>
            <a:r>
              <a:rPr lang="vi-VN" dirty="0"/>
              <a:t>ối tượng kết nối CSDL</a:t>
            </a:r>
            <a:endParaRPr lang="en-US" dirty="0"/>
          </a:p>
          <a:p>
            <a:r>
              <a:rPr lang="en-US" dirty="0" err="1">
                <a:solidFill>
                  <a:srgbClr val="FF0000"/>
                </a:solidFill>
              </a:rPr>
              <a:t>CommandText</a:t>
            </a:r>
            <a:r>
              <a:rPr lang="en-US" dirty="0">
                <a:solidFill>
                  <a:srgbClr val="FF0000"/>
                </a:solidFill>
              </a:rPr>
              <a:t> là câu </a:t>
            </a:r>
            <a:r>
              <a:rPr lang="en-US" dirty="0" err="1">
                <a:solidFill>
                  <a:srgbClr val="FF0000"/>
                </a:solidFill>
              </a:rPr>
              <a:t>lệnh</a:t>
            </a:r>
            <a:r>
              <a:rPr lang="en-US" dirty="0">
                <a:solidFill>
                  <a:srgbClr val="FF0000"/>
                </a:solidFill>
              </a:rPr>
              <a:t> SQL (Select, Insert, Delete, Update) hoặc tên thủ tục</a:t>
            </a:r>
          </a:p>
          <a:p>
            <a:pPr lvl="1"/>
            <a:r>
              <a:rPr lang="en-US" dirty="0" err="1">
                <a:solidFill>
                  <a:srgbClr val="FF0000"/>
                </a:solidFill>
              </a:rPr>
              <a:t>Lệnh</a:t>
            </a:r>
            <a:r>
              <a:rPr lang="en-US" dirty="0">
                <a:solidFill>
                  <a:srgbClr val="FF0000"/>
                </a:solidFill>
              </a:rPr>
              <a:t> </a:t>
            </a:r>
            <a:r>
              <a:rPr lang="en-US" dirty="0" err="1">
                <a:solidFill>
                  <a:srgbClr val="FF0000"/>
                </a:solidFill>
              </a:rPr>
              <a:t>sql</a:t>
            </a:r>
            <a:r>
              <a:rPr lang="en-US" dirty="0">
                <a:solidFill>
                  <a:srgbClr val="FF0000"/>
                </a:solidFill>
              </a:rPr>
              <a:t> trực tiếp</a:t>
            </a:r>
          </a:p>
          <a:p>
            <a:pPr lvl="1"/>
            <a:r>
              <a:rPr lang="en-US" dirty="0" err="1">
                <a:solidFill>
                  <a:srgbClr val="FF0000"/>
                </a:solidFill>
              </a:rPr>
              <a:t>Lệnh</a:t>
            </a:r>
            <a:r>
              <a:rPr lang="en-US" dirty="0">
                <a:solidFill>
                  <a:srgbClr val="FF0000"/>
                </a:solidFill>
              </a:rPr>
              <a:t> </a:t>
            </a:r>
            <a:r>
              <a:rPr lang="en-US" dirty="0" err="1">
                <a:solidFill>
                  <a:srgbClr val="FF0000"/>
                </a:solidFill>
              </a:rPr>
              <a:t>sql</a:t>
            </a:r>
            <a:r>
              <a:rPr lang="en-US" dirty="0">
                <a:solidFill>
                  <a:srgbClr val="FF0000"/>
                </a:solidFill>
              </a:rPr>
              <a:t> dùng parameter</a:t>
            </a:r>
          </a:p>
          <a:p>
            <a:pPr marL="0" indent="0">
              <a:buNone/>
            </a:pPr>
            <a:endParaRPr lang="en-US" dirty="0"/>
          </a:p>
          <a:p>
            <a:endParaRPr lang="en-US"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869AB704-EF54-4E94-8B20-8499FF166AB8}"/>
              </a:ext>
            </a:extLst>
          </p:cNvPr>
          <p:cNvPicPr>
            <a:picLocks noChangeAspect="1"/>
          </p:cNvPicPr>
          <p:nvPr/>
        </p:nvPicPr>
        <p:blipFill>
          <a:blip r:embed="rId3"/>
          <a:stretch>
            <a:fillRect/>
          </a:stretch>
        </p:blipFill>
        <p:spPr>
          <a:xfrm>
            <a:off x="6432030" y="1447800"/>
            <a:ext cx="5715000" cy="2524125"/>
          </a:xfrm>
          <a:prstGeom prst="rect">
            <a:avLst/>
          </a:prstGeom>
        </p:spPr>
      </p:pic>
    </p:spTree>
    <p:extLst>
      <p:ext uri="{BB962C8B-B14F-4D97-AF65-F5344CB8AC3E}">
        <p14:creationId xmlns:p14="http://schemas.microsoft.com/office/powerpoint/2010/main" val="160462235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vi-VN" dirty="0"/>
              <a:t>Lệnh sql trực tiếp</a:t>
            </a:r>
            <a:r>
              <a:rPr lang="en-US" dirty="0"/>
              <a:t>	</a:t>
            </a:r>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571499" y="1219200"/>
            <a:ext cx="11049000" cy="5893633"/>
          </a:xfrm>
        </p:spPr>
        <p:txBody>
          <a:bodyPr>
            <a:normAutofit/>
          </a:bodyPr>
          <a:lstStyle/>
          <a:p>
            <a:r>
              <a:rPr lang="en-US" dirty="0" err="1"/>
              <a:t>Truy</a:t>
            </a:r>
            <a:r>
              <a:rPr lang="en-US" dirty="0"/>
              <a:t> vấn dữ liệu</a:t>
            </a:r>
          </a:p>
          <a:p>
            <a:endParaRPr lang="en-US"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p:txBody>
      </p:sp>
      <p:pic>
        <p:nvPicPr>
          <p:cNvPr id="3" name="Picture 2">
            <a:extLst>
              <a:ext uri="{FF2B5EF4-FFF2-40B4-BE49-F238E27FC236}">
                <a16:creationId xmlns:a16="http://schemas.microsoft.com/office/drawing/2014/main" id="{C033F137-8A2C-4B29-BA2A-4DD21D66F022}"/>
              </a:ext>
            </a:extLst>
          </p:cNvPr>
          <p:cNvPicPr>
            <a:picLocks noChangeAspect="1"/>
          </p:cNvPicPr>
          <p:nvPr/>
        </p:nvPicPr>
        <p:blipFill>
          <a:blip r:embed="rId3"/>
          <a:stretch>
            <a:fillRect/>
          </a:stretch>
        </p:blipFill>
        <p:spPr>
          <a:xfrm>
            <a:off x="1007721" y="1925259"/>
            <a:ext cx="10176556" cy="4932741"/>
          </a:xfrm>
          <a:prstGeom prst="rect">
            <a:avLst/>
          </a:prstGeom>
        </p:spPr>
      </p:pic>
    </p:spTree>
    <p:extLst>
      <p:ext uri="{BB962C8B-B14F-4D97-AF65-F5344CB8AC3E}">
        <p14:creationId xmlns:p14="http://schemas.microsoft.com/office/powerpoint/2010/main" val="414036843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vi-VN" dirty="0"/>
              <a:t>Lệnh sql trực tiếp </a:t>
            </a:r>
            <a:endParaRPr lang="en-US" dirty="0"/>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571499" y="1219200"/>
            <a:ext cx="11049000" cy="5893633"/>
          </a:xfrm>
        </p:spPr>
        <p:txBody>
          <a:bodyPr>
            <a:normAutofit/>
          </a:bodyPr>
          <a:lstStyle/>
          <a:p>
            <a:r>
              <a:rPr lang="en-US" sz="2400" dirty="0"/>
              <a:t>Thao tác thêm xóa sửa</a:t>
            </a:r>
          </a:p>
          <a:p>
            <a:pPr marL="0" indent="0">
              <a:buNone/>
            </a:pPr>
            <a:endParaRPr lang="en-US" sz="2400" dirty="0"/>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id="{01397ECD-96A1-4B9A-BCEF-09C019E5080A}"/>
              </a:ext>
            </a:extLst>
          </p:cNvPr>
          <p:cNvPicPr>
            <a:picLocks noChangeAspect="1"/>
          </p:cNvPicPr>
          <p:nvPr/>
        </p:nvPicPr>
        <p:blipFill>
          <a:blip r:embed="rId3"/>
          <a:stretch>
            <a:fillRect/>
          </a:stretch>
        </p:blipFill>
        <p:spPr>
          <a:xfrm>
            <a:off x="1067397" y="1752600"/>
            <a:ext cx="10057204" cy="4949825"/>
          </a:xfrm>
          <a:prstGeom prst="rect">
            <a:avLst/>
          </a:prstGeom>
        </p:spPr>
      </p:pic>
    </p:spTree>
    <p:extLst>
      <p:ext uri="{BB962C8B-B14F-4D97-AF65-F5344CB8AC3E}">
        <p14:creationId xmlns:p14="http://schemas.microsoft.com/office/powerpoint/2010/main" val="344766934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vi-VN" dirty="0"/>
              <a:t>Lệnh sql </a:t>
            </a:r>
            <a:r>
              <a:rPr lang="en-US" dirty="0"/>
              <a:t>với tham số</a:t>
            </a:r>
            <a:r>
              <a:rPr lang="vi-VN" dirty="0"/>
              <a:t> </a:t>
            </a:r>
            <a:endParaRPr lang="en-US" dirty="0"/>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228600" y="1219200"/>
            <a:ext cx="11391899" cy="5893633"/>
          </a:xfrm>
        </p:spPr>
        <p:txBody>
          <a:bodyPr>
            <a:normAutofit/>
          </a:bodyPr>
          <a:lstStyle/>
          <a:p>
            <a:r>
              <a:rPr lang="en-US" sz="2400" dirty="0"/>
              <a:t>Sử dụng câu </a:t>
            </a:r>
            <a:r>
              <a:rPr lang="en-US" sz="2400" dirty="0" err="1"/>
              <a:t>sql</a:t>
            </a:r>
            <a:r>
              <a:rPr lang="en-US" sz="2400" dirty="0"/>
              <a:t> trực tiếp không an toàn, lỗi </a:t>
            </a:r>
            <a:r>
              <a:rPr lang="en-US" sz="2400" dirty="0" err="1"/>
              <a:t>sql</a:t>
            </a:r>
            <a:r>
              <a:rPr lang="en-US" sz="2400" dirty="0"/>
              <a:t> injection</a:t>
            </a:r>
          </a:p>
          <a:p>
            <a:r>
              <a:rPr lang="en-US" sz="2400" dirty="0"/>
              <a:t>ADO.NET cung cấp giải pháp: sử dụng Parameter</a:t>
            </a:r>
          </a:p>
          <a:p>
            <a:pPr marL="0" indent="0">
              <a:buNone/>
            </a:pPr>
            <a:r>
              <a:rPr lang="vi-VN" dirty="0"/>
              <a:t>Dùng câu truy vấn với parameter bao</a:t>
            </a:r>
            <a:endParaRPr lang="en-US" dirty="0"/>
          </a:p>
          <a:p>
            <a:pPr marL="0" indent="0">
              <a:buNone/>
            </a:pPr>
            <a:r>
              <a:rPr lang="vi-VN" dirty="0"/>
              <a:t>gồm ba bước sau:</a:t>
            </a:r>
            <a:endParaRPr lang="en-US" sz="2400" dirty="0"/>
          </a:p>
          <a:p>
            <a:pPr marL="457200" indent="-457200">
              <a:buFont typeface="+mj-lt"/>
              <a:buAutoNum type="arabicPeriod"/>
            </a:pPr>
            <a:r>
              <a:rPr lang="en-US" dirty="0"/>
              <a:t>Tạo một </a:t>
            </a:r>
            <a:r>
              <a:rPr lang="en-US" dirty="0" err="1"/>
              <a:t>SqlCommand</a:t>
            </a:r>
            <a:r>
              <a:rPr lang="en-US" dirty="0"/>
              <a:t> từ một câu</a:t>
            </a:r>
          </a:p>
          <a:p>
            <a:pPr marL="0" indent="0">
              <a:buNone/>
            </a:pPr>
            <a:r>
              <a:rPr lang="en-US" dirty="0" err="1"/>
              <a:t>lệnh</a:t>
            </a:r>
            <a:r>
              <a:rPr lang="en-US" dirty="0"/>
              <a:t> có parameter</a:t>
            </a:r>
          </a:p>
          <a:p>
            <a:pPr marL="457200" indent="-457200">
              <a:buFont typeface="+mj-lt"/>
              <a:buAutoNum type="arabicPeriod" startAt="2"/>
            </a:pPr>
            <a:r>
              <a:rPr lang="vi-VN" dirty="0"/>
              <a:t>Khai báo một đối tượng </a:t>
            </a:r>
            <a:endParaRPr lang="en-US" dirty="0"/>
          </a:p>
          <a:p>
            <a:pPr marL="0" indent="0">
              <a:buNone/>
            </a:pPr>
            <a:r>
              <a:rPr lang="vi-VN" dirty="0"/>
              <a:t>SqlParameter, gán giá trị thích hợp </a:t>
            </a:r>
            <a:endParaRPr lang="en-US" dirty="0"/>
          </a:p>
          <a:p>
            <a:pPr marL="0" indent="0">
              <a:buNone/>
            </a:pPr>
            <a:r>
              <a:rPr lang="vi-VN" dirty="0"/>
              <a:t>cho nó</a:t>
            </a:r>
            <a:endParaRPr lang="en-US" dirty="0"/>
          </a:p>
          <a:p>
            <a:pPr marL="457200" indent="-457200">
              <a:buFont typeface="+mj-lt"/>
              <a:buAutoNum type="arabicPeriod" startAt="3"/>
            </a:pPr>
            <a:r>
              <a:rPr lang="vi-VN" dirty="0"/>
              <a:t>Gán đối tượng SqlParameter vào property Parameters của đối tượng SqlCommand</a:t>
            </a:r>
            <a:endParaRPr lang="en-US" sz="2400" dirty="0"/>
          </a:p>
          <a:p>
            <a:endParaRPr lang="en-US" sz="2400" dirty="0"/>
          </a:p>
          <a:p>
            <a:endParaRPr lang="en-US" sz="2400" dirty="0"/>
          </a:p>
        </p:txBody>
      </p:sp>
      <p:pic>
        <p:nvPicPr>
          <p:cNvPr id="2050" name="Picture 2">
            <a:extLst>
              <a:ext uri="{FF2B5EF4-FFF2-40B4-BE49-F238E27FC236}">
                <a16:creationId xmlns:a16="http://schemas.microsoft.com/office/drawing/2014/main" id="{52A1A03E-0A58-4946-BEA6-BE1DDEEE9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999" y="2100655"/>
            <a:ext cx="581977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10833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vi-VN" dirty="0"/>
              <a:t>Lệnh sql </a:t>
            </a:r>
            <a:r>
              <a:rPr lang="en-US" dirty="0"/>
              <a:t>với tham số</a:t>
            </a:r>
            <a:r>
              <a:rPr lang="vi-VN" dirty="0"/>
              <a:t> </a:t>
            </a:r>
            <a:endParaRPr lang="en-US" dirty="0"/>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228600" y="1219200"/>
            <a:ext cx="11391899" cy="5893633"/>
          </a:xfrm>
        </p:spPr>
        <p:txBody>
          <a:bodyPr>
            <a:normAutofit/>
          </a:bodyPr>
          <a:lstStyle/>
          <a:p>
            <a:r>
              <a:rPr lang="en-US" sz="2400" dirty="0" err="1"/>
              <a:t>Truy</a:t>
            </a:r>
            <a:r>
              <a:rPr lang="en-US" sz="2400" dirty="0"/>
              <a:t> vấn tham số</a:t>
            </a:r>
          </a:p>
          <a:p>
            <a:pPr marL="0" indent="0">
              <a:buNone/>
            </a:pPr>
            <a:r>
              <a:rPr lang="en-US" sz="2400" dirty="0"/>
              <a:t> </a:t>
            </a:r>
          </a:p>
          <a:p>
            <a:endParaRPr lang="en-US" sz="2400" dirty="0"/>
          </a:p>
        </p:txBody>
      </p:sp>
      <p:pic>
        <p:nvPicPr>
          <p:cNvPr id="3" name="Picture 2">
            <a:extLst>
              <a:ext uri="{FF2B5EF4-FFF2-40B4-BE49-F238E27FC236}">
                <a16:creationId xmlns:a16="http://schemas.microsoft.com/office/drawing/2014/main" id="{E574F2AD-7AC5-4584-9A30-42470A8349C2}"/>
              </a:ext>
            </a:extLst>
          </p:cNvPr>
          <p:cNvPicPr>
            <a:picLocks noChangeAspect="1"/>
          </p:cNvPicPr>
          <p:nvPr/>
        </p:nvPicPr>
        <p:blipFill>
          <a:blip r:embed="rId3"/>
          <a:stretch>
            <a:fillRect/>
          </a:stretch>
        </p:blipFill>
        <p:spPr>
          <a:xfrm>
            <a:off x="1905000" y="1701766"/>
            <a:ext cx="8305800" cy="5066294"/>
          </a:xfrm>
          <a:prstGeom prst="rect">
            <a:avLst/>
          </a:prstGeom>
        </p:spPr>
      </p:pic>
    </p:spTree>
    <p:extLst>
      <p:ext uri="{BB962C8B-B14F-4D97-AF65-F5344CB8AC3E}">
        <p14:creationId xmlns:p14="http://schemas.microsoft.com/office/powerpoint/2010/main" val="412102403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5" name="Content Placeholder 4"/>
          <p:cNvSpPr>
            <a:spLocks noGrp="1"/>
          </p:cNvSpPr>
          <p:nvPr>
            <p:ph idx="1"/>
          </p:nvPr>
        </p:nvSpPr>
        <p:spPr/>
        <p:txBody>
          <a:bodyPr/>
          <a:lstStyle/>
          <a:p>
            <a:r>
              <a:rPr lang="en-US" dirty="0"/>
              <a:t>Tổ chức cấu trúc dự án</a:t>
            </a:r>
          </a:p>
          <a:p>
            <a:r>
              <a:rPr lang="en-US" dirty="0"/>
              <a:t>Th</a:t>
            </a:r>
            <a:r>
              <a:rPr lang="vi-VN" dirty="0"/>
              <a:t>ư</a:t>
            </a:r>
            <a:r>
              <a:rPr lang="en-US" dirty="0"/>
              <a:t> viện Ado.net</a:t>
            </a:r>
          </a:p>
          <a:p>
            <a:endParaRPr lang="en-US" dirty="0"/>
          </a:p>
          <a:p>
            <a:endParaRPr lang="en-US" dirty="0"/>
          </a:p>
        </p:txBody>
      </p:sp>
    </p:spTree>
    <p:extLst>
      <p:ext uri="{BB962C8B-B14F-4D97-AF65-F5344CB8AC3E}">
        <p14:creationId xmlns:p14="http://schemas.microsoft.com/office/powerpoint/2010/main" val="3511640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vi-VN" dirty="0"/>
              <a:t>Lệnh sql </a:t>
            </a:r>
            <a:r>
              <a:rPr lang="en-US" dirty="0"/>
              <a:t>với tham số</a:t>
            </a:r>
            <a:r>
              <a:rPr lang="vi-VN" dirty="0"/>
              <a:t> </a:t>
            </a:r>
            <a:endParaRPr lang="en-US" dirty="0"/>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228600" y="1219200"/>
            <a:ext cx="11391899" cy="5893633"/>
          </a:xfrm>
        </p:spPr>
        <p:txBody>
          <a:bodyPr>
            <a:normAutofit/>
          </a:bodyPr>
          <a:lstStyle/>
          <a:p>
            <a:r>
              <a:rPr lang="en-US" sz="2400" dirty="0"/>
              <a:t>Thao tác thêm xóa sửa với tham số</a:t>
            </a:r>
          </a:p>
          <a:p>
            <a:endParaRPr lang="en-US" sz="2400" dirty="0"/>
          </a:p>
          <a:p>
            <a:pPr marL="0" indent="0">
              <a:buNone/>
            </a:pPr>
            <a:r>
              <a:rPr lang="en-US" sz="2400" dirty="0"/>
              <a:t> </a:t>
            </a:r>
          </a:p>
          <a:p>
            <a:endParaRPr lang="en-US" sz="2400" dirty="0"/>
          </a:p>
        </p:txBody>
      </p:sp>
      <p:pic>
        <p:nvPicPr>
          <p:cNvPr id="5" name="Picture 4">
            <a:extLst>
              <a:ext uri="{FF2B5EF4-FFF2-40B4-BE49-F238E27FC236}">
                <a16:creationId xmlns:a16="http://schemas.microsoft.com/office/drawing/2014/main" id="{C15195C6-CCF8-4013-8B5C-1579F86C9C7C}"/>
              </a:ext>
            </a:extLst>
          </p:cNvPr>
          <p:cNvPicPr>
            <a:picLocks noChangeAspect="1"/>
          </p:cNvPicPr>
          <p:nvPr/>
        </p:nvPicPr>
        <p:blipFill>
          <a:blip r:embed="rId3"/>
          <a:stretch>
            <a:fillRect/>
          </a:stretch>
        </p:blipFill>
        <p:spPr>
          <a:xfrm>
            <a:off x="1638250" y="1787524"/>
            <a:ext cx="8915500" cy="4795838"/>
          </a:xfrm>
          <a:prstGeom prst="rect">
            <a:avLst/>
          </a:prstGeom>
        </p:spPr>
      </p:pic>
    </p:spTree>
    <p:extLst>
      <p:ext uri="{BB962C8B-B14F-4D97-AF65-F5344CB8AC3E}">
        <p14:creationId xmlns:p14="http://schemas.microsoft.com/office/powerpoint/2010/main" val="252025695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SqlCommand</a:t>
            </a:r>
            <a:r>
              <a:rPr lang="en-US" dirty="0"/>
              <a:t> và stored procedure</a:t>
            </a:r>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228600" y="1219200"/>
            <a:ext cx="11391899" cy="5893633"/>
          </a:xfrm>
        </p:spPr>
        <p:txBody>
          <a:bodyPr>
            <a:normAutofit/>
          </a:bodyPr>
          <a:lstStyle/>
          <a:p>
            <a:r>
              <a:rPr lang="en-US" sz="2400" dirty="0"/>
              <a:t>ADO.NET cung cấp giải pháp kết hợp sử dụng Parameter và Store procedure giúp </a:t>
            </a:r>
            <a:r>
              <a:rPr lang="en-US" sz="2400" dirty="0" err="1"/>
              <a:t>tăng</a:t>
            </a:r>
            <a:r>
              <a:rPr lang="en-US" sz="2400" dirty="0"/>
              <a:t> </a:t>
            </a:r>
            <a:r>
              <a:rPr lang="en-US" sz="2400" dirty="0" err="1"/>
              <a:t>hiệu</a:t>
            </a:r>
            <a:r>
              <a:rPr lang="en-US" sz="2400" dirty="0"/>
              <a:t> năng, bảo </a:t>
            </a:r>
            <a:r>
              <a:rPr lang="en-US" sz="2400" dirty="0" err="1"/>
              <a:t>mật</a:t>
            </a:r>
            <a:r>
              <a:rPr lang="en-US" sz="2400" dirty="0"/>
              <a:t>, bảo </a:t>
            </a:r>
            <a:r>
              <a:rPr lang="en-US" sz="2400" dirty="0" err="1"/>
              <a:t>trì</a:t>
            </a:r>
            <a:endParaRPr lang="en-US" sz="2400" dirty="0"/>
          </a:p>
          <a:p>
            <a:pPr marL="0" indent="0">
              <a:buNone/>
            </a:pPr>
            <a:r>
              <a:rPr lang="vi-VN" sz="2400" dirty="0"/>
              <a:t>Dùng câu truy vấn với </a:t>
            </a:r>
            <a:r>
              <a:rPr lang="en-US" sz="2400" dirty="0"/>
              <a:t>proc</a:t>
            </a:r>
            <a:r>
              <a:rPr lang="vi-VN" sz="2400" dirty="0"/>
              <a:t> bao</a:t>
            </a:r>
            <a:endParaRPr lang="en-US" sz="2400" dirty="0"/>
          </a:p>
          <a:p>
            <a:pPr marL="0" indent="0">
              <a:buNone/>
            </a:pPr>
            <a:r>
              <a:rPr lang="vi-VN" sz="2400" dirty="0"/>
              <a:t>gồm ba bước sau:</a:t>
            </a:r>
            <a:endParaRPr lang="en-US" sz="2000" dirty="0"/>
          </a:p>
          <a:p>
            <a:pPr marL="457200" indent="-457200">
              <a:buFont typeface="+mj-lt"/>
              <a:buAutoNum type="arabicPeriod"/>
            </a:pPr>
            <a:r>
              <a:rPr lang="en-US" sz="2400" dirty="0"/>
              <a:t>Tạo một </a:t>
            </a:r>
            <a:r>
              <a:rPr lang="en-US" sz="2400" dirty="0" err="1"/>
              <a:t>SqlCommand</a:t>
            </a:r>
            <a:r>
              <a:rPr lang="en-US" sz="2400" dirty="0"/>
              <a:t> </a:t>
            </a:r>
          </a:p>
          <a:p>
            <a:pPr marL="457200" indent="-457200">
              <a:buFont typeface="+mj-lt"/>
              <a:buAutoNum type="arabicPeriod"/>
            </a:pPr>
            <a:r>
              <a:rPr lang="en-US" sz="2400" dirty="0"/>
              <a:t>Xác định </a:t>
            </a:r>
            <a:r>
              <a:rPr lang="en-US" sz="2400" dirty="0" err="1"/>
              <a:t>CommandType</a:t>
            </a:r>
            <a:r>
              <a:rPr lang="en-US" sz="2400" dirty="0"/>
              <a:t> là </a:t>
            </a:r>
            <a:r>
              <a:rPr lang="en-US" sz="2400" dirty="0" err="1"/>
              <a:t>StoredProcedure</a:t>
            </a:r>
            <a:endParaRPr lang="en-US" sz="2400" dirty="0"/>
          </a:p>
          <a:p>
            <a:pPr marL="457200" indent="-457200">
              <a:buFont typeface="+mj-lt"/>
              <a:buAutoNum type="arabicPeriod" startAt="3"/>
            </a:pPr>
            <a:r>
              <a:rPr lang="en-US" sz="2400" dirty="0"/>
              <a:t>Xác định </a:t>
            </a:r>
            <a:r>
              <a:rPr lang="en-US" sz="2400" dirty="0" err="1"/>
              <a:t>CommandText</a:t>
            </a:r>
            <a:r>
              <a:rPr lang="en-US" sz="2400" dirty="0"/>
              <a:t> là tên của proc</a:t>
            </a:r>
          </a:p>
          <a:p>
            <a:pPr marL="0" indent="0">
              <a:buNone/>
            </a:pPr>
            <a:endParaRPr lang="en-US" sz="2400" dirty="0"/>
          </a:p>
          <a:p>
            <a:pPr marL="0" indent="0">
              <a:buNone/>
            </a:pPr>
            <a:r>
              <a:rPr lang="en-US" sz="2400" dirty="0"/>
              <a:t>Nếu proc có nhận parameter thì thêm </a:t>
            </a:r>
            <a:r>
              <a:rPr lang="en-US" sz="2400" dirty="0" err="1"/>
              <a:t>Parameters.AddWithValue</a:t>
            </a:r>
            <a:r>
              <a:rPr lang="en-US" sz="2400" dirty="0"/>
              <a:t>(</a:t>
            </a:r>
            <a:r>
              <a:rPr lang="en-US" sz="2400" dirty="0" err="1"/>
              <a:t>para,value</a:t>
            </a:r>
            <a:r>
              <a:rPr lang="en-US" sz="2400" dirty="0"/>
              <a:t>)</a:t>
            </a:r>
          </a:p>
          <a:p>
            <a:endParaRPr lang="en-US" sz="2400" dirty="0"/>
          </a:p>
          <a:p>
            <a:endParaRPr lang="en-US" sz="2400" dirty="0"/>
          </a:p>
          <a:p>
            <a:pPr marL="0" indent="0">
              <a:buNone/>
            </a:pPr>
            <a:r>
              <a:rPr lang="en-US" sz="2400" dirty="0"/>
              <a:t> </a:t>
            </a:r>
          </a:p>
          <a:p>
            <a:endParaRPr lang="en-US" sz="2400" dirty="0"/>
          </a:p>
        </p:txBody>
      </p:sp>
      <p:pic>
        <p:nvPicPr>
          <p:cNvPr id="3" name="Picture 2">
            <a:extLst>
              <a:ext uri="{FF2B5EF4-FFF2-40B4-BE49-F238E27FC236}">
                <a16:creationId xmlns:a16="http://schemas.microsoft.com/office/drawing/2014/main" id="{43659BCD-3FCA-41C5-B037-ADF6C46FC8F0}"/>
              </a:ext>
            </a:extLst>
          </p:cNvPr>
          <p:cNvPicPr>
            <a:picLocks noChangeAspect="1"/>
          </p:cNvPicPr>
          <p:nvPr/>
        </p:nvPicPr>
        <p:blipFill>
          <a:blip r:embed="rId3"/>
          <a:stretch>
            <a:fillRect/>
          </a:stretch>
        </p:blipFill>
        <p:spPr>
          <a:xfrm>
            <a:off x="6881812" y="1676400"/>
            <a:ext cx="5310188" cy="2855357"/>
          </a:xfrm>
          <a:prstGeom prst="rect">
            <a:avLst/>
          </a:prstGeom>
        </p:spPr>
      </p:pic>
    </p:spTree>
    <p:extLst>
      <p:ext uri="{BB962C8B-B14F-4D97-AF65-F5344CB8AC3E}">
        <p14:creationId xmlns:p14="http://schemas.microsoft.com/office/powerpoint/2010/main" val="103914187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SqlCommand</a:t>
            </a:r>
            <a:r>
              <a:rPr lang="en-US" dirty="0"/>
              <a:t> và stored procedure</a:t>
            </a:r>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228600" y="1219200"/>
            <a:ext cx="11391899" cy="5893633"/>
          </a:xfrm>
        </p:spPr>
        <p:txBody>
          <a:bodyPr>
            <a:normAutofit/>
          </a:bodyPr>
          <a:lstStyle/>
          <a:p>
            <a:r>
              <a:rPr lang="en-US" sz="2400" dirty="0" err="1"/>
              <a:t>Truy</a:t>
            </a:r>
            <a:r>
              <a:rPr lang="en-US" sz="2400" dirty="0"/>
              <a:t> vấn </a:t>
            </a:r>
            <a:r>
              <a:rPr lang="en-US" sz="2400" dirty="0" err="1"/>
              <a:t>SqlCommand</a:t>
            </a:r>
            <a:r>
              <a:rPr lang="en-US" sz="2400" dirty="0"/>
              <a:t> và stored procedure</a:t>
            </a:r>
          </a:p>
          <a:p>
            <a:endParaRPr lang="en-US" sz="2400" dirty="0"/>
          </a:p>
          <a:p>
            <a:pPr marL="0" indent="0">
              <a:buNone/>
            </a:pPr>
            <a:r>
              <a:rPr lang="en-US" sz="2400" dirty="0"/>
              <a:t> </a:t>
            </a:r>
          </a:p>
          <a:p>
            <a:endParaRPr lang="en-US" sz="2400" dirty="0"/>
          </a:p>
        </p:txBody>
      </p:sp>
      <p:pic>
        <p:nvPicPr>
          <p:cNvPr id="5" name="Picture 4">
            <a:extLst>
              <a:ext uri="{FF2B5EF4-FFF2-40B4-BE49-F238E27FC236}">
                <a16:creationId xmlns:a16="http://schemas.microsoft.com/office/drawing/2014/main" id="{4F0A8D29-8DB5-461B-A03C-459A4388EDAB}"/>
              </a:ext>
            </a:extLst>
          </p:cNvPr>
          <p:cNvPicPr>
            <a:picLocks noChangeAspect="1"/>
          </p:cNvPicPr>
          <p:nvPr/>
        </p:nvPicPr>
        <p:blipFill>
          <a:blip r:embed="rId3"/>
          <a:stretch>
            <a:fillRect/>
          </a:stretch>
        </p:blipFill>
        <p:spPr>
          <a:xfrm>
            <a:off x="3962400" y="1767590"/>
            <a:ext cx="6095999" cy="5105400"/>
          </a:xfrm>
          <a:prstGeom prst="rect">
            <a:avLst/>
          </a:prstGeom>
        </p:spPr>
      </p:pic>
      <p:pic>
        <p:nvPicPr>
          <p:cNvPr id="6" name="Picture 5">
            <a:extLst>
              <a:ext uri="{FF2B5EF4-FFF2-40B4-BE49-F238E27FC236}">
                <a16:creationId xmlns:a16="http://schemas.microsoft.com/office/drawing/2014/main" id="{B1B1DD52-256D-4627-B49B-64712D394721}"/>
              </a:ext>
            </a:extLst>
          </p:cNvPr>
          <p:cNvPicPr>
            <a:picLocks noChangeAspect="1"/>
          </p:cNvPicPr>
          <p:nvPr/>
        </p:nvPicPr>
        <p:blipFill>
          <a:blip r:embed="rId4"/>
          <a:stretch>
            <a:fillRect/>
          </a:stretch>
        </p:blipFill>
        <p:spPr>
          <a:xfrm>
            <a:off x="219856" y="2362200"/>
            <a:ext cx="3605207" cy="1539302"/>
          </a:xfrm>
          <a:prstGeom prst="rect">
            <a:avLst/>
          </a:prstGeom>
        </p:spPr>
      </p:pic>
    </p:spTree>
    <p:extLst>
      <p:ext uri="{BB962C8B-B14F-4D97-AF65-F5344CB8AC3E}">
        <p14:creationId xmlns:p14="http://schemas.microsoft.com/office/powerpoint/2010/main" val="6334382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SqlCommand</a:t>
            </a:r>
            <a:r>
              <a:rPr lang="en-US" dirty="0"/>
              <a:t> và stored procedure</a:t>
            </a:r>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228600" y="1219200"/>
            <a:ext cx="11391899" cy="5893633"/>
          </a:xfrm>
        </p:spPr>
        <p:txBody>
          <a:bodyPr>
            <a:normAutofit/>
          </a:bodyPr>
          <a:lstStyle/>
          <a:p>
            <a:r>
              <a:rPr lang="en-US" sz="2400" dirty="0"/>
              <a:t>Thao tác thêm xóa sửa với </a:t>
            </a:r>
            <a:r>
              <a:rPr lang="en-US" sz="2400" dirty="0" err="1"/>
              <a:t>SqlCommand</a:t>
            </a:r>
            <a:r>
              <a:rPr lang="en-US" sz="2400" dirty="0"/>
              <a:t> và stored procedure có tham số </a:t>
            </a:r>
          </a:p>
          <a:p>
            <a:endParaRPr lang="en-US" sz="2400" dirty="0"/>
          </a:p>
          <a:p>
            <a:pPr marL="0" indent="0">
              <a:buNone/>
            </a:pPr>
            <a:r>
              <a:rPr lang="en-US" sz="2400" dirty="0"/>
              <a:t> </a:t>
            </a:r>
          </a:p>
          <a:p>
            <a:endParaRPr lang="en-US" sz="2400" dirty="0"/>
          </a:p>
        </p:txBody>
      </p:sp>
      <p:pic>
        <p:nvPicPr>
          <p:cNvPr id="3" name="Picture 2">
            <a:extLst>
              <a:ext uri="{FF2B5EF4-FFF2-40B4-BE49-F238E27FC236}">
                <a16:creationId xmlns:a16="http://schemas.microsoft.com/office/drawing/2014/main" id="{6D2D1BE4-3832-4E35-AFC6-70239DB0EE66}"/>
              </a:ext>
            </a:extLst>
          </p:cNvPr>
          <p:cNvPicPr>
            <a:picLocks noChangeAspect="1"/>
          </p:cNvPicPr>
          <p:nvPr/>
        </p:nvPicPr>
        <p:blipFill>
          <a:blip r:embed="rId3"/>
          <a:stretch>
            <a:fillRect/>
          </a:stretch>
        </p:blipFill>
        <p:spPr>
          <a:xfrm>
            <a:off x="67627" y="2209800"/>
            <a:ext cx="7095173" cy="2971800"/>
          </a:xfrm>
          <a:prstGeom prst="rect">
            <a:avLst/>
          </a:prstGeom>
        </p:spPr>
      </p:pic>
      <p:sp>
        <p:nvSpPr>
          <p:cNvPr id="6" name="Rectangle 5">
            <a:extLst>
              <a:ext uri="{FF2B5EF4-FFF2-40B4-BE49-F238E27FC236}">
                <a16:creationId xmlns:a16="http://schemas.microsoft.com/office/drawing/2014/main" id="{73367CA0-C897-44C3-83CD-306DB9880D51}"/>
              </a:ext>
            </a:extLst>
          </p:cNvPr>
          <p:cNvSpPr/>
          <p:nvPr/>
        </p:nvSpPr>
        <p:spPr>
          <a:xfrm>
            <a:off x="2438400" y="28956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a:t>
            </a:r>
          </a:p>
        </p:txBody>
      </p:sp>
      <p:pic>
        <p:nvPicPr>
          <p:cNvPr id="7" name="Picture 6">
            <a:extLst>
              <a:ext uri="{FF2B5EF4-FFF2-40B4-BE49-F238E27FC236}">
                <a16:creationId xmlns:a16="http://schemas.microsoft.com/office/drawing/2014/main" id="{FED3118D-6A3C-4C62-A6BF-6F891674E27B}"/>
              </a:ext>
            </a:extLst>
          </p:cNvPr>
          <p:cNvPicPr>
            <a:picLocks noChangeAspect="1"/>
          </p:cNvPicPr>
          <p:nvPr/>
        </p:nvPicPr>
        <p:blipFill>
          <a:blip r:embed="rId4"/>
          <a:stretch>
            <a:fillRect/>
          </a:stretch>
        </p:blipFill>
        <p:spPr>
          <a:xfrm>
            <a:off x="6690140" y="1676400"/>
            <a:ext cx="5501860" cy="5181600"/>
          </a:xfrm>
          <a:prstGeom prst="rect">
            <a:avLst/>
          </a:prstGeom>
        </p:spPr>
      </p:pic>
    </p:spTree>
    <p:extLst>
      <p:ext uri="{BB962C8B-B14F-4D97-AF65-F5344CB8AC3E}">
        <p14:creationId xmlns:p14="http://schemas.microsoft.com/office/powerpoint/2010/main" val="99524552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Chọn</a:t>
            </a:r>
            <a:r>
              <a:rPr lang="en-US" dirty="0"/>
              <a:t> </a:t>
            </a:r>
            <a:r>
              <a:rPr lang="en-US" dirty="0" err="1"/>
              <a:t>phương</a:t>
            </a:r>
            <a:r>
              <a:rPr lang="en-US" dirty="0"/>
              <a:t> </a:t>
            </a:r>
            <a:r>
              <a:rPr lang="en-US" dirty="0" err="1"/>
              <a:t>pháp</a:t>
            </a:r>
            <a:r>
              <a:rPr lang="en-US" dirty="0"/>
              <a:t> </a:t>
            </a:r>
            <a:r>
              <a:rPr lang="en-US" dirty="0" err="1"/>
              <a:t>nào</a:t>
            </a:r>
            <a:r>
              <a:rPr lang="en-US" dirty="0"/>
              <a:t>?</a:t>
            </a:r>
          </a:p>
        </p:txBody>
      </p:sp>
      <p:sp>
        <p:nvSpPr>
          <p:cNvPr id="3" name="Content Placeholder 2"/>
          <p:cNvSpPr>
            <a:spLocks noGrp="1"/>
          </p:cNvSpPr>
          <p:nvPr>
            <p:ph idx="1"/>
          </p:nvPr>
        </p:nvSpPr>
        <p:spPr>
          <a:xfrm>
            <a:off x="609600" y="1066800"/>
            <a:ext cx="10972800" cy="5562600"/>
          </a:xfrm>
        </p:spPr>
        <p:txBody>
          <a:bodyPr>
            <a:normAutofit fontScale="92500" lnSpcReduction="10000"/>
          </a:bodyPr>
          <a:lstStyle/>
          <a:p>
            <a:r>
              <a:rPr lang="vi-VN" dirty="0"/>
              <a:t>Lệnh sql trực tiếp</a:t>
            </a:r>
            <a:endParaRPr lang="en-US" b="1" dirty="0"/>
          </a:p>
          <a:p>
            <a:pPr lvl="1"/>
            <a:r>
              <a:rPr lang="en-US" dirty="0"/>
              <a:t>Ngắn gọn nhưng không an toàn dễ bị hack bởi SQL Injection</a:t>
            </a:r>
          </a:p>
          <a:p>
            <a:pPr lvl="1"/>
            <a:r>
              <a:rPr lang="en-US" dirty="0"/>
              <a:t>Không đòi hỏi </a:t>
            </a:r>
            <a:r>
              <a:rPr lang="en-US" dirty="0" err="1"/>
              <a:t>kĩ</a:t>
            </a:r>
            <a:r>
              <a:rPr lang="en-US" dirty="0"/>
              <a:t> năng về SQL </a:t>
            </a:r>
            <a:r>
              <a:rPr lang="en-US" dirty="0" err="1"/>
              <a:t>cao</a:t>
            </a:r>
            <a:endParaRPr lang="en-US" dirty="0"/>
          </a:p>
          <a:p>
            <a:r>
              <a:rPr lang="vi-VN" dirty="0"/>
              <a:t>Lệnh sql </a:t>
            </a:r>
            <a:r>
              <a:rPr lang="en-US" dirty="0"/>
              <a:t>với tham số</a:t>
            </a:r>
            <a:endParaRPr lang="en-US" b="1" dirty="0"/>
          </a:p>
          <a:p>
            <a:pPr lvl="1"/>
            <a:r>
              <a:rPr lang="en-US" dirty="0"/>
              <a:t>Code </a:t>
            </a:r>
            <a:r>
              <a:rPr lang="en-US" dirty="0" err="1"/>
              <a:t>dài</a:t>
            </a:r>
            <a:r>
              <a:rPr lang="en-US" dirty="0"/>
              <a:t> </a:t>
            </a:r>
            <a:r>
              <a:rPr lang="en-US" dirty="0" err="1"/>
              <a:t>hơn</a:t>
            </a:r>
            <a:r>
              <a:rPr lang="en-US" dirty="0"/>
              <a:t> </a:t>
            </a:r>
            <a:r>
              <a:rPr lang="en-US" dirty="0" err="1"/>
              <a:t>nhưng</a:t>
            </a:r>
            <a:r>
              <a:rPr lang="en-US" dirty="0"/>
              <a:t> </a:t>
            </a:r>
            <a:r>
              <a:rPr lang="en-US" dirty="0" err="1"/>
              <a:t>có</a:t>
            </a:r>
            <a:r>
              <a:rPr lang="en-US" dirty="0"/>
              <a:t> </a:t>
            </a:r>
            <a:r>
              <a:rPr lang="en-US" dirty="0" err="1"/>
              <a:t>nhiều</a:t>
            </a:r>
            <a:r>
              <a:rPr lang="en-US" dirty="0"/>
              <a:t> </a:t>
            </a:r>
            <a:r>
              <a:rPr lang="en-US" dirty="0" err="1"/>
              <a:t>ưu</a:t>
            </a:r>
            <a:r>
              <a:rPr lang="en-US" dirty="0"/>
              <a:t> </a:t>
            </a:r>
            <a:r>
              <a:rPr lang="en-US" dirty="0" err="1"/>
              <a:t>điểm</a:t>
            </a:r>
            <a:endParaRPr lang="en-US" dirty="0"/>
          </a:p>
          <a:p>
            <a:pPr lvl="2"/>
            <a:r>
              <a:rPr lang="en-US" dirty="0"/>
              <a:t>An </a:t>
            </a:r>
            <a:r>
              <a:rPr lang="en-US" dirty="0" err="1"/>
              <a:t>toàn</a:t>
            </a:r>
            <a:r>
              <a:rPr lang="en-US" dirty="0"/>
              <a:t>, </a:t>
            </a:r>
            <a:r>
              <a:rPr lang="en-US" dirty="0" err="1"/>
              <a:t>tránh</a:t>
            </a:r>
            <a:r>
              <a:rPr lang="en-US" dirty="0"/>
              <a:t> SQL Injection</a:t>
            </a:r>
          </a:p>
          <a:p>
            <a:pPr lvl="2"/>
            <a:r>
              <a:rPr lang="en-US" dirty="0" err="1"/>
              <a:t>Không</a:t>
            </a:r>
            <a:r>
              <a:rPr lang="en-US" dirty="0"/>
              <a:t> </a:t>
            </a:r>
            <a:r>
              <a:rPr lang="en-US" dirty="0" err="1"/>
              <a:t>phụ</a:t>
            </a:r>
            <a:r>
              <a:rPr lang="en-US" dirty="0"/>
              <a:t> </a:t>
            </a:r>
            <a:r>
              <a:rPr lang="en-US" dirty="0" err="1"/>
              <a:t>thuộc</a:t>
            </a:r>
            <a:r>
              <a:rPr lang="en-US" dirty="0"/>
              <a:t> Unicode, </a:t>
            </a:r>
            <a:r>
              <a:rPr lang="en-US" dirty="0" err="1"/>
              <a:t>dấu</a:t>
            </a:r>
            <a:r>
              <a:rPr lang="en-US" dirty="0"/>
              <a:t> </a:t>
            </a:r>
            <a:r>
              <a:rPr lang="en-US" dirty="0" err="1"/>
              <a:t>nháy</a:t>
            </a:r>
            <a:r>
              <a:rPr lang="en-US" dirty="0"/>
              <a:t> </a:t>
            </a:r>
            <a:r>
              <a:rPr lang="en-US" dirty="0" err="1"/>
              <a:t>đơn</a:t>
            </a:r>
            <a:r>
              <a:rPr lang="en-US" dirty="0"/>
              <a:t> (</a:t>
            </a:r>
            <a:r>
              <a:rPr lang="en-US" dirty="0" err="1"/>
              <a:t>trong</a:t>
            </a:r>
            <a:r>
              <a:rPr lang="en-US" dirty="0"/>
              <a:t> </a:t>
            </a:r>
            <a:r>
              <a:rPr lang="en-US" dirty="0" err="1"/>
              <a:t>suốt</a:t>
            </a:r>
            <a:r>
              <a:rPr lang="en-US" dirty="0"/>
              <a:t> DBMS)</a:t>
            </a:r>
          </a:p>
          <a:p>
            <a:pPr lvl="2"/>
            <a:r>
              <a:rPr lang="en-US" dirty="0"/>
              <a:t>Cho </a:t>
            </a:r>
            <a:r>
              <a:rPr lang="en-US" dirty="0" err="1"/>
              <a:t>phép</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nhị</a:t>
            </a:r>
            <a:r>
              <a:rPr lang="en-US" dirty="0"/>
              <a:t> </a:t>
            </a:r>
            <a:r>
              <a:rPr lang="en-US" dirty="0" err="1"/>
              <a:t>phân</a:t>
            </a:r>
            <a:r>
              <a:rPr lang="en-US" dirty="0"/>
              <a:t> (byte[])</a:t>
            </a:r>
          </a:p>
          <a:p>
            <a:pPr lvl="2"/>
            <a:r>
              <a:rPr lang="en-US" dirty="0" err="1"/>
              <a:t>Mã</a:t>
            </a:r>
            <a:r>
              <a:rPr lang="en-US" dirty="0"/>
              <a:t> </a:t>
            </a:r>
            <a:r>
              <a:rPr lang="en-US" dirty="0" err="1"/>
              <a:t>rõ</a:t>
            </a:r>
            <a:r>
              <a:rPr lang="en-US" dirty="0"/>
              <a:t> </a:t>
            </a:r>
            <a:r>
              <a:rPr lang="en-US" dirty="0" err="1"/>
              <a:t>ràng</a:t>
            </a:r>
            <a:endParaRPr lang="en-US" dirty="0"/>
          </a:p>
          <a:p>
            <a:pPr lvl="1"/>
            <a:r>
              <a:rPr lang="en-US" dirty="0"/>
              <a:t>Có thể thay thế hoàn toàn </a:t>
            </a:r>
            <a:r>
              <a:rPr lang="vi-VN" dirty="0"/>
              <a:t>Lệnh sql trực tiếp</a:t>
            </a:r>
            <a:endParaRPr lang="en-US" dirty="0"/>
          </a:p>
          <a:p>
            <a:r>
              <a:rPr lang="en-US" dirty="0" err="1"/>
              <a:t>SqlCommand</a:t>
            </a:r>
            <a:r>
              <a:rPr lang="en-US" dirty="0"/>
              <a:t> và stored procedure</a:t>
            </a:r>
            <a:endParaRPr lang="en-US" b="1" dirty="0"/>
          </a:p>
          <a:p>
            <a:pPr lvl="1"/>
            <a:r>
              <a:rPr lang="en-US" dirty="0"/>
              <a:t>Ngắn gọn, nhưng phải viết thủ tục</a:t>
            </a:r>
          </a:p>
          <a:p>
            <a:pPr lvl="1"/>
            <a:r>
              <a:rPr lang="en-US" dirty="0"/>
              <a:t>Chạy nhanh hơn</a:t>
            </a:r>
          </a:p>
          <a:p>
            <a:pPr lvl="1"/>
            <a:r>
              <a:rPr lang="en-US" dirty="0"/>
              <a:t>Dễ bảo </a:t>
            </a:r>
            <a:r>
              <a:rPr lang="en-US" dirty="0" err="1"/>
              <a:t>trì</a:t>
            </a:r>
            <a:endParaRPr lang="en-US" dirty="0"/>
          </a:p>
        </p:txBody>
      </p:sp>
    </p:spTree>
    <p:extLst>
      <p:ext uri="{BB962C8B-B14F-4D97-AF65-F5344CB8AC3E}">
        <p14:creationId xmlns:p14="http://schemas.microsoft.com/office/powerpoint/2010/main" val="29817286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178257"/>
            <a:ext cx="6298300" cy="3850944"/>
          </a:xfrm>
          <a:prstGeom prst="rect">
            <a:avLst/>
          </a:prstGeom>
          <a:noFill/>
          <a:ln>
            <a:noFill/>
          </a:ln>
        </p:spPr>
      </p:pic>
    </p:spTree>
    <p:extLst>
      <p:ext uri="{BB962C8B-B14F-4D97-AF65-F5344CB8AC3E}">
        <p14:creationId xmlns:p14="http://schemas.microsoft.com/office/powerpoint/2010/main" val="175975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Phần 1</a:t>
            </a:r>
            <a:br>
              <a:rPr lang="en-US" dirty="0"/>
            </a:br>
            <a:r>
              <a:rPr lang="en-US" dirty="0"/>
              <a:t>Tổ chức cấu trúc dự án</a:t>
            </a:r>
          </a:p>
        </p:txBody>
      </p:sp>
    </p:spTree>
    <p:extLst>
      <p:ext uri="{BB962C8B-B14F-4D97-AF65-F5344CB8AC3E}">
        <p14:creationId xmlns:p14="http://schemas.microsoft.com/office/powerpoint/2010/main" val="257499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công</a:t>
            </a:r>
            <a:r>
              <a:rPr lang="en-US" dirty="0"/>
              <a:t> </a:t>
            </a:r>
            <a:r>
              <a:rPr lang="en-US" dirty="0" err="1"/>
              <a:t>nghệ</a:t>
            </a:r>
            <a:r>
              <a:rPr lang="en-US" dirty="0"/>
              <a:t> </a:t>
            </a:r>
            <a:r>
              <a:rPr lang="en-US" dirty="0" err="1"/>
              <a:t>ứng</a:t>
            </a:r>
            <a:r>
              <a:rPr lang="en-US" dirty="0"/>
              <a:t> </a:t>
            </a:r>
            <a:r>
              <a:rPr lang="en-US" dirty="0" err="1"/>
              <a:t>dụng</a:t>
            </a:r>
            <a:endParaRPr lang="en-US" dirty="0"/>
          </a:p>
        </p:txBody>
      </p:sp>
      <p:sp>
        <p:nvSpPr>
          <p:cNvPr id="36" name="Content Placeholder 35"/>
          <p:cNvSpPr>
            <a:spLocks noGrp="1"/>
          </p:cNvSpPr>
          <p:nvPr>
            <p:ph idx="1"/>
          </p:nvPr>
        </p:nvSpPr>
        <p:spPr>
          <a:xfrm>
            <a:off x="507124" y="5075024"/>
            <a:ext cx="11049000" cy="1828684"/>
          </a:xfrm>
        </p:spPr>
        <p:txBody>
          <a:bodyPr>
            <a:normAutofit/>
          </a:bodyPr>
          <a:lstStyle/>
          <a:p>
            <a:r>
              <a:rPr lang="en-US" sz="2400" b="1" dirty="0"/>
              <a:t>ADO.NET:</a:t>
            </a:r>
            <a:r>
              <a:rPr lang="en-US" sz="2400" dirty="0"/>
              <a:t> </a:t>
            </a:r>
            <a:r>
              <a:rPr lang="en-US" sz="2400" dirty="0" err="1"/>
              <a:t>Nền</a:t>
            </a:r>
            <a:r>
              <a:rPr lang="en-US" sz="2400" dirty="0"/>
              <a:t> </a:t>
            </a:r>
            <a:r>
              <a:rPr lang="en-US" sz="2400" dirty="0" err="1"/>
              <a:t>tảng</a:t>
            </a:r>
            <a:r>
              <a:rPr lang="en-US" sz="2400" dirty="0"/>
              <a:t> lập trình CSDL trong C# (ActiveX Data Object .NET)</a:t>
            </a:r>
          </a:p>
          <a:p>
            <a:r>
              <a:rPr lang="en-US" sz="2400" b="1" dirty="0"/>
              <a:t>Provider</a:t>
            </a:r>
            <a:r>
              <a:rPr lang="en-US" sz="2400" dirty="0"/>
              <a:t>: </a:t>
            </a:r>
            <a:r>
              <a:rPr lang="vi-VN" sz="2400" dirty="0"/>
              <a:t>các</a:t>
            </a:r>
            <a:r>
              <a:rPr lang="en-US" sz="2400" dirty="0"/>
              <a:t> </a:t>
            </a:r>
            <a:r>
              <a:rPr lang="en-US" sz="2400" dirty="0" err="1"/>
              <a:t>th</a:t>
            </a:r>
            <a:r>
              <a:rPr lang="vi-VN" sz="2400" dirty="0"/>
              <a:t>ư</a:t>
            </a:r>
            <a:r>
              <a:rPr lang="en-US" sz="2400" dirty="0"/>
              <a:t> viện </a:t>
            </a:r>
            <a:r>
              <a:rPr lang="vi-VN" sz="2400" dirty="0"/>
              <a:t>để tương tác với nguồn dữ liệu</a:t>
            </a:r>
            <a:endParaRPr lang="en-US" sz="2400" dirty="0"/>
          </a:p>
          <a:p>
            <a:r>
              <a:rPr lang="en-US" sz="2400" dirty="0"/>
              <a:t>Mô hình 3 layer:  Data Access – Business Logic – Presentation Logic</a:t>
            </a:r>
          </a:p>
        </p:txBody>
      </p:sp>
      <p:sp>
        <p:nvSpPr>
          <p:cNvPr id="4" name="Flowchart: Magnetic Disk 3"/>
          <p:cNvSpPr/>
          <p:nvPr/>
        </p:nvSpPr>
        <p:spPr>
          <a:xfrm>
            <a:off x="423261" y="1821719"/>
            <a:ext cx="1326207" cy="1295400"/>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Database</a:t>
            </a:r>
          </a:p>
        </p:txBody>
      </p:sp>
      <p:sp>
        <p:nvSpPr>
          <p:cNvPr id="6" name="Rectangle 5"/>
          <p:cNvSpPr/>
          <p:nvPr/>
        </p:nvSpPr>
        <p:spPr>
          <a:xfrm rot="16200000">
            <a:off x="2800289" y="2153659"/>
            <a:ext cx="1595372" cy="7620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ADO.NET</a:t>
            </a:r>
          </a:p>
        </p:txBody>
      </p:sp>
      <p:sp>
        <p:nvSpPr>
          <p:cNvPr id="27" name="Left-Right Arrow 26"/>
          <p:cNvSpPr/>
          <p:nvPr/>
        </p:nvSpPr>
        <p:spPr>
          <a:xfrm>
            <a:off x="1854571" y="2231514"/>
            <a:ext cx="1264593" cy="606291"/>
          </a:xfrm>
          <a:prstGeom prst="leftRightArrow">
            <a:avLst>
              <a:gd name="adj1" fmla="val 45876"/>
              <a:gd name="adj2" fmla="val 3968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Provider</a:t>
            </a:r>
          </a:p>
        </p:txBody>
      </p:sp>
      <p:cxnSp>
        <p:nvCxnSpPr>
          <p:cNvPr id="9" name="Straight Arrow Connector 8">
            <a:extLst>
              <a:ext uri="{FF2B5EF4-FFF2-40B4-BE49-F238E27FC236}">
                <a16:creationId xmlns:a16="http://schemas.microsoft.com/office/drawing/2014/main" id="{3E93B79D-868E-4E83-9ECC-E69E413EB377}"/>
              </a:ext>
            </a:extLst>
          </p:cNvPr>
          <p:cNvCxnSpPr>
            <a:cxnSpLocks/>
            <a:stCxn id="6" idx="2"/>
          </p:cNvCxnSpPr>
          <p:nvPr/>
        </p:nvCxnSpPr>
        <p:spPr>
          <a:xfrm>
            <a:off x="3978975" y="2534659"/>
            <a:ext cx="8592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Mô hình 3 Tier và 3 Layer | Phương Nguyễn">
            <a:extLst>
              <a:ext uri="{FF2B5EF4-FFF2-40B4-BE49-F238E27FC236}">
                <a16:creationId xmlns:a16="http://schemas.microsoft.com/office/drawing/2014/main" id="{9EBE1DC7-1B22-45AC-B2DF-6ADDBF75D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496" y="991888"/>
            <a:ext cx="5754921" cy="40831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Top Corners One Rounded and One Snipped 14">
            <a:extLst>
              <a:ext uri="{FF2B5EF4-FFF2-40B4-BE49-F238E27FC236}">
                <a16:creationId xmlns:a16="http://schemas.microsoft.com/office/drawing/2014/main" id="{C981CEC7-8844-4F4D-90F8-DE9EA217AE77}"/>
              </a:ext>
            </a:extLst>
          </p:cNvPr>
          <p:cNvSpPr/>
          <p:nvPr/>
        </p:nvSpPr>
        <p:spPr>
          <a:xfrm>
            <a:off x="9118371" y="1038729"/>
            <a:ext cx="2057400" cy="60960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 Layer</a:t>
            </a:r>
          </a:p>
        </p:txBody>
      </p:sp>
    </p:spTree>
    <p:extLst>
      <p:ext uri="{BB962C8B-B14F-4D97-AF65-F5344CB8AC3E}">
        <p14:creationId xmlns:p14="http://schemas.microsoft.com/office/powerpoint/2010/main" val="17969038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Mô hình 3 layer</a:t>
            </a:r>
          </a:p>
        </p:txBody>
      </p:sp>
      <p:sp>
        <p:nvSpPr>
          <p:cNvPr id="4" name="Content Placeholder 3"/>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7" name="Content Placeholder 35">
            <a:extLst>
              <a:ext uri="{FF2B5EF4-FFF2-40B4-BE49-F238E27FC236}">
                <a16:creationId xmlns:a16="http://schemas.microsoft.com/office/drawing/2014/main" id="{73D4F543-3F77-4D69-88B9-12EAE1475095}"/>
              </a:ext>
            </a:extLst>
          </p:cNvPr>
          <p:cNvSpPr txBox="1">
            <a:spLocks/>
          </p:cNvSpPr>
          <p:nvPr/>
        </p:nvSpPr>
        <p:spPr>
          <a:xfrm>
            <a:off x="507124" y="5075024"/>
            <a:ext cx="11049000" cy="18286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Code t</a:t>
            </a:r>
            <a:r>
              <a:rPr lang="vi-VN" sz="2400" dirty="0"/>
              <a:t>ư</a:t>
            </a:r>
            <a:r>
              <a:rPr lang="en-US" sz="2400" dirty="0" err="1"/>
              <a:t>ờng</a:t>
            </a:r>
            <a:r>
              <a:rPr lang="en-US" sz="2400" dirty="0"/>
              <a:t> </a:t>
            </a:r>
            <a:r>
              <a:rPr lang="en-US" sz="2400" dirty="0" err="1"/>
              <a:t>minh</a:t>
            </a:r>
            <a:endParaRPr lang="en-US" sz="2400" dirty="0"/>
          </a:p>
          <a:p>
            <a:r>
              <a:rPr lang="en-US" sz="2400" dirty="0"/>
              <a:t>Dễ bảo </a:t>
            </a:r>
            <a:r>
              <a:rPr lang="en-US" sz="2400" dirty="0" err="1"/>
              <a:t>trì</a:t>
            </a:r>
            <a:r>
              <a:rPr lang="en-US" sz="2400" dirty="0"/>
              <a:t>, Dễ phát triển, </a:t>
            </a:r>
            <a:r>
              <a:rPr lang="en-US" sz="2400" dirty="0" err="1"/>
              <a:t>tái</a:t>
            </a:r>
            <a:r>
              <a:rPr lang="en-US" sz="2400" dirty="0"/>
              <a:t> sử dụng</a:t>
            </a:r>
          </a:p>
          <a:p>
            <a:r>
              <a:rPr lang="en-US" sz="2400" dirty="0"/>
              <a:t>Dễ bàn giao</a:t>
            </a:r>
            <a:endParaRPr lang="en-US" sz="2000" dirty="0"/>
          </a:p>
          <a:p>
            <a:r>
              <a:rPr lang="vi-VN" sz="2400" dirty="0"/>
              <a:t>Dễ phân phối khối lượng công việc</a:t>
            </a:r>
            <a:endParaRPr lang="en-US" sz="2400" dirty="0"/>
          </a:p>
        </p:txBody>
      </p:sp>
      <p:pic>
        <p:nvPicPr>
          <p:cNvPr id="8" name="Picture 2" descr="Mô hình 3 Tier và 3 Layer | Phương Nguyễn">
            <a:extLst>
              <a:ext uri="{FF2B5EF4-FFF2-40B4-BE49-F238E27FC236}">
                <a16:creationId xmlns:a16="http://schemas.microsoft.com/office/drawing/2014/main" id="{3E4EDE75-F146-4B35-ADCD-25EDA5CDC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019410"/>
            <a:ext cx="5754921" cy="40831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Top Corners One Rounded and One Snipped 8">
            <a:extLst>
              <a:ext uri="{FF2B5EF4-FFF2-40B4-BE49-F238E27FC236}">
                <a16:creationId xmlns:a16="http://schemas.microsoft.com/office/drawing/2014/main" id="{12BAB91C-AE6B-4CB8-A2C9-3787F00E6A2C}"/>
              </a:ext>
            </a:extLst>
          </p:cNvPr>
          <p:cNvSpPr/>
          <p:nvPr/>
        </p:nvSpPr>
        <p:spPr>
          <a:xfrm>
            <a:off x="7924800" y="1172369"/>
            <a:ext cx="2057400" cy="609600"/>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 Layer</a:t>
            </a:r>
          </a:p>
        </p:txBody>
      </p:sp>
    </p:spTree>
    <p:extLst>
      <p:ext uri="{BB962C8B-B14F-4D97-AF65-F5344CB8AC3E}">
        <p14:creationId xmlns:p14="http://schemas.microsoft.com/office/powerpoint/2010/main" val="150943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Login-Mô hình 3 layer</a:t>
            </a:r>
          </a:p>
        </p:txBody>
      </p:sp>
      <p:pic>
        <p:nvPicPr>
          <p:cNvPr id="1026" name="Picture 2" descr="Lập trình C# - Mô hình 3 lớp trong C#">
            <a:extLst>
              <a:ext uri="{FF2B5EF4-FFF2-40B4-BE49-F238E27FC236}">
                <a16:creationId xmlns:a16="http://schemas.microsoft.com/office/drawing/2014/main" id="{779AE399-A163-45C7-8E82-6921D653A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689" y="1040296"/>
            <a:ext cx="7488621" cy="5728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46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Tổ chức dự án QLBH</a:t>
            </a:r>
          </a:p>
        </p:txBody>
      </p:sp>
      <p:pic>
        <p:nvPicPr>
          <p:cNvPr id="3" name="Picture 2">
            <a:extLst>
              <a:ext uri="{FF2B5EF4-FFF2-40B4-BE49-F238E27FC236}">
                <a16:creationId xmlns:a16="http://schemas.microsoft.com/office/drawing/2014/main" id="{D95CBCD7-F1CA-4608-8A0F-F183BE109C66}"/>
              </a:ext>
            </a:extLst>
          </p:cNvPr>
          <p:cNvPicPr>
            <a:picLocks noChangeAspect="1"/>
          </p:cNvPicPr>
          <p:nvPr/>
        </p:nvPicPr>
        <p:blipFill>
          <a:blip r:embed="rId3"/>
          <a:stretch>
            <a:fillRect/>
          </a:stretch>
        </p:blipFill>
        <p:spPr>
          <a:xfrm>
            <a:off x="3352800" y="990600"/>
            <a:ext cx="4876800" cy="2286000"/>
          </a:xfrm>
          <a:prstGeom prst="rect">
            <a:avLst/>
          </a:prstGeom>
        </p:spPr>
      </p:pic>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571500" y="3429000"/>
            <a:ext cx="11049000" cy="3607633"/>
          </a:xfrm>
        </p:spPr>
        <p:txBody>
          <a:bodyPr>
            <a:normAutofit fontScale="92500" lnSpcReduction="10000"/>
          </a:bodyPr>
          <a:lstStyle/>
          <a:p>
            <a:r>
              <a:rPr lang="en-US" sz="2400" dirty="0"/>
              <a:t>Project </a:t>
            </a:r>
            <a:r>
              <a:rPr lang="en-US" sz="2400" dirty="0" err="1"/>
              <a:t>DAL_QLBanHang</a:t>
            </a:r>
            <a:r>
              <a:rPr lang="en-US" sz="2400" dirty="0"/>
              <a:t>:  </a:t>
            </a:r>
            <a:r>
              <a:rPr lang="vi-VN" sz="2400" dirty="0"/>
              <a:t>có chức năng giao tiếp với hệ quản trị CSDL như thực hiện các công việc liên quan đến lưu trữ và truy vấn dữ liệu ( tìm kiếm, thêm, xóa, sửa,…)</a:t>
            </a:r>
            <a:endParaRPr lang="en-US" sz="2400" dirty="0"/>
          </a:p>
          <a:p>
            <a:r>
              <a:rPr lang="en-US" sz="2400" dirty="0"/>
              <a:t>Project </a:t>
            </a:r>
            <a:r>
              <a:rPr lang="en-US" sz="2400" dirty="0" err="1"/>
              <a:t>BUS_QLBanHang</a:t>
            </a:r>
            <a:r>
              <a:rPr lang="en-US" sz="2400" dirty="0"/>
              <a:t> :</a:t>
            </a:r>
          </a:p>
          <a:p>
            <a:pPr lvl="1"/>
            <a:r>
              <a:rPr lang="en-US" sz="2000" dirty="0"/>
              <a:t>N</a:t>
            </a:r>
            <a:r>
              <a:rPr lang="vi-VN" sz="2000" dirty="0"/>
              <a:t>hận các yêu cầu từ lớp GUI và truy xuất lên lớp Data để lấy thông tin và trả về GUI.</a:t>
            </a:r>
            <a:endParaRPr lang="en-US" sz="2000" dirty="0"/>
          </a:p>
          <a:p>
            <a:pPr lvl="1"/>
            <a:r>
              <a:rPr lang="en-US" sz="2000" dirty="0"/>
              <a:t>K</a:t>
            </a:r>
            <a:r>
              <a:rPr lang="vi-VN" sz="2000" dirty="0"/>
              <a:t>iểm tra các ràng buộc, tính toàn vẹn và hợp lệ dữ liệu, thực hiện tính toán và xử lý các yêu cầu nghiệp vụ, trước khi trả kết quả về</a:t>
            </a:r>
            <a:r>
              <a:rPr lang="en-US" sz="2000" dirty="0"/>
              <a:t> GUI</a:t>
            </a:r>
          </a:p>
          <a:p>
            <a:r>
              <a:rPr lang="en-US" sz="2400" dirty="0"/>
              <a:t>Project </a:t>
            </a:r>
            <a:r>
              <a:rPr lang="en-US" sz="2400" dirty="0" err="1"/>
              <a:t>GUI_QLBanHang</a:t>
            </a:r>
            <a:r>
              <a:rPr lang="en-US" sz="2400" dirty="0"/>
              <a:t> : </a:t>
            </a:r>
            <a:r>
              <a:rPr lang="vi-VN" sz="2400" dirty="0"/>
              <a:t> hiển thị giao diện và các chức năng để người dùng cuối sử dụng</a:t>
            </a:r>
            <a:endParaRPr lang="en-US" sz="2400" dirty="0"/>
          </a:p>
          <a:p>
            <a:r>
              <a:rPr lang="en-US" sz="2400" dirty="0"/>
              <a:t>Project </a:t>
            </a:r>
            <a:r>
              <a:rPr lang="en-US" sz="2400" dirty="0" err="1"/>
              <a:t>DTO_QLBanHang</a:t>
            </a:r>
            <a:r>
              <a:rPr lang="en-US" sz="2400" dirty="0"/>
              <a:t>: </a:t>
            </a:r>
            <a:r>
              <a:rPr lang="vi-VN" sz="2400" dirty="0"/>
              <a:t>là 1 gói dữ liệu đươc trao đổi giữa các lớp. Gói dữ liệu này được xây dựng dưới dạng lớp đối tượng</a:t>
            </a:r>
            <a:r>
              <a:rPr lang="en-US" sz="2400" dirty="0"/>
              <a:t> (Object Relation Mapping) </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8210343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Phần 2</a:t>
            </a:r>
            <a:br>
              <a:rPr lang="en-US" dirty="0"/>
            </a:br>
            <a:r>
              <a:rPr lang="en-US" dirty="0"/>
              <a:t>Th</a:t>
            </a:r>
            <a:r>
              <a:rPr lang="vi-VN" dirty="0"/>
              <a:t>ư</a:t>
            </a:r>
            <a:r>
              <a:rPr lang="en-US" dirty="0"/>
              <a:t> viện Ado.net</a:t>
            </a:r>
          </a:p>
        </p:txBody>
      </p:sp>
    </p:spTree>
    <p:extLst>
      <p:ext uri="{BB962C8B-B14F-4D97-AF65-F5344CB8AC3E}">
        <p14:creationId xmlns:p14="http://schemas.microsoft.com/office/powerpoint/2010/main" val="819076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Kiến trúc Ado.net	</a:t>
            </a:r>
          </a:p>
        </p:txBody>
      </p:sp>
      <p:sp>
        <p:nvSpPr>
          <p:cNvPr id="4" name="Content Placeholder 35">
            <a:extLst>
              <a:ext uri="{FF2B5EF4-FFF2-40B4-BE49-F238E27FC236}">
                <a16:creationId xmlns:a16="http://schemas.microsoft.com/office/drawing/2014/main" id="{172A8FDD-4744-44D1-83BE-CD2B473FC0B7}"/>
              </a:ext>
            </a:extLst>
          </p:cNvPr>
          <p:cNvSpPr>
            <a:spLocks noGrp="1"/>
          </p:cNvSpPr>
          <p:nvPr>
            <p:ph idx="1"/>
          </p:nvPr>
        </p:nvSpPr>
        <p:spPr>
          <a:xfrm>
            <a:off x="571500" y="1143000"/>
            <a:ext cx="11049000" cy="5893633"/>
          </a:xfrm>
        </p:spPr>
        <p:txBody>
          <a:bodyPr>
            <a:normAutofit/>
          </a:bodyPr>
          <a:lstStyle/>
          <a:p>
            <a:r>
              <a:rPr lang="vi-VN" dirty="0"/>
              <a:t>ADO.NET là một bộ các thư viện </a:t>
            </a:r>
            <a:endParaRPr lang="en-US" dirty="0"/>
          </a:p>
          <a:p>
            <a:pPr marL="0" indent="0">
              <a:buNone/>
            </a:pPr>
            <a:r>
              <a:rPr lang="vi-VN" dirty="0"/>
              <a:t>hướng đối tượng (OOP) của</a:t>
            </a:r>
            <a:endParaRPr lang="en-US" dirty="0"/>
          </a:p>
          <a:p>
            <a:pPr marL="0" indent="0">
              <a:buNone/>
            </a:pPr>
            <a:r>
              <a:rPr lang="vi-VN" dirty="0"/>
              <a:t>.Net Framework được sử dụng để </a:t>
            </a:r>
            <a:endParaRPr lang="en-US" dirty="0"/>
          </a:p>
          <a:p>
            <a:pPr marL="0" indent="0">
              <a:buNone/>
            </a:pPr>
            <a:r>
              <a:rPr lang="vi-VN" dirty="0"/>
              <a:t>kết nối dữ liệu của ứng dụng.</a:t>
            </a:r>
            <a:endParaRPr lang="en-US" dirty="0"/>
          </a:p>
          <a:p>
            <a:r>
              <a:rPr lang="en-US" dirty="0"/>
              <a:t>K</a:t>
            </a:r>
            <a:r>
              <a:rPr lang="vi-VN" dirty="0"/>
              <a:t>hái niệm cơ bản</a:t>
            </a:r>
            <a:r>
              <a:rPr lang="en-US" dirty="0"/>
              <a:t>:</a:t>
            </a:r>
            <a:r>
              <a:rPr lang="vi-VN" dirty="0"/>
              <a:t> data provider và </a:t>
            </a:r>
            <a:endParaRPr lang="en-US" dirty="0"/>
          </a:p>
          <a:p>
            <a:pPr marL="0" indent="0">
              <a:buNone/>
            </a:pPr>
            <a:r>
              <a:rPr lang="vi-VN" dirty="0"/>
              <a:t>các đối tượng connection, command,</a:t>
            </a:r>
            <a:endParaRPr lang="en-US" dirty="0"/>
          </a:p>
          <a:p>
            <a:pPr marL="0" indent="0">
              <a:buNone/>
            </a:pPr>
            <a:r>
              <a:rPr lang="vi-VN" dirty="0"/>
              <a:t>DataReader, DataSet, DataAdapter</a:t>
            </a:r>
            <a:endParaRPr lang="en-US" dirty="0"/>
          </a:p>
          <a:p>
            <a:r>
              <a:rPr lang="en-US" dirty="0" err="1"/>
              <a:t>Sql</a:t>
            </a:r>
            <a:r>
              <a:rPr lang="en-US" dirty="0"/>
              <a:t> Data Provider</a:t>
            </a:r>
          </a:p>
          <a:p>
            <a:endParaRPr lang="en-US"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endParaRPr lang="en-US" sz="2400" dirty="0"/>
          </a:p>
          <a:p>
            <a:endParaRPr lang="en-US" sz="2400" dirty="0"/>
          </a:p>
          <a:p>
            <a:endParaRPr lang="en-US" sz="2400" dirty="0"/>
          </a:p>
        </p:txBody>
      </p:sp>
      <p:pic>
        <p:nvPicPr>
          <p:cNvPr id="2050" name="Picture 2" descr="net framework data provider ado.net">
            <a:extLst>
              <a:ext uri="{FF2B5EF4-FFF2-40B4-BE49-F238E27FC236}">
                <a16:creationId xmlns:a16="http://schemas.microsoft.com/office/drawing/2014/main" id="{17D5DBA1-127F-4690-BD8C-15466310B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0" y="914400"/>
            <a:ext cx="558165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75647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25652</TotalTime>
  <Words>1022</Words>
  <Application>Microsoft Office PowerPoint</Application>
  <PresentationFormat>Widescreen</PresentationFormat>
  <Paragraphs>194</Paragraphs>
  <Slides>25</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Segoe UI</vt:lpstr>
      <vt:lpstr>Wingdings</vt:lpstr>
      <vt:lpstr>Custom Design</vt:lpstr>
      <vt:lpstr>Dự Án C# Mẫu</vt:lpstr>
      <vt:lpstr>Mục tiêu</vt:lpstr>
      <vt:lpstr>Phần 1 Tổ chức cấu trúc dự án</vt:lpstr>
      <vt:lpstr>Mô hình công nghệ ứng dụng</vt:lpstr>
      <vt:lpstr> Mô hình 3 layer</vt:lpstr>
      <vt:lpstr> Login-Mô hình 3 layer</vt:lpstr>
      <vt:lpstr>Tổ chức dự án QLBH</vt:lpstr>
      <vt:lpstr>Phần 2 Thư viện Ado.net</vt:lpstr>
      <vt:lpstr>        Kiến trúc Ado.net </vt:lpstr>
      <vt:lpstr>         Mô hình kết nối và ngắt kết nối  </vt:lpstr>
      <vt:lpstr>            Kiến trúc kết hợp Connected và Disconnected  </vt:lpstr>
      <vt:lpstr>        Quy trình kết nối đến CSDL </vt:lpstr>
      <vt:lpstr>Quy trình kết nối đến CSDL </vt:lpstr>
      <vt:lpstr>Quy trình kết nối đến CSDL </vt:lpstr>
      <vt:lpstr>                         đối tượng SqlCommand </vt:lpstr>
      <vt:lpstr>                         Lệnh sql trực tiếp </vt:lpstr>
      <vt:lpstr>  Lệnh sql trực tiếp </vt:lpstr>
      <vt:lpstr>  Lệnh sql với tham số </vt:lpstr>
      <vt:lpstr>  Lệnh sql với tham số </vt:lpstr>
      <vt:lpstr>  Lệnh sql với tham số </vt:lpstr>
      <vt:lpstr>  SqlCommand và stored procedure</vt:lpstr>
      <vt:lpstr>  SqlCommand và stored procedure</vt:lpstr>
      <vt:lpstr>  SqlCommand và stored procedure</vt:lpstr>
      <vt:lpstr>Chọn phương pháp nào?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phan vietthe</cp:lastModifiedBy>
  <cp:revision>1545</cp:revision>
  <dcterms:created xsi:type="dcterms:W3CDTF">2013-04-23T08:05:33Z</dcterms:created>
  <dcterms:modified xsi:type="dcterms:W3CDTF">2020-07-14T01:20:40Z</dcterms:modified>
</cp:coreProperties>
</file>