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8"/>
  </p:notesMasterIdLst>
  <p:sldIdLst>
    <p:sldId id="541" r:id="rId2"/>
    <p:sldId id="542" r:id="rId3"/>
    <p:sldId id="544" r:id="rId4"/>
    <p:sldId id="865" r:id="rId5"/>
    <p:sldId id="867" r:id="rId6"/>
    <p:sldId id="883" r:id="rId7"/>
    <p:sldId id="884" r:id="rId8"/>
    <p:sldId id="881" r:id="rId9"/>
    <p:sldId id="917" r:id="rId10"/>
    <p:sldId id="937" r:id="rId11"/>
    <p:sldId id="866" r:id="rId12"/>
    <p:sldId id="938" r:id="rId13"/>
    <p:sldId id="939" r:id="rId14"/>
    <p:sldId id="959" r:id="rId15"/>
    <p:sldId id="958" r:id="rId16"/>
    <p:sldId id="755" r:id="rId17"/>
    <p:sldId id="954" r:id="rId18"/>
    <p:sldId id="955" r:id="rId19"/>
    <p:sldId id="956" r:id="rId20"/>
    <p:sldId id="957" r:id="rId21"/>
    <p:sldId id="953" r:id="rId22"/>
    <p:sldId id="927" r:id="rId23"/>
    <p:sldId id="941" r:id="rId24"/>
    <p:sldId id="940" r:id="rId25"/>
    <p:sldId id="942" r:id="rId26"/>
    <p:sldId id="943" r:id="rId27"/>
    <p:sldId id="944" r:id="rId28"/>
    <p:sldId id="945" r:id="rId29"/>
    <p:sldId id="946" r:id="rId30"/>
    <p:sldId id="947" r:id="rId31"/>
    <p:sldId id="949" r:id="rId32"/>
    <p:sldId id="950" r:id="rId33"/>
    <p:sldId id="951" r:id="rId34"/>
    <p:sldId id="952" r:id="rId35"/>
    <p:sldId id="545" r:id="rId36"/>
    <p:sldId id="55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77164" autoAdjust="0"/>
  </p:normalViewPr>
  <p:slideViewPr>
    <p:cSldViewPr>
      <p:cViewPr varScale="1">
        <p:scale>
          <a:sx n="56" d="100"/>
          <a:sy n="56" d="100"/>
        </p:scale>
        <p:origin x="1296" y="66"/>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14/07/2020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a:t>
            </a:fld>
            <a:endParaRPr lang="en-US"/>
          </a:p>
        </p:txBody>
      </p:sp>
    </p:spTree>
    <p:extLst>
      <p:ext uri="{BB962C8B-B14F-4D97-AF65-F5344CB8AC3E}">
        <p14:creationId xmlns:p14="http://schemas.microsoft.com/office/powerpoint/2010/main" val="275576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132240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424552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182898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354503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341794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315446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2377040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173670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4141782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408934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solidFill>
                <a:srgbClr val="FF0000"/>
              </a:solidFill>
            </a:endParaRPr>
          </a:p>
        </p:txBody>
      </p:sp>
      <p:sp>
        <p:nvSpPr>
          <p:cNvPr id="4" name="Slide Number Placeholder 3"/>
          <p:cNvSpPr>
            <a:spLocks noGrp="1"/>
          </p:cNvSpPr>
          <p:nvPr>
            <p:ph type="sldNum" sz="quarter" idx="5"/>
          </p:nvPr>
        </p:nvSpPr>
        <p:spPr/>
        <p:txBody>
          <a:bodyPr/>
          <a:lstStyle/>
          <a:p>
            <a:fld id="{A4D6F88A-F17F-491B-A558-A5E9980DD532}" type="slidenum">
              <a:rPr lang="en-US" smtClean="0"/>
              <a:pPr/>
              <a:t>2</a:t>
            </a:fld>
            <a:endParaRPr lang="en-US"/>
          </a:p>
        </p:txBody>
      </p:sp>
    </p:spTree>
    <p:extLst>
      <p:ext uri="{BB962C8B-B14F-4D97-AF65-F5344CB8AC3E}">
        <p14:creationId xmlns:p14="http://schemas.microsoft.com/office/powerpoint/2010/main" val="729582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3493262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1364909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1736705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2749196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1263859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251414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1825293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383081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30</a:t>
            </a:fld>
            <a:endParaRPr lang="en-US"/>
          </a:p>
        </p:txBody>
      </p:sp>
    </p:spTree>
    <p:extLst>
      <p:ext uri="{BB962C8B-B14F-4D97-AF65-F5344CB8AC3E}">
        <p14:creationId xmlns:p14="http://schemas.microsoft.com/office/powerpoint/2010/main" val="3877191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31</a:t>
            </a:fld>
            <a:endParaRPr lang="en-US"/>
          </a:p>
        </p:txBody>
      </p:sp>
    </p:spTree>
    <p:extLst>
      <p:ext uri="{BB962C8B-B14F-4D97-AF65-F5344CB8AC3E}">
        <p14:creationId xmlns:p14="http://schemas.microsoft.com/office/powerpoint/2010/main" val="180047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3298412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32</a:t>
            </a:fld>
            <a:endParaRPr lang="en-US"/>
          </a:p>
        </p:txBody>
      </p:sp>
    </p:spTree>
    <p:extLst>
      <p:ext uri="{BB962C8B-B14F-4D97-AF65-F5344CB8AC3E}">
        <p14:creationId xmlns:p14="http://schemas.microsoft.com/office/powerpoint/2010/main" val="1475380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33</a:t>
            </a:fld>
            <a:endParaRPr lang="en-US"/>
          </a:p>
        </p:txBody>
      </p:sp>
    </p:spTree>
    <p:extLst>
      <p:ext uri="{BB962C8B-B14F-4D97-AF65-F5344CB8AC3E}">
        <p14:creationId xmlns:p14="http://schemas.microsoft.com/office/powerpoint/2010/main" val="1694979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DongGoi</a:t>
            </a: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34</a:t>
            </a:fld>
            <a:endParaRPr lang="en-US"/>
          </a:p>
        </p:txBody>
      </p:sp>
    </p:spTree>
    <p:extLst>
      <p:ext uri="{BB962C8B-B14F-4D97-AF65-F5344CB8AC3E}">
        <p14:creationId xmlns:p14="http://schemas.microsoft.com/office/powerpoint/2010/main" val="1529118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88544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Demo2_QuanLyKhachHang</a:t>
            </a:r>
          </a:p>
        </p:txBody>
      </p:sp>
      <p:sp>
        <p:nvSpPr>
          <p:cNvPr id="4" name="Slide Number Placeholder 3"/>
          <p:cNvSpPr>
            <a:spLocks noGrp="1"/>
          </p:cNvSpPr>
          <p:nvPr>
            <p:ph type="sldNum" sz="quarter" idx="5"/>
          </p:nvPr>
        </p:nvSpPr>
        <p:spPr/>
        <p:txBody>
          <a:bodyPr/>
          <a:lstStyle/>
          <a:p>
            <a:fld id="{A4D6F88A-F17F-491B-A558-A5E9980DD532}" type="slidenum">
              <a:rPr lang="en-US" smtClean="0"/>
              <a:pPr/>
              <a:t>36</a:t>
            </a:fld>
            <a:endParaRPr lang="en-US"/>
          </a:p>
        </p:txBody>
      </p:sp>
    </p:spTree>
    <p:extLst>
      <p:ext uri="{BB962C8B-B14F-4D97-AF65-F5344CB8AC3E}">
        <p14:creationId xmlns:p14="http://schemas.microsoft.com/office/powerpoint/2010/main" val="5332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48054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5901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349196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168927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426142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3776578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14/07/2020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14/07/2020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14/07/2020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Dự Án C# Mẫu</a:t>
            </a:r>
          </a:p>
        </p:txBody>
      </p:sp>
      <p:sp>
        <p:nvSpPr>
          <p:cNvPr id="6" name="Subtitle 2">
            <a:extLst>
              <a:ext uri="{FF2B5EF4-FFF2-40B4-BE49-F238E27FC236}">
                <a16:creationId xmlns:a16="http://schemas.microsoft.com/office/drawing/2014/main" id="{6A70D320-96FF-440D-949D-C8F8DC9F2A6B}"/>
              </a:ext>
            </a:extLst>
          </p:cNvPr>
          <p:cNvSpPr>
            <a:spLocks noGrp="1"/>
          </p:cNvSpPr>
          <p:nvPr>
            <p:ph type="subTitle" idx="1"/>
          </p:nvPr>
        </p:nvSpPr>
        <p:spPr>
          <a:xfrm>
            <a:off x="5334000" y="4876800"/>
            <a:ext cx="6756400" cy="914400"/>
          </a:xfrm>
        </p:spPr>
        <p:txBody>
          <a:bodyPr>
            <a:normAutofit/>
          </a:bodyPr>
          <a:lstStyle/>
          <a:p>
            <a:r>
              <a:rPr lang="en-US" dirty="0"/>
              <a:t>Bài 8: Kiểm thử và Đóng gói </a:t>
            </a:r>
          </a:p>
          <a:p>
            <a:endParaRPr lang="en-US" dirty="0"/>
          </a:p>
          <a:p>
            <a:endParaRPr lang="en-US" dirty="0"/>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Kịch</a:t>
            </a:r>
            <a:r>
              <a:rPr lang="en-US" dirty="0"/>
              <a:t> bản kiểm thử </a:t>
            </a:r>
          </a:p>
        </p:txBody>
      </p:sp>
      <p:sp>
        <p:nvSpPr>
          <p:cNvPr id="3" name="Content Placeholder 2"/>
          <p:cNvSpPr>
            <a:spLocks noGrp="1"/>
          </p:cNvSpPr>
          <p:nvPr>
            <p:ph idx="1"/>
          </p:nvPr>
        </p:nvSpPr>
        <p:spPr>
          <a:xfrm>
            <a:off x="609600" y="1066800"/>
            <a:ext cx="5334000" cy="5257800"/>
          </a:xfrm>
        </p:spPr>
        <p:txBody>
          <a:bodyPr>
            <a:normAutofit/>
          </a:bodyPr>
          <a:lstStyle/>
          <a:p>
            <a:r>
              <a:rPr lang="en-US" dirty="0" err="1"/>
              <a:t>Bảo</a:t>
            </a:r>
            <a:r>
              <a:rPr lang="en-US" dirty="0"/>
              <a:t> </a:t>
            </a:r>
            <a:r>
              <a:rPr lang="en-US" dirty="0" err="1"/>
              <a:t>mật</a:t>
            </a:r>
            <a:endParaRPr lang="en-US" dirty="0"/>
          </a:p>
          <a:p>
            <a:pPr lvl="1"/>
            <a:r>
              <a:rPr lang="en-US" dirty="0" err="1"/>
              <a:t>Tất</a:t>
            </a:r>
            <a:r>
              <a:rPr lang="en-US" dirty="0"/>
              <a:t> </a:t>
            </a:r>
            <a:r>
              <a:rPr lang="en-US" dirty="0" err="1"/>
              <a:t>cả</a:t>
            </a:r>
            <a:r>
              <a:rPr lang="en-US" dirty="0"/>
              <a:t> </a:t>
            </a:r>
            <a:r>
              <a:rPr lang="en-US" dirty="0" err="1"/>
              <a:t>phải</a:t>
            </a:r>
            <a:r>
              <a:rPr lang="en-US" dirty="0"/>
              <a:t> </a:t>
            </a:r>
            <a:r>
              <a:rPr lang="en-US" dirty="0" err="1"/>
              <a:t>đăng</a:t>
            </a:r>
            <a:r>
              <a:rPr lang="en-US" dirty="0"/>
              <a:t> </a:t>
            </a:r>
            <a:r>
              <a:rPr lang="en-US" dirty="0" err="1"/>
              <a:t>nhập</a:t>
            </a:r>
            <a:endParaRPr lang="en-US" dirty="0"/>
          </a:p>
          <a:p>
            <a:pPr lvl="1"/>
            <a:r>
              <a:rPr lang="en-US" dirty="0"/>
              <a:t>Admin toàn quyền</a:t>
            </a:r>
          </a:p>
          <a:p>
            <a:pPr lvl="1"/>
            <a:r>
              <a:rPr lang="en-US" dirty="0"/>
              <a:t>Nhân viên không được </a:t>
            </a:r>
            <a:r>
              <a:rPr lang="en-US" dirty="0" err="1"/>
              <a:t>thao</a:t>
            </a:r>
            <a:r>
              <a:rPr lang="en-US" dirty="0"/>
              <a:t> tác thống kê</a:t>
            </a:r>
          </a:p>
          <a:p>
            <a:pPr lvl="1"/>
            <a:r>
              <a:rPr lang="en-US" dirty="0"/>
              <a:t>Nhân viên không đ</a:t>
            </a:r>
            <a:r>
              <a:rPr lang="vi-VN" dirty="0"/>
              <a:t>ư</a:t>
            </a:r>
            <a:r>
              <a:rPr lang="en-US" dirty="0" err="1"/>
              <a:t>ợc</a:t>
            </a:r>
            <a:r>
              <a:rPr lang="en-US" dirty="0"/>
              <a:t> </a:t>
            </a:r>
            <a:r>
              <a:rPr lang="en-US" dirty="0" err="1"/>
              <a:t>thao</a:t>
            </a:r>
            <a:r>
              <a:rPr lang="en-US" dirty="0"/>
              <a:t> tác trên form nhân viên</a:t>
            </a:r>
          </a:p>
          <a:p>
            <a:r>
              <a:rPr lang="en-US" dirty="0" err="1"/>
              <a:t>Quản</a:t>
            </a:r>
            <a:r>
              <a:rPr lang="en-US" dirty="0"/>
              <a:t> </a:t>
            </a:r>
            <a:r>
              <a:rPr lang="en-US" dirty="0" err="1"/>
              <a:t>lý</a:t>
            </a:r>
            <a:endParaRPr lang="en-US" dirty="0"/>
          </a:p>
          <a:p>
            <a:pPr lvl="1"/>
            <a:r>
              <a:rPr lang="en-US" dirty="0"/>
              <a:t>Nhân viên</a:t>
            </a:r>
          </a:p>
          <a:p>
            <a:pPr lvl="1"/>
            <a:r>
              <a:rPr lang="en-US" dirty="0"/>
              <a:t>Khách Hàng</a:t>
            </a:r>
          </a:p>
          <a:p>
            <a:pPr lvl="1"/>
            <a:r>
              <a:rPr lang="en-US" dirty="0"/>
              <a:t>Sản Phẩm</a:t>
            </a:r>
          </a:p>
        </p:txBody>
      </p:sp>
      <p:sp>
        <p:nvSpPr>
          <p:cNvPr id="4" name="Content Placeholder 2"/>
          <p:cNvSpPr txBox="1">
            <a:spLocks/>
          </p:cNvSpPr>
          <p:nvPr/>
        </p:nvSpPr>
        <p:spPr>
          <a:xfrm>
            <a:off x="5943600" y="1066800"/>
            <a:ext cx="53340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Thống</a:t>
            </a:r>
            <a:r>
              <a:rPr lang="en-US" dirty="0"/>
              <a:t> </a:t>
            </a:r>
            <a:r>
              <a:rPr lang="en-US" dirty="0" err="1"/>
              <a:t>kê</a:t>
            </a:r>
            <a:endParaRPr lang="en-US" dirty="0"/>
          </a:p>
          <a:p>
            <a:pPr lvl="1"/>
            <a:r>
              <a:rPr lang="en-US" dirty="0"/>
              <a:t>Sản nhập </a:t>
            </a:r>
            <a:r>
              <a:rPr lang="en-US" dirty="0" err="1"/>
              <a:t>nhập</a:t>
            </a:r>
            <a:r>
              <a:rPr lang="en-US" dirty="0"/>
              <a:t> </a:t>
            </a:r>
            <a:r>
              <a:rPr lang="en-US" dirty="0" err="1"/>
              <a:t>kho</a:t>
            </a:r>
            <a:endParaRPr lang="en-US" dirty="0"/>
          </a:p>
          <a:p>
            <a:pPr lvl="1"/>
            <a:r>
              <a:rPr lang="en-US" dirty="0"/>
              <a:t>Sản phẩm </a:t>
            </a:r>
            <a:r>
              <a:rPr lang="en-US" dirty="0" err="1"/>
              <a:t>tồn</a:t>
            </a:r>
            <a:r>
              <a:rPr lang="en-US" dirty="0"/>
              <a:t> </a:t>
            </a:r>
            <a:r>
              <a:rPr lang="en-US" dirty="0" err="1"/>
              <a:t>kho</a:t>
            </a:r>
            <a:endParaRPr lang="en-US" dirty="0"/>
          </a:p>
          <a:p>
            <a:r>
              <a:rPr lang="en-US" dirty="0"/>
              <a:t>Khác</a:t>
            </a:r>
          </a:p>
          <a:p>
            <a:pPr lvl="1"/>
            <a:r>
              <a:rPr lang="en-US" dirty="0"/>
              <a:t>Đăng nhập</a:t>
            </a:r>
          </a:p>
          <a:p>
            <a:pPr lvl="1"/>
            <a:r>
              <a:rPr lang="en-US" dirty="0"/>
              <a:t>Quên </a:t>
            </a:r>
            <a:r>
              <a:rPr lang="en-US" dirty="0" err="1"/>
              <a:t>mật</a:t>
            </a:r>
            <a:r>
              <a:rPr lang="en-US" dirty="0"/>
              <a:t> khẩu</a:t>
            </a:r>
          </a:p>
          <a:p>
            <a:pPr lvl="1"/>
            <a:r>
              <a:rPr lang="en-US" dirty="0" err="1"/>
              <a:t>Đổi</a:t>
            </a:r>
            <a:r>
              <a:rPr lang="en-US" dirty="0"/>
              <a:t> </a:t>
            </a:r>
            <a:r>
              <a:rPr lang="en-US" dirty="0" err="1"/>
              <a:t>mật</a:t>
            </a:r>
            <a:r>
              <a:rPr lang="en-US" dirty="0"/>
              <a:t> </a:t>
            </a:r>
            <a:r>
              <a:rPr lang="en-US" dirty="0" err="1"/>
              <a:t>khẩu</a:t>
            </a:r>
            <a:endParaRPr lang="en-US" dirty="0"/>
          </a:p>
          <a:p>
            <a:pPr lvl="1"/>
            <a:r>
              <a:rPr lang="en-US" dirty="0" err="1"/>
              <a:t>Đăng</a:t>
            </a:r>
            <a:r>
              <a:rPr lang="en-US" dirty="0"/>
              <a:t> </a:t>
            </a:r>
            <a:r>
              <a:rPr lang="en-US" dirty="0" err="1"/>
              <a:t>xuất</a:t>
            </a:r>
            <a:endParaRPr lang="en-US" dirty="0"/>
          </a:p>
        </p:txBody>
      </p:sp>
    </p:spTree>
    <p:extLst>
      <p:ext uri="{BB962C8B-B14F-4D97-AF65-F5344CB8AC3E}">
        <p14:creationId xmlns:p14="http://schemas.microsoft.com/office/powerpoint/2010/main" val="6824780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 Bảo </a:t>
            </a:r>
            <a:r>
              <a:rPr lang="en-US" dirty="0" err="1"/>
              <a:t>mật</a:t>
            </a:r>
            <a:endParaRPr lang="en-US" dirty="0"/>
          </a:p>
        </p:txBody>
      </p:sp>
      <p:pic>
        <p:nvPicPr>
          <p:cNvPr id="4" name="Picture 3">
            <a:extLst>
              <a:ext uri="{FF2B5EF4-FFF2-40B4-BE49-F238E27FC236}">
                <a16:creationId xmlns:a16="http://schemas.microsoft.com/office/drawing/2014/main" id="{CF5AE57A-9E3E-4048-A97A-02A1D4D8F752}"/>
              </a:ext>
            </a:extLst>
          </p:cNvPr>
          <p:cNvPicPr>
            <a:picLocks noChangeAspect="1"/>
          </p:cNvPicPr>
          <p:nvPr/>
        </p:nvPicPr>
        <p:blipFill>
          <a:blip r:embed="rId3"/>
          <a:stretch>
            <a:fillRect/>
          </a:stretch>
        </p:blipFill>
        <p:spPr>
          <a:xfrm>
            <a:off x="-36013" y="2300287"/>
            <a:ext cx="12228013" cy="3567113"/>
          </a:xfrm>
          <a:prstGeom prst="rect">
            <a:avLst/>
          </a:prstGeom>
        </p:spPr>
      </p:pic>
    </p:spTree>
    <p:extLst>
      <p:ext uri="{BB962C8B-B14F-4D97-AF65-F5344CB8AC3E}">
        <p14:creationId xmlns:p14="http://schemas.microsoft.com/office/powerpoint/2010/main" val="14534609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 Đăng nhập</a:t>
            </a:r>
          </a:p>
        </p:txBody>
      </p:sp>
      <p:pic>
        <p:nvPicPr>
          <p:cNvPr id="3" name="Picture 2">
            <a:extLst>
              <a:ext uri="{FF2B5EF4-FFF2-40B4-BE49-F238E27FC236}">
                <a16:creationId xmlns:a16="http://schemas.microsoft.com/office/drawing/2014/main" id="{D12B6917-0EE6-4C5B-B16A-69586D1B282A}"/>
              </a:ext>
            </a:extLst>
          </p:cNvPr>
          <p:cNvPicPr>
            <a:picLocks noChangeAspect="1"/>
          </p:cNvPicPr>
          <p:nvPr/>
        </p:nvPicPr>
        <p:blipFill>
          <a:blip r:embed="rId3"/>
          <a:stretch>
            <a:fillRect/>
          </a:stretch>
        </p:blipFill>
        <p:spPr>
          <a:xfrm>
            <a:off x="0" y="914400"/>
            <a:ext cx="12192000" cy="5943599"/>
          </a:xfrm>
          <a:prstGeom prst="rect">
            <a:avLst/>
          </a:prstGeom>
        </p:spPr>
      </p:pic>
    </p:spTree>
    <p:extLst>
      <p:ext uri="{BB962C8B-B14F-4D97-AF65-F5344CB8AC3E}">
        <p14:creationId xmlns:p14="http://schemas.microsoft.com/office/powerpoint/2010/main" val="32122956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 là gì</a:t>
            </a:r>
          </a:p>
        </p:txBody>
      </p:sp>
      <p:pic>
        <p:nvPicPr>
          <p:cNvPr id="1028" name="Picture 4" descr="Tech Blog">
            <a:extLst>
              <a:ext uri="{FF2B5EF4-FFF2-40B4-BE49-F238E27FC236}">
                <a16:creationId xmlns:a16="http://schemas.microsoft.com/office/drawing/2014/main" id="{D61EBD78-9BE1-45AD-AA56-6E7C5F05C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619250"/>
            <a:ext cx="78581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0996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dùng Test Report</a:t>
            </a:r>
          </a:p>
        </p:txBody>
      </p:sp>
      <p:pic>
        <p:nvPicPr>
          <p:cNvPr id="2050" name="Picture 2">
            <a:extLst>
              <a:ext uri="{FF2B5EF4-FFF2-40B4-BE49-F238E27FC236}">
                <a16:creationId xmlns:a16="http://schemas.microsoft.com/office/drawing/2014/main" id="{E3DF3A8B-B384-43D7-A1EE-210B31DAF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47800"/>
            <a:ext cx="5681663" cy="460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4575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a:t>
            </a:r>
          </a:p>
        </p:txBody>
      </p:sp>
      <p:pic>
        <p:nvPicPr>
          <p:cNvPr id="4" name="Picture 3">
            <a:extLst>
              <a:ext uri="{FF2B5EF4-FFF2-40B4-BE49-F238E27FC236}">
                <a16:creationId xmlns:a16="http://schemas.microsoft.com/office/drawing/2014/main" id="{07252C10-DDC7-42AC-89A5-735B229BEFA7}"/>
              </a:ext>
            </a:extLst>
          </p:cNvPr>
          <p:cNvPicPr>
            <a:picLocks noChangeAspect="1"/>
          </p:cNvPicPr>
          <p:nvPr/>
        </p:nvPicPr>
        <p:blipFill>
          <a:blip r:embed="rId3"/>
          <a:stretch>
            <a:fillRect/>
          </a:stretch>
        </p:blipFill>
        <p:spPr>
          <a:xfrm>
            <a:off x="1031631" y="1219200"/>
            <a:ext cx="10128738" cy="2743200"/>
          </a:xfrm>
          <a:prstGeom prst="rect">
            <a:avLst/>
          </a:prstGeom>
        </p:spPr>
      </p:pic>
      <p:grpSp>
        <p:nvGrpSpPr>
          <p:cNvPr id="8" name="Group 7">
            <a:extLst>
              <a:ext uri="{FF2B5EF4-FFF2-40B4-BE49-F238E27FC236}">
                <a16:creationId xmlns:a16="http://schemas.microsoft.com/office/drawing/2014/main" id="{B315ED2D-2CCA-45D8-B4AB-D0F3A3608ED6}"/>
              </a:ext>
            </a:extLst>
          </p:cNvPr>
          <p:cNvGrpSpPr/>
          <p:nvPr/>
        </p:nvGrpSpPr>
        <p:grpSpPr>
          <a:xfrm>
            <a:off x="3222936" y="3875841"/>
            <a:ext cx="5746128" cy="2970127"/>
            <a:chOff x="3222936" y="3740651"/>
            <a:chExt cx="5746128" cy="2970127"/>
          </a:xfrm>
        </p:grpSpPr>
        <p:pic>
          <p:nvPicPr>
            <p:cNvPr id="7" name="Picture 6">
              <a:extLst>
                <a:ext uri="{FF2B5EF4-FFF2-40B4-BE49-F238E27FC236}">
                  <a16:creationId xmlns:a16="http://schemas.microsoft.com/office/drawing/2014/main" id="{FC2A6FD9-14BC-4C35-9CE6-4591CF117199}"/>
                </a:ext>
              </a:extLst>
            </p:cNvPr>
            <p:cNvPicPr>
              <a:picLocks noChangeAspect="1"/>
            </p:cNvPicPr>
            <p:nvPr/>
          </p:nvPicPr>
          <p:blipFill>
            <a:blip r:embed="rId4"/>
            <a:stretch>
              <a:fillRect/>
            </a:stretch>
          </p:blipFill>
          <p:spPr>
            <a:xfrm>
              <a:off x="3222936" y="3740651"/>
              <a:ext cx="5746128" cy="2970127"/>
            </a:xfrm>
            <a:prstGeom prst="rect">
              <a:avLst/>
            </a:prstGeom>
          </p:spPr>
        </p:pic>
        <p:sp>
          <p:nvSpPr>
            <p:cNvPr id="6" name="Rectangle 5">
              <a:extLst>
                <a:ext uri="{FF2B5EF4-FFF2-40B4-BE49-F238E27FC236}">
                  <a16:creationId xmlns:a16="http://schemas.microsoft.com/office/drawing/2014/main" id="{9D6B3346-737B-4408-8A45-50A2A55EF301}"/>
                </a:ext>
              </a:extLst>
            </p:cNvPr>
            <p:cNvSpPr/>
            <p:nvPr/>
          </p:nvSpPr>
          <p:spPr>
            <a:xfrm>
              <a:off x="6096000" y="4904873"/>
              <a:ext cx="1559168"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a:t>
              </a:r>
            </a:p>
          </p:txBody>
        </p:sp>
      </p:grpSp>
    </p:spTree>
    <p:extLst>
      <p:ext uri="{BB962C8B-B14F-4D97-AF65-F5344CB8AC3E}">
        <p14:creationId xmlns:p14="http://schemas.microsoft.com/office/powerpoint/2010/main" val="36080003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2</a:t>
            </a:r>
            <a:br>
              <a:rPr lang="en-US" dirty="0"/>
            </a:br>
            <a:r>
              <a:rPr lang="en-US" dirty="0"/>
              <a:t>Automation Unit Test</a:t>
            </a:r>
          </a:p>
        </p:txBody>
      </p:sp>
    </p:spTree>
    <p:extLst>
      <p:ext uri="{BB962C8B-B14F-4D97-AF65-F5344CB8AC3E}">
        <p14:creationId xmlns:p14="http://schemas.microsoft.com/office/powerpoint/2010/main" val="357539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Automation Unit Test</a:t>
            </a:r>
          </a:p>
        </p:txBody>
      </p:sp>
      <p:sp>
        <p:nvSpPr>
          <p:cNvPr id="5" name="Content Placeholder 4"/>
          <p:cNvSpPr>
            <a:spLocks noGrp="1"/>
          </p:cNvSpPr>
          <p:nvPr>
            <p:ph idx="1"/>
          </p:nvPr>
        </p:nvSpPr>
        <p:spPr>
          <a:xfrm>
            <a:off x="609600" y="990600"/>
            <a:ext cx="10972800" cy="5334000"/>
          </a:xfrm>
        </p:spPr>
        <p:txBody>
          <a:bodyPr/>
          <a:lstStyle/>
          <a:p>
            <a:r>
              <a:rPr lang="vi-VN" dirty="0"/>
              <a:t>Kiểm thử tự động là một quá trình xử lý tự động các bước thực hiện một test case</a:t>
            </a:r>
            <a:endParaRPr lang="en-US" dirty="0"/>
          </a:p>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cxnSp>
        <p:nvCxnSpPr>
          <p:cNvPr id="13" name="Straight Arrow Connector 12">
            <a:extLst>
              <a:ext uri="{FF2B5EF4-FFF2-40B4-BE49-F238E27FC236}">
                <a16:creationId xmlns:a16="http://schemas.microsoft.com/office/drawing/2014/main" id="{10C47C80-4F9D-4E89-A1C2-BAF6D87148D3}"/>
              </a:ext>
            </a:extLst>
          </p:cNvPr>
          <p:cNvCxnSpPr/>
          <p:nvPr/>
        </p:nvCxnSpPr>
        <p:spPr>
          <a:xfrm>
            <a:off x="5029200" y="5562600"/>
            <a:ext cx="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EB6B4D29-0EA6-40BE-85A9-DD9A20E53931}"/>
              </a:ext>
            </a:extLst>
          </p:cNvPr>
          <p:cNvPicPr>
            <a:picLocks noChangeAspect="1"/>
          </p:cNvPicPr>
          <p:nvPr/>
        </p:nvPicPr>
        <p:blipFill>
          <a:blip r:embed="rId3"/>
          <a:stretch>
            <a:fillRect/>
          </a:stretch>
        </p:blipFill>
        <p:spPr>
          <a:xfrm>
            <a:off x="2411889" y="2147887"/>
            <a:ext cx="7368221" cy="4176713"/>
          </a:xfrm>
          <a:prstGeom prst="rect">
            <a:avLst/>
          </a:prstGeom>
        </p:spPr>
      </p:pic>
    </p:spTree>
    <p:extLst>
      <p:ext uri="{BB962C8B-B14F-4D97-AF65-F5344CB8AC3E}">
        <p14:creationId xmlns:p14="http://schemas.microsoft.com/office/powerpoint/2010/main" val="14920509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Thực hiện Automation Unit Test</a:t>
            </a:r>
          </a:p>
        </p:txBody>
      </p:sp>
      <p:sp>
        <p:nvSpPr>
          <p:cNvPr id="5" name="Content Placeholder 4"/>
          <p:cNvSpPr>
            <a:spLocks noGrp="1"/>
          </p:cNvSpPr>
          <p:nvPr>
            <p:ph idx="1"/>
          </p:nvPr>
        </p:nvSpPr>
        <p:spPr>
          <a:xfrm>
            <a:off x="609600" y="990600"/>
            <a:ext cx="10972800" cy="5334000"/>
          </a:xfrm>
        </p:spPr>
        <p:txBody>
          <a:bodyPr/>
          <a:lstStyle/>
          <a:p>
            <a:r>
              <a:rPr lang="en-US" dirty="0"/>
              <a:t>Test case</a:t>
            </a:r>
          </a:p>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cxnSp>
        <p:nvCxnSpPr>
          <p:cNvPr id="13" name="Straight Arrow Connector 12">
            <a:extLst>
              <a:ext uri="{FF2B5EF4-FFF2-40B4-BE49-F238E27FC236}">
                <a16:creationId xmlns:a16="http://schemas.microsoft.com/office/drawing/2014/main" id="{10C47C80-4F9D-4E89-A1C2-BAF6D87148D3}"/>
              </a:ext>
            </a:extLst>
          </p:cNvPr>
          <p:cNvCxnSpPr/>
          <p:nvPr/>
        </p:nvCxnSpPr>
        <p:spPr>
          <a:xfrm>
            <a:off x="5029200" y="5562600"/>
            <a:ext cx="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A790FFAF-4C20-4A4D-8781-3F382EC69E0F}"/>
              </a:ext>
            </a:extLst>
          </p:cNvPr>
          <p:cNvPicPr>
            <a:picLocks noChangeAspect="1"/>
          </p:cNvPicPr>
          <p:nvPr/>
        </p:nvPicPr>
        <p:blipFill>
          <a:blip r:embed="rId3"/>
          <a:stretch>
            <a:fillRect/>
          </a:stretch>
        </p:blipFill>
        <p:spPr>
          <a:xfrm>
            <a:off x="133350" y="1909762"/>
            <a:ext cx="11982450" cy="3957638"/>
          </a:xfrm>
          <a:prstGeom prst="rect">
            <a:avLst/>
          </a:prstGeom>
        </p:spPr>
      </p:pic>
    </p:spTree>
    <p:extLst>
      <p:ext uri="{BB962C8B-B14F-4D97-AF65-F5344CB8AC3E}">
        <p14:creationId xmlns:p14="http://schemas.microsoft.com/office/powerpoint/2010/main" val="7373670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Thực hiện Automation Unit Test</a:t>
            </a:r>
          </a:p>
        </p:txBody>
      </p:sp>
      <p:sp>
        <p:nvSpPr>
          <p:cNvPr id="5" name="Content Placeholder 4"/>
          <p:cNvSpPr>
            <a:spLocks noGrp="1"/>
          </p:cNvSpPr>
          <p:nvPr>
            <p:ph idx="1"/>
          </p:nvPr>
        </p:nvSpPr>
        <p:spPr>
          <a:xfrm>
            <a:off x="609600" y="990600"/>
            <a:ext cx="10972800" cy="5334000"/>
          </a:xfrm>
        </p:spPr>
        <p:txBody>
          <a:bodyPr/>
          <a:lstStyle/>
          <a:p>
            <a:r>
              <a:rPr lang="en-US" dirty="0"/>
              <a:t>Tạo l</a:t>
            </a:r>
            <a:r>
              <a:rPr lang="vi-VN" dirty="0"/>
              <a:t>ơ</a:t>
            </a:r>
            <a:r>
              <a:rPr lang="en-US" dirty="0"/>
              <a:t>p test</a:t>
            </a:r>
          </a:p>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cxnSp>
        <p:nvCxnSpPr>
          <p:cNvPr id="13" name="Straight Arrow Connector 12">
            <a:extLst>
              <a:ext uri="{FF2B5EF4-FFF2-40B4-BE49-F238E27FC236}">
                <a16:creationId xmlns:a16="http://schemas.microsoft.com/office/drawing/2014/main" id="{10C47C80-4F9D-4E89-A1C2-BAF6D87148D3}"/>
              </a:ext>
            </a:extLst>
          </p:cNvPr>
          <p:cNvCxnSpPr/>
          <p:nvPr/>
        </p:nvCxnSpPr>
        <p:spPr>
          <a:xfrm>
            <a:off x="5029200" y="5562600"/>
            <a:ext cx="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A3B0BC51-9024-4FB1-8670-CFB2A2D4558A}"/>
              </a:ext>
            </a:extLst>
          </p:cNvPr>
          <p:cNvPicPr>
            <a:picLocks noChangeAspect="1"/>
          </p:cNvPicPr>
          <p:nvPr/>
        </p:nvPicPr>
        <p:blipFill>
          <a:blip r:embed="rId3"/>
          <a:stretch>
            <a:fillRect/>
          </a:stretch>
        </p:blipFill>
        <p:spPr>
          <a:xfrm>
            <a:off x="-2005" y="1752600"/>
            <a:ext cx="6087979" cy="4038600"/>
          </a:xfrm>
          <a:prstGeom prst="rect">
            <a:avLst/>
          </a:prstGeom>
        </p:spPr>
      </p:pic>
      <p:pic>
        <p:nvPicPr>
          <p:cNvPr id="6" name="Picture 5">
            <a:extLst>
              <a:ext uri="{FF2B5EF4-FFF2-40B4-BE49-F238E27FC236}">
                <a16:creationId xmlns:a16="http://schemas.microsoft.com/office/drawing/2014/main" id="{6FBAFD2F-B2C2-480B-9814-D0B76C0E9D25}"/>
              </a:ext>
            </a:extLst>
          </p:cNvPr>
          <p:cNvPicPr>
            <a:picLocks noChangeAspect="1"/>
          </p:cNvPicPr>
          <p:nvPr/>
        </p:nvPicPr>
        <p:blipFill>
          <a:blip r:embed="rId4"/>
          <a:stretch>
            <a:fillRect/>
          </a:stretch>
        </p:blipFill>
        <p:spPr>
          <a:xfrm>
            <a:off x="5943600" y="1685924"/>
            <a:ext cx="6248399" cy="4638675"/>
          </a:xfrm>
          <a:prstGeom prst="rect">
            <a:avLst/>
          </a:prstGeom>
        </p:spPr>
      </p:pic>
    </p:spTree>
    <p:extLst>
      <p:ext uri="{BB962C8B-B14F-4D97-AF65-F5344CB8AC3E}">
        <p14:creationId xmlns:p14="http://schemas.microsoft.com/office/powerpoint/2010/main" val="37928027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en-US" dirty="0"/>
              <a:t>Kiểm thử phần mềm</a:t>
            </a:r>
          </a:p>
          <a:p>
            <a:r>
              <a:rPr lang="en-US" dirty="0"/>
              <a:t>Đóng gói phần mềm</a:t>
            </a:r>
          </a:p>
        </p:txBody>
      </p:sp>
    </p:spTree>
    <p:extLst>
      <p:ext uri="{BB962C8B-B14F-4D97-AF65-F5344CB8AC3E}">
        <p14:creationId xmlns:p14="http://schemas.microsoft.com/office/powerpoint/2010/main" val="35116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Thực hiện Automation Unit Test</a:t>
            </a:r>
          </a:p>
        </p:txBody>
      </p:sp>
      <p:sp>
        <p:nvSpPr>
          <p:cNvPr id="5" name="Content Placeholder 4"/>
          <p:cNvSpPr>
            <a:spLocks noGrp="1"/>
          </p:cNvSpPr>
          <p:nvPr>
            <p:ph idx="1"/>
          </p:nvPr>
        </p:nvSpPr>
        <p:spPr>
          <a:xfrm>
            <a:off x="609600" y="990600"/>
            <a:ext cx="10972800" cy="5334000"/>
          </a:xfrm>
        </p:spPr>
        <p:txBody>
          <a:bodyPr/>
          <a:lstStyle/>
          <a:p>
            <a:r>
              <a:rPr lang="en-US" dirty="0"/>
              <a:t>Test thêm nhân viên</a:t>
            </a:r>
          </a:p>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3" name="Picture 2">
            <a:extLst>
              <a:ext uri="{FF2B5EF4-FFF2-40B4-BE49-F238E27FC236}">
                <a16:creationId xmlns:a16="http://schemas.microsoft.com/office/drawing/2014/main" id="{04754BC3-5900-41E3-97C5-4081A5287A85}"/>
              </a:ext>
            </a:extLst>
          </p:cNvPr>
          <p:cNvPicPr>
            <a:picLocks noChangeAspect="1"/>
          </p:cNvPicPr>
          <p:nvPr/>
        </p:nvPicPr>
        <p:blipFill>
          <a:blip r:embed="rId3"/>
          <a:stretch>
            <a:fillRect/>
          </a:stretch>
        </p:blipFill>
        <p:spPr>
          <a:xfrm>
            <a:off x="0" y="1524000"/>
            <a:ext cx="4672852" cy="3309937"/>
          </a:xfrm>
          <a:prstGeom prst="rect">
            <a:avLst/>
          </a:prstGeom>
        </p:spPr>
      </p:pic>
      <p:pic>
        <p:nvPicPr>
          <p:cNvPr id="8" name="Picture 7">
            <a:extLst>
              <a:ext uri="{FF2B5EF4-FFF2-40B4-BE49-F238E27FC236}">
                <a16:creationId xmlns:a16="http://schemas.microsoft.com/office/drawing/2014/main" id="{87015C4F-0B28-492F-B265-02E7DE5BA83E}"/>
              </a:ext>
            </a:extLst>
          </p:cNvPr>
          <p:cNvPicPr>
            <a:picLocks noChangeAspect="1"/>
          </p:cNvPicPr>
          <p:nvPr/>
        </p:nvPicPr>
        <p:blipFill>
          <a:blip r:embed="rId4"/>
          <a:stretch>
            <a:fillRect/>
          </a:stretch>
        </p:blipFill>
        <p:spPr>
          <a:xfrm>
            <a:off x="5282452" y="3581400"/>
            <a:ext cx="5004548" cy="3276600"/>
          </a:xfrm>
          <a:prstGeom prst="rect">
            <a:avLst/>
          </a:prstGeom>
        </p:spPr>
      </p:pic>
      <p:pic>
        <p:nvPicPr>
          <p:cNvPr id="9" name="Picture 8">
            <a:extLst>
              <a:ext uri="{FF2B5EF4-FFF2-40B4-BE49-F238E27FC236}">
                <a16:creationId xmlns:a16="http://schemas.microsoft.com/office/drawing/2014/main" id="{3603B2C8-4801-452A-A7FD-8C7BEF8123F9}"/>
              </a:ext>
            </a:extLst>
          </p:cNvPr>
          <p:cNvPicPr>
            <a:picLocks noChangeAspect="1"/>
          </p:cNvPicPr>
          <p:nvPr/>
        </p:nvPicPr>
        <p:blipFill>
          <a:blip r:embed="rId5"/>
          <a:stretch>
            <a:fillRect/>
          </a:stretch>
        </p:blipFill>
        <p:spPr>
          <a:xfrm>
            <a:off x="6660776" y="860258"/>
            <a:ext cx="4672852" cy="2644942"/>
          </a:xfrm>
          <a:prstGeom prst="rect">
            <a:avLst/>
          </a:prstGeom>
        </p:spPr>
      </p:pic>
    </p:spTree>
    <p:extLst>
      <p:ext uri="{BB962C8B-B14F-4D97-AF65-F5344CB8AC3E}">
        <p14:creationId xmlns:p14="http://schemas.microsoft.com/office/powerpoint/2010/main" val="197774507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3</a:t>
            </a:r>
            <a:br>
              <a:rPr lang="en-US" dirty="0"/>
            </a:br>
            <a:r>
              <a:rPr lang="en-US" dirty="0"/>
              <a:t>Đóng gói phần mềm</a:t>
            </a:r>
          </a:p>
        </p:txBody>
      </p:sp>
    </p:spTree>
    <p:extLst>
      <p:ext uri="{BB962C8B-B14F-4D97-AF65-F5344CB8AC3E}">
        <p14:creationId xmlns:p14="http://schemas.microsoft.com/office/powerpoint/2010/main" val="250258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Đính kèm </a:t>
            </a:r>
            <a:r>
              <a:rPr lang="en-US" dirty="0" err="1"/>
              <a:t>csdl</a:t>
            </a:r>
            <a:endParaRPr lang="en-US" dirty="0"/>
          </a:p>
        </p:txBody>
      </p:sp>
      <p:sp>
        <p:nvSpPr>
          <p:cNvPr id="5" name="Content Placeholder 4"/>
          <p:cNvSpPr>
            <a:spLocks noGrp="1"/>
          </p:cNvSpPr>
          <p:nvPr>
            <p:ph idx="1"/>
          </p:nvPr>
        </p:nvSpPr>
        <p:spPr>
          <a:xfrm>
            <a:off x="609600" y="990600"/>
            <a:ext cx="10972800" cy="5334000"/>
          </a:xfrm>
        </p:spPr>
        <p:txBody>
          <a:bodyPr/>
          <a:lstStyle/>
          <a:p>
            <a:r>
              <a:rPr lang="en-US" dirty="0"/>
              <a:t>Tạo script database</a:t>
            </a:r>
          </a:p>
          <a:p>
            <a:pPr marL="0" indent="0">
              <a:buNone/>
            </a:pPr>
            <a:endParaRPr lang="en-US" dirty="0"/>
          </a:p>
          <a:p>
            <a:endParaRPr lang="en-US" dirty="0"/>
          </a:p>
          <a:p>
            <a:r>
              <a:rPr lang="en-US" dirty="0"/>
              <a:t>Attach database đính kèm trong app</a:t>
            </a:r>
          </a:p>
          <a:p>
            <a:endParaRPr lang="en-US" dirty="0"/>
          </a:p>
          <a:p>
            <a:endParaRPr lang="en-US" dirty="0"/>
          </a:p>
          <a:p>
            <a:r>
              <a:rPr lang="en-US" dirty="0"/>
              <a:t>Cập nhật </a:t>
            </a:r>
            <a:r>
              <a:rPr lang="en-US" dirty="0" err="1"/>
              <a:t>chuỗi</a:t>
            </a:r>
            <a:r>
              <a:rPr lang="en-US" dirty="0"/>
              <a:t> kết </a:t>
            </a:r>
            <a:r>
              <a:rPr lang="en-US" dirty="0" err="1"/>
              <a:t>nối</a:t>
            </a:r>
            <a:r>
              <a:rPr lang="en-US" dirty="0"/>
              <a:t> lúc runtime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8" name="Picture 7">
            <a:extLst>
              <a:ext uri="{FF2B5EF4-FFF2-40B4-BE49-F238E27FC236}">
                <a16:creationId xmlns:a16="http://schemas.microsoft.com/office/drawing/2014/main" id="{2B66EAD3-8FC5-4904-BCA6-A3006215A17C}"/>
              </a:ext>
            </a:extLst>
          </p:cNvPr>
          <p:cNvPicPr>
            <a:picLocks noChangeAspect="1"/>
          </p:cNvPicPr>
          <p:nvPr/>
        </p:nvPicPr>
        <p:blipFill>
          <a:blip r:embed="rId3"/>
          <a:stretch>
            <a:fillRect/>
          </a:stretch>
        </p:blipFill>
        <p:spPr>
          <a:xfrm>
            <a:off x="0" y="1600200"/>
            <a:ext cx="12192000" cy="914400"/>
          </a:xfrm>
          <a:prstGeom prst="rect">
            <a:avLst/>
          </a:prstGeom>
        </p:spPr>
      </p:pic>
      <p:pic>
        <p:nvPicPr>
          <p:cNvPr id="9" name="Picture 8">
            <a:extLst>
              <a:ext uri="{FF2B5EF4-FFF2-40B4-BE49-F238E27FC236}">
                <a16:creationId xmlns:a16="http://schemas.microsoft.com/office/drawing/2014/main" id="{F7E0C20A-B1E9-4499-9BFE-CC7640915C86}"/>
              </a:ext>
            </a:extLst>
          </p:cNvPr>
          <p:cNvPicPr>
            <a:picLocks noChangeAspect="1"/>
          </p:cNvPicPr>
          <p:nvPr/>
        </p:nvPicPr>
        <p:blipFill>
          <a:blip r:embed="rId4"/>
          <a:stretch>
            <a:fillRect/>
          </a:stretch>
        </p:blipFill>
        <p:spPr>
          <a:xfrm>
            <a:off x="0" y="3124200"/>
            <a:ext cx="12192000" cy="914400"/>
          </a:xfrm>
          <a:prstGeom prst="rect">
            <a:avLst/>
          </a:prstGeom>
        </p:spPr>
      </p:pic>
      <p:pic>
        <p:nvPicPr>
          <p:cNvPr id="10" name="Picture 9">
            <a:extLst>
              <a:ext uri="{FF2B5EF4-FFF2-40B4-BE49-F238E27FC236}">
                <a16:creationId xmlns:a16="http://schemas.microsoft.com/office/drawing/2014/main" id="{FC04A779-027A-4502-8455-D0183C6FAA3E}"/>
              </a:ext>
            </a:extLst>
          </p:cNvPr>
          <p:cNvPicPr>
            <a:picLocks noChangeAspect="1"/>
          </p:cNvPicPr>
          <p:nvPr/>
        </p:nvPicPr>
        <p:blipFill>
          <a:blip r:embed="rId5"/>
          <a:stretch>
            <a:fillRect/>
          </a:stretch>
        </p:blipFill>
        <p:spPr>
          <a:xfrm>
            <a:off x="0" y="4572000"/>
            <a:ext cx="10972800" cy="1295400"/>
          </a:xfrm>
          <a:prstGeom prst="rect">
            <a:avLst/>
          </a:prstGeom>
        </p:spPr>
      </p:pic>
      <p:pic>
        <p:nvPicPr>
          <p:cNvPr id="11" name="Picture 10">
            <a:extLst>
              <a:ext uri="{FF2B5EF4-FFF2-40B4-BE49-F238E27FC236}">
                <a16:creationId xmlns:a16="http://schemas.microsoft.com/office/drawing/2014/main" id="{B7C6DB84-BAB5-40FB-ADA0-9DF5CC1AF8C3}"/>
              </a:ext>
            </a:extLst>
          </p:cNvPr>
          <p:cNvPicPr>
            <a:picLocks noChangeAspect="1"/>
          </p:cNvPicPr>
          <p:nvPr/>
        </p:nvPicPr>
        <p:blipFill>
          <a:blip r:embed="rId6"/>
          <a:stretch>
            <a:fillRect/>
          </a:stretch>
        </p:blipFill>
        <p:spPr>
          <a:xfrm>
            <a:off x="0" y="6172200"/>
            <a:ext cx="10668000" cy="685801"/>
          </a:xfrm>
          <a:prstGeom prst="rect">
            <a:avLst/>
          </a:prstGeom>
        </p:spPr>
      </p:pic>
      <p:cxnSp>
        <p:nvCxnSpPr>
          <p:cNvPr id="13" name="Straight Arrow Connector 12">
            <a:extLst>
              <a:ext uri="{FF2B5EF4-FFF2-40B4-BE49-F238E27FC236}">
                <a16:creationId xmlns:a16="http://schemas.microsoft.com/office/drawing/2014/main" id="{10C47C80-4F9D-4E89-A1C2-BAF6D87148D3}"/>
              </a:ext>
            </a:extLst>
          </p:cNvPr>
          <p:cNvCxnSpPr/>
          <p:nvPr/>
        </p:nvCxnSpPr>
        <p:spPr>
          <a:xfrm>
            <a:off x="5029200" y="5562600"/>
            <a:ext cx="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461454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“Release” sản phẩm dự án</a:t>
            </a:r>
          </a:p>
        </p:txBody>
      </p:sp>
      <p:sp>
        <p:nvSpPr>
          <p:cNvPr id="5" name="Content Placeholder 4"/>
          <p:cNvSpPr>
            <a:spLocks noGrp="1"/>
          </p:cNvSpPr>
          <p:nvPr>
            <p:ph idx="1"/>
          </p:nvPr>
        </p:nvSpPr>
        <p:spPr/>
        <p:txBody>
          <a:bodyPr/>
          <a:lstStyle/>
          <a:p>
            <a:pPr lvl="1"/>
            <a:r>
              <a:rPr lang="en-US" dirty="0"/>
              <a:t>1. Làm sạch và dịch lại dự án</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2. Sử dụng các tập tin </a:t>
            </a:r>
            <a:r>
              <a:rPr lang="en-US" dirty="0" err="1"/>
              <a:t>dll</a:t>
            </a:r>
            <a:r>
              <a:rPr lang="en-US" dirty="0"/>
              <a:t> và các tài nguyên liên quan trong </a:t>
            </a:r>
            <a:r>
              <a:rPr lang="en-US" dirty="0" err="1"/>
              <a:t>th</a:t>
            </a:r>
            <a:r>
              <a:rPr lang="vi-VN" dirty="0"/>
              <a:t>ư</a:t>
            </a:r>
            <a:r>
              <a:rPr lang="en-US" dirty="0"/>
              <a:t> mục “</a:t>
            </a:r>
            <a:r>
              <a:rPr lang="en-US" dirty="0" err="1"/>
              <a:t>realease</a:t>
            </a:r>
            <a:r>
              <a:rPr lang="en-US" dirty="0"/>
              <a:t>”</a:t>
            </a:r>
          </a:p>
          <a:p>
            <a:pPr lvl="1"/>
            <a:r>
              <a:rPr lang="en-US" dirty="0"/>
              <a:t>3. Chép tập tin </a:t>
            </a:r>
            <a:r>
              <a:rPr lang="en-US" dirty="0" err="1"/>
              <a:t>csdl</a:t>
            </a:r>
            <a:r>
              <a:rPr lang="en-US" dirty="0"/>
              <a:t> : </a:t>
            </a:r>
            <a:r>
              <a:rPr lang="en-US" dirty="0" err="1"/>
              <a:t>file.mdf</a:t>
            </a:r>
            <a:r>
              <a:rPr lang="en-US" dirty="0"/>
              <a:t>, file.log</a:t>
            </a:r>
          </a:p>
        </p:txBody>
      </p:sp>
      <p:pic>
        <p:nvPicPr>
          <p:cNvPr id="3" name="Picture 2">
            <a:extLst>
              <a:ext uri="{FF2B5EF4-FFF2-40B4-BE49-F238E27FC236}">
                <a16:creationId xmlns:a16="http://schemas.microsoft.com/office/drawing/2014/main" id="{90F23284-27DB-486F-847A-422C7CB8FA9D}"/>
              </a:ext>
            </a:extLst>
          </p:cNvPr>
          <p:cNvPicPr>
            <a:picLocks noChangeAspect="1"/>
          </p:cNvPicPr>
          <p:nvPr/>
        </p:nvPicPr>
        <p:blipFill>
          <a:blip r:embed="rId2"/>
          <a:stretch>
            <a:fillRect/>
          </a:stretch>
        </p:blipFill>
        <p:spPr>
          <a:xfrm>
            <a:off x="1524000" y="1763879"/>
            <a:ext cx="3644999" cy="1681163"/>
          </a:xfrm>
          <a:prstGeom prst="rect">
            <a:avLst/>
          </a:prstGeom>
        </p:spPr>
      </p:pic>
      <p:pic>
        <p:nvPicPr>
          <p:cNvPr id="7" name="Picture 6">
            <a:extLst>
              <a:ext uri="{FF2B5EF4-FFF2-40B4-BE49-F238E27FC236}">
                <a16:creationId xmlns:a16="http://schemas.microsoft.com/office/drawing/2014/main" id="{8299D32C-22D0-4474-BD0E-8725DDD67C9D}"/>
              </a:ext>
            </a:extLst>
          </p:cNvPr>
          <p:cNvPicPr>
            <a:picLocks noChangeAspect="1"/>
          </p:cNvPicPr>
          <p:nvPr/>
        </p:nvPicPr>
        <p:blipFill>
          <a:blip r:embed="rId3"/>
          <a:stretch>
            <a:fillRect/>
          </a:stretch>
        </p:blipFill>
        <p:spPr>
          <a:xfrm>
            <a:off x="5819307" y="1763879"/>
            <a:ext cx="2407391" cy="1681163"/>
          </a:xfrm>
          <a:prstGeom prst="rect">
            <a:avLst/>
          </a:prstGeom>
        </p:spPr>
      </p:pic>
    </p:spTree>
    <p:extLst>
      <p:ext uri="{BB962C8B-B14F-4D97-AF65-F5344CB8AC3E}">
        <p14:creationId xmlns:p14="http://schemas.microsoft.com/office/powerpoint/2010/main" val="549852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“Release” sản phẩm dự án</a:t>
            </a:r>
          </a:p>
        </p:txBody>
      </p:sp>
      <p:pic>
        <p:nvPicPr>
          <p:cNvPr id="2" name="Content Placeholder 1">
            <a:extLst>
              <a:ext uri="{FF2B5EF4-FFF2-40B4-BE49-F238E27FC236}">
                <a16:creationId xmlns:a16="http://schemas.microsoft.com/office/drawing/2014/main" id="{4DB5B21D-B23E-47C2-8C50-97ADA93C1FB8}"/>
              </a:ext>
            </a:extLst>
          </p:cNvPr>
          <p:cNvPicPr>
            <a:picLocks noGrp="1" noChangeAspect="1"/>
          </p:cNvPicPr>
          <p:nvPr>
            <p:ph idx="1"/>
          </p:nvPr>
        </p:nvPicPr>
        <p:blipFill>
          <a:blip r:embed="rId2"/>
          <a:stretch>
            <a:fillRect/>
          </a:stretch>
        </p:blipFill>
        <p:spPr>
          <a:xfrm>
            <a:off x="2290288" y="762000"/>
            <a:ext cx="6453662" cy="6095999"/>
          </a:xfrm>
          <a:prstGeom prst="rect">
            <a:avLst/>
          </a:prstGeom>
        </p:spPr>
      </p:pic>
    </p:spTree>
    <p:extLst>
      <p:ext uri="{BB962C8B-B14F-4D97-AF65-F5344CB8AC3E}">
        <p14:creationId xmlns:p14="http://schemas.microsoft.com/office/powerpoint/2010/main" val="14991959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Tích hợp Advanced Installer </a:t>
            </a:r>
          </a:p>
        </p:txBody>
      </p:sp>
      <p:sp>
        <p:nvSpPr>
          <p:cNvPr id="5" name="Content Placeholder 4"/>
          <p:cNvSpPr>
            <a:spLocks noGrp="1"/>
          </p:cNvSpPr>
          <p:nvPr>
            <p:ph idx="1"/>
          </p:nvPr>
        </p:nvSpPr>
        <p:spPr>
          <a:xfrm>
            <a:off x="609600" y="990600"/>
            <a:ext cx="10972800" cy="5334000"/>
          </a:xfrm>
        </p:spPr>
        <p:txBody>
          <a:bodyPr/>
          <a:lstStyle/>
          <a:p>
            <a:r>
              <a:rPr lang="en-US" dirty="0"/>
              <a:t>Advanced Installer: </a:t>
            </a:r>
            <a:r>
              <a:rPr lang="vi-VN" dirty="0"/>
              <a:t>là một ứng dụng chuyên nghiệp cung cấp cho người dùng nhiều công cụ hữu ích để tạo ra bộ cài đặt riêng trong hệ thống Windows</a:t>
            </a:r>
            <a:endParaRPr lang="en-US" dirty="0"/>
          </a:p>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CE8A53B9-4E1A-4BDC-9278-7D5EA0006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366284"/>
            <a:ext cx="8610600" cy="449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0141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2" name="Picture 1">
            <a:extLst>
              <a:ext uri="{FF2B5EF4-FFF2-40B4-BE49-F238E27FC236}">
                <a16:creationId xmlns:a16="http://schemas.microsoft.com/office/drawing/2014/main" id="{8C2A78C0-1A41-48DE-83A4-622D1486BA98}"/>
              </a:ext>
            </a:extLst>
          </p:cNvPr>
          <p:cNvPicPr>
            <a:picLocks noChangeAspect="1"/>
          </p:cNvPicPr>
          <p:nvPr/>
        </p:nvPicPr>
        <p:blipFill>
          <a:blip r:embed="rId3"/>
          <a:stretch>
            <a:fillRect/>
          </a:stretch>
        </p:blipFill>
        <p:spPr>
          <a:xfrm>
            <a:off x="426186" y="1438776"/>
            <a:ext cx="11339627" cy="4857750"/>
          </a:xfrm>
          <a:prstGeom prst="rect">
            <a:avLst/>
          </a:prstGeom>
        </p:spPr>
      </p:pic>
    </p:spTree>
    <p:extLst>
      <p:ext uri="{BB962C8B-B14F-4D97-AF65-F5344CB8AC3E}">
        <p14:creationId xmlns:p14="http://schemas.microsoft.com/office/powerpoint/2010/main" val="15555293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3" name="Picture 2">
            <a:extLst>
              <a:ext uri="{FF2B5EF4-FFF2-40B4-BE49-F238E27FC236}">
                <a16:creationId xmlns:a16="http://schemas.microsoft.com/office/drawing/2014/main" id="{392E76A7-4738-4FC3-8F02-5571EBD7764A}"/>
              </a:ext>
            </a:extLst>
          </p:cNvPr>
          <p:cNvPicPr>
            <a:picLocks noChangeAspect="1"/>
          </p:cNvPicPr>
          <p:nvPr/>
        </p:nvPicPr>
        <p:blipFill>
          <a:blip r:embed="rId3"/>
          <a:stretch>
            <a:fillRect/>
          </a:stretch>
        </p:blipFill>
        <p:spPr>
          <a:xfrm>
            <a:off x="4011" y="1405435"/>
            <a:ext cx="6096000" cy="5177927"/>
          </a:xfrm>
          <a:prstGeom prst="rect">
            <a:avLst/>
          </a:prstGeom>
        </p:spPr>
      </p:pic>
      <p:pic>
        <p:nvPicPr>
          <p:cNvPr id="6" name="Picture 5">
            <a:extLst>
              <a:ext uri="{FF2B5EF4-FFF2-40B4-BE49-F238E27FC236}">
                <a16:creationId xmlns:a16="http://schemas.microsoft.com/office/drawing/2014/main" id="{17EAD50E-DF3F-49E2-A6BB-45FBE77F13B1}"/>
              </a:ext>
            </a:extLst>
          </p:cNvPr>
          <p:cNvPicPr>
            <a:picLocks noChangeAspect="1"/>
          </p:cNvPicPr>
          <p:nvPr/>
        </p:nvPicPr>
        <p:blipFill>
          <a:blip r:embed="rId4"/>
          <a:stretch>
            <a:fillRect/>
          </a:stretch>
        </p:blipFill>
        <p:spPr>
          <a:xfrm>
            <a:off x="6477001" y="1405434"/>
            <a:ext cx="5715000" cy="5147765"/>
          </a:xfrm>
          <a:prstGeom prst="rect">
            <a:avLst/>
          </a:prstGeom>
        </p:spPr>
      </p:pic>
    </p:spTree>
    <p:extLst>
      <p:ext uri="{BB962C8B-B14F-4D97-AF65-F5344CB8AC3E}">
        <p14:creationId xmlns:p14="http://schemas.microsoft.com/office/powerpoint/2010/main" val="327136183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2" name="Picture 1">
            <a:extLst>
              <a:ext uri="{FF2B5EF4-FFF2-40B4-BE49-F238E27FC236}">
                <a16:creationId xmlns:a16="http://schemas.microsoft.com/office/drawing/2014/main" id="{28F33466-C58C-4C37-9BA6-454B091BC919}"/>
              </a:ext>
            </a:extLst>
          </p:cNvPr>
          <p:cNvPicPr>
            <a:picLocks noChangeAspect="1"/>
          </p:cNvPicPr>
          <p:nvPr/>
        </p:nvPicPr>
        <p:blipFill>
          <a:blip r:embed="rId3"/>
          <a:stretch>
            <a:fillRect/>
          </a:stretch>
        </p:blipFill>
        <p:spPr>
          <a:xfrm>
            <a:off x="2771274" y="990600"/>
            <a:ext cx="6677526" cy="5867400"/>
          </a:xfrm>
          <a:prstGeom prst="rect">
            <a:avLst/>
          </a:prstGeom>
        </p:spPr>
      </p:pic>
    </p:spTree>
    <p:extLst>
      <p:ext uri="{BB962C8B-B14F-4D97-AF65-F5344CB8AC3E}">
        <p14:creationId xmlns:p14="http://schemas.microsoft.com/office/powerpoint/2010/main" val="20537108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3" name="Picture 2">
            <a:extLst>
              <a:ext uri="{FF2B5EF4-FFF2-40B4-BE49-F238E27FC236}">
                <a16:creationId xmlns:a16="http://schemas.microsoft.com/office/drawing/2014/main" id="{423C44B9-DD34-448F-BA6F-1B90CACD3296}"/>
              </a:ext>
            </a:extLst>
          </p:cNvPr>
          <p:cNvPicPr>
            <a:picLocks noChangeAspect="1"/>
          </p:cNvPicPr>
          <p:nvPr/>
        </p:nvPicPr>
        <p:blipFill>
          <a:blip r:embed="rId3"/>
          <a:stretch>
            <a:fillRect/>
          </a:stretch>
        </p:blipFill>
        <p:spPr>
          <a:xfrm>
            <a:off x="0" y="812048"/>
            <a:ext cx="9467850" cy="6061994"/>
          </a:xfrm>
          <a:prstGeom prst="rect">
            <a:avLst/>
          </a:prstGeom>
        </p:spPr>
      </p:pic>
    </p:spTree>
    <p:extLst>
      <p:ext uri="{BB962C8B-B14F-4D97-AF65-F5344CB8AC3E}">
        <p14:creationId xmlns:p14="http://schemas.microsoft.com/office/powerpoint/2010/main" val="94486627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Phần 1</a:t>
            </a:r>
            <a:br>
              <a:rPr lang="en-US" dirty="0"/>
            </a:br>
            <a:r>
              <a:rPr lang="en-US" dirty="0"/>
              <a:t>Tổng quan về kiểm thử</a:t>
            </a:r>
            <a:br>
              <a:rPr lang="en-US" dirty="0"/>
            </a:br>
            <a:br>
              <a:rPr lang="en-US" dirty="0"/>
            </a:br>
            <a:endParaRPr lang="en-US" dirty="0"/>
          </a:p>
        </p:txBody>
      </p:sp>
    </p:spTree>
    <p:extLst>
      <p:ext uri="{BB962C8B-B14F-4D97-AF65-F5344CB8AC3E}">
        <p14:creationId xmlns:p14="http://schemas.microsoft.com/office/powerpoint/2010/main" val="2574997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6" name="Rectangle 5">
            <a:extLst>
              <a:ext uri="{FF2B5EF4-FFF2-40B4-BE49-F238E27FC236}">
                <a16:creationId xmlns:a16="http://schemas.microsoft.com/office/drawing/2014/main" id="{93D49EFF-01E5-4C0C-B434-717CB5B342AB}"/>
              </a:ext>
            </a:extLst>
          </p:cNvPr>
          <p:cNvSpPr/>
          <p:nvPr/>
        </p:nvSpPr>
        <p:spPr>
          <a:xfrm>
            <a:off x="182438" y="990600"/>
            <a:ext cx="5626925" cy="523220"/>
          </a:xfrm>
          <a:prstGeom prst="rect">
            <a:avLst/>
          </a:prstGeom>
        </p:spPr>
        <p:txBody>
          <a:bodyPr wrap="none">
            <a:spAutoFit/>
          </a:bodyPr>
          <a:lstStyle/>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Thêm các file release sản phẩm</a:t>
            </a:r>
          </a:p>
        </p:txBody>
      </p:sp>
      <p:pic>
        <p:nvPicPr>
          <p:cNvPr id="7" name="Picture 6">
            <a:extLst>
              <a:ext uri="{FF2B5EF4-FFF2-40B4-BE49-F238E27FC236}">
                <a16:creationId xmlns:a16="http://schemas.microsoft.com/office/drawing/2014/main" id="{C4C25CC3-3890-4A60-BE25-F5C5E820B9B2}"/>
              </a:ext>
            </a:extLst>
          </p:cNvPr>
          <p:cNvPicPr>
            <a:picLocks noChangeAspect="1"/>
          </p:cNvPicPr>
          <p:nvPr/>
        </p:nvPicPr>
        <p:blipFill>
          <a:blip r:embed="rId3"/>
          <a:stretch>
            <a:fillRect/>
          </a:stretch>
        </p:blipFill>
        <p:spPr>
          <a:xfrm>
            <a:off x="609601" y="1562100"/>
            <a:ext cx="10896600" cy="5295900"/>
          </a:xfrm>
          <a:prstGeom prst="rect">
            <a:avLst/>
          </a:prstGeom>
        </p:spPr>
      </p:pic>
    </p:spTree>
    <p:extLst>
      <p:ext uri="{BB962C8B-B14F-4D97-AF65-F5344CB8AC3E}">
        <p14:creationId xmlns:p14="http://schemas.microsoft.com/office/powerpoint/2010/main" val="352863538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6" name="Rectangle 5">
            <a:extLst>
              <a:ext uri="{FF2B5EF4-FFF2-40B4-BE49-F238E27FC236}">
                <a16:creationId xmlns:a16="http://schemas.microsoft.com/office/drawing/2014/main" id="{93D49EFF-01E5-4C0C-B434-717CB5B342AB}"/>
              </a:ext>
            </a:extLst>
          </p:cNvPr>
          <p:cNvSpPr/>
          <p:nvPr/>
        </p:nvSpPr>
        <p:spPr>
          <a:xfrm>
            <a:off x="182438" y="990600"/>
            <a:ext cx="4841262" cy="523220"/>
          </a:xfrm>
          <a:prstGeom prst="rect">
            <a:avLst/>
          </a:prstGeom>
        </p:spPr>
        <p:txBody>
          <a:bodyPr wrap="none">
            <a:spAutoFit/>
          </a:bodyPr>
          <a:lstStyle/>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Thêm các yêu cầu bắt buộc</a:t>
            </a:r>
          </a:p>
        </p:txBody>
      </p:sp>
      <p:pic>
        <p:nvPicPr>
          <p:cNvPr id="2" name="Picture 1">
            <a:extLst>
              <a:ext uri="{FF2B5EF4-FFF2-40B4-BE49-F238E27FC236}">
                <a16:creationId xmlns:a16="http://schemas.microsoft.com/office/drawing/2014/main" id="{F340305C-C4DB-43AA-9DDF-F58216FE9467}"/>
              </a:ext>
            </a:extLst>
          </p:cNvPr>
          <p:cNvPicPr>
            <a:picLocks noChangeAspect="1"/>
          </p:cNvPicPr>
          <p:nvPr/>
        </p:nvPicPr>
        <p:blipFill>
          <a:blip r:embed="rId3"/>
          <a:stretch>
            <a:fillRect/>
          </a:stretch>
        </p:blipFill>
        <p:spPr>
          <a:xfrm>
            <a:off x="5715000" y="954505"/>
            <a:ext cx="6477000" cy="3950368"/>
          </a:xfrm>
          <a:prstGeom prst="rect">
            <a:avLst/>
          </a:prstGeom>
        </p:spPr>
      </p:pic>
      <p:pic>
        <p:nvPicPr>
          <p:cNvPr id="3" name="Picture 2">
            <a:extLst>
              <a:ext uri="{FF2B5EF4-FFF2-40B4-BE49-F238E27FC236}">
                <a16:creationId xmlns:a16="http://schemas.microsoft.com/office/drawing/2014/main" id="{C5E68B9F-7AEE-4B0A-9312-2A9ECC5FBA29}"/>
              </a:ext>
            </a:extLst>
          </p:cNvPr>
          <p:cNvPicPr>
            <a:picLocks noChangeAspect="1"/>
          </p:cNvPicPr>
          <p:nvPr/>
        </p:nvPicPr>
        <p:blipFill>
          <a:blip r:embed="rId4"/>
          <a:stretch>
            <a:fillRect/>
          </a:stretch>
        </p:blipFill>
        <p:spPr>
          <a:xfrm>
            <a:off x="95250" y="3886200"/>
            <a:ext cx="6915150" cy="2971800"/>
          </a:xfrm>
          <a:prstGeom prst="rect">
            <a:avLst/>
          </a:prstGeom>
        </p:spPr>
      </p:pic>
    </p:spTree>
    <p:extLst>
      <p:ext uri="{BB962C8B-B14F-4D97-AF65-F5344CB8AC3E}">
        <p14:creationId xmlns:p14="http://schemas.microsoft.com/office/powerpoint/2010/main" val="76734282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6" name="Rectangle 5">
            <a:extLst>
              <a:ext uri="{FF2B5EF4-FFF2-40B4-BE49-F238E27FC236}">
                <a16:creationId xmlns:a16="http://schemas.microsoft.com/office/drawing/2014/main" id="{93D49EFF-01E5-4C0C-B434-717CB5B342AB}"/>
              </a:ext>
            </a:extLst>
          </p:cNvPr>
          <p:cNvSpPr/>
          <p:nvPr/>
        </p:nvSpPr>
        <p:spPr>
          <a:xfrm>
            <a:off x="182438" y="990600"/>
            <a:ext cx="4761240" cy="523220"/>
          </a:xfrm>
          <a:prstGeom prst="rect">
            <a:avLst/>
          </a:prstGeom>
        </p:spPr>
        <p:txBody>
          <a:bodyPr wrap="none">
            <a:spAutoFit/>
          </a:bodyPr>
          <a:lstStyle/>
          <a:p>
            <a:pPr marL="342900" lvl="0" indent="-342900">
              <a:spcBef>
                <a:spcPct val="20000"/>
              </a:spcBef>
              <a:buClr>
                <a:srgbClr val="FF5A33"/>
              </a:buClr>
              <a:buFont typeface="Wingdings" pitchFamily="2" charset="2"/>
              <a:buChar char="q"/>
            </a:pPr>
            <a:r>
              <a:rPr lang="en-US" sz="2800" dirty="0" err="1">
                <a:solidFill>
                  <a:prstClr val="black"/>
                </a:solidFill>
                <a:latin typeface="Segoe UI" pitchFamily="34" charset="0"/>
                <a:cs typeface="Segoe UI" pitchFamily="34" charset="0"/>
              </a:rPr>
              <a:t>Ràng</a:t>
            </a:r>
            <a:r>
              <a:rPr lang="en-US" sz="2800" dirty="0">
                <a:solidFill>
                  <a:prstClr val="black"/>
                </a:solidFill>
                <a:latin typeface="Segoe UI" pitchFamily="34" charset="0"/>
                <a:cs typeface="Segoe UI" pitchFamily="34" charset="0"/>
              </a:rPr>
              <a:t> buộc </a:t>
            </a:r>
            <a:r>
              <a:rPr lang="en-US" sz="2800" dirty="0" err="1">
                <a:solidFill>
                  <a:prstClr val="black"/>
                </a:solidFill>
                <a:latin typeface="Segoe UI" pitchFamily="34" charset="0"/>
                <a:cs typeface="Segoe UI" pitchFamily="34" charset="0"/>
              </a:rPr>
              <a:t>hdh</a:t>
            </a:r>
            <a:r>
              <a:rPr lang="en-US" sz="2800" dirty="0">
                <a:solidFill>
                  <a:prstClr val="black"/>
                </a:solidFill>
                <a:latin typeface="Segoe UI" pitchFamily="34" charset="0"/>
                <a:cs typeface="Segoe UI" pitchFamily="34" charset="0"/>
              </a:rPr>
              <a:t>, cấp quyền</a:t>
            </a:r>
          </a:p>
        </p:txBody>
      </p:sp>
      <p:pic>
        <p:nvPicPr>
          <p:cNvPr id="7" name="Picture 6">
            <a:extLst>
              <a:ext uri="{FF2B5EF4-FFF2-40B4-BE49-F238E27FC236}">
                <a16:creationId xmlns:a16="http://schemas.microsoft.com/office/drawing/2014/main" id="{4941AA63-AAB0-4CA3-9A8D-9DC038EE2C2B}"/>
              </a:ext>
            </a:extLst>
          </p:cNvPr>
          <p:cNvPicPr>
            <a:picLocks noChangeAspect="1"/>
          </p:cNvPicPr>
          <p:nvPr/>
        </p:nvPicPr>
        <p:blipFill>
          <a:blip r:embed="rId3"/>
          <a:stretch>
            <a:fillRect/>
          </a:stretch>
        </p:blipFill>
        <p:spPr>
          <a:xfrm>
            <a:off x="6934200" y="762000"/>
            <a:ext cx="4419600" cy="6096000"/>
          </a:xfrm>
          <a:prstGeom prst="rect">
            <a:avLst/>
          </a:prstGeom>
        </p:spPr>
      </p:pic>
      <p:pic>
        <p:nvPicPr>
          <p:cNvPr id="8" name="Picture 7">
            <a:extLst>
              <a:ext uri="{FF2B5EF4-FFF2-40B4-BE49-F238E27FC236}">
                <a16:creationId xmlns:a16="http://schemas.microsoft.com/office/drawing/2014/main" id="{365CF18C-BBA0-49CD-98E4-679710573C74}"/>
              </a:ext>
            </a:extLst>
          </p:cNvPr>
          <p:cNvPicPr>
            <a:picLocks noChangeAspect="1"/>
          </p:cNvPicPr>
          <p:nvPr/>
        </p:nvPicPr>
        <p:blipFill>
          <a:blip r:embed="rId4"/>
          <a:stretch>
            <a:fillRect/>
          </a:stretch>
        </p:blipFill>
        <p:spPr>
          <a:xfrm>
            <a:off x="609600" y="1742419"/>
            <a:ext cx="4486630" cy="4954801"/>
          </a:xfrm>
          <a:prstGeom prst="rect">
            <a:avLst/>
          </a:prstGeom>
        </p:spPr>
      </p:pic>
    </p:spTree>
    <p:extLst>
      <p:ext uri="{BB962C8B-B14F-4D97-AF65-F5344CB8AC3E}">
        <p14:creationId xmlns:p14="http://schemas.microsoft.com/office/powerpoint/2010/main" val="5833161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2" name="Picture 1">
            <a:extLst>
              <a:ext uri="{FF2B5EF4-FFF2-40B4-BE49-F238E27FC236}">
                <a16:creationId xmlns:a16="http://schemas.microsoft.com/office/drawing/2014/main" id="{99807810-511F-443F-AD7B-6578F8C2AFE6}"/>
              </a:ext>
            </a:extLst>
          </p:cNvPr>
          <p:cNvPicPr>
            <a:picLocks noChangeAspect="1"/>
          </p:cNvPicPr>
          <p:nvPr/>
        </p:nvPicPr>
        <p:blipFill>
          <a:blip r:embed="rId3"/>
          <a:stretch>
            <a:fillRect/>
          </a:stretch>
        </p:blipFill>
        <p:spPr>
          <a:xfrm>
            <a:off x="5295900" y="914669"/>
            <a:ext cx="6286500" cy="5485861"/>
          </a:xfrm>
          <a:prstGeom prst="rect">
            <a:avLst/>
          </a:prstGeom>
        </p:spPr>
      </p:pic>
      <p:sp>
        <p:nvSpPr>
          <p:cNvPr id="9" name="Rectangle 8">
            <a:extLst>
              <a:ext uri="{FF2B5EF4-FFF2-40B4-BE49-F238E27FC236}">
                <a16:creationId xmlns:a16="http://schemas.microsoft.com/office/drawing/2014/main" id="{5C001445-BBC0-4142-B828-1C2544900B52}"/>
              </a:ext>
            </a:extLst>
          </p:cNvPr>
          <p:cNvSpPr/>
          <p:nvPr/>
        </p:nvSpPr>
        <p:spPr>
          <a:xfrm>
            <a:off x="182438" y="990600"/>
            <a:ext cx="2013693" cy="523220"/>
          </a:xfrm>
          <a:prstGeom prst="rect">
            <a:avLst/>
          </a:prstGeom>
        </p:spPr>
        <p:txBody>
          <a:bodyPr wrap="none">
            <a:spAutoFit/>
          </a:bodyPr>
          <a:lstStyle/>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Đóng gói</a:t>
            </a:r>
          </a:p>
        </p:txBody>
      </p:sp>
      <p:pic>
        <p:nvPicPr>
          <p:cNvPr id="3" name="Picture 2">
            <a:extLst>
              <a:ext uri="{FF2B5EF4-FFF2-40B4-BE49-F238E27FC236}">
                <a16:creationId xmlns:a16="http://schemas.microsoft.com/office/drawing/2014/main" id="{5A169B9B-DCE6-4E0E-BA0B-B86DFE3E8911}"/>
              </a:ext>
            </a:extLst>
          </p:cNvPr>
          <p:cNvPicPr>
            <a:picLocks noChangeAspect="1"/>
          </p:cNvPicPr>
          <p:nvPr/>
        </p:nvPicPr>
        <p:blipFill>
          <a:blip r:embed="rId4"/>
          <a:stretch>
            <a:fillRect/>
          </a:stretch>
        </p:blipFill>
        <p:spPr>
          <a:xfrm>
            <a:off x="609600" y="3125000"/>
            <a:ext cx="3938411" cy="1652588"/>
          </a:xfrm>
          <a:prstGeom prst="rect">
            <a:avLst/>
          </a:prstGeom>
        </p:spPr>
      </p:pic>
    </p:spTree>
    <p:extLst>
      <p:ext uri="{BB962C8B-B14F-4D97-AF65-F5344CB8AC3E}">
        <p14:creationId xmlns:p14="http://schemas.microsoft.com/office/powerpoint/2010/main" val="237389256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Tạo setup file với Advanced Installer </a:t>
            </a:r>
          </a:p>
        </p:txBody>
      </p:sp>
      <p:sp>
        <p:nvSpPr>
          <p:cNvPr id="5" name="Content Placeholder 4"/>
          <p:cNvSpPr>
            <a:spLocks noGrp="1"/>
          </p:cNvSpPr>
          <p:nvPr>
            <p:ph idx="1"/>
          </p:nvPr>
        </p:nvSpPr>
        <p:spPr>
          <a:xfrm>
            <a:off x="609600" y="990600"/>
            <a:ext cx="10972800" cy="5334000"/>
          </a:xfrm>
        </p:spPr>
        <p:txBody>
          <a:bodyPr/>
          <a:lstStyle/>
          <a:p>
            <a:pPr marL="0" indent="0">
              <a:buNone/>
            </a:pPr>
            <a:endParaRPr lang="en-US" dirty="0"/>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9" name="Rectangle 8">
            <a:extLst>
              <a:ext uri="{FF2B5EF4-FFF2-40B4-BE49-F238E27FC236}">
                <a16:creationId xmlns:a16="http://schemas.microsoft.com/office/drawing/2014/main" id="{5C001445-BBC0-4142-B828-1C2544900B52}"/>
              </a:ext>
            </a:extLst>
          </p:cNvPr>
          <p:cNvSpPr/>
          <p:nvPr/>
        </p:nvSpPr>
        <p:spPr>
          <a:xfrm>
            <a:off x="182438" y="990600"/>
            <a:ext cx="1636987" cy="523220"/>
          </a:xfrm>
          <a:prstGeom prst="rect">
            <a:avLst/>
          </a:prstGeom>
        </p:spPr>
        <p:txBody>
          <a:bodyPr wrap="none">
            <a:spAutoFit/>
          </a:bodyPr>
          <a:lstStyle/>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Cài đặt</a:t>
            </a:r>
          </a:p>
        </p:txBody>
      </p:sp>
      <p:pic>
        <p:nvPicPr>
          <p:cNvPr id="6" name="Picture 5">
            <a:extLst>
              <a:ext uri="{FF2B5EF4-FFF2-40B4-BE49-F238E27FC236}">
                <a16:creationId xmlns:a16="http://schemas.microsoft.com/office/drawing/2014/main" id="{34DC556A-83AF-49C4-9128-2C8DCEFC2CD0}"/>
              </a:ext>
            </a:extLst>
          </p:cNvPr>
          <p:cNvPicPr>
            <a:picLocks noChangeAspect="1"/>
          </p:cNvPicPr>
          <p:nvPr/>
        </p:nvPicPr>
        <p:blipFill>
          <a:blip r:embed="rId3"/>
          <a:stretch>
            <a:fillRect/>
          </a:stretch>
        </p:blipFill>
        <p:spPr>
          <a:xfrm>
            <a:off x="2443162" y="1134728"/>
            <a:ext cx="7305675" cy="5723272"/>
          </a:xfrm>
          <a:prstGeom prst="rect">
            <a:avLst/>
          </a:prstGeom>
        </p:spPr>
      </p:pic>
    </p:spTree>
    <p:extLst>
      <p:ext uri="{BB962C8B-B14F-4D97-AF65-F5344CB8AC3E}">
        <p14:creationId xmlns:p14="http://schemas.microsoft.com/office/powerpoint/2010/main" val="21721649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Sumarry</a:t>
            </a:r>
            <a:endParaRPr lang="en-US" dirty="0"/>
          </a:p>
        </p:txBody>
      </p:sp>
      <p:sp>
        <p:nvSpPr>
          <p:cNvPr id="7" name="Content Placeholder 4">
            <a:extLst>
              <a:ext uri="{FF2B5EF4-FFF2-40B4-BE49-F238E27FC236}">
                <a16:creationId xmlns:a16="http://schemas.microsoft.com/office/drawing/2014/main" id="{3847966D-7212-4E95-8F50-4B594791C21F}"/>
              </a:ext>
            </a:extLst>
          </p:cNvPr>
          <p:cNvSpPr>
            <a:spLocks noGrp="1"/>
          </p:cNvSpPr>
          <p:nvPr>
            <p:ph idx="1"/>
          </p:nvPr>
        </p:nvSpPr>
        <p:spPr>
          <a:xfrm>
            <a:off x="609600" y="1066800"/>
            <a:ext cx="10972800" cy="5257800"/>
          </a:xfrm>
        </p:spPr>
        <p:txBody>
          <a:bodyPr/>
          <a:lstStyle/>
          <a:p>
            <a:r>
              <a:rPr lang="en-US" dirty="0"/>
              <a:t>Kiểm thử phần mềm</a:t>
            </a:r>
          </a:p>
          <a:p>
            <a:r>
              <a:rPr lang="en-US" dirty="0"/>
              <a:t>Đóng gói phần mềm</a:t>
            </a:r>
          </a:p>
        </p:txBody>
      </p:sp>
    </p:spTree>
    <p:extLst>
      <p:ext uri="{BB962C8B-B14F-4D97-AF65-F5344CB8AC3E}">
        <p14:creationId xmlns:p14="http://schemas.microsoft.com/office/powerpoint/2010/main" val="2016402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178257"/>
            <a:ext cx="6298300" cy="3850944"/>
          </a:xfrm>
          <a:prstGeom prst="rect">
            <a:avLst/>
          </a:prstGeom>
          <a:noFill/>
          <a:ln>
            <a:noFill/>
          </a:ln>
        </p:spPr>
      </p:pic>
    </p:spTree>
    <p:extLst>
      <p:ext uri="{BB962C8B-B14F-4D97-AF65-F5344CB8AC3E}">
        <p14:creationId xmlns:p14="http://schemas.microsoft.com/office/powerpoint/2010/main" val="17597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TẠI SAO PHẢI KIỂM THỬ PHẦN MỀM?</a:t>
            </a:r>
          </a:p>
        </p:txBody>
      </p:sp>
      <p:pic>
        <p:nvPicPr>
          <p:cNvPr id="8" name="Picture 7">
            <a:extLst>
              <a:ext uri="{FF2B5EF4-FFF2-40B4-BE49-F238E27FC236}">
                <a16:creationId xmlns:a16="http://schemas.microsoft.com/office/drawing/2014/main" id="{72AA0198-1E49-4C2D-A5C8-863D327D8321}"/>
              </a:ext>
            </a:extLst>
          </p:cNvPr>
          <p:cNvPicPr>
            <a:picLocks noChangeAspect="1"/>
          </p:cNvPicPr>
          <p:nvPr/>
        </p:nvPicPr>
        <p:blipFill>
          <a:blip r:embed="rId3"/>
          <a:stretch>
            <a:fillRect/>
          </a:stretch>
        </p:blipFill>
        <p:spPr>
          <a:xfrm>
            <a:off x="1182391" y="2779589"/>
            <a:ext cx="9827217" cy="3790253"/>
          </a:xfrm>
          <a:prstGeom prst="rect">
            <a:avLst/>
          </a:prstGeom>
        </p:spPr>
      </p:pic>
      <p:sp>
        <p:nvSpPr>
          <p:cNvPr id="9" name="Rectangle 8">
            <a:extLst>
              <a:ext uri="{FF2B5EF4-FFF2-40B4-BE49-F238E27FC236}">
                <a16:creationId xmlns:a16="http://schemas.microsoft.com/office/drawing/2014/main" id="{E759C62E-BF60-4967-9981-D36317AAC85D}"/>
              </a:ext>
            </a:extLst>
          </p:cNvPr>
          <p:cNvSpPr/>
          <p:nvPr/>
        </p:nvSpPr>
        <p:spPr>
          <a:xfrm>
            <a:off x="228600" y="1143000"/>
            <a:ext cx="11963400" cy="1040285"/>
          </a:xfrm>
          <a:prstGeom prst="rect">
            <a:avLst/>
          </a:prstGeom>
        </p:spPr>
        <p:txBody>
          <a:bodyPr wrap="square">
            <a:spAutoFit/>
          </a:bodyPr>
          <a:lstStyle/>
          <a:p>
            <a:pPr marL="342900" lvl="0" indent="-342900">
              <a:spcBef>
                <a:spcPct val="20000"/>
              </a:spcBef>
              <a:buClr>
                <a:srgbClr val="FF5A33"/>
              </a:buClr>
              <a:buFont typeface="Wingdings" pitchFamily="2" charset="2"/>
              <a:buChar char="q"/>
            </a:pPr>
            <a:r>
              <a:rPr lang="vi-VN" sz="2800" dirty="0">
                <a:solidFill>
                  <a:prstClr val="black"/>
                </a:solidFill>
                <a:latin typeface="Segoe UI" pitchFamily="34" charset="0"/>
                <a:cs typeface="Segoe UI" pitchFamily="34" charset="0"/>
              </a:rPr>
              <a:t>Sản phẩm chất lượng được giao cho khách hàng khiến họ tin tưởng</a:t>
            </a:r>
            <a:r>
              <a:rPr lang="en-US" sz="2800" dirty="0">
                <a:solidFill>
                  <a:prstClr val="black"/>
                </a:solidFill>
                <a:latin typeface="Segoe UI" pitchFamily="34" charset="0"/>
                <a:cs typeface="Segoe UI" pitchFamily="34" charset="0"/>
              </a:rPr>
              <a:t> </a:t>
            </a:r>
            <a:r>
              <a:rPr lang="vi-VN" sz="2800" dirty="0">
                <a:solidFill>
                  <a:prstClr val="black"/>
                </a:solidFill>
                <a:latin typeface="Segoe UI" pitchFamily="34" charset="0"/>
                <a:cs typeface="Segoe UI" pitchFamily="34" charset="0"/>
              </a:rPr>
              <a:t>hơn</a:t>
            </a: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Tất cả chúng ta đều có thể mắc </a:t>
            </a:r>
            <a:r>
              <a:rPr lang="en-US" sz="2800" dirty="0" err="1">
                <a:solidFill>
                  <a:prstClr val="black"/>
                </a:solidFill>
                <a:latin typeface="Segoe UI" pitchFamily="34" charset="0"/>
                <a:cs typeface="Segoe UI" pitchFamily="34" charset="0"/>
              </a:rPr>
              <a:t>sai</a:t>
            </a:r>
            <a:r>
              <a:rPr lang="en-US" sz="2800" dirty="0">
                <a:solidFill>
                  <a:prstClr val="black"/>
                </a:solidFill>
                <a:latin typeface="Segoe UI" pitchFamily="34" charset="0"/>
                <a:cs typeface="Segoe UI" pitchFamily="34" charset="0"/>
              </a:rPr>
              <a:t> lầm</a:t>
            </a:r>
          </a:p>
        </p:txBody>
      </p:sp>
    </p:spTree>
    <p:extLst>
      <p:ext uri="{BB962C8B-B14F-4D97-AF65-F5344CB8AC3E}">
        <p14:creationId xmlns:p14="http://schemas.microsoft.com/office/powerpoint/2010/main" val="19588264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KIỂM THỬ PHẦN MỀM?</a:t>
            </a:r>
          </a:p>
        </p:txBody>
      </p:sp>
      <p:sp>
        <p:nvSpPr>
          <p:cNvPr id="9" name="Rectangle 8">
            <a:extLst>
              <a:ext uri="{FF2B5EF4-FFF2-40B4-BE49-F238E27FC236}">
                <a16:creationId xmlns:a16="http://schemas.microsoft.com/office/drawing/2014/main" id="{E759C62E-BF60-4967-9981-D36317AAC85D}"/>
              </a:ext>
            </a:extLst>
          </p:cNvPr>
          <p:cNvSpPr/>
          <p:nvPr/>
        </p:nvSpPr>
        <p:spPr>
          <a:xfrm>
            <a:off x="228600" y="1143000"/>
            <a:ext cx="11963400" cy="3194721"/>
          </a:xfrm>
          <a:prstGeom prst="rect">
            <a:avLst/>
          </a:prstGeom>
        </p:spPr>
        <p:txBody>
          <a:bodyPr wrap="square">
            <a:spAutoFit/>
          </a:bodyPr>
          <a:lstStyle/>
          <a:p>
            <a:pPr marL="342900" lvl="0" indent="-342900">
              <a:spcBef>
                <a:spcPct val="20000"/>
              </a:spcBef>
              <a:buClr>
                <a:srgbClr val="FF5A33"/>
              </a:buClr>
              <a:buFont typeface="Wingdings" pitchFamily="2" charset="2"/>
              <a:buChar char="q"/>
            </a:pPr>
            <a:r>
              <a:rPr lang="vi-VN" sz="2800" dirty="0">
                <a:solidFill>
                  <a:prstClr val="black"/>
                </a:solidFill>
                <a:latin typeface="Segoe UI" pitchFamily="34" charset="0"/>
                <a:cs typeface="Segoe UI" pitchFamily="34" charset="0"/>
              </a:rPr>
              <a:t>Kiểm thử phần mềm là quá trình thao tác thực hiện một chương trình hoặc một ứng dụng nào đó với mục đích tìm kiếm ra những lỗi phần mềm</a:t>
            </a: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Q</a:t>
            </a:r>
            <a:r>
              <a:rPr lang="vi-VN" sz="2800" dirty="0">
                <a:solidFill>
                  <a:prstClr val="black"/>
                </a:solidFill>
                <a:latin typeface="Segoe UI" pitchFamily="34" charset="0"/>
                <a:cs typeface="Segoe UI" pitchFamily="34" charset="0"/>
              </a:rPr>
              <a:t>uá trình xác nhận và xác minh rằng một chương trình phần mềm hoặc ứng dụng hoặc sản phẩm có đáp ứng các yêu cầu kinh doanh, kỹ thuật, thiết kế và phát triển không? Có hoạt động đúng như yêu cầu bên khách hàng hay không?</a:t>
            </a:r>
            <a:endParaRPr lang="en-US" sz="2800" dirty="0">
              <a:solidFill>
                <a:prstClr val="black"/>
              </a:solidFill>
              <a:latin typeface="Segoe UI" pitchFamily="34" charset="0"/>
              <a:cs typeface="Segoe UI" pitchFamily="34" charset="0"/>
            </a:endParaRPr>
          </a:p>
        </p:txBody>
      </p:sp>
      <p:pic>
        <p:nvPicPr>
          <p:cNvPr id="3" name="Picture 2">
            <a:extLst>
              <a:ext uri="{FF2B5EF4-FFF2-40B4-BE49-F238E27FC236}">
                <a16:creationId xmlns:a16="http://schemas.microsoft.com/office/drawing/2014/main" id="{4C69B4F7-63E1-4D00-879D-C446EAB51122}"/>
              </a:ext>
            </a:extLst>
          </p:cNvPr>
          <p:cNvPicPr>
            <a:picLocks noChangeAspect="1"/>
          </p:cNvPicPr>
          <p:nvPr/>
        </p:nvPicPr>
        <p:blipFill>
          <a:blip r:embed="rId3"/>
          <a:stretch>
            <a:fillRect/>
          </a:stretch>
        </p:blipFill>
        <p:spPr>
          <a:xfrm>
            <a:off x="3810000" y="3962400"/>
            <a:ext cx="6381178" cy="2895600"/>
          </a:xfrm>
          <a:prstGeom prst="rect">
            <a:avLst/>
          </a:prstGeom>
        </p:spPr>
      </p:pic>
    </p:spTree>
    <p:extLst>
      <p:ext uri="{BB962C8B-B14F-4D97-AF65-F5344CB8AC3E}">
        <p14:creationId xmlns:p14="http://schemas.microsoft.com/office/powerpoint/2010/main" val="42710761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Vòng</a:t>
            </a:r>
            <a:r>
              <a:rPr lang="en-US" dirty="0"/>
              <a:t> </a:t>
            </a:r>
            <a:r>
              <a:rPr lang="en-US" dirty="0" err="1"/>
              <a:t>đời</a:t>
            </a:r>
            <a:r>
              <a:rPr lang="en-US" dirty="0"/>
              <a:t> </a:t>
            </a:r>
            <a:r>
              <a:rPr lang="en-US" dirty="0" err="1"/>
              <a:t>kiểm</a:t>
            </a:r>
            <a:r>
              <a:rPr lang="en-US" dirty="0"/>
              <a:t> </a:t>
            </a:r>
            <a:r>
              <a:rPr lang="en-US" dirty="0" err="1"/>
              <a:t>thử</a:t>
            </a:r>
            <a:endParaRPr lang="en-US" dirty="0"/>
          </a:p>
        </p:txBody>
      </p:sp>
      <p:sp>
        <p:nvSpPr>
          <p:cNvPr id="7" name="Rounded Rectangle 6"/>
          <p:cNvSpPr/>
          <p:nvPr/>
        </p:nvSpPr>
        <p:spPr>
          <a:xfrm>
            <a:off x="609600" y="1066800"/>
            <a:ext cx="2057400" cy="914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a:t>Requirements</a:t>
            </a:r>
          </a:p>
          <a:p>
            <a:pPr algn="ctr"/>
            <a:r>
              <a:rPr lang="en-US" sz="2400" dirty="0"/>
              <a:t>Analysis</a:t>
            </a:r>
          </a:p>
        </p:txBody>
      </p:sp>
      <p:sp>
        <p:nvSpPr>
          <p:cNvPr id="8" name="Rounded Rectangle 7"/>
          <p:cNvSpPr/>
          <p:nvPr/>
        </p:nvSpPr>
        <p:spPr>
          <a:xfrm>
            <a:off x="9525000" y="1066800"/>
            <a:ext cx="2057400" cy="914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a:t>System</a:t>
            </a:r>
          </a:p>
          <a:p>
            <a:pPr algn="ctr"/>
            <a:r>
              <a:rPr lang="en-US" sz="2400" dirty="0"/>
              <a:t>Testing</a:t>
            </a:r>
          </a:p>
        </p:txBody>
      </p:sp>
      <p:sp>
        <p:nvSpPr>
          <p:cNvPr id="9" name="Rounded Rectangle 8"/>
          <p:cNvSpPr/>
          <p:nvPr/>
        </p:nvSpPr>
        <p:spPr>
          <a:xfrm>
            <a:off x="1828800" y="2616200"/>
            <a:ext cx="2057400" cy="9144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High Level Design</a:t>
            </a:r>
          </a:p>
        </p:txBody>
      </p:sp>
      <p:sp>
        <p:nvSpPr>
          <p:cNvPr id="10" name="Rounded Rectangle 9"/>
          <p:cNvSpPr/>
          <p:nvPr/>
        </p:nvSpPr>
        <p:spPr>
          <a:xfrm>
            <a:off x="8305800" y="2616200"/>
            <a:ext cx="2057400" cy="9144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Integration Testing</a:t>
            </a:r>
          </a:p>
        </p:txBody>
      </p:sp>
      <p:sp>
        <p:nvSpPr>
          <p:cNvPr id="11" name="Rounded Rectangle 10"/>
          <p:cNvSpPr/>
          <p:nvPr/>
        </p:nvSpPr>
        <p:spPr>
          <a:xfrm>
            <a:off x="3040408" y="4165600"/>
            <a:ext cx="2057400" cy="9144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Detailed Design</a:t>
            </a:r>
          </a:p>
        </p:txBody>
      </p:sp>
      <p:sp>
        <p:nvSpPr>
          <p:cNvPr id="12" name="Rounded Rectangle 11"/>
          <p:cNvSpPr/>
          <p:nvPr/>
        </p:nvSpPr>
        <p:spPr>
          <a:xfrm>
            <a:off x="7155208" y="4165600"/>
            <a:ext cx="2057400" cy="9144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Unit</a:t>
            </a:r>
          </a:p>
          <a:p>
            <a:pPr algn="ctr"/>
            <a:r>
              <a:rPr lang="en-US" sz="2400" dirty="0"/>
              <a:t>Testing</a:t>
            </a:r>
          </a:p>
        </p:txBody>
      </p:sp>
      <p:sp>
        <p:nvSpPr>
          <p:cNvPr id="13" name="Rounded Rectangle 12"/>
          <p:cNvSpPr/>
          <p:nvPr/>
        </p:nvSpPr>
        <p:spPr>
          <a:xfrm>
            <a:off x="4960592" y="5715000"/>
            <a:ext cx="2270816" cy="914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a:t>Implementation</a:t>
            </a:r>
          </a:p>
        </p:txBody>
      </p:sp>
      <p:cxnSp>
        <p:nvCxnSpPr>
          <p:cNvPr id="19" name="Elbow Connector 18"/>
          <p:cNvCxnSpPr>
            <a:stCxn id="7" idx="2"/>
            <a:endCxn id="9" idx="0"/>
          </p:cNvCxnSpPr>
          <p:nvPr/>
        </p:nvCxnSpPr>
        <p:spPr>
          <a:xfrm rot="16200000" flipH="1">
            <a:off x="1930400" y="1689100"/>
            <a:ext cx="635000" cy="1219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2"/>
            <a:endCxn id="11" idx="0"/>
          </p:cNvCxnSpPr>
          <p:nvPr/>
        </p:nvCxnSpPr>
        <p:spPr>
          <a:xfrm rot="16200000" flipH="1">
            <a:off x="3145804" y="3242296"/>
            <a:ext cx="635000" cy="1211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2"/>
            <a:endCxn id="13" idx="1"/>
          </p:cNvCxnSpPr>
          <p:nvPr/>
        </p:nvCxnSpPr>
        <p:spPr>
          <a:xfrm rot="16200000" flipH="1">
            <a:off x="3968750" y="5180358"/>
            <a:ext cx="1092200" cy="891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3"/>
            <a:endCxn id="12" idx="2"/>
          </p:cNvCxnSpPr>
          <p:nvPr/>
        </p:nvCxnSpPr>
        <p:spPr>
          <a:xfrm flipV="1">
            <a:off x="7231408" y="5080000"/>
            <a:ext cx="952500" cy="1092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2" idx="0"/>
            <a:endCxn id="10" idx="2"/>
          </p:cNvCxnSpPr>
          <p:nvPr/>
        </p:nvCxnSpPr>
        <p:spPr>
          <a:xfrm rot="5400000" flipH="1" flipV="1">
            <a:off x="8441704" y="3272804"/>
            <a:ext cx="635000" cy="1150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0" idx="0"/>
            <a:endCxn id="8" idx="2"/>
          </p:cNvCxnSpPr>
          <p:nvPr/>
        </p:nvCxnSpPr>
        <p:spPr>
          <a:xfrm rot="5400000" flipH="1" flipV="1">
            <a:off x="9626600" y="1689100"/>
            <a:ext cx="635000" cy="1219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5280688" y="4380484"/>
            <a:ext cx="1722120" cy="48463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Left-Right Arrow 30"/>
          <p:cNvSpPr/>
          <p:nvPr/>
        </p:nvSpPr>
        <p:spPr>
          <a:xfrm>
            <a:off x="4168196" y="2831084"/>
            <a:ext cx="3947104" cy="48463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Left-Right Arrow 31"/>
          <p:cNvSpPr/>
          <p:nvPr/>
        </p:nvSpPr>
        <p:spPr>
          <a:xfrm>
            <a:off x="3070888" y="1281684"/>
            <a:ext cx="6141720" cy="48463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803672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Công</a:t>
            </a:r>
            <a:r>
              <a:rPr lang="en-US" dirty="0"/>
              <a:t> </a:t>
            </a:r>
            <a:r>
              <a:rPr lang="en-US" dirty="0" err="1"/>
              <a:t>việc</a:t>
            </a:r>
            <a:r>
              <a:rPr lang="en-US" dirty="0"/>
              <a:t> </a:t>
            </a:r>
            <a:r>
              <a:rPr lang="en-US" dirty="0" err="1"/>
              <a:t>kiểm</a:t>
            </a:r>
            <a:r>
              <a:rPr lang="en-US" dirty="0"/>
              <a:t> </a:t>
            </a:r>
            <a:r>
              <a:rPr lang="en-US" dirty="0" err="1"/>
              <a:t>thử</a:t>
            </a:r>
            <a:endParaRPr lang="en-US" dirty="0"/>
          </a:p>
        </p:txBody>
      </p:sp>
      <p:pic>
        <p:nvPicPr>
          <p:cNvPr id="1026" name="Picture 2">
            <a:extLst>
              <a:ext uri="{FF2B5EF4-FFF2-40B4-BE49-F238E27FC236}">
                <a16:creationId xmlns:a16="http://schemas.microsoft.com/office/drawing/2014/main" id="{BC3E8895-0410-4446-9F85-293ABFF7E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98" y="1752600"/>
            <a:ext cx="1130260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867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Công</a:t>
            </a:r>
            <a:r>
              <a:rPr lang="en-US" dirty="0"/>
              <a:t> </a:t>
            </a:r>
            <a:r>
              <a:rPr lang="en-US" dirty="0" err="1"/>
              <a:t>việc</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idx="1"/>
          </p:nvPr>
        </p:nvSpPr>
        <p:spPr/>
        <p:txBody>
          <a:bodyPr>
            <a:normAutofit/>
          </a:bodyPr>
          <a:lstStyle/>
          <a:p>
            <a:r>
              <a:rPr lang="en-US" dirty="0" err="1"/>
              <a:t>Xây</a:t>
            </a:r>
            <a:r>
              <a:rPr lang="en-US" dirty="0"/>
              <a:t> </a:t>
            </a:r>
            <a:r>
              <a:rPr lang="en-US" dirty="0" err="1"/>
              <a:t>dựng</a:t>
            </a:r>
            <a:r>
              <a:rPr lang="en-US" dirty="0"/>
              <a:t> </a:t>
            </a:r>
            <a:r>
              <a:rPr lang="en-US" dirty="0" err="1"/>
              <a:t>kịch</a:t>
            </a:r>
            <a:r>
              <a:rPr lang="en-US" dirty="0"/>
              <a:t> </a:t>
            </a:r>
            <a:r>
              <a:rPr lang="en-US" dirty="0" err="1"/>
              <a:t>bản</a:t>
            </a:r>
            <a:endParaRPr lang="en-US" dirty="0"/>
          </a:p>
          <a:p>
            <a:pPr lvl="1"/>
            <a:r>
              <a:rPr lang="vi-VN" dirty="0"/>
              <a:t>Phân tích các yêu cầu của phầm mềm</a:t>
            </a:r>
            <a:endParaRPr lang="en-US" dirty="0"/>
          </a:p>
          <a:p>
            <a:pPr lvl="1"/>
            <a:r>
              <a:rPr lang="en-US" dirty="0"/>
              <a:t>X</a:t>
            </a:r>
            <a:r>
              <a:rPr lang="vi-VN" dirty="0"/>
              <a:t>ây dựng kịch bản kiểm thử sản phẩm</a:t>
            </a:r>
            <a:endParaRPr lang="en-US" dirty="0"/>
          </a:p>
          <a:p>
            <a:pPr lvl="1"/>
            <a:r>
              <a:rPr lang="en-US" dirty="0"/>
              <a:t>C</a:t>
            </a:r>
            <a:r>
              <a:rPr lang="vi-VN" dirty="0"/>
              <a:t>huẩn bị dữ liệu kiểm thử</a:t>
            </a:r>
            <a:endParaRPr lang="en-US" dirty="0"/>
          </a:p>
          <a:p>
            <a:r>
              <a:rPr lang="en-US" dirty="0" err="1"/>
              <a:t>Thực</a:t>
            </a:r>
            <a:r>
              <a:rPr lang="en-US" dirty="0"/>
              <a:t> </a:t>
            </a:r>
            <a:r>
              <a:rPr lang="en-US" dirty="0" err="1"/>
              <a:t>hiện</a:t>
            </a:r>
            <a:endParaRPr lang="en-US" dirty="0"/>
          </a:p>
          <a:p>
            <a:pPr lvl="1"/>
            <a:r>
              <a:rPr lang="vi-VN" dirty="0"/>
              <a:t>Căn cứ vào kịch bản </a:t>
            </a:r>
            <a:r>
              <a:rPr lang="en-US" dirty="0" err="1"/>
              <a:t>kiểm</a:t>
            </a:r>
            <a:r>
              <a:rPr lang="en-US" dirty="0"/>
              <a:t> </a:t>
            </a:r>
            <a:r>
              <a:rPr lang="en-US" dirty="0" err="1"/>
              <a:t>thử</a:t>
            </a:r>
            <a:r>
              <a:rPr lang="vi-VN" dirty="0"/>
              <a:t>, ch</a:t>
            </a:r>
            <a:r>
              <a:rPr lang="en-US" dirty="0"/>
              <a:t>ạ</a:t>
            </a:r>
            <a:r>
              <a:rPr lang="vi-VN" dirty="0"/>
              <a:t>y thử, phát hiện</a:t>
            </a:r>
            <a:endParaRPr lang="en-US" dirty="0"/>
          </a:p>
          <a:p>
            <a:pPr lvl="1"/>
            <a:r>
              <a:rPr lang="en-US" dirty="0"/>
              <a:t>G</a:t>
            </a:r>
            <a:r>
              <a:rPr lang="vi-VN" dirty="0"/>
              <a:t>hi nhận lỗi</a:t>
            </a:r>
          </a:p>
          <a:p>
            <a:r>
              <a:rPr lang="en-US" dirty="0" err="1"/>
              <a:t>Báo</a:t>
            </a:r>
            <a:r>
              <a:rPr lang="en-US" dirty="0"/>
              <a:t> </a:t>
            </a:r>
            <a:r>
              <a:rPr lang="en-US" dirty="0" err="1"/>
              <a:t>cáo</a:t>
            </a:r>
            <a:endParaRPr lang="en-US" dirty="0"/>
          </a:p>
          <a:p>
            <a:pPr lvl="1"/>
            <a:r>
              <a:rPr lang="vi-VN" dirty="0"/>
              <a:t>Quản lý, phân tích và báo cáo các kết quả kiểm thử.</a:t>
            </a:r>
          </a:p>
        </p:txBody>
      </p:sp>
    </p:spTree>
    <p:extLst>
      <p:ext uri="{BB962C8B-B14F-4D97-AF65-F5344CB8AC3E}">
        <p14:creationId xmlns:p14="http://schemas.microsoft.com/office/powerpoint/2010/main" val="24144537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lỗi</a:t>
            </a:r>
            <a:r>
              <a:rPr lang="en-US" dirty="0"/>
              <a:t> </a:t>
            </a:r>
            <a:r>
              <a:rPr lang="en-US" dirty="0" err="1"/>
              <a:t>thường</a:t>
            </a:r>
            <a:r>
              <a:rPr lang="en-US" dirty="0"/>
              <a:t> </a:t>
            </a:r>
            <a:r>
              <a:rPr lang="en-US" dirty="0" err="1"/>
              <a:t>xảy</a:t>
            </a:r>
            <a:r>
              <a:rPr lang="en-US" dirty="0"/>
              <a:t> </a:t>
            </a:r>
            <a:r>
              <a:rPr lang="en-US" dirty="0" err="1"/>
              <a:t>ra</a:t>
            </a:r>
            <a:endParaRPr lang="en-US" dirty="0"/>
          </a:p>
        </p:txBody>
      </p:sp>
      <p:sp>
        <p:nvSpPr>
          <p:cNvPr id="3" name="Content Placeholder 2"/>
          <p:cNvSpPr>
            <a:spLocks noGrp="1"/>
          </p:cNvSpPr>
          <p:nvPr>
            <p:ph idx="1"/>
          </p:nvPr>
        </p:nvSpPr>
        <p:spPr>
          <a:xfrm>
            <a:off x="609600" y="914400"/>
            <a:ext cx="10972800" cy="5715000"/>
          </a:xfrm>
        </p:spPr>
        <p:txBody>
          <a:bodyPr>
            <a:normAutofit/>
          </a:bodyPr>
          <a:lstStyle/>
          <a:p>
            <a:r>
              <a:rPr lang="en-US" b="1" dirty="0" err="1"/>
              <a:t>Bỏ</a:t>
            </a:r>
            <a:r>
              <a:rPr lang="en-US" b="1" dirty="0"/>
              <a:t> </a:t>
            </a:r>
            <a:r>
              <a:rPr lang="en-US" b="1" dirty="0" err="1"/>
              <a:t>sót</a:t>
            </a:r>
            <a:r>
              <a:rPr lang="en-US" b="1"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hang </a:t>
            </a:r>
            <a:r>
              <a:rPr lang="en-US" dirty="0" err="1"/>
              <a:t>trong</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endParaRPr lang="en-US" dirty="0"/>
          </a:p>
          <a:p>
            <a:r>
              <a:rPr lang="en-US" dirty="0" err="1"/>
              <a:t>Thiếu</a:t>
            </a:r>
            <a:r>
              <a:rPr lang="en-US" dirty="0"/>
              <a:t> </a:t>
            </a:r>
            <a:r>
              <a:rPr lang="en-US" dirty="0" err="1"/>
              <a:t>thông</a:t>
            </a:r>
            <a:r>
              <a:rPr lang="en-US" dirty="0"/>
              <a:t> tin </a:t>
            </a:r>
            <a:r>
              <a:rPr lang="en-US" dirty="0" err="1"/>
              <a:t>về</a:t>
            </a:r>
            <a:r>
              <a:rPr lang="en-US" dirty="0"/>
              <a:t> </a:t>
            </a:r>
            <a:r>
              <a:rPr lang="en-US" b="1" dirty="0" err="1"/>
              <a:t>quy</a:t>
            </a:r>
            <a:r>
              <a:rPr lang="en-US" b="1" dirty="0"/>
              <a:t> </a:t>
            </a:r>
            <a:r>
              <a:rPr lang="en-US" b="1" dirty="0" err="1"/>
              <a:t>luật</a:t>
            </a:r>
            <a:r>
              <a:rPr lang="en-US" b="1" dirty="0"/>
              <a:t> </a:t>
            </a:r>
            <a:r>
              <a:rPr lang="en-US" b="1" dirty="0" err="1"/>
              <a:t>chung</a:t>
            </a:r>
            <a:r>
              <a:rPr lang="en-US" b="1" dirty="0"/>
              <a:t> </a:t>
            </a:r>
            <a:r>
              <a:rPr lang="en-US" dirty="0" err="1"/>
              <a:t>của</a:t>
            </a:r>
            <a:r>
              <a:rPr lang="en-US" dirty="0"/>
              <a:t> </a:t>
            </a:r>
            <a:r>
              <a:rPr lang="en-US" dirty="0" err="1"/>
              <a:t>đời</a:t>
            </a:r>
            <a:r>
              <a:rPr lang="en-US" dirty="0"/>
              <a:t> </a:t>
            </a:r>
            <a:r>
              <a:rPr lang="en-US" dirty="0" err="1"/>
              <a:t>sống</a:t>
            </a:r>
            <a:endParaRPr lang="en-US" dirty="0"/>
          </a:p>
          <a:p>
            <a:pPr lvl="1"/>
            <a:r>
              <a:rPr lang="en-US" dirty="0" err="1"/>
              <a:t>Ngày</a:t>
            </a:r>
            <a:r>
              <a:rPr lang="en-US" dirty="0"/>
              <a:t> </a:t>
            </a:r>
            <a:r>
              <a:rPr lang="en-US" dirty="0" err="1"/>
              <a:t>sinh</a:t>
            </a:r>
            <a:endParaRPr lang="en-US" dirty="0"/>
          </a:p>
          <a:p>
            <a:pPr lvl="1"/>
            <a:r>
              <a:rPr lang="en-US" dirty="0" err="1"/>
              <a:t>Lương</a:t>
            </a:r>
            <a:r>
              <a:rPr lang="en-US" dirty="0"/>
              <a:t> </a:t>
            </a:r>
            <a:r>
              <a:rPr lang="en-US" dirty="0" err="1"/>
              <a:t>tối</a:t>
            </a:r>
            <a:r>
              <a:rPr lang="en-US" dirty="0"/>
              <a:t> </a:t>
            </a:r>
            <a:r>
              <a:rPr lang="en-US" dirty="0" err="1"/>
              <a:t>thiểu</a:t>
            </a:r>
            <a:r>
              <a:rPr lang="en-US" dirty="0"/>
              <a:t>…</a:t>
            </a:r>
          </a:p>
          <a:p>
            <a:r>
              <a:rPr lang="en-US" dirty="0" err="1"/>
              <a:t>Các</a:t>
            </a:r>
            <a:r>
              <a:rPr lang="en-US" dirty="0"/>
              <a:t> </a:t>
            </a:r>
            <a:r>
              <a:rPr lang="en-US" dirty="0" err="1"/>
              <a:t>lỗi</a:t>
            </a:r>
            <a:r>
              <a:rPr lang="en-US" dirty="0"/>
              <a:t> </a:t>
            </a:r>
            <a:r>
              <a:rPr lang="en-US" b="1" dirty="0" err="1"/>
              <a:t>thường</a:t>
            </a:r>
            <a:r>
              <a:rPr lang="en-US" b="1" dirty="0"/>
              <a:t> </a:t>
            </a:r>
            <a:r>
              <a:rPr lang="en-US" b="1" dirty="0" err="1"/>
              <a:t>gặp</a:t>
            </a:r>
            <a:endParaRPr lang="en-US" b="1" dirty="0"/>
          </a:p>
          <a:p>
            <a:pPr lvl="1"/>
            <a:r>
              <a:rPr lang="en-US" dirty="0" err="1"/>
              <a:t>Không</a:t>
            </a:r>
            <a:r>
              <a:rPr lang="en-US" dirty="0"/>
              <a:t> </a:t>
            </a:r>
            <a:r>
              <a:rPr lang="en-US" dirty="0" err="1"/>
              <a:t>để</a:t>
            </a:r>
            <a:r>
              <a:rPr lang="en-US" dirty="0"/>
              <a:t> </a:t>
            </a:r>
            <a:r>
              <a:rPr lang="en-US" dirty="0" err="1"/>
              <a:t>trống</a:t>
            </a:r>
            <a:endParaRPr lang="en-US" dirty="0"/>
          </a:p>
          <a:p>
            <a:pPr lvl="1"/>
            <a:r>
              <a:rPr lang="en-US" dirty="0" err="1"/>
              <a:t>Số</a:t>
            </a:r>
            <a:r>
              <a:rPr lang="en-US" dirty="0"/>
              <a:t> </a:t>
            </a:r>
            <a:r>
              <a:rPr lang="en-US" dirty="0" err="1"/>
              <a:t>lượng</a:t>
            </a:r>
            <a:r>
              <a:rPr lang="en-US" dirty="0"/>
              <a:t> </a:t>
            </a:r>
            <a:r>
              <a:rPr lang="en-US" dirty="0" err="1"/>
              <a:t>ký</a:t>
            </a:r>
            <a:r>
              <a:rPr lang="en-US" dirty="0"/>
              <a:t> </a:t>
            </a:r>
            <a:r>
              <a:rPr lang="en-US" dirty="0" err="1"/>
              <a:t>tự</a:t>
            </a:r>
            <a:r>
              <a:rPr lang="en-US" dirty="0"/>
              <a:t> </a:t>
            </a:r>
            <a:r>
              <a:rPr lang="en-US" dirty="0" err="1"/>
              <a:t>phải</a:t>
            </a:r>
            <a:r>
              <a:rPr lang="en-US" dirty="0"/>
              <a:t> </a:t>
            </a:r>
            <a:r>
              <a:rPr lang="en-US" dirty="0" err="1"/>
              <a:t>phù</a:t>
            </a:r>
            <a:r>
              <a:rPr lang="en-US" dirty="0"/>
              <a:t> </a:t>
            </a:r>
            <a:r>
              <a:rPr lang="en-US" dirty="0" err="1"/>
              <a:t>hợp</a:t>
            </a:r>
            <a:endParaRPr lang="en-US" dirty="0"/>
          </a:p>
          <a:p>
            <a:pPr lvl="1"/>
            <a:r>
              <a:rPr lang="en-US" dirty="0" err="1"/>
              <a:t>Phải</a:t>
            </a:r>
            <a:r>
              <a:rPr lang="en-US" dirty="0"/>
              <a:t> </a:t>
            </a:r>
            <a:r>
              <a:rPr lang="en-US" dirty="0" err="1"/>
              <a:t>đúng</a:t>
            </a:r>
            <a:r>
              <a:rPr lang="en-US" dirty="0"/>
              <a:t> </a:t>
            </a:r>
            <a:r>
              <a:rPr lang="en-US" dirty="0" err="1"/>
              <a:t>định</a:t>
            </a:r>
            <a:r>
              <a:rPr lang="en-US" dirty="0"/>
              <a:t> </a:t>
            </a:r>
            <a:r>
              <a:rPr lang="en-US" dirty="0" err="1"/>
              <a:t>dạng</a:t>
            </a:r>
            <a:r>
              <a:rPr lang="en-US" dirty="0"/>
              <a:t> (email, </a:t>
            </a:r>
            <a:r>
              <a:rPr lang="en-US" dirty="0" err="1"/>
              <a:t>thời</a:t>
            </a:r>
            <a:r>
              <a:rPr lang="en-US" dirty="0"/>
              <a:t> </a:t>
            </a:r>
            <a:r>
              <a:rPr lang="en-US" dirty="0" err="1"/>
              <a:t>gian</a:t>
            </a:r>
            <a:r>
              <a:rPr lang="en-US" dirty="0"/>
              <a:t>…)</a:t>
            </a:r>
          </a:p>
          <a:p>
            <a:pPr lvl="1"/>
            <a:r>
              <a:rPr lang="en-US" dirty="0" err="1"/>
              <a:t>Phải</a:t>
            </a:r>
            <a:r>
              <a:rPr lang="en-US" dirty="0"/>
              <a:t> </a:t>
            </a:r>
            <a:r>
              <a:rPr lang="en-US" dirty="0" err="1"/>
              <a:t>là</a:t>
            </a:r>
            <a:r>
              <a:rPr lang="en-US" dirty="0"/>
              <a:t> </a:t>
            </a:r>
            <a:r>
              <a:rPr lang="en-US" dirty="0" err="1"/>
              <a:t>số</a:t>
            </a:r>
            <a:r>
              <a:rPr lang="en-US" dirty="0"/>
              <a:t>, </a:t>
            </a:r>
            <a:r>
              <a:rPr lang="en-US" dirty="0" err="1"/>
              <a:t>số</a:t>
            </a:r>
            <a:r>
              <a:rPr lang="en-US" dirty="0"/>
              <a:t> </a:t>
            </a:r>
            <a:r>
              <a:rPr lang="en-US" dirty="0" err="1"/>
              <a:t>trong</a:t>
            </a:r>
            <a:r>
              <a:rPr lang="en-US" dirty="0"/>
              <a:t> </a:t>
            </a:r>
            <a:r>
              <a:rPr lang="en-US" dirty="0" err="1"/>
              <a:t>phạm</a:t>
            </a:r>
            <a:r>
              <a:rPr lang="en-US" dirty="0"/>
              <a:t> vi </a:t>
            </a:r>
            <a:r>
              <a:rPr lang="en-US" dirty="0" err="1"/>
              <a:t>nào</a:t>
            </a:r>
            <a:r>
              <a:rPr lang="en-US" dirty="0"/>
              <a:t> </a:t>
            </a:r>
            <a:r>
              <a:rPr lang="en-US" dirty="0" err="1"/>
              <a:t>đó</a:t>
            </a:r>
            <a:endParaRPr lang="en-US" dirty="0"/>
          </a:p>
          <a:p>
            <a:pPr lvl="1"/>
            <a:r>
              <a:rPr lang="en-US" dirty="0" err="1"/>
              <a:t>Phải</a:t>
            </a:r>
            <a:r>
              <a:rPr lang="en-US" dirty="0"/>
              <a:t> </a:t>
            </a:r>
            <a:r>
              <a:rPr lang="en-US" dirty="0" err="1"/>
              <a:t>là</a:t>
            </a:r>
            <a:r>
              <a:rPr lang="en-US" dirty="0"/>
              <a:t> </a:t>
            </a:r>
            <a:r>
              <a:rPr lang="en-US" dirty="0" err="1"/>
              <a:t>ngày</a:t>
            </a:r>
            <a:r>
              <a:rPr lang="en-US" dirty="0"/>
              <a:t>, </a:t>
            </a:r>
            <a:r>
              <a:rPr lang="en-US" dirty="0" err="1"/>
              <a:t>ngày</a:t>
            </a:r>
            <a:r>
              <a:rPr lang="en-US" dirty="0"/>
              <a:t> </a:t>
            </a:r>
            <a:r>
              <a:rPr lang="en-US" dirty="0" err="1"/>
              <a:t>trong</a:t>
            </a:r>
            <a:r>
              <a:rPr lang="en-US" dirty="0"/>
              <a:t> </a:t>
            </a:r>
            <a:r>
              <a:rPr lang="en-US" dirty="0" err="1"/>
              <a:t>phạm</a:t>
            </a:r>
            <a:r>
              <a:rPr lang="en-US" dirty="0"/>
              <a:t> vi </a:t>
            </a:r>
            <a:r>
              <a:rPr lang="en-US" dirty="0" err="1"/>
              <a:t>nào</a:t>
            </a:r>
            <a:r>
              <a:rPr lang="en-US" dirty="0"/>
              <a:t> </a:t>
            </a:r>
            <a:r>
              <a:rPr lang="en-US" dirty="0" err="1"/>
              <a:t>đó</a:t>
            </a:r>
            <a:endParaRPr lang="en-US" dirty="0"/>
          </a:p>
          <a:p>
            <a:pPr lvl="1"/>
            <a:r>
              <a:rPr lang="en-US" dirty="0" err="1"/>
              <a:t>Không</a:t>
            </a:r>
            <a:r>
              <a:rPr lang="en-US" dirty="0"/>
              <a:t> </a:t>
            </a:r>
            <a:r>
              <a:rPr lang="en-US" dirty="0" err="1"/>
              <a:t>trùng</a:t>
            </a:r>
            <a:r>
              <a:rPr lang="en-US" dirty="0"/>
              <a:t> </a:t>
            </a:r>
            <a:r>
              <a:rPr lang="en-US" dirty="0" err="1"/>
              <a:t>mã</a:t>
            </a:r>
            <a:endParaRPr lang="en-US" dirty="0"/>
          </a:p>
          <a:p>
            <a:pPr lvl="1"/>
            <a:r>
              <a:rPr lang="en-US" dirty="0" err="1"/>
              <a:t>Không</a:t>
            </a:r>
            <a:r>
              <a:rPr lang="en-US" dirty="0"/>
              <a:t> </a:t>
            </a:r>
            <a:r>
              <a:rPr lang="en-US" dirty="0" err="1"/>
              <a:t>xóa</a:t>
            </a:r>
            <a:r>
              <a:rPr lang="en-US" dirty="0"/>
              <a:t> </a:t>
            </a:r>
            <a:r>
              <a:rPr lang="en-US" dirty="0" err="1"/>
              <a:t>chính</a:t>
            </a:r>
            <a:r>
              <a:rPr lang="en-US" dirty="0"/>
              <a:t> </a:t>
            </a:r>
            <a:r>
              <a:rPr lang="en-US" dirty="0" err="1"/>
              <a:t>người</a:t>
            </a:r>
            <a:r>
              <a:rPr lang="en-US" dirty="0"/>
              <a:t> </a:t>
            </a:r>
            <a:r>
              <a:rPr lang="en-US" dirty="0" err="1"/>
              <a:t>đăng</a:t>
            </a:r>
            <a:r>
              <a:rPr lang="en-US" dirty="0"/>
              <a:t> </a:t>
            </a:r>
            <a:r>
              <a:rPr lang="en-US" dirty="0" err="1"/>
              <a:t>nhập</a:t>
            </a:r>
            <a:r>
              <a:rPr lang="en-US" dirty="0"/>
              <a:t>….</a:t>
            </a:r>
          </a:p>
        </p:txBody>
      </p:sp>
    </p:spTree>
    <p:extLst>
      <p:ext uri="{BB962C8B-B14F-4D97-AF65-F5344CB8AC3E}">
        <p14:creationId xmlns:p14="http://schemas.microsoft.com/office/powerpoint/2010/main" val="3757501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36725</TotalTime>
  <Words>713</Words>
  <Application>Microsoft Office PowerPoint</Application>
  <PresentationFormat>Widescreen</PresentationFormat>
  <Paragraphs>243</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Segoe UI</vt:lpstr>
      <vt:lpstr>Wingdings</vt:lpstr>
      <vt:lpstr>Custom Design</vt:lpstr>
      <vt:lpstr>Dự Án C# Mẫu</vt:lpstr>
      <vt:lpstr>Mục tiêu</vt:lpstr>
      <vt:lpstr>Phần 1 Tổng quan về kiểm thử  </vt:lpstr>
      <vt:lpstr>TẠI SAO PHẢI KIỂM THỬ PHẦN MỀM?</vt:lpstr>
      <vt:lpstr>KIỂM THỬ PHẦN MỀM?</vt:lpstr>
      <vt:lpstr>Vòng đời kiểm thử</vt:lpstr>
      <vt:lpstr>Công việc kiểm thử</vt:lpstr>
      <vt:lpstr>Công việc kiểm thử</vt:lpstr>
      <vt:lpstr>Các lỗi thường xảy ra</vt:lpstr>
      <vt:lpstr>Kịch bản kiểm thử </vt:lpstr>
      <vt:lpstr>Test Case – Bảo mật</vt:lpstr>
      <vt:lpstr>Test Case – Đăng nhập</vt:lpstr>
      <vt:lpstr>Test Report là gì</vt:lpstr>
      <vt:lpstr>Ai dùng Test Report</vt:lpstr>
      <vt:lpstr>Test report</vt:lpstr>
      <vt:lpstr>Phần 2 Automation Unit Test</vt:lpstr>
      <vt:lpstr>Automation Unit Test</vt:lpstr>
      <vt:lpstr>Thực hiện Automation Unit Test</vt:lpstr>
      <vt:lpstr>Thực hiện Automation Unit Test</vt:lpstr>
      <vt:lpstr>Thực hiện Automation Unit Test</vt:lpstr>
      <vt:lpstr>Phần 3 Đóng gói phần mềm</vt:lpstr>
      <vt:lpstr>Đính kèm csdl</vt:lpstr>
      <vt:lpstr>“Release” sản phẩm dự án</vt:lpstr>
      <vt:lpstr>“Release” sản phẩm dự án</vt:lpstr>
      <vt:lpstr>Tích hợp Advanced Installer </vt:lpstr>
      <vt:lpstr>Tạo setup file với Advanced Installer </vt:lpstr>
      <vt:lpstr>Tạo setup file với Advanced Installer </vt:lpstr>
      <vt:lpstr>Tạo setup file với Advanced Installer </vt:lpstr>
      <vt:lpstr>Tạo setup file với Advanced Installer </vt:lpstr>
      <vt:lpstr>Tạo setup file với Advanced Installer </vt:lpstr>
      <vt:lpstr>Tạo setup file với Advanced Installer </vt:lpstr>
      <vt:lpstr>Tạo setup file với Advanced Installer </vt:lpstr>
      <vt:lpstr>Tạo setup file với Advanced Installer </vt:lpstr>
      <vt:lpstr>Tạo setup file với Advanced Installer </vt:lpstr>
      <vt:lpstr>Sumarry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phan vietthe</cp:lastModifiedBy>
  <cp:revision>1756</cp:revision>
  <dcterms:created xsi:type="dcterms:W3CDTF">2013-04-23T08:05:33Z</dcterms:created>
  <dcterms:modified xsi:type="dcterms:W3CDTF">2020-07-14T01:26:15Z</dcterms:modified>
</cp:coreProperties>
</file>