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9.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18.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notesSlides/notesSlide5.xml" ContentType="application/vnd.openxmlformats-officedocument.presentationml.notesSlide+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sldIdLst>
    <p:sldId id="282" r:id="rId2"/>
    <p:sldId id="284" r:id="rId3"/>
    <p:sldId id="285"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401D8A-6062-4020-8E72-2DAC06AA8EDA}" type="datetimeFigureOut">
              <a:rPr lang="en-US" smtClean="0"/>
              <a:t>10/15/2022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639A7B-C1C0-45F3-9015-F9F002BFD07D}" type="slidenum">
              <a:rPr lang="en-US" smtClean="0"/>
              <a:t>‹#›</a:t>
            </a:fld>
            <a:endParaRPr lang="en-US"/>
          </a:p>
        </p:txBody>
      </p:sp>
    </p:spTree>
    <p:extLst>
      <p:ext uri="{BB962C8B-B14F-4D97-AF65-F5344CB8AC3E}">
        <p14:creationId xmlns:p14="http://schemas.microsoft.com/office/powerpoint/2010/main" val="1133256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F68E398-2F6C-4593-8EEE-8DC7A0A69EB4}" type="slidenum">
              <a:rPr lang="en-US"/>
              <a:pPr/>
              <a:t>1</a:t>
            </a:fld>
            <a:endParaRPr lang="en-US"/>
          </a:p>
        </p:txBody>
      </p:sp>
    </p:spTree>
    <p:extLst>
      <p:ext uri="{BB962C8B-B14F-4D97-AF65-F5344CB8AC3E}">
        <p14:creationId xmlns:p14="http://schemas.microsoft.com/office/powerpoint/2010/main" val="1870829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F68E398-2F6C-4593-8EEE-8DC7A0A69EB4}" type="slidenum">
              <a:rPr lang="en-US"/>
              <a:pPr/>
              <a:t>2</a:t>
            </a:fld>
            <a:endParaRPr lang="en-US"/>
          </a:p>
        </p:txBody>
      </p:sp>
    </p:spTree>
    <p:extLst>
      <p:ext uri="{BB962C8B-B14F-4D97-AF65-F5344CB8AC3E}">
        <p14:creationId xmlns:p14="http://schemas.microsoft.com/office/powerpoint/2010/main" val="803886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 OleDb Provider (System.Data.OleDb)</a:t>
            </a:r>
            <a:r>
              <a:rPr lang="en-US" baseline="0" smtClean="0"/>
              <a:t> dùng để truy xuất đến bất kì CSDL nào có hỗ trợ OleDb</a:t>
            </a:r>
          </a:p>
          <a:p>
            <a:r>
              <a:rPr lang="en-US" smtClean="0"/>
              <a:t>- SQL Provider (nằm</a:t>
            </a:r>
            <a:r>
              <a:rPr lang="en-US" baseline="0" smtClean="0"/>
              <a:t> trong System.Data.SQLClient) chuyên dùng để truy xuất đến csdl SQL Server</a:t>
            </a:r>
            <a:endParaRPr lang="en-US"/>
          </a:p>
        </p:txBody>
      </p:sp>
      <p:sp>
        <p:nvSpPr>
          <p:cNvPr id="4" name="Slide Number Placeholder 3"/>
          <p:cNvSpPr>
            <a:spLocks noGrp="1"/>
          </p:cNvSpPr>
          <p:nvPr>
            <p:ph type="sldNum" sz="quarter" idx="10"/>
          </p:nvPr>
        </p:nvSpPr>
        <p:spPr/>
        <p:txBody>
          <a:bodyPr/>
          <a:lstStyle/>
          <a:p>
            <a:fld id="{EEA7600A-770C-47F1-89C1-5023B6D362E3}" type="slidenum">
              <a:rPr lang="vi-VN" smtClean="0"/>
              <a:pPr/>
              <a:t>5</a:t>
            </a:fld>
            <a:endParaRPr lang="vi-VN"/>
          </a:p>
        </p:txBody>
      </p:sp>
    </p:spTree>
    <p:extLst>
      <p:ext uri="{BB962C8B-B14F-4D97-AF65-F5344CB8AC3E}">
        <p14:creationId xmlns:p14="http://schemas.microsoft.com/office/powerpoint/2010/main" val="1354639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1. Connection: Kết</a:t>
            </a:r>
            <a:r>
              <a:rPr lang="en-US" baseline="0" smtClean="0"/>
              <a:t> nối đến csdl</a:t>
            </a:r>
          </a:p>
          <a:p>
            <a:r>
              <a:rPr lang="en-US" smtClean="0"/>
              <a:t>2. Command: Thực</a:t>
            </a:r>
            <a:r>
              <a:rPr lang="en-US" baseline="0" smtClean="0"/>
              <a:t> hiện các câu lệnh SQL thao tác với cơ sở dữ liệu như: Insert, Update, Select, Delete</a:t>
            </a:r>
          </a:p>
          <a:p>
            <a:r>
              <a:rPr lang="en-US" baseline="0" smtClean="0"/>
              <a:t>3. DataReader: truy vấn và nhận về dữ liệu được trả về từ phương thức ExecuteReader của đối tượng command</a:t>
            </a:r>
          </a:p>
          <a:p>
            <a:r>
              <a:rPr lang="en-US" baseline="0" smtClean="0"/>
              <a:t>4.  DataAdapter: có chức năng như một cấu nối giữa nguồn dữ liệu và các bảng được cached trong bộ nhớ (đối tượng DataSet). DataAdapter sử dụng phương thức Fill() để nhận dữ liệu từ nguồn dữ liệu vào một dataset</a:t>
            </a:r>
          </a:p>
          <a:p>
            <a:r>
              <a:rPr lang="en-US" baseline="0" smtClean="0"/>
              <a:t>5. Dataset: dùng để thao tác với dữ liệu theo mô hình phi kết nối. Nó được coi như một kho chứa các bảng (table). Người dùng có thể thay đổi dữ liệu trong các bảng này và khi thực sự muốn cập nhật vào csdl thì dataset sẽ thực hiện cập nhật thông qua lớp DataAdapter</a:t>
            </a:r>
          </a:p>
          <a:p>
            <a:endParaRPr lang="en-US"/>
          </a:p>
        </p:txBody>
      </p:sp>
      <p:sp>
        <p:nvSpPr>
          <p:cNvPr id="4" name="Slide Number Placeholder 3"/>
          <p:cNvSpPr>
            <a:spLocks noGrp="1"/>
          </p:cNvSpPr>
          <p:nvPr>
            <p:ph type="sldNum" sz="quarter" idx="10"/>
          </p:nvPr>
        </p:nvSpPr>
        <p:spPr/>
        <p:txBody>
          <a:bodyPr/>
          <a:lstStyle/>
          <a:p>
            <a:fld id="{EEA7600A-770C-47F1-89C1-5023B6D362E3}" type="slidenum">
              <a:rPr lang="vi-VN" smtClean="0"/>
              <a:t>6</a:t>
            </a:fld>
            <a:endParaRPr lang="vi-VN"/>
          </a:p>
        </p:txBody>
      </p:sp>
    </p:spTree>
    <p:extLst>
      <p:ext uri="{BB962C8B-B14F-4D97-AF65-F5344CB8AC3E}">
        <p14:creationId xmlns:p14="http://schemas.microsoft.com/office/powerpoint/2010/main" val="2740836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smtClean="0">
                <a:solidFill>
                  <a:schemeClr val="tx1"/>
                </a:solidFill>
                <a:effectLst/>
                <a:latin typeface="+mn-lt"/>
                <a:ea typeface="+mn-ea"/>
                <a:cs typeface="+mn-cs"/>
              </a:rPr>
              <a:t>DDL</a:t>
            </a:r>
            <a:r>
              <a:rPr lang="vi-VN" sz="1200" b="0" i="0" kern="1200" baseline="0" smtClean="0">
                <a:solidFill>
                  <a:schemeClr val="tx1"/>
                </a:solidFill>
                <a:effectLst/>
                <a:latin typeface="+mn-lt"/>
                <a:ea typeface="+mn-ea"/>
                <a:cs typeface="+mn-cs"/>
              </a:rPr>
              <a:t> - </a:t>
            </a:r>
            <a:r>
              <a:rPr lang="vi-VN" sz="1200" b="0" i="0" kern="1200" smtClean="0">
                <a:solidFill>
                  <a:schemeClr val="tx1"/>
                </a:solidFill>
                <a:effectLst/>
                <a:latin typeface="+mn-lt"/>
                <a:ea typeface="+mn-ea"/>
                <a:cs typeface="+mn-cs"/>
              </a:rPr>
              <a:t>data definition language</a:t>
            </a:r>
          </a:p>
          <a:p>
            <a:r>
              <a:rPr lang="vi-VN" sz="1200" b="0" i="0" kern="1200" smtClean="0">
                <a:solidFill>
                  <a:schemeClr val="tx1"/>
                </a:solidFill>
                <a:effectLst/>
                <a:latin typeface="+mn-lt"/>
                <a:ea typeface="+mn-ea"/>
                <a:cs typeface="+mn-cs"/>
              </a:rPr>
              <a:t>DML - data manipulation language</a:t>
            </a:r>
            <a:endParaRPr lang="vi-VN" b="0"/>
          </a:p>
        </p:txBody>
      </p:sp>
      <p:sp>
        <p:nvSpPr>
          <p:cNvPr id="4" name="Slide Number Placeholder 3"/>
          <p:cNvSpPr>
            <a:spLocks noGrp="1"/>
          </p:cNvSpPr>
          <p:nvPr>
            <p:ph type="sldNum" sz="quarter" idx="10"/>
          </p:nvPr>
        </p:nvSpPr>
        <p:spPr/>
        <p:txBody>
          <a:bodyPr/>
          <a:lstStyle/>
          <a:p>
            <a:fld id="{EEA7600A-770C-47F1-89C1-5023B6D362E3}" type="slidenum">
              <a:rPr lang="vi-VN" smtClean="0"/>
              <a:t>10</a:t>
            </a:fld>
            <a:endParaRPr lang="vi-VN"/>
          </a:p>
        </p:txBody>
      </p:sp>
    </p:spTree>
    <p:extLst>
      <p:ext uri="{BB962C8B-B14F-4D97-AF65-F5344CB8AC3E}">
        <p14:creationId xmlns:p14="http://schemas.microsoft.com/office/powerpoint/2010/main" val="19120135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bản chiếu">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1677407"/>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Chỗ dành sẵn cho Văn bản Dọc 2"/>
          <p:cNvSpPr>
            <a:spLocks noGrp="1"/>
          </p:cNvSpPr>
          <p:nvPr>
            <p:ph type="body" orient="vert" idx="1"/>
          </p:nvPr>
        </p:nvSpPr>
        <p:spPr/>
        <p:txBody>
          <a:bodyPr vert="eaVert"/>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Rectangle 5"/>
          <p:cNvSpPr>
            <a:spLocks noGrp="1" noChangeArrowheads="1"/>
          </p:cNvSpPr>
          <p:nvPr>
            <p:ph type="ftr" sz="quarter" idx="10"/>
          </p:nvPr>
        </p:nvSpPr>
        <p:spPr>
          <a:ln/>
        </p:spPr>
        <p:txBody>
          <a:bodyPr/>
          <a:lstStyle>
            <a:lvl1pPr>
              <a:defRPr/>
            </a:lvl1pPr>
          </a:lstStyle>
          <a:p>
            <a:pPr fontAlgn="base">
              <a:spcBef>
                <a:spcPct val="0"/>
              </a:spcBef>
              <a:spcAft>
                <a:spcPct val="0"/>
              </a:spcAft>
              <a:defRPr/>
            </a:pPr>
            <a:r>
              <a:rPr lang="de-DE" smtClean="0"/>
              <a:t>Here comes your footer  </a:t>
            </a:r>
            <a:r>
              <a:rPr lang="de-DE" smtClean="0">
                <a:sym typeface="Wingdings" pitchFamily="2" charset="2"/>
              </a:rPr>
              <a:t></a:t>
            </a:r>
            <a:r>
              <a:rPr lang="de-DE" smtClean="0"/>
              <a:t>  Page </a:t>
            </a:r>
            <a:fld id="{150FB75E-81F0-4B3B-8D2E-5F9DC943C583}" type="slidenum">
              <a:rPr lang="de-DE" smtClean="0"/>
              <a:pPr fontAlgn="base">
                <a:spcBef>
                  <a:spcPct val="0"/>
                </a:spcBef>
                <a:spcAft>
                  <a:spcPct val="0"/>
                </a:spcAft>
                <a:defRPr/>
              </a:pPr>
              <a:t>‹#›</a:t>
            </a:fld>
            <a:endParaRPr lang="de-DE"/>
          </a:p>
        </p:txBody>
      </p:sp>
    </p:spTree>
    <p:extLst>
      <p:ext uri="{BB962C8B-B14F-4D97-AF65-F5344CB8AC3E}">
        <p14:creationId xmlns:p14="http://schemas.microsoft.com/office/powerpoint/2010/main" val="3200941593"/>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ề Dọc 1"/>
          <p:cNvSpPr>
            <a:spLocks noGrp="1"/>
          </p:cNvSpPr>
          <p:nvPr>
            <p:ph type="title" orient="vert"/>
          </p:nvPr>
        </p:nvSpPr>
        <p:spPr>
          <a:xfrm>
            <a:off x="8949267" y="250826"/>
            <a:ext cx="2842684" cy="5000625"/>
          </a:xfrm>
        </p:spPr>
        <p:txBody>
          <a:bodyPr vert="eaVert"/>
          <a:lstStyle/>
          <a:p>
            <a:r>
              <a:rPr lang="vi-VN" smtClean="0"/>
              <a:t>Bấm &amp; sửa kiểu tiêu đề</a:t>
            </a:r>
            <a:endParaRPr lang="en-US"/>
          </a:p>
        </p:txBody>
      </p:sp>
      <p:sp>
        <p:nvSpPr>
          <p:cNvPr id="3" name="Chỗ dành sẵn cho Văn bản Dọc 2"/>
          <p:cNvSpPr>
            <a:spLocks noGrp="1"/>
          </p:cNvSpPr>
          <p:nvPr>
            <p:ph type="body" orient="vert" idx="1"/>
          </p:nvPr>
        </p:nvSpPr>
        <p:spPr>
          <a:xfrm>
            <a:off x="419101" y="250826"/>
            <a:ext cx="8326967" cy="5000625"/>
          </a:xfrm>
        </p:spPr>
        <p:txBody>
          <a:bodyPr vert="eaVert"/>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Rectangle 5"/>
          <p:cNvSpPr>
            <a:spLocks noGrp="1" noChangeArrowheads="1"/>
          </p:cNvSpPr>
          <p:nvPr>
            <p:ph type="ftr" sz="quarter" idx="10"/>
          </p:nvPr>
        </p:nvSpPr>
        <p:spPr>
          <a:ln/>
        </p:spPr>
        <p:txBody>
          <a:bodyPr/>
          <a:lstStyle>
            <a:lvl1pPr>
              <a:defRPr/>
            </a:lvl1pPr>
          </a:lstStyle>
          <a:p>
            <a:pPr fontAlgn="base">
              <a:spcBef>
                <a:spcPct val="0"/>
              </a:spcBef>
              <a:spcAft>
                <a:spcPct val="0"/>
              </a:spcAft>
              <a:defRPr/>
            </a:pPr>
            <a:r>
              <a:rPr lang="de-DE" smtClean="0"/>
              <a:t>Here comes your footer  </a:t>
            </a:r>
            <a:r>
              <a:rPr lang="de-DE" smtClean="0">
                <a:sym typeface="Wingdings" pitchFamily="2" charset="2"/>
              </a:rPr>
              <a:t></a:t>
            </a:r>
            <a:r>
              <a:rPr lang="de-DE" smtClean="0"/>
              <a:t>  Page </a:t>
            </a:r>
            <a:fld id="{427A01C3-1722-4739-A0FE-714AD893A92A}" type="slidenum">
              <a:rPr lang="de-DE" smtClean="0"/>
              <a:pPr fontAlgn="base">
                <a:spcBef>
                  <a:spcPct val="0"/>
                </a:spcBef>
                <a:spcAft>
                  <a:spcPct val="0"/>
                </a:spcAft>
                <a:defRPr/>
              </a:pPr>
              <a:t>‹#›</a:t>
            </a:fld>
            <a:endParaRPr lang="de-DE"/>
          </a:p>
        </p:txBody>
      </p:sp>
    </p:spTree>
    <p:extLst>
      <p:ext uri="{BB962C8B-B14F-4D97-AF65-F5344CB8AC3E}">
        <p14:creationId xmlns:p14="http://schemas.microsoft.com/office/powerpoint/2010/main" val="470071906"/>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Chỗ dành sẵn cho Nội dung 2"/>
          <p:cNvSpPr>
            <a:spLocks noGrp="1"/>
          </p:cNvSpPr>
          <p:nvPr>
            <p:ph idx="1"/>
          </p:nvPr>
        </p:nvSpPr>
        <p:spPr/>
        <p:txBody>
          <a:body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Rectangle 5"/>
          <p:cNvSpPr>
            <a:spLocks noGrp="1" noChangeArrowheads="1"/>
          </p:cNvSpPr>
          <p:nvPr>
            <p:ph type="ftr" sz="quarter" idx="10"/>
          </p:nvPr>
        </p:nvSpPr>
        <p:spPr>
          <a:ln/>
        </p:spPr>
        <p:txBody>
          <a:bodyPr/>
          <a:lstStyle>
            <a:lvl1pPr>
              <a:defRPr/>
            </a:lvl1pPr>
          </a:lstStyle>
          <a:p>
            <a:pPr fontAlgn="base">
              <a:spcBef>
                <a:spcPct val="0"/>
              </a:spcBef>
              <a:spcAft>
                <a:spcPct val="0"/>
              </a:spcAft>
              <a:defRPr/>
            </a:pPr>
            <a:r>
              <a:rPr lang="de-DE" smtClean="0"/>
              <a:t>Here comes your footer  </a:t>
            </a:r>
            <a:r>
              <a:rPr lang="de-DE" smtClean="0">
                <a:sym typeface="Wingdings" pitchFamily="2" charset="2"/>
              </a:rPr>
              <a:t></a:t>
            </a:r>
            <a:r>
              <a:rPr lang="de-DE" smtClean="0"/>
              <a:t>  Page </a:t>
            </a:r>
            <a:fld id="{1D437A68-E703-466B-85A0-753D77862FA4}" type="slidenum">
              <a:rPr lang="de-DE" smtClean="0"/>
              <a:pPr fontAlgn="base">
                <a:spcBef>
                  <a:spcPct val="0"/>
                </a:spcBef>
                <a:spcAft>
                  <a:spcPct val="0"/>
                </a:spcAft>
                <a:defRPr/>
              </a:pPr>
              <a:t>‹#›</a:t>
            </a:fld>
            <a:endParaRPr lang="de-DE"/>
          </a:p>
        </p:txBody>
      </p:sp>
    </p:spTree>
    <p:extLst>
      <p:ext uri="{BB962C8B-B14F-4D97-AF65-F5344CB8AC3E}">
        <p14:creationId xmlns:p14="http://schemas.microsoft.com/office/powerpoint/2010/main" val="213171119"/>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ầu trang của Phần">
    <p:spTree>
      <p:nvGrpSpPr>
        <p:cNvPr id="1" name=""/>
        <p:cNvGrpSpPr/>
        <p:nvPr/>
      </p:nvGrpSpPr>
      <p:grpSpPr>
        <a:xfrm>
          <a:off x="0" y="0"/>
          <a:ext cx="0" cy="0"/>
          <a:chOff x="0" y="0"/>
          <a:chExt cx="0" cy="0"/>
        </a:xfrm>
      </p:grpSpPr>
      <p:sp>
        <p:nvSpPr>
          <p:cNvPr id="2" name="Tiêu đề 1"/>
          <p:cNvSpPr>
            <a:spLocks noGrp="1"/>
          </p:cNvSpPr>
          <p:nvPr>
            <p:ph type="title"/>
          </p:nvPr>
        </p:nvSpPr>
        <p:spPr>
          <a:xfrm>
            <a:off x="963084" y="4406901"/>
            <a:ext cx="10363200" cy="1362075"/>
          </a:xfrm>
        </p:spPr>
        <p:txBody>
          <a:bodyPr/>
          <a:lstStyle>
            <a:lvl1pPr algn="l">
              <a:defRPr sz="4000" b="1" cap="all"/>
            </a:lvl1pPr>
          </a:lstStyle>
          <a:p>
            <a:r>
              <a:rPr lang="vi-VN" smtClean="0"/>
              <a:t>Bấm &amp; sửa kiểu tiêu đề</a:t>
            </a:r>
            <a:endParaRPr lang="en-US"/>
          </a:p>
        </p:txBody>
      </p:sp>
      <p:sp>
        <p:nvSpPr>
          <p:cNvPr id="3" name="Chỗ dành sẵn cho Văn bản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vi-VN" smtClean="0"/>
              <a:t>Bấm &amp; sửa kiểu tiêu đề</a:t>
            </a:r>
          </a:p>
        </p:txBody>
      </p:sp>
      <p:sp>
        <p:nvSpPr>
          <p:cNvPr id="4" name="Rectangle 5"/>
          <p:cNvSpPr>
            <a:spLocks noGrp="1" noChangeArrowheads="1"/>
          </p:cNvSpPr>
          <p:nvPr>
            <p:ph type="ftr" sz="quarter" idx="10"/>
          </p:nvPr>
        </p:nvSpPr>
        <p:spPr>
          <a:ln/>
        </p:spPr>
        <p:txBody>
          <a:bodyPr/>
          <a:lstStyle>
            <a:lvl1pPr>
              <a:defRPr/>
            </a:lvl1pPr>
          </a:lstStyle>
          <a:p>
            <a:pPr fontAlgn="base">
              <a:spcBef>
                <a:spcPct val="0"/>
              </a:spcBef>
              <a:spcAft>
                <a:spcPct val="0"/>
              </a:spcAft>
              <a:defRPr/>
            </a:pPr>
            <a:r>
              <a:rPr lang="de-DE" smtClean="0"/>
              <a:t>Here comes your footer  </a:t>
            </a:r>
            <a:r>
              <a:rPr lang="de-DE" smtClean="0">
                <a:sym typeface="Wingdings" pitchFamily="2" charset="2"/>
              </a:rPr>
              <a:t></a:t>
            </a:r>
            <a:r>
              <a:rPr lang="de-DE" smtClean="0"/>
              <a:t>  Page </a:t>
            </a:r>
            <a:fld id="{0D0D72F0-7165-4984-AC72-519188B2AF84}" type="slidenum">
              <a:rPr lang="de-DE" smtClean="0"/>
              <a:pPr fontAlgn="base">
                <a:spcBef>
                  <a:spcPct val="0"/>
                </a:spcBef>
                <a:spcAft>
                  <a:spcPct val="0"/>
                </a:spcAft>
                <a:defRPr/>
              </a:pPr>
              <a:t>‹#›</a:t>
            </a:fld>
            <a:endParaRPr lang="de-DE"/>
          </a:p>
        </p:txBody>
      </p:sp>
    </p:spTree>
    <p:extLst>
      <p:ext uri="{BB962C8B-B14F-4D97-AF65-F5344CB8AC3E}">
        <p14:creationId xmlns:p14="http://schemas.microsoft.com/office/powerpoint/2010/main" val="2350314223"/>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Chỗ dành sẵn cho Nội dung 2"/>
          <p:cNvSpPr>
            <a:spLocks noGrp="1"/>
          </p:cNvSpPr>
          <p:nvPr>
            <p:ph sz="half" idx="1"/>
          </p:nvPr>
        </p:nvSpPr>
        <p:spPr>
          <a:xfrm>
            <a:off x="425452" y="1374776"/>
            <a:ext cx="5581649" cy="3876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Nội dung 3"/>
          <p:cNvSpPr>
            <a:spLocks noGrp="1"/>
          </p:cNvSpPr>
          <p:nvPr>
            <p:ph sz="half" idx="2"/>
          </p:nvPr>
        </p:nvSpPr>
        <p:spPr>
          <a:xfrm>
            <a:off x="6210300" y="1374776"/>
            <a:ext cx="5581651" cy="3876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5" name="Rectangle 5"/>
          <p:cNvSpPr>
            <a:spLocks noGrp="1" noChangeArrowheads="1"/>
          </p:cNvSpPr>
          <p:nvPr>
            <p:ph type="ftr" sz="quarter" idx="10"/>
          </p:nvPr>
        </p:nvSpPr>
        <p:spPr>
          <a:ln/>
        </p:spPr>
        <p:txBody>
          <a:bodyPr/>
          <a:lstStyle>
            <a:lvl1pPr>
              <a:defRPr/>
            </a:lvl1pPr>
          </a:lstStyle>
          <a:p>
            <a:pPr fontAlgn="base">
              <a:spcBef>
                <a:spcPct val="0"/>
              </a:spcBef>
              <a:spcAft>
                <a:spcPct val="0"/>
              </a:spcAft>
              <a:defRPr/>
            </a:pPr>
            <a:r>
              <a:rPr lang="de-DE" smtClean="0"/>
              <a:t>Here comes your footer  </a:t>
            </a:r>
            <a:r>
              <a:rPr lang="de-DE" smtClean="0">
                <a:sym typeface="Wingdings" pitchFamily="2" charset="2"/>
              </a:rPr>
              <a:t></a:t>
            </a:r>
            <a:r>
              <a:rPr lang="de-DE" smtClean="0"/>
              <a:t>  Page </a:t>
            </a:r>
            <a:fld id="{51D7F5EC-D112-4325-B184-139075742588}" type="slidenum">
              <a:rPr lang="de-DE" smtClean="0"/>
              <a:pPr fontAlgn="base">
                <a:spcBef>
                  <a:spcPct val="0"/>
                </a:spcBef>
                <a:spcAft>
                  <a:spcPct val="0"/>
                </a:spcAft>
                <a:defRPr/>
              </a:pPr>
              <a:t>‹#›</a:t>
            </a:fld>
            <a:endParaRPr lang="de-DE"/>
          </a:p>
        </p:txBody>
      </p:sp>
    </p:spTree>
    <p:extLst>
      <p:ext uri="{BB962C8B-B14F-4D97-AF65-F5344CB8AC3E}">
        <p14:creationId xmlns:p14="http://schemas.microsoft.com/office/powerpoint/2010/main" val="783365569"/>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ép so sánh">
    <p:spTree>
      <p:nvGrpSpPr>
        <p:cNvPr id="1" name=""/>
        <p:cNvGrpSpPr/>
        <p:nvPr/>
      </p:nvGrpSpPr>
      <p:grpSpPr>
        <a:xfrm>
          <a:off x="0" y="0"/>
          <a:ext cx="0" cy="0"/>
          <a:chOff x="0" y="0"/>
          <a:chExt cx="0" cy="0"/>
        </a:xfrm>
      </p:grpSpPr>
      <p:sp>
        <p:nvSpPr>
          <p:cNvPr id="2" name="Tiêu đề 1"/>
          <p:cNvSpPr>
            <a:spLocks noGrp="1"/>
          </p:cNvSpPr>
          <p:nvPr>
            <p:ph type="title"/>
          </p:nvPr>
        </p:nvSpPr>
        <p:spPr>
          <a:xfrm>
            <a:off x="609600" y="274638"/>
            <a:ext cx="10972800" cy="1143000"/>
          </a:xfrm>
        </p:spPr>
        <p:txBody>
          <a:bodyPr/>
          <a:lstStyle>
            <a:lvl1pPr>
              <a:defRPr/>
            </a:lvl1pPr>
          </a:lstStyle>
          <a:p>
            <a:r>
              <a:rPr lang="vi-VN" smtClean="0"/>
              <a:t>Bấm &amp; sửa kiểu tiêu đề</a:t>
            </a:r>
            <a:endParaRPr lang="en-US"/>
          </a:p>
        </p:txBody>
      </p:sp>
      <p:sp>
        <p:nvSpPr>
          <p:cNvPr id="3" name="Chỗ dành sẵn cho Văn bản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Bấm &amp; sửa kiểu tiêu đề</a:t>
            </a:r>
          </a:p>
        </p:txBody>
      </p:sp>
      <p:sp>
        <p:nvSpPr>
          <p:cNvPr id="4" name="Chỗ dành sẵn cho Nội dung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5" name="Chỗ dành sẵn cho Văn bản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Bấm &amp; sửa kiểu tiêu đề</a:t>
            </a:r>
          </a:p>
        </p:txBody>
      </p:sp>
      <p:sp>
        <p:nvSpPr>
          <p:cNvPr id="6" name="Chỗ dành sẵn cho Nội dung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7" name="Rectangle 5"/>
          <p:cNvSpPr>
            <a:spLocks noGrp="1" noChangeArrowheads="1"/>
          </p:cNvSpPr>
          <p:nvPr>
            <p:ph type="ftr" sz="quarter" idx="10"/>
          </p:nvPr>
        </p:nvSpPr>
        <p:spPr>
          <a:ln/>
        </p:spPr>
        <p:txBody>
          <a:bodyPr/>
          <a:lstStyle>
            <a:lvl1pPr>
              <a:defRPr/>
            </a:lvl1pPr>
          </a:lstStyle>
          <a:p>
            <a:pPr fontAlgn="base">
              <a:spcBef>
                <a:spcPct val="0"/>
              </a:spcBef>
              <a:spcAft>
                <a:spcPct val="0"/>
              </a:spcAft>
              <a:defRPr/>
            </a:pPr>
            <a:r>
              <a:rPr lang="de-DE" smtClean="0"/>
              <a:t>Here comes your footer  </a:t>
            </a:r>
            <a:r>
              <a:rPr lang="de-DE" smtClean="0">
                <a:sym typeface="Wingdings" pitchFamily="2" charset="2"/>
              </a:rPr>
              <a:t></a:t>
            </a:r>
            <a:r>
              <a:rPr lang="de-DE" smtClean="0"/>
              <a:t>  Page </a:t>
            </a:r>
            <a:fld id="{10B0BFCE-74AC-4EB7-961E-4DC11686CD4A}" type="slidenum">
              <a:rPr lang="de-DE" smtClean="0"/>
              <a:pPr fontAlgn="base">
                <a:spcBef>
                  <a:spcPct val="0"/>
                </a:spcBef>
                <a:spcAft>
                  <a:spcPct val="0"/>
                </a:spcAft>
                <a:defRPr/>
              </a:pPr>
              <a:t>‹#›</a:t>
            </a:fld>
            <a:endParaRPr lang="de-DE"/>
          </a:p>
        </p:txBody>
      </p:sp>
    </p:spTree>
    <p:extLst>
      <p:ext uri="{BB962C8B-B14F-4D97-AF65-F5344CB8AC3E}">
        <p14:creationId xmlns:p14="http://schemas.microsoft.com/office/powerpoint/2010/main" val="3736338848"/>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Rectangle 5"/>
          <p:cNvSpPr>
            <a:spLocks noGrp="1" noChangeArrowheads="1"/>
          </p:cNvSpPr>
          <p:nvPr>
            <p:ph type="ftr" sz="quarter" idx="10"/>
          </p:nvPr>
        </p:nvSpPr>
        <p:spPr>
          <a:ln/>
        </p:spPr>
        <p:txBody>
          <a:bodyPr/>
          <a:lstStyle>
            <a:lvl1pPr>
              <a:defRPr/>
            </a:lvl1pPr>
          </a:lstStyle>
          <a:p>
            <a:pPr fontAlgn="base">
              <a:spcBef>
                <a:spcPct val="0"/>
              </a:spcBef>
              <a:spcAft>
                <a:spcPct val="0"/>
              </a:spcAft>
              <a:defRPr/>
            </a:pPr>
            <a:r>
              <a:rPr lang="de-DE" smtClean="0"/>
              <a:t>Here comes your footer  </a:t>
            </a:r>
            <a:r>
              <a:rPr lang="de-DE" smtClean="0">
                <a:sym typeface="Wingdings" pitchFamily="2" charset="2"/>
              </a:rPr>
              <a:t></a:t>
            </a:r>
            <a:r>
              <a:rPr lang="de-DE" smtClean="0"/>
              <a:t>  Page </a:t>
            </a:r>
            <a:fld id="{A3DC13E8-224F-4A68-9084-F7A0DEF159D8}" type="slidenum">
              <a:rPr lang="de-DE" smtClean="0"/>
              <a:pPr fontAlgn="base">
                <a:spcBef>
                  <a:spcPct val="0"/>
                </a:spcBef>
                <a:spcAft>
                  <a:spcPct val="0"/>
                </a:spcAft>
                <a:defRPr/>
              </a:pPr>
              <a:t>‹#›</a:t>
            </a:fld>
            <a:endParaRPr lang="de-DE"/>
          </a:p>
        </p:txBody>
      </p:sp>
    </p:spTree>
    <p:extLst>
      <p:ext uri="{BB962C8B-B14F-4D97-AF65-F5344CB8AC3E}">
        <p14:creationId xmlns:p14="http://schemas.microsoft.com/office/powerpoint/2010/main" val="2133033925"/>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fontAlgn="base">
              <a:spcBef>
                <a:spcPct val="0"/>
              </a:spcBef>
              <a:spcAft>
                <a:spcPct val="0"/>
              </a:spcAft>
              <a:defRPr/>
            </a:pPr>
            <a:r>
              <a:rPr lang="de-DE" smtClean="0"/>
              <a:t>Here comes your footer  </a:t>
            </a:r>
            <a:r>
              <a:rPr lang="de-DE" smtClean="0">
                <a:sym typeface="Wingdings" pitchFamily="2" charset="2"/>
              </a:rPr>
              <a:t></a:t>
            </a:r>
            <a:r>
              <a:rPr lang="de-DE" smtClean="0"/>
              <a:t>  Page </a:t>
            </a:r>
            <a:fld id="{2BEDABA4-1336-442B-8D3E-B313EE2739C3}" type="slidenum">
              <a:rPr lang="de-DE" smtClean="0"/>
              <a:pPr fontAlgn="base">
                <a:spcBef>
                  <a:spcPct val="0"/>
                </a:spcBef>
                <a:spcAft>
                  <a:spcPct val="0"/>
                </a:spcAft>
                <a:defRPr/>
              </a:pPr>
              <a:t>‹#›</a:t>
            </a:fld>
            <a:endParaRPr lang="de-DE"/>
          </a:p>
        </p:txBody>
      </p:sp>
    </p:spTree>
    <p:extLst>
      <p:ext uri="{BB962C8B-B14F-4D97-AF65-F5344CB8AC3E}">
        <p14:creationId xmlns:p14="http://schemas.microsoft.com/office/powerpoint/2010/main" val="2371418358"/>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ội dung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609601" y="273050"/>
            <a:ext cx="4011084" cy="1162050"/>
          </a:xfrm>
        </p:spPr>
        <p:txBody>
          <a:bodyPr anchor="b"/>
          <a:lstStyle>
            <a:lvl1pPr algn="l">
              <a:defRPr sz="2000" b="1"/>
            </a:lvl1pPr>
          </a:lstStyle>
          <a:p>
            <a:r>
              <a:rPr lang="vi-VN" smtClean="0"/>
              <a:t>Bấm &amp; sửa kiểu tiêu đề</a:t>
            </a:r>
            <a:endParaRPr lang="en-US"/>
          </a:p>
        </p:txBody>
      </p:sp>
      <p:sp>
        <p:nvSpPr>
          <p:cNvPr id="3" name="Chỗ dành sẵn cho Nội dung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Văn bản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Bấm &amp; sửa kiểu tiêu đề</a:t>
            </a:r>
          </a:p>
        </p:txBody>
      </p:sp>
      <p:sp>
        <p:nvSpPr>
          <p:cNvPr id="5" name="Rectangle 5"/>
          <p:cNvSpPr>
            <a:spLocks noGrp="1" noChangeArrowheads="1"/>
          </p:cNvSpPr>
          <p:nvPr>
            <p:ph type="ftr" sz="quarter" idx="10"/>
          </p:nvPr>
        </p:nvSpPr>
        <p:spPr>
          <a:ln/>
        </p:spPr>
        <p:txBody>
          <a:bodyPr/>
          <a:lstStyle>
            <a:lvl1pPr>
              <a:defRPr/>
            </a:lvl1pPr>
          </a:lstStyle>
          <a:p>
            <a:pPr fontAlgn="base">
              <a:spcBef>
                <a:spcPct val="0"/>
              </a:spcBef>
              <a:spcAft>
                <a:spcPct val="0"/>
              </a:spcAft>
              <a:defRPr/>
            </a:pPr>
            <a:r>
              <a:rPr lang="de-DE" smtClean="0"/>
              <a:t>Here comes your footer  </a:t>
            </a:r>
            <a:r>
              <a:rPr lang="de-DE" smtClean="0">
                <a:sym typeface="Wingdings" pitchFamily="2" charset="2"/>
              </a:rPr>
              <a:t></a:t>
            </a:r>
            <a:r>
              <a:rPr lang="de-DE" smtClean="0"/>
              <a:t>  Page </a:t>
            </a:r>
            <a:fld id="{BF74A30D-4AD8-4441-BFAF-34529C0AFA6A}" type="slidenum">
              <a:rPr lang="de-DE" smtClean="0"/>
              <a:pPr fontAlgn="base">
                <a:spcBef>
                  <a:spcPct val="0"/>
                </a:spcBef>
                <a:spcAft>
                  <a:spcPct val="0"/>
                </a:spcAft>
                <a:defRPr/>
              </a:pPr>
              <a:t>‹#›</a:t>
            </a:fld>
            <a:endParaRPr lang="de-DE"/>
          </a:p>
        </p:txBody>
      </p:sp>
    </p:spTree>
    <p:extLst>
      <p:ext uri="{BB962C8B-B14F-4D97-AF65-F5344CB8AC3E}">
        <p14:creationId xmlns:p14="http://schemas.microsoft.com/office/powerpoint/2010/main" val="3638220424"/>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Ảnh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2389717" y="4800600"/>
            <a:ext cx="7315200" cy="566738"/>
          </a:xfrm>
        </p:spPr>
        <p:txBody>
          <a:bodyPr anchor="b"/>
          <a:lstStyle>
            <a:lvl1pPr algn="l">
              <a:defRPr sz="2000" b="1"/>
            </a:lvl1pPr>
          </a:lstStyle>
          <a:p>
            <a:r>
              <a:rPr lang="vi-VN" smtClean="0"/>
              <a:t>Bấm &amp; sửa kiểu tiêu đề</a:t>
            </a:r>
            <a:endParaRPr lang="en-US"/>
          </a:p>
        </p:txBody>
      </p:sp>
      <p:sp>
        <p:nvSpPr>
          <p:cNvPr id="3" name="Chỗ dành sẵn cho Hình ảnh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Chỗ dành sẵn cho Văn bản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Bấm &amp; sửa kiểu tiêu đề</a:t>
            </a:r>
          </a:p>
        </p:txBody>
      </p:sp>
      <p:sp>
        <p:nvSpPr>
          <p:cNvPr id="5" name="Rectangle 5"/>
          <p:cNvSpPr>
            <a:spLocks noGrp="1" noChangeArrowheads="1"/>
          </p:cNvSpPr>
          <p:nvPr>
            <p:ph type="ftr" sz="quarter" idx="10"/>
          </p:nvPr>
        </p:nvSpPr>
        <p:spPr>
          <a:ln/>
        </p:spPr>
        <p:txBody>
          <a:bodyPr/>
          <a:lstStyle>
            <a:lvl1pPr>
              <a:defRPr/>
            </a:lvl1pPr>
          </a:lstStyle>
          <a:p>
            <a:pPr fontAlgn="base">
              <a:spcBef>
                <a:spcPct val="0"/>
              </a:spcBef>
              <a:spcAft>
                <a:spcPct val="0"/>
              </a:spcAft>
              <a:defRPr/>
            </a:pPr>
            <a:r>
              <a:rPr lang="de-DE" smtClean="0"/>
              <a:t>Here comes your footer  </a:t>
            </a:r>
            <a:r>
              <a:rPr lang="de-DE" smtClean="0">
                <a:sym typeface="Wingdings" pitchFamily="2" charset="2"/>
              </a:rPr>
              <a:t></a:t>
            </a:r>
            <a:r>
              <a:rPr lang="de-DE" smtClean="0"/>
              <a:t>  Page </a:t>
            </a:r>
            <a:fld id="{2688673E-8629-435C-B6A9-35C28234F080}" type="slidenum">
              <a:rPr lang="de-DE" smtClean="0"/>
              <a:pPr fontAlgn="base">
                <a:spcBef>
                  <a:spcPct val="0"/>
                </a:spcBef>
                <a:spcAft>
                  <a:spcPct val="0"/>
                </a:spcAft>
                <a:defRPr/>
              </a:pPr>
              <a:t>‹#›</a:t>
            </a:fld>
            <a:endParaRPr lang="de-DE"/>
          </a:p>
        </p:txBody>
      </p:sp>
    </p:spTree>
    <p:extLst>
      <p:ext uri="{BB962C8B-B14F-4D97-AF65-F5344CB8AC3E}">
        <p14:creationId xmlns:p14="http://schemas.microsoft.com/office/powerpoint/2010/main" val="4101885567"/>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19100" y="250826"/>
            <a:ext cx="11353800" cy="6000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en-US" smtClean="0"/>
              <a:t>Click to edit Master title style</a:t>
            </a:r>
            <a:endParaRPr lang="de-DE" smtClean="0"/>
          </a:p>
        </p:txBody>
      </p:sp>
      <p:sp>
        <p:nvSpPr>
          <p:cNvPr id="1027" name="Rectangle 3"/>
          <p:cNvSpPr>
            <a:spLocks noGrp="1" noChangeArrowheads="1"/>
          </p:cNvSpPr>
          <p:nvPr>
            <p:ph type="body" idx="1"/>
          </p:nvPr>
        </p:nvSpPr>
        <p:spPr bwMode="auto">
          <a:xfrm>
            <a:off x="425451" y="1374776"/>
            <a:ext cx="11366500" cy="38766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4485" name="Rectangle 5"/>
          <p:cNvSpPr>
            <a:spLocks noGrp="1" noChangeArrowheads="1"/>
          </p:cNvSpPr>
          <p:nvPr>
            <p:ph type="ftr" sz="quarter" idx="3"/>
          </p:nvPr>
        </p:nvSpPr>
        <p:spPr bwMode="auto">
          <a:xfrm>
            <a:off x="381000" y="6167438"/>
            <a:ext cx="40640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solidFill>
                  <a:srgbClr val="4F4F4F"/>
                </a:solidFill>
                <a:latin typeface="Arial" charset="0"/>
              </a:defRPr>
            </a:lvl1pPr>
          </a:lstStyle>
          <a:p>
            <a:pPr fontAlgn="base">
              <a:spcBef>
                <a:spcPct val="0"/>
              </a:spcBef>
              <a:spcAft>
                <a:spcPct val="0"/>
              </a:spcAft>
              <a:defRPr/>
            </a:pPr>
            <a:r>
              <a:rPr lang="de-DE" smtClean="0"/>
              <a:t>Here comes your footer  </a:t>
            </a:r>
            <a:r>
              <a:rPr lang="de-DE" smtClean="0">
                <a:sym typeface="Wingdings" pitchFamily="2" charset="2"/>
              </a:rPr>
              <a:t></a:t>
            </a:r>
            <a:r>
              <a:rPr lang="de-DE" smtClean="0"/>
              <a:t>  Page </a:t>
            </a:r>
            <a:fld id="{123074D8-5AE3-4C96-9B91-3AA2AEBE64C9}" type="slidenum">
              <a:rPr lang="de-DE" smtClean="0"/>
              <a:pPr fontAlgn="base">
                <a:spcBef>
                  <a:spcPct val="0"/>
                </a:spcBef>
                <a:spcAft>
                  <a:spcPct val="0"/>
                </a:spcAft>
                <a:defRPr/>
              </a:pPr>
              <a:t>‹#›</a:t>
            </a:fld>
            <a:endParaRPr lang="de-DE"/>
          </a:p>
        </p:txBody>
      </p:sp>
    </p:spTree>
    <p:extLst>
      <p:ext uri="{BB962C8B-B14F-4D97-AF65-F5344CB8AC3E}">
        <p14:creationId xmlns:p14="http://schemas.microsoft.com/office/powerpoint/2010/main" val="15793093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hf sldNum="0" hdr="0" dt="0"/>
  <p:txStyles>
    <p:titleStyle>
      <a:lvl1pPr algn="l" rtl="0" eaLnBrk="0" fontAlgn="base" hangingPunct="0">
        <a:spcBef>
          <a:spcPct val="0"/>
        </a:spcBef>
        <a:spcAft>
          <a:spcPct val="0"/>
        </a:spcAft>
        <a:defRPr sz="2800" b="1">
          <a:solidFill>
            <a:srgbClr val="FFFFFF"/>
          </a:solidFill>
          <a:latin typeface="+mj-lt"/>
          <a:ea typeface="+mj-ea"/>
          <a:cs typeface="+mj-cs"/>
        </a:defRPr>
      </a:lvl1pPr>
      <a:lvl2pPr algn="l" rtl="0" eaLnBrk="0" fontAlgn="base" hangingPunct="0">
        <a:spcBef>
          <a:spcPct val="0"/>
        </a:spcBef>
        <a:spcAft>
          <a:spcPct val="0"/>
        </a:spcAft>
        <a:defRPr sz="2800" b="1">
          <a:solidFill>
            <a:srgbClr val="FFFFFF"/>
          </a:solidFill>
          <a:latin typeface="Arial" charset="0"/>
        </a:defRPr>
      </a:lvl2pPr>
      <a:lvl3pPr algn="l" rtl="0" eaLnBrk="0" fontAlgn="base" hangingPunct="0">
        <a:spcBef>
          <a:spcPct val="0"/>
        </a:spcBef>
        <a:spcAft>
          <a:spcPct val="0"/>
        </a:spcAft>
        <a:defRPr sz="2800" b="1">
          <a:solidFill>
            <a:srgbClr val="FFFFFF"/>
          </a:solidFill>
          <a:latin typeface="Arial" charset="0"/>
        </a:defRPr>
      </a:lvl3pPr>
      <a:lvl4pPr algn="l" rtl="0" eaLnBrk="0" fontAlgn="base" hangingPunct="0">
        <a:spcBef>
          <a:spcPct val="0"/>
        </a:spcBef>
        <a:spcAft>
          <a:spcPct val="0"/>
        </a:spcAft>
        <a:defRPr sz="2800" b="1">
          <a:solidFill>
            <a:srgbClr val="FFFFFF"/>
          </a:solidFill>
          <a:latin typeface="Arial" charset="0"/>
        </a:defRPr>
      </a:lvl4pPr>
      <a:lvl5pPr algn="l" rtl="0" eaLnBrk="0" fontAlgn="base" hangingPunct="0">
        <a:spcBef>
          <a:spcPct val="0"/>
        </a:spcBef>
        <a:spcAft>
          <a:spcPct val="0"/>
        </a:spcAft>
        <a:defRPr sz="2800" b="1">
          <a:solidFill>
            <a:srgbClr val="FFFFFF"/>
          </a:solidFill>
          <a:latin typeface="Arial" charset="0"/>
        </a:defRPr>
      </a:lvl5pPr>
      <a:lvl6pPr marL="457200" algn="l" rtl="0" fontAlgn="base">
        <a:spcBef>
          <a:spcPct val="0"/>
        </a:spcBef>
        <a:spcAft>
          <a:spcPct val="0"/>
        </a:spcAft>
        <a:defRPr sz="2800" b="1">
          <a:solidFill>
            <a:srgbClr val="FFFFFF"/>
          </a:solidFill>
          <a:latin typeface="Arial" charset="0"/>
        </a:defRPr>
      </a:lvl6pPr>
      <a:lvl7pPr marL="914400" algn="l" rtl="0" fontAlgn="base">
        <a:spcBef>
          <a:spcPct val="0"/>
        </a:spcBef>
        <a:spcAft>
          <a:spcPct val="0"/>
        </a:spcAft>
        <a:defRPr sz="2800" b="1">
          <a:solidFill>
            <a:srgbClr val="FFFFFF"/>
          </a:solidFill>
          <a:latin typeface="Arial" charset="0"/>
        </a:defRPr>
      </a:lvl7pPr>
      <a:lvl8pPr marL="1371600" algn="l" rtl="0" fontAlgn="base">
        <a:spcBef>
          <a:spcPct val="0"/>
        </a:spcBef>
        <a:spcAft>
          <a:spcPct val="0"/>
        </a:spcAft>
        <a:defRPr sz="2800" b="1">
          <a:solidFill>
            <a:srgbClr val="FFFFFF"/>
          </a:solidFill>
          <a:latin typeface="Arial" charset="0"/>
        </a:defRPr>
      </a:lvl8pPr>
      <a:lvl9pPr marL="1828800" algn="l" rtl="0" fontAlgn="base">
        <a:spcBef>
          <a:spcPct val="0"/>
        </a:spcBef>
        <a:spcAft>
          <a:spcPct val="0"/>
        </a:spcAft>
        <a:defRPr sz="2800" b="1">
          <a:solidFill>
            <a:srgbClr val="FFFFFF"/>
          </a:solidFill>
          <a:latin typeface="Arial" charset="0"/>
        </a:defRPr>
      </a:lvl9pPr>
    </p:titleStyle>
    <p:bodyStyle>
      <a:lvl1pPr marL="190500" indent="-190500" algn="l" rtl="0" eaLnBrk="0" fontAlgn="base" hangingPunct="0">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eaLnBrk="0" fontAlgn="base" hangingPunct="0">
        <a:spcBef>
          <a:spcPct val="20000"/>
        </a:spcBef>
        <a:spcAft>
          <a:spcPct val="0"/>
        </a:spcAft>
        <a:buClr>
          <a:schemeClr val="hlink"/>
        </a:buClr>
        <a:buChar char="-"/>
        <a:defRPr>
          <a:solidFill>
            <a:srgbClr val="FFFFFF"/>
          </a:solidFill>
          <a:latin typeface="+mn-lt"/>
        </a:defRPr>
      </a:lvl2pPr>
      <a:lvl3pPr marL="561975" indent="-179388" algn="l" rtl="0" eaLnBrk="0" fontAlgn="base" hangingPunct="0">
        <a:spcBef>
          <a:spcPct val="20000"/>
        </a:spcBef>
        <a:spcAft>
          <a:spcPct val="0"/>
        </a:spcAft>
        <a:buClr>
          <a:schemeClr val="hlink"/>
        </a:buClr>
        <a:buChar char="-"/>
        <a:defRPr>
          <a:solidFill>
            <a:srgbClr val="FFFFFF"/>
          </a:solidFill>
          <a:latin typeface="+mn-lt"/>
        </a:defRPr>
      </a:lvl3pPr>
      <a:lvl4pPr marL="752475" indent="-188913" algn="l" rtl="0" eaLnBrk="0" fontAlgn="base" hangingPunct="0">
        <a:spcBef>
          <a:spcPct val="20000"/>
        </a:spcBef>
        <a:spcAft>
          <a:spcPct val="0"/>
        </a:spcAft>
        <a:buClr>
          <a:schemeClr val="hlink"/>
        </a:buClr>
        <a:buChar char="-"/>
        <a:defRPr>
          <a:solidFill>
            <a:srgbClr val="FFFFFF"/>
          </a:solidFill>
          <a:latin typeface="+mn-lt"/>
        </a:defRPr>
      </a:lvl4pPr>
      <a:lvl5pPr marL="962025" indent="-207963" algn="l" rtl="0" eaLnBrk="0" fontAlgn="base" hangingPunct="0">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ocs.microsoft.com/en-us/dotnet/desktop/winforms/windows-forms-data-binding?view=netframeworkdesktop-4.8" TargetMode="External"/><Relationship Id="rId2" Type="http://schemas.openxmlformats.org/officeDocument/2006/relationships/hyperlink" Target="https://docs.microsoft.com/en-us/visualstudio/data-tools/accessing-data-in-visual-studio?view=vs-2019" TargetMode="External"/><Relationship Id="rId1" Type="http://schemas.openxmlformats.org/officeDocument/2006/relationships/slideLayout" Target="../slideLayouts/slideLayout2.xml"/><Relationship Id="rId4" Type="http://schemas.openxmlformats.org/officeDocument/2006/relationships/hyperlink" Target="https://docs.microsoft.com/en-us/dotnet/desktop/winforms/controls/load-save-and-cancel-bindingnavigator?view=netframeworkdesktop-4.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endParaRPr lang="en-US" dirty="0" smtClean="0"/>
          </a:p>
        </p:txBody>
      </p:sp>
      <p:sp>
        <p:nvSpPr>
          <p:cNvPr id="2" name="Date Placeholder 1"/>
          <p:cNvSpPr>
            <a:spLocks noGrp="1"/>
          </p:cNvSpPr>
          <p:nvPr>
            <p:ph type="dt" sz="half" idx="10"/>
          </p:nvPr>
        </p:nvSpPr>
        <p:spPr/>
        <p:txBody>
          <a:bodyPr/>
          <a:lstStyle/>
          <a:p>
            <a:fld id="{C9054C88-1F68-44B6-8870-913B003193B9}" type="datetime1">
              <a:rPr lang="vi-VN" smtClean="0"/>
              <a:t>15/10/2022</a:t>
            </a:fld>
            <a:endParaRPr lang="vi-VN"/>
          </a:p>
        </p:txBody>
      </p:sp>
      <p:sp>
        <p:nvSpPr>
          <p:cNvPr id="16387" name="Footer Placeholder 3"/>
          <p:cNvSpPr>
            <a:spLocks noGrp="1"/>
          </p:cNvSpPr>
          <p:nvPr>
            <p:ph type="ftr" sz="quarter" idx="4294967295"/>
          </p:nvPr>
        </p:nvSpPr>
        <p:spPr>
          <a:noFill/>
        </p:spPr>
        <p:txBody>
          <a:bodyPr/>
          <a:lstStyle/>
          <a:p>
            <a:endParaRPr lang="en-US" dirty="0" smtClean="0"/>
          </a:p>
        </p:txBody>
      </p:sp>
      <p:sp>
        <p:nvSpPr>
          <p:cNvPr id="3" name="Slide Number Placeholder 2"/>
          <p:cNvSpPr>
            <a:spLocks noGrp="1"/>
          </p:cNvSpPr>
          <p:nvPr>
            <p:ph type="sldNum" sz="quarter" idx="4294967295"/>
          </p:nvPr>
        </p:nvSpPr>
        <p:spPr/>
        <p:txBody>
          <a:bodyPr/>
          <a:lstStyle/>
          <a:p>
            <a:endParaRPr lang="vi-VN" dirty="0"/>
          </a:p>
        </p:txBody>
      </p:sp>
      <p:sp>
        <p:nvSpPr>
          <p:cNvPr id="21" name="Title 1"/>
          <p:cNvSpPr txBox="1">
            <a:spLocks/>
          </p:cNvSpPr>
          <p:nvPr/>
        </p:nvSpPr>
        <p:spPr bwMode="auto">
          <a:xfrm>
            <a:off x="2399402" y="1556792"/>
            <a:ext cx="7952184"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3400">
                <a:solidFill>
                  <a:schemeClr val="folHlink"/>
                </a:solidFill>
                <a:latin typeface="+mj-lt"/>
                <a:ea typeface="+mj-ea"/>
                <a:cs typeface="+mj-cs"/>
              </a:defRPr>
            </a:lvl1pPr>
            <a:lvl2pPr algn="l" rtl="0" eaLnBrk="1" fontAlgn="base" hangingPunct="1">
              <a:spcBef>
                <a:spcPct val="0"/>
              </a:spcBef>
              <a:spcAft>
                <a:spcPct val="0"/>
              </a:spcAft>
              <a:defRPr sz="3400">
                <a:solidFill>
                  <a:schemeClr val="folHlink"/>
                </a:solidFill>
                <a:latin typeface="Arial" charset="0"/>
                <a:cs typeface="Arial" charset="0"/>
              </a:defRPr>
            </a:lvl2pPr>
            <a:lvl3pPr algn="l" rtl="0" eaLnBrk="1" fontAlgn="base" hangingPunct="1">
              <a:spcBef>
                <a:spcPct val="0"/>
              </a:spcBef>
              <a:spcAft>
                <a:spcPct val="0"/>
              </a:spcAft>
              <a:defRPr sz="3400">
                <a:solidFill>
                  <a:schemeClr val="folHlink"/>
                </a:solidFill>
                <a:latin typeface="Arial" charset="0"/>
                <a:cs typeface="Arial" charset="0"/>
              </a:defRPr>
            </a:lvl3pPr>
            <a:lvl4pPr algn="l" rtl="0" eaLnBrk="1" fontAlgn="base" hangingPunct="1">
              <a:spcBef>
                <a:spcPct val="0"/>
              </a:spcBef>
              <a:spcAft>
                <a:spcPct val="0"/>
              </a:spcAft>
              <a:defRPr sz="3400">
                <a:solidFill>
                  <a:schemeClr val="folHlink"/>
                </a:solidFill>
                <a:latin typeface="Arial" charset="0"/>
                <a:cs typeface="Arial" charset="0"/>
              </a:defRPr>
            </a:lvl4pPr>
            <a:lvl5pPr algn="l" rtl="0" eaLnBrk="1" fontAlgn="base" hangingPunct="1">
              <a:spcBef>
                <a:spcPct val="0"/>
              </a:spcBef>
              <a:spcAft>
                <a:spcPct val="0"/>
              </a:spcAft>
              <a:defRPr sz="3400">
                <a:solidFill>
                  <a:schemeClr val="folHlink"/>
                </a:solidFill>
                <a:latin typeface="Arial" charset="0"/>
                <a:cs typeface="Arial" charset="0"/>
              </a:defRPr>
            </a:lvl5pPr>
            <a:lvl6pPr marL="457200" algn="l" rtl="0" eaLnBrk="1" fontAlgn="base" hangingPunct="1">
              <a:spcBef>
                <a:spcPct val="0"/>
              </a:spcBef>
              <a:spcAft>
                <a:spcPct val="0"/>
              </a:spcAft>
              <a:defRPr sz="3400">
                <a:solidFill>
                  <a:schemeClr val="folHlink"/>
                </a:solidFill>
                <a:latin typeface="Arial" charset="0"/>
                <a:cs typeface="Arial" charset="0"/>
              </a:defRPr>
            </a:lvl6pPr>
            <a:lvl7pPr marL="914400" algn="l" rtl="0" eaLnBrk="1" fontAlgn="base" hangingPunct="1">
              <a:spcBef>
                <a:spcPct val="0"/>
              </a:spcBef>
              <a:spcAft>
                <a:spcPct val="0"/>
              </a:spcAft>
              <a:defRPr sz="3400">
                <a:solidFill>
                  <a:schemeClr val="folHlink"/>
                </a:solidFill>
                <a:latin typeface="Arial" charset="0"/>
                <a:cs typeface="Arial" charset="0"/>
              </a:defRPr>
            </a:lvl7pPr>
            <a:lvl8pPr marL="1371600" algn="l" rtl="0" eaLnBrk="1" fontAlgn="base" hangingPunct="1">
              <a:spcBef>
                <a:spcPct val="0"/>
              </a:spcBef>
              <a:spcAft>
                <a:spcPct val="0"/>
              </a:spcAft>
              <a:defRPr sz="3400">
                <a:solidFill>
                  <a:schemeClr val="folHlink"/>
                </a:solidFill>
                <a:latin typeface="Arial" charset="0"/>
                <a:cs typeface="Arial" charset="0"/>
              </a:defRPr>
            </a:lvl8pPr>
            <a:lvl9pPr marL="1828800" algn="l" rtl="0" eaLnBrk="1" fontAlgn="base" hangingPunct="1">
              <a:spcBef>
                <a:spcPct val="0"/>
              </a:spcBef>
              <a:spcAft>
                <a:spcPct val="0"/>
              </a:spcAft>
              <a:defRPr sz="3400">
                <a:solidFill>
                  <a:schemeClr val="folHlink"/>
                </a:solidFill>
                <a:latin typeface="Arial" charset="0"/>
                <a:cs typeface="Arial" charset="0"/>
              </a:defRPr>
            </a:lvl9pPr>
          </a:lstStyle>
          <a:p>
            <a:r>
              <a:rPr lang="en-US" kern="0" dirty="0" err="1"/>
              <a:t>Chương</a:t>
            </a:r>
            <a:r>
              <a:rPr lang="en-US" kern="0" dirty="0"/>
              <a:t> 5</a:t>
            </a:r>
            <a:br>
              <a:rPr lang="en-US" kern="0" dirty="0"/>
            </a:br>
            <a:r>
              <a:rPr lang="en-US" kern="0" dirty="0"/>
              <a:t>LẬP TRÌNH CƠ SỞ DỮ LIỆU</a:t>
            </a:r>
            <a:endParaRPr lang="vi-VN" kern="0" dirty="0"/>
          </a:p>
        </p:txBody>
      </p:sp>
    </p:spTree>
    <p:extLst>
      <p:ext uri="{BB962C8B-B14F-4D97-AF65-F5344CB8AC3E}">
        <p14:creationId xmlns:p14="http://schemas.microsoft.com/office/powerpoint/2010/main" val="1453199693"/>
      </p:ext>
    </p:extLst>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2.2. Command</a:t>
            </a:r>
            <a:endParaRPr lang="en-US"/>
          </a:p>
        </p:txBody>
      </p:sp>
      <p:sp>
        <p:nvSpPr>
          <p:cNvPr id="3" name="Content Placeholder 2"/>
          <p:cNvSpPr>
            <a:spLocks noGrp="1"/>
          </p:cNvSpPr>
          <p:nvPr>
            <p:ph idx="1"/>
          </p:nvPr>
        </p:nvSpPr>
        <p:spPr>
          <a:xfrm>
            <a:off x="3214468" y="250826"/>
            <a:ext cx="8167718" cy="5500726"/>
          </a:xfrm>
        </p:spPr>
        <p:txBody>
          <a:bodyPr>
            <a:normAutofit/>
          </a:bodyPr>
          <a:lstStyle/>
          <a:p>
            <a:r>
              <a:rPr lang="en-US" dirty="0" err="1" smtClean="0"/>
              <a:t>Thực</a:t>
            </a:r>
            <a:r>
              <a:rPr lang="en-US" dirty="0" smtClean="0"/>
              <a:t> </a:t>
            </a:r>
            <a:r>
              <a:rPr lang="en-US" dirty="0" err="1" smtClean="0"/>
              <a:t>hiện</a:t>
            </a:r>
            <a:r>
              <a:rPr lang="en-US" dirty="0" smtClean="0"/>
              <a:t> </a:t>
            </a:r>
            <a:r>
              <a:rPr lang="en-US" dirty="0" err="1" smtClean="0"/>
              <a:t>các</a:t>
            </a:r>
            <a:r>
              <a:rPr lang="en-US" dirty="0" smtClean="0"/>
              <a:t> </a:t>
            </a:r>
            <a:r>
              <a:rPr lang="en-US" dirty="0" err="1" smtClean="0"/>
              <a:t>thao</a:t>
            </a:r>
            <a:r>
              <a:rPr lang="en-US" dirty="0" smtClean="0"/>
              <a:t> </a:t>
            </a:r>
            <a:r>
              <a:rPr lang="en-US" dirty="0" err="1" smtClean="0"/>
              <a:t>tác</a:t>
            </a:r>
            <a:r>
              <a:rPr lang="en-US" dirty="0" smtClean="0"/>
              <a:t> </a:t>
            </a:r>
            <a:r>
              <a:rPr lang="en-US" dirty="0" err="1" smtClean="0"/>
              <a:t>với</a:t>
            </a:r>
            <a:r>
              <a:rPr lang="en-US" dirty="0" smtClean="0"/>
              <a:t> CSDL</a:t>
            </a:r>
          </a:p>
          <a:p>
            <a:pPr lvl="1"/>
            <a:r>
              <a:rPr lang="en-US" dirty="0" smtClean="0"/>
              <a:t>DDL, DML, </a:t>
            </a:r>
            <a:r>
              <a:rPr lang="en-US" dirty="0" err="1" smtClean="0"/>
              <a:t>gọi</a:t>
            </a:r>
            <a:r>
              <a:rPr lang="en-US" dirty="0" smtClean="0"/>
              <a:t> </a:t>
            </a:r>
            <a:r>
              <a:rPr lang="en-US" dirty="0" err="1" smtClean="0"/>
              <a:t>thủ</a:t>
            </a:r>
            <a:r>
              <a:rPr lang="en-US" dirty="0" smtClean="0"/>
              <a:t> </a:t>
            </a:r>
            <a:r>
              <a:rPr lang="en-US" dirty="0" err="1" smtClean="0"/>
              <a:t>tục</a:t>
            </a:r>
            <a:r>
              <a:rPr lang="en-US" dirty="0" smtClean="0"/>
              <a:t>, ….</a:t>
            </a:r>
          </a:p>
          <a:p>
            <a:r>
              <a:rPr lang="en-US" dirty="0" err="1" smtClean="0"/>
              <a:t>Cac</a:t>
            </a:r>
            <a:r>
              <a:rPr lang="en-US" dirty="0" smtClean="0"/>
              <a:t>  </a:t>
            </a:r>
            <a:r>
              <a:rPr lang="en-US" dirty="0" err="1" smtClean="0"/>
              <a:t>loại</a:t>
            </a:r>
            <a:r>
              <a:rPr lang="en-US" dirty="0" smtClean="0"/>
              <a:t> Command:</a:t>
            </a:r>
          </a:p>
          <a:p>
            <a:pPr lvl="1"/>
            <a:r>
              <a:rPr lang="en-US" dirty="0" err="1" smtClean="0"/>
              <a:t>SqlCommand</a:t>
            </a:r>
            <a:endParaRPr lang="en-US" dirty="0" smtClean="0"/>
          </a:p>
          <a:p>
            <a:pPr lvl="1"/>
            <a:r>
              <a:rPr lang="en-US" dirty="0" err="1" smtClean="0"/>
              <a:t>OleDbCommand</a:t>
            </a:r>
            <a:endParaRPr lang="en-US" dirty="0" smtClean="0"/>
          </a:p>
          <a:p>
            <a:pPr lvl="1"/>
            <a:r>
              <a:rPr lang="en-US" dirty="0" smtClean="0"/>
              <a:t>….</a:t>
            </a:r>
          </a:p>
          <a:p>
            <a:r>
              <a:rPr lang="en-US" dirty="0" err="1" smtClean="0"/>
              <a:t>Thuộc</a:t>
            </a:r>
            <a:r>
              <a:rPr lang="en-US" dirty="0" smtClean="0"/>
              <a:t> </a:t>
            </a:r>
            <a:r>
              <a:rPr lang="en-US" dirty="0" err="1" smtClean="0"/>
              <a:t>tính</a:t>
            </a:r>
            <a:r>
              <a:rPr lang="en-US" dirty="0" smtClean="0"/>
              <a:t> </a:t>
            </a:r>
            <a:r>
              <a:rPr lang="en-US" dirty="0" err="1" smtClean="0"/>
              <a:t>quan</a:t>
            </a:r>
            <a:r>
              <a:rPr lang="en-US" dirty="0" smtClean="0"/>
              <a:t> </a:t>
            </a:r>
            <a:r>
              <a:rPr lang="en-US" dirty="0" err="1" smtClean="0"/>
              <a:t>trọng</a:t>
            </a:r>
            <a:r>
              <a:rPr lang="en-US" dirty="0" smtClean="0"/>
              <a:t>:</a:t>
            </a:r>
          </a:p>
          <a:p>
            <a:pPr lvl="1"/>
            <a:r>
              <a:rPr lang="en-US" dirty="0" smtClean="0"/>
              <a:t>Connection</a:t>
            </a:r>
          </a:p>
          <a:p>
            <a:pPr lvl="1"/>
            <a:r>
              <a:rPr lang="en-US" dirty="0" err="1" smtClean="0"/>
              <a:t>CommandText</a:t>
            </a:r>
            <a:endParaRPr lang="en-US" dirty="0" smtClean="0"/>
          </a:p>
          <a:p>
            <a:r>
              <a:rPr lang="en-US" dirty="0" err="1" smtClean="0"/>
              <a:t>Phương</a:t>
            </a:r>
            <a:r>
              <a:rPr lang="en-US" dirty="0" smtClean="0"/>
              <a:t> </a:t>
            </a:r>
            <a:r>
              <a:rPr lang="en-US" dirty="0" err="1" smtClean="0"/>
              <a:t>thức</a:t>
            </a:r>
            <a:r>
              <a:rPr lang="en-US" dirty="0" smtClean="0"/>
              <a:t> </a:t>
            </a:r>
            <a:r>
              <a:rPr lang="en-US" dirty="0" err="1" smtClean="0"/>
              <a:t>quan</a:t>
            </a:r>
            <a:r>
              <a:rPr lang="en-US" dirty="0" smtClean="0"/>
              <a:t> </a:t>
            </a:r>
            <a:r>
              <a:rPr lang="en-US" dirty="0" err="1" smtClean="0"/>
              <a:t>trọng</a:t>
            </a:r>
            <a:r>
              <a:rPr lang="en-US" dirty="0" smtClean="0"/>
              <a:t>:</a:t>
            </a:r>
          </a:p>
          <a:p>
            <a:pPr lvl="1"/>
            <a:r>
              <a:rPr lang="en-US" dirty="0" err="1" smtClean="0"/>
              <a:t>ExecuteNonQuery</a:t>
            </a:r>
            <a:r>
              <a:rPr lang="en-US" dirty="0" smtClean="0"/>
              <a:t>()</a:t>
            </a:r>
          </a:p>
          <a:p>
            <a:pPr lvl="1">
              <a:buNone/>
            </a:pPr>
            <a:r>
              <a:rPr lang="en-US" sz="1900" i="1" dirty="0">
                <a:solidFill>
                  <a:srgbClr val="00B050"/>
                </a:solidFill>
              </a:rPr>
              <a:t>(</a:t>
            </a:r>
            <a:r>
              <a:rPr lang="en-US" sz="1900" i="1" dirty="0" err="1">
                <a:solidFill>
                  <a:srgbClr val="00B050"/>
                </a:solidFill>
              </a:rPr>
              <a:t>thực</a:t>
            </a:r>
            <a:r>
              <a:rPr lang="en-US" sz="1900" i="1" dirty="0">
                <a:solidFill>
                  <a:srgbClr val="00B050"/>
                </a:solidFill>
              </a:rPr>
              <a:t> </a:t>
            </a:r>
            <a:r>
              <a:rPr lang="en-US" sz="1900" i="1" dirty="0" err="1">
                <a:solidFill>
                  <a:srgbClr val="00B050"/>
                </a:solidFill>
              </a:rPr>
              <a:t>hiện</a:t>
            </a:r>
            <a:r>
              <a:rPr lang="en-US" sz="1900" i="1" dirty="0">
                <a:solidFill>
                  <a:srgbClr val="00B050"/>
                </a:solidFill>
              </a:rPr>
              <a:t> </a:t>
            </a:r>
            <a:r>
              <a:rPr lang="en-US" sz="1900" i="1" dirty="0" err="1">
                <a:solidFill>
                  <a:srgbClr val="00B050"/>
                </a:solidFill>
              </a:rPr>
              <a:t>lệnh</a:t>
            </a:r>
            <a:r>
              <a:rPr lang="en-US" sz="1900" i="1" dirty="0">
                <a:solidFill>
                  <a:srgbClr val="00B050"/>
                </a:solidFill>
              </a:rPr>
              <a:t>: INSERT, UPDATE, DELETE)</a:t>
            </a:r>
          </a:p>
          <a:p>
            <a:pPr lvl="1"/>
            <a:r>
              <a:rPr lang="en-US" dirty="0" err="1" smtClean="0"/>
              <a:t>ExecuteScalar</a:t>
            </a:r>
            <a:r>
              <a:rPr lang="en-US" dirty="0" smtClean="0"/>
              <a:t>()</a:t>
            </a:r>
          </a:p>
          <a:p>
            <a:pPr lvl="1">
              <a:buNone/>
            </a:pPr>
            <a:r>
              <a:rPr lang="en-US" sz="1900" i="1" dirty="0">
                <a:solidFill>
                  <a:srgbClr val="00B050"/>
                </a:solidFill>
              </a:rPr>
              <a:t>(</a:t>
            </a:r>
            <a:r>
              <a:rPr lang="en-US" sz="1900" i="1" dirty="0" err="1">
                <a:solidFill>
                  <a:srgbClr val="00B050"/>
                </a:solidFill>
              </a:rPr>
              <a:t>thực</a:t>
            </a:r>
            <a:r>
              <a:rPr lang="en-US" sz="1900" i="1" dirty="0">
                <a:solidFill>
                  <a:srgbClr val="00B050"/>
                </a:solidFill>
              </a:rPr>
              <a:t> </a:t>
            </a:r>
            <a:r>
              <a:rPr lang="en-US" sz="1900" i="1" dirty="0" err="1">
                <a:solidFill>
                  <a:srgbClr val="00B050"/>
                </a:solidFill>
              </a:rPr>
              <a:t>hiện</a:t>
            </a:r>
            <a:r>
              <a:rPr lang="en-US" sz="1900" i="1" dirty="0">
                <a:solidFill>
                  <a:srgbClr val="00B050"/>
                </a:solidFill>
              </a:rPr>
              <a:t> </a:t>
            </a:r>
            <a:r>
              <a:rPr lang="en-US" sz="1900" i="1" dirty="0" err="1">
                <a:solidFill>
                  <a:srgbClr val="00B050"/>
                </a:solidFill>
              </a:rPr>
              <a:t>lệnh</a:t>
            </a:r>
            <a:r>
              <a:rPr lang="en-US" sz="1900" i="1" dirty="0">
                <a:solidFill>
                  <a:srgbClr val="00B050"/>
                </a:solidFill>
              </a:rPr>
              <a:t> SELECT </a:t>
            </a:r>
            <a:r>
              <a:rPr lang="en-US" sz="1900" i="1" dirty="0" err="1">
                <a:solidFill>
                  <a:srgbClr val="00B050"/>
                </a:solidFill>
              </a:rPr>
              <a:t>trả</a:t>
            </a:r>
            <a:r>
              <a:rPr lang="en-US" sz="1900" i="1" dirty="0">
                <a:solidFill>
                  <a:srgbClr val="00B050"/>
                </a:solidFill>
              </a:rPr>
              <a:t> </a:t>
            </a:r>
            <a:r>
              <a:rPr lang="en-US" sz="1900" i="1" dirty="0" err="1">
                <a:solidFill>
                  <a:srgbClr val="00B050"/>
                </a:solidFill>
              </a:rPr>
              <a:t>về</a:t>
            </a:r>
            <a:r>
              <a:rPr lang="en-US" sz="1900" i="1" dirty="0">
                <a:solidFill>
                  <a:srgbClr val="00B050"/>
                </a:solidFill>
              </a:rPr>
              <a:t> 1 </a:t>
            </a:r>
            <a:r>
              <a:rPr lang="en-US" sz="1900" i="1" dirty="0" err="1">
                <a:solidFill>
                  <a:srgbClr val="00B050"/>
                </a:solidFill>
              </a:rPr>
              <a:t>giá</a:t>
            </a:r>
            <a:r>
              <a:rPr lang="en-US" sz="1900" i="1" dirty="0">
                <a:solidFill>
                  <a:srgbClr val="00B050"/>
                </a:solidFill>
              </a:rPr>
              <a:t> </a:t>
            </a:r>
            <a:r>
              <a:rPr lang="en-US" sz="1900" i="1" dirty="0" err="1">
                <a:solidFill>
                  <a:srgbClr val="00B050"/>
                </a:solidFill>
              </a:rPr>
              <a:t>trị</a:t>
            </a:r>
            <a:r>
              <a:rPr lang="en-US" sz="1900" i="1" dirty="0">
                <a:solidFill>
                  <a:srgbClr val="00B050"/>
                </a:solidFill>
              </a:rPr>
              <a:t>)</a:t>
            </a:r>
          </a:p>
          <a:p>
            <a:pPr lvl="1"/>
            <a:r>
              <a:rPr lang="en-US" dirty="0" err="1" smtClean="0"/>
              <a:t>ExecuteReader</a:t>
            </a:r>
            <a:r>
              <a:rPr lang="en-US" dirty="0" smtClean="0"/>
              <a:t>()</a:t>
            </a:r>
          </a:p>
          <a:p>
            <a:pPr lvl="1">
              <a:lnSpc>
                <a:spcPct val="90000"/>
              </a:lnSpc>
              <a:buNone/>
            </a:pPr>
            <a:r>
              <a:rPr lang="en-US" sz="1900" i="1" dirty="0">
                <a:solidFill>
                  <a:srgbClr val="00B050"/>
                </a:solidFill>
              </a:rPr>
              <a:t>(</a:t>
            </a:r>
            <a:r>
              <a:rPr lang="en-US" sz="1900" i="1" dirty="0" err="1">
                <a:solidFill>
                  <a:srgbClr val="00B050"/>
                </a:solidFill>
              </a:rPr>
              <a:t>thực</a:t>
            </a:r>
            <a:r>
              <a:rPr lang="en-US" sz="1900" i="1" dirty="0">
                <a:solidFill>
                  <a:srgbClr val="00B050"/>
                </a:solidFill>
              </a:rPr>
              <a:t> </a:t>
            </a:r>
            <a:r>
              <a:rPr lang="en-US" sz="1900" i="1" dirty="0" err="1">
                <a:solidFill>
                  <a:srgbClr val="00B050"/>
                </a:solidFill>
              </a:rPr>
              <a:t>hiện</a:t>
            </a:r>
            <a:r>
              <a:rPr lang="en-US" sz="1900" i="1" dirty="0">
                <a:solidFill>
                  <a:srgbClr val="00B050"/>
                </a:solidFill>
              </a:rPr>
              <a:t> </a:t>
            </a:r>
            <a:r>
              <a:rPr lang="en-US" sz="1900" i="1" dirty="0" err="1">
                <a:solidFill>
                  <a:srgbClr val="00B050"/>
                </a:solidFill>
              </a:rPr>
              <a:t>lệnh</a:t>
            </a:r>
            <a:r>
              <a:rPr lang="en-US" sz="1900" i="1" dirty="0">
                <a:solidFill>
                  <a:srgbClr val="00B050"/>
                </a:solidFill>
              </a:rPr>
              <a:t> SELECT </a:t>
            </a:r>
            <a:r>
              <a:rPr lang="en-US" sz="1900" i="1" dirty="0" err="1">
                <a:solidFill>
                  <a:srgbClr val="00B050"/>
                </a:solidFill>
              </a:rPr>
              <a:t>trả</a:t>
            </a:r>
            <a:r>
              <a:rPr lang="en-US" sz="1900" i="1" dirty="0">
                <a:solidFill>
                  <a:srgbClr val="00B050"/>
                </a:solidFill>
              </a:rPr>
              <a:t> </a:t>
            </a:r>
            <a:r>
              <a:rPr lang="en-US" sz="1900" i="1" dirty="0" err="1">
                <a:solidFill>
                  <a:srgbClr val="00B050"/>
                </a:solidFill>
              </a:rPr>
              <a:t>về</a:t>
            </a:r>
            <a:r>
              <a:rPr lang="en-US" sz="1900" i="1" dirty="0">
                <a:solidFill>
                  <a:srgbClr val="00B050"/>
                </a:solidFill>
              </a:rPr>
              <a:t> </a:t>
            </a:r>
            <a:r>
              <a:rPr lang="en-US" sz="1900" i="1" dirty="0" err="1">
                <a:solidFill>
                  <a:srgbClr val="00B050"/>
                </a:solidFill>
              </a:rPr>
              <a:t>một</a:t>
            </a:r>
            <a:r>
              <a:rPr lang="en-US" sz="1900" i="1" dirty="0">
                <a:solidFill>
                  <a:srgbClr val="00B050"/>
                </a:solidFill>
              </a:rPr>
              <a:t> hay </a:t>
            </a:r>
            <a:r>
              <a:rPr lang="en-US" sz="1900" i="1" dirty="0" err="1">
                <a:solidFill>
                  <a:srgbClr val="00B050"/>
                </a:solidFill>
              </a:rPr>
              <a:t>nhiều</a:t>
            </a:r>
            <a:r>
              <a:rPr lang="en-US" sz="1900" i="1" dirty="0">
                <a:solidFill>
                  <a:srgbClr val="00B050"/>
                </a:solidFill>
              </a:rPr>
              <a:t> </a:t>
            </a:r>
            <a:r>
              <a:rPr lang="en-US" sz="1900" i="1" dirty="0" err="1">
                <a:solidFill>
                  <a:srgbClr val="00B050"/>
                </a:solidFill>
              </a:rPr>
              <a:t>bản</a:t>
            </a:r>
            <a:r>
              <a:rPr lang="en-US" sz="1900" i="1" dirty="0">
                <a:solidFill>
                  <a:srgbClr val="00B050"/>
                </a:solidFill>
              </a:rPr>
              <a:t> </a:t>
            </a:r>
            <a:r>
              <a:rPr lang="en-US" sz="1900" i="1" dirty="0" err="1">
                <a:solidFill>
                  <a:srgbClr val="00B050"/>
                </a:solidFill>
              </a:rPr>
              <a:t>ghi</a:t>
            </a:r>
            <a:r>
              <a:rPr lang="en-US" sz="1900" i="1" dirty="0">
                <a:solidFill>
                  <a:srgbClr val="00B050"/>
                </a:solidFill>
              </a:rPr>
              <a:t>)</a:t>
            </a:r>
          </a:p>
        </p:txBody>
      </p:sp>
      <p:sp>
        <p:nvSpPr>
          <p:cNvPr id="4" name="Date Placeholder 3"/>
          <p:cNvSpPr>
            <a:spLocks noGrp="1"/>
          </p:cNvSpPr>
          <p:nvPr>
            <p:ph type="dt" sz="half" idx="10"/>
          </p:nvPr>
        </p:nvSpPr>
        <p:spPr/>
        <p:txBody>
          <a:bodyPr/>
          <a:lstStyle/>
          <a:p>
            <a:fld id="{A829F6BA-B577-441E-99C3-F1145A98D38C}" type="datetime1">
              <a:rPr lang="vi-VN" smtClean="0"/>
              <a:t>15/10/2022</a:t>
            </a:fld>
            <a:endParaRPr lang="vi-VN"/>
          </a:p>
        </p:txBody>
      </p:sp>
      <p:sp>
        <p:nvSpPr>
          <p:cNvPr id="5" name="Footer Placeholder 4"/>
          <p:cNvSpPr>
            <a:spLocks noGrp="1"/>
          </p:cNvSpPr>
          <p:nvPr>
            <p:ph type="ftr" sz="quarter" idx="4294967295"/>
          </p:nvPr>
        </p:nvSpPr>
        <p:spPr/>
        <p:txBody>
          <a:bodyPr/>
          <a:lstStyle/>
          <a:p>
            <a:r>
              <a:rPr lang="vi-VN" smtClean="0"/>
              <a:t>Chương 5. Lập trình cơ sở dữ liệu</a:t>
            </a:r>
            <a:endParaRPr lang="vi-VN"/>
          </a:p>
        </p:txBody>
      </p:sp>
      <p:sp>
        <p:nvSpPr>
          <p:cNvPr id="6" name="Slide Number Placeholder 5"/>
          <p:cNvSpPr>
            <a:spLocks noGrp="1"/>
          </p:cNvSpPr>
          <p:nvPr>
            <p:ph type="sldNum" sz="quarter" idx="4294967295"/>
          </p:nvPr>
        </p:nvSpPr>
        <p:spPr/>
        <p:txBody>
          <a:bodyPr/>
          <a:lstStyle/>
          <a:p>
            <a:fld id="{5AB95402-1E0D-474E-8D8C-CBE7F053639E}" type="slidenum">
              <a:rPr lang="vi-VN" smtClean="0"/>
              <a:pPr/>
              <a:t>10</a:t>
            </a:fld>
            <a:r>
              <a:rPr lang="vi-VN" smtClean="0"/>
              <a:t>/46</a:t>
            </a:r>
            <a:endParaRPr lang="vi-VN"/>
          </a:p>
        </p:txBody>
      </p:sp>
    </p:spTree>
    <p:extLst>
      <p:ext uri="{BB962C8B-B14F-4D97-AF65-F5344CB8AC3E}">
        <p14:creationId xmlns:p14="http://schemas.microsoft.com/office/powerpoint/2010/main" val="933205512"/>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2.2.Command (tiếp)</a:t>
            </a:r>
            <a:endParaRPr lang="en-US"/>
          </a:p>
        </p:txBody>
      </p:sp>
      <p:sp>
        <p:nvSpPr>
          <p:cNvPr id="3" name="Content Placeholder 2"/>
          <p:cNvSpPr>
            <a:spLocks noGrp="1"/>
          </p:cNvSpPr>
          <p:nvPr>
            <p:ph idx="1"/>
          </p:nvPr>
        </p:nvSpPr>
        <p:spPr>
          <a:xfrm>
            <a:off x="419100" y="1014167"/>
            <a:ext cx="11366500" cy="3876675"/>
          </a:xfrm>
        </p:spPr>
        <p:txBody>
          <a:bodyPr/>
          <a:lstStyle/>
          <a:p>
            <a:r>
              <a:rPr lang="en-US" dirty="0" err="1" smtClean="0">
                <a:solidFill>
                  <a:schemeClr val="accent5">
                    <a:lumMod val="20000"/>
                    <a:lumOff val="80000"/>
                  </a:schemeClr>
                </a:solidFill>
              </a:rPr>
              <a:t>Ví</a:t>
            </a:r>
            <a:r>
              <a:rPr lang="en-US" dirty="0" smtClean="0">
                <a:solidFill>
                  <a:schemeClr val="accent5">
                    <a:lumMod val="20000"/>
                    <a:lumOff val="80000"/>
                  </a:schemeClr>
                </a:solidFill>
              </a:rPr>
              <a:t> </a:t>
            </a:r>
            <a:r>
              <a:rPr lang="en-US" dirty="0" err="1" smtClean="0">
                <a:solidFill>
                  <a:schemeClr val="accent5">
                    <a:lumMod val="20000"/>
                    <a:lumOff val="80000"/>
                  </a:schemeClr>
                </a:solidFill>
              </a:rPr>
              <a:t>dụ</a:t>
            </a:r>
            <a:r>
              <a:rPr lang="en-US" dirty="0" smtClean="0">
                <a:solidFill>
                  <a:schemeClr val="accent5">
                    <a:lumMod val="20000"/>
                    <a:lumOff val="80000"/>
                  </a:schemeClr>
                </a:solidFill>
              </a:rPr>
              <a:t>:</a:t>
            </a:r>
          </a:p>
          <a:p>
            <a:pPr lvl="0">
              <a:buClr>
                <a:srgbClr val="CC0000"/>
              </a:buClr>
              <a:buNone/>
            </a:pPr>
            <a:r>
              <a:rPr lang="en-US" sz="2300" b="1" dirty="0" err="1">
                <a:solidFill>
                  <a:schemeClr val="accent5">
                    <a:lumMod val="20000"/>
                    <a:lumOff val="80000"/>
                  </a:schemeClr>
                </a:solidFill>
                <a:latin typeface="Courier New" pitchFamily="49" charset="0"/>
                <a:cs typeface="Courier New" pitchFamily="49" charset="0"/>
              </a:rPr>
              <a:t>SqlCommand</a:t>
            </a:r>
            <a:r>
              <a:rPr lang="en-US" sz="2300" b="1" dirty="0">
                <a:solidFill>
                  <a:schemeClr val="accent5">
                    <a:lumMod val="20000"/>
                    <a:lumOff val="80000"/>
                  </a:schemeClr>
                </a:solidFill>
                <a:latin typeface="Courier New" pitchFamily="49" charset="0"/>
                <a:cs typeface="Courier New" pitchFamily="49" charset="0"/>
              </a:rPr>
              <a:t> </a:t>
            </a:r>
            <a:r>
              <a:rPr lang="en-US" sz="2300" b="1" dirty="0" err="1">
                <a:solidFill>
                  <a:schemeClr val="accent5">
                    <a:lumMod val="20000"/>
                    <a:lumOff val="80000"/>
                  </a:schemeClr>
                </a:solidFill>
                <a:latin typeface="Courier New" pitchFamily="49" charset="0"/>
                <a:cs typeface="Courier New" pitchFamily="49" charset="0"/>
              </a:rPr>
              <a:t>cmd</a:t>
            </a:r>
            <a:r>
              <a:rPr lang="en-US" sz="2300" b="1" dirty="0">
                <a:solidFill>
                  <a:schemeClr val="accent5">
                    <a:lumMod val="20000"/>
                    <a:lumOff val="80000"/>
                  </a:schemeClr>
                </a:solidFill>
                <a:latin typeface="Courier New" pitchFamily="49" charset="0"/>
                <a:cs typeface="Courier New" pitchFamily="49" charset="0"/>
              </a:rPr>
              <a:t> = new </a:t>
            </a:r>
            <a:r>
              <a:rPr lang="en-US" sz="2300" b="1" dirty="0" err="1">
                <a:solidFill>
                  <a:schemeClr val="accent5">
                    <a:lumMod val="20000"/>
                    <a:lumOff val="80000"/>
                  </a:schemeClr>
                </a:solidFill>
                <a:latin typeface="Courier New" pitchFamily="49" charset="0"/>
                <a:cs typeface="Courier New" pitchFamily="49" charset="0"/>
              </a:rPr>
              <a:t>SqlCommand</a:t>
            </a:r>
            <a:r>
              <a:rPr lang="en-US" sz="2300" b="1" dirty="0">
                <a:solidFill>
                  <a:schemeClr val="accent5">
                    <a:lumMod val="20000"/>
                    <a:lumOff val="80000"/>
                  </a:schemeClr>
                </a:solidFill>
                <a:latin typeface="Courier New" pitchFamily="49" charset="0"/>
                <a:cs typeface="Courier New" pitchFamily="49" charset="0"/>
              </a:rPr>
              <a:t>();</a:t>
            </a:r>
          </a:p>
          <a:p>
            <a:pPr lvl="0">
              <a:buClr>
                <a:srgbClr val="CC0000"/>
              </a:buClr>
              <a:buNone/>
            </a:pPr>
            <a:r>
              <a:rPr lang="en-US" sz="2300" b="1" dirty="0" err="1">
                <a:solidFill>
                  <a:schemeClr val="accent5">
                    <a:lumMod val="20000"/>
                    <a:lumOff val="80000"/>
                  </a:schemeClr>
                </a:solidFill>
                <a:latin typeface="Courier New" pitchFamily="49" charset="0"/>
                <a:cs typeface="Courier New" pitchFamily="49" charset="0"/>
              </a:rPr>
              <a:t>cmd.Connection</a:t>
            </a:r>
            <a:r>
              <a:rPr lang="en-US" sz="2300" b="1" dirty="0">
                <a:solidFill>
                  <a:schemeClr val="accent5">
                    <a:lumMod val="20000"/>
                    <a:lumOff val="80000"/>
                  </a:schemeClr>
                </a:solidFill>
                <a:latin typeface="Courier New" pitchFamily="49" charset="0"/>
                <a:cs typeface="Courier New" pitchFamily="49" charset="0"/>
              </a:rPr>
              <a:t> = con;</a:t>
            </a:r>
          </a:p>
          <a:p>
            <a:pPr lvl="0">
              <a:buClr>
                <a:srgbClr val="CC0000"/>
              </a:buClr>
              <a:buNone/>
            </a:pPr>
            <a:r>
              <a:rPr lang="en-US" sz="2300" b="1" dirty="0" err="1">
                <a:solidFill>
                  <a:schemeClr val="accent5">
                    <a:lumMod val="20000"/>
                    <a:lumOff val="80000"/>
                  </a:schemeClr>
                </a:solidFill>
                <a:latin typeface="Courier New" pitchFamily="49" charset="0"/>
                <a:cs typeface="Courier New" pitchFamily="49" charset="0"/>
              </a:rPr>
              <a:t>cmd.CommandText</a:t>
            </a:r>
            <a:r>
              <a:rPr lang="en-US" sz="2300" b="1" dirty="0">
                <a:solidFill>
                  <a:schemeClr val="accent5">
                    <a:lumMod val="20000"/>
                    <a:lumOff val="80000"/>
                  </a:schemeClr>
                </a:solidFill>
                <a:latin typeface="Courier New" pitchFamily="49" charset="0"/>
                <a:cs typeface="Courier New" pitchFamily="49" charset="0"/>
              </a:rPr>
              <a:t> = “UPDATE </a:t>
            </a:r>
            <a:r>
              <a:rPr lang="en-US" sz="2300" b="1" dirty="0" err="1">
                <a:solidFill>
                  <a:schemeClr val="accent5">
                    <a:lumMod val="20000"/>
                    <a:lumOff val="80000"/>
                  </a:schemeClr>
                </a:solidFill>
                <a:latin typeface="Courier New" pitchFamily="49" charset="0"/>
                <a:cs typeface="Courier New" pitchFamily="49" charset="0"/>
              </a:rPr>
              <a:t>NhanVien</a:t>
            </a:r>
            <a:r>
              <a:rPr lang="en-US" sz="2300" b="1" dirty="0">
                <a:solidFill>
                  <a:schemeClr val="accent5">
                    <a:lumMod val="20000"/>
                    <a:lumOff val="80000"/>
                  </a:schemeClr>
                </a:solidFill>
                <a:latin typeface="Courier New" pitchFamily="49" charset="0"/>
                <a:cs typeface="Courier New" pitchFamily="49" charset="0"/>
              </a:rPr>
              <a:t> set Luong = Luong + 100000 WHERE </a:t>
            </a:r>
            <a:r>
              <a:rPr lang="en-US" sz="2300" b="1" dirty="0" err="1">
                <a:solidFill>
                  <a:schemeClr val="accent5">
                    <a:lumMod val="20000"/>
                    <a:lumOff val="80000"/>
                  </a:schemeClr>
                </a:solidFill>
                <a:latin typeface="Courier New" pitchFamily="49" charset="0"/>
                <a:cs typeface="Courier New" pitchFamily="49" charset="0"/>
              </a:rPr>
              <a:t>MaNV</a:t>
            </a:r>
            <a:r>
              <a:rPr lang="en-US" sz="2300" b="1" dirty="0">
                <a:solidFill>
                  <a:schemeClr val="accent5">
                    <a:lumMod val="20000"/>
                    <a:lumOff val="80000"/>
                  </a:schemeClr>
                </a:solidFill>
                <a:latin typeface="Courier New" pitchFamily="49" charset="0"/>
                <a:cs typeface="Courier New" pitchFamily="49" charset="0"/>
              </a:rPr>
              <a:t> = 01”;</a:t>
            </a:r>
          </a:p>
          <a:p>
            <a:pPr lvl="0">
              <a:buClr>
                <a:srgbClr val="CC0000"/>
              </a:buClr>
              <a:buNone/>
            </a:pPr>
            <a:r>
              <a:rPr lang="en-US" sz="2300" b="1" dirty="0" err="1">
                <a:solidFill>
                  <a:schemeClr val="accent5">
                    <a:lumMod val="20000"/>
                    <a:lumOff val="80000"/>
                  </a:schemeClr>
                </a:solidFill>
                <a:latin typeface="Courier New" pitchFamily="49" charset="0"/>
                <a:cs typeface="Courier New" pitchFamily="49" charset="0"/>
              </a:rPr>
              <a:t>cmd.ExecuteNonQuery</a:t>
            </a:r>
            <a:r>
              <a:rPr lang="en-US" sz="2300" b="1" dirty="0">
                <a:solidFill>
                  <a:schemeClr val="accent5">
                    <a:lumMod val="20000"/>
                    <a:lumOff val="80000"/>
                  </a:schemeClr>
                </a:solidFill>
                <a:latin typeface="Courier New" pitchFamily="49" charset="0"/>
                <a:cs typeface="Courier New" pitchFamily="49" charset="0"/>
              </a:rPr>
              <a:t>();</a:t>
            </a:r>
          </a:p>
          <a:p>
            <a:pPr lvl="0">
              <a:buClr>
                <a:srgbClr val="CC0000"/>
              </a:buClr>
              <a:buNone/>
            </a:pPr>
            <a:r>
              <a:rPr lang="en-US" sz="2300" b="1" dirty="0">
                <a:solidFill>
                  <a:schemeClr val="accent5">
                    <a:lumMod val="20000"/>
                    <a:lumOff val="80000"/>
                  </a:schemeClr>
                </a:solidFill>
                <a:latin typeface="Courier New" pitchFamily="49" charset="0"/>
                <a:cs typeface="Courier New" pitchFamily="49" charset="0"/>
              </a:rPr>
              <a:t>…</a:t>
            </a:r>
          </a:p>
          <a:p>
            <a:pPr lvl="0">
              <a:buClr>
                <a:srgbClr val="CC0000"/>
              </a:buClr>
              <a:buNone/>
            </a:pPr>
            <a:r>
              <a:rPr lang="en-US" sz="2300" b="1" dirty="0" err="1">
                <a:solidFill>
                  <a:schemeClr val="accent5">
                    <a:lumMod val="20000"/>
                    <a:lumOff val="80000"/>
                  </a:schemeClr>
                </a:solidFill>
                <a:latin typeface="Courier New" pitchFamily="49" charset="0"/>
                <a:cs typeface="Courier New" pitchFamily="49" charset="0"/>
              </a:rPr>
              <a:t>con.Close</a:t>
            </a:r>
            <a:r>
              <a:rPr lang="en-US" sz="2300" b="1" dirty="0">
                <a:solidFill>
                  <a:schemeClr val="accent5">
                    <a:lumMod val="20000"/>
                    <a:lumOff val="80000"/>
                  </a:schemeClr>
                </a:solidFill>
                <a:latin typeface="Courier New" pitchFamily="49" charset="0"/>
                <a:cs typeface="Courier New" pitchFamily="49" charset="0"/>
              </a:rPr>
              <a:t>();</a:t>
            </a:r>
          </a:p>
          <a:p>
            <a:pPr>
              <a:buNone/>
            </a:pPr>
            <a:endParaRPr lang="en-US" dirty="0">
              <a:solidFill>
                <a:schemeClr val="accent5">
                  <a:lumMod val="20000"/>
                  <a:lumOff val="80000"/>
                </a:schemeClr>
              </a:solidFill>
            </a:endParaRPr>
          </a:p>
        </p:txBody>
      </p:sp>
      <p:sp>
        <p:nvSpPr>
          <p:cNvPr id="4" name="Date Placeholder 3"/>
          <p:cNvSpPr>
            <a:spLocks noGrp="1"/>
          </p:cNvSpPr>
          <p:nvPr>
            <p:ph type="dt" sz="half" idx="10"/>
          </p:nvPr>
        </p:nvSpPr>
        <p:spPr/>
        <p:txBody>
          <a:bodyPr/>
          <a:lstStyle/>
          <a:p>
            <a:fld id="{D7F18C91-EED0-4686-AB26-291026FB315C}" type="datetime1">
              <a:rPr lang="vi-VN" smtClean="0"/>
              <a:t>15/10/2022</a:t>
            </a:fld>
            <a:endParaRPr lang="vi-VN"/>
          </a:p>
        </p:txBody>
      </p:sp>
      <p:sp>
        <p:nvSpPr>
          <p:cNvPr id="5" name="Footer Placeholder 4"/>
          <p:cNvSpPr>
            <a:spLocks noGrp="1"/>
          </p:cNvSpPr>
          <p:nvPr>
            <p:ph type="ftr" sz="quarter" idx="4294967295"/>
          </p:nvPr>
        </p:nvSpPr>
        <p:spPr/>
        <p:txBody>
          <a:bodyPr/>
          <a:lstStyle/>
          <a:p>
            <a:r>
              <a:rPr lang="vi-VN" smtClean="0"/>
              <a:t>Chương 5. Lập trình cơ sở dữ liệu</a:t>
            </a:r>
            <a:endParaRPr lang="vi-VN"/>
          </a:p>
        </p:txBody>
      </p:sp>
      <p:sp>
        <p:nvSpPr>
          <p:cNvPr id="6" name="Slide Number Placeholder 5"/>
          <p:cNvSpPr>
            <a:spLocks noGrp="1"/>
          </p:cNvSpPr>
          <p:nvPr>
            <p:ph type="sldNum" sz="quarter" idx="4294967295"/>
          </p:nvPr>
        </p:nvSpPr>
        <p:spPr/>
        <p:txBody>
          <a:bodyPr/>
          <a:lstStyle/>
          <a:p>
            <a:fld id="{5AB95402-1E0D-474E-8D8C-CBE7F053639E}" type="slidenum">
              <a:rPr lang="vi-VN" smtClean="0"/>
              <a:pPr/>
              <a:t>11</a:t>
            </a:fld>
            <a:r>
              <a:rPr lang="vi-VN" smtClean="0"/>
              <a:t>/46</a:t>
            </a:r>
            <a:endParaRPr lang="vi-VN"/>
          </a:p>
        </p:txBody>
      </p:sp>
    </p:spTree>
    <p:extLst>
      <p:ext uri="{BB962C8B-B14F-4D97-AF65-F5344CB8AC3E}">
        <p14:creationId xmlns:p14="http://schemas.microsoft.com/office/powerpoint/2010/main" val="1871834394"/>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2.3. DataReader</a:t>
            </a:r>
            <a:endParaRPr lang="en-US"/>
          </a:p>
        </p:txBody>
      </p:sp>
      <p:sp>
        <p:nvSpPr>
          <p:cNvPr id="3" name="Content Placeholder 2"/>
          <p:cNvSpPr>
            <a:spLocks noGrp="1"/>
          </p:cNvSpPr>
          <p:nvPr>
            <p:ph idx="1"/>
          </p:nvPr>
        </p:nvSpPr>
        <p:spPr>
          <a:xfrm>
            <a:off x="419100" y="1135626"/>
            <a:ext cx="11366500" cy="3876675"/>
          </a:xfrm>
        </p:spPr>
        <p:txBody>
          <a:bodyPr>
            <a:noAutofit/>
          </a:bodyPr>
          <a:lstStyle/>
          <a:p>
            <a:r>
              <a:rPr lang="en-US" sz="2200" dirty="0" err="1" smtClean="0"/>
              <a:t>Có</a:t>
            </a:r>
            <a:r>
              <a:rPr lang="en-US" sz="2200" dirty="0" smtClean="0"/>
              <a:t> </a:t>
            </a:r>
            <a:r>
              <a:rPr lang="en-US" sz="2200" dirty="0" err="1" smtClean="0"/>
              <a:t>dạng</a:t>
            </a:r>
            <a:r>
              <a:rPr lang="en-US" sz="2200" dirty="0" smtClean="0"/>
              <a:t> con </a:t>
            </a:r>
            <a:r>
              <a:rPr lang="en-US" sz="2200" dirty="0" err="1" smtClean="0"/>
              <a:t>trỏ</a:t>
            </a:r>
            <a:r>
              <a:rPr lang="en-US" sz="2200" dirty="0" smtClean="0"/>
              <a:t>, </a:t>
            </a:r>
            <a:r>
              <a:rPr lang="en-US" sz="2200" dirty="0" err="1" smtClean="0"/>
              <a:t>dùng</a:t>
            </a:r>
            <a:r>
              <a:rPr lang="en-US" sz="2200" dirty="0" smtClean="0"/>
              <a:t> </a:t>
            </a:r>
            <a:r>
              <a:rPr lang="en-US" sz="2200" dirty="0" err="1" smtClean="0"/>
              <a:t>để</a:t>
            </a:r>
            <a:r>
              <a:rPr lang="en-US" sz="2200" dirty="0" smtClean="0"/>
              <a:t> handle </a:t>
            </a:r>
            <a:r>
              <a:rPr lang="en-US" sz="2200" dirty="0" err="1" smtClean="0"/>
              <a:t>dữ</a:t>
            </a:r>
            <a:r>
              <a:rPr lang="en-US" sz="2200" dirty="0" smtClean="0"/>
              <a:t> </a:t>
            </a:r>
            <a:r>
              <a:rPr lang="en-US" sz="2200" dirty="0" err="1" smtClean="0"/>
              <a:t>liệu</a:t>
            </a:r>
            <a:r>
              <a:rPr lang="en-US" sz="2200" dirty="0" smtClean="0"/>
              <a:t> </a:t>
            </a:r>
            <a:r>
              <a:rPr lang="en-US" sz="2200" dirty="0" err="1" smtClean="0"/>
              <a:t>trả</a:t>
            </a:r>
            <a:r>
              <a:rPr lang="en-US" sz="2200" dirty="0" smtClean="0"/>
              <a:t> </a:t>
            </a:r>
            <a:r>
              <a:rPr lang="en-US" sz="2200" dirty="0" err="1" smtClean="0"/>
              <a:t>về</a:t>
            </a:r>
            <a:r>
              <a:rPr lang="en-US" sz="2200" dirty="0" smtClean="0"/>
              <a:t> </a:t>
            </a:r>
            <a:r>
              <a:rPr lang="en-US" sz="2200" dirty="0" err="1" smtClean="0"/>
              <a:t>từ</a:t>
            </a:r>
            <a:r>
              <a:rPr lang="en-US" sz="2200" dirty="0" smtClean="0"/>
              <a:t> CSDL</a:t>
            </a:r>
          </a:p>
          <a:p>
            <a:r>
              <a:rPr lang="en-US" sz="2200" dirty="0" err="1" smtClean="0"/>
              <a:t>Đặc</a:t>
            </a:r>
            <a:r>
              <a:rPr lang="en-US" sz="2200" dirty="0" smtClean="0"/>
              <a:t> </a:t>
            </a:r>
            <a:r>
              <a:rPr lang="en-US" sz="2200" dirty="0" err="1" smtClean="0"/>
              <a:t>điểm</a:t>
            </a:r>
            <a:r>
              <a:rPr lang="en-US" sz="2200" dirty="0" smtClean="0"/>
              <a:t>:</a:t>
            </a:r>
          </a:p>
          <a:p>
            <a:pPr lvl="1"/>
            <a:r>
              <a:rPr lang="en-US" sz="2200" dirty="0" smtClean="0"/>
              <a:t>Con </a:t>
            </a:r>
            <a:r>
              <a:rPr lang="en-US" sz="2200" dirty="0" err="1" smtClean="0"/>
              <a:t>trỏ</a:t>
            </a:r>
            <a:r>
              <a:rPr lang="en-US" sz="2200" dirty="0" smtClean="0"/>
              <a:t> </a:t>
            </a:r>
            <a:r>
              <a:rPr lang="en-US" sz="2200" dirty="0" err="1" smtClean="0"/>
              <a:t>không</a:t>
            </a:r>
            <a:r>
              <a:rPr lang="en-US" sz="2200" dirty="0" smtClean="0"/>
              <a:t> </a:t>
            </a:r>
            <a:r>
              <a:rPr lang="en-US" sz="2200" dirty="0" err="1" smtClean="0"/>
              <a:t>thể</a:t>
            </a:r>
            <a:r>
              <a:rPr lang="en-US" sz="2200" dirty="0" smtClean="0"/>
              <a:t> </a:t>
            </a:r>
            <a:r>
              <a:rPr lang="en-US" sz="2200" dirty="0" err="1" smtClean="0"/>
              <a:t>lùi</a:t>
            </a:r>
            <a:endParaRPr lang="en-US" sz="2200" dirty="0" smtClean="0"/>
          </a:p>
          <a:p>
            <a:pPr lvl="1"/>
            <a:r>
              <a:rPr lang="en-US" sz="2200" dirty="0" err="1" smtClean="0"/>
              <a:t>Thường</a:t>
            </a:r>
            <a:r>
              <a:rPr lang="en-US" sz="2200" dirty="0" smtClean="0"/>
              <a:t> handle </a:t>
            </a:r>
            <a:r>
              <a:rPr lang="en-US" sz="2200" dirty="0" err="1" smtClean="0"/>
              <a:t>dữ</a:t>
            </a:r>
            <a:r>
              <a:rPr lang="en-US" sz="2200" dirty="0" smtClean="0"/>
              <a:t> </a:t>
            </a:r>
            <a:r>
              <a:rPr lang="en-US" sz="2200" dirty="0" err="1" smtClean="0"/>
              <a:t>liệu</a:t>
            </a:r>
            <a:r>
              <a:rPr lang="en-US" sz="2200" dirty="0" smtClean="0"/>
              <a:t> </a:t>
            </a:r>
            <a:r>
              <a:rPr lang="en-US" sz="2200" dirty="0" err="1" smtClean="0"/>
              <a:t>trả</a:t>
            </a:r>
            <a:r>
              <a:rPr lang="en-US" sz="2200" dirty="0" smtClean="0"/>
              <a:t> </a:t>
            </a:r>
            <a:r>
              <a:rPr lang="en-US" sz="2200" dirty="0" err="1" smtClean="0"/>
              <a:t>về</a:t>
            </a:r>
            <a:r>
              <a:rPr lang="en-US" sz="2200" dirty="0" smtClean="0"/>
              <a:t> </a:t>
            </a:r>
            <a:r>
              <a:rPr lang="en-US" sz="2200" dirty="0" err="1" smtClean="0"/>
              <a:t>từ</a:t>
            </a:r>
            <a:r>
              <a:rPr lang="en-US" sz="2200" dirty="0" smtClean="0"/>
              <a:t> </a:t>
            </a:r>
            <a:r>
              <a:rPr lang="en-US" sz="2200" dirty="0" err="1" smtClean="0"/>
              <a:t>phương</a:t>
            </a:r>
            <a:r>
              <a:rPr lang="en-US" sz="2200" dirty="0" smtClean="0"/>
              <a:t> </a:t>
            </a:r>
            <a:r>
              <a:rPr lang="en-US" sz="2200" dirty="0" err="1" smtClean="0"/>
              <a:t>thức</a:t>
            </a:r>
            <a:r>
              <a:rPr lang="en-US" sz="2200" dirty="0" smtClean="0"/>
              <a:t> </a:t>
            </a:r>
            <a:r>
              <a:rPr lang="en-US" sz="2200" dirty="0" err="1" smtClean="0"/>
              <a:t>ExecuteReader</a:t>
            </a:r>
            <a:r>
              <a:rPr lang="en-US" sz="2200" dirty="0" smtClean="0"/>
              <a:t>() </a:t>
            </a:r>
            <a:r>
              <a:rPr lang="en-US" sz="2200" dirty="0" err="1" smtClean="0"/>
              <a:t>của</a:t>
            </a:r>
            <a:r>
              <a:rPr lang="en-US" sz="2200" dirty="0" smtClean="0"/>
              <a:t> Command</a:t>
            </a:r>
          </a:p>
          <a:p>
            <a:r>
              <a:rPr lang="en-US" sz="2200" dirty="0" err="1" smtClean="0"/>
              <a:t>Có</a:t>
            </a:r>
            <a:r>
              <a:rPr lang="en-US" sz="2200" dirty="0" smtClean="0"/>
              <a:t> 2 </a:t>
            </a:r>
            <a:r>
              <a:rPr lang="en-US" sz="2200" dirty="0" err="1" smtClean="0"/>
              <a:t>loại</a:t>
            </a:r>
            <a:r>
              <a:rPr lang="en-US" sz="2200" dirty="0" smtClean="0"/>
              <a:t>:</a:t>
            </a:r>
          </a:p>
          <a:p>
            <a:pPr lvl="1"/>
            <a:r>
              <a:rPr lang="en-US" sz="2200" dirty="0" err="1" smtClean="0"/>
              <a:t>SqlDataReader</a:t>
            </a:r>
            <a:endParaRPr lang="en-US" sz="2200" dirty="0" smtClean="0"/>
          </a:p>
          <a:p>
            <a:pPr lvl="1"/>
            <a:r>
              <a:rPr lang="en-US" sz="2200" dirty="0" err="1" smtClean="0"/>
              <a:t>OleDbReader</a:t>
            </a:r>
            <a:endParaRPr lang="en-US" sz="2200" dirty="0" smtClean="0"/>
          </a:p>
          <a:p>
            <a:r>
              <a:rPr lang="en-US" sz="2200" dirty="0" err="1" smtClean="0"/>
              <a:t>Khuyến</a:t>
            </a:r>
            <a:r>
              <a:rPr lang="en-US" sz="2200" dirty="0" smtClean="0"/>
              <a:t> </a:t>
            </a:r>
            <a:r>
              <a:rPr lang="en-US" sz="2200" dirty="0" err="1" smtClean="0"/>
              <a:t>cáo</a:t>
            </a:r>
            <a:r>
              <a:rPr lang="en-US" sz="2200" dirty="0" smtClean="0"/>
              <a:t>:</a:t>
            </a:r>
          </a:p>
          <a:p>
            <a:pPr lvl="1"/>
            <a:r>
              <a:rPr lang="en-US" sz="2200" dirty="0" err="1" smtClean="0"/>
              <a:t>Đối</a:t>
            </a:r>
            <a:r>
              <a:rPr lang="en-US" sz="2200" dirty="0" smtClean="0"/>
              <a:t> </a:t>
            </a:r>
            <a:r>
              <a:rPr lang="en-US" sz="2200" dirty="0" err="1" smtClean="0"/>
              <a:t>với</a:t>
            </a:r>
            <a:r>
              <a:rPr lang="en-US" sz="2200" dirty="0" smtClean="0"/>
              <a:t> </a:t>
            </a:r>
            <a:r>
              <a:rPr lang="en-US" sz="2200" dirty="0" err="1" smtClean="0"/>
              <a:t>các</a:t>
            </a:r>
            <a:r>
              <a:rPr lang="en-US" sz="2200" dirty="0" smtClean="0"/>
              <a:t> form </a:t>
            </a:r>
            <a:r>
              <a:rPr lang="en-US" sz="2200" dirty="0" err="1" smtClean="0"/>
              <a:t>chỉ</a:t>
            </a:r>
            <a:r>
              <a:rPr lang="en-US" sz="2200" dirty="0" smtClean="0"/>
              <a:t> SELECT </a:t>
            </a:r>
            <a:r>
              <a:rPr lang="en-US" sz="2200" dirty="0" err="1" smtClean="0"/>
              <a:t>dữ</a:t>
            </a:r>
            <a:r>
              <a:rPr lang="en-US" sz="2200" dirty="0" smtClean="0"/>
              <a:t> </a:t>
            </a:r>
            <a:r>
              <a:rPr lang="en-US" sz="2200" dirty="0" err="1" smtClean="0"/>
              <a:t>liệu</a:t>
            </a:r>
            <a:r>
              <a:rPr lang="en-US" sz="2200" dirty="0" smtClean="0"/>
              <a:t>, </a:t>
            </a:r>
            <a:r>
              <a:rPr lang="en-US" sz="2200" b="1" dirty="0" smtClean="0"/>
              <a:t>NÊN</a:t>
            </a:r>
            <a:r>
              <a:rPr lang="en-US" sz="2200" dirty="0" smtClean="0"/>
              <a:t> </a:t>
            </a:r>
            <a:r>
              <a:rPr lang="en-US" sz="2200" b="1" dirty="0" smtClean="0"/>
              <a:t>DÙNG</a:t>
            </a:r>
            <a:r>
              <a:rPr lang="en-US" sz="2200" dirty="0" smtClean="0"/>
              <a:t> </a:t>
            </a:r>
            <a:r>
              <a:rPr lang="en-US" sz="2200" dirty="0" err="1" smtClean="0"/>
              <a:t>DataReader</a:t>
            </a:r>
            <a:r>
              <a:rPr lang="en-US" sz="2200" dirty="0" smtClean="0"/>
              <a:t> </a:t>
            </a:r>
            <a:r>
              <a:rPr lang="en-US" sz="2200" dirty="0" err="1" smtClean="0"/>
              <a:t>để</a:t>
            </a:r>
            <a:r>
              <a:rPr lang="en-US" sz="2200" dirty="0" smtClean="0"/>
              <a:t> </a:t>
            </a:r>
            <a:r>
              <a:rPr lang="en-US" sz="2200" dirty="0" err="1" smtClean="0"/>
              <a:t>có</a:t>
            </a:r>
            <a:r>
              <a:rPr lang="en-US" sz="2200" dirty="0" smtClean="0"/>
              <a:t> </a:t>
            </a:r>
            <a:r>
              <a:rPr lang="en-US" sz="2200" dirty="0" err="1" smtClean="0"/>
              <a:t>tốc</a:t>
            </a:r>
            <a:r>
              <a:rPr lang="en-US" sz="2200" dirty="0" smtClean="0"/>
              <a:t> </a:t>
            </a:r>
            <a:r>
              <a:rPr lang="en-US" sz="2200" dirty="0" err="1" smtClean="0"/>
              <a:t>độ</a:t>
            </a:r>
            <a:r>
              <a:rPr lang="en-US" sz="2200" dirty="0" smtClean="0"/>
              <a:t> </a:t>
            </a:r>
            <a:r>
              <a:rPr lang="en-US" sz="2200" dirty="0" err="1" smtClean="0"/>
              <a:t>xử</a:t>
            </a:r>
            <a:r>
              <a:rPr lang="en-US" sz="2200" dirty="0" smtClean="0"/>
              <a:t> </a:t>
            </a:r>
            <a:r>
              <a:rPr lang="en-US" sz="2200" dirty="0" err="1" smtClean="0"/>
              <a:t>lý</a:t>
            </a:r>
            <a:r>
              <a:rPr lang="en-US" sz="2200" dirty="0" smtClean="0"/>
              <a:t> </a:t>
            </a:r>
            <a:r>
              <a:rPr lang="en-US" sz="2200" dirty="0" err="1" smtClean="0"/>
              <a:t>nhanh</a:t>
            </a:r>
            <a:r>
              <a:rPr lang="en-US" sz="2200" dirty="0" smtClean="0"/>
              <a:t> </a:t>
            </a:r>
            <a:r>
              <a:rPr lang="en-US" sz="2200" dirty="0" err="1" smtClean="0"/>
              <a:t>hơn</a:t>
            </a:r>
            <a:endParaRPr lang="en-US" sz="2200" dirty="0"/>
          </a:p>
        </p:txBody>
      </p:sp>
      <p:sp>
        <p:nvSpPr>
          <p:cNvPr id="4" name="Date Placeholder 3"/>
          <p:cNvSpPr>
            <a:spLocks noGrp="1"/>
          </p:cNvSpPr>
          <p:nvPr>
            <p:ph type="dt" sz="half" idx="10"/>
          </p:nvPr>
        </p:nvSpPr>
        <p:spPr/>
        <p:txBody>
          <a:bodyPr/>
          <a:lstStyle/>
          <a:p>
            <a:fld id="{D9836C19-1BF8-4366-9A1B-6836C4EB4C06}" type="datetime1">
              <a:rPr lang="vi-VN" smtClean="0"/>
              <a:t>15/10/2022</a:t>
            </a:fld>
            <a:endParaRPr lang="vi-VN"/>
          </a:p>
        </p:txBody>
      </p:sp>
      <p:sp>
        <p:nvSpPr>
          <p:cNvPr id="5" name="Footer Placeholder 4"/>
          <p:cNvSpPr>
            <a:spLocks noGrp="1"/>
          </p:cNvSpPr>
          <p:nvPr>
            <p:ph type="ftr" sz="quarter" idx="4294967295"/>
          </p:nvPr>
        </p:nvSpPr>
        <p:spPr/>
        <p:txBody>
          <a:bodyPr/>
          <a:lstStyle/>
          <a:p>
            <a:r>
              <a:rPr lang="vi-VN" smtClean="0"/>
              <a:t>Chương 5. Lập trình cơ sở dữ liệu</a:t>
            </a:r>
            <a:endParaRPr lang="vi-VN"/>
          </a:p>
        </p:txBody>
      </p:sp>
      <p:sp>
        <p:nvSpPr>
          <p:cNvPr id="6" name="Slide Number Placeholder 5"/>
          <p:cNvSpPr>
            <a:spLocks noGrp="1"/>
          </p:cNvSpPr>
          <p:nvPr>
            <p:ph type="sldNum" sz="quarter" idx="4294967295"/>
          </p:nvPr>
        </p:nvSpPr>
        <p:spPr/>
        <p:txBody>
          <a:bodyPr/>
          <a:lstStyle/>
          <a:p>
            <a:fld id="{5AB95402-1E0D-474E-8D8C-CBE7F053639E}" type="slidenum">
              <a:rPr lang="vi-VN" smtClean="0"/>
              <a:pPr/>
              <a:t>12</a:t>
            </a:fld>
            <a:r>
              <a:rPr lang="vi-VN" smtClean="0"/>
              <a:t>/46</a:t>
            </a:r>
            <a:endParaRPr lang="vi-VN"/>
          </a:p>
        </p:txBody>
      </p:sp>
    </p:spTree>
    <p:extLst>
      <p:ext uri="{BB962C8B-B14F-4D97-AF65-F5344CB8AC3E}">
        <p14:creationId xmlns:p14="http://schemas.microsoft.com/office/powerpoint/2010/main" val="330130963"/>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chemeClr val="accent5">
                    <a:lumMod val="20000"/>
                    <a:lumOff val="80000"/>
                  </a:schemeClr>
                </a:solidFill>
              </a:rPr>
              <a:t>2.3. DataReader (tiếp)</a:t>
            </a:r>
            <a:endParaRPr lang="en-US">
              <a:solidFill>
                <a:schemeClr val="accent5">
                  <a:lumMod val="20000"/>
                  <a:lumOff val="80000"/>
                </a:schemeClr>
              </a:solidFill>
            </a:endParaRPr>
          </a:p>
        </p:txBody>
      </p:sp>
      <p:sp>
        <p:nvSpPr>
          <p:cNvPr id="3" name="Content Placeholder 2"/>
          <p:cNvSpPr>
            <a:spLocks noGrp="1"/>
          </p:cNvSpPr>
          <p:nvPr>
            <p:ph idx="1"/>
          </p:nvPr>
        </p:nvSpPr>
        <p:spPr>
          <a:xfrm>
            <a:off x="1467117" y="1481151"/>
            <a:ext cx="10305783" cy="3876675"/>
          </a:xfrm>
        </p:spPr>
        <p:txBody>
          <a:bodyPr/>
          <a:lstStyle/>
          <a:p>
            <a:r>
              <a:rPr lang="en-US" dirty="0" err="1" smtClean="0">
                <a:solidFill>
                  <a:schemeClr val="accent5">
                    <a:lumMod val="20000"/>
                    <a:lumOff val="80000"/>
                  </a:schemeClr>
                </a:solidFill>
              </a:rPr>
              <a:t>Ví</a:t>
            </a:r>
            <a:r>
              <a:rPr lang="en-US" dirty="0" smtClean="0">
                <a:solidFill>
                  <a:schemeClr val="accent5">
                    <a:lumMod val="20000"/>
                    <a:lumOff val="80000"/>
                  </a:schemeClr>
                </a:solidFill>
              </a:rPr>
              <a:t> </a:t>
            </a:r>
            <a:r>
              <a:rPr lang="en-US" dirty="0" err="1" smtClean="0">
                <a:solidFill>
                  <a:schemeClr val="accent5">
                    <a:lumMod val="20000"/>
                    <a:lumOff val="80000"/>
                  </a:schemeClr>
                </a:solidFill>
              </a:rPr>
              <a:t>dụ</a:t>
            </a:r>
            <a:r>
              <a:rPr lang="en-US" dirty="0" smtClean="0">
                <a:solidFill>
                  <a:schemeClr val="accent5">
                    <a:lumMod val="20000"/>
                    <a:lumOff val="80000"/>
                  </a:schemeClr>
                </a:solidFill>
              </a:rPr>
              <a:t>:</a:t>
            </a:r>
          </a:p>
          <a:p>
            <a:pPr lvl="0">
              <a:buClr>
                <a:srgbClr val="CC0000"/>
              </a:buClr>
              <a:buNone/>
            </a:pPr>
            <a:r>
              <a:rPr lang="en-US" sz="2300" b="1" dirty="0" err="1">
                <a:solidFill>
                  <a:schemeClr val="accent5">
                    <a:lumMod val="20000"/>
                    <a:lumOff val="80000"/>
                  </a:schemeClr>
                </a:solidFill>
                <a:latin typeface="Courier New" pitchFamily="49" charset="0"/>
                <a:cs typeface="Courier New" pitchFamily="49" charset="0"/>
              </a:rPr>
              <a:t>SqlCommand</a:t>
            </a:r>
            <a:r>
              <a:rPr lang="en-US" sz="2300" b="1" dirty="0">
                <a:solidFill>
                  <a:schemeClr val="accent5">
                    <a:lumMod val="20000"/>
                    <a:lumOff val="80000"/>
                  </a:schemeClr>
                </a:solidFill>
                <a:latin typeface="Courier New" pitchFamily="49" charset="0"/>
                <a:cs typeface="Courier New" pitchFamily="49" charset="0"/>
              </a:rPr>
              <a:t> </a:t>
            </a:r>
            <a:r>
              <a:rPr lang="en-US" sz="2300" b="1" dirty="0" err="1">
                <a:solidFill>
                  <a:schemeClr val="accent5">
                    <a:lumMod val="20000"/>
                    <a:lumOff val="80000"/>
                  </a:schemeClr>
                </a:solidFill>
                <a:latin typeface="Courier New" pitchFamily="49" charset="0"/>
                <a:cs typeface="Courier New" pitchFamily="49" charset="0"/>
              </a:rPr>
              <a:t>cmd</a:t>
            </a:r>
            <a:r>
              <a:rPr lang="en-US" sz="2300" b="1" dirty="0">
                <a:solidFill>
                  <a:schemeClr val="accent5">
                    <a:lumMod val="20000"/>
                    <a:lumOff val="80000"/>
                  </a:schemeClr>
                </a:solidFill>
                <a:latin typeface="Courier New" pitchFamily="49" charset="0"/>
                <a:cs typeface="Courier New" pitchFamily="49" charset="0"/>
              </a:rPr>
              <a:t> = new </a:t>
            </a:r>
            <a:r>
              <a:rPr lang="en-US" sz="2300" b="1" dirty="0" err="1">
                <a:solidFill>
                  <a:schemeClr val="accent5">
                    <a:lumMod val="20000"/>
                    <a:lumOff val="80000"/>
                  </a:schemeClr>
                </a:solidFill>
                <a:latin typeface="Courier New" pitchFamily="49" charset="0"/>
                <a:cs typeface="Courier New" pitchFamily="49" charset="0"/>
              </a:rPr>
              <a:t>SqlCommand</a:t>
            </a:r>
            <a:r>
              <a:rPr lang="en-US" sz="2300" b="1" dirty="0">
                <a:solidFill>
                  <a:schemeClr val="accent5">
                    <a:lumMod val="20000"/>
                    <a:lumOff val="80000"/>
                  </a:schemeClr>
                </a:solidFill>
                <a:latin typeface="Courier New" pitchFamily="49" charset="0"/>
                <a:cs typeface="Courier New" pitchFamily="49" charset="0"/>
              </a:rPr>
              <a:t>();</a:t>
            </a:r>
          </a:p>
          <a:p>
            <a:pPr lvl="0">
              <a:buClr>
                <a:srgbClr val="CC0000"/>
              </a:buClr>
              <a:buNone/>
            </a:pPr>
            <a:r>
              <a:rPr lang="en-US" sz="2300" b="1" dirty="0" err="1">
                <a:solidFill>
                  <a:schemeClr val="accent5">
                    <a:lumMod val="20000"/>
                    <a:lumOff val="80000"/>
                  </a:schemeClr>
                </a:solidFill>
                <a:latin typeface="Courier New" pitchFamily="49" charset="0"/>
                <a:cs typeface="Courier New" pitchFamily="49" charset="0"/>
              </a:rPr>
              <a:t>cmd.Connection</a:t>
            </a:r>
            <a:r>
              <a:rPr lang="en-US" sz="2300" b="1" dirty="0">
                <a:solidFill>
                  <a:schemeClr val="accent5">
                    <a:lumMod val="20000"/>
                    <a:lumOff val="80000"/>
                  </a:schemeClr>
                </a:solidFill>
                <a:latin typeface="Courier New" pitchFamily="49" charset="0"/>
                <a:cs typeface="Courier New" pitchFamily="49" charset="0"/>
              </a:rPr>
              <a:t> = con;</a:t>
            </a:r>
          </a:p>
          <a:p>
            <a:pPr lvl="0">
              <a:buClr>
                <a:srgbClr val="CC0000"/>
              </a:buClr>
              <a:buNone/>
            </a:pPr>
            <a:r>
              <a:rPr lang="en-US" sz="2300" b="1" dirty="0" err="1">
                <a:solidFill>
                  <a:schemeClr val="accent5">
                    <a:lumMod val="20000"/>
                    <a:lumOff val="80000"/>
                  </a:schemeClr>
                </a:solidFill>
                <a:latin typeface="Courier New" pitchFamily="49" charset="0"/>
                <a:cs typeface="Courier New" pitchFamily="49" charset="0"/>
              </a:rPr>
              <a:t>cmd.CommandText</a:t>
            </a:r>
            <a:r>
              <a:rPr lang="en-US" sz="2300" b="1" dirty="0">
                <a:solidFill>
                  <a:schemeClr val="accent5">
                    <a:lumMod val="20000"/>
                    <a:lumOff val="80000"/>
                  </a:schemeClr>
                </a:solidFill>
                <a:latin typeface="Courier New" pitchFamily="49" charset="0"/>
                <a:cs typeface="Courier New" pitchFamily="49" charset="0"/>
              </a:rPr>
              <a:t> = “SELECT </a:t>
            </a:r>
            <a:r>
              <a:rPr lang="en-US" sz="2300" b="1" dirty="0" err="1">
                <a:solidFill>
                  <a:schemeClr val="accent5">
                    <a:lumMod val="20000"/>
                    <a:lumOff val="80000"/>
                  </a:schemeClr>
                </a:solidFill>
                <a:latin typeface="Courier New" pitchFamily="49" charset="0"/>
                <a:cs typeface="Courier New" pitchFamily="49" charset="0"/>
              </a:rPr>
              <a:t>MaSV</a:t>
            </a:r>
            <a:r>
              <a:rPr lang="en-US" sz="2300" b="1" dirty="0">
                <a:solidFill>
                  <a:schemeClr val="accent5">
                    <a:lumMod val="20000"/>
                    <a:lumOff val="80000"/>
                  </a:schemeClr>
                </a:solidFill>
                <a:latin typeface="Courier New" pitchFamily="49" charset="0"/>
                <a:cs typeface="Courier New" pitchFamily="49" charset="0"/>
              </a:rPr>
              <a:t>, </a:t>
            </a:r>
            <a:r>
              <a:rPr lang="en-US" sz="2300" b="1" dirty="0" err="1">
                <a:solidFill>
                  <a:schemeClr val="accent5">
                    <a:lumMod val="20000"/>
                    <a:lumOff val="80000"/>
                  </a:schemeClr>
                </a:solidFill>
                <a:latin typeface="Courier New" pitchFamily="49" charset="0"/>
                <a:cs typeface="Courier New" pitchFamily="49" charset="0"/>
              </a:rPr>
              <a:t>Hoten</a:t>
            </a:r>
            <a:r>
              <a:rPr lang="en-US" sz="2300" b="1" dirty="0">
                <a:solidFill>
                  <a:schemeClr val="accent5">
                    <a:lumMod val="20000"/>
                    <a:lumOff val="80000"/>
                  </a:schemeClr>
                </a:solidFill>
                <a:latin typeface="Courier New" pitchFamily="49" charset="0"/>
                <a:cs typeface="Courier New" pitchFamily="49" charset="0"/>
              </a:rPr>
              <a:t> FROM </a:t>
            </a:r>
            <a:r>
              <a:rPr lang="en-US" sz="2300" b="1" dirty="0" err="1">
                <a:solidFill>
                  <a:schemeClr val="accent5">
                    <a:lumMod val="20000"/>
                    <a:lumOff val="80000"/>
                  </a:schemeClr>
                </a:solidFill>
                <a:latin typeface="Courier New" pitchFamily="49" charset="0"/>
                <a:cs typeface="Courier New" pitchFamily="49" charset="0"/>
              </a:rPr>
              <a:t>tblSinhvien</a:t>
            </a:r>
            <a:r>
              <a:rPr lang="en-US" sz="2300" b="1" dirty="0">
                <a:solidFill>
                  <a:schemeClr val="accent5">
                    <a:lumMod val="20000"/>
                    <a:lumOff val="80000"/>
                  </a:schemeClr>
                </a:solidFill>
                <a:latin typeface="Courier New" pitchFamily="49" charset="0"/>
                <a:cs typeface="Courier New" pitchFamily="49" charset="0"/>
              </a:rPr>
              <a:t>”;</a:t>
            </a:r>
          </a:p>
          <a:p>
            <a:pPr lvl="0">
              <a:buClr>
                <a:srgbClr val="CC0000"/>
              </a:buClr>
              <a:buNone/>
            </a:pPr>
            <a:r>
              <a:rPr lang="en-US" sz="2300" b="1" dirty="0" err="1">
                <a:solidFill>
                  <a:schemeClr val="accent5">
                    <a:lumMod val="20000"/>
                    <a:lumOff val="80000"/>
                  </a:schemeClr>
                </a:solidFill>
                <a:latin typeface="Courier New" pitchFamily="49" charset="0"/>
                <a:cs typeface="Courier New" pitchFamily="49" charset="0"/>
              </a:rPr>
              <a:t>SqlDataReader</a:t>
            </a:r>
            <a:r>
              <a:rPr lang="en-US" sz="2300" b="1" dirty="0">
                <a:solidFill>
                  <a:schemeClr val="accent5">
                    <a:lumMod val="20000"/>
                    <a:lumOff val="80000"/>
                  </a:schemeClr>
                </a:solidFill>
                <a:latin typeface="Courier New" pitchFamily="49" charset="0"/>
                <a:cs typeface="Courier New" pitchFamily="49" charset="0"/>
              </a:rPr>
              <a:t> </a:t>
            </a:r>
            <a:r>
              <a:rPr lang="en-US" sz="2300" b="1" dirty="0" err="1">
                <a:solidFill>
                  <a:schemeClr val="accent5">
                    <a:lumMod val="20000"/>
                    <a:lumOff val="80000"/>
                  </a:schemeClr>
                </a:solidFill>
                <a:latin typeface="Courier New" pitchFamily="49" charset="0"/>
                <a:cs typeface="Courier New" pitchFamily="49" charset="0"/>
              </a:rPr>
              <a:t>rd</a:t>
            </a:r>
            <a:r>
              <a:rPr lang="en-US" sz="2300" b="1" dirty="0">
                <a:solidFill>
                  <a:schemeClr val="accent5">
                    <a:lumMod val="20000"/>
                    <a:lumOff val="80000"/>
                  </a:schemeClr>
                </a:solidFill>
                <a:latin typeface="Courier New" pitchFamily="49" charset="0"/>
                <a:cs typeface="Courier New" pitchFamily="49" charset="0"/>
              </a:rPr>
              <a:t> = </a:t>
            </a:r>
            <a:r>
              <a:rPr lang="en-US" sz="2300" b="1" dirty="0" err="1">
                <a:solidFill>
                  <a:schemeClr val="accent5">
                    <a:lumMod val="20000"/>
                    <a:lumOff val="80000"/>
                  </a:schemeClr>
                </a:solidFill>
                <a:latin typeface="Courier New" pitchFamily="49" charset="0"/>
                <a:cs typeface="Courier New" pitchFamily="49" charset="0"/>
              </a:rPr>
              <a:t>cmd.ExecuteReader</a:t>
            </a:r>
            <a:r>
              <a:rPr lang="en-US" sz="2300" b="1" dirty="0">
                <a:solidFill>
                  <a:schemeClr val="accent5">
                    <a:lumMod val="20000"/>
                    <a:lumOff val="80000"/>
                  </a:schemeClr>
                </a:solidFill>
                <a:latin typeface="Courier New" pitchFamily="49" charset="0"/>
                <a:cs typeface="Courier New" pitchFamily="49" charset="0"/>
              </a:rPr>
              <a:t>();</a:t>
            </a:r>
          </a:p>
          <a:p>
            <a:pPr lvl="0">
              <a:buClr>
                <a:srgbClr val="CC0000"/>
              </a:buClr>
              <a:buNone/>
            </a:pPr>
            <a:r>
              <a:rPr lang="en-US" sz="2300" b="1" dirty="0">
                <a:solidFill>
                  <a:schemeClr val="accent5">
                    <a:lumMod val="20000"/>
                    <a:lumOff val="80000"/>
                  </a:schemeClr>
                </a:solidFill>
                <a:latin typeface="Courier New" pitchFamily="49" charset="0"/>
                <a:cs typeface="Courier New" pitchFamily="49" charset="0"/>
              </a:rPr>
              <a:t>while (</a:t>
            </a:r>
            <a:r>
              <a:rPr lang="en-US" sz="2300" b="1" dirty="0" err="1">
                <a:solidFill>
                  <a:schemeClr val="accent5">
                    <a:lumMod val="20000"/>
                    <a:lumOff val="80000"/>
                  </a:schemeClr>
                </a:solidFill>
                <a:latin typeface="Courier New" pitchFamily="49" charset="0"/>
                <a:cs typeface="Courier New" pitchFamily="49" charset="0"/>
              </a:rPr>
              <a:t>rd.Read</a:t>
            </a:r>
            <a:r>
              <a:rPr lang="en-US" sz="2300" b="1" dirty="0">
                <a:solidFill>
                  <a:schemeClr val="accent5">
                    <a:lumMod val="20000"/>
                    <a:lumOff val="80000"/>
                  </a:schemeClr>
                </a:solidFill>
                <a:latin typeface="Courier New" pitchFamily="49" charset="0"/>
                <a:cs typeface="Courier New" pitchFamily="49" charset="0"/>
              </a:rPr>
              <a:t>())</a:t>
            </a:r>
          </a:p>
          <a:p>
            <a:pPr lvl="0">
              <a:buClr>
                <a:srgbClr val="CC0000"/>
              </a:buClr>
              <a:buNone/>
            </a:pPr>
            <a:r>
              <a:rPr lang="en-US" sz="2300" b="1" dirty="0">
                <a:solidFill>
                  <a:schemeClr val="accent5">
                    <a:lumMod val="20000"/>
                    <a:lumOff val="80000"/>
                  </a:schemeClr>
                </a:solidFill>
                <a:latin typeface="Courier New" pitchFamily="49" charset="0"/>
                <a:cs typeface="Courier New" pitchFamily="49" charset="0"/>
              </a:rPr>
              <a:t>{</a:t>
            </a:r>
          </a:p>
          <a:p>
            <a:pPr lvl="0">
              <a:buClr>
                <a:srgbClr val="CC0000"/>
              </a:buClr>
              <a:buNone/>
            </a:pPr>
            <a:r>
              <a:rPr lang="en-US" sz="2300" b="1" dirty="0">
                <a:solidFill>
                  <a:schemeClr val="accent5">
                    <a:lumMod val="20000"/>
                    <a:lumOff val="80000"/>
                  </a:schemeClr>
                </a:solidFill>
                <a:latin typeface="Courier New" pitchFamily="49" charset="0"/>
                <a:cs typeface="Courier New" pitchFamily="49" charset="0"/>
              </a:rPr>
              <a:t>	</a:t>
            </a:r>
            <a:r>
              <a:rPr lang="en-US" sz="2300" b="1" dirty="0" err="1">
                <a:solidFill>
                  <a:schemeClr val="accent5">
                    <a:lumMod val="20000"/>
                    <a:lumOff val="80000"/>
                  </a:schemeClr>
                </a:solidFill>
                <a:latin typeface="Courier New" pitchFamily="49" charset="0"/>
                <a:cs typeface="Courier New" pitchFamily="49" charset="0"/>
              </a:rPr>
              <a:t>txtMaSV.Text</a:t>
            </a:r>
            <a:r>
              <a:rPr lang="en-US" sz="2300" b="1" dirty="0">
                <a:solidFill>
                  <a:schemeClr val="accent5">
                    <a:lumMod val="20000"/>
                    <a:lumOff val="80000"/>
                  </a:schemeClr>
                </a:solidFill>
                <a:latin typeface="Courier New" pitchFamily="49" charset="0"/>
                <a:cs typeface="Courier New" pitchFamily="49" charset="0"/>
              </a:rPr>
              <a:t> = </a:t>
            </a:r>
            <a:r>
              <a:rPr lang="en-US" sz="2300" b="1" dirty="0" err="1">
                <a:solidFill>
                  <a:schemeClr val="accent5">
                    <a:lumMod val="20000"/>
                    <a:lumOff val="80000"/>
                  </a:schemeClr>
                </a:solidFill>
                <a:latin typeface="Courier New" pitchFamily="49" charset="0"/>
                <a:cs typeface="Courier New" pitchFamily="49" charset="0"/>
              </a:rPr>
              <a:t>rd</a:t>
            </a:r>
            <a:r>
              <a:rPr lang="en-US" sz="2300" b="1" dirty="0">
                <a:solidFill>
                  <a:schemeClr val="accent5">
                    <a:lumMod val="20000"/>
                    <a:lumOff val="80000"/>
                  </a:schemeClr>
                </a:solidFill>
                <a:latin typeface="Courier New" pitchFamily="49" charset="0"/>
                <a:cs typeface="Courier New" pitchFamily="49" charset="0"/>
              </a:rPr>
              <a:t>[0].</a:t>
            </a:r>
            <a:r>
              <a:rPr lang="en-US" sz="2300" b="1" dirty="0" err="1">
                <a:solidFill>
                  <a:schemeClr val="accent5">
                    <a:lumMod val="20000"/>
                    <a:lumOff val="80000"/>
                  </a:schemeClr>
                </a:solidFill>
                <a:latin typeface="Courier New" pitchFamily="49" charset="0"/>
                <a:cs typeface="Courier New" pitchFamily="49" charset="0"/>
              </a:rPr>
              <a:t>ToString</a:t>
            </a:r>
            <a:r>
              <a:rPr lang="en-US" sz="2300" b="1" dirty="0">
                <a:solidFill>
                  <a:schemeClr val="accent5">
                    <a:lumMod val="20000"/>
                    <a:lumOff val="80000"/>
                  </a:schemeClr>
                </a:solidFill>
                <a:latin typeface="Courier New" pitchFamily="49" charset="0"/>
                <a:cs typeface="Courier New" pitchFamily="49" charset="0"/>
              </a:rPr>
              <a:t>();</a:t>
            </a:r>
          </a:p>
          <a:p>
            <a:pPr lvl="0">
              <a:buClr>
                <a:srgbClr val="CC0000"/>
              </a:buClr>
              <a:buNone/>
            </a:pPr>
            <a:r>
              <a:rPr lang="en-US" sz="2300" b="1" dirty="0">
                <a:solidFill>
                  <a:schemeClr val="accent5">
                    <a:lumMod val="20000"/>
                    <a:lumOff val="80000"/>
                  </a:schemeClr>
                </a:solidFill>
                <a:latin typeface="Courier New" pitchFamily="49" charset="0"/>
                <a:cs typeface="Courier New" pitchFamily="49" charset="0"/>
              </a:rPr>
              <a:t>	</a:t>
            </a:r>
            <a:r>
              <a:rPr lang="en-US" sz="2300" b="1" dirty="0" err="1">
                <a:solidFill>
                  <a:schemeClr val="accent5">
                    <a:lumMod val="20000"/>
                    <a:lumOff val="80000"/>
                  </a:schemeClr>
                </a:solidFill>
                <a:latin typeface="Courier New" pitchFamily="49" charset="0"/>
                <a:cs typeface="Courier New" pitchFamily="49" charset="0"/>
              </a:rPr>
              <a:t>txtHoten.Text</a:t>
            </a:r>
            <a:r>
              <a:rPr lang="en-US" sz="2300" b="1" dirty="0">
                <a:solidFill>
                  <a:schemeClr val="accent5">
                    <a:lumMod val="20000"/>
                    <a:lumOff val="80000"/>
                  </a:schemeClr>
                </a:solidFill>
                <a:latin typeface="Courier New" pitchFamily="49" charset="0"/>
                <a:cs typeface="Courier New" pitchFamily="49" charset="0"/>
              </a:rPr>
              <a:t>= </a:t>
            </a:r>
            <a:r>
              <a:rPr lang="en-US" sz="2300" b="1" dirty="0" err="1">
                <a:solidFill>
                  <a:schemeClr val="accent5">
                    <a:lumMod val="20000"/>
                    <a:lumOff val="80000"/>
                  </a:schemeClr>
                </a:solidFill>
                <a:latin typeface="Courier New" pitchFamily="49" charset="0"/>
                <a:cs typeface="Courier New" pitchFamily="49" charset="0"/>
              </a:rPr>
              <a:t>rd</a:t>
            </a:r>
            <a:r>
              <a:rPr lang="en-US" sz="2300" b="1" dirty="0">
                <a:solidFill>
                  <a:schemeClr val="accent5">
                    <a:lumMod val="20000"/>
                    <a:lumOff val="80000"/>
                  </a:schemeClr>
                </a:solidFill>
                <a:latin typeface="Courier New" pitchFamily="49" charset="0"/>
                <a:cs typeface="Courier New" pitchFamily="49" charset="0"/>
              </a:rPr>
              <a:t>[1].</a:t>
            </a:r>
            <a:r>
              <a:rPr lang="en-US" sz="2300" b="1" dirty="0" err="1">
                <a:solidFill>
                  <a:schemeClr val="accent5">
                    <a:lumMod val="20000"/>
                    <a:lumOff val="80000"/>
                  </a:schemeClr>
                </a:solidFill>
                <a:latin typeface="Courier New" pitchFamily="49" charset="0"/>
                <a:cs typeface="Courier New" pitchFamily="49" charset="0"/>
              </a:rPr>
              <a:t>ToString</a:t>
            </a:r>
            <a:r>
              <a:rPr lang="en-US" sz="2300" b="1" dirty="0">
                <a:solidFill>
                  <a:schemeClr val="accent5">
                    <a:lumMod val="20000"/>
                    <a:lumOff val="80000"/>
                  </a:schemeClr>
                </a:solidFill>
                <a:latin typeface="Courier New" pitchFamily="49" charset="0"/>
                <a:cs typeface="Courier New" pitchFamily="49" charset="0"/>
              </a:rPr>
              <a:t>();</a:t>
            </a:r>
          </a:p>
          <a:p>
            <a:pPr lvl="0">
              <a:buClr>
                <a:srgbClr val="CC0000"/>
              </a:buClr>
              <a:buNone/>
            </a:pPr>
            <a:r>
              <a:rPr lang="en-US" sz="2300" b="1" dirty="0">
                <a:solidFill>
                  <a:schemeClr val="accent5">
                    <a:lumMod val="20000"/>
                    <a:lumOff val="80000"/>
                  </a:schemeClr>
                </a:solidFill>
                <a:latin typeface="Courier New" pitchFamily="49" charset="0"/>
                <a:cs typeface="Courier New" pitchFamily="49" charset="0"/>
              </a:rPr>
              <a:t>}</a:t>
            </a:r>
          </a:p>
          <a:p>
            <a:pPr lvl="0">
              <a:buClr>
                <a:srgbClr val="CC0000"/>
              </a:buClr>
              <a:buNone/>
            </a:pPr>
            <a:r>
              <a:rPr lang="en-US" sz="2300" b="1" dirty="0" err="1">
                <a:solidFill>
                  <a:schemeClr val="accent5">
                    <a:lumMod val="20000"/>
                    <a:lumOff val="80000"/>
                  </a:schemeClr>
                </a:solidFill>
                <a:latin typeface="Courier New" pitchFamily="49" charset="0"/>
                <a:cs typeface="Courier New" pitchFamily="49" charset="0"/>
              </a:rPr>
              <a:t>con.Close</a:t>
            </a:r>
            <a:r>
              <a:rPr lang="en-US" sz="2300" b="1" dirty="0">
                <a:solidFill>
                  <a:schemeClr val="accent5">
                    <a:lumMod val="20000"/>
                    <a:lumOff val="80000"/>
                  </a:schemeClr>
                </a:solidFill>
                <a:latin typeface="Courier New" pitchFamily="49" charset="0"/>
                <a:cs typeface="Courier New" pitchFamily="49" charset="0"/>
              </a:rPr>
              <a:t>();</a:t>
            </a:r>
            <a:endParaRPr lang="en-US" dirty="0" smtClean="0">
              <a:solidFill>
                <a:schemeClr val="accent5">
                  <a:lumMod val="20000"/>
                  <a:lumOff val="80000"/>
                </a:schemeClr>
              </a:solidFill>
            </a:endParaRPr>
          </a:p>
          <a:p>
            <a:endParaRPr lang="en-US" dirty="0">
              <a:solidFill>
                <a:schemeClr val="accent5">
                  <a:lumMod val="20000"/>
                  <a:lumOff val="80000"/>
                </a:schemeClr>
              </a:solidFill>
            </a:endParaRPr>
          </a:p>
        </p:txBody>
      </p:sp>
      <p:sp>
        <p:nvSpPr>
          <p:cNvPr id="4" name="Date Placeholder 3"/>
          <p:cNvSpPr>
            <a:spLocks noGrp="1"/>
          </p:cNvSpPr>
          <p:nvPr>
            <p:ph type="dt" sz="half" idx="10"/>
          </p:nvPr>
        </p:nvSpPr>
        <p:spPr/>
        <p:txBody>
          <a:bodyPr/>
          <a:lstStyle/>
          <a:p>
            <a:fld id="{DA84B8D3-A6A1-413C-8FFC-2E853C511323}" type="datetime1">
              <a:rPr lang="vi-VN" smtClean="0">
                <a:solidFill>
                  <a:schemeClr val="accent5">
                    <a:lumMod val="20000"/>
                    <a:lumOff val="80000"/>
                  </a:schemeClr>
                </a:solidFill>
              </a:rPr>
              <a:t>15/10/2022</a:t>
            </a:fld>
            <a:endParaRPr lang="vi-VN">
              <a:solidFill>
                <a:schemeClr val="accent5">
                  <a:lumMod val="20000"/>
                  <a:lumOff val="80000"/>
                </a:schemeClr>
              </a:solidFill>
            </a:endParaRPr>
          </a:p>
        </p:txBody>
      </p:sp>
      <p:sp>
        <p:nvSpPr>
          <p:cNvPr id="5" name="Footer Placeholder 4"/>
          <p:cNvSpPr>
            <a:spLocks noGrp="1"/>
          </p:cNvSpPr>
          <p:nvPr>
            <p:ph type="ftr" sz="quarter" idx="4294967295"/>
          </p:nvPr>
        </p:nvSpPr>
        <p:spPr/>
        <p:txBody>
          <a:bodyPr/>
          <a:lstStyle/>
          <a:p>
            <a:r>
              <a:rPr lang="vi-VN" smtClean="0">
                <a:solidFill>
                  <a:schemeClr val="accent5">
                    <a:lumMod val="20000"/>
                    <a:lumOff val="80000"/>
                  </a:schemeClr>
                </a:solidFill>
              </a:rPr>
              <a:t>Chương 5. Lập trình cơ sở dữ liệu</a:t>
            </a:r>
            <a:endParaRPr lang="vi-VN">
              <a:solidFill>
                <a:schemeClr val="accent5">
                  <a:lumMod val="20000"/>
                  <a:lumOff val="80000"/>
                </a:schemeClr>
              </a:solidFill>
            </a:endParaRPr>
          </a:p>
        </p:txBody>
      </p:sp>
      <p:sp>
        <p:nvSpPr>
          <p:cNvPr id="7" name="Rectangle 6"/>
          <p:cNvSpPr/>
          <p:nvPr/>
        </p:nvSpPr>
        <p:spPr>
          <a:xfrm>
            <a:off x="4339808" y="4572008"/>
            <a:ext cx="1000132" cy="357190"/>
          </a:xfrm>
          <a:prstGeom prst="rect">
            <a:avLst/>
          </a:prstGeom>
          <a:noFill/>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5">
                  <a:lumMod val="20000"/>
                  <a:lumOff val="80000"/>
                </a:schemeClr>
              </a:solidFill>
            </a:endParaRPr>
          </a:p>
        </p:txBody>
      </p:sp>
      <p:sp>
        <p:nvSpPr>
          <p:cNvPr id="8" name="Rectangle 7"/>
          <p:cNvSpPr/>
          <p:nvPr/>
        </p:nvSpPr>
        <p:spPr>
          <a:xfrm>
            <a:off x="4278641" y="5000636"/>
            <a:ext cx="1000132" cy="357190"/>
          </a:xfrm>
          <a:prstGeom prst="rect">
            <a:avLst/>
          </a:prstGeom>
          <a:noFill/>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5">
                  <a:lumMod val="20000"/>
                  <a:lumOff val="80000"/>
                </a:schemeClr>
              </a:solidFill>
            </a:endParaRPr>
          </a:p>
        </p:txBody>
      </p:sp>
      <p:sp>
        <p:nvSpPr>
          <p:cNvPr id="9" name="Rectangle 8"/>
          <p:cNvSpPr/>
          <p:nvPr/>
        </p:nvSpPr>
        <p:spPr>
          <a:xfrm>
            <a:off x="5868423" y="2661090"/>
            <a:ext cx="1000132" cy="357190"/>
          </a:xfrm>
          <a:prstGeom prst="rect">
            <a:avLst/>
          </a:prstGeom>
          <a:noFill/>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5">
                  <a:lumMod val="20000"/>
                  <a:lumOff val="80000"/>
                </a:schemeClr>
              </a:solidFill>
            </a:endParaRPr>
          </a:p>
        </p:txBody>
      </p:sp>
      <p:sp>
        <p:nvSpPr>
          <p:cNvPr id="10" name="Rectangle 9"/>
          <p:cNvSpPr/>
          <p:nvPr/>
        </p:nvSpPr>
        <p:spPr>
          <a:xfrm>
            <a:off x="7150367" y="2764072"/>
            <a:ext cx="1000132" cy="357190"/>
          </a:xfrm>
          <a:prstGeom prst="rect">
            <a:avLst/>
          </a:prstGeom>
          <a:noFill/>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5">
                  <a:lumMod val="20000"/>
                  <a:lumOff val="80000"/>
                </a:schemeClr>
              </a:solidFill>
            </a:endParaRPr>
          </a:p>
        </p:txBody>
      </p:sp>
      <p:cxnSp>
        <p:nvCxnSpPr>
          <p:cNvPr id="12" name="Elbow Connector 11"/>
          <p:cNvCxnSpPr>
            <a:stCxn id="7" idx="0"/>
            <a:endCxn id="9" idx="2"/>
          </p:cNvCxnSpPr>
          <p:nvPr/>
        </p:nvCxnSpPr>
        <p:spPr>
          <a:xfrm rot="5400000" flipH="1" flipV="1">
            <a:off x="4827317" y="3030837"/>
            <a:ext cx="1553728" cy="1528615"/>
          </a:xfrm>
          <a:prstGeom prst="bentConnector3">
            <a:avLst>
              <a:gd name="adj1" fmla="val 50000"/>
            </a:avLst>
          </a:prstGeom>
          <a:ln>
            <a:solidFill>
              <a:srgbClr val="00B050"/>
            </a:solidFill>
            <a:headEnd type="triangle"/>
            <a:tailEnd type="none"/>
          </a:ln>
        </p:spPr>
        <p:style>
          <a:lnRef idx="3">
            <a:schemeClr val="accent2"/>
          </a:lnRef>
          <a:fillRef idx="0">
            <a:schemeClr val="accent2"/>
          </a:fillRef>
          <a:effectRef idx="2">
            <a:schemeClr val="accent2"/>
          </a:effectRef>
          <a:fontRef idx="minor">
            <a:schemeClr val="tx1"/>
          </a:fontRef>
        </p:style>
      </p:cxnSp>
      <p:cxnSp>
        <p:nvCxnSpPr>
          <p:cNvPr id="14" name="Shape 13"/>
          <p:cNvCxnSpPr/>
          <p:nvPr/>
        </p:nvCxnSpPr>
        <p:spPr>
          <a:xfrm flipV="1">
            <a:off x="4455149" y="3121262"/>
            <a:ext cx="2986660" cy="2236564"/>
          </a:xfrm>
          <a:prstGeom prst="bentConnector3">
            <a:avLst>
              <a:gd name="adj1" fmla="val 107464"/>
            </a:avLst>
          </a:prstGeom>
          <a:ln>
            <a:solidFill>
              <a:srgbClr val="FFC000"/>
            </a:solidFill>
            <a:headEnd type="triangle"/>
            <a:tailEnd type="none"/>
          </a:ln>
        </p:spPr>
        <p:style>
          <a:lnRef idx="3">
            <a:schemeClr val="accent2"/>
          </a:lnRef>
          <a:fillRef idx="0">
            <a:schemeClr val="accent2"/>
          </a:fillRef>
          <a:effectRef idx="2">
            <a:schemeClr val="accent2"/>
          </a:effectRef>
          <a:fontRef idx="minor">
            <a:schemeClr val="tx1"/>
          </a:fontRef>
        </p:style>
      </p:cxnSp>
      <p:sp>
        <p:nvSpPr>
          <p:cNvPr id="17" name="Rectangle 16"/>
          <p:cNvSpPr/>
          <p:nvPr/>
        </p:nvSpPr>
        <p:spPr>
          <a:xfrm>
            <a:off x="1339411" y="3352011"/>
            <a:ext cx="3000396" cy="500066"/>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accent5">
                  <a:lumMod val="20000"/>
                  <a:lumOff val="80000"/>
                </a:schemeClr>
              </a:solidFill>
            </a:endParaRPr>
          </a:p>
        </p:txBody>
      </p:sp>
      <p:sp>
        <p:nvSpPr>
          <p:cNvPr id="6" name="Slide Number Placeholder 5"/>
          <p:cNvSpPr>
            <a:spLocks noGrp="1"/>
          </p:cNvSpPr>
          <p:nvPr>
            <p:ph type="sldNum" sz="quarter" idx="4294967295"/>
          </p:nvPr>
        </p:nvSpPr>
        <p:spPr/>
        <p:txBody>
          <a:bodyPr/>
          <a:lstStyle/>
          <a:p>
            <a:fld id="{5AB95402-1E0D-474E-8D8C-CBE7F053639E}" type="slidenum">
              <a:rPr lang="vi-VN" smtClean="0">
                <a:solidFill>
                  <a:schemeClr val="accent5">
                    <a:lumMod val="20000"/>
                    <a:lumOff val="80000"/>
                  </a:schemeClr>
                </a:solidFill>
              </a:rPr>
              <a:pPr/>
              <a:t>13</a:t>
            </a:fld>
            <a:r>
              <a:rPr lang="vi-VN" smtClean="0">
                <a:solidFill>
                  <a:schemeClr val="accent5">
                    <a:lumMod val="20000"/>
                    <a:lumOff val="80000"/>
                  </a:schemeClr>
                </a:solidFill>
              </a:rPr>
              <a:t>/46</a:t>
            </a:r>
            <a:endParaRPr lang="vi-VN">
              <a:solidFill>
                <a:schemeClr val="accent5">
                  <a:lumMod val="20000"/>
                  <a:lumOff val="80000"/>
                </a:schemeClr>
              </a:solidFill>
            </a:endParaRPr>
          </a:p>
        </p:txBody>
      </p:sp>
    </p:spTree>
    <p:extLst>
      <p:ext uri="{BB962C8B-B14F-4D97-AF65-F5344CB8AC3E}">
        <p14:creationId xmlns:p14="http://schemas.microsoft.com/office/powerpoint/2010/main" val="62130942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up)">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500"/>
                                        <p:tgtEl>
                                          <p:spTgt spid="10"/>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childTnLst>
                          </p:cTn>
                        </p:par>
                        <p:par>
                          <p:cTn id="30" fill="hold">
                            <p:stCondLst>
                              <p:cond delay="1000"/>
                            </p:stCondLst>
                            <p:childTnLst>
                              <p:par>
                                <p:cTn id="31" presetID="22" presetClass="entr" presetSubtype="1"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up)">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2.4. DataAdapter</a:t>
            </a:r>
            <a:endParaRPr lang="en-US"/>
          </a:p>
        </p:txBody>
      </p:sp>
      <p:sp>
        <p:nvSpPr>
          <p:cNvPr id="3" name="Content Placeholder 2"/>
          <p:cNvSpPr>
            <a:spLocks noGrp="1"/>
          </p:cNvSpPr>
          <p:nvPr>
            <p:ph idx="1"/>
          </p:nvPr>
        </p:nvSpPr>
        <p:spPr/>
        <p:txBody>
          <a:bodyPr>
            <a:normAutofit lnSpcReduction="10000"/>
          </a:bodyPr>
          <a:lstStyle/>
          <a:p>
            <a:r>
              <a:rPr lang="en-US" smtClean="0"/>
              <a:t>Là cầu nối giữa CSDL và Dataset</a:t>
            </a:r>
          </a:p>
          <a:p>
            <a:endParaRPr lang="en-US" smtClean="0"/>
          </a:p>
          <a:p>
            <a:endParaRPr lang="en-US" smtClean="0"/>
          </a:p>
          <a:p>
            <a:endParaRPr lang="en-US" smtClean="0"/>
          </a:p>
          <a:p>
            <a:endParaRPr lang="en-US" smtClean="0"/>
          </a:p>
          <a:p>
            <a:r>
              <a:rPr lang="en-US" smtClean="0"/>
              <a:t>Các thuộc tính quan trọng:</a:t>
            </a:r>
          </a:p>
          <a:p>
            <a:pPr lvl="1"/>
            <a:r>
              <a:rPr lang="en-US" smtClean="0"/>
              <a:t>SelectCommand</a:t>
            </a:r>
          </a:p>
          <a:p>
            <a:pPr lvl="1"/>
            <a:r>
              <a:rPr lang="en-US" smtClean="0"/>
              <a:t>InsertCommand</a:t>
            </a:r>
          </a:p>
          <a:p>
            <a:r>
              <a:rPr lang="en-US" smtClean="0"/>
              <a:t>Các phương thức quan trọng:</a:t>
            </a:r>
          </a:p>
          <a:p>
            <a:pPr lvl="1"/>
            <a:r>
              <a:rPr lang="en-US" smtClean="0"/>
              <a:t>Fill()</a:t>
            </a:r>
          </a:p>
          <a:p>
            <a:pPr lvl="1"/>
            <a:r>
              <a:rPr lang="en-US" smtClean="0"/>
              <a:t>Update()</a:t>
            </a:r>
          </a:p>
          <a:p>
            <a:r>
              <a:rPr lang="en-US" smtClean="0"/>
              <a:t>Có cơ chế tự động đóng Connection</a:t>
            </a:r>
            <a:endParaRPr lang="en-US"/>
          </a:p>
        </p:txBody>
      </p:sp>
      <p:sp>
        <p:nvSpPr>
          <p:cNvPr id="4" name="Date Placeholder 3"/>
          <p:cNvSpPr>
            <a:spLocks noGrp="1"/>
          </p:cNvSpPr>
          <p:nvPr>
            <p:ph type="dt" sz="half" idx="10"/>
          </p:nvPr>
        </p:nvSpPr>
        <p:spPr/>
        <p:txBody>
          <a:bodyPr/>
          <a:lstStyle/>
          <a:p>
            <a:fld id="{43E928E4-4BD4-4EEA-854E-ED32C2ABFCF3}" type="datetime1">
              <a:rPr lang="vi-VN" smtClean="0"/>
              <a:t>15/10/2022</a:t>
            </a:fld>
            <a:endParaRPr lang="vi-VN"/>
          </a:p>
        </p:txBody>
      </p:sp>
      <p:sp>
        <p:nvSpPr>
          <p:cNvPr id="5" name="Footer Placeholder 4"/>
          <p:cNvSpPr>
            <a:spLocks noGrp="1"/>
          </p:cNvSpPr>
          <p:nvPr>
            <p:ph type="ftr" sz="quarter" idx="4294967295"/>
          </p:nvPr>
        </p:nvSpPr>
        <p:spPr/>
        <p:txBody>
          <a:bodyPr/>
          <a:lstStyle/>
          <a:p>
            <a:r>
              <a:rPr lang="vi-VN" smtClean="0"/>
              <a:t>Chương 5. Lập trình cơ sở dữ liệu</a:t>
            </a:r>
            <a:endParaRPr lang="vi-VN"/>
          </a:p>
        </p:txBody>
      </p:sp>
      <p:pic>
        <p:nvPicPr>
          <p:cNvPr id="5126" name="Picture 6" descr="http://yinyangit.files.wordpress.com/2011/08/ado-net-dataset-dataadapter.png?w=625"/>
          <p:cNvPicPr>
            <a:picLocks noChangeAspect="1" noChangeArrowheads="1"/>
          </p:cNvPicPr>
          <p:nvPr/>
        </p:nvPicPr>
        <p:blipFill>
          <a:blip r:embed="rId2"/>
          <a:srcRect/>
          <a:stretch>
            <a:fillRect/>
          </a:stretch>
        </p:blipFill>
        <p:spPr bwMode="auto">
          <a:xfrm>
            <a:off x="3667108" y="1643051"/>
            <a:ext cx="4643470" cy="1679155"/>
          </a:xfrm>
          <a:prstGeom prst="rect">
            <a:avLst/>
          </a:prstGeom>
          <a:noFill/>
        </p:spPr>
      </p:pic>
      <p:sp>
        <p:nvSpPr>
          <p:cNvPr id="10" name="Rectangle 9"/>
          <p:cNvSpPr/>
          <p:nvPr/>
        </p:nvSpPr>
        <p:spPr>
          <a:xfrm>
            <a:off x="5953124" y="3643315"/>
            <a:ext cx="3500446" cy="886397"/>
          </a:xfrm>
          <a:prstGeom prst="rect">
            <a:avLst/>
          </a:prstGeom>
        </p:spPr>
        <p:txBody>
          <a:bodyPr wrap="square">
            <a:spAutoFit/>
          </a:bodyPr>
          <a:lstStyle/>
          <a:p>
            <a:pPr marL="908050" lvl="1" indent="-436563" algn="just" fontAlgn="base">
              <a:spcBef>
                <a:spcPct val="15000"/>
              </a:spcBef>
              <a:spcAft>
                <a:spcPct val="0"/>
              </a:spcAft>
              <a:buClr>
                <a:srgbClr val="CC0000"/>
              </a:buClr>
              <a:buSzPct val="80000"/>
              <a:buFont typeface="Wingdings" pitchFamily="2" charset="2"/>
              <a:buChar char="n"/>
            </a:pPr>
            <a:r>
              <a:rPr lang="en-US" sz="2400" kern="0">
                <a:solidFill>
                  <a:srgbClr val="0000FF"/>
                </a:solidFill>
              </a:rPr>
              <a:t>UpdateCommand</a:t>
            </a:r>
          </a:p>
          <a:p>
            <a:pPr marL="908050" lvl="1" indent="-436563" algn="just" fontAlgn="base">
              <a:spcBef>
                <a:spcPct val="15000"/>
              </a:spcBef>
              <a:spcAft>
                <a:spcPct val="0"/>
              </a:spcAft>
              <a:buClr>
                <a:srgbClr val="CC0000"/>
              </a:buClr>
              <a:buSzPct val="80000"/>
              <a:buFont typeface="Wingdings" pitchFamily="2" charset="2"/>
              <a:buChar char="n"/>
            </a:pPr>
            <a:r>
              <a:rPr lang="en-US" sz="2400" kern="0">
                <a:solidFill>
                  <a:srgbClr val="0000FF"/>
                </a:solidFill>
              </a:rPr>
              <a:t>DeleteCommand</a:t>
            </a:r>
          </a:p>
        </p:txBody>
      </p:sp>
      <p:sp>
        <p:nvSpPr>
          <p:cNvPr id="6" name="Slide Number Placeholder 5"/>
          <p:cNvSpPr>
            <a:spLocks noGrp="1"/>
          </p:cNvSpPr>
          <p:nvPr>
            <p:ph type="sldNum" sz="quarter" idx="4294967295"/>
          </p:nvPr>
        </p:nvSpPr>
        <p:spPr/>
        <p:txBody>
          <a:bodyPr/>
          <a:lstStyle/>
          <a:p>
            <a:fld id="{5AB95402-1E0D-474E-8D8C-CBE7F053639E}" type="slidenum">
              <a:rPr lang="vi-VN" smtClean="0"/>
              <a:pPr/>
              <a:t>14</a:t>
            </a:fld>
            <a:r>
              <a:rPr lang="vi-VN" smtClean="0"/>
              <a:t>/46</a:t>
            </a:r>
            <a:endParaRPr lang="vi-VN"/>
          </a:p>
        </p:txBody>
      </p:sp>
    </p:spTree>
    <p:extLst>
      <p:ext uri="{BB962C8B-B14F-4D97-AF65-F5344CB8AC3E}">
        <p14:creationId xmlns:p14="http://schemas.microsoft.com/office/powerpoint/2010/main" val="1620036859"/>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2.4. DataAdapter (tiếp)</a:t>
            </a:r>
            <a:endParaRPr lang="en-US"/>
          </a:p>
        </p:txBody>
      </p:sp>
      <p:sp>
        <p:nvSpPr>
          <p:cNvPr id="3" name="Content Placeholder 2"/>
          <p:cNvSpPr>
            <a:spLocks noGrp="1"/>
          </p:cNvSpPr>
          <p:nvPr>
            <p:ph idx="1"/>
          </p:nvPr>
        </p:nvSpPr>
        <p:spPr>
          <a:xfrm>
            <a:off x="1477267" y="918369"/>
            <a:ext cx="8501122" cy="5181600"/>
          </a:xfrm>
        </p:spPr>
        <p:txBody>
          <a:bodyPr/>
          <a:lstStyle/>
          <a:p>
            <a:r>
              <a:rPr lang="en-US" sz="2400" dirty="0" err="1" smtClean="0">
                <a:solidFill>
                  <a:schemeClr val="accent6">
                    <a:lumMod val="40000"/>
                    <a:lumOff val="60000"/>
                  </a:schemeClr>
                </a:solidFill>
              </a:rPr>
              <a:t>Ví</a:t>
            </a:r>
            <a:r>
              <a:rPr lang="en-US" sz="2400" dirty="0" smtClean="0">
                <a:solidFill>
                  <a:schemeClr val="accent6">
                    <a:lumMod val="40000"/>
                    <a:lumOff val="60000"/>
                  </a:schemeClr>
                </a:solidFill>
              </a:rPr>
              <a:t> </a:t>
            </a:r>
            <a:r>
              <a:rPr lang="en-US" sz="2400" dirty="0" err="1" smtClean="0">
                <a:solidFill>
                  <a:schemeClr val="accent6">
                    <a:lumMod val="40000"/>
                    <a:lumOff val="60000"/>
                  </a:schemeClr>
                </a:solidFill>
              </a:rPr>
              <a:t>dụ</a:t>
            </a:r>
            <a:r>
              <a:rPr lang="en-US" sz="2400" dirty="0" smtClean="0">
                <a:solidFill>
                  <a:schemeClr val="accent6">
                    <a:lumMod val="40000"/>
                    <a:lumOff val="60000"/>
                  </a:schemeClr>
                </a:solidFill>
              </a:rPr>
              <a:t> - </a:t>
            </a:r>
            <a:r>
              <a:rPr lang="en-US" sz="2400" dirty="0" err="1" smtClean="0">
                <a:solidFill>
                  <a:schemeClr val="accent6">
                    <a:lumMod val="40000"/>
                    <a:lumOff val="60000"/>
                  </a:schemeClr>
                </a:solidFill>
              </a:rPr>
              <a:t>Hiển</a:t>
            </a:r>
            <a:r>
              <a:rPr lang="en-US" sz="2400" dirty="0" smtClean="0">
                <a:solidFill>
                  <a:schemeClr val="accent6">
                    <a:lumMod val="40000"/>
                    <a:lumOff val="60000"/>
                  </a:schemeClr>
                </a:solidFill>
              </a:rPr>
              <a:t> thị </a:t>
            </a:r>
            <a:r>
              <a:rPr lang="en-US" sz="2400" dirty="0" err="1" smtClean="0">
                <a:solidFill>
                  <a:schemeClr val="accent6">
                    <a:lumMod val="40000"/>
                    <a:lumOff val="60000"/>
                  </a:schemeClr>
                </a:solidFill>
              </a:rPr>
              <a:t>dữ</a:t>
            </a:r>
            <a:r>
              <a:rPr lang="en-US" sz="2400" dirty="0" smtClean="0">
                <a:solidFill>
                  <a:schemeClr val="accent6">
                    <a:lumMod val="40000"/>
                    <a:lumOff val="60000"/>
                  </a:schemeClr>
                </a:solidFill>
              </a:rPr>
              <a:t> </a:t>
            </a:r>
            <a:r>
              <a:rPr lang="en-US" sz="2400" dirty="0" err="1" smtClean="0">
                <a:solidFill>
                  <a:schemeClr val="accent6">
                    <a:lumMod val="40000"/>
                    <a:lumOff val="60000"/>
                  </a:schemeClr>
                </a:solidFill>
              </a:rPr>
              <a:t>liệu</a:t>
            </a:r>
            <a:r>
              <a:rPr lang="en-US" sz="2400" dirty="0" smtClean="0">
                <a:solidFill>
                  <a:schemeClr val="accent6">
                    <a:lumMod val="40000"/>
                    <a:lumOff val="60000"/>
                  </a:schemeClr>
                </a:solidFill>
              </a:rPr>
              <a:t>:</a:t>
            </a:r>
          </a:p>
          <a:p>
            <a:pPr marL="0" indent="0">
              <a:buNone/>
            </a:pPr>
            <a:r>
              <a:rPr lang="en-US" sz="2400" dirty="0">
                <a:solidFill>
                  <a:schemeClr val="accent6">
                    <a:lumMod val="40000"/>
                    <a:lumOff val="60000"/>
                  </a:schemeClr>
                </a:solidFill>
                <a:latin typeface="Consolas"/>
              </a:rPr>
              <a:t>string </a:t>
            </a:r>
            <a:r>
              <a:rPr lang="en-US" sz="2400" dirty="0" err="1">
                <a:solidFill>
                  <a:schemeClr val="accent6">
                    <a:lumMod val="40000"/>
                    <a:lumOff val="60000"/>
                  </a:schemeClr>
                </a:solidFill>
                <a:latin typeface="Consolas"/>
              </a:rPr>
              <a:t>sql</a:t>
            </a:r>
            <a:r>
              <a:rPr lang="en-US" sz="2400" dirty="0">
                <a:solidFill>
                  <a:schemeClr val="accent6">
                    <a:lumMod val="40000"/>
                    <a:lumOff val="60000"/>
                  </a:schemeClr>
                </a:solidFill>
                <a:latin typeface="Consolas"/>
              </a:rPr>
              <a:t>;</a:t>
            </a:r>
          </a:p>
          <a:p>
            <a:pPr marL="0" indent="0">
              <a:buNone/>
            </a:pPr>
            <a:r>
              <a:rPr lang="en-US" sz="2400" dirty="0" err="1">
                <a:solidFill>
                  <a:schemeClr val="accent6">
                    <a:lumMod val="40000"/>
                    <a:lumOff val="60000"/>
                  </a:schemeClr>
                </a:solidFill>
                <a:latin typeface="Consolas"/>
              </a:rPr>
              <a:t>sql</a:t>
            </a:r>
            <a:r>
              <a:rPr lang="en-US" sz="2400" dirty="0">
                <a:solidFill>
                  <a:schemeClr val="accent6">
                    <a:lumMod val="40000"/>
                    <a:lumOff val="60000"/>
                  </a:schemeClr>
                </a:solidFill>
                <a:latin typeface="Consolas"/>
              </a:rPr>
              <a:t> = "SELECT * from </a:t>
            </a:r>
            <a:r>
              <a:rPr lang="en-US" sz="2400" dirty="0" err="1">
                <a:solidFill>
                  <a:schemeClr val="accent6">
                    <a:lumMod val="40000"/>
                    <a:lumOff val="60000"/>
                  </a:schemeClr>
                </a:solidFill>
                <a:latin typeface="Consolas"/>
              </a:rPr>
              <a:t>tblSinhVien</a:t>
            </a:r>
            <a:r>
              <a:rPr lang="en-US" sz="2400" dirty="0">
                <a:solidFill>
                  <a:schemeClr val="accent6">
                    <a:lumMod val="40000"/>
                    <a:lumOff val="60000"/>
                  </a:schemeClr>
                </a:solidFill>
                <a:latin typeface="Consolas"/>
              </a:rPr>
              <a:t>";</a:t>
            </a:r>
          </a:p>
          <a:p>
            <a:pPr marL="0" indent="0">
              <a:buNone/>
            </a:pPr>
            <a:r>
              <a:rPr lang="vi-VN" sz="2400" dirty="0">
                <a:solidFill>
                  <a:schemeClr val="accent6">
                    <a:lumMod val="40000"/>
                    <a:lumOff val="60000"/>
                  </a:schemeClr>
                </a:solidFill>
                <a:latin typeface="Consolas"/>
              </a:rPr>
              <a:t>//Đối tượng DataAdapter</a:t>
            </a:r>
            <a:endParaRPr lang="en-US" sz="2400" dirty="0">
              <a:solidFill>
                <a:schemeClr val="accent6">
                  <a:lumMod val="40000"/>
                  <a:lumOff val="60000"/>
                </a:schemeClr>
              </a:solidFill>
              <a:latin typeface="Consolas"/>
            </a:endParaRPr>
          </a:p>
          <a:p>
            <a:pPr marL="0" indent="0">
              <a:buNone/>
            </a:pPr>
            <a:r>
              <a:rPr lang="vi-VN" sz="2400" dirty="0">
                <a:solidFill>
                  <a:schemeClr val="accent6">
                    <a:lumMod val="40000"/>
                    <a:lumOff val="60000"/>
                  </a:schemeClr>
                </a:solidFill>
                <a:latin typeface="Consolas"/>
              </a:rPr>
              <a:t>SqlDataAdapter MyData = new SqlDataAdapter(sql,con); </a:t>
            </a:r>
          </a:p>
          <a:p>
            <a:pPr marL="0" indent="0">
              <a:buNone/>
            </a:pPr>
            <a:r>
              <a:rPr lang="en-US" sz="2400" dirty="0" err="1">
                <a:solidFill>
                  <a:schemeClr val="accent6">
                    <a:lumMod val="40000"/>
                    <a:lumOff val="60000"/>
                  </a:schemeClr>
                </a:solidFill>
                <a:latin typeface="Consolas"/>
              </a:rPr>
              <a:t>tblSinhvien</a:t>
            </a:r>
            <a:r>
              <a:rPr lang="en-US" sz="2400" dirty="0">
                <a:solidFill>
                  <a:schemeClr val="accent6">
                    <a:lumMod val="40000"/>
                    <a:lumOff val="60000"/>
                  </a:schemeClr>
                </a:solidFill>
                <a:latin typeface="Consolas"/>
              </a:rPr>
              <a:t> = new </a:t>
            </a:r>
            <a:r>
              <a:rPr lang="en-US" sz="2400" dirty="0" err="1">
                <a:solidFill>
                  <a:schemeClr val="accent6">
                    <a:lumMod val="40000"/>
                    <a:lumOff val="60000"/>
                  </a:schemeClr>
                </a:solidFill>
                <a:latin typeface="Consolas"/>
              </a:rPr>
              <a:t>DataTable</a:t>
            </a:r>
            <a:r>
              <a:rPr lang="en-US" sz="2400" dirty="0">
                <a:solidFill>
                  <a:schemeClr val="accent6">
                    <a:lumMod val="40000"/>
                    <a:lumOff val="60000"/>
                  </a:schemeClr>
                </a:solidFill>
                <a:latin typeface="Consolas"/>
              </a:rPr>
              <a:t>(); //</a:t>
            </a:r>
            <a:r>
              <a:rPr lang="en-US" sz="2400" dirty="0" err="1">
                <a:solidFill>
                  <a:schemeClr val="accent6">
                    <a:lumMod val="40000"/>
                    <a:lumOff val="60000"/>
                  </a:schemeClr>
                </a:solidFill>
                <a:latin typeface="Consolas"/>
              </a:rPr>
              <a:t>Khởi</a:t>
            </a:r>
            <a:r>
              <a:rPr lang="en-US" sz="2400" dirty="0">
                <a:solidFill>
                  <a:schemeClr val="accent6">
                    <a:lumMod val="40000"/>
                    <a:lumOff val="60000"/>
                  </a:schemeClr>
                </a:solidFill>
                <a:latin typeface="Consolas"/>
              </a:rPr>
              <a:t> </a:t>
            </a:r>
            <a:r>
              <a:rPr lang="en-US" sz="2400" dirty="0" err="1">
                <a:solidFill>
                  <a:schemeClr val="accent6">
                    <a:lumMod val="40000"/>
                    <a:lumOff val="60000"/>
                  </a:schemeClr>
                </a:solidFill>
                <a:latin typeface="Consolas"/>
              </a:rPr>
              <a:t>tạo</a:t>
            </a:r>
            <a:r>
              <a:rPr lang="en-US" sz="2400" dirty="0">
                <a:solidFill>
                  <a:schemeClr val="accent6">
                    <a:lumMod val="40000"/>
                    <a:lumOff val="60000"/>
                  </a:schemeClr>
                </a:solidFill>
                <a:latin typeface="Consolas"/>
              </a:rPr>
              <a:t> </a:t>
            </a:r>
            <a:r>
              <a:rPr lang="en-US" sz="2400" dirty="0" err="1">
                <a:solidFill>
                  <a:schemeClr val="accent6">
                    <a:lumMod val="40000"/>
                    <a:lumOff val="60000"/>
                  </a:schemeClr>
                </a:solidFill>
                <a:latin typeface="Consolas"/>
              </a:rPr>
              <a:t>bảng</a:t>
            </a:r>
            <a:endParaRPr lang="en-US" sz="2400" dirty="0">
              <a:solidFill>
                <a:schemeClr val="accent6">
                  <a:lumMod val="40000"/>
                  <a:lumOff val="60000"/>
                </a:schemeClr>
              </a:solidFill>
              <a:latin typeface="Consolas"/>
            </a:endParaRPr>
          </a:p>
          <a:p>
            <a:pPr marL="0" indent="0">
              <a:buNone/>
            </a:pPr>
            <a:r>
              <a:rPr lang="en-US" sz="2400" dirty="0">
                <a:solidFill>
                  <a:schemeClr val="accent6">
                    <a:lumMod val="40000"/>
                    <a:lumOff val="60000"/>
                  </a:schemeClr>
                </a:solidFill>
                <a:latin typeface="Consolas"/>
              </a:rPr>
              <a:t>//</a:t>
            </a:r>
            <a:r>
              <a:rPr lang="en-US" sz="2400" dirty="0" err="1">
                <a:solidFill>
                  <a:schemeClr val="accent6">
                    <a:lumMod val="40000"/>
                    <a:lumOff val="60000"/>
                  </a:schemeClr>
                </a:solidFill>
                <a:latin typeface="Consolas"/>
              </a:rPr>
              <a:t>Đổ</a:t>
            </a:r>
            <a:r>
              <a:rPr lang="en-US" sz="2400" dirty="0">
                <a:solidFill>
                  <a:schemeClr val="accent6">
                    <a:lumMod val="40000"/>
                    <a:lumOff val="60000"/>
                  </a:schemeClr>
                </a:solidFill>
                <a:latin typeface="Consolas"/>
              </a:rPr>
              <a:t> </a:t>
            </a:r>
            <a:r>
              <a:rPr lang="en-US" sz="2400" dirty="0" err="1">
                <a:solidFill>
                  <a:schemeClr val="accent6">
                    <a:lumMod val="40000"/>
                    <a:lumOff val="60000"/>
                  </a:schemeClr>
                </a:solidFill>
                <a:latin typeface="Consolas"/>
              </a:rPr>
              <a:t>dữ</a:t>
            </a:r>
            <a:r>
              <a:rPr lang="en-US" sz="2400" dirty="0">
                <a:solidFill>
                  <a:schemeClr val="accent6">
                    <a:lumMod val="40000"/>
                    <a:lumOff val="60000"/>
                  </a:schemeClr>
                </a:solidFill>
                <a:latin typeface="Consolas"/>
              </a:rPr>
              <a:t> </a:t>
            </a:r>
            <a:r>
              <a:rPr lang="en-US" sz="2400" dirty="0" err="1">
                <a:solidFill>
                  <a:schemeClr val="accent6">
                    <a:lumMod val="40000"/>
                    <a:lumOff val="60000"/>
                  </a:schemeClr>
                </a:solidFill>
                <a:latin typeface="Consolas"/>
              </a:rPr>
              <a:t>liệu</a:t>
            </a:r>
            <a:r>
              <a:rPr lang="en-US" sz="2400" dirty="0">
                <a:solidFill>
                  <a:schemeClr val="accent6">
                    <a:lumMod val="40000"/>
                    <a:lumOff val="60000"/>
                  </a:schemeClr>
                </a:solidFill>
                <a:latin typeface="Consolas"/>
              </a:rPr>
              <a:t> </a:t>
            </a:r>
            <a:r>
              <a:rPr lang="en-US" sz="2400" dirty="0" err="1">
                <a:solidFill>
                  <a:schemeClr val="accent6">
                    <a:lumMod val="40000"/>
                    <a:lumOff val="60000"/>
                  </a:schemeClr>
                </a:solidFill>
                <a:latin typeface="Consolas"/>
              </a:rPr>
              <a:t>từ</a:t>
            </a:r>
            <a:r>
              <a:rPr lang="en-US" sz="2400" dirty="0">
                <a:solidFill>
                  <a:schemeClr val="accent6">
                    <a:lumMod val="40000"/>
                    <a:lumOff val="60000"/>
                  </a:schemeClr>
                </a:solidFill>
                <a:latin typeface="Consolas"/>
              </a:rPr>
              <a:t> </a:t>
            </a:r>
            <a:r>
              <a:rPr lang="en-US" sz="2400" dirty="0" err="1">
                <a:solidFill>
                  <a:schemeClr val="accent6">
                    <a:lumMod val="40000"/>
                    <a:lumOff val="60000"/>
                  </a:schemeClr>
                </a:solidFill>
                <a:latin typeface="Consolas"/>
              </a:rPr>
              <a:t>DataAdapter</a:t>
            </a:r>
            <a:r>
              <a:rPr lang="en-US" sz="2400" dirty="0">
                <a:solidFill>
                  <a:schemeClr val="accent6">
                    <a:lumMod val="40000"/>
                    <a:lumOff val="60000"/>
                  </a:schemeClr>
                </a:solidFill>
                <a:latin typeface="Consolas"/>
              </a:rPr>
              <a:t> </a:t>
            </a:r>
            <a:r>
              <a:rPr lang="en-US" sz="2400" dirty="0" err="1">
                <a:solidFill>
                  <a:schemeClr val="accent6">
                    <a:lumMod val="40000"/>
                    <a:lumOff val="60000"/>
                  </a:schemeClr>
                </a:solidFill>
                <a:latin typeface="Consolas"/>
              </a:rPr>
              <a:t>vào</a:t>
            </a:r>
            <a:r>
              <a:rPr lang="en-US" sz="2400" dirty="0">
                <a:solidFill>
                  <a:schemeClr val="accent6">
                    <a:lumMod val="40000"/>
                    <a:lumOff val="60000"/>
                  </a:schemeClr>
                </a:solidFill>
                <a:latin typeface="Consolas"/>
              </a:rPr>
              <a:t> </a:t>
            </a:r>
            <a:r>
              <a:rPr lang="en-US" sz="2400" dirty="0" err="1">
                <a:solidFill>
                  <a:schemeClr val="accent6">
                    <a:lumMod val="40000"/>
                    <a:lumOff val="60000"/>
                  </a:schemeClr>
                </a:solidFill>
                <a:latin typeface="Consolas"/>
              </a:rPr>
              <a:t>bảng</a:t>
            </a:r>
            <a:endParaRPr lang="en-US" sz="2400" dirty="0">
              <a:solidFill>
                <a:schemeClr val="accent6">
                  <a:lumMod val="40000"/>
                  <a:lumOff val="60000"/>
                </a:schemeClr>
              </a:solidFill>
              <a:latin typeface="Consolas"/>
            </a:endParaRPr>
          </a:p>
          <a:p>
            <a:pPr marL="0" indent="0">
              <a:buNone/>
            </a:pPr>
            <a:r>
              <a:rPr lang="en-US" sz="2400" dirty="0" err="1">
                <a:solidFill>
                  <a:schemeClr val="accent6">
                    <a:lumMod val="40000"/>
                    <a:lumOff val="60000"/>
                  </a:schemeClr>
                </a:solidFill>
                <a:latin typeface="Consolas"/>
              </a:rPr>
              <a:t>MyData.Fill</a:t>
            </a:r>
            <a:r>
              <a:rPr lang="en-US" sz="2400" dirty="0">
                <a:solidFill>
                  <a:schemeClr val="accent6">
                    <a:lumMod val="40000"/>
                    <a:lumOff val="60000"/>
                  </a:schemeClr>
                </a:solidFill>
                <a:latin typeface="Consolas"/>
              </a:rPr>
              <a:t>(</a:t>
            </a:r>
            <a:r>
              <a:rPr lang="en-US" sz="2400" dirty="0" err="1">
                <a:solidFill>
                  <a:schemeClr val="accent6">
                    <a:lumMod val="40000"/>
                    <a:lumOff val="60000"/>
                  </a:schemeClr>
                </a:solidFill>
                <a:latin typeface="Consolas"/>
              </a:rPr>
              <a:t>tblSinhvien</a:t>
            </a:r>
            <a:r>
              <a:rPr lang="en-US" sz="2400" dirty="0">
                <a:solidFill>
                  <a:schemeClr val="accent6">
                    <a:lumMod val="40000"/>
                    <a:lumOff val="60000"/>
                  </a:schemeClr>
                </a:solidFill>
                <a:latin typeface="Consolas"/>
              </a:rPr>
              <a:t>); </a:t>
            </a:r>
          </a:p>
          <a:p>
            <a:pPr marL="0" indent="0">
              <a:buNone/>
            </a:pPr>
            <a:r>
              <a:rPr lang="en-US" sz="2400" dirty="0" err="1">
                <a:solidFill>
                  <a:schemeClr val="accent6">
                    <a:lumMod val="40000"/>
                    <a:lumOff val="60000"/>
                  </a:schemeClr>
                </a:solidFill>
                <a:latin typeface="Consolas"/>
              </a:rPr>
              <a:t>dataGridView.DataSource</a:t>
            </a:r>
            <a:r>
              <a:rPr lang="en-US" sz="2400" dirty="0">
                <a:solidFill>
                  <a:schemeClr val="accent6">
                    <a:lumMod val="40000"/>
                    <a:lumOff val="60000"/>
                  </a:schemeClr>
                </a:solidFill>
                <a:latin typeface="Consolas"/>
              </a:rPr>
              <a:t> = </a:t>
            </a:r>
            <a:r>
              <a:rPr lang="en-US" sz="2400" dirty="0" err="1">
                <a:solidFill>
                  <a:schemeClr val="accent6">
                    <a:lumMod val="40000"/>
                    <a:lumOff val="60000"/>
                  </a:schemeClr>
                </a:solidFill>
                <a:latin typeface="Consolas"/>
              </a:rPr>
              <a:t>tblSinhvien</a:t>
            </a:r>
            <a:r>
              <a:rPr lang="en-US" sz="2400" dirty="0">
                <a:solidFill>
                  <a:schemeClr val="accent6">
                    <a:lumMod val="40000"/>
                    <a:lumOff val="60000"/>
                  </a:schemeClr>
                </a:solidFill>
                <a:latin typeface="Consolas"/>
              </a:rPr>
              <a:t>;</a:t>
            </a:r>
          </a:p>
          <a:p>
            <a:pPr lvl="1">
              <a:buNone/>
            </a:pPr>
            <a:endParaRPr lang="en-US" sz="2400" dirty="0" smtClean="0">
              <a:solidFill>
                <a:schemeClr val="accent6">
                  <a:lumMod val="40000"/>
                  <a:lumOff val="60000"/>
                </a:schemeClr>
              </a:solidFill>
            </a:endParaRPr>
          </a:p>
        </p:txBody>
      </p:sp>
      <p:sp>
        <p:nvSpPr>
          <p:cNvPr id="4" name="Date Placeholder 3"/>
          <p:cNvSpPr>
            <a:spLocks noGrp="1"/>
          </p:cNvSpPr>
          <p:nvPr>
            <p:ph type="dt" sz="half" idx="10"/>
          </p:nvPr>
        </p:nvSpPr>
        <p:spPr/>
        <p:txBody>
          <a:bodyPr/>
          <a:lstStyle/>
          <a:p>
            <a:fld id="{2EA71838-C524-4954-B1CB-0534761F9BF4}" type="datetime1">
              <a:rPr lang="vi-VN" smtClean="0"/>
              <a:t>15/10/2022</a:t>
            </a:fld>
            <a:endParaRPr lang="vi-VN"/>
          </a:p>
        </p:txBody>
      </p:sp>
      <p:sp>
        <p:nvSpPr>
          <p:cNvPr id="5" name="Footer Placeholder 4"/>
          <p:cNvSpPr>
            <a:spLocks noGrp="1"/>
          </p:cNvSpPr>
          <p:nvPr>
            <p:ph type="ftr" sz="quarter" idx="4294967295"/>
          </p:nvPr>
        </p:nvSpPr>
        <p:spPr/>
        <p:txBody>
          <a:bodyPr/>
          <a:lstStyle/>
          <a:p>
            <a:r>
              <a:rPr lang="vi-VN" smtClean="0"/>
              <a:t>Chương 5. Lập trình cơ sở dữ liệu</a:t>
            </a:r>
            <a:endParaRPr lang="vi-VN"/>
          </a:p>
        </p:txBody>
      </p:sp>
      <p:sp>
        <p:nvSpPr>
          <p:cNvPr id="6" name="Slide Number Placeholder 5"/>
          <p:cNvSpPr>
            <a:spLocks noGrp="1"/>
          </p:cNvSpPr>
          <p:nvPr>
            <p:ph type="sldNum" sz="quarter" idx="4294967295"/>
          </p:nvPr>
        </p:nvSpPr>
        <p:spPr/>
        <p:txBody>
          <a:bodyPr/>
          <a:lstStyle/>
          <a:p>
            <a:fld id="{5AB95402-1E0D-474E-8D8C-CBE7F053639E}" type="slidenum">
              <a:rPr lang="vi-VN" smtClean="0"/>
              <a:pPr/>
              <a:t>15</a:t>
            </a:fld>
            <a:r>
              <a:rPr lang="vi-VN" smtClean="0"/>
              <a:t>/46</a:t>
            </a:r>
            <a:endParaRPr lang="vi-VN"/>
          </a:p>
        </p:txBody>
      </p:sp>
    </p:spTree>
    <p:extLst>
      <p:ext uri="{BB962C8B-B14F-4D97-AF65-F5344CB8AC3E}">
        <p14:creationId xmlns:p14="http://schemas.microsoft.com/office/powerpoint/2010/main" val="86444672"/>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bước</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với</a:t>
            </a:r>
            <a:r>
              <a:rPr lang="en-US" dirty="0" smtClean="0"/>
              <a:t> CSDL</a:t>
            </a:r>
            <a:endParaRPr lang="en-US" dirty="0"/>
          </a:p>
        </p:txBody>
      </p:sp>
      <p:sp>
        <p:nvSpPr>
          <p:cNvPr id="3" name="Content Placeholder 2"/>
          <p:cNvSpPr>
            <a:spLocks noGrp="1"/>
          </p:cNvSpPr>
          <p:nvPr>
            <p:ph idx="1"/>
          </p:nvPr>
        </p:nvSpPr>
        <p:spPr>
          <a:xfrm>
            <a:off x="1952596" y="1143000"/>
            <a:ext cx="8501122" cy="5181600"/>
          </a:xfrm>
        </p:spPr>
        <p:txBody>
          <a:bodyPr/>
          <a:lstStyle/>
          <a:p>
            <a:r>
              <a:rPr lang="en-US" sz="2200" dirty="0" err="1" smtClean="0">
                <a:latin typeface="Consolas" panose="020B0609020204030204" pitchFamily="49" charset="0"/>
              </a:rPr>
              <a:t>Bước</a:t>
            </a:r>
            <a:r>
              <a:rPr lang="en-US" sz="2200" dirty="0" smtClean="0">
                <a:latin typeface="Consolas" panose="020B0609020204030204" pitchFamily="49" charset="0"/>
              </a:rPr>
              <a:t> </a:t>
            </a:r>
            <a:r>
              <a:rPr lang="en-US" sz="2200" dirty="0">
                <a:latin typeface="Consolas" panose="020B0609020204030204" pitchFamily="49" charset="0"/>
              </a:rPr>
              <a:t>1: </a:t>
            </a:r>
            <a:r>
              <a:rPr lang="en-US" sz="2200" dirty="0" err="1">
                <a:latin typeface="Consolas" panose="020B0609020204030204" pitchFamily="49" charset="0"/>
              </a:rPr>
              <a:t>Tạo</a:t>
            </a:r>
            <a:r>
              <a:rPr lang="en-US" sz="2200" dirty="0">
                <a:latin typeface="Consolas" panose="020B0609020204030204" pitchFamily="49" charset="0"/>
              </a:rPr>
              <a:t> </a:t>
            </a:r>
            <a:r>
              <a:rPr lang="en-US" sz="2200" dirty="0" err="1">
                <a:latin typeface="Consolas" panose="020B0609020204030204" pitchFamily="49" charset="0"/>
              </a:rPr>
              <a:t>kết</a:t>
            </a:r>
            <a:r>
              <a:rPr lang="en-US" sz="2200" dirty="0">
                <a:latin typeface="Consolas" panose="020B0609020204030204" pitchFamily="49" charset="0"/>
              </a:rPr>
              <a:t> </a:t>
            </a:r>
            <a:r>
              <a:rPr lang="en-US" sz="2200" dirty="0" err="1">
                <a:latin typeface="Consolas" panose="020B0609020204030204" pitchFamily="49" charset="0"/>
              </a:rPr>
              <a:t>nối</a:t>
            </a:r>
            <a:r>
              <a:rPr lang="en-US" sz="2200" dirty="0">
                <a:latin typeface="Consolas" panose="020B0609020204030204" pitchFamily="49" charset="0"/>
              </a:rPr>
              <a:t> (</a:t>
            </a:r>
            <a:r>
              <a:rPr lang="en-US" sz="2200" dirty="0" err="1">
                <a:latin typeface="Consolas" panose="020B0609020204030204" pitchFamily="49" charset="0"/>
              </a:rPr>
              <a:t>thiết</a:t>
            </a:r>
            <a:r>
              <a:rPr lang="en-US" sz="2200" dirty="0">
                <a:latin typeface="Consolas" panose="020B0609020204030204" pitchFamily="49" charset="0"/>
              </a:rPr>
              <a:t> </a:t>
            </a:r>
            <a:r>
              <a:rPr lang="en-US" sz="2200" dirty="0" err="1">
                <a:latin typeface="Consolas" panose="020B0609020204030204" pitchFamily="49" charset="0"/>
              </a:rPr>
              <a:t>lập</a:t>
            </a:r>
            <a:r>
              <a:rPr lang="en-US" sz="2200" dirty="0">
                <a:latin typeface="Consolas" panose="020B0609020204030204" pitchFamily="49" charset="0"/>
              </a:rPr>
              <a:t> </a:t>
            </a:r>
            <a:r>
              <a:rPr lang="en-US" sz="2200" dirty="0" err="1">
                <a:latin typeface="Consolas" panose="020B0609020204030204" pitchFamily="49" charset="0"/>
              </a:rPr>
              <a:t>chuỗi</a:t>
            </a:r>
            <a:r>
              <a:rPr lang="en-US" sz="2200" dirty="0">
                <a:latin typeface="Consolas" panose="020B0609020204030204" pitchFamily="49" charset="0"/>
              </a:rPr>
              <a:t> </a:t>
            </a:r>
            <a:r>
              <a:rPr lang="en-US" sz="2200" dirty="0" err="1">
                <a:latin typeface="Consolas" panose="020B0609020204030204" pitchFamily="49" charset="0"/>
              </a:rPr>
              <a:t>kết</a:t>
            </a:r>
            <a:r>
              <a:rPr lang="en-US" sz="2200" dirty="0">
                <a:latin typeface="Consolas" panose="020B0609020204030204" pitchFamily="49" charset="0"/>
              </a:rPr>
              <a:t> </a:t>
            </a:r>
            <a:r>
              <a:rPr lang="en-US" sz="2200" dirty="0" err="1">
                <a:latin typeface="Consolas" panose="020B0609020204030204" pitchFamily="49" charset="0"/>
              </a:rPr>
              <a:t>nối</a:t>
            </a:r>
            <a:r>
              <a:rPr lang="en-US" sz="2200" dirty="0">
                <a:latin typeface="Consolas" panose="020B0609020204030204" pitchFamily="49" charset="0"/>
              </a:rPr>
              <a:t>, </a:t>
            </a:r>
            <a:r>
              <a:rPr lang="en-US" sz="2200" dirty="0" err="1">
                <a:latin typeface="Consolas" panose="020B0609020204030204" pitchFamily="49" charset="0"/>
              </a:rPr>
              <a:t>khai</a:t>
            </a:r>
            <a:r>
              <a:rPr lang="en-US" sz="2200" dirty="0">
                <a:latin typeface="Consolas" panose="020B0609020204030204" pitchFamily="49" charset="0"/>
              </a:rPr>
              <a:t> </a:t>
            </a:r>
            <a:r>
              <a:rPr lang="en-US" sz="2200" dirty="0" err="1">
                <a:latin typeface="Consolas" panose="020B0609020204030204" pitchFamily="49" charset="0"/>
              </a:rPr>
              <a:t>báo</a:t>
            </a:r>
            <a:r>
              <a:rPr lang="en-US" sz="2200" dirty="0">
                <a:latin typeface="Consolas" panose="020B0609020204030204" pitchFamily="49" charset="0"/>
              </a:rPr>
              <a:t> </a:t>
            </a:r>
            <a:r>
              <a:rPr lang="en-US" sz="2200" dirty="0" err="1">
                <a:latin typeface="Consolas" panose="020B0609020204030204" pitchFamily="49" charset="0"/>
              </a:rPr>
              <a:t>và</a:t>
            </a:r>
            <a:r>
              <a:rPr lang="en-US" sz="2200" dirty="0">
                <a:latin typeface="Consolas" panose="020B0609020204030204" pitchFamily="49" charset="0"/>
              </a:rPr>
              <a:t> </a:t>
            </a:r>
            <a:r>
              <a:rPr lang="en-US" sz="2200" dirty="0" err="1">
                <a:latin typeface="Consolas" panose="020B0609020204030204" pitchFamily="49" charset="0"/>
              </a:rPr>
              <a:t>tạo</a:t>
            </a:r>
            <a:r>
              <a:rPr lang="en-US" sz="2200" dirty="0">
                <a:latin typeface="Consolas" panose="020B0609020204030204" pitchFamily="49" charset="0"/>
              </a:rPr>
              <a:t> Connection)</a:t>
            </a:r>
          </a:p>
          <a:p>
            <a:r>
              <a:rPr lang="en-US" sz="2200" dirty="0" err="1" smtClean="0">
                <a:latin typeface="Consolas" panose="020B0609020204030204" pitchFamily="49" charset="0"/>
              </a:rPr>
              <a:t>Bước</a:t>
            </a:r>
            <a:r>
              <a:rPr lang="en-US" sz="2200" dirty="0" smtClean="0">
                <a:latin typeface="Consolas" panose="020B0609020204030204" pitchFamily="49" charset="0"/>
              </a:rPr>
              <a:t> </a:t>
            </a:r>
            <a:r>
              <a:rPr lang="en-US" sz="2200" dirty="0">
                <a:latin typeface="Consolas" panose="020B0609020204030204" pitchFamily="49" charset="0"/>
              </a:rPr>
              <a:t>2: </a:t>
            </a:r>
            <a:r>
              <a:rPr lang="en-US" sz="2200" dirty="0" err="1">
                <a:latin typeface="Consolas" panose="020B0609020204030204" pitchFamily="49" charset="0"/>
              </a:rPr>
              <a:t>Mở</a:t>
            </a:r>
            <a:r>
              <a:rPr lang="en-US" sz="2200" dirty="0">
                <a:latin typeface="Consolas" panose="020B0609020204030204" pitchFamily="49" charset="0"/>
              </a:rPr>
              <a:t> </a:t>
            </a:r>
            <a:r>
              <a:rPr lang="en-US" sz="2200" dirty="0" err="1">
                <a:latin typeface="Consolas" panose="020B0609020204030204" pitchFamily="49" charset="0"/>
              </a:rPr>
              <a:t>kết</a:t>
            </a:r>
            <a:r>
              <a:rPr lang="en-US" sz="2200" dirty="0">
                <a:latin typeface="Consolas" panose="020B0609020204030204" pitchFamily="49" charset="0"/>
              </a:rPr>
              <a:t> </a:t>
            </a:r>
            <a:r>
              <a:rPr lang="en-US" sz="2200" dirty="0" err="1">
                <a:latin typeface="Consolas" panose="020B0609020204030204" pitchFamily="49" charset="0"/>
              </a:rPr>
              <a:t>nối</a:t>
            </a:r>
            <a:r>
              <a:rPr lang="en-US" sz="2200" dirty="0">
                <a:latin typeface="Consolas" panose="020B0609020204030204" pitchFamily="49" charset="0"/>
              </a:rPr>
              <a:t> </a:t>
            </a:r>
            <a:r>
              <a:rPr lang="en-US" sz="2200" dirty="0" err="1">
                <a:latin typeface="Consolas" panose="020B0609020204030204" pitchFamily="49" charset="0"/>
              </a:rPr>
              <a:t>dữ</a:t>
            </a:r>
            <a:r>
              <a:rPr lang="en-US" sz="2200" dirty="0">
                <a:latin typeface="Consolas" panose="020B0609020204030204" pitchFamily="49" charset="0"/>
              </a:rPr>
              <a:t> </a:t>
            </a:r>
            <a:r>
              <a:rPr lang="en-US" sz="2200" dirty="0" err="1">
                <a:latin typeface="Consolas" panose="020B0609020204030204" pitchFamily="49" charset="0"/>
              </a:rPr>
              <a:t>liệu</a:t>
            </a:r>
            <a:endParaRPr lang="en-US" sz="2200" dirty="0">
              <a:latin typeface="Consolas" panose="020B0609020204030204" pitchFamily="49" charset="0"/>
            </a:endParaRPr>
          </a:p>
          <a:p>
            <a:r>
              <a:rPr lang="en-US" sz="2200" dirty="0" err="1" smtClean="0">
                <a:latin typeface="Consolas" panose="020B0609020204030204" pitchFamily="49" charset="0"/>
              </a:rPr>
              <a:t>Bước</a:t>
            </a:r>
            <a:r>
              <a:rPr lang="en-US" sz="2200" dirty="0" smtClean="0">
                <a:latin typeface="Consolas" panose="020B0609020204030204" pitchFamily="49" charset="0"/>
              </a:rPr>
              <a:t> </a:t>
            </a:r>
            <a:r>
              <a:rPr lang="en-US" sz="2200" dirty="0">
                <a:latin typeface="Consolas" panose="020B0609020204030204" pitchFamily="49" charset="0"/>
              </a:rPr>
              <a:t>3: </a:t>
            </a:r>
            <a:r>
              <a:rPr lang="en-US" sz="2200" dirty="0" err="1">
                <a:latin typeface="Consolas" panose="020B0609020204030204" pitchFamily="49" charset="0"/>
              </a:rPr>
              <a:t>Tạo</a:t>
            </a:r>
            <a:r>
              <a:rPr lang="en-US" sz="2200" dirty="0">
                <a:latin typeface="Consolas" panose="020B0609020204030204" pitchFamily="49" charset="0"/>
              </a:rPr>
              <a:t> </a:t>
            </a:r>
            <a:r>
              <a:rPr lang="en-US" sz="2200" dirty="0" err="1">
                <a:latin typeface="Consolas" panose="020B0609020204030204" pitchFamily="49" charset="0"/>
              </a:rPr>
              <a:t>lệnh</a:t>
            </a:r>
            <a:r>
              <a:rPr lang="en-US" sz="2200" dirty="0">
                <a:latin typeface="Consolas" panose="020B0609020204030204" pitchFamily="49" charset="0"/>
              </a:rPr>
              <a:t> SQL</a:t>
            </a:r>
          </a:p>
          <a:p>
            <a:r>
              <a:rPr lang="en-US" sz="2200" dirty="0" err="1" smtClean="0">
                <a:latin typeface="Consolas" panose="020B0609020204030204" pitchFamily="49" charset="0"/>
              </a:rPr>
              <a:t>Bước</a:t>
            </a:r>
            <a:r>
              <a:rPr lang="en-US" sz="2200" dirty="0" smtClean="0">
                <a:latin typeface="Consolas" panose="020B0609020204030204" pitchFamily="49" charset="0"/>
              </a:rPr>
              <a:t> </a:t>
            </a:r>
            <a:r>
              <a:rPr lang="en-US" sz="2200" dirty="0">
                <a:latin typeface="Consolas" panose="020B0609020204030204" pitchFamily="49" charset="0"/>
              </a:rPr>
              <a:t>4: </a:t>
            </a:r>
            <a:r>
              <a:rPr lang="en-US" sz="2200" dirty="0" err="1">
                <a:latin typeface="Consolas" panose="020B0609020204030204" pitchFamily="49" charset="0"/>
              </a:rPr>
              <a:t>Thực</a:t>
            </a:r>
            <a:r>
              <a:rPr lang="en-US" sz="2200" dirty="0">
                <a:latin typeface="Consolas" panose="020B0609020204030204" pitchFamily="49" charset="0"/>
              </a:rPr>
              <a:t> </a:t>
            </a:r>
            <a:r>
              <a:rPr lang="en-US" sz="2200" dirty="0" err="1">
                <a:latin typeface="Consolas" panose="020B0609020204030204" pitchFamily="49" charset="0"/>
              </a:rPr>
              <a:t>thi</a:t>
            </a:r>
            <a:r>
              <a:rPr lang="en-US" sz="2200" dirty="0">
                <a:latin typeface="Consolas" panose="020B0609020204030204" pitchFamily="49" charset="0"/>
              </a:rPr>
              <a:t> </a:t>
            </a:r>
            <a:r>
              <a:rPr lang="en-US" sz="2200" dirty="0" err="1">
                <a:latin typeface="Consolas" panose="020B0609020204030204" pitchFamily="49" charset="0"/>
              </a:rPr>
              <a:t>lệnh</a:t>
            </a:r>
            <a:r>
              <a:rPr lang="en-US" sz="2200" dirty="0">
                <a:latin typeface="Consolas" panose="020B0609020204030204" pitchFamily="49" charset="0"/>
              </a:rPr>
              <a:t> SQL</a:t>
            </a:r>
          </a:p>
          <a:p>
            <a:r>
              <a:rPr lang="en-US" sz="2200" dirty="0" err="1" smtClean="0">
                <a:latin typeface="Consolas" panose="020B0609020204030204" pitchFamily="49" charset="0"/>
              </a:rPr>
              <a:t>Bước</a:t>
            </a:r>
            <a:r>
              <a:rPr lang="en-US" sz="2200" dirty="0" smtClean="0">
                <a:latin typeface="Consolas" panose="020B0609020204030204" pitchFamily="49" charset="0"/>
              </a:rPr>
              <a:t> </a:t>
            </a:r>
            <a:r>
              <a:rPr lang="en-US" sz="2200" dirty="0">
                <a:latin typeface="Consolas" panose="020B0609020204030204" pitchFamily="49" charset="0"/>
              </a:rPr>
              <a:t>5: </a:t>
            </a:r>
            <a:r>
              <a:rPr lang="en-US" sz="2200" dirty="0" err="1">
                <a:latin typeface="Consolas" panose="020B0609020204030204" pitchFamily="49" charset="0"/>
              </a:rPr>
              <a:t>Đóng</a:t>
            </a:r>
            <a:r>
              <a:rPr lang="en-US" sz="2200" dirty="0">
                <a:latin typeface="Consolas" panose="020B0609020204030204" pitchFamily="49" charset="0"/>
              </a:rPr>
              <a:t> </a:t>
            </a:r>
            <a:r>
              <a:rPr lang="en-US" sz="2200" dirty="0" err="1">
                <a:latin typeface="Consolas" panose="020B0609020204030204" pitchFamily="49" charset="0"/>
              </a:rPr>
              <a:t>kết</a:t>
            </a:r>
            <a:r>
              <a:rPr lang="en-US" sz="2200" dirty="0">
                <a:latin typeface="Consolas" panose="020B0609020204030204" pitchFamily="49" charset="0"/>
              </a:rPr>
              <a:t> </a:t>
            </a:r>
            <a:r>
              <a:rPr lang="en-US" sz="2200" dirty="0" err="1">
                <a:latin typeface="Consolas" panose="020B0609020204030204" pitchFamily="49" charset="0"/>
              </a:rPr>
              <a:t>nối</a:t>
            </a:r>
            <a:r>
              <a:rPr lang="en-US" sz="2200" dirty="0">
                <a:latin typeface="Consolas" panose="020B0609020204030204" pitchFamily="49" charset="0"/>
              </a:rPr>
              <a:t> </a:t>
            </a:r>
            <a:r>
              <a:rPr lang="en-US" sz="2200" dirty="0" err="1">
                <a:latin typeface="Consolas" panose="020B0609020204030204" pitchFamily="49" charset="0"/>
              </a:rPr>
              <a:t>và</a:t>
            </a:r>
            <a:r>
              <a:rPr lang="en-US" sz="2200" dirty="0">
                <a:latin typeface="Consolas" panose="020B0609020204030204" pitchFamily="49" charset="0"/>
              </a:rPr>
              <a:t> </a:t>
            </a:r>
            <a:r>
              <a:rPr lang="en-US" sz="2200" dirty="0" err="1">
                <a:latin typeface="Consolas" panose="020B0609020204030204" pitchFamily="49" charset="0"/>
              </a:rPr>
              <a:t>hủy</a:t>
            </a:r>
            <a:r>
              <a:rPr lang="en-US" sz="2200" dirty="0">
                <a:latin typeface="Consolas" panose="020B0609020204030204" pitchFamily="49" charset="0"/>
              </a:rPr>
              <a:t> </a:t>
            </a:r>
            <a:r>
              <a:rPr lang="en-US" sz="2200" dirty="0" err="1">
                <a:latin typeface="Consolas" panose="020B0609020204030204" pitchFamily="49" charset="0"/>
              </a:rPr>
              <a:t>các</a:t>
            </a:r>
            <a:r>
              <a:rPr lang="en-US" sz="2200" dirty="0">
                <a:latin typeface="Consolas" panose="020B0609020204030204" pitchFamily="49" charset="0"/>
              </a:rPr>
              <a:t> </a:t>
            </a:r>
            <a:r>
              <a:rPr lang="en-US" sz="2200" dirty="0" err="1">
                <a:latin typeface="Consolas" panose="020B0609020204030204" pitchFamily="49" charset="0"/>
              </a:rPr>
              <a:t>đối</a:t>
            </a:r>
            <a:r>
              <a:rPr lang="en-US" sz="2200" dirty="0">
                <a:latin typeface="Consolas" panose="020B0609020204030204" pitchFamily="49" charset="0"/>
              </a:rPr>
              <a:t> </a:t>
            </a:r>
            <a:r>
              <a:rPr lang="en-US" sz="2200" dirty="0" err="1">
                <a:latin typeface="Consolas" panose="020B0609020204030204" pitchFamily="49" charset="0"/>
              </a:rPr>
              <a:t>tượng</a:t>
            </a:r>
            <a:r>
              <a:rPr lang="en-US" sz="2200" dirty="0">
                <a:latin typeface="Consolas" panose="020B0609020204030204" pitchFamily="49" charset="0"/>
              </a:rPr>
              <a:t> (</a:t>
            </a:r>
            <a:r>
              <a:rPr lang="en-US" sz="2200" dirty="0" err="1">
                <a:latin typeface="Consolas" panose="020B0609020204030204" pitchFamily="49" charset="0"/>
              </a:rPr>
              <a:t>nếu</a:t>
            </a:r>
            <a:r>
              <a:rPr lang="en-US" sz="2200" dirty="0">
                <a:latin typeface="Consolas" panose="020B0609020204030204" pitchFamily="49" charset="0"/>
              </a:rPr>
              <a:t> </a:t>
            </a:r>
            <a:r>
              <a:rPr lang="en-US" sz="2200" dirty="0" err="1">
                <a:latin typeface="Consolas" panose="020B0609020204030204" pitchFamily="49" charset="0"/>
              </a:rPr>
              <a:t>cần</a:t>
            </a:r>
            <a:r>
              <a:rPr lang="en-US" sz="2200" dirty="0">
                <a:latin typeface="Consolas" panose="020B0609020204030204" pitchFamily="49" charset="0"/>
              </a:rPr>
              <a:t>)</a:t>
            </a:r>
          </a:p>
          <a:p>
            <a:pPr lvl="1">
              <a:buNone/>
            </a:pPr>
            <a:endParaRPr lang="en-US" sz="2200" dirty="0" smtClean="0"/>
          </a:p>
        </p:txBody>
      </p:sp>
      <p:sp>
        <p:nvSpPr>
          <p:cNvPr id="4" name="Date Placeholder 3"/>
          <p:cNvSpPr>
            <a:spLocks noGrp="1"/>
          </p:cNvSpPr>
          <p:nvPr>
            <p:ph type="dt" sz="half" idx="10"/>
          </p:nvPr>
        </p:nvSpPr>
        <p:spPr/>
        <p:txBody>
          <a:bodyPr/>
          <a:lstStyle/>
          <a:p>
            <a:fld id="{2EA71838-C524-4954-B1CB-0534761F9BF4}" type="datetime1">
              <a:rPr lang="vi-VN" smtClean="0"/>
              <a:t>15/10/2022</a:t>
            </a:fld>
            <a:endParaRPr lang="vi-VN"/>
          </a:p>
        </p:txBody>
      </p:sp>
      <p:sp>
        <p:nvSpPr>
          <p:cNvPr id="5" name="Footer Placeholder 4"/>
          <p:cNvSpPr>
            <a:spLocks noGrp="1"/>
          </p:cNvSpPr>
          <p:nvPr>
            <p:ph type="ftr" sz="quarter" idx="4294967295"/>
          </p:nvPr>
        </p:nvSpPr>
        <p:spPr/>
        <p:txBody>
          <a:bodyPr/>
          <a:lstStyle/>
          <a:p>
            <a:r>
              <a:rPr lang="vi-VN" smtClean="0"/>
              <a:t>Chương 5. Lập trình cơ sở dữ liệu</a:t>
            </a:r>
            <a:endParaRPr lang="vi-VN"/>
          </a:p>
        </p:txBody>
      </p:sp>
      <p:sp>
        <p:nvSpPr>
          <p:cNvPr id="6" name="Slide Number Placeholder 5"/>
          <p:cNvSpPr>
            <a:spLocks noGrp="1"/>
          </p:cNvSpPr>
          <p:nvPr>
            <p:ph type="sldNum" sz="quarter" idx="4294967295"/>
          </p:nvPr>
        </p:nvSpPr>
        <p:spPr/>
        <p:txBody>
          <a:bodyPr/>
          <a:lstStyle/>
          <a:p>
            <a:fld id="{5AB95402-1E0D-474E-8D8C-CBE7F053639E}" type="slidenum">
              <a:rPr lang="vi-VN" smtClean="0"/>
              <a:pPr/>
              <a:t>16</a:t>
            </a:fld>
            <a:r>
              <a:rPr lang="vi-VN" smtClean="0"/>
              <a:t>/46</a:t>
            </a:r>
            <a:endParaRPr lang="vi-VN"/>
          </a:p>
        </p:txBody>
      </p:sp>
    </p:spTree>
    <p:extLst>
      <p:ext uri="{BB962C8B-B14F-4D97-AF65-F5344CB8AC3E}">
        <p14:creationId xmlns:p14="http://schemas.microsoft.com/office/powerpoint/2010/main" val="735743099"/>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433" y="345056"/>
            <a:ext cx="11353800" cy="600075"/>
          </a:xfrm>
        </p:spPr>
        <p:txBody>
          <a:bodyPr/>
          <a:lstStyle/>
          <a:p>
            <a:r>
              <a:rPr lang="en-US" dirty="0" smtClean="0"/>
              <a:t>2.5. Dataset</a:t>
            </a:r>
            <a:endParaRPr lang="en-US" dirty="0"/>
          </a:p>
        </p:txBody>
      </p:sp>
      <p:sp>
        <p:nvSpPr>
          <p:cNvPr id="3" name="Content Placeholder 2"/>
          <p:cNvSpPr>
            <a:spLocks noGrp="1"/>
          </p:cNvSpPr>
          <p:nvPr>
            <p:ph idx="1"/>
          </p:nvPr>
        </p:nvSpPr>
        <p:spPr>
          <a:xfrm>
            <a:off x="1077326" y="1197555"/>
            <a:ext cx="7924800" cy="714364"/>
          </a:xfrm>
        </p:spPr>
        <p:txBody>
          <a:bodyPr/>
          <a:lstStyle/>
          <a:p>
            <a:r>
              <a:rPr lang="en-US" sz="2200" dirty="0" err="1" smtClean="0"/>
              <a:t>Là</a:t>
            </a:r>
            <a:r>
              <a:rPr lang="en-US" sz="2200" dirty="0" smtClean="0"/>
              <a:t> </a:t>
            </a:r>
            <a:r>
              <a:rPr lang="en-US" sz="2200" dirty="0" err="1" smtClean="0"/>
              <a:t>đối</a:t>
            </a:r>
            <a:r>
              <a:rPr lang="en-US" sz="2200" dirty="0" smtClean="0"/>
              <a:t> </a:t>
            </a:r>
            <a:r>
              <a:rPr lang="en-US" sz="2200" dirty="0" err="1" smtClean="0"/>
              <a:t>tượng</a:t>
            </a:r>
            <a:r>
              <a:rPr lang="en-US" sz="2200" dirty="0" smtClean="0"/>
              <a:t> </a:t>
            </a:r>
            <a:r>
              <a:rPr lang="en-US" sz="2200" dirty="0" err="1" smtClean="0"/>
              <a:t>lưu</a:t>
            </a:r>
            <a:r>
              <a:rPr lang="en-US" sz="2200" dirty="0" smtClean="0"/>
              <a:t> </a:t>
            </a:r>
            <a:r>
              <a:rPr lang="en-US" sz="2200" dirty="0" err="1" smtClean="0"/>
              <a:t>dữ</a:t>
            </a:r>
            <a:r>
              <a:rPr lang="en-US" sz="2200" dirty="0" smtClean="0"/>
              <a:t> </a:t>
            </a:r>
            <a:r>
              <a:rPr lang="en-US" sz="2200" dirty="0" err="1" smtClean="0"/>
              <a:t>liệu</a:t>
            </a:r>
            <a:r>
              <a:rPr lang="en-US" sz="2200" dirty="0" smtClean="0"/>
              <a:t> </a:t>
            </a:r>
            <a:r>
              <a:rPr lang="en-US" sz="2200" dirty="0" err="1" smtClean="0"/>
              <a:t>trả</a:t>
            </a:r>
            <a:r>
              <a:rPr lang="en-US" sz="2200" dirty="0" smtClean="0"/>
              <a:t> </a:t>
            </a:r>
            <a:r>
              <a:rPr lang="en-US" sz="2200" dirty="0" err="1" smtClean="0"/>
              <a:t>về</a:t>
            </a:r>
            <a:r>
              <a:rPr lang="en-US" sz="2200" dirty="0" smtClean="0"/>
              <a:t> </a:t>
            </a:r>
            <a:r>
              <a:rPr lang="en-US" sz="2200" dirty="0" err="1" smtClean="0"/>
              <a:t>từ</a:t>
            </a:r>
            <a:r>
              <a:rPr lang="en-US" sz="2200" dirty="0" smtClean="0"/>
              <a:t> CSDL</a:t>
            </a:r>
            <a:endParaRPr lang="en-US" sz="2200" dirty="0"/>
          </a:p>
        </p:txBody>
      </p:sp>
      <p:sp>
        <p:nvSpPr>
          <p:cNvPr id="4" name="Date Placeholder 3"/>
          <p:cNvSpPr>
            <a:spLocks noGrp="1"/>
          </p:cNvSpPr>
          <p:nvPr>
            <p:ph type="dt" sz="half" idx="10"/>
          </p:nvPr>
        </p:nvSpPr>
        <p:spPr/>
        <p:txBody>
          <a:bodyPr/>
          <a:lstStyle/>
          <a:p>
            <a:fld id="{37DE9DBF-0B1D-41F4-BBCE-27BA3AEEFBF0}" type="datetime1">
              <a:rPr lang="vi-VN" smtClean="0"/>
              <a:t>15/10/2022</a:t>
            </a:fld>
            <a:endParaRPr lang="vi-VN"/>
          </a:p>
        </p:txBody>
      </p:sp>
      <p:sp>
        <p:nvSpPr>
          <p:cNvPr id="5" name="Footer Placeholder 4"/>
          <p:cNvSpPr>
            <a:spLocks noGrp="1"/>
          </p:cNvSpPr>
          <p:nvPr>
            <p:ph type="ftr" sz="quarter" idx="4294967295"/>
          </p:nvPr>
        </p:nvSpPr>
        <p:spPr/>
        <p:txBody>
          <a:bodyPr/>
          <a:lstStyle/>
          <a:p>
            <a:r>
              <a:rPr lang="vi-VN" dirty="0" smtClean="0"/>
              <a:t>Chương 5. Lập trình cơ sở dữ liệu</a:t>
            </a:r>
            <a:endParaRPr lang="vi-VN" dirty="0"/>
          </a:p>
        </p:txBody>
      </p:sp>
      <p:sp>
        <p:nvSpPr>
          <p:cNvPr id="9" name="Flowchart: Magnetic Disk 8"/>
          <p:cNvSpPr/>
          <p:nvPr/>
        </p:nvSpPr>
        <p:spPr>
          <a:xfrm>
            <a:off x="7953388" y="1785926"/>
            <a:ext cx="928694" cy="1071570"/>
          </a:xfrm>
          <a:prstGeom prst="flowChartMagneticDisk">
            <a:avLst/>
          </a:prstGeom>
          <a:solidFill>
            <a:srgbClr val="00B050"/>
          </a:solidFill>
          <a:ln>
            <a:solidFill>
              <a:schemeClr val="accent2">
                <a:lumMod val="60000"/>
                <a:lumOff val="4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DB</a:t>
            </a:r>
          </a:p>
        </p:txBody>
      </p:sp>
      <p:sp>
        <p:nvSpPr>
          <p:cNvPr id="11" name="Rectangle 10"/>
          <p:cNvSpPr/>
          <p:nvPr/>
        </p:nvSpPr>
        <p:spPr>
          <a:xfrm>
            <a:off x="2809852" y="2000240"/>
            <a:ext cx="1500198" cy="7143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Dataset</a:t>
            </a:r>
          </a:p>
        </p:txBody>
      </p:sp>
      <p:sp>
        <p:nvSpPr>
          <p:cNvPr id="12" name="Rectangle 11"/>
          <p:cNvSpPr/>
          <p:nvPr/>
        </p:nvSpPr>
        <p:spPr>
          <a:xfrm>
            <a:off x="5381620" y="2000240"/>
            <a:ext cx="1500198" cy="7143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DataAdapter</a:t>
            </a:r>
            <a:endParaRPr lang="en-US" dirty="0"/>
          </a:p>
        </p:txBody>
      </p:sp>
      <p:sp>
        <p:nvSpPr>
          <p:cNvPr id="13" name="Left-Right Arrow 12"/>
          <p:cNvSpPr/>
          <p:nvPr/>
        </p:nvSpPr>
        <p:spPr>
          <a:xfrm>
            <a:off x="4381488" y="2214554"/>
            <a:ext cx="928694" cy="214314"/>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4" name="Left-Right Arrow 13"/>
          <p:cNvSpPr/>
          <p:nvPr/>
        </p:nvSpPr>
        <p:spPr>
          <a:xfrm>
            <a:off x="6953256" y="2285992"/>
            <a:ext cx="928694" cy="214314"/>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pic>
        <p:nvPicPr>
          <p:cNvPr id="4103" name="Picture 7"/>
          <p:cNvPicPr>
            <a:picLocks noChangeAspect="1" noChangeArrowheads="1"/>
          </p:cNvPicPr>
          <p:nvPr/>
        </p:nvPicPr>
        <p:blipFill>
          <a:blip r:embed="rId2"/>
          <a:srcRect/>
          <a:stretch>
            <a:fillRect/>
          </a:stretch>
        </p:blipFill>
        <p:spPr bwMode="auto">
          <a:xfrm>
            <a:off x="1815262" y="3038474"/>
            <a:ext cx="3994987" cy="2557460"/>
          </a:xfrm>
          <a:prstGeom prst="rect">
            <a:avLst/>
          </a:prstGeom>
          <a:noFill/>
          <a:ln w="9525">
            <a:noFill/>
            <a:miter lim="800000"/>
            <a:headEnd/>
            <a:tailEnd/>
          </a:ln>
          <a:effectLst/>
        </p:spPr>
      </p:pic>
      <p:sp>
        <p:nvSpPr>
          <p:cNvPr id="16" name="Rectangle 15"/>
          <p:cNvSpPr/>
          <p:nvPr/>
        </p:nvSpPr>
        <p:spPr>
          <a:xfrm>
            <a:off x="6342041" y="3000372"/>
            <a:ext cx="3929090" cy="25238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20000"/>
                  <a:lumOff val="80000"/>
                </a:schemeClr>
              </a:solidFill>
            </a:endParaRPr>
          </a:p>
        </p:txBody>
      </p:sp>
      <p:grpSp>
        <p:nvGrpSpPr>
          <p:cNvPr id="25" name="Group 24"/>
          <p:cNvGrpSpPr/>
          <p:nvPr/>
        </p:nvGrpSpPr>
        <p:grpSpPr>
          <a:xfrm>
            <a:off x="6596067" y="3571876"/>
            <a:ext cx="1143009" cy="1286678"/>
            <a:chOff x="5072066" y="3571876"/>
            <a:chExt cx="1143009" cy="1286678"/>
          </a:xfrm>
        </p:grpSpPr>
        <p:sp>
          <p:nvSpPr>
            <p:cNvPr id="17" name="Rectangle 16"/>
            <p:cNvSpPr/>
            <p:nvPr/>
          </p:nvSpPr>
          <p:spPr>
            <a:xfrm>
              <a:off x="5072066" y="3571876"/>
              <a:ext cx="1143008" cy="1285884"/>
            </a:xfrm>
            <a:prstGeom prst="rect">
              <a:avLst/>
            </a:prstGeom>
            <a:solidFill>
              <a:schemeClr val="bg1"/>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17" idx="1"/>
              <a:endCxn id="17" idx="3"/>
            </p:cNvCxnSpPr>
            <p:nvPr/>
          </p:nvCxnSpPr>
          <p:spPr>
            <a:xfrm rot="10800000" flipH="1">
              <a:off x="5072066" y="4214818"/>
              <a:ext cx="1143008" cy="1588"/>
            </a:xfrm>
            <a:prstGeom prst="line">
              <a:avLst/>
            </a:prstGeom>
            <a:ln>
              <a:solidFill>
                <a:srgbClr val="000066"/>
              </a:solidFill>
            </a:ln>
          </p:spPr>
          <p:style>
            <a:lnRef idx="1">
              <a:schemeClr val="accent2"/>
            </a:lnRef>
            <a:fillRef idx="0">
              <a:schemeClr val="accent2"/>
            </a:fillRef>
            <a:effectRef idx="0">
              <a:schemeClr val="accent2"/>
            </a:effectRef>
            <a:fontRef idx="minor">
              <a:schemeClr val="tx1"/>
            </a:fontRef>
          </p:style>
        </p:cxnSp>
        <p:cxnSp>
          <p:nvCxnSpPr>
            <p:cNvPr id="21" name="Straight Connector 20"/>
            <p:cNvCxnSpPr/>
            <p:nvPr/>
          </p:nvCxnSpPr>
          <p:spPr>
            <a:xfrm rot="10800000" flipH="1">
              <a:off x="5072067" y="4570419"/>
              <a:ext cx="1143008" cy="1588"/>
            </a:xfrm>
            <a:prstGeom prst="line">
              <a:avLst/>
            </a:prstGeom>
            <a:ln>
              <a:solidFill>
                <a:srgbClr val="000066"/>
              </a:solidFill>
            </a:ln>
          </p:spPr>
          <p:style>
            <a:lnRef idx="1">
              <a:schemeClr val="accent2"/>
            </a:lnRef>
            <a:fillRef idx="0">
              <a:schemeClr val="accent2"/>
            </a:fillRef>
            <a:effectRef idx="0">
              <a:schemeClr val="accent2"/>
            </a:effectRef>
            <a:fontRef idx="minor">
              <a:schemeClr val="tx1"/>
            </a:fontRef>
          </p:style>
        </p:cxnSp>
        <p:cxnSp>
          <p:nvCxnSpPr>
            <p:cNvPr id="22" name="Straight Connector 21"/>
            <p:cNvCxnSpPr/>
            <p:nvPr/>
          </p:nvCxnSpPr>
          <p:spPr>
            <a:xfrm rot="10800000" flipH="1">
              <a:off x="5072067" y="3857628"/>
              <a:ext cx="1143008" cy="1588"/>
            </a:xfrm>
            <a:prstGeom prst="line">
              <a:avLst/>
            </a:prstGeom>
            <a:ln>
              <a:solidFill>
                <a:srgbClr val="000066"/>
              </a:solidFill>
            </a:ln>
          </p:spPr>
          <p:style>
            <a:lnRef idx="1">
              <a:schemeClr val="accent2"/>
            </a:lnRef>
            <a:fillRef idx="0">
              <a:schemeClr val="accent2"/>
            </a:fillRef>
            <a:effectRef idx="0">
              <a:schemeClr val="accent2"/>
            </a:effectRef>
            <a:fontRef idx="minor">
              <a:schemeClr val="tx1"/>
            </a:fontRef>
          </p:style>
        </p:cxnSp>
        <p:cxnSp>
          <p:nvCxnSpPr>
            <p:cNvPr id="24" name="Straight Connector 23"/>
            <p:cNvCxnSpPr>
              <a:stCxn id="17" idx="0"/>
              <a:endCxn id="17" idx="2"/>
            </p:cNvCxnSpPr>
            <p:nvPr/>
          </p:nvCxnSpPr>
          <p:spPr>
            <a:xfrm rot="16200000" flipH="1">
              <a:off x="5000628" y="4214818"/>
              <a:ext cx="1285884" cy="1588"/>
            </a:xfrm>
            <a:prstGeom prst="line">
              <a:avLst/>
            </a:prstGeom>
            <a:ln>
              <a:solidFill>
                <a:srgbClr val="000066"/>
              </a:solidFill>
            </a:ln>
          </p:spPr>
          <p:style>
            <a:lnRef idx="1">
              <a:schemeClr val="accent2"/>
            </a:lnRef>
            <a:fillRef idx="0">
              <a:schemeClr val="accent2"/>
            </a:fillRef>
            <a:effectRef idx="0">
              <a:schemeClr val="accent2"/>
            </a:effectRef>
            <a:fontRef idx="minor">
              <a:schemeClr val="tx1"/>
            </a:fontRef>
          </p:style>
        </p:cxnSp>
      </p:grpSp>
      <p:grpSp>
        <p:nvGrpSpPr>
          <p:cNvPr id="26" name="Group 25"/>
          <p:cNvGrpSpPr/>
          <p:nvPr/>
        </p:nvGrpSpPr>
        <p:grpSpPr>
          <a:xfrm>
            <a:off x="8596331" y="3571876"/>
            <a:ext cx="1143009" cy="1286678"/>
            <a:chOff x="5072066" y="3571876"/>
            <a:chExt cx="1143009" cy="1286678"/>
          </a:xfrm>
        </p:grpSpPr>
        <p:sp>
          <p:nvSpPr>
            <p:cNvPr id="27" name="Rectangle 26"/>
            <p:cNvSpPr/>
            <p:nvPr/>
          </p:nvSpPr>
          <p:spPr>
            <a:xfrm>
              <a:off x="5072066" y="3571876"/>
              <a:ext cx="1143008" cy="1285884"/>
            </a:xfrm>
            <a:prstGeom prst="rect">
              <a:avLst/>
            </a:prstGeom>
            <a:solidFill>
              <a:schemeClr val="bg1"/>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stCxn id="27" idx="1"/>
              <a:endCxn id="27" idx="3"/>
            </p:cNvCxnSpPr>
            <p:nvPr/>
          </p:nvCxnSpPr>
          <p:spPr>
            <a:xfrm rot="10800000" flipH="1">
              <a:off x="5072066" y="4214818"/>
              <a:ext cx="1143008" cy="1588"/>
            </a:xfrm>
            <a:prstGeom prst="line">
              <a:avLst/>
            </a:prstGeom>
            <a:ln>
              <a:solidFill>
                <a:srgbClr val="000066"/>
              </a:solidFill>
            </a:ln>
          </p:spPr>
          <p:style>
            <a:lnRef idx="1">
              <a:schemeClr val="accent2"/>
            </a:lnRef>
            <a:fillRef idx="0">
              <a:schemeClr val="accent2"/>
            </a:fillRef>
            <a:effectRef idx="0">
              <a:schemeClr val="accent2"/>
            </a:effectRef>
            <a:fontRef idx="minor">
              <a:schemeClr val="tx1"/>
            </a:fontRef>
          </p:style>
        </p:cxnSp>
        <p:cxnSp>
          <p:nvCxnSpPr>
            <p:cNvPr id="29" name="Straight Connector 28"/>
            <p:cNvCxnSpPr/>
            <p:nvPr/>
          </p:nvCxnSpPr>
          <p:spPr>
            <a:xfrm rot="10800000" flipH="1">
              <a:off x="5072067" y="4570419"/>
              <a:ext cx="1143008" cy="1588"/>
            </a:xfrm>
            <a:prstGeom prst="line">
              <a:avLst/>
            </a:prstGeom>
            <a:ln>
              <a:solidFill>
                <a:srgbClr val="000066"/>
              </a:solidFill>
            </a:ln>
          </p:spPr>
          <p:style>
            <a:lnRef idx="1">
              <a:schemeClr val="accent2"/>
            </a:lnRef>
            <a:fillRef idx="0">
              <a:schemeClr val="accent2"/>
            </a:fillRef>
            <a:effectRef idx="0">
              <a:schemeClr val="accent2"/>
            </a:effectRef>
            <a:fontRef idx="minor">
              <a:schemeClr val="tx1"/>
            </a:fontRef>
          </p:style>
        </p:cxnSp>
        <p:cxnSp>
          <p:nvCxnSpPr>
            <p:cNvPr id="30" name="Straight Connector 29"/>
            <p:cNvCxnSpPr/>
            <p:nvPr/>
          </p:nvCxnSpPr>
          <p:spPr>
            <a:xfrm rot="10800000" flipH="1">
              <a:off x="5072067" y="3857628"/>
              <a:ext cx="1143008" cy="1588"/>
            </a:xfrm>
            <a:prstGeom prst="line">
              <a:avLst/>
            </a:prstGeom>
            <a:ln>
              <a:solidFill>
                <a:srgbClr val="000066"/>
              </a:solidFill>
            </a:ln>
          </p:spPr>
          <p:style>
            <a:lnRef idx="1">
              <a:schemeClr val="accent2"/>
            </a:lnRef>
            <a:fillRef idx="0">
              <a:schemeClr val="accent2"/>
            </a:fillRef>
            <a:effectRef idx="0">
              <a:schemeClr val="accent2"/>
            </a:effectRef>
            <a:fontRef idx="minor">
              <a:schemeClr val="tx1"/>
            </a:fontRef>
          </p:style>
        </p:cxnSp>
        <p:cxnSp>
          <p:nvCxnSpPr>
            <p:cNvPr id="31" name="Straight Connector 30"/>
            <p:cNvCxnSpPr>
              <a:stCxn id="27" idx="0"/>
              <a:endCxn id="27" idx="2"/>
            </p:cNvCxnSpPr>
            <p:nvPr/>
          </p:nvCxnSpPr>
          <p:spPr>
            <a:xfrm rot="16200000" flipH="1">
              <a:off x="5000628" y="4214818"/>
              <a:ext cx="1285884" cy="1588"/>
            </a:xfrm>
            <a:prstGeom prst="line">
              <a:avLst/>
            </a:prstGeom>
            <a:ln>
              <a:solidFill>
                <a:srgbClr val="000066"/>
              </a:solidFill>
            </a:ln>
          </p:spPr>
          <p:style>
            <a:lnRef idx="1">
              <a:schemeClr val="accent2"/>
            </a:lnRef>
            <a:fillRef idx="0">
              <a:schemeClr val="accent2"/>
            </a:fillRef>
            <a:effectRef idx="0">
              <a:schemeClr val="accent2"/>
            </a:effectRef>
            <a:fontRef idx="minor">
              <a:schemeClr val="tx1"/>
            </a:fontRef>
          </p:style>
        </p:cxnSp>
      </p:grpSp>
      <p:cxnSp>
        <p:nvCxnSpPr>
          <p:cNvPr id="33" name="Elbow Connector 32"/>
          <p:cNvCxnSpPr>
            <a:stCxn id="17" idx="2"/>
            <a:endCxn id="27" idx="2"/>
          </p:cNvCxnSpPr>
          <p:nvPr/>
        </p:nvCxnSpPr>
        <p:spPr>
          <a:xfrm rot="16200000" flipH="1">
            <a:off x="8167702" y="3857628"/>
            <a:ext cx="1588" cy="2000264"/>
          </a:xfrm>
          <a:prstGeom prst="bentConnector3">
            <a:avLst>
              <a:gd name="adj1" fmla="val 36685213"/>
            </a:avLst>
          </a:prstGeom>
          <a:ln>
            <a:prstDash val="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226562" y="5163430"/>
            <a:ext cx="2143140" cy="307777"/>
          </a:xfrm>
          <a:prstGeom prst="rect">
            <a:avLst/>
          </a:prstGeom>
          <a:noFill/>
        </p:spPr>
        <p:txBody>
          <a:bodyPr wrap="square" rtlCol="0">
            <a:spAutoFit/>
          </a:bodyPr>
          <a:lstStyle/>
          <a:p>
            <a:r>
              <a:rPr lang="en-US" sz="1400" dirty="0">
                <a:solidFill>
                  <a:schemeClr val="accent5">
                    <a:lumMod val="20000"/>
                    <a:lumOff val="80000"/>
                  </a:schemeClr>
                </a:solidFill>
              </a:rPr>
              <a:t>Relations, Constraint</a:t>
            </a:r>
          </a:p>
        </p:txBody>
      </p:sp>
      <p:sp>
        <p:nvSpPr>
          <p:cNvPr id="36" name="TextBox 35"/>
          <p:cNvSpPr txBox="1"/>
          <p:nvPr/>
        </p:nvSpPr>
        <p:spPr>
          <a:xfrm>
            <a:off x="3095604" y="5798106"/>
            <a:ext cx="1214446" cy="369332"/>
          </a:xfrm>
          <a:prstGeom prst="rect">
            <a:avLst/>
          </a:prstGeom>
          <a:noFill/>
        </p:spPr>
        <p:txBody>
          <a:bodyPr wrap="square" rtlCol="0">
            <a:spAutoFit/>
          </a:bodyPr>
          <a:lstStyle/>
          <a:p>
            <a:r>
              <a:rPr lang="en-US" b="1" i="1" dirty="0">
                <a:solidFill>
                  <a:srgbClr val="FF0000"/>
                </a:solidFill>
              </a:rPr>
              <a:t>Dataset</a:t>
            </a:r>
          </a:p>
        </p:txBody>
      </p:sp>
      <p:sp>
        <p:nvSpPr>
          <p:cNvPr id="37" name="TextBox 36"/>
          <p:cNvSpPr txBox="1"/>
          <p:nvPr/>
        </p:nvSpPr>
        <p:spPr>
          <a:xfrm>
            <a:off x="7667636" y="5815661"/>
            <a:ext cx="1214446" cy="369332"/>
          </a:xfrm>
          <a:prstGeom prst="rect">
            <a:avLst/>
          </a:prstGeom>
          <a:noFill/>
        </p:spPr>
        <p:txBody>
          <a:bodyPr wrap="square" rtlCol="0">
            <a:spAutoFit/>
          </a:bodyPr>
          <a:lstStyle/>
          <a:p>
            <a:r>
              <a:rPr lang="en-US" b="1" i="1" dirty="0">
                <a:solidFill>
                  <a:srgbClr val="FF0000"/>
                </a:solidFill>
              </a:rPr>
              <a:t>Database</a:t>
            </a:r>
          </a:p>
        </p:txBody>
      </p:sp>
      <p:sp>
        <p:nvSpPr>
          <p:cNvPr id="6" name="Slide Number Placeholder 5"/>
          <p:cNvSpPr>
            <a:spLocks noGrp="1"/>
          </p:cNvSpPr>
          <p:nvPr>
            <p:ph type="sldNum" sz="quarter" idx="4294967295"/>
          </p:nvPr>
        </p:nvSpPr>
        <p:spPr/>
        <p:txBody>
          <a:bodyPr/>
          <a:lstStyle/>
          <a:p>
            <a:fld id="{5AB95402-1E0D-474E-8D8C-CBE7F053639E}" type="slidenum">
              <a:rPr lang="vi-VN" smtClean="0"/>
              <a:pPr/>
              <a:t>17</a:t>
            </a:fld>
            <a:r>
              <a:rPr lang="vi-VN" smtClean="0"/>
              <a:t>/46</a:t>
            </a:r>
            <a:endParaRPr lang="vi-VN"/>
          </a:p>
        </p:txBody>
      </p:sp>
    </p:spTree>
    <p:extLst>
      <p:ext uri="{BB962C8B-B14F-4D97-AF65-F5344CB8AC3E}">
        <p14:creationId xmlns:p14="http://schemas.microsoft.com/office/powerpoint/2010/main" val="2199174225"/>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Xây dựng ứng dụng minh hoạ</a:t>
            </a:r>
            <a:endParaRPr lang="en-US"/>
          </a:p>
        </p:txBody>
      </p:sp>
      <p:sp>
        <p:nvSpPr>
          <p:cNvPr id="3" name="Content Placeholder 2"/>
          <p:cNvSpPr>
            <a:spLocks noGrp="1"/>
          </p:cNvSpPr>
          <p:nvPr>
            <p:ph idx="1"/>
          </p:nvPr>
        </p:nvSpPr>
        <p:spPr/>
        <p:txBody>
          <a:bodyPr/>
          <a:lstStyle/>
          <a:p>
            <a:r>
              <a:rPr lang="en-US" dirty="0" err="1" smtClean="0"/>
              <a:t>Bài</a:t>
            </a:r>
            <a:r>
              <a:rPr lang="en-US" dirty="0" smtClean="0"/>
              <a:t> </a:t>
            </a:r>
            <a:r>
              <a:rPr lang="en-US" dirty="0" err="1" smtClean="0"/>
              <a:t>toán</a:t>
            </a:r>
            <a:endParaRPr lang="en-US" dirty="0" smtClean="0"/>
          </a:p>
          <a:p>
            <a:pPr marL="0" indent="0">
              <a:buNone/>
            </a:pPr>
            <a:r>
              <a:rPr lang="en-US" dirty="0" err="1" smtClean="0"/>
              <a:t>Xây</a:t>
            </a:r>
            <a:r>
              <a:rPr lang="en-US" dirty="0" smtClean="0"/>
              <a:t> </a:t>
            </a:r>
            <a:r>
              <a:rPr lang="en-US" dirty="0" err="1" smtClean="0"/>
              <a:t>dựng</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quản</a:t>
            </a:r>
            <a:r>
              <a:rPr lang="en-US" dirty="0" smtClean="0"/>
              <a:t> </a:t>
            </a:r>
            <a:r>
              <a:rPr lang="en-US" dirty="0" err="1" smtClean="0"/>
              <a:t>lý</a:t>
            </a:r>
            <a:r>
              <a:rPr lang="en-US" dirty="0" smtClean="0"/>
              <a:t> sinh </a:t>
            </a:r>
            <a:r>
              <a:rPr lang="en-US" dirty="0" err="1" smtClean="0"/>
              <a:t>viên</a:t>
            </a:r>
            <a:r>
              <a:rPr lang="en-US" dirty="0" smtClean="0"/>
              <a:t> </a:t>
            </a:r>
            <a:r>
              <a:rPr lang="en-US" dirty="0" err="1" smtClean="0"/>
              <a:t>đơn</a:t>
            </a:r>
            <a:r>
              <a:rPr lang="en-US" dirty="0" smtClean="0"/>
              <a:t> </a:t>
            </a:r>
            <a:r>
              <a:rPr lang="en-US" dirty="0" err="1" smtClean="0"/>
              <a:t>giản</a:t>
            </a:r>
            <a:endParaRPr lang="en-US" dirty="0" smtClean="0"/>
          </a:p>
          <a:p>
            <a:pPr lvl="1"/>
            <a:r>
              <a:rPr lang="en-US" dirty="0" smtClean="0"/>
              <a:t>Cho </a:t>
            </a:r>
            <a:r>
              <a:rPr lang="en-US" dirty="0" err="1" smtClean="0"/>
              <a:t>phép</a:t>
            </a:r>
            <a:r>
              <a:rPr lang="en-US" dirty="0" smtClean="0"/>
              <a:t> </a:t>
            </a:r>
            <a:r>
              <a:rPr lang="en-US" dirty="0" err="1" smtClean="0"/>
              <a:t>đọc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từ</a:t>
            </a:r>
            <a:r>
              <a:rPr lang="en-US" dirty="0" smtClean="0"/>
              <a:t> </a:t>
            </a:r>
            <a:r>
              <a:rPr lang="en-US" dirty="0" err="1" smtClean="0"/>
              <a:t>csdl</a:t>
            </a:r>
            <a:r>
              <a:rPr lang="en-US" dirty="0" smtClean="0"/>
              <a:t> sinh </a:t>
            </a:r>
            <a:r>
              <a:rPr lang="en-US" dirty="0" err="1" smtClean="0"/>
              <a:t>viên</a:t>
            </a:r>
            <a:endParaRPr lang="en-US" dirty="0" smtClean="0"/>
          </a:p>
          <a:p>
            <a:pPr lvl="1"/>
            <a:r>
              <a:rPr lang="en-US" dirty="0" err="1" smtClean="0"/>
              <a:t>Thực</a:t>
            </a:r>
            <a:r>
              <a:rPr lang="en-US" dirty="0" smtClean="0"/>
              <a:t> </a:t>
            </a:r>
            <a:r>
              <a:rPr lang="en-US" dirty="0" err="1" smtClean="0"/>
              <a:t>hiện</a:t>
            </a:r>
            <a:r>
              <a:rPr lang="en-US" dirty="0" smtClean="0"/>
              <a:t> </a:t>
            </a:r>
            <a:r>
              <a:rPr lang="en-US" dirty="0" err="1" smtClean="0"/>
              <a:t>các</a:t>
            </a:r>
            <a:r>
              <a:rPr lang="en-US" dirty="0" smtClean="0"/>
              <a:t> </a:t>
            </a:r>
            <a:r>
              <a:rPr lang="en-US" dirty="0" err="1" smtClean="0"/>
              <a:t>thao</a:t>
            </a:r>
            <a:r>
              <a:rPr lang="en-US" dirty="0" smtClean="0"/>
              <a:t> </a:t>
            </a:r>
            <a:r>
              <a:rPr lang="en-US" dirty="0" err="1" smtClean="0"/>
              <a:t>tác</a:t>
            </a:r>
            <a:r>
              <a:rPr lang="en-US" dirty="0" smtClean="0"/>
              <a:t>: </a:t>
            </a:r>
            <a:r>
              <a:rPr lang="en-US" dirty="0" err="1" smtClean="0"/>
              <a:t>Thêm</a:t>
            </a:r>
            <a:r>
              <a:rPr lang="en-US" dirty="0" smtClean="0"/>
              <a:t>, </a:t>
            </a:r>
            <a:r>
              <a:rPr lang="en-US" dirty="0" err="1" smtClean="0"/>
              <a:t>sửa</a:t>
            </a:r>
            <a:r>
              <a:rPr lang="en-US" dirty="0" smtClean="0"/>
              <a:t>, </a:t>
            </a:r>
            <a:r>
              <a:rPr lang="en-US" dirty="0" err="1" smtClean="0"/>
              <a:t>xoá</a:t>
            </a:r>
            <a:endParaRPr lang="en-US" dirty="0" smtClean="0"/>
          </a:p>
          <a:p>
            <a:pPr lvl="1"/>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gồm</a:t>
            </a:r>
            <a:r>
              <a:rPr lang="en-US" dirty="0" smtClean="0"/>
              <a:t> </a:t>
            </a:r>
            <a:r>
              <a:rPr lang="en-US" dirty="0" err="1" smtClean="0"/>
              <a:t>bảng</a:t>
            </a:r>
            <a:r>
              <a:rPr lang="en-US" dirty="0" smtClean="0"/>
              <a:t> SINHVIEN(</a:t>
            </a:r>
            <a:r>
              <a:rPr lang="en-US" dirty="0" err="1" smtClean="0"/>
              <a:t>MaSV</a:t>
            </a:r>
            <a:r>
              <a:rPr lang="en-US" dirty="0" smtClean="0"/>
              <a:t>, </a:t>
            </a:r>
            <a:r>
              <a:rPr lang="en-US" dirty="0" err="1" smtClean="0"/>
              <a:t>Hoten</a:t>
            </a:r>
            <a:r>
              <a:rPr lang="en-US" dirty="0" smtClean="0"/>
              <a:t>, </a:t>
            </a:r>
            <a:r>
              <a:rPr lang="en-US" dirty="0" err="1" smtClean="0"/>
              <a:t>Ngaysinh</a:t>
            </a:r>
            <a:r>
              <a:rPr lang="en-US" dirty="0" smtClean="0"/>
              <a:t>, </a:t>
            </a:r>
            <a:r>
              <a:rPr lang="en-US" dirty="0" err="1" smtClean="0"/>
              <a:t>Khoa</a:t>
            </a:r>
            <a:r>
              <a:rPr lang="en-US" dirty="0" smtClean="0"/>
              <a:t>, Lop, </a:t>
            </a:r>
            <a:r>
              <a:rPr lang="en-US" dirty="0" err="1" smtClean="0"/>
              <a:t>Diachi</a:t>
            </a:r>
            <a:r>
              <a:rPr lang="en-US" dirty="0" smtClean="0"/>
              <a:t>)</a:t>
            </a:r>
          </a:p>
          <a:p>
            <a:r>
              <a:rPr lang="en-US" dirty="0" err="1" smtClean="0"/>
              <a:t>Các</a:t>
            </a:r>
            <a:r>
              <a:rPr lang="en-US" dirty="0" smtClean="0"/>
              <a:t> </a:t>
            </a:r>
            <a:r>
              <a:rPr lang="en-US" dirty="0" err="1" smtClean="0"/>
              <a:t>bước</a:t>
            </a:r>
            <a:r>
              <a:rPr lang="en-US" dirty="0" smtClean="0"/>
              <a:t> </a:t>
            </a:r>
            <a:r>
              <a:rPr lang="en-US" dirty="0" err="1" smtClean="0"/>
              <a:t>thực</a:t>
            </a:r>
            <a:r>
              <a:rPr lang="en-US" dirty="0" smtClean="0"/>
              <a:t> </a:t>
            </a:r>
            <a:r>
              <a:rPr lang="en-US" dirty="0" err="1" smtClean="0"/>
              <a:t>hiện</a:t>
            </a:r>
            <a:endParaRPr lang="en-US" dirty="0" smtClean="0"/>
          </a:p>
          <a:p>
            <a:pPr lvl="1"/>
            <a:r>
              <a:rPr lang="en-US" dirty="0" err="1" smtClean="0"/>
              <a:t>Bước</a:t>
            </a:r>
            <a:r>
              <a:rPr lang="en-US" dirty="0" smtClean="0"/>
              <a:t> 1: </a:t>
            </a:r>
            <a:r>
              <a:rPr lang="en-US" dirty="0" err="1" smtClean="0"/>
              <a:t>Tạo</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endParaRPr lang="en-US" dirty="0" smtClean="0"/>
          </a:p>
          <a:p>
            <a:pPr lvl="1"/>
            <a:r>
              <a:rPr lang="en-US" dirty="0" err="1" smtClean="0"/>
              <a:t>Bước</a:t>
            </a:r>
            <a:r>
              <a:rPr lang="en-US" dirty="0" smtClean="0"/>
              <a:t> 2: Thiết </a:t>
            </a:r>
            <a:r>
              <a:rPr lang="en-US" dirty="0" err="1" smtClean="0"/>
              <a:t>kế</a:t>
            </a:r>
            <a:r>
              <a:rPr lang="en-US" dirty="0" smtClean="0"/>
              <a:t> </a:t>
            </a:r>
            <a:r>
              <a:rPr lang="en-US" dirty="0" err="1" smtClean="0"/>
              <a:t>giao</a:t>
            </a:r>
            <a:r>
              <a:rPr lang="en-US" dirty="0" smtClean="0"/>
              <a:t> </a:t>
            </a:r>
            <a:r>
              <a:rPr lang="en-US" dirty="0" err="1" smtClean="0"/>
              <a:t>diện</a:t>
            </a:r>
            <a:endParaRPr lang="en-US" dirty="0" smtClean="0"/>
          </a:p>
          <a:p>
            <a:pPr lvl="1"/>
            <a:r>
              <a:rPr lang="en-US" dirty="0" err="1" smtClean="0"/>
              <a:t>Bước</a:t>
            </a:r>
            <a:r>
              <a:rPr lang="en-US" dirty="0" smtClean="0"/>
              <a:t> 3: </a:t>
            </a:r>
            <a:r>
              <a:rPr lang="en-US" dirty="0" err="1" smtClean="0"/>
              <a:t>Thực</a:t>
            </a:r>
            <a:r>
              <a:rPr lang="en-US" dirty="0" smtClean="0"/>
              <a:t> </a:t>
            </a:r>
            <a:r>
              <a:rPr lang="en-US" dirty="0" err="1" smtClean="0"/>
              <a:t>hiện</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endParaRPr lang="en-US" dirty="0" smtClean="0"/>
          </a:p>
          <a:p>
            <a:pPr lvl="1"/>
            <a:r>
              <a:rPr lang="en-US" dirty="0" err="1" smtClean="0"/>
              <a:t>Bước</a:t>
            </a:r>
            <a:r>
              <a:rPr lang="en-US" dirty="0" smtClean="0"/>
              <a:t> 4: </a:t>
            </a:r>
            <a:r>
              <a:rPr lang="en-US" dirty="0" err="1" smtClean="0"/>
              <a:t>Xử</a:t>
            </a:r>
            <a:r>
              <a:rPr lang="en-US" dirty="0" smtClean="0"/>
              <a:t> </a:t>
            </a:r>
            <a:r>
              <a:rPr lang="en-US" dirty="0" err="1" smtClean="0"/>
              <a:t>lý</a:t>
            </a:r>
            <a:r>
              <a:rPr lang="en-US" dirty="0" smtClean="0"/>
              <a:t> </a:t>
            </a:r>
            <a:r>
              <a:rPr lang="en-US" dirty="0" err="1" smtClean="0"/>
              <a:t>các</a:t>
            </a:r>
            <a:r>
              <a:rPr lang="en-US" dirty="0" smtClean="0"/>
              <a:t> </a:t>
            </a:r>
            <a:r>
              <a:rPr lang="en-US" dirty="0" err="1" smtClean="0"/>
              <a:t>sự</a:t>
            </a:r>
            <a:r>
              <a:rPr lang="en-US" dirty="0" smtClean="0"/>
              <a:t> </a:t>
            </a:r>
            <a:r>
              <a:rPr lang="en-US" dirty="0" err="1" smtClean="0"/>
              <a:t>kiện</a:t>
            </a:r>
            <a:endParaRPr lang="en-US" dirty="0" smtClean="0"/>
          </a:p>
          <a:p>
            <a:endParaRPr lang="en-US" dirty="0"/>
          </a:p>
        </p:txBody>
      </p:sp>
      <p:sp>
        <p:nvSpPr>
          <p:cNvPr id="4" name="Date Placeholder 3"/>
          <p:cNvSpPr>
            <a:spLocks noGrp="1"/>
          </p:cNvSpPr>
          <p:nvPr>
            <p:ph type="dt" sz="half" idx="10"/>
          </p:nvPr>
        </p:nvSpPr>
        <p:spPr/>
        <p:txBody>
          <a:bodyPr/>
          <a:lstStyle/>
          <a:p>
            <a:fld id="{A57FE412-4CE3-4969-B2F6-5C6F88F6BDC2}" type="datetime1">
              <a:rPr lang="vi-VN" smtClean="0"/>
              <a:t>15/10/2022</a:t>
            </a:fld>
            <a:endParaRPr lang="vi-VN"/>
          </a:p>
        </p:txBody>
      </p:sp>
      <p:sp>
        <p:nvSpPr>
          <p:cNvPr id="5" name="Footer Placeholder 4"/>
          <p:cNvSpPr>
            <a:spLocks noGrp="1"/>
          </p:cNvSpPr>
          <p:nvPr>
            <p:ph type="ftr" sz="quarter" idx="4294967295"/>
          </p:nvPr>
        </p:nvSpPr>
        <p:spPr/>
        <p:txBody>
          <a:bodyPr/>
          <a:lstStyle/>
          <a:p>
            <a:r>
              <a:rPr lang="vi-VN" smtClean="0"/>
              <a:t>Chương 5. Lập trình cơ sở dữ liệu</a:t>
            </a:r>
            <a:endParaRPr lang="vi-VN"/>
          </a:p>
        </p:txBody>
      </p:sp>
      <p:sp>
        <p:nvSpPr>
          <p:cNvPr id="6" name="Slide Number Placeholder 5"/>
          <p:cNvSpPr>
            <a:spLocks noGrp="1"/>
          </p:cNvSpPr>
          <p:nvPr>
            <p:ph type="sldNum" sz="quarter" idx="4294967295"/>
          </p:nvPr>
        </p:nvSpPr>
        <p:spPr/>
        <p:txBody>
          <a:bodyPr/>
          <a:lstStyle/>
          <a:p>
            <a:fld id="{5AB95402-1E0D-474E-8D8C-CBE7F053639E}" type="slidenum">
              <a:rPr lang="vi-VN" smtClean="0"/>
              <a:pPr/>
              <a:t>18</a:t>
            </a:fld>
            <a:r>
              <a:rPr lang="vi-VN" smtClean="0"/>
              <a:t>/46</a:t>
            </a:r>
            <a:endParaRPr lang="vi-VN"/>
          </a:p>
        </p:txBody>
      </p:sp>
    </p:spTree>
    <p:extLst>
      <p:ext uri="{BB962C8B-B14F-4D97-AF65-F5344CB8AC3E}">
        <p14:creationId xmlns:p14="http://schemas.microsoft.com/office/powerpoint/2010/main" val="3298433692"/>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Xây dựng ứng dụng minh hoạ</a:t>
            </a:r>
          </a:p>
        </p:txBody>
      </p:sp>
      <p:sp>
        <p:nvSpPr>
          <p:cNvPr id="3" name="Content Placeholder 2"/>
          <p:cNvSpPr>
            <a:spLocks noGrp="1"/>
          </p:cNvSpPr>
          <p:nvPr>
            <p:ph idx="1"/>
          </p:nvPr>
        </p:nvSpPr>
        <p:spPr/>
        <p:txBody>
          <a:bodyPr/>
          <a:lstStyle/>
          <a:p>
            <a:r>
              <a:rPr lang="en-US" dirty="0" err="1" smtClean="0"/>
              <a:t>Bước</a:t>
            </a:r>
            <a:r>
              <a:rPr lang="en-US" dirty="0" smtClean="0"/>
              <a:t> 1: </a:t>
            </a:r>
            <a:r>
              <a:rPr lang="en-US" dirty="0" err="1" smtClean="0"/>
              <a:t>Tạo</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endParaRPr lang="en-US" dirty="0" smtClean="0"/>
          </a:p>
          <a:p>
            <a:pPr lvl="1"/>
            <a:r>
              <a:rPr lang="en-US" dirty="0" err="1" smtClean="0"/>
              <a:t>Tạo</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mới</a:t>
            </a:r>
            <a:endParaRPr lang="en-US" dirty="0" smtClean="0"/>
          </a:p>
          <a:p>
            <a:pPr lvl="1"/>
            <a:r>
              <a:rPr lang="en-US" dirty="0" err="1" smtClean="0"/>
              <a:t>Tạo</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endParaRPr lang="en-US" dirty="0" smtClean="0"/>
          </a:p>
          <a:p>
            <a:pPr lvl="2"/>
            <a:r>
              <a:rPr lang="en-US" dirty="0" smtClean="0"/>
              <a:t>Ở </a:t>
            </a:r>
            <a:r>
              <a:rPr lang="en-US" dirty="0" err="1" smtClean="0"/>
              <a:t>khung</a:t>
            </a:r>
            <a:r>
              <a:rPr lang="en-US" dirty="0" smtClean="0"/>
              <a:t> Solution Explorer, </a:t>
            </a:r>
            <a:r>
              <a:rPr lang="en-US" dirty="0" err="1" smtClean="0"/>
              <a:t>nháy</a:t>
            </a:r>
            <a:r>
              <a:rPr lang="en-US" dirty="0" smtClean="0"/>
              <a:t> </a:t>
            </a:r>
            <a:r>
              <a:rPr lang="en-US" dirty="0" err="1" smtClean="0"/>
              <a:t>phải</a:t>
            </a:r>
            <a:r>
              <a:rPr lang="en-US" dirty="0" smtClean="0"/>
              <a:t> </a:t>
            </a:r>
            <a:r>
              <a:rPr lang="en-US" dirty="0" err="1" smtClean="0"/>
              <a:t>chuột</a:t>
            </a:r>
            <a:r>
              <a:rPr lang="en-US" dirty="0" smtClean="0"/>
              <a:t> </a:t>
            </a:r>
            <a:r>
              <a:rPr lang="en-US" dirty="0" err="1" smtClean="0"/>
              <a:t>lên</a:t>
            </a:r>
            <a:r>
              <a:rPr lang="en-US" dirty="0" smtClean="0"/>
              <a:t> </a:t>
            </a:r>
            <a:r>
              <a:rPr lang="en-US" dirty="0" err="1" smtClean="0"/>
              <a:t>tên</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chọn</a:t>
            </a:r>
            <a:r>
              <a:rPr lang="en-US" dirty="0" smtClean="0"/>
              <a:t> Add </a:t>
            </a:r>
            <a:r>
              <a:rPr lang="en-US" dirty="0" smtClean="0">
                <a:sym typeface="Wingdings" pitchFamily="2" charset="2"/>
              </a:rPr>
              <a:t> New Item…</a:t>
            </a:r>
          </a:p>
          <a:p>
            <a:pPr lvl="2"/>
            <a:r>
              <a:rPr lang="en-US" dirty="0" err="1" smtClean="0">
                <a:sym typeface="Wingdings" pitchFamily="2" charset="2"/>
              </a:rPr>
              <a:t>Chọn</a:t>
            </a:r>
            <a:r>
              <a:rPr lang="en-US" dirty="0" smtClean="0">
                <a:sym typeface="Wingdings" pitchFamily="2" charset="2"/>
              </a:rPr>
              <a:t> Data  Service-based Database (</a:t>
            </a:r>
            <a:r>
              <a:rPr lang="en-US" dirty="0" err="1" smtClean="0">
                <a:sym typeface="Wingdings" pitchFamily="2" charset="2"/>
              </a:rPr>
              <a:t>hoặc</a:t>
            </a:r>
            <a:r>
              <a:rPr lang="en-US" dirty="0" smtClean="0">
                <a:sym typeface="Wingdings" pitchFamily="2" charset="2"/>
              </a:rPr>
              <a:t> </a:t>
            </a:r>
            <a:r>
              <a:rPr lang="en-US" i="1" dirty="0"/>
              <a:t>SQL Database </a:t>
            </a:r>
            <a:r>
              <a:rPr lang="en-US" dirty="0" err="1" smtClean="0"/>
              <a:t>trong</a:t>
            </a:r>
            <a:r>
              <a:rPr lang="en-US" dirty="0" smtClean="0"/>
              <a:t> </a:t>
            </a:r>
            <a:r>
              <a:rPr lang="en-US" i="1" dirty="0" smtClean="0"/>
              <a:t>Visual </a:t>
            </a:r>
            <a:r>
              <a:rPr lang="en-US" i="1" dirty="0"/>
              <a:t>Studio Net </a:t>
            </a:r>
            <a:r>
              <a:rPr lang="en-US" i="1" dirty="0" smtClean="0"/>
              <a:t>2019)</a:t>
            </a:r>
          </a:p>
          <a:p>
            <a:pPr lvl="2"/>
            <a:r>
              <a:rPr lang="en-US" dirty="0" err="1" smtClean="0"/>
              <a:t>Tạo</a:t>
            </a:r>
            <a:r>
              <a:rPr lang="en-US" dirty="0" smtClean="0"/>
              <a:t> </a:t>
            </a:r>
            <a:r>
              <a:rPr lang="en-US" dirty="0" err="1" smtClean="0"/>
              <a:t>bảng</a:t>
            </a:r>
            <a:r>
              <a:rPr lang="en-US" dirty="0" smtClean="0"/>
              <a:t> </a:t>
            </a:r>
            <a:r>
              <a:rPr lang="en-US" dirty="0" err="1" smtClean="0"/>
              <a:t>tblSinhvien</a:t>
            </a:r>
            <a:endParaRPr lang="en-US" dirty="0"/>
          </a:p>
        </p:txBody>
      </p:sp>
      <p:sp>
        <p:nvSpPr>
          <p:cNvPr id="4" name="Date Placeholder 3"/>
          <p:cNvSpPr>
            <a:spLocks noGrp="1"/>
          </p:cNvSpPr>
          <p:nvPr>
            <p:ph type="dt" sz="half" idx="10"/>
          </p:nvPr>
        </p:nvSpPr>
        <p:spPr/>
        <p:txBody>
          <a:bodyPr/>
          <a:lstStyle/>
          <a:p>
            <a:fld id="{BC8A5637-B898-4498-B64A-37C3B48E9656}" type="datetime1">
              <a:rPr lang="vi-VN" smtClean="0"/>
              <a:t>15/10/2022</a:t>
            </a:fld>
            <a:endParaRPr lang="vi-VN"/>
          </a:p>
        </p:txBody>
      </p:sp>
      <p:sp>
        <p:nvSpPr>
          <p:cNvPr id="5" name="Footer Placeholder 4"/>
          <p:cNvSpPr>
            <a:spLocks noGrp="1"/>
          </p:cNvSpPr>
          <p:nvPr>
            <p:ph type="ftr" sz="quarter" idx="4294967295"/>
          </p:nvPr>
        </p:nvSpPr>
        <p:spPr/>
        <p:txBody>
          <a:bodyPr/>
          <a:lstStyle/>
          <a:p>
            <a:r>
              <a:rPr lang="vi-VN" smtClean="0"/>
              <a:t>Chương 5. Lập trình cơ sở dữ liệu</a:t>
            </a:r>
            <a:endParaRPr lang="vi-V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8315" y="3568459"/>
            <a:ext cx="3895725"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4294967295"/>
          </p:nvPr>
        </p:nvSpPr>
        <p:spPr/>
        <p:txBody>
          <a:bodyPr/>
          <a:lstStyle/>
          <a:p>
            <a:fld id="{5AB95402-1E0D-474E-8D8C-CBE7F053639E}" type="slidenum">
              <a:rPr lang="vi-VN" smtClean="0"/>
              <a:pPr/>
              <a:t>19</a:t>
            </a:fld>
            <a:r>
              <a:rPr lang="vi-VN" smtClean="0"/>
              <a:t>/46</a:t>
            </a:r>
            <a:endParaRPr lang="vi-VN"/>
          </a:p>
        </p:txBody>
      </p:sp>
    </p:spTree>
    <p:extLst>
      <p:ext uri="{BB962C8B-B14F-4D97-AF65-F5344CB8AC3E}">
        <p14:creationId xmlns:p14="http://schemas.microsoft.com/office/powerpoint/2010/main" val="2116621377"/>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Nội dung</a:t>
            </a:r>
          </a:p>
        </p:txBody>
      </p:sp>
      <p:sp>
        <p:nvSpPr>
          <p:cNvPr id="2" name="Date Placeholder 1"/>
          <p:cNvSpPr>
            <a:spLocks noGrp="1"/>
          </p:cNvSpPr>
          <p:nvPr>
            <p:ph type="dt" sz="half" idx="10"/>
          </p:nvPr>
        </p:nvSpPr>
        <p:spPr/>
        <p:txBody>
          <a:bodyPr/>
          <a:lstStyle/>
          <a:p>
            <a:fld id="{C9054C88-1F68-44B6-8870-913B003193B9}" type="datetime1">
              <a:rPr lang="vi-VN" smtClean="0"/>
              <a:t>15/10/2022</a:t>
            </a:fld>
            <a:endParaRPr lang="vi-VN"/>
          </a:p>
        </p:txBody>
      </p:sp>
      <p:sp>
        <p:nvSpPr>
          <p:cNvPr id="16387" name="Footer Placeholder 3"/>
          <p:cNvSpPr>
            <a:spLocks noGrp="1"/>
          </p:cNvSpPr>
          <p:nvPr>
            <p:ph type="ftr" sz="quarter" idx="4294967295"/>
          </p:nvPr>
        </p:nvSpPr>
        <p:spPr>
          <a:noFill/>
        </p:spPr>
        <p:txBody>
          <a:bodyPr/>
          <a:lstStyle/>
          <a:p>
            <a:r>
              <a:rPr lang="vi-VN" smtClean="0"/>
              <a:t>Chương 5. Lập trình cơ sở dữ liệu</a:t>
            </a:r>
            <a:endParaRPr lang="en-US" smtClean="0"/>
          </a:p>
        </p:txBody>
      </p:sp>
      <p:grpSp>
        <p:nvGrpSpPr>
          <p:cNvPr id="44" name="Group 46"/>
          <p:cNvGrpSpPr>
            <a:grpSpLocks/>
          </p:cNvGrpSpPr>
          <p:nvPr/>
        </p:nvGrpSpPr>
        <p:grpSpPr bwMode="auto">
          <a:xfrm>
            <a:off x="3143672" y="1905000"/>
            <a:ext cx="5256584" cy="685800"/>
            <a:chOff x="1296" y="1824"/>
            <a:chExt cx="2976" cy="432"/>
          </a:xfrm>
        </p:grpSpPr>
        <p:sp>
          <p:nvSpPr>
            <p:cNvPr id="45" name="AutoShape 47"/>
            <p:cNvSpPr>
              <a:spLocks noChangeArrowheads="1"/>
            </p:cNvSpPr>
            <p:nvPr/>
          </p:nvSpPr>
          <p:spPr bwMode="gray">
            <a:xfrm>
              <a:off x="1536" y="1899"/>
              <a:ext cx="2736" cy="288"/>
            </a:xfrm>
            <a:prstGeom prst="roundRect">
              <a:avLst>
                <a:gd name="adj" fmla="val 16667"/>
              </a:avLst>
            </a:prstGeom>
            <a:gradFill rotWithShape="1">
              <a:gsLst>
                <a:gs pos="0">
                  <a:srgbClr val="85BA54">
                    <a:gamma/>
                    <a:tint val="21176"/>
                    <a:invGamma/>
                  </a:srgbClr>
                </a:gs>
                <a:gs pos="100000">
                  <a:srgbClr val="85BA54"/>
                </a:gs>
              </a:gsLst>
              <a:lin ang="0" scaled="1"/>
            </a:gradFill>
            <a:ln w="12700" algn="ctr">
              <a:solidFill>
                <a:srgbClr val="FFFFFF"/>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defRPr/>
              </a:pPr>
              <a:endParaRPr lang="en-US" kern="0">
                <a:solidFill>
                  <a:srgbClr val="003366"/>
                </a:solidFill>
                <a:latin typeface="Arial" charset="0"/>
                <a:cs typeface="Arial" charset="0"/>
              </a:endParaRPr>
            </a:p>
          </p:txBody>
        </p:sp>
        <p:sp>
          <p:nvSpPr>
            <p:cNvPr id="46" name="AutoShape 48"/>
            <p:cNvSpPr>
              <a:spLocks noChangeArrowheads="1"/>
            </p:cNvSpPr>
            <p:nvPr/>
          </p:nvSpPr>
          <p:spPr bwMode="gray">
            <a:xfrm>
              <a:off x="1296" y="1824"/>
              <a:ext cx="432" cy="432"/>
            </a:xfrm>
            <a:prstGeom prst="diamond">
              <a:avLst/>
            </a:prstGeom>
            <a:solidFill>
              <a:srgbClr val="85BA54"/>
            </a:solidFill>
            <a:ln w="25400" algn="ctr">
              <a:solidFill>
                <a:srgbClr val="FFFFFF"/>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defRPr/>
              </a:pPr>
              <a:endParaRPr lang="en-US" kern="0">
                <a:solidFill>
                  <a:srgbClr val="003366"/>
                </a:solidFill>
                <a:latin typeface="Arial" charset="0"/>
                <a:cs typeface="Arial" charset="0"/>
              </a:endParaRPr>
            </a:p>
          </p:txBody>
        </p:sp>
        <p:sp>
          <p:nvSpPr>
            <p:cNvPr id="47" name="Text Box 49"/>
            <p:cNvSpPr txBox="1">
              <a:spLocks noChangeArrowheads="1"/>
            </p:cNvSpPr>
            <p:nvPr/>
          </p:nvSpPr>
          <p:spPr bwMode="gray">
            <a:xfrm>
              <a:off x="1824" y="1934"/>
              <a:ext cx="2448" cy="233"/>
            </a:xfrm>
            <a:prstGeom prst="rect">
              <a:avLst/>
            </a:prstGeom>
            <a:noFill/>
            <a:ln w="9525" algn="ctr">
              <a:noFill/>
              <a:miter lim="800000"/>
              <a:headEnd/>
              <a:tailEnd/>
            </a:ln>
          </p:spPr>
          <p:txBody>
            <a:bodyPr>
              <a:spAutoFit/>
            </a:bodyPr>
            <a:lstStyle/>
            <a:p>
              <a:pPr eaLnBrk="0" fontAlgn="base" hangingPunct="0">
                <a:spcBef>
                  <a:spcPct val="0"/>
                </a:spcBef>
                <a:spcAft>
                  <a:spcPct val="0"/>
                </a:spcAft>
                <a:defRPr/>
              </a:pPr>
              <a:r>
                <a:rPr lang="en-US" b="1" kern="0">
                  <a:solidFill>
                    <a:srgbClr val="000000"/>
                  </a:solidFill>
                  <a:latin typeface="Arial" charset="0"/>
                  <a:cs typeface="Arial" charset="0"/>
                </a:rPr>
                <a:t>Tổng quan về ADO.NET</a:t>
              </a:r>
            </a:p>
          </p:txBody>
        </p:sp>
        <p:sp>
          <p:nvSpPr>
            <p:cNvPr id="48" name="Text Box 50"/>
            <p:cNvSpPr txBox="1">
              <a:spLocks noChangeArrowheads="1"/>
            </p:cNvSpPr>
            <p:nvPr/>
          </p:nvSpPr>
          <p:spPr bwMode="gray">
            <a:xfrm>
              <a:off x="1404" y="1886"/>
              <a:ext cx="202" cy="291"/>
            </a:xfrm>
            <a:prstGeom prst="rect">
              <a:avLst/>
            </a:prstGeom>
            <a:noFill/>
            <a:ln w="9525" algn="ctr">
              <a:noFill/>
              <a:miter lim="800000"/>
              <a:headEnd/>
              <a:tailEnd/>
            </a:ln>
          </p:spPr>
          <p:txBody>
            <a:bodyPr wrap="none">
              <a:spAutoFit/>
            </a:bodyPr>
            <a:lstStyle/>
            <a:p>
              <a:pPr algn="ctr" eaLnBrk="0" fontAlgn="base" hangingPunct="0">
                <a:spcBef>
                  <a:spcPct val="0"/>
                </a:spcBef>
                <a:spcAft>
                  <a:spcPct val="0"/>
                </a:spcAft>
                <a:defRPr/>
              </a:pPr>
              <a:r>
                <a:rPr lang="en-US" sz="2400" kern="0">
                  <a:solidFill>
                    <a:srgbClr val="FFFFFF"/>
                  </a:solidFill>
                  <a:latin typeface="Arial" charset="0"/>
                  <a:cs typeface="Arial" charset="0"/>
                </a:rPr>
                <a:t>1</a:t>
              </a:r>
            </a:p>
          </p:txBody>
        </p:sp>
      </p:grpSp>
      <p:grpSp>
        <p:nvGrpSpPr>
          <p:cNvPr id="49" name="Group 51"/>
          <p:cNvGrpSpPr>
            <a:grpSpLocks/>
          </p:cNvGrpSpPr>
          <p:nvPr/>
        </p:nvGrpSpPr>
        <p:grpSpPr bwMode="auto">
          <a:xfrm>
            <a:off x="3143672" y="2743200"/>
            <a:ext cx="5256584" cy="685800"/>
            <a:chOff x="1296" y="1824"/>
            <a:chExt cx="2976" cy="432"/>
          </a:xfrm>
        </p:grpSpPr>
        <p:sp>
          <p:nvSpPr>
            <p:cNvPr id="50" name="AutoShape 52"/>
            <p:cNvSpPr>
              <a:spLocks noChangeArrowheads="1"/>
            </p:cNvSpPr>
            <p:nvPr/>
          </p:nvSpPr>
          <p:spPr bwMode="gray">
            <a:xfrm>
              <a:off x="1536" y="1899"/>
              <a:ext cx="2736" cy="288"/>
            </a:xfrm>
            <a:prstGeom prst="roundRect">
              <a:avLst>
                <a:gd name="adj" fmla="val 16667"/>
              </a:avLst>
            </a:prstGeom>
            <a:gradFill rotWithShape="1">
              <a:gsLst>
                <a:gs pos="0">
                  <a:srgbClr val="DE8848">
                    <a:gamma/>
                    <a:tint val="21176"/>
                    <a:invGamma/>
                  </a:srgbClr>
                </a:gs>
                <a:gs pos="100000">
                  <a:srgbClr val="DE8848"/>
                </a:gs>
              </a:gsLst>
              <a:lin ang="0" scaled="1"/>
            </a:gradFill>
            <a:ln w="12700" algn="ctr">
              <a:solidFill>
                <a:srgbClr val="FFFFFF"/>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defRPr/>
              </a:pPr>
              <a:endParaRPr lang="en-US" kern="0">
                <a:solidFill>
                  <a:srgbClr val="003366"/>
                </a:solidFill>
                <a:latin typeface="Arial" charset="0"/>
                <a:cs typeface="Arial" charset="0"/>
              </a:endParaRPr>
            </a:p>
          </p:txBody>
        </p:sp>
        <p:sp>
          <p:nvSpPr>
            <p:cNvPr id="51" name="AutoShape 53"/>
            <p:cNvSpPr>
              <a:spLocks noChangeArrowheads="1"/>
            </p:cNvSpPr>
            <p:nvPr/>
          </p:nvSpPr>
          <p:spPr bwMode="gray">
            <a:xfrm>
              <a:off x="1296" y="1824"/>
              <a:ext cx="432" cy="432"/>
            </a:xfrm>
            <a:prstGeom prst="diamond">
              <a:avLst/>
            </a:prstGeom>
            <a:solidFill>
              <a:srgbClr val="DE8848"/>
            </a:solidFill>
            <a:ln w="25400" algn="ctr">
              <a:solidFill>
                <a:srgbClr val="FFFFFF"/>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defRPr/>
              </a:pPr>
              <a:endParaRPr lang="en-US" kern="0">
                <a:solidFill>
                  <a:srgbClr val="003366"/>
                </a:solidFill>
                <a:latin typeface="Arial" charset="0"/>
                <a:cs typeface="Arial" charset="0"/>
              </a:endParaRPr>
            </a:p>
          </p:txBody>
        </p:sp>
        <p:sp>
          <p:nvSpPr>
            <p:cNvPr id="52" name="Text Box 54"/>
            <p:cNvSpPr txBox="1">
              <a:spLocks noChangeArrowheads="1"/>
            </p:cNvSpPr>
            <p:nvPr/>
          </p:nvSpPr>
          <p:spPr bwMode="gray">
            <a:xfrm>
              <a:off x="1824" y="1934"/>
              <a:ext cx="2448" cy="233"/>
            </a:xfrm>
            <a:prstGeom prst="rect">
              <a:avLst/>
            </a:prstGeom>
            <a:noFill/>
            <a:ln w="9525" algn="ctr">
              <a:noFill/>
              <a:miter lim="800000"/>
              <a:headEnd/>
              <a:tailEnd/>
            </a:ln>
          </p:spPr>
          <p:txBody>
            <a:bodyPr>
              <a:spAutoFit/>
            </a:bodyPr>
            <a:lstStyle/>
            <a:p>
              <a:pPr eaLnBrk="0" fontAlgn="base" hangingPunct="0">
                <a:spcBef>
                  <a:spcPct val="0"/>
                </a:spcBef>
                <a:spcAft>
                  <a:spcPct val="0"/>
                </a:spcAft>
                <a:defRPr/>
              </a:pPr>
              <a:r>
                <a:rPr lang="en-US" b="1" kern="0">
                  <a:solidFill>
                    <a:srgbClr val="000000"/>
                  </a:solidFill>
                  <a:latin typeface="Arial" charset="0"/>
                  <a:cs typeface="Arial" charset="0"/>
                </a:rPr>
                <a:t>Kết nối cơ sở dữ liệu bằng ADO.NET</a:t>
              </a:r>
            </a:p>
          </p:txBody>
        </p:sp>
        <p:sp>
          <p:nvSpPr>
            <p:cNvPr id="53" name="Text Box 55"/>
            <p:cNvSpPr txBox="1">
              <a:spLocks noChangeArrowheads="1"/>
            </p:cNvSpPr>
            <p:nvPr/>
          </p:nvSpPr>
          <p:spPr bwMode="gray">
            <a:xfrm>
              <a:off x="1404" y="1886"/>
              <a:ext cx="202" cy="291"/>
            </a:xfrm>
            <a:prstGeom prst="rect">
              <a:avLst/>
            </a:prstGeom>
            <a:noFill/>
            <a:ln w="9525" algn="ctr">
              <a:noFill/>
              <a:miter lim="800000"/>
              <a:headEnd/>
              <a:tailEnd/>
            </a:ln>
          </p:spPr>
          <p:txBody>
            <a:bodyPr wrap="none">
              <a:spAutoFit/>
            </a:bodyPr>
            <a:lstStyle/>
            <a:p>
              <a:pPr algn="ctr" eaLnBrk="0" fontAlgn="base" hangingPunct="0">
                <a:spcBef>
                  <a:spcPct val="0"/>
                </a:spcBef>
                <a:spcAft>
                  <a:spcPct val="0"/>
                </a:spcAft>
                <a:defRPr/>
              </a:pPr>
              <a:r>
                <a:rPr lang="en-US" sz="2400" kern="0">
                  <a:solidFill>
                    <a:srgbClr val="FFFFFF"/>
                  </a:solidFill>
                  <a:latin typeface="Arial" charset="0"/>
                  <a:cs typeface="Arial" charset="0"/>
                </a:rPr>
                <a:t>2</a:t>
              </a:r>
            </a:p>
          </p:txBody>
        </p:sp>
      </p:grpSp>
      <p:grpSp>
        <p:nvGrpSpPr>
          <p:cNvPr id="25" name="Group 56"/>
          <p:cNvGrpSpPr>
            <a:grpSpLocks/>
          </p:cNvGrpSpPr>
          <p:nvPr/>
        </p:nvGrpSpPr>
        <p:grpSpPr bwMode="auto">
          <a:xfrm>
            <a:off x="3171800" y="3581400"/>
            <a:ext cx="5228456" cy="685800"/>
            <a:chOff x="1296" y="1824"/>
            <a:chExt cx="2976" cy="432"/>
          </a:xfrm>
        </p:grpSpPr>
        <p:sp>
          <p:nvSpPr>
            <p:cNvPr id="26" name="AutoShape 57"/>
            <p:cNvSpPr>
              <a:spLocks noChangeArrowheads="1"/>
            </p:cNvSpPr>
            <p:nvPr/>
          </p:nvSpPr>
          <p:spPr bwMode="gray">
            <a:xfrm>
              <a:off x="1536" y="1899"/>
              <a:ext cx="2736" cy="288"/>
            </a:xfrm>
            <a:prstGeom prst="roundRect">
              <a:avLst>
                <a:gd name="adj" fmla="val 16667"/>
              </a:avLst>
            </a:prstGeom>
            <a:gradFill rotWithShape="1">
              <a:gsLst>
                <a:gs pos="0">
                  <a:srgbClr val="5086C2">
                    <a:gamma/>
                    <a:tint val="21176"/>
                    <a:invGamma/>
                  </a:srgbClr>
                </a:gs>
                <a:gs pos="100000">
                  <a:srgbClr val="5086C2"/>
                </a:gs>
              </a:gsLst>
              <a:lin ang="0" scaled="1"/>
            </a:gradFill>
            <a:ln w="12700" algn="ctr">
              <a:solidFill>
                <a:srgbClr val="FFFFFF"/>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defRPr/>
              </a:pPr>
              <a:endParaRPr lang="en-US" kern="0">
                <a:solidFill>
                  <a:srgbClr val="003366"/>
                </a:solidFill>
                <a:latin typeface="Arial" charset="0"/>
                <a:cs typeface="Arial" charset="0"/>
              </a:endParaRPr>
            </a:p>
          </p:txBody>
        </p:sp>
        <p:sp>
          <p:nvSpPr>
            <p:cNvPr id="27" name="AutoShape 58"/>
            <p:cNvSpPr>
              <a:spLocks noChangeArrowheads="1"/>
            </p:cNvSpPr>
            <p:nvPr/>
          </p:nvSpPr>
          <p:spPr bwMode="gray">
            <a:xfrm>
              <a:off x="1296" y="1824"/>
              <a:ext cx="432" cy="432"/>
            </a:xfrm>
            <a:prstGeom prst="diamond">
              <a:avLst/>
            </a:prstGeom>
            <a:solidFill>
              <a:srgbClr val="4C59D2"/>
            </a:solidFill>
            <a:ln w="25400" algn="ctr">
              <a:solidFill>
                <a:srgbClr val="FFFFFF"/>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defRPr/>
              </a:pPr>
              <a:endParaRPr lang="en-US" kern="0">
                <a:solidFill>
                  <a:srgbClr val="003366"/>
                </a:solidFill>
                <a:latin typeface="Arial" charset="0"/>
                <a:cs typeface="Arial" charset="0"/>
              </a:endParaRPr>
            </a:p>
          </p:txBody>
        </p:sp>
        <p:sp>
          <p:nvSpPr>
            <p:cNvPr id="28" name="Text Box 59"/>
            <p:cNvSpPr txBox="1">
              <a:spLocks noChangeArrowheads="1"/>
            </p:cNvSpPr>
            <p:nvPr/>
          </p:nvSpPr>
          <p:spPr bwMode="gray">
            <a:xfrm>
              <a:off x="1824" y="1934"/>
              <a:ext cx="2448" cy="231"/>
            </a:xfrm>
            <a:prstGeom prst="rect">
              <a:avLst/>
            </a:prstGeom>
            <a:noFill/>
            <a:ln w="9525" algn="ctr">
              <a:noFill/>
              <a:miter lim="800000"/>
              <a:headEnd/>
              <a:tailEnd/>
            </a:ln>
          </p:spPr>
          <p:txBody>
            <a:bodyPr>
              <a:spAutoFit/>
            </a:bodyPr>
            <a:lstStyle/>
            <a:p>
              <a:pPr eaLnBrk="0" fontAlgn="base" hangingPunct="0">
                <a:spcBef>
                  <a:spcPct val="0"/>
                </a:spcBef>
                <a:spcAft>
                  <a:spcPct val="0"/>
                </a:spcAft>
                <a:defRPr/>
              </a:pPr>
              <a:r>
                <a:rPr lang="en-US" b="1" kern="0">
                  <a:solidFill>
                    <a:srgbClr val="000000"/>
                  </a:solidFill>
                  <a:latin typeface="Arial" charset="0"/>
                  <a:cs typeface="Arial" charset="0"/>
                </a:rPr>
                <a:t>Xây dựng ứng dụng minh hoạ</a:t>
              </a:r>
            </a:p>
          </p:txBody>
        </p:sp>
        <p:sp>
          <p:nvSpPr>
            <p:cNvPr id="29" name="Text Box 60"/>
            <p:cNvSpPr txBox="1">
              <a:spLocks noChangeArrowheads="1"/>
            </p:cNvSpPr>
            <p:nvPr/>
          </p:nvSpPr>
          <p:spPr bwMode="gray">
            <a:xfrm>
              <a:off x="1403" y="1886"/>
              <a:ext cx="203" cy="291"/>
            </a:xfrm>
            <a:prstGeom prst="rect">
              <a:avLst/>
            </a:prstGeom>
            <a:noFill/>
            <a:ln w="9525" algn="ctr">
              <a:noFill/>
              <a:miter lim="800000"/>
              <a:headEnd/>
              <a:tailEnd/>
            </a:ln>
          </p:spPr>
          <p:txBody>
            <a:bodyPr wrap="none">
              <a:spAutoFit/>
            </a:bodyPr>
            <a:lstStyle/>
            <a:p>
              <a:pPr algn="ctr" eaLnBrk="0" fontAlgn="base" hangingPunct="0">
                <a:spcBef>
                  <a:spcPct val="0"/>
                </a:spcBef>
                <a:spcAft>
                  <a:spcPct val="0"/>
                </a:spcAft>
                <a:defRPr/>
              </a:pPr>
              <a:r>
                <a:rPr lang="en-US" sz="2400" kern="0">
                  <a:solidFill>
                    <a:srgbClr val="FFFFFF"/>
                  </a:solidFill>
                  <a:latin typeface="Arial" charset="0"/>
                  <a:cs typeface="Arial" charset="0"/>
                </a:rPr>
                <a:t>3</a:t>
              </a:r>
            </a:p>
          </p:txBody>
        </p:sp>
      </p:grpSp>
      <p:sp>
        <p:nvSpPr>
          <p:cNvPr id="3" name="Slide Number Placeholder 2"/>
          <p:cNvSpPr>
            <a:spLocks noGrp="1"/>
          </p:cNvSpPr>
          <p:nvPr>
            <p:ph type="sldNum" sz="quarter" idx="4294967295"/>
          </p:nvPr>
        </p:nvSpPr>
        <p:spPr/>
        <p:txBody>
          <a:bodyPr/>
          <a:lstStyle/>
          <a:p>
            <a:fld id="{5AB95402-1E0D-474E-8D8C-CBE7F053639E}" type="slidenum">
              <a:rPr lang="vi-VN" smtClean="0"/>
              <a:pPr/>
              <a:t>2</a:t>
            </a:fld>
            <a:r>
              <a:rPr lang="vi-VN" smtClean="0"/>
              <a:t>/46</a:t>
            </a:r>
            <a:endParaRPr lang="vi-VN"/>
          </a:p>
        </p:txBody>
      </p:sp>
    </p:spTree>
    <p:extLst>
      <p:ext uri="{BB962C8B-B14F-4D97-AF65-F5344CB8AC3E}">
        <p14:creationId xmlns:p14="http://schemas.microsoft.com/office/powerpoint/2010/main" val="3984599418"/>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anim calcmode="lin" valueType="num">
                                      <p:cBhvr>
                                        <p:cTn id="8" dur="500" fill="hold"/>
                                        <p:tgtEl>
                                          <p:spTgt spid="44"/>
                                        </p:tgtEl>
                                        <p:attrNameLst>
                                          <p:attrName>ppt_x</p:attrName>
                                        </p:attrNameLst>
                                      </p:cBhvr>
                                      <p:tavLst>
                                        <p:tav tm="0">
                                          <p:val>
                                            <p:strVal val="#ppt_x"/>
                                          </p:val>
                                        </p:tav>
                                        <p:tav tm="100000">
                                          <p:val>
                                            <p:strVal val="#ppt_x"/>
                                          </p:val>
                                        </p:tav>
                                      </p:tavLst>
                                    </p:anim>
                                    <p:anim calcmode="lin" valueType="num">
                                      <p:cBhvr>
                                        <p:cTn id="9" dur="500" fill="hold"/>
                                        <p:tgtEl>
                                          <p:spTgt spid="4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nodeType="after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1000"/>
                                        <p:tgtEl>
                                          <p:spTgt spid="49"/>
                                        </p:tgtEl>
                                      </p:cBhvr>
                                    </p:animEffect>
                                    <p:anim calcmode="lin" valueType="num">
                                      <p:cBhvr>
                                        <p:cTn id="14" dur="1000" fill="hold"/>
                                        <p:tgtEl>
                                          <p:spTgt spid="49"/>
                                        </p:tgtEl>
                                        <p:attrNameLst>
                                          <p:attrName>ppt_x</p:attrName>
                                        </p:attrNameLst>
                                      </p:cBhvr>
                                      <p:tavLst>
                                        <p:tav tm="0">
                                          <p:val>
                                            <p:strVal val="#ppt_x"/>
                                          </p:val>
                                        </p:tav>
                                        <p:tav tm="100000">
                                          <p:val>
                                            <p:strVal val="#ppt_x"/>
                                          </p:val>
                                        </p:tav>
                                      </p:tavLst>
                                    </p:anim>
                                    <p:anim calcmode="lin" valueType="num">
                                      <p:cBhvr>
                                        <p:cTn id="15" dur="1000" fill="hold"/>
                                        <p:tgtEl>
                                          <p:spTgt spid="49"/>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7"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1000"/>
                                        <p:tgtEl>
                                          <p:spTgt spid="25"/>
                                        </p:tgtEl>
                                      </p:cBhvr>
                                    </p:animEffect>
                                    <p:anim calcmode="lin" valueType="num">
                                      <p:cBhvr>
                                        <p:cTn id="20" dur="1000" fill="hold"/>
                                        <p:tgtEl>
                                          <p:spTgt spid="25"/>
                                        </p:tgtEl>
                                        <p:attrNameLst>
                                          <p:attrName>ppt_x</p:attrName>
                                        </p:attrNameLst>
                                      </p:cBhvr>
                                      <p:tavLst>
                                        <p:tav tm="0">
                                          <p:val>
                                            <p:strVal val="#ppt_x"/>
                                          </p:val>
                                        </p:tav>
                                        <p:tav tm="100000">
                                          <p:val>
                                            <p:strVal val="#ppt_x"/>
                                          </p:val>
                                        </p:tav>
                                      </p:tavLst>
                                    </p:anim>
                                    <p:anim calcmode="lin" valueType="num">
                                      <p:cBhvr>
                                        <p:cTn id="2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Xây dựng ứng dụng minh hoạ</a:t>
            </a:r>
          </a:p>
        </p:txBody>
      </p:sp>
      <p:sp>
        <p:nvSpPr>
          <p:cNvPr id="3" name="Content Placeholder 2"/>
          <p:cNvSpPr>
            <a:spLocks noGrp="1"/>
          </p:cNvSpPr>
          <p:nvPr>
            <p:ph idx="1"/>
          </p:nvPr>
        </p:nvSpPr>
        <p:spPr>
          <a:xfrm>
            <a:off x="116358" y="1014167"/>
            <a:ext cx="11366500" cy="3876675"/>
          </a:xfrm>
        </p:spPr>
        <p:txBody>
          <a:bodyPr/>
          <a:lstStyle/>
          <a:p>
            <a:r>
              <a:rPr lang="en-US" dirty="0" err="1"/>
              <a:t>Bước</a:t>
            </a:r>
            <a:r>
              <a:rPr lang="en-US" dirty="0"/>
              <a:t> </a:t>
            </a:r>
            <a:r>
              <a:rPr lang="en-US" dirty="0" smtClean="0"/>
              <a:t>2: Thiết </a:t>
            </a:r>
            <a:r>
              <a:rPr lang="en-US" dirty="0" err="1" smtClean="0"/>
              <a:t>kế</a:t>
            </a:r>
            <a:r>
              <a:rPr lang="en-US" dirty="0" smtClean="0"/>
              <a:t> </a:t>
            </a:r>
            <a:r>
              <a:rPr lang="en-US" dirty="0" err="1" smtClean="0"/>
              <a:t>giao</a:t>
            </a:r>
            <a:r>
              <a:rPr lang="en-US" dirty="0" smtClean="0"/>
              <a:t> </a:t>
            </a:r>
            <a:r>
              <a:rPr lang="en-US" dirty="0" err="1" smtClean="0"/>
              <a:t>diện</a:t>
            </a:r>
            <a:endParaRPr lang="en-US" dirty="0"/>
          </a:p>
          <a:p>
            <a:pPr lvl="1"/>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a:t>
            </a:r>
          </a:p>
          <a:p>
            <a:pPr lvl="2"/>
            <a:r>
              <a:rPr lang="en-US" dirty="0" smtClean="0"/>
              <a:t>Textbox: </a:t>
            </a:r>
          </a:p>
          <a:p>
            <a:pPr lvl="3"/>
            <a:r>
              <a:rPr lang="en-US" dirty="0" err="1" smtClean="0"/>
              <a:t>txtMaSV</a:t>
            </a:r>
            <a:endParaRPr lang="en-US" dirty="0" smtClean="0"/>
          </a:p>
          <a:p>
            <a:pPr lvl="3"/>
            <a:r>
              <a:rPr lang="en-US" dirty="0" err="1" smtClean="0"/>
              <a:t>txtHoten</a:t>
            </a:r>
            <a:endParaRPr lang="en-US" dirty="0" smtClean="0"/>
          </a:p>
          <a:p>
            <a:pPr lvl="3"/>
            <a:r>
              <a:rPr lang="en-US" dirty="0" err="1" smtClean="0"/>
              <a:t>txtKhoa</a:t>
            </a:r>
            <a:endParaRPr lang="en-US" dirty="0" smtClean="0"/>
          </a:p>
          <a:p>
            <a:pPr lvl="3"/>
            <a:r>
              <a:rPr lang="en-US" dirty="0" err="1" smtClean="0"/>
              <a:t>txtLop</a:t>
            </a:r>
            <a:endParaRPr lang="en-US" dirty="0" smtClean="0"/>
          </a:p>
          <a:p>
            <a:pPr lvl="3"/>
            <a:r>
              <a:rPr lang="en-US" dirty="0" err="1" smtClean="0"/>
              <a:t>txtDiachi</a:t>
            </a:r>
            <a:endParaRPr lang="en-US" dirty="0" smtClean="0"/>
          </a:p>
          <a:p>
            <a:pPr lvl="2"/>
            <a:r>
              <a:rPr lang="en-US" dirty="0" err="1" smtClean="0"/>
              <a:t>Maskedtextbox</a:t>
            </a:r>
            <a:endParaRPr lang="en-US" dirty="0" smtClean="0"/>
          </a:p>
          <a:p>
            <a:pPr lvl="3"/>
            <a:r>
              <a:rPr lang="en-US" dirty="0" err="1" smtClean="0"/>
              <a:t>txtNgaysinh</a:t>
            </a:r>
            <a:endParaRPr lang="en-US" dirty="0" smtClean="0"/>
          </a:p>
          <a:p>
            <a:pPr lvl="2"/>
            <a:r>
              <a:rPr lang="en-US" dirty="0" err="1" smtClean="0"/>
              <a:t>DataGridView</a:t>
            </a:r>
            <a:endParaRPr lang="en-US" dirty="0" smtClean="0"/>
          </a:p>
          <a:p>
            <a:pPr lvl="3"/>
            <a:r>
              <a:rPr lang="en-US" dirty="0" err="1" smtClean="0"/>
              <a:t>DataGridView</a:t>
            </a:r>
            <a:endParaRPr lang="en-US" dirty="0" smtClean="0"/>
          </a:p>
          <a:p>
            <a:pPr lvl="2"/>
            <a:r>
              <a:rPr lang="en-US" dirty="0" smtClean="0"/>
              <a:t>Buttons</a:t>
            </a:r>
          </a:p>
          <a:p>
            <a:pPr lvl="3"/>
            <a:r>
              <a:rPr lang="en-US" dirty="0" err="1" smtClean="0"/>
              <a:t>btnMoi</a:t>
            </a:r>
            <a:r>
              <a:rPr lang="en-US" dirty="0" smtClean="0"/>
              <a:t>, </a:t>
            </a:r>
            <a:r>
              <a:rPr lang="en-US" dirty="0" err="1" smtClean="0"/>
              <a:t>btnSua</a:t>
            </a:r>
            <a:r>
              <a:rPr lang="en-US" dirty="0" smtClean="0"/>
              <a:t>, </a:t>
            </a:r>
            <a:r>
              <a:rPr lang="en-US" dirty="0" err="1" smtClean="0"/>
              <a:t>btnXoa</a:t>
            </a:r>
            <a:r>
              <a:rPr lang="en-US" dirty="0" smtClean="0"/>
              <a:t>, </a:t>
            </a:r>
            <a:r>
              <a:rPr lang="en-US" dirty="0" err="1" smtClean="0"/>
              <a:t>btnLuu</a:t>
            </a:r>
            <a:r>
              <a:rPr lang="en-US" dirty="0" smtClean="0"/>
              <a:t>, </a:t>
            </a:r>
            <a:r>
              <a:rPr lang="en-US" dirty="0" err="1" smtClean="0"/>
              <a:t>btnHuy</a:t>
            </a:r>
            <a:r>
              <a:rPr lang="en-US" dirty="0" smtClean="0"/>
              <a:t>, </a:t>
            </a:r>
            <a:r>
              <a:rPr lang="en-US" dirty="0" err="1" smtClean="0"/>
              <a:t>btnThoat</a:t>
            </a:r>
            <a:endParaRPr lang="en-US" dirty="0" smtClean="0"/>
          </a:p>
          <a:p>
            <a:pPr lvl="2"/>
            <a:endParaRPr lang="en-US" dirty="0"/>
          </a:p>
        </p:txBody>
      </p:sp>
      <p:sp>
        <p:nvSpPr>
          <p:cNvPr id="4" name="Date Placeholder 3"/>
          <p:cNvSpPr>
            <a:spLocks noGrp="1"/>
          </p:cNvSpPr>
          <p:nvPr>
            <p:ph type="dt" sz="half" idx="10"/>
          </p:nvPr>
        </p:nvSpPr>
        <p:spPr/>
        <p:txBody>
          <a:bodyPr/>
          <a:lstStyle/>
          <a:p>
            <a:fld id="{4E00B7E3-C172-46E8-90A3-E0F04E06330D}" type="datetime1">
              <a:rPr lang="vi-VN" smtClean="0"/>
              <a:t>15/10/2022</a:t>
            </a:fld>
            <a:endParaRPr lang="vi-VN"/>
          </a:p>
        </p:txBody>
      </p:sp>
      <p:sp>
        <p:nvSpPr>
          <p:cNvPr id="5" name="Footer Placeholder 4"/>
          <p:cNvSpPr>
            <a:spLocks noGrp="1"/>
          </p:cNvSpPr>
          <p:nvPr>
            <p:ph type="ftr" sz="quarter" idx="4294967295"/>
          </p:nvPr>
        </p:nvSpPr>
        <p:spPr/>
        <p:txBody>
          <a:bodyPr/>
          <a:lstStyle/>
          <a:p>
            <a:r>
              <a:rPr lang="vi-VN" smtClean="0"/>
              <a:t>Chương 5. Lập trình cơ sở dữ liệu</a:t>
            </a:r>
            <a:endParaRPr lang="vi-V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5680" y="1215533"/>
            <a:ext cx="5076825"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4294967295"/>
          </p:nvPr>
        </p:nvSpPr>
        <p:spPr/>
        <p:txBody>
          <a:bodyPr/>
          <a:lstStyle/>
          <a:p>
            <a:fld id="{5AB95402-1E0D-474E-8D8C-CBE7F053639E}" type="slidenum">
              <a:rPr lang="vi-VN" smtClean="0"/>
              <a:pPr/>
              <a:t>20</a:t>
            </a:fld>
            <a:r>
              <a:rPr lang="vi-VN" smtClean="0"/>
              <a:t>/46</a:t>
            </a:r>
            <a:endParaRPr lang="vi-VN"/>
          </a:p>
        </p:txBody>
      </p:sp>
    </p:spTree>
    <p:extLst>
      <p:ext uri="{BB962C8B-B14F-4D97-AF65-F5344CB8AC3E}">
        <p14:creationId xmlns:p14="http://schemas.microsoft.com/office/powerpoint/2010/main" val="3373872621"/>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Xây dựng ứng dụng minh hoạ</a:t>
            </a:r>
          </a:p>
        </p:txBody>
      </p:sp>
      <p:sp>
        <p:nvSpPr>
          <p:cNvPr id="3" name="Content Placeholder 2"/>
          <p:cNvSpPr>
            <a:spLocks noGrp="1"/>
          </p:cNvSpPr>
          <p:nvPr>
            <p:ph idx="1"/>
          </p:nvPr>
        </p:nvSpPr>
        <p:spPr>
          <a:xfrm>
            <a:off x="406400" y="850901"/>
            <a:ext cx="11366500" cy="3876675"/>
          </a:xfrm>
        </p:spPr>
        <p:txBody>
          <a:bodyPr/>
          <a:lstStyle/>
          <a:p>
            <a:r>
              <a:rPr lang="en-US" sz="2000" dirty="0" err="1" smtClean="0">
                <a:solidFill>
                  <a:schemeClr val="accent3">
                    <a:lumMod val="20000"/>
                    <a:lumOff val="80000"/>
                  </a:schemeClr>
                </a:solidFill>
              </a:rPr>
              <a:t>Bước</a:t>
            </a:r>
            <a:r>
              <a:rPr lang="en-US" sz="2000" dirty="0" smtClean="0">
                <a:solidFill>
                  <a:schemeClr val="accent3">
                    <a:lumMod val="20000"/>
                    <a:lumOff val="80000"/>
                  </a:schemeClr>
                </a:solidFill>
              </a:rPr>
              <a:t> 3: </a:t>
            </a:r>
            <a:r>
              <a:rPr lang="en-US" sz="2000" dirty="0" err="1" smtClean="0">
                <a:solidFill>
                  <a:schemeClr val="accent3">
                    <a:lumMod val="20000"/>
                    <a:lumOff val="80000"/>
                  </a:schemeClr>
                </a:solidFill>
              </a:rPr>
              <a:t>Thực</a:t>
            </a:r>
            <a:r>
              <a:rPr lang="en-US" sz="2000" dirty="0" smtClean="0">
                <a:solidFill>
                  <a:schemeClr val="accent3">
                    <a:lumMod val="20000"/>
                    <a:lumOff val="80000"/>
                  </a:schemeClr>
                </a:solidFill>
              </a:rPr>
              <a:t> </a:t>
            </a:r>
            <a:r>
              <a:rPr lang="en-US" sz="2000" dirty="0" err="1" smtClean="0">
                <a:solidFill>
                  <a:schemeClr val="accent3">
                    <a:lumMod val="20000"/>
                    <a:lumOff val="80000"/>
                  </a:schemeClr>
                </a:solidFill>
              </a:rPr>
              <a:t>hiện</a:t>
            </a:r>
            <a:r>
              <a:rPr lang="en-US" sz="2000" dirty="0" smtClean="0">
                <a:solidFill>
                  <a:schemeClr val="accent3">
                    <a:lumMod val="20000"/>
                    <a:lumOff val="80000"/>
                  </a:schemeClr>
                </a:solidFill>
              </a:rPr>
              <a:t> </a:t>
            </a:r>
            <a:r>
              <a:rPr lang="en-US" sz="2000" dirty="0" err="1" smtClean="0">
                <a:solidFill>
                  <a:schemeClr val="accent3">
                    <a:lumMod val="20000"/>
                    <a:lumOff val="80000"/>
                  </a:schemeClr>
                </a:solidFill>
              </a:rPr>
              <a:t>kết</a:t>
            </a:r>
            <a:r>
              <a:rPr lang="en-US" sz="2000" dirty="0" smtClean="0">
                <a:solidFill>
                  <a:schemeClr val="accent3">
                    <a:lumMod val="20000"/>
                    <a:lumOff val="80000"/>
                  </a:schemeClr>
                </a:solidFill>
              </a:rPr>
              <a:t> </a:t>
            </a:r>
            <a:r>
              <a:rPr lang="en-US" sz="2000" dirty="0" err="1" smtClean="0">
                <a:solidFill>
                  <a:schemeClr val="accent3">
                    <a:lumMod val="20000"/>
                    <a:lumOff val="80000"/>
                  </a:schemeClr>
                </a:solidFill>
              </a:rPr>
              <a:t>nối</a:t>
            </a:r>
            <a:r>
              <a:rPr lang="en-US" sz="2000" dirty="0" smtClean="0">
                <a:solidFill>
                  <a:schemeClr val="accent3">
                    <a:lumMod val="20000"/>
                    <a:lumOff val="80000"/>
                  </a:schemeClr>
                </a:solidFill>
              </a:rPr>
              <a:t> </a:t>
            </a:r>
            <a:r>
              <a:rPr lang="en-US" sz="2000" dirty="0" err="1" smtClean="0">
                <a:solidFill>
                  <a:schemeClr val="accent3">
                    <a:lumMod val="20000"/>
                    <a:lumOff val="80000"/>
                  </a:schemeClr>
                </a:solidFill>
              </a:rPr>
              <a:t>cơ</a:t>
            </a:r>
            <a:r>
              <a:rPr lang="en-US" sz="2000" dirty="0" smtClean="0">
                <a:solidFill>
                  <a:schemeClr val="accent3">
                    <a:lumMod val="20000"/>
                    <a:lumOff val="80000"/>
                  </a:schemeClr>
                </a:solidFill>
              </a:rPr>
              <a:t> </a:t>
            </a:r>
            <a:r>
              <a:rPr lang="en-US" sz="2000" dirty="0" err="1" smtClean="0">
                <a:solidFill>
                  <a:schemeClr val="accent3">
                    <a:lumMod val="20000"/>
                    <a:lumOff val="80000"/>
                  </a:schemeClr>
                </a:solidFill>
              </a:rPr>
              <a:t>sở</a:t>
            </a:r>
            <a:r>
              <a:rPr lang="en-US" sz="2000" dirty="0" smtClean="0">
                <a:solidFill>
                  <a:schemeClr val="accent3">
                    <a:lumMod val="20000"/>
                    <a:lumOff val="80000"/>
                  </a:schemeClr>
                </a:solidFill>
              </a:rPr>
              <a:t> </a:t>
            </a:r>
            <a:r>
              <a:rPr lang="en-US" sz="2000" dirty="0" err="1" smtClean="0">
                <a:solidFill>
                  <a:schemeClr val="accent3">
                    <a:lumMod val="20000"/>
                    <a:lumOff val="80000"/>
                  </a:schemeClr>
                </a:solidFill>
              </a:rPr>
              <a:t>dữ</a:t>
            </a:r>
            <a:r>
              <a:rPr lang="en-US" sz="2000" dirty="0" smtClean="0">
                <a:solidFill>
                  <a:schemeClr val="accent3">
                    <a:lumMod val="20000"/>
                    <a:lumOff val="80000"/>
                  </a:schemeClr>
                </a:solidFill>
              </a:rPr>
              <a:t> </a:t>
            </a:r>
            <a:r>
              <a:rPr lang="en-US" sz="2000" dirty="0" err="1" smtClean="0">
                <a:solidFill>
                  <a:schemeClr val="accent3">
                    <a:lumMod val="20000"/>
                    <a:lumOff val="80000"/>
                  </a:schemeClr>
                </a:solidFill>
              </a:rPr>
              <a:t>liệu</a:t>
            </a:r>
            <a:endParaRPr lang="en-US" sz="2000" dirty="0" smtClean="0">
              <a:solidFill>
                <a:schemeClr val="accent3">
                  <a:lumMod val="20000"/>
                  <a:lumOff val="80000"/>
                </a:schemeClr>
              </a:solidFill>
            </a:endParaRPr>
          </a:p>
          <a:p>
            <a:pPr marL="0" indent="0">
              <a:buNone/>
            </a:pPr>
            <a:r>
              <a:rPr lang="vi-VN" sz="2000" dirty="0">
                <a:solidFill>
                  <a:schemeClr val="accent3">
                    <a:lumMod val="20000"/>
                    <a:lumOff val="80000"/>
                  </a:schemeClr>
                </a:solidFill>
                <a:latin typeface="Consolas"/>
              </a:rPr>
              <a:t>SqlConnection con; //Đối tượng để kết nối</a:t>
            </a:r>
          </a:p>
          <a:p>
            <a:pPr marL="0" indent="0">
              <a:buNone/>
            </a:pPr>
            <a:r>
              <a:rPr lang="vi-VN" sz="2000" dirty="0">
                <a:solidFill>
                  <a:schemeClr val="accent3">
                    <a:lumMod val="20000"/>
                    <a:lumOff val="80000"/>
                  </a:schemeClr>
                </a:solidFill>
                <a:latin typeface="Consolas"/>
              </a:rPr>
              <a:t>DataTable tblSinhvien; //Đối tượng lưu bảng sinh viên</a:t>
            </a:r>
            <a:endParaRPr lang="en-US" sz="2000" dirty="0">
              <a:solidFill>
                <a:schemeClr val="accent3">
                  <a:lumMod val="20000"/>
                  <a:lumOff val="80000"/>
                </a:schemeClr>
              </a:solidFill>
              <a:latin typeface="Consolas"/>
            </a:endParaRPr>
          </a:p>
          <a:p>
            <a:pPr marL="0" indent="0">
              <a:buNone/>
            </a:pPr>
            <a:r>
              <a:rPr lang="en-US" sz="2000" b="1" dirty="0">
                <a:solidFill>
                  <a:schemeClr val="accent3">
                    <a:lumMod val="20000"/>
                    <a:lumOff val="80000"/>
                  </a:schemeClr>
                </a:solidFill>
                <a:latin typeface="Consolas"/>
              </a:rPr>
              <a:t>public void Connect() //</a:t>
            </a:r>
            <a:r>
              <a:rPr lang="en-US" sz="2000" b="1" dirty="0" err="1">
                <a:solidFill>
                  <a:schemeClr val="accent3">
                    <a:lumMod val="20000"/>
                    <a:lumOff val="80000"/>
                  </a:schemeClr>
                </a:solidFill>
                <a:latin typeface="Consolas"/>
              </a:rPr>
              <a:t>Kết</a:t>
            </a:r>
            <a:r>
              <a:rPr lang="en-US" sz="2000" b="1" dirty="0">
                <a:solidFill>
                  <a:schemeClr val="accent3">
                    <a:lumMod val="20000"/>
                    <a:lumOff val="80000"/>
                  </a:schemeClr>
                </a:solidFill>
                <a:latin typeface="Consolas"/>
              </a:rPr>
              <a:t> </a:t>
            </a:r>
            <a:r>
              <a:rPr lang="en-US" sz="2000" b="1" dirty="0" err="1">
                <a:solidFill>
                  <a:schemeClr val="accent3">
                    <a:lumMod val="20000"/>
                    <a:lumOff val="80000"/>
                  </a:schemeClr>
                </a:solidFill>
                <a:latin typeface="Consolas"/>
              </a:rPr>
              <a:t>nối</a:t>
            </a:r>
            <a:endParaRPr lang="en-US" sz="2000" b="1" dirty="0">
              <a:solidFill>
                <a:schemeClr val="accent3">
                  <a:lumMod val="20000"/>
                  <a:lumOff val="80000"/>
                </a:schemeClr>
              </a:solidFill>
              <a:latin typeface="Consolas"/>
            </a:endParaRPr>
          </a:p>
          <a:p>
            <a:pPr marL="0" indent="0">
              <a:buNone/>
            </a:pPr>
            <a:r>
              <a:rPr lang="en-US" sz="2000" dirty="0">
                <a:solidFill>
                  <a:schemeClr val="accent3">
                    <a:lumMod val="20000"/>
                    <a:lumOff val="80000"/>
                  </a:schemeClr>
                </a:solidFill>
                <a:latin typeface="Consolas"/>
              </a:rPr>
              <a:t>{      </a:t>
            </a:r>
            <a:r>
              <a:rPr lang="vi-VN" sz="2000" dirty="0">
                <a:solidFill>
                  <a:schemeClr val="accent3">
                    <a:lumMod val="20000"/>
                    <a:lumOff val="80000"/>
                  </a:schemeClr>
                </a:solidFill>
                <a:latin typeface="Consolas"/>
              </a:rPr>
              <a:t>con = new SqlConnection(); //Khởi tạo đối tượng</a:t>
            </a:r>
          </a:p>
          <a:p>
            <a:pPr marL="0" indent="0">
              <a:buNone/>
            </a:pPr>
            <a:r>
              <a:rPr lang="en-US" sz="2000" dirty="0">
                <a:solidFill>
                  <a:schemeClr val="accent3">
                    <a:lumMod val="20000"/>
                    <a:lumOff val="80000"/>
                  </a:schemeClr>
                </a:solidFill>
                <a:latin typeface="Consolas"/>
              </a:rPr>
              <a:t>       </a:t>
            </a:r>
            <a:r>
              <a:rPr lang="en-US" sz="2000" dirty="0" err="1">
                <a:solidFill>
                  <a:schemeClr val="accent3">
                    <a:lumMod val="20000"/>
                    <a:lumOff val="80000"/>
                  </a:schemeClr>
                </a:solidFill>
                <a:latin typeface="Consolas"/>
              </a:rPr>
              <a:t>con.ConnectionString</a:t>
            </a:r>
            <a:r>
              <a:rPr lang="en-US" sz="2000" dirty="0">
                <a:solidFill>
                  <a:schemeClr val="accent3">
                    <a:lumMod val="20000"/>
                    <a:lumOff val="80000"/>
                  </a:schemeClr>
                </a:solidFill>
                <a:latin typeface="Consolas"/>
              </a:rPr>
              <a:t> = </a:t>
            </a:r>
            <a:r>
              <a:rPr lang="vi-VN" sz="2000" dirty="0">
                <a:solidFill>
                  <a:schemeClr val="accent3">
                    <a:lumMod val="20000"/>
                    <a:lumOff val="80000"/>
                  </a:schemeClr>
                </a:solidFill>
                <a:latin typeface="Consolas" panose="020B0609020204030204" pitchFamily="49" charset="0"/>
                <a:cs typeface="Consolas" panose="020B0609020204030204" pitchFamily="49" charset="0"/>
              </a:rPr>
              <a:t>@"Data Source = (LocalDB)\MSSQLLocalDB; AttachDbFilename = E:\Luye\Hướng dẫn thực hành </a:t>
            </a:r>
            <a:r>
              <a:rPr lang="en-US" sz="2000" dirty="0">
                <a:solidFill>
                  <a:schemeClr val="accent3">
                    <a:lumMod val="20000"/>
                    <a:lumOff val="80000"/>
                  </a:schemeClr>
                </a:solidFill>
                <a:latin typeface="Consolas" panose="020B0609020204030204" pitchFamily="49" charset="0"/>
                <a:cs typeface="Consolas" panose="020B0609020204030204" pitchFamily="49" charset="0"/>
              </a:rPr>
              <a:t>\</a:t>
            </a:r>
            <a:r>
              <a:rPr lang="en-US" sz="2000" dirty="0" err="1">
                <a:solidFill>
                  <a:schemeClr val="accent3">
                    <a:lumMod val="20000"/>
                    <a:lumOff val="80000"/>
                  </a:schemeClr>
                </a:solidFill>
                <a:latin typeface="Consolas" panose="020B0609020204030204" pitchFamily="49" charset="0"/>
                <a:cs typeface="Consolas" panose="020B0609020204030204" pitchFamily="49" charset="0"/>
              </a:rPr>
              <a:t>ConnectSQL</a:t>
            </a:r>
            <a:r>
              <a:rPr lang="vi-VN" sz="2000" dirty="0">
                <a:solidFill>
                  <a:schemeClr val="accent3">
                    <a:lumMod val="20000"/>
                    <a:lumOff val="80000"/>
                  </a:schemeClr>
                </a:solidFill>
                <a:latin typeface="Consolas" panose="020B0609020204030204" pitchFamily="49" charset="0"/>
                <a:cs typeface="Consolas" panose="020B0609020204030204" pitchFamily="49" charset="0"/>
              </a:rPr>
              <a:t>\QLBanHang.mdf;Integrated Security=True"</a:t>
            </a:r>
            <a:r>
              <a:rPr lang="en-US" sz="2000" dirty="0">
                <a:solidFill>
                  <a:schemeClr val="accent3">
                    <a:lumMod val="20000"/>
                    <a:lumOff val="80000"/>
                  </a:schemeClr>
                </a:solidFill>
                <a:latin typeface="Consolas"/>
              </a:rPr>
              <a:t>;</a:t>
            </a:r>
          </a:p>
          <a:p>
            <a:pPr marL="0" indent="0">
              <a:buNone/>
            </a:pPr>
            <a:r>
              <a:rPr lang="en-US" sz="2000" dirty="0">
                <a:solidFill>
                  <a:schemeClr val="accent3">
                    <a:lumMod val="20000"/>
                    <a:lumOff val="80000"/>
                  </a:schemeClr>
                </a:solidFill>
                <a:latin typeface="Consolas"/>
              </a:rPr>
              <a:t>        </a:t>
            </a:r>
            <a:r>
              <a:rPr lang="en-US" sz="2000" dirty="0" err="1">
                <a:solidFill>
                  <a:schemeClr val="accent3">
                    <a:lumMod val="20000"/>
                    <a:lumOff val="80000"/>
                  </a:schemeClr>
                </a:solidFill>
                <a:latin typeface="Consolas"/>
              </a:rPr>
              <a:t>con.Open</a:t>
            </a:r>
            <a:r>
              <a:rPr lang="en-US" sz="2000" dirty="0">
                <a:solidFill>
                  <a:schemeClr val="accent3">
                    <a:lumMod val="20000"/>
                    <a:lumOff val="80000"/>
                  </a:schemeClr>
                </a:solidFill>
                <a:latin typeface="Consolas"/>
              </a:rPr>
              <a:t>(); //</a:t>
            </a:r>
            <a:r>
              <a:rPr lang="en-US" sz="2000" dirty="0" err="1">
                <a:solidFill>
                  <a:schemeClr val="accent3">
                    <a:lumMod val="20000"/>
                    <a:lumOff val="80000"/>
                  </a:schemeClr>
                </a:solidFill>
                <a:latin typeface="Consolas"/>
              </a:rPr>
              <a:t>Mở</a:t>
            </a:r>
            <a:r>
              <a:rPr lang="en-US" sz="2000" dirty="0">
                <a:solidFill>
                  <a:schemeClr val="accent3">
                    <a:lumMod val="20000"/>
                    <a:lumOff val="80000"/>
                  </a:schemeClr>
                </a:solidFill>
                <a:latin typeface="Consolas"/>
              </a:rPr>
              <a:t> </a:t>
            </a:r>
            <a:r>
              <a:rPr lang="en-US" sz="2000" dirty="0" err="1">
                <a:solidFill>
                  <a:schemeClr val="accent3">
                    <a:lumMod val="20000"/>
                    <a:lumOff val="80000"/>
                  </a:schemeClr>
                </a:solidFill>
                <a:latin typeface="Consolas"/>
              </a:rPr>
              <a:t>kết</a:t>
            </a:r>
            <a:r>
              <a:rPr lang="en-US" sz="2000" dirty="0">
                <a:solidFill>
                  <a:schemeClr val="accent3">
                    <a:lumMod val="20000"/>
                    <a:lumOff val="80000"/>
                  </a:schemeClr>
                </a:solidFill>
                <a:latin typeface="Consolas"/>
              </a:rPr>
              <a:t> </a:t>
            </a:r>
            <a:r>
              <a:rPr lang="en-US" sz="2000" dirty="0" err="1">
                <a:solidFill>
                  <a:schemeClr val="accent3">
                    <a:lumMod val="20000"/>
                    <a:lumOff val="80000"/>
                  </a:schemeClr>
                </a:solidFill>
                <a:latin typeface="Consolas"/>
              </a:rPr>
              <a:t>nối</a:t>
            </a:r>
            <a:endParaRPr lang="en-US" sz="2000" dirty="0">
              <a:solidFill>
                <a:schemeClr val="accent3">
                  <a:lumMod val="20000"/>
                  <a:lumOff val="80000"/>
                </a:schemeClr>
              </a:solidFill>
              <a:latin typeface="Consolas"/>
            </a:endParaRPr>
          </a:p>
          <a:p>
            <a:pPr marL="0" indent="0">
              <a:buNone/>
            </a:pPr>
            <a:r>
              <a:rPr lang="en-US" sz="2000" dirty="0">
                <a:solidFill>
                  <a:schemeClr val="accent3">
                    <a:lumMod val="20000"/>
                    <a:lumOff val="80000"/>
                  </a:schemeClr>
                </a:solidFill>
                <a:latin typeface="Consolas"/>
              </a:rPr>
              <a:t>}</a:t>
            </a:r>
          </a:p>
          <a:p>
            <a:pPr marL="0" indent="0">
              <a:buNone/>
            </a:pPr>
            <a:r>
              <a:rPr lang="en-US" sz="2000" b="1" dirty="0">
                <a:solidFill>
                  <a:schemeClr val="accent3">
                    <a:lumMod val="20000"/>
                    <a:lumOff val="80000"/>
                  </a:schemeClr>
                </a:solidFill>
                <a:latin typeface="Consolas"/>
              </a:rPr>
              <a:t>public void Disconnect() //</a:t>
            </a:r>
            <a:r>
              <a:rPr lang="en-US" sz="2000" b="1" dirty="0" err="1">
                <a:solidFill>
                  <a:schemeClr val="accent3">
                    <a:lumMod val="20000"/>
                    <a:lumOff val="80000"/>
                  </a:schemeClr>
                </a:solidFill>
                <a:latin typeface="Consolas"/>
              </a:rPr>
              <a:t>Ngắt</a:t>
            </a:r>
            <a:r>
              <a:rPr lang="en-US" sz="2000" b="1" dirty="0">
                <a:solidFill>
                  <a:schemeClr val="accent3">
                    <a:lumMod val="20000"/>
                    <a:lumOff val="80000"/>
                  </a:schemeClr>
                </a:solidFill>
                <a:latin typeface="Consolas"/>
              </a:rPr>
              <a:t> </a:t>
            </a:r>
            <a:r>
              <a:rPr lang="en-US" sz="2000" b="1" dirty="0" err="1">
                <a:solidFill>
                  <a:schemeClr val="accent3">
                    <a:lumMod val="20000"/>
                    <a:lumOff val="80000"/>
                  </a:schemeClr>
                </a:solidFill>
                <a:latin typeface="Consolas"/>
              </a:rPr>
              <a:t>kết</a:t>
            </a:r>
            <a:r>
              <a:rPr lang="en-US" sz="2000" b="1" dirty="0">
                <a:solidFill>
                  <a:schemeClr val="accent3">
                    <a:lumMod val="20000"/>
                    <a:lumOff val="80000"/>
                  </a:schemeClr>
                </a:solidFill>
                <a:latin typeface="Consolas"/>
              </a:rPr>
              <a:t> </a:t>
            </a:r>
            <a:r>
              <a:rPr lang="en-US" sz="2000" b="1" dirty="0" err="1">
                <a:solidFill>
                  <a:schemeClr val="accent3">
                    <a:lumMod val="20000"/>
                    <a:lumOff val="80000"/>
                  </a:schemeClr>
                </a:solidFill>
                <a:latin typeface="Consolas"/>
              </a:rPr>
              <a:t>nối</a:t>
            </a:r>
            <a:endParaRPr lang="en-US" sz="2000" b="1" dirty="0">
              <a:solidFill>
                <a:schemeClr val="accent3">
                  <a:lumMod val="20000"/>
                  <a:lumOff val="80000"/>
                </a:schemeClr>
              </a:solidFill>
              <a:latin typeface="Consolas"/>
            </a:endParaRPr>
          </a:p>
          <a:p>
            <a:pPr marL="0" indent="0">
              <a:buNone/>
            </a:pPr>
            <a:r>
              <a:rPr lang="en-US" sz="2000" dirty="0">
                <a:solidFill>
                  <a:schemeClr val="accent3">
                    <a:lumMod val="20000"/>
                    <a:lumOff val="80000"/>
                  </a:schemeClr>
                </a:solidFill>
                <a:latin typeface="Consolas"/>
              </a:rPr>
              <a:t>{ </a:t>
            </a:r>
            <a:r>
              <a:rPr lang="vi-VN" sz="2000" dirty="0">
                <a:solidFill>
                  <a:schemeClr val="accent3">
                    <a:lumMod val="20000"/>
                    <a:lumOff val="80000"/>
                  </a:schemeClr>
                </a:solidFill>
                <a:latin typeface="Consolas"/>
              </a:rPr>
              <a:t> if (con.State == ConnectionState.Open) //nếu đang mở</a:t>
            </a:r>
          </a:p>
          <a:p>
            <a:pPr marL="0" indent="0">
              <a:buNone/>
            </a:pPr>
            <a:r>
              <a:rPr lang="en-US" sz="2000" dirty="0">
                <a:solidFill>
                  <a:schemeClr val="accent3">
                    <a:lumMod val="20000"/>
                    <a:lumOff val="80000"/>
                  </a:schemeClr>
                </a:solidFill>
                <a:latin typeface="Consolas"/>
              </a:rPr>
              <a:t>       {</a:t>
            </a:r>
            <a:r>
              <a:rPr lang="vi-VN" sz="2000" dirty="0">
                <a:solidFill>
                  <a:schemeClr val="accent3">
                    <a:lumMod val="20000"/>
                    <a:lumOff val="80000"/>
                  </a:schemeClr>
                </a:solidFill>
                <a:latin typeface="Consolas"/>
              </a:rPr>
              <a:t>        con.Close(); //đóng</a:t>
            </a:r>
          </a:p>
          <a:p>
            <a:pPr marL="0" indent="0">
              <a:buNone/>
            </a:pPr>
            <a:r>
              <a:rPr lang="en-US" sz="2000" dirty="0">
                <a:solidFill>
                  <a:schemeClr val="accent3">
                    <a:lumMod val="20000"/>
                    <a:lumOff val="80000"/>
                  </a:schemeClr>
                </a:solidFill>
                <a:latin typeface="Consolas"/>
              </a:rPr>
              <a:t>                </a:t>
            </a:r>
            <a:r>
              <a:rPr lang="en-US" sz="2000" dirty="0" err="1">
                <a:solidFill>
                  <a:schemeClr val="accent3">
                    <a:lumMod val="20000"/>
                    <a:lumOff val="80000"/>
                  </a:schemeClr>
                </a:solidFill>
                <a:latin typeface="Consolas"/>
              </a:rPr>
              <a:t>con.Dispose</a:t>
            </a:r>
            <a:r>
              <a:rPr lang="en-US" sz="2000" dirty="0">
                <a:solidFill>
                  <a:schemeClr val="accent3">
                    <a:lumMod val="20000"/>
                    <a:lumOff val="80000"/>
                  </a:schemeClr>
                </a:solidFill>
                <a:latin typeface="Consolas"/>
              </a:rPr>
              <a:t>(); //</a:t>
            </a:r>
            <a:r>
              <a:rPr lang="en-US" sz="2000" dirty="0" err="1">
                <a:solidFill>
                  <a:schemeClr val="accent3">
                    <a:lumMod val="20000"/>
                    <a:lumOff val="80000"/>
                  </a:schemeClr>
                </a:solidFill>
                <a:latin typeface="Consolas"/>
              </a:rPr>
              <a:t>huỷ</a:t>
            </a:r>
            <a:endParaRPr lang="en-US" sz="2000" dirty="0">
              <a:solidFill>
                <a:schemeClr val="accent3">
                  <a:lumMod val="20000"/>
                  <a:lumOff val="80000"/>
                </a:schemeClr>
              </a:solidFill>
              <a:latin typeface="Consolas"/>
            </a:endParaRPr>
          </a:p>
          <a:p>
            <a:pPr marL="0" indent="0">
              <a:buNone/>
            </a:pPr>
            <a:r>
              <a:rPr lang="en-US" sz="2000" dirty="0">
                <a:solidFill>
                  <a:schemeClr val="accent3">
                    <a:lumMod val="20000"/>
                    <a:lumOff val="80000"/>
                  </a:schemeClr>
                </a:solidFill>
                <a:latin typeface="Consolas"/>
              </a:rPr>
              <a:t>        </a:t>
            </a:r>
            <a:r>
              <a:rPr lang="en-US" sz="2000" dirty="0">
                <a:solidFill>
                  <a:schemeClr val="tx1"/>
                </a:solidFill>
                <a:latin typeface="Consolas"/>
              </a:rPr>
              <a:t>}</a:t>
            </a:r>
          </a:p>
          <a:p>
            <a:pPr marL="0" indent="0">
              <a:buNone/>
            </a:pPr>
            <a:r>
              <a:rPr lang="en-US" sz="2000" dirty="0">
                <a:solidFill>
                  <a:schemeClr val="accent3">
                    <a:lumMod val="20000"/>
                    <a:lumOff val="80000"/>
                  </a:schemeClr>
                </a:solidFill>
                <a:latin typeface="Consolas"/>
              </a:rPr>
              <a:t> }</a:t>
            </a:r>
          </a:p>
          <a:p>
            <a:pPr marL="0" indent="0">
              <a:buNone/>
            </a:pPr>
            <a:endParaRPr lang="en-US" sz="2000" dirty="0" smtClean="0">
              <a:solidFill>
                <a:schemeClr val="accent3">
                  <a:lumMod val="20000"/>
                  <a:lumOff val="80000"/>
                </a:schemeClr>
              </a:solidFill>
            </a:endParaRPr>
          </a:p>
          <a:p>
            <a:pPr lvl="1"/>
            <a:endParaRPr lang="en-US" sz="2000" dirty="0">
              <a:solidFill>
                <a:schemeClr val="accent3">
                  <a:lumMod val="20000"/>
                  <a:lumOff val="80000"/>
                </a:schemeClr>
              </a:solidFill>
            </a:endParaRPr>
          </a:p>
        </p:txBody>
      </p:sp>
      <p:sp>
        <p:nvSpPr>
          <p:cNvPr id="4" name="Date Placeholder 3"/>
          <p:cNvSpPr>
            <a:spLocks noGrp="1"/>
          </p:cNvSpPr>
          <p:nvPr>
            <p:ph type="dt" sz="half" idx="10"/>
          </p:nvPr>
        </p:nvSpPr>
        <p:spPr/>
        <p:txBody>
          <a:bodyPr/>
          <a:lstStyle/>
          <a:p>
            <a:fld id="{51D477C2-39EF-4E2A-973D-97F92114045E}" type="datetime1">
              <a:rPr lang="vi-VN" smtClean="0"/>
              <a:t>15/10/2022</a:t>
            </a:fld>
            <a:endParaRPr lang="vi-VN" dirty="0"/>
          </a:p>
        </p:txBody>
      </p:sp>
      <p:sp>
        <p:nvSpPr>
          <p:cNvPr id="5" name="Footer Placeholder 4"/>
          <p:cNvSpPr>
            <a:spLocks noGrp="1"/>
          </p:cNvSpPr>
          <p:nvPr>
            <p:ph type="ftr" sz="quarter" idx="4294967295"/>
          </p:nvPr>
        </p:nvSpPr>
        <p:spPr/>
        <p:txBody>
          <a:bodyPr/>
          <a:lstStyle/>
          <a:p>
            <a:r>
              <a:rPr lang="vi-VN" smtClean="0"/>
              <a:t>Chương 5. Lập trình cơ sở dữ liệu</a:t>
            </a:r>
            <a:endParaRPr lang="vi-VN"/>
          </a:p>
        </p:txBody>
      </p:sp>
      <p:sp>
        <p:nvSpPr>
          <p:cNvPr id="6" name="Slide Number Placeholder 5"/>
          <p:cNvSpPr>
            <a:spLocks noGrp="1"/>
          </p:cNvSpPr>
          <p:nvPr>
            <p:ph type="sldNum" sz="quarter" idx="4294967295"/>
          </p:nvPr>
        </p:nvSpPr>
        <p:spPr/>
        <p:txBody>
          <a:bodyPr/>
          <a:lstStyle/>
          <a:p>
            <a:fld id="{5AB95402-1E0D-474E-8D8C-CBE7F053639E}" type="slidenum">
              <a:rPr lang="vi-VN" smtClean="0"/>
              <a:pPr/>
              <a:t>21</a:t>
            </a:fld>
            <a:r>
              <a:rPr lang="vi-VN" smtClean="0"/>
              <a:t>/46</a:t>
            </a:r>
            <a:endParaRPr lang="vi-VN"/>
          </a:p>
        </p:txBody>
      </p:sp>
    </p:spTree>
    <p:extLst>
      <p:ext uri="{BB962C8B-B14F-4D97-AF65-F5344CB8AC3E}">
        <p14:creationId xmlns:p14="http://schemas.microsoft.com/office/powerpoint/2010/main" val="1230522992"/>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Xây dựng ứng dụng minh hoạ</a:t>
            </a:r>
          </a:p>
        </p:txBody>
      </p:sp>
      <p:sp>
        <p:nvSpPr>
          <p:cNvPr id="3" name="Content Placeholder 2"/>
          <p:cNvSpPr>
            <a:spLocks noGrp="1"/>
          </p:cNvSpPr>
          <p:nvPr>
            <p:ph idx="1"/>
          </p:nvPr>
        </p:nvSpPr>
        <p:spPr>
          <a:xfrm>
            <a:off x="419100" y="850901"/>
            <a:ext cx="11366500" cy="3876675"/>
          </a:xfrm>
        </p:spPr>
        <p:txBody>
          <a:bodyPr/>
          <a:lstStyle/>
          <a:p>
            <a:r>
              <a:rPr lang="en-US" sz="2100" dirty="0" err="1" smtClean="0">
                <a:solidFill>
                  <a:schemeClr val="accent3">
                    <a:lumMod val="20000"/>
                    <a:lumOff val="80000"/>
                  </a:schemeClr>
                </a:solidFill>
              </a:rPr>
              <a:t>Bước</a:t>
            </a:r>
            <a:r>
              <a:rPr lang="en-US" sz="2100" dirty="0" smtClean="0">
                <a:solidFill>
                  <a:schemeClr val="accent3">
                    <a:lumMod val="20000"/>
                    <a:lumOff val="80000"/>
                  </a:schemeClr>
                </a:solidFill>
              </a:rPr>
              <a:t> 4: </a:t>
            </a:r>
            <a:r>
              <a:rPr lang="en-US" sz="2100" dirty="0" err="1" smtClean="0">
                <a:solidFill>
                  <a:schemeClr val="accent3">
                    <a:lumMod val="20000"/>
                    <a:lumOff val="80000"/>
                  </a:schemeClr>
                </a:solidFill>
              </a:rPr>
              <a:t>Xử</a:t>
            </a:r>
            <a:r>
              <a:rPr lang="en-US" sz="2100" dirty="0" smtClean="0">
                <a:solidFill>
                  <a:schemeClr val="accent3">
                    <a:lumMod val="20000"/>
                    <a:lumOff val="80000"/>
                  </a:schemeClr>
                </a:solidFill>
              </a:rPr>
              <a:t> </a:t>
            </a:r>
            <a:r>
              <a:rPr lang="en-US" sz="2100" dirty="0" err="1" smtClean="0">
                <a:solidFill>
                  <a:schemeClr val="accent3">
                    <a:lumMod val="20000"/>
                    <a:lumOff val="80000"/>
                  </a:schemeClr>
                </a:solidFill>
              </a:rPr>
              <a:t>lý</a:t>
            </a:r>
            <a:r>
              <a:rPr lang="en-US" sz="2100" dirty="0" smtClean="0">
                <a:solidFill>
                  <a:schemeClr val="accent3">
                    <a:lumMod val="20000"/>
                    <a:lumOff val="80000"/>
                  </a:schemeClr>
                </a:solidFill>
              </a:rPr>
              <a:t> </a:t>
            </a:r>
            <a:r>
              <a:rPr lang="en-US" sz="2100" dirty="0" err="1" smtClean="0">
                <a:solidFill>
                  <a:schemeClr val="accent3">
                    <a:lumMod val="20000"/>
                    <a:lumOff val="80000"/>
                  </a:schemeClr>
                </a:solidFill>
              </a:rPr>
              <a:t>các</a:t>
            </a:r>
            <a:r>
              <a:rPr lang="en-US" sz="2100" dirty="0" smtClean="0">
                <a:solidFill>
                  <a:schemeClr val="accent3">
                    <a:lumMod val="20000"/>
                    <a:lumOff val="80000"/>
                  </a:schemeClr>
                </a:solidFill>
              </a:rPr>
              <a:t> </a:t>
            </a:r>
            <a:r>
              <a:rPr lang="en-US" sz="2100" dirty="0" err="1" smtClean="0">
                <a:solidFill>
                  <a:schemeClr val="accent3">
                    <a:lumMod val="20000"/>
                    <a:lumOff val="80000"/>
                  </a:schemeClr>
                </a:solidFill>
              </a:rPr>
              <a:t>sự</a:t>
            </a:r>
            <a:r>
              <a:rPr lang="en-US" sz="2100" dirty="0" smtClean="0">
                <a:solidFill>
                  <a:schemeClr val="accent3">
                    <a:lumMod val="20000"/>
                    <a:lumOff val="80000"/>
                  </a:schemeClr>
                </a:solidFill>
              </a:rPr>
              <a:t> </a:t>
            </a:r>
            <a:r>
              <a:rPr lang="en-US" sz="2100" dirty="0" err="1" smtClean="0">
                <a:solidFill>
                  <a:schemeClr val="accent3">
                    <a:lumMod val="20000"/>
                    <a:lumOff val="80000"/>
                  </a:schemeClr>
                </a:solidFill>
              </a:rPr>
              <a:t>kiện</a:t>
            </a:r>
            <a:endParaRPr lang="en-US" sz="2100" dirty="0" smtClean="0">
              <a:solidFill>
                <a:schemeClr val="accent3">
                  <a:lumMod val="20000"/>
                  <a:lumOff val="80000"/>
                </a:schemeClr>
              </a:solidFill>
            </a:endParaRPr>
          </a:p>
          <a:p>
            <a:pPr lvl="1"/>
            <a:r>
              <a:rPr lang="en-US" sz="2100" dirty="0" err="1" smtClean="0">
                <a:solidFill>
                  <a:schemeClr val="accent3">
                    <a:lumMod val="20000"/>
                    <a:lumOff val="80000"/>
                  </a:schemeClr>
                </a:solidFill>
              </a:rPr>
              <a:t>Hiển</a:t>
            </a:r>
            <a:r>
              <a:rPr lang="en-US" sz="2100" dirty="0" smtClean="0">
                <a:solidFill>
                  <a:schemeClr val="accent3">
                    <a:lumMod val="20000"/>
                    <a:lumOff val="80000"/>
                  </a:schemeClr>
                </a:solidFill>
              </a:rPr>
              <a:t> thị </a:t>
            </a:r>
            <a:r>
              <a:rPr lang="en-US" sz="2100" dirty="0" err="1" smtClean="0">
                <a:solidFill>
                  <a:schemeClr val="accent3">
                    <a:lumMod val="20000"/>
                    <a:lumOff val="80000"/>
                  </a:schemeClr>
                </a:solidFill>
              </a:rPr>
              <a:t>thông</a:t>
            </a:r>
            <a:r>
              <a:rPr lang="en-US" sz="2100" dirty="0" smtClean="0">
                <a:solidFill>
                  <a:schemeClr val="accent3">
                    <a:lumMod val="20000"/>
                    <a:lumOff val="80000"/>
                  </a:schemeClr>
                </a:solidFill>
              </a:rPr>
              <a:t> tin </a:t>
            </a:r>
            <a:r>
              <a:rPr lang="en-US" sz="2100" dirty="0" err="1" smtClean="0">
                <a:solidFill>
                  <a:schemeClr val="accent3">
                    <a:lumMod val="20000"/>
                    <a:lumOff val="80000"/>
                  </a:schemeClr>
                </a:solidFill>
              </a:rPr>
              <a:t>trong</a:t>
            </a:r>
            <a:r>
              <a:rPr lang="en-US" sz="2100" dirty="0" smtClean="0">
                <a:solidFill>
                  <a:schemeClr val="accent3">
                    <a:lumMod val="20000"/>
                    <a:lumOff val="80000"/>
                  </a:schemeClr>
                </a:solidFill>
              </a:rPr>
              <a:t> </a:t>
            </a:r>
            <a:r>
              <a:rPr lang="en-US" sz="2100" dirty="0" err="1" smtClean="0">
                <a:solidFill>
                  <a:schemeClr val="accent3">
                    <a:lumMod val="20000"/>
                    <a:lumOff val="80000"/>
                  </a:schemeClr>
                </a:solidFill>
              </a:rPr>
              <a:t>DataGridView</a:t>
            </a:r>
            <a:endParaRPr lang="en-US" sz="2100" dirty="0" smtClean="0">
              <a:solidFill>
                <a:schemeClr val="accent3">
                  <a:lumMod val="20000"/>
                  <a:lumOff val="80000"/>
                </a:schemeClr>
              </a:solidFill>
            </a:endParaRPr>
          </a:p>
          <a:p>
            <a:pPr marL="0" indent="0">
              <a:buNone/>
            </a:pPr>
            <a:endParaRPr lang="en-US" sz="2100" dirty="0">
              <a:solidFill>
                <a:schemeClr val="accent3">
                  <a:lumMod val="20000"/>
                  <a:lumOff val="80000"/>
                </a:schemeClr>
              </a:solidFill>
              <a:latin typeface="Consolas"/>
            </a:endParaRPr>
          </a:p>
          <a:p>
            <a:pPr marL="0" indent="0">
              <a:buNone/>
            </a:pPr>
            <a:r>
              <a:rPr lang="en-US" sz="2100" b="1" dirty="0">
                <a:solidFill>
                  <a:schemeClr val="accent3">
                    <a:lumMod val="20000"/>
                    <a:lumOff val="80000"/>
                  </a:schemeClr>
                </a:solidFill>
                <a:latin typeface="Consolas"/>
              </a:rPr>
              <a:t>public void </a:t>
            </a:r>
            <a:r>
              <a:rPr lang="en-US" sz="2100" b="1" dirty="0" err="1">
                <a:solidFill>
                  <a:schemeClr val="accent3">
                    <a:lumMod val="20000"/>
                    <a:lumOff val="80000"/>
                  </a:schemeClr>
                </a:solidFill>
                <a:latin typeface="Consolas"/>
              </a:rPr>
              <a:t>LoadDataGridView</a:t>
            </a:r>
            <a:r>
              <a:rPr lang="en-US" sz="2100" b="1" dirty="0">
                <a:solidFill>
                  <a:schemeClr val="accent3">
                    <a:lumMod val="20000"/>
                    <a:lumOff val="80000"/>
                  </a:schemeClr>
                </a:solidFill>
                <a:latin typeface="Consolas"/>
              </a:rPr>
              <a:t>()</a:t>
            </a:r>
          </a:p>
          <a:p>
            <a:pPr marL="0" indent="0">
              <a:buNone/>
            </a:pPr>
            <a:r>
              <a:rPr lang="en-US" sz="2100" dirty="0">
                <a:solidFill>
                  <a:schemeClr val="accent3">
                    <a:lumMod val="20000"/>
                    <a:lumOff val="80000"/>
                  </a:schemeClr>
                </a:solidFill>
                <a:latin typeface="Consolas"/>
              </a:rPr>
              <a:t>{</a:t>
            </a:r>
          </a:p>
          <a:p>
            <a:pPr marL="0" indent="0">
              <a:buNone/>
            </a:pPr>
            <a:r>
              <a:rPr lang="en-US" sz="2100" dirty="0">
                <a:solidFill>
                  <a:schemeClr val="accent3">
                    <a:lumMod val="20000"/>
                    <a:lumOff val="80000"/>
                  </a:schemeClr>
                </a:solidFill>
                <a:latin typeface="Consolas"/>
              </a:rPr>
              <a:t>            string </a:t>
            </a:r>
            <a:r>
              <a:rPr lang="en-US" sz="2100" dirty="0" err="1">
                <a:solidFill>
                  <a:schemeClr val="accent3">
                    <a:lumMod val="20000"/>
                    <a:lumOff val="80000"/>
                  </a:schemeClr>
                </a:solidFill>
                <a:latin typeface="Consolas"/>
              </a:rPr>
              <a:t>sql</a:t>
            </a:r>
            <a:r>
              <a:rPr lang="en-US" sz="2100" dirty="0">
                <a:solidFill>
                  <a:schemeClr val="accent3">
                    <a:lumMod val="20000"/>
                    <a:lumOff val="80000"/>
                  </a:schemeClr>
                </a:solidFill>
                <a:latin typeface="Consolas"/>
              </a:rPr>
              <a:t>;</a:t>
            </a:r>
          </a:p>
          <a:p>
            <a:pPr marL="0" indent="0">
              <a:buNone/>
            </a:pPr>
            <a:r>
              <a:rPr lang="en-US" sz="2100" dirty="0">
                <a:solidFill>
                  <a:schemeClr val="accent3">
                    <a:lumMod val="20000"/>
                    <a:lumOff val="80000"/>
                  </a:schemeClr>
                </a:solidFill>
                <a:latin typeface="Consolas"/>
              </a:rPr>
              <a:t>            </a:t>
            </a:r>
            <a:r>
              <a:rPr lang="en-US" sz="2100" dirty="0" err="1">
                <a:solidFill>
                  <a:schemeClr val="accent3">
                    <a:lumMod val="20000"/>
                    <a:lumOff val="80000"/>
                  </a:schemeClr>
                </a:solidFill>
                <a:latin typeface="Consolas"/>
              </a:rPr>
              <a:t>sql</a:t>
            </a:r>
            <a:r>
              <a:rPr lang="en-US" sz="2100" dirty="0">
                <a:solidFill>
                  <a:schemeClr val="accent3">
                    <a:lumMod val="20000"/>
                    <a:lumOff val="80000"/>
                  </a:schemeClr>
                </a:solidFill>
                <a:latin typeface="Consolas"/>
              </a:rPr>
              <a:t> = "SELECT * from </a:t>
            </a:r>
            <a:r>
              <a:rPr lang="en-US" sz="2100" dirty="0" err="1">
                <a:solidFill>
                  <a:schemeClr val="accent3">
                    <a:lumMod val="20000"/>
                    <a:lumOff val="80000"/>
                  </a:schemeClr>
                </a:solidFill>
                <a:latin typeface="Consolas"/>
              </a:rPr>
              <a:t>tblSinhVien</a:t>
            </a:r>
            <a:r>
              <a:rPr lang="en-US" sz="2100" dirty="0">
                <a:solidFill>
                  <a:schemeClr val="accent3">
                    <a:lumMod val="20000"/>
                    <a:lumOff val="80000"/>
                  </a:schemeClr>
                </a:solidFill>
                <a:latin typeface="Consolas"/>
              </a:rPr>
              <a:t>";</a:t>
            </a:r>
          </a:p>
          <a:p>
            <a:pPr marL="0" indent="0">
              <a:buNone/>
            </a:pPr>
            <a:r>
              <a:rPr lang="vi-VN" sz="2100" dirty="0">
                <a:solidFill>
                  <a:schemeClr val="accent3">
                    <a:lumMod val="20000"/>
                    <a:lumOff val="80000"/>
                  </a:schemeClr>
                </a:solidFill>
                <a:latin typeface="Consolas"/>
              </a:rPr>
              <a:t>            SqlDataAdapter MyData = new SqlDataAdapter(sql,con); //Đối tượng DataAdapter</a:t>
            </a:r>
          </a:p>
          <a:p>
            <a:pPr marL="0" indent="0">
              <a:buNone/>
            </a:pPr>
            <a:r>
              <a:rPr lang="en-US" sz="2100" dirty="0">
                <a:solidFill>
                  <a:schemeClr val="accent3">
                    <a:lumMod val="20000"/>
                    <a:lumOff val="80000"/>
                  </a:schemeClr>
                </a:solidFill>
                <a:latin typeface="Consolas"/>
              </a:rPr>
              <a:t>            </a:t>
            </a:r>
            <a:r>
              <a:rPr lang="en-US" sz="2100" dirty="0" err="1">
                <a:solidFill>
                  <a:schemeClr val="accent3">
                    <a:lumMod val="20000"/>
                    <a:lumOff val="80000"/>
                  </a:schemeClr>
                </a:solidFill>
                <a:latin typeface="Consolas"/>
              </a:rPr>
              <a:t>tblSinhvien</a:t>
            </a:r>
            <a:r>
              <a:rPr lang="en-US" sz="2100" dirty="0">
                <a:solidFill>
                  <a:schemeClr val="accent3">
                    <a:lumMod val="20000"/>
                    <a:lumOff val="80000"/>
                  </a:schemeClr>
                </a:solidFill>
                <a:latin typeface="Consolas"/>
              </a:rPr>
              <a:t> = new </a:t>
            </a:r>
            <a:r>
              <a:rPr lang="en-US" sz="2100" dirty="0" err="1">
                <a:solidFill>
                  <a:schemeClr val="accent3">
                    <a:lumMod val="20000"/>
                    <a:lumOff val="80000"/>
                  </a:schemeClr>
                </a:solidFill>
                <a:latin typeface="Consolas"/>
              </a:rPr>
              <a:t>DataTable</a:t>
            </a:r>
            <a:r>
              <a:rPr lang="en-US" sz="2100" dirty="0">
                <a:solidFill>
                  <a:schemeClr val="accent3">
                    <a:lumMod val="20000"/>
                    <a:lumOff val="80000"/>
                  </a:schemeClr>
                </a:solidFill>
                <a:latin typeface="Consolas"/>
              </a:rPr>
              <a:t>(); //</a:t>
            </a:r>
            <a:r>
              <a:rPr lang="en-US" sz="2100" dirty="0" err="1">
                <a:solidFill>
                  <a:schemeClr val="accent3">
                    <a:lumMod val="20000"/>
                    <a:lumOff val="80000"/>
                  </a:schemeClr>
                </a:solidFill>
                <a:latin typeface="Consolas"/>
              </a:rPr>
              <a:t>Khởi</a:t>
            </a:r>
            <a:r>
              <a:rPr lang="en-US" sz="2100" dirty="0">
                <a:solidFill>
                  <a:schemeClr val="accent3">
                    <a:lumMod val="20000"/>
                    <a:lumOff val="80000"/>
                  </a:schemeClr>
                </a:solidFill>
                <a:latin typeface="Consolas"/>
              </a:rPr>
              <a:t> </a:t>
            </a:r>
            <a:r>
              <a:rPr lang="en-US" sz="2100" dirty="0" err="1">
                <a:solidFill>
                  <a:schemeClr val="accent3">
                    <a:lumMod val="20000"/>
                    <a:lumOff val="80000"/>
                  </a:schemeClr>
                </a:solidFill>
                <a:latin typeface="Consolas"/>
              </a:rPr>
              <a:t>tạo</a:t>
            </a:r>
            <a:r>
              <a:rPr lang="en-US" sz="2100" dirty="0">
                <a:solidFill>
                  <a:schemeClr val="accent3">
                    <a:lumMod val="20000"/>
                    <a:lumOff val="80000"/>
                  </a:schemeClr>
                </a:solidFill>
                <a:latin typeface="Consolas"/>
              </a:rPr>
              <a:t> </a:t>
            </a:r>
            <a:r>
              <a:rPr lang="en-US" sz="2100" dirty="0" err="1">
                <a:solidFill>
                  <a:schemeClr val="accent3">
                    <a:lumMod val="20000"/>
                    <a:lumOff val="80000"/>
                  </a:schemeClr>
                </a:solidFill>
                <a:latin typeface="Consolas"/>
              </a:rPr>
              <a:t>bảng</a:t>
            </a:r>
            <a:endParaRPr lang="en-US" sz="2100" dirty="0">
              <a:solidFill>
                <a:schemeClr val="accent3">
                  <a:lumMod val="20000"/>
                  <a:lumOff val="80000"/>
                </a:schemeClr>
              </a:solidFill>
              <a:latin typeface="Consolas"/>
            </a:endParaRPr>
          </a:p>
          <a:p>
            <a:pPr marL="0" indent="0">
              <a:buNone/>
            </a:pPr>
            <a:r>
              <a:rPr lang="en-US" sz="2100" dirty="0">
                <a:solidFill>
                  <a:schemeClr val="accent3">
                    <a:lumMod val="20000"/>
                    <a:lumOff val="80000"/>
                  </a:schemeClr>
                </a:solidFill>
                <a:latin typeface="Consolas"/>
              </a:rPr>
              <a:t>            </a:t>
            </a:r>
            <a:r>
              <a:rPr lang="en-US" sz="2100" dirty="0" err="1">
                <a:solidFill>
                  <a:schemeClr val="accent3">
                    <a:lumMod val="20000"/>
                    <a:lumOff val="80000"/>
                  </a:schemeClr>
                </a:solidFill>
                <a:latin typeface="Consolas"/>
              </a:rPr>
              <a:t>MyData.Fill</a:t>
            </a:r>
            <a:r>
              <a:rPr lang="en-US" sz="2100" dirty="0">
                <a:solidFill>
                  <a:schemeClr val="accent3">
                    <a:lumMod val="20000"/>
                    <a:lumOff val="80000"/>
                  </a:schemeClr>
                </a:solidFill>
                <a:latin typeface="Consolas"/>
              </a:rPr>
              <a:t>(</a:t>
            </a:r>
            <a:r>
              <a:rPr lang="en-US" sz="2100" dirty="0" err="1">
                <a:solidFill>
                  <a:schemeClr val="accent3">
                    <a:lumMod val="20000"/>
                    <a:lumOff val="80000"/>
                  </a:schemeClr>
                </a:solidFill>
                <a:latin typeface="Consolas"/>
              </a:rPr>
              <a:t>tblSinhvien</a:t>
            </a:r>
            <a:r>
              <a:rPr lang="en-US" sz="2100" dirty="0">
                <a:solidFill>
                  <a:schemeClr val="accent3">
                    <a:lumMod val="20000"/>
                    <a:lumOff val="80000"/>
                  </a:schemeClr>
                </a:solidFill>
                <a:latin typeface="Consolas"/>
              </a:rPr>
              <a:t>);  //</a:t>
            </a:r>
            <a:r>
              <a:rPr lang="en-US" sz="2100" dirty="0" err="1">
                <a:solidFill>
                  <a:schemeClr val="accent3">
                    <a:lumMod val="20000"/>
                    <a:lumOff val="80000"/>
                  </a:schemeClr>
                </a:solidFill>
                <a:latin typeface="Consolas"/>
              </a:rPr>
              <a:t>Đổ</a:t>
            </a:r>
            <a:r>
              <a:rPr lang="en-US" sz="2100" dirty="0">
                <a:solidFill>
                  <a:schemeClr val="accent3">
                    <a:lumMod val="20000"/>
                    <a:lumOff val="80000"/>
                  </a:schemeClr>
                </a:solidFill>
                <a:latin typeface="Consolas"/>
              </a:rPr>
              <a:t> </a:t>
            </a:r>
            <a:r>
              <a:rPr lang="en-US" sz="2100" dirty="0" err="1">
                <a:solidFill>
                  <a:schemeClr val="accent3">
                    <a:lumMod val="20000"/>
                    <a:lumOff val="80000"/>
                  </a:schemeClr>
                </a:solidFill>
                <a:latin typeface="Consolas"/>
              </a:rPr>
              <a:t>dữ</a:t>
            </a:r>
            <a:r>
              <a:rPr lang="en-US" sz="2100" dirty="0">
                <a:solidFill>
                  <a:schemeClr val="accent3">
                    <a:lumMod val="20000"/>
                    <a:lumOff val="80000"/>
                  </a:schemeClr>
                </a:solidFill>
                <a:latin typeface="Consolas"/>
              </a:rPr>
              <a:t> </a:t>
            </a:r>
            <a:r>
              <a:rPr lang="en-US" sz="2100" dirty="0" err="1">
                <a:solidFill>
                  <a:schemeClr val="accent3">
                    <a:lumMod val="20000"/>
                    <a:lumOff val="80000"/>
                  </a:schemeClr>
                </a:solidFill>
                <a:latin typeface="Consolas"/>
              </a:rPr>
              <a:t>liệu</a:t>
            </a:r>
            <a:r>
              <a:rPr lang="en-US" sz="2100" dirty="0">
                <a:solidFill>
                  <a:schemeClr val="accent3">
                    <a:lumMod val="20000"/>
                    <a:lumOff val="80000"/>
                  </a:schemeClr>
                </a:solidFill>
                <a:latin typeface="Consolas"/>
              </a:rPr>
              <a:t> </a:t>
            </a:r>
            <a:r>
              <a:rPr lang="en-US" sz="2100" dirty="0" err="1">
                <a:solidFill>
                  <a:schemeClr val="accent3">
                    <a:lumMod val="20000"/>
                    <a:lumOff val="80000"/>
                  </a:schemeClr>
                </a:solidFill>
                <a:latin typeface="Consolas"/>
              </a:rPr>
              <a:t>từ</a:t>
            </a:r>
            <a:r>
              <a:rPr lang="en-US" sz="2100" dirty="0">
                <a:solidFill>
                  <a:schemeClr val="accent3">
                    <a:lumMod val="20000"/>
                    <a:lumOff val="80000"/>
                  </a:schemeClr>
                </a:solidFill>
                <a:latin typeface="Consolas"/>
              </a:rPr>
              <a:t> </a:t>
            </a:r>
            <a:r>
              <a:rPr lang="en-US" sz="2100" dirty="0" err="1">
                <a:solidFill>
                  <a:schemeClr val="accent3">
                    <a:lumMod val="20000"/>
                    <a:lumOff val="80000"/>
                  </a:schemeClr>
                </a:solidFill>
                <a:latin typeface="Consolas"/>
              </a:rPr>
              <a:t>DataAdapter</a:t>
            </a:r>
            <a:r>
              <a:rPr lang="en-US" sz="2100" dirty="0">
                <a:solidFill>
                  <a:schemeClr val="accent3">
                    <a:lumMod val="20000"/>
                    <a:lumOff val="80000"/>
                  </a:schemeClr>
                </a:solidFill>
                <a:latin typeface="Consolas"/>
              </a:rPr>
              <a:t> </a:t>
            </a:r>
            <a:r>
              <a:rPr lang="en-US" sz="2100" dirty="0" err="1">
                <a:solidFill>
                  <a:schemeClr val="accent3">
                    <a:lumMod val="20000"/>
                    <a:lumOff val="80000"/>
                  </a:schemeClr>
                </a:solidFill>
                <a:latin typeface="Consolas"/>
              </a:rPr>
              <a:t>vào</a:t>
            </a:r>
            <a:r>
              <a:rPr lang="en-US" sz="2100" dirty="0">
                <a:solidFill>
                  <a:schemeClr val="accent3">
                    <a:lumMod val="20000"/>
                    <a:lumOff val="80000"/>
                  </a:schemeClr>
                </a:solidFill>
                <a:latin typeface="Consolas"/>
              </a:rPr>
              <a:t> </a:t>
            </a:r>
            <a:r>
              <a:rPr lang="en-US" sz="2100" dirty="0" err="1">
                <a:solidFill>
                  <a:schemeClr val="accent3">
                    <a:lumMod val="20000"/>
                    <a:lumOff val="80000"/>
                  </a:schemeClr>
                </a:solidFill>
                <a:latin typeface="Consolas"/>
              </a:rPr>
              <a:t>bảng</a:t>
            </a:r>
            <a:endParaRPr lang="en-US" sz="2100" dirty="0">
              <a:solidFill>
                <a:schemeClr val="accent3">
                  <a:lumMod val="20000"/>
                  <a:lumOff val="80000"/>
                </a:schemeClr>
              </a:solidFill>
              <a:latin typeface="Consolas"/>
            </a:endParaRPr>
          </a:p>
          <a:p>
            <a:pPr marL="0" indent="0">
              <a:buNone/>
            </a:pPr>
            <a:r>
              <a:rPr lang="en-US" sz="2100" dirty="0">
                <a:solidFill>
                  <a:schemeClr val="accent3">
                    <a:lumMod val="20000"/>
                    <a:lumOff val="80000"/>
                  </a:schemeClr>
                </a:solidFill>
                <a:latin typeface="Consolas"/>
              </a:rPr>
              <a:t>            </a:t>
            </a:r>
            <a:r>
              <a:rPr lang="en-US" sz="2100" dirty="0" err="1">
                <a:solidFill>
                  <a:schemeClr val="accent3">
                    <a:lumMod val="20000"/>
                    <a:lumOff val="80000"/>
                  </a:schemeClr>
                </a:solidFill>
                <a:latin typeface="Consolas"/>
              </a:rPr>
              <a:t>dataGridView.DataSource</a:t>
            </a:r>
            <a:r>
              <a:rPr lang="en-US" sz="2100" dirty="0">
                <a:solidFill>
                  <a:schemeClr val="accent3">
                    <a:lumMod val="20000"/>
                    <a:lumOff val="80000"/>
                  </a:schemeClr>
                </a:solidFill>
                <a:latin typeface="Consolas"/>
              </a:rPr>
              <a:t> = </a:t>
            </a:r>
            <a:r>
              <a:rPr lang="en-US" sz="2100" dirty="0" err="1">
                <a:solidFill>
                  <a:schemeClr val="accent3">
                    <a:lumMod val="20000"/>
                    <a:lumOff val="80000"/>
                  </a:schemeClr>
                </a:solidFill>
                <a:latin typeface="Consolas"/>
              </a:rPr>
              <a:t>tblSinhvien</a:t>
            </a:r>
            <a:r>
              <a:rPr lang="en-US" sz="2100" dirty="0">
                <a:solidFill>
                  <a:schemeClr val="accent3">
                    <a:lumMod val="20000"/>
                    <a:lumOff val="80000"/>
                  </a:schemeClr>
                </a:solidFill>
                <a:latin typeface="Consolas"/>
              </a:rPr>
              <a:t>;</a:t>
            </a:r>
          </a:p>
          <a:p>
            <a:pPr marL="0" indent="0">
              <a:buNone/>
            </a:pPr>
            <a:r>
              <a:rPr lang="en-US" sz="2100" dirty="0">
                <a:solidFill>
                  <a:schemeClr val="accent3">
                    <a:lumMod val="20000"/>
                    <a:lumOff val="80000"/>
                  </a:schemeClr>
                </a:solidFill>
                <a:latin typeface="Consolas"/>
              </a:rPr>
              <a:t>}</a:t>
            </a:r>
          </a:p>
          <a:p>
            <a:pPr marL="471487" lvl="1" indent="0">
              <a:buNone/>
            </a:pPr>
            <a:endParaRPr lang="en-US" sz="2100" dirty="0">
              <a:solidFill>
                <a:schemeClr val="accent3">
                  <a:lumMod val="20000"/>
                  <a:lumOff val="80000"/>
                </a:schemeClr>
              </a:solidFill>
            </a:endParaRPr>
          </a:p>
        </p:txBody>
      </p:sp>
      <p:sp>
        <p:nvSpPr>
          <p:cNvPr id="4" name="Date Placeholder 3"/>
          <p:cNvSpPr>
            <a:spLocks noGrp="1"/>
          </p:cNvSpPr>
          <p:nvPr>
            <p:ph type="dt" sz="half" idx="10"/>
          </p:nvPr>
        </p:nvSpPr>
        <p:spPr/>
        <p:txBody>
          <a:bodyPr/>
          <a:lstStyle/>
          <a:p>
            <a:fld id="{C63D4359-1DF9-4623-9FF3-69E626ED9E50}" type="datetime1">
              <a:rPr lang="vi-VN" smtClean="0"/>
              <a:t>15/10/2022</a:t>
            </a:fld>
            <a:endParaRPr lang="vi-VN"/>
          </a:p>
        </p:txBody>
      </p:sp>
      <p:sp>
        <p:nvSpPr>
          <p:cNvPr id="5" name="Footer Placeholder 4"/>
          <p:cNvSpPr>
            <a:spLocks noGrp="1"/>
          </p:cNvSpPr>
          <p:nvPr>
            <p:ph type="ftr" sz="quarter" idx="4294967295"/>
          </p:nvPr>
        </p:nvSpPr>
        <p:spPr/>
        <p:txBody>
          <a:bodyPr/>
          <a:lstStyle/>
          <a:p>
            <a:r>
              <a:rPr lang="vi-VN" smtClean="0"/>
              <a:t>Chương 5. Lập trình cơ sở dữ liệu</a:t>
            </a:r>
            <a:endParaRPr lang="vi-VN"/>
          </a:p>
        </p:txBody>
      </p:sp>
      <p:sp>
        <p:nvSpPr>
          <p:cNvPr id="6" name="Slide Number Placeholder 5"/>
          <p:cNvSpPr>
            <a:spLocks noGrp="1"/>
          </p:cNvSpPr>
          <p:nvPr>
            <p:ph type="sldNum" sz="quarter" idx="4294967295"/>
          </p:nvPr>
        </p:nvSpPr>
        <p:spPr/>
        <p:txBody>
          <a:bodyPr/>
          <a:lstStyle/>
          <a:p>
            <a:fld id="{5AB95402-1E0D-474E-8D8C-CBE7F053639E}" type="slidenum">
              <a:rPr lang="vi-VN" smtClean="0"/>
              <a:pPr/>
              <a:t>22</a:t>
            </a:fld>
            <a:r>
              <a:rPr lang="vi-VN" smtClean="0"/>
              <a:t>/46</a:t>
            </a:r>
            <a:endParaRPr lang="vi-VN"/>
          </a:p>
        </p:txBody>
      </p:sp>
    </p:spTree>
    <p:extLst>
      <p:ext uri="{BB962C8B-B14F-4D97-AF65-F5344CB8AC3E}">
        <p14:creationId xmlns:p14="http://schemas.microsoft.com/office/powerpoint/2010/main" val="1922529542"/>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Xây dựng ứng dụng minh hoạ</a:t>
            </a:r>
          </a:p>
        </p:txBody>
      </p:sp>
      <p:sp>
        <p:nvSpPr>
          <p:cNvPr id="3" name="Content Placeholder 2"/>
          <p:cNvSpPr>
            <a:spLocks noGrp="1"/>
          </p:cNvSpPr>
          <p:nvPr>
            <p:ph idx="1"/>
          </p:nvPr>
        </p:nvSpPr>
        <p:spPr>
          <a:xfrm>
            <a:off x="381000" y="850901"/>
            <a:ext cx="11366500" cy="3876675"/>
          </a:xfrm>
        </p:spPr>
        <p:txBody>
          <a:bodyPr/>
          <a:lstStyle/>
          <a:p>
            <a:r>
              <a:rPr lang="en-US" sz="2000" dirty="0" err="1" smtClean="0">
                <a:solidFill>
                  <a:schemeClr val="accent5">
                    <a:lumMod val="20000"/>
                    <a:lumOff val="80000"/>
                  </a:schemeClr>
                </a:solidFill>
              </a:rPr>
              <a:t>Bước</a:t>
            </a:r>
            <a:r>
              <a:rPr lang="en-US" sz="2000" dirty="0" smtClean="0">
                <a:solidFill>
                  <a:schemeClr val="accent5">
                    <a:lumMod val="20000"/>
                    <a:lumOff val="80000"/>
                  </a:schemeClr>
                </a:solidFill>
              </a:rPr>
              <a:t> 4: </a:t>
            </a:r>
            <a:r>
              <a:rPr lang="en-US" sz="2000" dirty="0" err="1" smtClean="0">
                <a:solidFill>
                  <a:schemeClr val="accent5">
                    <a:lumMod val="20000"/>
                    <a:lumOff val="80000"/>
                  </a:schemeClr>
                </a:solidFill>
              </a:rPr>
              <a:t>Xử</a:t>
            </a:r>
            <a:r>
              <a:rPr lang="en-US" sz="2000" dirty="0" smtClean="0">
                <a:solidFill>
                  <a:schemeClr val="accent5">
                    <a:lumMod val="20000"/>
                    <a:lumOff val="80000"/>
                  </a:schemeClr>
                </a:solidFill>
              </a:rPr>
              <a:t> </a:t>
            </a:r>
            <a:r>
              <a:rPr lang="en-US" sz="2000" dirty="0" err="1" smtClean="0">
                <a:solidFill>
                  <a:schemeClr val="accent5">
                    <a:lumMod val="20000"/>
                    <a:lumOff val="80000"/>
                  </a:schemeClr>
                </a:solidFill>
              </a:rPr>
              <a:t>lý</a:t>
            </a:r>
            <a:r>
              <a:rPr lang="en-US" sz="2000" dirty="0" smtClean="0">
                <a:solidFill>
                  <a:schemeClr val="accent5">
                    <a:lumMod val="20000"/>
                    <a:lumOff val="80000"/>
                  </a:schemeClr>
                </a:solidFill>
              </a:rPr>
              <a:t>  </a:t>
            </a:r>
            <a:r>
              <a:rPr lang="en-US" sz="2000" dirty="0" err="1" smtClean="0">
                <a:solidFill>
                  <a:schemeClr val="accent5">
                    <a:lumMod val="20000"/>
                    <a:lumOff val="80000"/>
                  </a:schemeClr>
                </a:solidFill>
              </a:rPr>
              <a:t>các</a:t>
            </a:r>
            <a:r>
              <a:rPr lang="en-US" sz="2000" dirty="0" smtClean="0">
                <a:solidFill>
                  <a:schemeClr val="accent5">
                    <a:lumMod val="20000"/>
                    <a:lumOff val="80000"/>
                  </a:schemeClr>
                </a:solidFill>
              </a:rPr>
              <a:t> </a:t>
            </a:r>
            <a:r>
              <a:rPr lang="en-US" sz="2000" dirty="0" err="1" smtClean="0">
                <a:solidFill>
                  <a:schemeClr val="accent5">
                    <a:lumMod val="20000"/>
                    <a:lumOff val="80000"/>
                  </a:schemeClr>
                </a:solidFill>
              </a:rPr>
              <a:t>sự</a:t>
            </a:r>
            <a:r>
              <a:rPr lang="en-US" sz="2000" dirty="0" smtClean="0">
                <a:solidFill>
                  <a:schemeClr val="accent5">
                    <a:lumMod val="20000"/>
                    <a:lumOff val="80000"/>
                  </a:schemeClr>
                </a:solidFill>
              </a:rPr>
              <a:t> </a:t>
            </a:r>
            <a:r>
              <a:rPr lang="en-US" sz="2000" dirty="0" err="1" smtClean="0">
                <a:solidFill>
                  <a:schemeClr val="accent5">
                    <a:lumMod val="20000"/>
                    <a:lumOff val="80000"/>
                  </a:schemeClr>
                </a:solidFill>
              </a:rPr>
              <a:t>kiện</a:t>
            </a:r>
            <a:endParaRPr lang="en-US" sz="2000" dirty="0" smtClean="0">
              <a:solidFill>
                <a:schemeClr val="accent5">
                  <a:lumMod val="20000"/>
                  <a:lumOff val="80000"/>
                </a:schemeClr>
              </a:solidFill>
            </a:endParaRPr>
          </a:p>
          <a:p>
            <a:pPr lvl="1"/>
            <a:r>
              <a:rPr lang="en-US" sz="2000" dirty="0" err="1" smtClean="0">
                <a:solidFill>
                  <a:schemeClr val="accent5">
                    <a:lumMod val="20000"/>
                    <a:lumOff val="80000"/>
                  </a:schemeClr>
                </a:solidFill>
              </a:rPr>
              <a:t>Thực</a:t>
            </a:r>
            <a:r>
              <a:rPr lang="en-US" sz="2000" dirty="0" smtClean="0">
                <a:solidFill>
                  <a:schemeClr val="accent5">
                    <a:lumMod val="20000"/>
                    <a:lumOff val="80000"/>
                  </a:schemeClr>
                </a:solidFill>
              </a:rPr>
              <a:t> </a:t>
            </a:r>
            <a:r>
              <a:rPr lang="en-US" sz="2000" dirty="0" err="1" smtClean="0">
                <a:solidFill>
                  <a:schemeClr val="accent5">
                    <a:lumMod val="20000"/>
                    <a:lumOff val="80000"/>
                  </a:schemeClr>
                </a:solidFill>
              </a:rPr>
              <a:t>hiện</a:t>
            </a:r>
            <a:r>
              <a:rPr lang="en-US" sz="2000" dirty="0" smtClean="0">
                <a:solidFill>
                  <a:schemeClr val="accent5">
                    <a:lumMod val="20000"/>
                    <a:lumOff val="80000"/>
                  </a:schemeClr>
                </a:solidFill>
              </a:rPr>
              <a:t> </a:t>
            </a:r>
            <a:r>
              <a:rPr lang="en-US" sz="2000" dirty="0" err="1" smtClean="0">
                <a:solidFill>
                  <a:schemeClr val="accent5">
                    <a:lumMod val="20000"/>
                    <a:lumOff val="80000"/>
                  </a:schemeClr>
                </a:solidFill>
              </a:rPr>
              <a:t>lệnh</a:t>
            </a:r>
            <a:r>
              <a:rPr lang="en-US" sz="2000" dirty="0" smtClean="0">
                <a:solidFill>
                  <a:schemeClr val="accent5">
                    <a:lumMod val="20000"/>
                    <a:lumOff val="80000"/>
                  </a:schemeClr>
                </a:solidFill>
              </a:rPr>
              <a:t> SQL</a:t>
            </a:r>
          </a:p>
          <a:p>
            <a:pPr marL="0" indent="0">
              <a:buNone/>
            </a:pPr>
            <a:r>
              <a:rPr lang="en-US" sz="2000" dirty="0">
                <a:solidFill>
                  <a:schemeClr val="accent5">
                    <a:lumMod val="20000"/>
                    <a:lumOff val="80000"/>
                  </a:schemeClr>
                </a:solidFill>
                <a:latin typeface="Consolas"/>
              </a:rPr>
              <a:t>public void </a:t>
            </a:r>
            <a:r>
              <a:rPr lang="en-US" sz="2000" dirty="0" err="1">
                <a:solidFill>
                  <a:schemeClr val="accent5">
                    <a:lumMod val="20000"/>
                    <a:lumOff val="80000"/>
                  </a:schemeClr>
                </a:solidFill>
                <a:latin typeface="Consolas"/>
              </a:rPr>
              <a:t>RunSQL</a:t>
            </a:r>
            <a:r>
              <a:rPr lang="en-US" sz="2000" dirty="0">
                <a:solidFill>
                  <a:schemeClr val="accent5">
                    <a:lumMod val="20000"/>
                    <a:lumOff val="80000"/>
                  </a:schemeClr>
                </a:solidFill>
                <a:latin typeface="Consolas"/>
              </a:rPr>
              <a:t>(string </a:t>
            </a:r>
            <a:r>
              <a:rPr lang="en-US" sz="2000" dirty="0" err="1">
                <a:solidFill>
                  <a:schemeClr val="accent5">
                    <a:lumMod val="20000"/>
                    <a:lumOff val="80000"/>
                  </a:schemeClr>
                </a:solidFill>
                <a:latin typeface="Consolas"/>
              </a:rPr>
              <a:t>sql</a:t>
            </a:r>
            <a:r>
              <a:rPr lang="en-US" sz="2000" dirty="0">
                <a:solidFill>
                  <a:schemeClr val="accent5">
                    <a:lumMod val="20000"/>
                    <a:lumOff val="80000"/>
                  </a:schemeClr>
                </a:solidFill>
                <a:latin typeface="Consolas"/>
              </a:rPr>
              <a:t>) //</a:t>
            </a:r>
            <a:r>
              <a:rPr lang="en-US" sz="2000" dirty="0" err="1">
                <a:solidFill>
                  <a:schemeClr val="accent5">
                    <a:lumMod val="20000"/>
                    <a:lumOff val="80000"/>
                  </a:schemeClr>
                </a:solidFill>
                <a:latin typeface="Consolas"/>
              </a:rPr>
              <a:t>Thực</a:t>
            </a:r>
            <a:r>
              <a:rPr lang="en-US" sz="2000" dirty="0">
                <a:solidFill>
                  <a:schemeClr val="accent5">
                    <a:lumMod val="20000"/>
                    <a:lumOff val="80000"/>
                  </a:schemeClr>
                </a:solidFill>
                <a:latin typeface="Consolas"/>
              </a:rPr>
              <a:t> </a:t>
            </a:r>
            <a:r>
              <a:rPr lang="en-US" sz="2000" dirty="0" err="1">
                <a:solidFill>
                  <a:schemeClr val="accent5">
                    <a:lumMod val="20000"/>
                    <a:lumOff val="80000"/>
                  </a:schemeClr>
                </a:solidFill>
                <a:latin typeface="Consolas"/>
              </a:rPr>
              <a:t>hiện</a:t>
            </a:r>
            <a:r>
              <a:rPr lang="en-US" sz="2000" dirty="0">
                <a:solidFill>
                  <a:schemeClr val="accent5">
                    <a:lumMod val="20000"/>
                    <a:lumOff val="80000"/>
                  </a:schemeClr>
                </a:solidFill>
                <a:latin typeface="Consolas"/>
              </a:rPr>
              <a:t> </a:t>
            </a:r>
            <a:r>
              <a:rPr lang="en-US" sz="2000" dirty="0" err="1">
                <a:solidFill>
                  <a:schemeClr val="accent5">
                    <a:lumMod val="20000"/>
                    <a:lumOff val="80000"/>
                  </a:schemeClr>
                </a:solidFill>
                <a:latin typeface="Consolas"/>
              </a:rPr>
              <a:t>một</a:t>
            </a:r>
            <a:r>
              <a:rPr lang="en-US" sz="2000" dirty="0">
                <a:solidFill>
                  <a:schemeClr val="accent5">
                    <a:lumMod val="20000"/>
                    <a:lumOff val="80000"/>
                  </a:schemeClr>
                </a:solidFill>
                <a:latin typeface="Consolas"/>
              </a:rPr>
              <a:t> </a:t>
            </a:r>
            <a:r>
              <a:rPr lang="en-US" sz="2000" dirty="0" err="1">
                <a:solidFill>
                  <a:schemeClr val="accent5">
                    <a:lumMod val="20000"/>
                    <a:lumOff val="80000"/>
                  </a:schemeClr>
                </a:solidFill>
                <a:latin typeface="Consolas"/>
              </a:rPr>
              <a:t>câu</a:t>
            </a:r>
            <a:r>
              <a:rPr lang="en-US" sz="2000" dirty="0">
                <a:solidFill>
                  <a:schemeClr val="accent5">
                    <a:lumMod val="20000"/>
                    <a:lumOff val="80000"/>
                  </a:schemeClr>
                </a:solidFill>
                <a:latin typeface="Consolas"/>
              </a:rPr>
              <a:t> </a:t>
            </a:r>
            <a:r>
              <a:rPr lang="en-US" sz="2000" dirty="0" err="1">
                <a:solidFill>
                  <a:schemeClr val="accent5">
                    <a:lumMod val="20000"/>
                    <a:lumOff val="80000"/>
                  </a:schemeClr>
                </a:solidFill>
                <a:latin typeface="Consolas"/>
              </a:rPr>
              <a:t>lệnh</a:t>
            </a:r>
            <a:r>
              <a:rPr lang="en-US" sz="2000" dirty="0">
                <a:solidFill>
                  <a:schemeClr val="accent5">
                    <a:lumMod val="20000"/>
                    <a:lumOff val="80000"/>
                  </a:schemeClr>
                </a:solidFill>
                <a:latin typeface="Consolas"/>
              </a:rPr>
              <a:t> SQL</a:t>
            </a:r>
          </a:p>
          <a:p>
            <a:pPr marL="0" indent="0">
              <a:buNone/>
            </a:pPr>
            <a:r>
              <a:rPr lang="en-US" sz="2000" dirty="0">
                <a:solidFill>
                  <a:schemeClr val="accent5">
                    <a:lumMod val="20000"/>
                    <a:lumOff val="80000"/>
                  </a:schemeClr>
                </a:solidFill>
                <a:latin typeface="Consolas"/>
              </a:rPr>
              <a:t>        {</a:t>
            </a:r>
          </a:p>
          <a:p>
            <a:pPr marL="0" indent="0">
              <a:buNone/>
            </a:pPr>
            <a:r>
              <a:rPr lang="vi-VN" sz="2000" dirty="0">
                <a:solidFill>
                  <a:schemeClr val="accent5">
                    <a:lumMod val="20000"/>
                    <a:lumOff val="80000"/>
                  </a:schemeClr>
                </a:solidFill>
                <a:latin typeface="Consolas"/>
              </a:rPr>
              <a:t>            SqlCommand cmd = new SqlCommand(); //Đối tượng để thực hiện lệnh</a:t>
            </a:r>
          </a:p>
          <a:p>
            <a:pPr marL="0" indent="0">
              <a:buNone/>
            </a:pPr>
            <a:r>
              <a:rPr lang="en-US" sz="2000" dirty="0">
                <a:solidFill>
                  <a:schemeClr val="accent5">
                    <a:lumMod val="20000"/>
                    <a:lumOff val="80000"/>
                  </a:schemeClr>
                </a:solidFill>
                <a:latin typeface="Consolas"/>
              </a:rPr>
              <a:t>            </a:t>
            </a:r>
            <a:r>
              <a:rPr lang="en-US" sz="2000" dirty="0" err="1">
                <a:solidFill>
                  <a:schemeClr val="accent5">
                    <a:lumMod val="20000"/>
                    <a:lumOff val="80000"/>
                  </a:schemeClr>
                </a:solidFill>
                <a:latin typeface="Consolas"/>
              </a:rPr>
              <a:t>cmd.CommandText</a:t>
            </a:r>
            <a:r>
              <a:rPr lang="en-US" sz="2000" dirty="0">
                <a:solidFill>
                  <a:schemeClr val="accent5">
                    <a:lumMod val="20000"/>
                    <a:lumOff val="80000"/>
                  </a:schemeClr>
                </a:solidFill>
                <a:latin typeface="Consolas"/>
              </a:rPr>
              <a:t> = </a:t>
            </a:r>
            <a:r>
              <a:rPr lang="en-US" sz="2000" dirty="0" err="1">
                <a:solidFill>
                  <a:schemeClr val="accent5">
                    <a:lumMod val="20000"/>
                    <a:lumOff val="80000"/>
                  </a:schemeClr>
                </a:solidFill>
                <a:latin typeface="Consolas"/>
              </a:rPr>
              <a:t>sql</a:t>
            </a:r>
            <a:r>
              <a:rPr lang="en-US" sz="2000" dirty="0">
                <a:solidFill>
                  <a:schemeClr val="accent5">
                    <a:lumMod val="20000"/>
                    <a:lumOff val="80000"/>
                  </a:schemeClr>
                </a:solidFill>
                <a:latin typeface="Consolas"/>
              </a:rPr>
              <a:t>;</a:t>
            </a:r>
          </a:p>
          <a:p>
            <a:pPr marL="0" indent="0">
              <a:buNone/>
            </a:pPr>
            <a:r>
              <a:rPr lang="en-US" sz="2000" dirty="0">
                <a:solidFill>
                  <a:schemeClr val="accent5">
                    <a:lumMod val="20000"/>
                    <a:lumOff val="80000"/>
                  </a:schemeClr>
                </a:solidFill>
                <a:latin typeface="Consolas"/>
              </a:rPr>
              <a:t>            </a:t>
            </a:r>
            <a:r>
              <a:rPr lang="en-US" sz="2000" dirty="0" err="1">
                <a:solidFill>
                  <a:schemeClr val="accent5">
                    <a:lumMod val="20000"/>
                    <a:lumOff val="80000"/>
                  </a:schemeClr>
                </a:solidFill>
                <a:latin typeface="Consolas"/>
              </a:rPr>
              <a:t>cmd.Connection</a:t>
            </a:r>
            <a:r>
              <a:rPr lang="en-US" sz="2000" dirty="0">
                <a:solidFill>
                  <a:schemeClr val="accent5">
                    <a:lumMod val="20000"/>
                    <a:lumOff val="80000"/>
                  </a:schemeClr>
                </a:solidFill>
                <a:latin typeface="Consolas"/>
              </a:rPr>
              <a:t> = con;</a:t>
            </a:r>
          </a:p>
          <a:p>
            <a:pPr marL="0" indent="0">
              <a:buNone/>
            </a:pPr>
            <a:r>
              <a:rPr lang="en-US" sz="2000" dirty="0">
                <a:solidFill>
                  <a:schemeClr val="accent5">
                    <a:lumMod val="20000"/>
                    <a:lumOff val="80000"/>
                  </a:schemeClr>
                </a:solidFill>
                <a:latin typeface="Consolas"/>
              </a:rPr>
              <a:t>            try</a:t>
            </a:r>
          </a:p>
          <a:p>
            <a:pPr marL="0" indent="0">
              <a:buNone/>
            </a:pPr>
            <a:r>
              <a:rPr lang="en-US" sz="2000" dirty="0">
                <a:solidFill>
                  <a:schemeClr val="accent5">
                    <a:lumMod val="20000"/>
                    <a:lumOff val="80000"/>
                  </a:schemeClr>
                </a:solidFill>
                <a:latin typeface="Consolas"/>
              </a:rPr>
              <a:t>            { </a:t>
            </a:r>
            <a:r>
              <a:rPr lang="en-US" sz="2000" dirty="0" err="1">
                <a:solidFill>
                  <a:schemeClr val="accent5">
                    <a:lumMod val="20000"/>
                    <a:lumOff val="80000"/>
                  </a:schemeClr>
                </a:solidFill>
                <a:latin typeface="Consolas"/>
              </a:rPr>
              <a:t>cmd.ExecuteNonQuery</a:t>
            </a:r>
            <a:r>
              <a:rPr lang="en-US" sz="2000" dirty="0">
                <a:solidFill>
                  <a:schemeClr val="accent5">
                    <a:lumMod val="20000"/>
                    <a:lumOff val="80000"/>
                  </a:schemeClr>
                </a:solidFill>
                <a:latin typeface="Consolas"/>
              </a:rPr>
              <a:t>(); //</a:t>
            </a:r>
            <a:r>
              <a:rPr lang="en-US" sz="2000" dirty="0" err="1">
                <a:solidFill>
                  <a:schemeClr val="accent5">
                    <a:lumMod val="20000"/>
                    <a:lumOff val="80000"/>
                  </a:schemeClr>
                </a:solidFill>
                <a:latin typeface="Consolas"/>
              </a:rPr>
              <a:t>Thực</a:t>
            </a:r>
            <a:r>
              <a:rPr lang="en-US" sz="2000" dirty="0">
                <a:solidFill>
                  <a:schemeClr val="accent5">
                    <a:lumMod val="20000"/>
                    <a:lumOff val="80000"/>
                  </a:schemeClr>
                </a:solidFill>
                <a:latin typeface="Consolas"/>
              </a:rPr>
              <a:t> </a:t>
            </a:r>
            <a:r>
              <a:rPr lang="en-US" sz="2000" dirty="0" err="1">
                <a:solidFill>
                  <a:schemeClr val="accent5">
                    <a:lumMod val="20000"/>
                    <a:lumOff val="80000"/>
                  </a:schemeClr>
                </a:solidFill>
                <a:latin typeface="Consolas"/>
              </a:rPr>
              <a:t>hiện</a:t>
            </a:r>
            <a:r>
              <a:rPr lang="en-US" sz="2000" dirty="0">
                <a:solidFill>
                  <a:schemeClr val="accent5">
                    <a:lumMod val="20000"/>
                    <a:lumOff val="80000"/>
                  </a:schemeClr>
                </a:solidFill>
                <a:latin typeface="Consolas"/>
              </a:rPr>
              <a:t> </a:t>
            </a:r>
            <a:r>
              <a:rPr lang="en-US" sz="2000" dirty="0" err="1">
                <a:solidFill>
                  <a:schemeClr val="accent5">
                    <a:lumMod val="20000"/>
                    <a:lumOff val="80000"/>
                  </a:schemeClr>
                </a:solidFill>
                <a:latin typeface="Consolas"/>
              </a:rPr>
              <a:t>câu</a:t>
            </a:r>
            <a:r>
              <a:rPr lang="en-US" sz="2000" dirty="0">
                <a:solidFill>
                  <a:schemeClr val="accent5">
                    <a:lumMod val="20000"/>
                    <a:lumOff val="80000"/>
                  </a:schemeClr>
                </a:solidFill>
                <a:latin typeface="Consolas"/>
              </a:rPr>
              <a:t> </a:t>
            </a:r>
            <a:r>
              <a:rPr lang="en-US" sz="2000" dirty="0" err="1">
                <a:solidFill>
                  <a:schemeClr val="accent5">
                    <a:lumMod val="20000"/>
                    <a:lumOff val="80000"/>
                  </a:schemeClr>
                </a:solidFill>
                <a:latin typeface="Consolas"/>
              </a:rPr>
              <a:t>lệnh</a:t>
            </a:r>
            <a:endParaRPr lang="en-US" sz="2000" dirty="0">
              <a:solidFill>
                <a:schemeClr val="accent5">
                  <a:lumMod val="20000"/>
                  <a:lumOff val="80000"/>
                </a:schemeClr>
              </a:solidFill>
              <a:latin typeface="Consolas"/>
            </a:endParaRPr>
          </a:p>
          <a:p>
            <a:pPr marL="0" indent="0">
              <a:buNone/>
            </a:pPr>
            <a:r>
              <a:rPr lang="en-US" sz="2000" dirty="0">
                <a:solidFill>
                  <a:schemeClr val="accent5">
                    <a:lumMod val="20000"/>
                    <a:lumOff val="80000"/>
                  </a:schemeClr>
                </a:solidFill>
                <a:latin typeface="Consolas"/>
              </a:rPr>
              <a:t>            }</a:t>
            </a:r>
          </a:p>
          <a:p>
            <a:pPr marL="0" indent="0">
              <a:buNone/>
            </a:pPr>
            <a:r>
              <a:rPr lang="en-US" sz="2000" dirty="0">
                <a:solidFill>
                  <a:schemeClr val="accent5">
                    <a:lumMod val="20000"/>
                    <a:lumOff val="80000"/>
                  </a:schemeClr>
                </a:solidFill>
                <a:latin typeface="Consolas"/>
              </a:rPr>
              <a:t>            catch (Exception ex)</a:t>
            </a:r>
          </a:p>
          <a:p>
            <a:pPr marL="0" indent="0">
              <a:buNone/>
            </a:pPr>
            <a:r>
              <a:rPr lang="en-US" sz="2000" dirty="0">
                <a:solidFill>
                  <a:schemeClr val="accent5">
                    <a:lumMod val="20000"/>
                    <a:lumOff val="80000"/>
                  </a:schemeClr>
                </a:solidFill>
                <a:latin typeface="Consolas"/>
              </a:rPr>
              <a:t>            {</a:t>
            </a:r>
          </a:p>
          <a:p>
            <a:pPr marL="0" indent="0">
              <a:buNone/>
            </a:pPr>
            <a:r>
              <a:rPr lang="en-US" sz="2000" dirty="0">
                <a:solidFill>
                  <a:schemeClr val="accent5">
                    <a:lumMod val="20000"/>
                    <a:lumOff val="80000"/>
                  </a:schemeClr>
                </a:solidFill>
                <a:latin typeface="Consolas"/>
              </a:rPr>
              <a:t>                </a:t>
            </a:r>
            <a:r>
              <a:rPr lang="en-US" sz="2000" dirty="0" err="1">
                <a:solidFill>
                  <a:schemeClr val="accent5">
                    <a:lumMod val="20000"/>
                    <a:lumOff val="80000"/>
                  </a:schemeClr>
                </a:solidFill>
                <a:latin typeface="Consolas"/>
              </a:rPr>
              <a:t>MessageBox.Show</a:t>
            </a:r>
            <a:r>
              <a:rPr lang="en-US" sz="2000" dirty="0">
                <a:solidFill>
                  <a:schemeClr val="accent5">
                    <a:lumMod val="20000"/>
                    <a:lumOff val="80000"/>
                  </a:schemeClr>
                </a:solidFill>
                <a:latin typeface="Consolas"/>
              </a:rPr>
              <a:t>(</a:t>
            </a:r>
            <a:r>
              <a:rPr lang="en-US" sz="2000" dirty="0" err="1">
                <a:solidFill>
                  <a:schemeClr val="accent5">
                    <a:lumMod val="20000"/>
                    <a:lumOff val="80000"/>
                  </a:schemeClr>
                </a:solidFill>
                <a:latin typeface="Consolas"/>
              </a:rPr>
              <a:t>ex.ToString</a:t>
            </a:r>
            <a:r>
              <a:rPr lang="en-US" sz="2000" dirty="0">
                <a:solidFill>
                  <a:schemeClr val="accent5">
                    <a:lumMod val="20000"/>
                    <a:lumOff val="80000"/>
                  </a:schemeClr>
                </a:solidFill>
                <a:latin typeface="Consolas"/>
              </a:rPr>
              <a:t>());</a:t>
            </a:r>
          </a:p>
          <a:p>
            <a:pPr marL="0" indent="0">
              <a:buNone/>
            </a:pPr>
            <a:r>
              <a:rPr lang="en-US" sz="2000" dirty="0">
                <a:solidFill>
                  <a:schemeClr val="accent5">
                    <a:lumMod val="20000"/>
                    <a:lumOff val="80000"/>
                  </a:schemeClr>
                </a:solidFill>
                <a:latin typeface="Consolas"/>
              </a:rPr>
              <a:t>            }</a:t>
            </a:r>
          </a:p>
          <a:p>
            <a:pPr marL="0" indent="0">
              <a:buNone/>
            </a:pPr>
            <a:r>
              <a:rPr lang="en-US" sz="2000" dirty="0">
                <a:solidFill>
                  <a:schemeClr val="accent5">
                    <a:lumMod val="20000"/>
                    <a:lumOff val="80000"/>
                  </a:schemeClr>
                </a:solidFill>
                <a:latin typeface="Consolas"/>
              </a:rPr>
              <a:t>        }  </a:t>
            </a:r>
          </a:p>
          <a:p>
            <a:pPr marL="471487" lvl="1" indent="0">
              <a:buNone/>
            </a:pPr>
            <a:endParaRPr lang="en-US" sz="2000" dirty="0">
              <a:solidFill>
                <a:schemeClr val="accent5">
                  <a:lumMod val="20000"/>
                  <a:lumOff val="80000"/>
                </a:schemeClr>
              </a:solidFill>
            </a:endParaRPr>
          </a:p>
        </p:txBody>
      </p:sp>
      <p:sp>
        <p:nvSpPr>
          <p:cNvPr id="4" name="Date Placeholder 3"/>
          <p:cNvSpPr>
            <a:spLocks noGrp="1"/>
          </p:cNvSpPr>
          <p:nvPr>
            <p:ph type="dt" sz="half" idx="10"/>
          </p:nvPr>
        </p:nvSpPr>
        <p:spPr/>
        <p:txBody>
          <a:bodyPr/>
          <a:lstStyle/>
          <a:p>
            <a:fld id="{E6F82C88-9A08-4635-852F-7EDCF524A6BD}" type="datetime1">
              <a:rPr lang="vi-VN" smtClean="0"/>
              <a:t>15/10/2022</a:t>
            </a:fld>
            <a:endParaRPr lang="vi-VN"/>
          </a:p>
        </p:txBody>
      </p:sp>
      <p:sp>
        <p:nvSpPr>
          <p:cNvPr id="5" name="Footer Placeholder 4"/>
          <p:cNvSpPr>
            <a:spLocks noGrp="1"/>
          </p:cNvSpPr>
          <p:nvPr>
            <p:ph type="ftr" sz="quarter" idx="4294967295"/>
          </p:nvPr>
        </p:nvSpPr>
        <p:spPr/>
        <p:txBody>
          <a:bodyPr/>
          <a:lstStyle/>
          <a:p>
            <a:r>
              <a:rPr lang="vi-VN" smtClean="0"/>
              <a:t>Chương 5. Lập trình cơ sở dữ liệu</a:t>
            </a:r>
            <a:endParaRPr lang="vi-VN"/>
          </a:p>
        </p:txBody>
      </p:sp>
      <p:sp>
        <p:nvSpPr>
          <p:cNvPr id="6" name="Slide Number Placeholder 5"/>
          <p:cNvSpPr>
            <a:spLocks noGrp="1"/>
          </p:cNvSpPr>
          <p:nvPr>
            <p:ph type="sldNum" sz="quarter" idx="4294967295"/>
          </p:nvPr>
        </p:nvSpPr>
        <p:spPr/>
        <p:txBody>
          <a:bodyPr/>
          <a:lstStyle/>
          <a:p>
            <a:fld id="{5AB95402-1E0D-474E-8D8C-CBE7F053639E}" type="slidenum">
              <a:rPr lang="vi-VN" smtClean="0"/>
              <a:pPr/>
              <a:t>23</a:t>
            </a:fld>
            <a:r>
              <a:rPr lang="vi-VN" smtClean="0"/>
              <a:t>/46</a:t>
            </a:r>
            <a:endParaRPr lang="vi-VN"/>
          </a:p>
        </p:txBody>
      </p:sp>
    </p:spTree>
    <p:extLst>
      <p:ext uri="{BB962C8B-B14F-4D97-AF65-F5344CB8AC3E}">
        <p14:creationId xmlns:p14="http://schemas.microsoft.com/office/powerpoint/2010/main" val="2612946142"/>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Xây dựng ứng dụng minh hoạ</a:t>
            </a:r>
          </a:p>
        </p:txBody>
      </p:sp>
      <p:sp>
        <p:nvSpPr>
          <p:cNvPr id="3" name="Content Placeholder 2"/>
          <p:cNvSpPr>
            <a:spLocks noGrp="1"/>
          </p:cNvSpPr>
          <p:nvPr>
            <p:ph idx="1"/>
          </p:nvPr>
        </p:nvSpPr>
        <p:spPr>
          <a:xfrm>
            <a:off x="419100" y="980881"/>
            <a:ext cx="11366500" cy="3876675"/>
          </a:xfrm>
        </p:spPr>
        <p:txBody>
          <a:bodyPr/>
          <a:lstStyle/>
          <a:p>
            <a:r>
              <a:rPr lang="en-US" sz="2000" dirty="0" err="1">
                <a:solidFill>
                  <a:schemeClr val="accent3">
                    <a:lumMod val="20000"/>
                    <a:lumOff val="80000"/>
                  </a:schemeClr>
                </a:solidFill>
              </a:rPr>
              <a:t>Bước</a:t>
            </a:r>
            <a:r>
              <a:rPr lang="en-US" sz="2000" dirty="0">
                <a:solidFill>
                  <a:schemeClr val="accent3">
                    <a:lumMod val="20000"/>
                    <a:lumOff val="80000"/>
                  </a:schemeClr>
                </a:solidFill>
              </a:rPr>
              <a:t> 4: </a:t>
            </a:r>
            <a:r>
              <a:rPr lang="en-US" sz="2000" dirty="0" err="1">
                <a:solidFill>
                  <a:schemeClr val="accent3">
                    <a:lumMod val="20000"/>
                    <a:lumOff val="80000"/>
                  </a:schemeClr>
                </a:solidFill>
              </a:rPr>
              <a:t>Xử</a:t>
            </a:r>
            <a:r>
              <a:rPr lang="en-US" sz="2000" dirty="0">
                <a:solidFill>
                  <a:schemeClr val="accent3">
                    <a:lumMod val="20000"/>
                    <a:lumOff val="80000"/>
                  </a:schemeClr>
                </a:solidFill>
              </a:rPr>
              <a:t> </a:t>
            </a:r>
            <a:r>
              <a:rPr lang="en-US" sz="2000" dirty="0" err="1">
                <a:solidFill>
                  <a:schemeClr val="accent3">
                    <a:lumMod val="20000"/>
                    <a:lumOff val="80000"/>
                  </a:schemeClr>
                </a:solidFill>
              </a:rPr>
              <a:t>lý</a:t>
            </a:r>
            <a:r>
              <a:rPr lang="en-US" sz="2000" dirty="0">
                <a:solidFill>
                  <a:schemeClr val="accent3">
                    <a:lumMod val="20000"/>
                    <a:lumOff val="80000"/>
                  </a:schemeClr>
                </a:solidFill>
              </a:rPr>
              <a:t> </a:t>
            </a:r>
            <a:r>
              <a:rPr lang="en-US" sz="2000" dirty="0" err="1">
                <a:solidFill>
                  <a:schemeClr val="accent3">
                    <a:lumMod val="20000"/>
                    <a:lumOff val="80000"/>
                  </a:schemeClr>
                </a:solidFill>
              </a:rPr>
              <a:t>các</a:t>
            </a:r>
            <a:r>
              <a:rPr lang="en-US" sz="2000" dirty="0">
                <a:solidFill>
                  <a:schemeClr val="accent3">
                    <a:lumMod val="20000"/>
                    <a:lumOff val="80000"/>
                  </a:schemeClr>
                </a:solidFill>
              </a:rPr>
              <a:t> </a:t>
            </a:r>
            <a:r>
              <a:rPr lang="en-US" sz="2000" dirty="0" err="1">
                <a:solidFill>
                  <a:schemeClr val="accent3">
                    <a:lumMod val="20000"/>
                    <a:lumOff val="80000"/>
                  </a:schemeClr>
                </a:solidFill>
              </a:rPr>
              <a:t>sự</a:t>
            </a:r>
            <a:r>
              <a:rPr lang="en-US" sz="2000" dirty="0">
                <a:solidFill>
                  <a:schemeClr val="accent3">
                    <a:lumMod val="20000"/>
                    <a:lumOff val="80000"/>
                  </a:schemeClr>
                </a:solidFill>
              </a:rPr>
              <a:t> </a:t>
            </a:r>
            <a:r>
              <a:rPr lang="en-US" sz="2000" dirty="0" err="1">
                <a:solidFill>
                  <a:schemeClr val="accent3">
                    <a:lumMod val="20000"/>
                    <a:lumOff val="80000"/>
                  </a:schemeClr>
                </a:solidFill>
              </a:rPr>
              <a:t>kiện</a:t>
            </a:r>
            <a:endParaRPr lang="en-US" sz="2000" dirty="0">
              <a:solidFill>
                <a:schemeClr val="accent3">
                  <a:lumMod val="20000"/>
                  <a:lumOff val="80000"/>
                </a:schemeClr>
              </a:solidFill>
            </a:endParaRPr>
          </a:p>
          <a:p>
            <a:pPr lvl="1"/>
            <a:r>
              <a:rPr lang="en-US" sz="2000" dirty="0" err="1" smtClean="0">
                <a:solidFill>
                  <a:schemeClr val="accent3">
                    <a:lumMod val="20000"/>
                    <a:lumOff val="80000"/>
                  </a:schemeClr>
                </a:solidFill>
              </a:rPr>
              <a:t>Nhấn</a:t>
            </a:r>
            <a:r>
              <a:rPr lang="en-US" sz="2000" dirty="0" smtClean="0">
                <a:solidFill>
                  <a:schemeClr val="accent3">
                    <a:lumMod val="20000"/>
                    <a:lumOff val="80000"/>
                  </a:schemeClr>
                </a:solidFill>
              </a:rPr>
              <a:t> </a:t>
            </a:r>
            <a:r>
              <a:rPr lang="en-US" sz="2000" dirty="0" err="1" smtClean="0">
                <a:solidFill>
                  <a:schemeClr val="accent3">
                    <a:lumMod val="20000"/>
                    <a:lumOff val="80000"/>
                  </a:schemeClr>
                </a:solidFill>
              </a:rPr>
              <a:t>nút</a:t>
            </a:r>
            <a:r>
              <a:rPr lang="en-US" sz="2000" dirty="0" smtClean="0">
                <a:solidFill>
                  <a:schemeClr val="accent3">
                    <a:lumMod val="20000"/>
                    <a:lumOff val="80000"/>
                  </a:schemeClr>
                </a:solidFill>
              </a:rPr>
              <a:t> </a:t>
            </a:r>
            <a:r>
              <a:rPr lang="en-US" sz="2000" dirty="0" err="1" smtClean="0">
                <a:solidFill>
                  <a:schemeClr val="accent3">
                    <a:lumMod val="20000"/>
                    <a:lumOff val="80000"/>
                  </a:schemeClr>
                </a:solidFill>
              </a:rPr>
              <a:t>Sửa</a:t>
            </a:r>
            <a:endParaRPr lang="en-US" sz="2000" dirty="0" smtClean="0">
              <a:solidFill>
                <a:schemeClr val="accent3">
                  <a:lumMod val="20000"/>
                  <a:lumOff val="80000"/>
                </a:schemeClr>
              </a:solidFill>
            </a:endParaRPr>
          </a:p>
          <a:p>
            <a:pPr marL="0" indent="0">
              <a:buNone/>
            </a:pPr>
            <a:r>
              <a:rPr lang="en-US" sz="2000" b="1" dirty="0">
                <a:solidFill>
                  <a:schemeClr val="accent3">
                    <a:lumMod val="20000"/>
                    <a:lumOff val="80000"/>
                  </a:schemeClr>
                </a:solidFill>
                <a:latin typeface="Consolas"/>
              </a:rPr>
              <a:t>private void </a:t>
            </a:r>
            <a:r>
              <a:rPr lang="en-US" sz="2000" b="1" dirty="0" err="1">
                <a:solidFill>
                  <a:schemeClr val="accent3">
                    <a:lumMod val="20000"/>
                    <a:lumOff val="80000"/>
                  </a:schemeClr>
                </a:solidFill>
                <a:latin typeface="Consolas"/>
              </a:rPr>
              <a:t>btnSua_Click</a:t>
            </a:r>
            <a:r>
              <a:rPr lang="en-US" sz="2000" b="1" dirty="0">
                <a:solidFill>
                  <a:schemeClr val="accent3">
                    <a:lumMod val="20000"/>
                    <a:lumOff val="80000"/>
                  </a:schemeClr>
                </a:solidFill>
                <a:latin typeface="Consolas"/>
              </a:rPr>
              <a:t>(object sender, </a:t>
            </a:r>
            <a:r>
              <a:rPr lang="en-US" sz="2000" b="1" dirty="0" err="1">
                <a:solidFill>
                  <a:schemeClr val="accent3">
                    <a:lumMod val="20000"/>
                    <a:lumOff val="80000"/>
                  </a:schemeClr>
                </a:solidFill>
                <a:latin typeface="Consolas"/>
              </a:rPr>
              <a:t>EventArgs</a:t>
            </a:r>
            <a:r>
              <a:rPr lang="en-US" sz="2000" b="1" dirty="0">
                <a:solidFill>
                  <a:schemeClr val="accent3">
                    <a:lumMod val="20000"/>
                    <a:lumOff val="80000"/>
                  </a:schemeClr>
                </a:solidFill>
                <a:latin typeface="Consolas"/>
              </a:rPr>
              <a:t> e)</a:t>
            </a:r>
          </a:p>
          <a:p>
            <a:pPr marL="0" indent="0">
              <a:buNone/>
            </a:pPr>
            <a:r>
              <a:rPr lang="en-US" sz="2000" dirty="0">
                <a:solidFill>
                  <a:schemeClr val="accent3">
                    <a:lumMod val="20000"/>
                    <a:lumOff val="80000"/>
                  </a:schemeClr>
                </a:solidFill>
                <a:latin typeface="Consolas"/>
              </a:rPr>
              <a:t>{</a:t>
            </a:r>
          </a:p>
          <a:p>
            <a:pPr marL="0" indent="447675">
              <a:buNone/>
            </a:pPr>
            <a:r>
              <a:rPr lang="en-US" sz="2000" dirty="0">
                <a:solidFill>
                  <a:schemeClr val="accent3">
                    <a:lumMod val="20000"/>
                    <a:lumOff val="80000"/>
                  </a:schemeClr>
                </a:solidFill>
                <a:latin typeface="Consolas"/>
              </a:rPr>
              <a:t>string </a:t>
            </a:r>
            <a:r>
              <a:rPr lang="en-US" sz="2000" dirty="0" err="1">
                <a:solidFill>
                  <a:schemeClr val="accent3">
                    <a:lumMod val="20000"/>
                    <a:lumOff val="80000"/>
                  </a:schemeClr>
                </a:solidFill>
                <a:latin typeface="Consolas"/>
              </a:rPr>
              <a:t>sql</a:t>
            </a:r>
            <a:r>
              <a:rPr lang="en-US" sz="2000" dirty="0">
                <a:solidFill>
                  <a:schemeClr val="accent3">
                    <a:lumMod val="20000"/>
                    <a:lumOff val="80000"/>
                  </a:schemeClr>
                </a:solidFill>
                <a:latin typeface="Consolas"/>
              </a:rPr>
              <a:t>;</a:t>
            </a:r>
          </a:p>
          <a:p>
            <a:pPr marL="0" indent="447675">
              <a:buNone/>
            </a:pPr>
            <a:r>
              <a:rPr lang="en-US" sz="2000" dirty="0" err="1">
                <a:solidFill>
                  <a:schemeClr val="accent3">
                    <a:lumMod val="20000"/>
                    <a:lumOff val="80000"/>
                  </a:schemeClr>
                </a:solidFill>
                <a:latin typeface="Consolas"/>
              </a:rPr>
              <a:t>sql</a:t>
            </a:r>
            <a:r>
              <a:rPr lang="en-US" sz="2000" dirty="0">
                <a:solidFill>
                  <a:schemeClr val="accent3">
                    <a:lumMod val="20000"/>
                    <a:lumOff val="80000"/>
                  </a:schemeClr>
                </a:solidFill>
                <a:latin typeface="Consolas"/>
              </a:rPr>
              <a:t> = "UPDATE </a:t>
            </a:r>
            <a:r>
              <a:rPr lang="en-US" sz="2000" dirty="0" err="1">
                <a:solidFill>
                  <a:schemeClr val="accent3">
                    <a:lumMod val="20000"/>
                    <a:lumOff val="80000"/>
                  </a:schemeClr>
                </a:solidFill>
                <a:latin typeface="Consolas"/>
              </a:rPr>
              <a:t>tblSinhVien</a:t>
            </a:r>
            <a:r>
              <a:rPr lang="en-US" sz="2000" dirty="0">
                <a:solidFill>
                  <a:schemeClr val="accent3">
                    <a:lumMod val="20000"/>
                    <a:lumOff val="80000"/>
                  </a:schemeClr>
                </a:solidFill>
                <a:latin typeface="Consolas"/>
              </a:rPr>
              <a:t> SET </a:t>
            </a:r>
            <a:r>
              <a:rPr lang="en-US" sz="2000" dirty="0" err="1">
                <a:solidFill>
                  <a:schemeClr val="accent3">
                    <a:lumMod val="20000"/>
                    <a:lumOff val="80000"/>
                  </a:schemeClr>
                </a:solidFill>
                <a:latin typeface="Consolas"/>
              </a:rPr>
              <a:t>Hoten</a:t>
            </a:r>
            <a:r>
              <a:rPr lang="en-US" sz="2000" dirty="0">
                <a:solidFill>
                  <a:schemeClr val="accent3">
                    <a:lumMod val="20000"/>
                    <a:lumOff val="80000"/>
                  </a:schemeClr>
                </a:solidFill>
                <a:latin typeface="Consolas"/>
              </a:rPr>
              <a:t>='" + </a:t>
            </a:r>
            <a:r>
              <a:rPr lang="en-US" sz="2000" dirty="0" err="1">
                <a:solidFill>
                  <a:schemeClr val="accent3">
                    <a:lumMod val="20000"/>
                    <a:lumOff val="80000"/>
                  </a:schemeClr>
                </a:solidFill>
                <a:latin typeface="Consolas"/>
              </a:rPr>
              <a:t>txtHoten.Text</a:t>
            </a:r>
            <a:r>
              <a:rPr lang="en-US" sz="2000" dirty="0">
                <a:solidFill>
                  <a:schemeClr val="accent3">
                    <a:lumMod val="20000"/>
                    <a:lumOff val="80000"/>
                  </a:schemeClr>
                </a:solidFill>
                <a:latin typeface="Consolas"/>
              </a:rPr>
              <a:t> +</a:t>
            </a:r>
          </a:p>
          <a:p>
            <a:pPr marL="0" indent="447675">
              <a:buNone/>
            </a:pPr>
            <a:r>
              <a:rPr lang="en-US" sz="2000" dirty="0">
                <a:solidFill>
                  <a:schemeClr val="accent3">
                    <a:lumMod val="20000"/>
                    <a:lumOff val="80000"/>
                  </a:schemeClr>
                </a:solidFill>
                <a:latin typeface="Consolas"/>
              </a:rPr>
              <a:t>                "',</a:t>
            </a:r>
            <a:r>
              <a:rPr lang="en-US" sz="2000" dirty="0" err="1">
                <a:solidFill>
                  <a:schemeClr val="accent3">
                    <a:lumMod val="20000"/>
                    <a:lumOff val="80000"/>
                  </a:schemeClr>
                </a:solidFill>
                <a:latin typeface="Consolas"/>
              </a:rPr>
              <a:t>Ngaysinh</a:t>
            </a:r>
            <a:r>
              <a:rPr lang="en-US" sz="2000" dirty="0">
                <a:solidFill>
                  <a:schemeClr val="accent3">
                    <a:lumMod val="20000"/>
                    <a:lumOff val="80000"/>
                  </a:schemeClr>
                </a:solidFill>
                <a:latin typeface="Consolas"/>
              </a:rPr>
              <a:t>='" + </a:t>
            </a:r>
            <a:r>
              <a:rPr lang="en-US" sz="2000" dirty="0" err="1">
                <a:solidFill>
                  <a:schemeClr val="accent3">
                    <a:lumMod val="20000"/>
                    <a:lumOff val="80000"/>
                  </a:schemeClr>
                </a:solidFill>
                <a:latin typeface="Consolas"/>
              </a:rPr>
              <a:t>txtNgaysinh.Text</a:t>
            </a:r>
            <a:r>
              <a:rPr lang="en-US" sz="2000" dirty="0">
                <a:solidFill>
                  <a:schemeClr val="accent3">
                    <a:lumMod val="20000"/>
                    <a:lumOff val="80000"/>
                  </a:schemeClr>
                </a:solidFill>
                <a:latin typeface="Consolas"/>
              </a:rPr>
              <a:t> + </a:t>
            </a:r>
          </a:p>
          <a:p>
            <a:pPr marL="0" indent="447675">
              <a:buNone/>
            </a:pPr>
            <a:r>
              <a:rPr lang="en-US" sz="2000" dirty="0">
                <a:solidFill>
                  <a:schemeClr val="accent3">
                    <a:lumMod val="20000"/>
                    <a:lumOff val="80000"/>
                  </a:schemeClr>
                </a:solidFill>
                <a:latin typeface="Consolas"/>
              </a:rPr>
              <a:t>                "',</a:t>
            </a:r>
            <a:r>
              <a:rPr lang="en-US" sz="2000" dirty="0" err="1">
                <a:solidFill>
                  <a:schemeClr val="accent3">
                    <a:lumMod val="20000"/>
                    <a:lumOff val="80000"/>
                  </a:schemeClr>
                </a:solidFill>
                <a:latin typeface="Consolas"/>
              </a:rPr>
              <a:t>Khoa</a:t>
            </a:r>
            <a:r>
              <a:rPr lang="en-US" sz="2000" dirty="0">
                <a:solidFill>
                  <a:schemeClr val="accent3">
                    <a:lumMod val="20000"/>
                    <a:lumOff val="80000"/>
                  </a:schemeClr>
                </a:solidFill>
                <a:latin typeface="Consolas"/>
              </a:rPr>
              <a:t>='" + </a:t>
            </a:r>
            <a:r>
              <a:rPr lang="en-US" sz="2000" dirty="0" err="1">
                <a:solidFill>
                  <a:schemeClr val="accent3">
                    <a:lumMod val="20000"/>
                    <a:lumOff val="80000"/>
                  </a:schemeClr>
                </a:solidFill>
                <a:latin typeface="Consolas"/>
              </a:rPr>
              <a:t>txtKhoa.Text</a:t>
            </a:r>
            <a:r>
              <a:rPr lang="en-US" sz="2000" dirty="0">
                <a:solidFill>
                  <a:schemeClr val="accent3">
                    <a:lumMod val="20000"/>
                    <a:lumOff val="80000"/>
                  </a:schemeClr>
                </a:solidFill>
                <a:latin typeface="Consolas"/>
              </a:rPr>
              <a:t> + "',Lop='" + </a:t>
            </a:r>
            <a:r>
              <a:rPr lang="en-US" sz="2000" dirty="0" err="1">
                <a:solidFill>
                  <a:schemeClr val="accent3">
                    <a:lumMod val="20000"/>
                    <a:lumOff val="80000"/>
                  </a:schemeClr>
                </a:solidFill>
                <a:latin typeface="Consolas"/>
              </a:rPr>
              <a:t>txtLop.Text</a:t>
            </a:r>
            <a:r>
              <a:rPr lang="en-US" sz="2000" dirty="0">
                <a:solidFill>
                  <a:schemeClr val="accent3">
                    <a:lumMod val="20000"/>
                    <a:lumOff val="80000"/>
                  </a:schemeClr>
                </a:solidFill>
                <a:latin typeface="Consolas"/>
              </a:rPr>
              <a:t> + "',</a:t>
            </a:r>
            <a:r>
              <a:rPr lang="en-US" sz="2000" dirty="0" err="1">
                <a:solidFill>
                  <a:schemeClr val="accent3">
                    <a:lumMod val="20000"/>
                    <a:lumOff val="80000"/>
                  </a:schemeClr>
                </a:solidFill>
                <a:latin typeface="Consolas"/>
              </a:rPr>
              <a:t>Diachi</a:t>
            </a:r>
            <a:r>
              <a:rPr lang="en-US" sz="2000" dirty="0">
                <a:solidFill>
                  <a:schemeClr val="accent3">
                    <a:lumMod val="20000"/>
                    <a:lumOff val="80000"/>
                  </a:schemeClr>
                </a:solidFill>
                <a:latin typeface="Consolas"/>
              </a:rPr>
              <a:t>='" + </a:t>
            </a:r>
            <a:r>
              <a:rPr lang="en-US" sz="2000" dirty="0" err="1">
                <a:solidFill>
                  <a:schemeClr val="accent3">
                    <a:lumMod val="20000"/>
                    <a:lumOff val="80000"/>
                  </a:schemeClr>
                </a:solidFill>
                <a:latin typeface="Consolas"/>
              </a:rPr>
              <a:t>txtDiachi.Text</a:t>
            </a:r>
            <a:r>
              <a:rPr lang="en-US" sz="2000" dirty="0">
                <a:solidFill>
                  <a:schemeClr val="accent3">
                    <a:lumMod val="20000"/>
                    <a:lumOff val="80000"/>
                  </a:schemeClr>
                </a:solidFill>
                <a:latin typeface="Consolas"/>
              </a:rPr>
              <a:t>+  "' WHERE </a:t>
            </a:r>
            <a:r>
              <a:rPr lang="en-US" sz="2000" dirty="0" err="1">
                <a:solidFill>
                  <a:schemeClr val="accent3">
                    <a:lumMod val="20000"/>
                    <a:lumOff val="80000"/>
                  </a:schemeClr>
                </a:solidFill>
                <a:latin typeface="Consolas"/>
              </a:rPr>
              <a:t>MaSV</a:t>
            </a:r>
            <a:r>
              <a:rPr lang="en-US" sz="2000" dirty="0">
                <a:solidFill>
                  <a:schemeClr val="accent3">
                    <a:lumMod val="20000"/>
                    <a:lumOff val="80000"/>
                  </a:schemeClr>
                </a:solidFill>
                <a:latin typeface="Consolas"/>
              </a:rPr>
              <a:t>='" + </a:t>
            </a:r>
            <a:r>
              <a:rPr lang="en-US" sz="2000" dirty="0" err="1">
                <a:solidFill>
                  <a:schemeClr val="accent3">
                    <a:lumMod val="20000"/>
                    <a:lumOff val="80000"/>
                  </a:schemeClr>
                </a:solidFill>
                <a:latin typeface="Consolas"/>
              </a:rPr>
              <a:t>txtMaSV.Text</a:t>
            </a:r>
            <a:r>
              <a:rPr lang="en-US" sz="2000" dirty="0">
                <a:solidFill>
                  <a:schemeClr val="accent3">
                    <a:lumMod val="20000"/>
                    <a:lumOff val="80000"/>
                  </a:schemeClr>
                </a:solidFill>
                <a:latin typeface="Consolas"/>
              </a:rPr>
              <a:t> +"'";            </a:t>
            </a:r>
          </a:p>
          <a:p>
            <a:pPr marL="0" indent="447675">
              <a:buNone/>
            </a:pPr>
            <a:r>
              <a:rPr lang="en-US" sz="2000" dirty="0" err="1">
                <a:solidFill>
                  <a:schemeClr val="accent3">
                    <a:lumMod val="20000"/>
                    <a:lumOff val="80000"/>
                  </a:schemeClr>
                </a:solidFill>
                <a:latin typeface="Consolas"/>
              </a:rPr>
              <a:t>RunSQL</a:t>
            </a:r>
            <a:r>
              <a:rPr lang="en-US" sz="2000" dirty="0">
                <a:solidFill>
                  <a:schemeClr val="accent3">
                    <a:lumMod val="20000"/>
                    <a:lumOff val="80000"/>
                  </a:schemeClr>
                </a:solidFill>
                <a:latin typeface="Consolas"/>
              </a:rPr>
              <a:t>(</a:t>
            </a:r>
            <a:r>
              <a:rPr lang="en-US" sz="2000" dirty="0" err="1">
                <a:solidFill>
                  <a:schemeClr val="accent3">
                    <a:lumMod val="20000"/>
                    <a:lumOff val="80000"/>
                  </a:schemeClr>
                </a:solidFill>
                <a:latin typeface="Consolas"/>
              </a:rPr>
              <a:t>sql</a:t>
            </a:r>
            <a:r>
              <a:rPr lang="en-US" sz="2000" dirty="0">
                <a:solidFill>
                  <a:schemeClr val="accent3">
                    <a:lumMod val="20000"/>
                    <a:lumOff val="80000"/>
                  </a:schemeClr>
                </a:solidFill>
                <a:latin typeface="Consolas"/>
              </a:rPr>
              <a:t>); //</a:t>
            </a:r>
            <a:r>
              <a:rPr lang="en-US" sz="2000" dirty="0" err="1">
                <a:solidFill>
                  <a:schemeClr val="accent3">
                    <a:lumMod val="20000"/>
                    <a:lumOff val="80000"/>
                  </a:schemeClr>
                </a:solidFill>
                <a:latin typeface="Consolas"/>
              </a:rPr>
              <a:t>thực</a:t>
            </a:r>
            <a:r>
              <a:rPr lang="en-US" sz="2000" dirty="0">
                <a:solidFill>
                  <a:schemeClr val="accent3">
                    <a:lumMod val="20000"/>
                    <a:lumOff val="80000"/>
                  </a:schemeClr>
                </a:solidFill>
                <a:latin typeface="Consolas"/>
              </a:rPr>
              <a:t> </a:t>
            </a:r>
            <a:r>
              <a:rPr lang="en-US" sz="2000" dirty="0" err="1">
                <a:solidFill>
                  <a:schemeClr val="accent3">
                    <a:lumMod val="20000"/>
                    <a:lumOff val="80000"/>
                  </a:schemeClr>
                </a:solidFill>
                <a:latin typeface="Consolas"/>
              </a:rPr>
              <a:t>hiện</a:t>
            </a:r>
            <a:r>
              <a:rPr lang="en-US" sz="2000" dirty="0">
                <a:solidFill>
                  <a:schemeClr val="accent3">
                    <a:lumMod val="20000"/>
                    <a:lumOff val="80000"/>
                  </a:schemeClr>
                </a:solidFill>
                <a:latin typeface="Consolas"/>
              </a:rPr>
              <a:t> </a:t>
            </a:r>
            <a:r>
              <a:rPr lang="en-US" sz="2000" dirty="0" err="1">
                <a:solidFill>
                  <a:schemeClr val="accent3">
                    <a:lumMod val="20000"/>
                    <a:lumOff val="80000"/>
                  </a:schemeClr>
                </a:solidFill>
                <a:latin typeface="Consolas"/>
              </a:rPr>
              <a:t>lệnh</a:t>
            </a:r>
            <a:r>
              <a:rPr lang="en-US" sz="2000" dirty="0">
                <a:solidFill>
                  <a:schemeClr val="accent3">
                    <a:lumMod val="20000"/>
                    <a:lumOff val="80000"/>
                  </a:schemeClr>
                </a:solidFill>
                <a:latin typeface="Consolas"/>
              </a:rPr>
              <a:t> </a:t>
            </a:r>
            <a:r>
              <a:rPr lang="en-US" sz="2000" dirty="0" err="1">
                <a:solidFill>
                  <a:schemeClr val="accent3">
                    <a:lumMod val="20000"/>
                    <a:lumOff val="80000"/>
                  </a:schemeClr>
                </a:solidFill>
                <a:latin typeface="Consolas"/>
              </a:rPr>
              <a:t>sql</a:t>
            </a:r>
            <a:endParaRPr lang="en-US" sz="2000" dirty="0">
              <a:solidFill>
                <a:schemeClr val="accent3">
                  <a:lumMod val="20000"/>
                  <a:lumOff val="80000"/>
                </a:schemeClr>
              </a:solidFill>
              <a:latin typeface="Consolas"/>
            </a:endParaRPr>
          </a:p>
          <a:p>
            <a:pPr marL="0" indent="447675">
              <a:buNone/>
            </a:pPr>
            <a:r>
              <a:rPr lang="en-US" sz="2000" dirty="0" err="1">
                <a:solidFill>
                  <a:schemeClr val="accent3">
                    <a:lumMod val="20000"/>
                    <a:lumOff val="80000"/>
                  </a:schemeClr>
                </a:solidFill>
                <a:latin typeface="Consolas"/>
              </a:rPr>
              <a:t>LoadDataGridView</a:t>
            </a:r>
            <a:r>
              <a:rPr lang="en-US" sz="2000" dirty="0">
                <a:solidFill>
                  <a:schemeClr val="accent3">
                    <a:lumMod val="20000"/>
                    <a:lumOff val="80000"/>
                  </a:schemeClr>
                </a:solidFill>
                <a:latin typeface="Consolas"/>
              </a:rPr>
              <a:t>(); //</a:t>
            </a:r>
            <a:r>
              <a:rPr lang="en-US" sz="2000" dirty="0" err="1">
                <a:solidFill>
                  <a:schemeClr val="accent3">
                    <a:lumMod val="20000"/>
                    <a:lumOff val="80000"/>
                  </a:schemeClr>
                </a:solidFill>
                <a:latin typeface="Consolas"/>
              </a:rPr>
              <a:t>hiển</a:t>
            </a:r>
            <a:r>
              <a:rPr lang="en-US" sz="2000" dirty="0">
                <a:solidFill>
                  <a:schemeClr val="accent3">
                    <a:lumMod val="20000"/>
                    <a:lumOff val="80000"/>
                  </a:schemeClr>
                </a:solidFill>
                <a:latin typeface="Consolas"/>
              </a:rPr>
              <a:t> </a:t>
            </a:r>
            <a:r>
              <a:rPr lang="en-US" sz="2000" dirty="0" err="1">
                <a:solidFill>
                  <a:schemeClr val="accent3">
                    <a:lumMod val="20000"/>
                    <a:lumOff val="80000"/>
                  </a:schemeClr>
                </a:solidFill>
                <a:latin typeface="Consolas"/>
              </a:rPr>
              <a:t>thị</a:t>
            </a:r>
            <a:r>
              <a:rPr lang="en-US" sz="2000" dirty="0">
                <a:solidFill>
                  <a:schemeClr val="accent3">
                    <a:lumMod val="20000"/>
                    <a:lumOff val="80000"/>
                  </a:schemeClr>
                </a:solidFill>
                <a:latin typeface="Consolas"/>
              </a:rPr>
              <a:t> </a:t>
            </a:r>
            <a:r>
              <a:rPr lang="en-US" sz="2000" dirty="0" err="1">
                <a:solidFill>
                  <a:schemeClr val="accent3">
                    <a:lumMod val="20000"/>
                    <a:lumOff val="80000"/>
                  </a:schemeClr>
                </a:solidFill>
                <a:latin typeface="Consolas"/>
              </a:rPr>
              <a:t>lại</a:t>
            </a:r>
            <a:r>
              <a:rPr lang="en-US" sz="2000" dirty="0">
                <a:solidFill>
                  <a:schemeClr val="accent3">
                    <a:lumMod val="20000"/>
                    <a:lumOff val="80000"/>
                  </a:schemeClr>
                </a:solidFill>
                <a:latin typeface="Consolas"/>
              </a:rPr>
              <a:t> </a:t>
            </a:r>
            <a:r>
              <a:rPr lang="en-US" sz="2000" dirty="0" err="1">
                <a:solidFill>
                  <a:schemeClr val="accent3">
                    <a:lumMod val="20000"/>
                    <a:lumOff val="80000"/>
                  </a:schemeClr>
                </a:solidFill>
                <a:latin typeface="Consolas"/>
              </a:rPr>
              <a:t>thông</a:t>
            </a:r>
            <a:r>
              <a:rPr lang="en-US" sz="2000" dirty="0">
                <a:solidFill>
                  <a:schemeClr val="accent3">
                    <a:lumMod val="20000"/>
                    <a:lumOff val="80000"/>
                  </a:schemeClr>
                </a:solidFill>
                <a:latin typeface="Consolas"/>
              </a:rPr>
              <a:t> tin </a:t>
            </a:r>
            <a:r>
              <a:rPr lang="en-US" sz="2000" dirty="0" err="1">
                <a:solidFill>
                  <a:schemeClr val="accent3">
                    <a:lumMod val="20000"/>
                    <a:lumOff val="80000"/>
                  </a:schemeClr>
                </a:solidFill>
                <a:latin typeface="Consolas"/>
              </a:rPr>
              <a:t>lên</a:t>
            </a:r>
            <a:r>
              <a:rPr lang="en-US" sz="2000" dirty="0">
                <a:solidFill>
                  <a:schemeClr val="accent3">
                    <a:lumMod val="20000"/>
                    <a:lumOff val="80000"/>
                  </a:schemeClr>
                </a:solidFill>
                <a:latin typeface="Consolas"/>
              </a:rPr>
              <a:t> </a:t>
            </a:r>
            <a:r>
              <a:rPr lang="en-US" sz="2000" dirty="0" err="1">
                <a:solidFill>
                  <a:schemeClr val="accent3">
                    <a:lumMod val="20000"/>
                    <a:lumOff val="80000"/>
                  </a:schemeClr>
                </a:solidFill>
                <a:latin typeface="Consolas"/>
              </a:rPr>
              <a:t>DataGridView</a:t>
            </a:r>
            <a:endParaRPr lang="en-US" sz="2000" dirty="0">
              <a:solidFill>
                <a:schemeClr val="accent3">
                  <a:lumMod val="20000"/>
                  <a:lumOff val="80000"/>
                </a:schemeClr>
              </a:solidFill>
              <a:latin typeface="Consolas"/>
            </a:endParaRPr>
          </a:p>
          <a:p>
            <a:pPr marL="0" indent="0">
              <a:buNone/>
            </a:pPr>
            <a:r>
              <a:rPr lang="en-US" sz="2000" dirty="0">
                <a:solidFill>
                  <a:schemeClr val="accent3">
                    <a:lumMod val="20000"/>
                    <a:lumOff val="80000"/>
                  </a:schemeClr>
                </a:solidFill>
                <a:latin typeface="Consolas"/>
              </a:rPr>
              <a:t>}</a:t>
            </a:r>
          </a:p>
          <a:p>
            <a:pPr marL="471487" lvl="1" indent="0">
              <a:buNone/>
            </a:pPr>
            <a:endParaRPr lang="en-US" sz="2000" dirty="0" smtClean="0">
              <a:solidFill>
                <a:schemeClr val="accent3">
                  <a:lumMod val="20000"/>
                  <a:lumOff val="80000"/>
                </a:schemeClr>
              </a:solidFill>
            </a:endParaRPr>
          </a:p>
          <a:p>
            <a:endParaRPr lang="en-US" sz="2000" dirty="0">
              <a:solidFill>
                <a:schemeClr val="accent3">
                  <a:lumMod val="20000"/>
                  <a:lumOff val="80000"/>
                </a:schemeClr>
              </a:solidFill>
            </a:endParaRPr>
          </a:p>
        </p:txBody>
      </p:sp>
      <p:sp>
        <p:nvSpPr>
          <p:cNvPr id="4" name="Date Placeholder 3"/>
          <p:cNvSpPr>
            <a:spLocks noGrp="1"/>
          </p:cNvSpPr>
          <p:nvPr>
            <p:ph type="dt" sz="half" idx="10"/>
          </p:nvPr>
        </p:nvSpPr>
        <p:spPr/>
        <p:txBody>
          <a:bodyPr/>
          <a:lstStyle/>
          <a:p>
            <a:fld id="{7AB35C49-014B-4499-8C79-64F4382FF9D0}" type="datetime1">
              <a:rPr lang="vi-VN" smtClean="0"/>
              <a:t>15/10/2022</a:t>
            </a:fld>
            <a:endParaRPr lang="vi-VN"/>
          </a:p>
        </p:txBody>
      </p:sp>
      <p:sp>
        <p:nvSpPr>
          <p:cNvPr id="5" name="Footer Placeholder 4"/>
          <p:cNvSpPr>
            <a:spLocks noGrp="1"/>
          </p:cNvSpPr>
          <p:nvPr>
            <p:ph type="ftr" sz="quarter" idx="4294967295"/>
          </p:nvPr>
        </p:nvSpPr>
        <p:spPr/>
        <p:txBody>
          <a:bodyPr/>
          <a:lstStyle/>
          <a:p>
            <a:r>
              <a:rPr lang="vi-VN" smtClean="0"/>
              <a:t>Chương 5. Lập trình cơ sở dữ liệu</a:t>
            </a:r>
            <a:endParaRPr lang="vi-VN"/>
          </a:p>
        </p:txBody>
      </p:sp>
      <p:sp>
        <p:nvSpPr>
          <p:cNvPr id="6" name="Slide Number Placeholder 5"/>
          <p:cNvSpPr>
            <a:spLocks noGrp="1"/>
          </p:cNvSpPr>
          <p:nvPr>
            <p:ph type="sldNum" sz="quarter" idx="4294967295"/>
          </p:nvPr>
        </p:nvSpPr>
        <p:spPr/>
        <p:txBody>
          <a:bodyPr/>
          <a:lstStyle/>
          <a:p>
            <a:fld id="{5AB95402-1E0D-474E-8D8C-CBE7F053639E}" type="slidenum">
              <a:rPr lang="vi-VN" smtClean="0"/>
              <a:pPr/>
              <a:t>24</a:t>
            </a:fld>
            <a:r>
              <a:rPr lang="vi-VN" smtClean="0"/>
              <a:t>/46</a:t>
            </a:r>
            <a:endParaRPr lang="vi-VN"/>
          </a:p>
        </p:txBody>
      </p:sp>
    </p:spTree>
    <p:extLst>
      <p:ext uri="{BB962C8B-B14F-4D97-AF65-F5344CB8AC3E}">
        <p14:creationId xmlns:p14="http://schemas.microsoft.com/office/powerpoint/2010/main" val="1095592986"/>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Xây dựng ứng dụng minh hoạ</a:t>
            </a:r>
          </a:p>
        </p:txBody>
      </p:sp>
      <p:sp>
        <p:nvSpPr>
          <p:cNvPr id="3" name="Content Placeholder 2"/>
          <p:cNvSpPr>
            <a:spLocks noGrp="1"/>
          </p:cNvSpPr>
          <p:nvPr>
            <p:ph idx="1"/>
          </p:nvPr>
        </p:nvSpPr>
        <p:spPr>
          <a:xfrm>
            <a:off x="825500" y="526001"/>
            <a:ext cx="11366500" cy="3876675"/>
          </a:xfrm>
        </p:spPr>
        <p:txBody>
          <a:bodyPr/>
          <a:lstStyle/>
          <a:p>
            <a:r>
              <a:rPr lang="en-US" dirty="0" err="1" smtClean="0">
                <a:solidFill>
                  <a:schemeClr val="accent3">
                    <a:lumMod val="20000"/>
                    <a:lumOff val="80000"/>
                  </a:schemeClr>
                </a:solidFill>
              </a:rPr>
              <a:t>Bước</a:t>
            </a:r>
            <a:r>
              <a:rPr lang="en-US" dirty="0" smtClean="0">
                <a:solidFill>
                  <a:schemeClr val="accent3">
                    <a:lumMod val="20000"/>
                    <a:lumOff val="80000"/>
                  </a:schemeClr>
                </a:solidFill>
              </a:rPr>
              <a:t> 4: </a:t>
            </a:r>
            <a:r>
              <a:rPr lang="en-US" dirty="0" err="1" smtClean="0">
                <a:solidFill>
                  <a:schemeClr val="accent3">
                    <a:lumMod val="20000"/>
                    <a:lumOff val="80000"/>
                  </a:schemeClr>
                </a:solidFill>
              </a:rPr>
              <a:t>Xử</a:t>
            </a:r>
            <a:r>
              <a:rPr lang="en-US" dirty="0" smtClean="0">
                <a:solidFill>
                  <a:schemeClr val="accent3">
                    <a:lumMod val="20000"/>
                    <a:lumOff val="80000"/>
                  </a:schemeClr>
                </a:solidFill>
              </a:rPr>
              <a:t> </a:t>
            </a:r>
            <a:r>
              <a:rPr lang="en-US" dirty="0" err="1" smtClean="0">
                <a:solidFill>
                  <a:schemeClr val="accent3">
                    <a:lumMod val="20000"/>
                    <a:lumOff val="80000"/>
                  </a:schemeClr>
                </a:solidFill>
              </a:rPr>
              <a:t>lý</a:t>
            </a:r>
            <a:r>
              <a:rPr lang="en-US" dirty="0" smtClean="0">
                <a:solidFill>
                  <a:schemeClr val="accent3">
                    <a:lumMod val="20000"/>
                    <a:lumOff val="80000"/>
                  </a:schemeClr>
                </a:solidFill>
              </a:rPr>
              <a:t> </a:t>
            </a:r>
            <a:r>
              <a:rPr lang="en-US" dirty="0" err="1" smtClean="0">
                <a:solidFill>
                  <a:schemeClr val="accent3">
                    <a:lumMod val="20000"/>
                    <a:lumOff val="80000"/>
                  </a:schemeClr>
                </a:solidFill>
              </a:rPr>
              <a:t>các</a:t>
            </a:r>
            <a:r>
              <a:rPr lang="en-US" dirty="0" smtClean="0">
                <a:solidFill>
                  <a:schemeClr val="accent3">
                    <a:lumMod val="20000"/>
                    <a:lumOff val="80000"/>
                  </a:schemeClr>
                </a:solidFill>
              </a:rPr>
              <a:t> </a:t>
            </a:r>
            <a:r>
              <a:rPr lang="en-US" dirty="0" err="1" smtClean="0">
                <a:solidFill>
                  <a:schemeClr val="accent3">
                    <a:lumMod val="20000"/>
                    <a:lumOff val="80000"/>
                  </a:schemeClr>
                </a:solidFill>
              </a:rPr>
              <a:t>sự</a:t>
            </a:r>
            <a:r>
              <a:rPr lang="en-US" dirty="0" smtClean="0">
                <a:solidFill>
                  <a:schemeClr val="accent3">
                    <a:lumMod val="20000"/>
                    <a:lumOff val="80000"/>
                  </a:schemeClr>
                </a:solidFill>
              </a:rPr>
              <a:t> </a:t>
            </a:r>
            <a:r>
              <a:rPr lang="en-US" dirty="0" err="1" smtClean="0">
                <a:solidFill>
                  <a:schemeClr val="accent3">
                    <a:lumMod val="20000"/>
                    <a:lumOff val="80000"/>
                  </a:schemeClr>
                </a:solidFill>
              </a:rPr>
              <a:t>kiện</a:t>
            </a:r>
            <a:endParaRPr lang="en-US" dirty="0" smtClean="0">
              <a:solidFill>
                <a:schemeClr val="accent3">
                  <a:lumMod val="20000"/>
                  <a:lumOff val="80000"/>
                </a:schemeClr>
              </a:solidFill>
            </a:endParaRPr>
          </a:p>
          <a:p>
            <a:pPr lvl="1"/>
            <a:r>
              <a:rPr lang="en-US" dirty="0" err="1" smtClean="0">
                <a:solidFill>
                  <a:schemeClr val="accent3">
                    <a:lumMod val="20000"/>
                    <a:lumOff val="80000"/>
                  </a:schemeClr>
                </a:solidFill>
              </a:rPr>
              <a:t>Nhấn</a:t>
            </a:r>
            <a:r>
              <a:rPr lang="en-US" dirty="0" smtClean="0">
                <a:solidFill>
                  <a:schemeClr val="accent3">
                    <a:lumMod val="20000"/>
                    <a:lumOff val="80000"/>
                  </a:schemeClr>
                </a:solidFill>
              </a:rPr>
              <a:t> </a:t>
            </a:r>
            <a:r>
              <a:rPr lang="en-US" dirty="0" err="1" smtClean="0">
                <a:solidFill>
                  <a:schemeClr val="accent3">
                    <a:lumMod val="20000"/>
                    <a:lumOff val="80000"/>
                  </a:schemeClr>
                </a:solidFill>
              </a:rPr>
              <a:t>nút</a:t>
            </a:r>
            <a:r>
              <a:rPr lang="en-US" dirty="0" smtClean="0">
                <a:solidFill>
                  <a:schemeClr val="accent3">
                    <a:lumMod val="20000"/>
                    <a:lumOff val="80000"/>
                  </a:schemeClr>
                </a:solidFill>
              </a:rPr>
              <a:t> </a:t>
            </a:r>
            <a:r>
              <a:rPr lang="en-US" dirty="0" err="1" smtClean="0">
                <a:solidFill>
                  <a:schemeClr val="accent3">
                    <a:lumMod val="20000"/>
                    <a:lumOff val="80000"/>
                  </a:schemeClr>
                </a:solidFill>
              </a:rPr>
              <a:t>Lưu</a:t>
            </a:r>
            <a:endParaRPr lang="en-US" dirty="0" smtClean="0">
              <a:solidFill>
                <a:schemeClr val="accent3">
                  <a:lumMod val="20000"/>
                  <a:lumOff val="80000"/>
                </a:schemeClr>
              </a:solidFill>
            </a:endParaRPr>
          </a:p>
          <a:p>
            <a:pPr marL="0" indent="0">
              <a:buNone/>
            </a:pPr>
            <a:r>
              <a:rPr lang="en-US" dirty="0">
                <a:solidFill>
                  <a:schemeClr val="accent3">
                    <a:lumMod val="20000"/>
                    <a:lumOff val="80000"/>
                  </a:schemeClr>
                </a:solidFill>
                <a:latin typeface="Consolas"/>
              </a:rPr>
              <a:t>private void </a:t>
            </a:r>
            <a:r>
              <a:rPr lang="en-US" dirty="0" err="1">
                <a:solidFill>
                  <a:schemeClr val="accent3">
                    <a:lumMod val="20000"/>
                    <a:lumOff val="80000"/>
                  </a:schemeClr>
                </a:solidFill>
                <a:latin typeface="Consolas"/>
              </a:rPr>
              <a:t>btnLuu_Click</a:t>
            </a:r>
            <a:r>
              <a:rPr lang="en-US" dirty="0">
                <a:solidFill>
                  <a:schemeClr val="accent3">
                    <a:lumMod val="20000"/>
                    <a:lumOff val="80000"/>
                  </a:schemeClr>
                </a:solidFill>
                <a:latin typeface="Consolas"/>
              </a:rPr>
              <a:t>(object sender, </a:t>
            </a:r>
            <a:r>
              <a:rPr lang="en-US" dirty="0" err="1">
                <a:solidFill>
                  <a:schemeClr val="accent3">
                    <a:lumMod val="20000"/>
                    <a:lumOff val="80000"/>
                  </a:schemeClr>
                </a:solidFill>
                <a:latin typeface="Consolas"/>
              </a:rPr>
              <a:t>EventArgs</a:t>
            </a:r>
            <a:r>
              <a:rPr lang="en-US" dirty="0">
                <a:solidFill>
                  <a:schemeClr val="accent3">
                    <a:lumMod val="20000"/>
                    <a:lumOff val="80000"/>
                  </a:schemeClr>
                </a:solidFill>
                <a:latin typeface="Consolas"/>
              </a:rPr>
              <a:t> e)</a:t>
            </a:r>
          </a:p>
          <a:p>
            <a:pPr marL="0" indent="0">
              <a:buNone/>
            </a:pPr>
            <a:r>
              <a:rPr lang="en-US" dirty="0">
                <a:solidFill>
                  <a:schemeClr val="accent3">
                    <a:lumMod val="20000"/>
                    <a:lumOff val="80000"/>
                  </a:schemeClr>
                </a:solidFill>
                <a:latin typeface="Consolas"/>
              </a:rPr>
              <a:t>{</a:t>
            </a:r>
          </a:p>
          <a:p>
            <a:pPr marL="0" indent="0">
              <a:buNone/>
            </a:pPr>
            <a:r>
              <a:rPr lang="en-US" dirty="0">
                <a:solidFill>
                  <a:schemeClr val="accent3">
                    <a:lumMod val="20000"/>
                    <a:lumOff val="80000"/>
                  </a:schemeClr>
                </a:solidFill>
                <a:latin typeface="Consolas"/>
              </a:rPr>
              <a:t>   string </a:t>
            </a:r>
            <a:r>
              <a:rPr lang="en-US" dirty="0" err="1">
                <a:solidFill>
                  <a:schemeClr val="accent3">
                    <a:lumMod val="20000"/>
                    <a:lumOff val="80000"/>
                  </a:schemeClr>
                </a:solidFill>
                <a:latin typeface="Consolas"/>
              </a:rPr>
              <a:t>sql</a:t>
            </a:r>
            <a:r>
              <a:rPr lang="en-US" dirty="0">
                <a:solidFill>
                  <a:schemeClr val="accent3">
                    <a:lumMod val="20000"/>
                    <a:lumOff val="80000"/>
                  </a:schemeClr>
                </a:solidFill>
                <a:latin typeface="Consolas"/>
              </a:rPr>
              <a:t>;</a:t>
            </a:r>
          </a:p>
          <a:p>
            <a:pPr marL="0" indent="0">
              <a:buNone/>
            </a:pPr>
            <a:r>
              <a:rPr lang="en-US" dirty="0">
                <a:solidFill>
                  <a:schemeClr val="accent3">
                    <a:lumMod val="20000"/>
                    <a:lumOff val="80000"/>
                  </a:schemeClr>
                </a:solidFill>
                <a:latin typeface="Consolas"/>
              </a:rPr>
              <a:t>   </a:t>
            </a:r>
            <a:r>
              <a:rPr lang="en-US" dirty="0" err="1">
                <a:solidFill>
                  <a:schemeClr val="accent3">
                    <a:lumMod val="20000"/>
                    <a:lumOff val="80000"/>
                  </a:schemeClr>
                </a:solidFill>
                <a:latin typeface="Consolas"/>
              </a:rPr>
              <a:t>sql</a:t>
            </a:r>
            <a:r>
              <a:rPr lang="en-US" dirty="0">
                <a:solidFill>
                  <a:schemeClr val="accent3">
                    <a:lumMod val="20000"/>
                    <a:lumOff val="80000"/>
                  </a:schemeClr>
                </a:solidFill>
                <a:latin typeface="Consolas"/>
              </a:rPr>
              <a:t> = "SELECT </a:t>
            </a:r>
            <a:r>
              <a:rPr lang="en-US" dirty="0" err="1">
                <a:solidFill>
                  <a:schemeClr val="accent3">
                    <a:lumMod val="20000"/>
                    <a:lumOff val="80000"/>
                  </a:schemeClr>
                </a:solidFill>
                <a:latin typeface="Consolas"/>
              </a:rPr>
              <a:t>MaSV</a:t>
            </a:r>
            <a:r>
              <a:rPr lang="en-US" dirty="0">
                <a:solidFill>
                  <a:schemeClr val="accent3">
                    <a:lumMod val="20000"/>
                    <a:lumOff val="80000"/>
                  </a:schemeClr>
                </a:solidFill>
                <a:latin typeface="Consolas"/>
              </a:rPr>
              <a:t> FROM </a:t>
            </a:r>
            <a:r>
              <a:rPr lang="en-US" dirty="0" err="1">
                <a:solidFill>
                  <a:schemeClr val="accent3">
                    <a:lumMod val="20000"/>
                    <a:lumOff val="80000"/>
                  </a:schemeClr>
                </a:solidFill>
                <a:latin typeface="Consolas"/>
              </a:rPr>
              <a:t>tblSinhVien</a:t>
            </a:r>
            <a:r>
              <a:rPr lang="en-US" dirty="0">
                <a:solidFill>
                  <a:schemeClr val="accent3">
                    <a:lumMod val="20000"/>
                    <a:lumOff val="80000"/>
                  </a:schemeClr>
                </a:solidFill>
                <a:latin typeface="Consolas"/>
              </a:rPr>
              <a:t> WHERE </a:t>
            </a:r>
            <a:r>
              <a:rPr lang="en-US" dirty="0" err="1">
                <a:solidFill>
                  <a:schemeClr val="accent3">
                    <a:lumMod val="20000"/>
                    <a:lumOff val="80000"/>
                  </a:schemeClr>
                </a:solidFill>
                <a:latin typeface="Consolas"/>
              </a:rPr>
              <a:t>MaSV</a:t>
            </a:r>
            <a:r>
              <a:rPr lang="en-US" dirty="0">
                <a:solidFill>
                  <a:schemeClr val="accent3">
                    <a:lumMod val="20000"/>
                    <a:lumOff val="80000"/>
                  </a:schemeClr>
                </a:solidFill>
                <a:latin typeface="Consolas"/>
              </a:rPr>
              <a:t>=N'" + </a:t>
            </a:r>
            <a:r>
              <a:rPr lang="en-US" dirty="0" err="1">
                <a:solidFill>
                  <a:schemeClr val="accent3">
                    <a:lumMod val="20000"/>
                    <a:lumOff val="80000"/>
                  </a:schemeClr>
                </a:solidFill>
                <a:latin typeface="Consolas"/>
              </a:rPr>
              <a:t>txtMaSV.Text</a:t>
            </a:r>
            <a:r>
              <a:rPr lang="en-US" dirty="0">
                <a:solidFill>
                  <a:schemeClr val="accent3">
                    <a:lumMod val="20000"/>
                    <a:lumOff val="80000"/>
                  </a:schemeClr>
                </a:solidFill>
                <a:latin typeface="Consolas"/>
              </a:rPr>
              <a:t> + "'";</a:t>
            </a:r>
          </a:p>
          <a:p>
            <a:pPr marL="0" indent="0">
              <a:buNone/>
            </a:pPr>
            <a:r>
              <a:rPr lang="nn-NO" dirty="0">
                <a:solidFill>
                  <a:schemeClr val="accent3">
                    <a:lumMod val="20000"/>
                    <a:lumOff val="80000"/>
                  </a:schemeClr>
                </a:solidFill>
                <a:latin typeface="Consolas"/>
              </a:rPr>
              <a:t>   SqlDataAdapter MyData = new SqlDataAdapter(sql, con);</a:t>
            </a:r>
          </a:p>
          <a:p>
            <a:pPr marL="0" indent="0">
              <a:buNone/>
            </a:pPr>
            <a:r>
              <a:rPr lang="en-US" dirty="0">
                <a:solidFill>
                  <a:schemeClr val="accent3">
                    <a:lumMod val="20000"/>
                    <a:lumOff val="80000"/>
                  </a:schemeClr>
                </a:solidFill>
                <a:latin typeface="Consolas"/>
              </a:rPr>
              <a:t>   </a:t>
            </a:r>
            <a:r>
              <a:rPr lang="en-US" dirty="0" err="1">
                <a:solidFill>
                  <a:schemeClr val="accent3">
                    <a:lumMod val="20000"/>
                    <a:lumOff val="80000"/>
                  </a:schemeClr>
                </a:solidFill>
                <a:latin typeface="Consolas"/>
              </a:rPr>
              <a:t>DataTable</a:t>
            </a:r>
            <a:r>
              <a:rPr lang="en-US" dirty="0">
                <a:solidFill>
                  <a:schemeClr val="accent3">
                    <a:lumMod val="20000"/>
                    <a:lumOff val="80000"/>
                  </a:schemeClr>
                </a:solidFill>
                <a:latin typeface="Consolas"/>
              </a:rPr>
              <a:t> table = new </a:t>
            </a:r>
            <a:r>
              <a:rPr lang="en-US" dirty="0" err="1">
                <a:solidFill>
                  <a:schemeClr val="accent3">
                    <a:lumMod val="20000"/>
                    <a:lumOff val="80000"/>
                  </a:schemeClr>
                </a:solidFill>
                <a:latin typeface="Consolas"/>
              </a:rPr>
              <a:t>DataTable</a:t>
            </a:r>
            <a:r>
              <a:rPr lang="en-US" dirty="0">
                <a:solidFill>
                  <a:schemeClr val="accent3">
                    <a:lumMod val="20000"/>
                    <a:lumOff val="80000"/>
                  </a:schemeClr>
                </a:solidFill>
                <a:latin typeface="Consolas"/>
              </a:rPr>
              <a:t>();</a:t>
            </a:r>
          </a:p>
          <a:p>
            <a:pPr marL="0" indent="0">
              <a:buNone/>
            </a:pPr>
            <a:r>
              <a:rPr lang="en-US" dirty="0">
                <a:solidFill>
                  <a:schemeClr val="accent3">
                    <a:lumMod val="20000"/>
                    <a:lumOff val="80000"/>
                  </a:schemeClr>
                </a:solidFill>
                <a:latin typeface="Consolas"/>
              </a:rPr>
              <a:t>   </a:t>
            </a:r>
            <a:r>
              <a:rPr lang="en-US" dirty="0" err="1">
                <a:solidFill>
                  <a:schemeClr val="accent3">
                    <a:lumMod val="20000"/>
                    <a:lumOff val="80000"/>
                  </a:schemeClr>
                </a:solidFill>
                <a:latin typeface="Consolas"/>
              </a:rPr>
              <a:t>MyData.Fill</a:t>
            </a:r>
            <a:r>
              <a:rPr lang="en-US" dirty="0">
                <a:solidFill>
                  <a:schemeClr val="accent3">
                    <a:lumMod val="20000"/>
                    <a:lumOff val="80000"/>
                  </a:schemeClr>
                </a:solidFill>
                <a:latin typeface="Consolas"/>
              </a:rPr>
              <a:t>(table);</a:t>
            </a:r>
          </a:p>
          <a:p>
            <a:pPr marL="0" indent="0">
              <a:buNone/>
            </a:pPr>
            <a:r>
              <a:rPr lang="en-US" dirty="0">
                <a:solidFill>
                  <a:schemeClr val="accent3">
                    <a:lumMod val="20000"/>
                    <a:lumOff val="80000"/>
                  </a:schemeClr>
                </a:solidFill>
                <a:latin typeface="Consolas"/>
              </a:rPr>
              <a:t>   if (</a:t>
            </a:r>
            <a:r>
              <a:rPr lang="en-US" dirty="0" err="1">
                <a:solidFill>
                  <a:schemeClr val="accent3">
                    <a:lumMod val="20000"/>
                    <a:lumOff val="80000"/>
                  </a:schemeClr>
                </a:solidFill>
                <a:latin typeface="Consolas"/>
              </a:rPr>
              <a:t>table.Rows.Count</a:t>
            </a:r>
            <a:r>
              <a:rPr lang="en-US" dirty="0">
                <a:solidFill>
                  <a:schemeClr val="accent3">
                    <a:lumMod val="20000"/>
                    <a:lumOff val="80000"/>
                  </a:schemeClr>
                </a:solidFill>
                <a:latin typeface="Consolas"/>
              </a:rPr>
              <a:t> &gt; 0)</a:t>
            </a:r>
          </a:p>
          <a:p>
            <a:pPr marL="0" indent="0">
              <a:buNone/>
            </a:pPr>
            <a:r>
              <a:rPr lang="en-US" dirty="0">
                <a:solidFill>
                  <a:schemeClr val="accent3">
                    <a:lumMod val="20000"/>
                    <a:lumOff val="80000"/>
                  </a:schemeClr>
                </a:solidFill>
                <a:latin typeface="Consolas"/>
              </a:rPr>
              <a:t>            { </a:t>
            </a:r>
            <a:r>
              <a:rPr lang="vi-VN" dirty="0">
                <a:solidFill>
                  <a:schemeClr val="accent3">
                    <a:lumMod val="20000"/>
                    <a:lumOff val="80000"/>
                  </a:schemeClr>
                </a:solidFill>
                <a:latin typeface="Consolas"/>
              </a:rPr>
              <a:t>  MessageBox.Show("Mã sinh viên này đã tồn tại"); </a:t>
            </a:r>
            <a:r>
              <a:rPr lang="en-US" dirty="0">
                <a:solidFill>
                  <a:schemeClr val="accent3">
                    <a:lumMod val="20000"/>
                    <a:lumOff val="80000"/>
                  </a:schemeClr>
                </a:solidFill>
                <a:latin typeface="Consolas"/>
              </a:rPr>
              <a:t>               return;     }</a:t>
            </a:r>
          </a:p>
          <a:p>
            <a:pPr marL="0" indent="0">
              <a:buNone/>
            </a:pPr>
            <a:r>
              <a:rPr lang="en-US" dirty="0">
                <a:solidFill>
                  <a:schemeClr val="accent3">
                    <a:lumMod val="20000"/>
                    <a:lumOff val="80000"/>
                  </a:schemeClr>
                </a:solidFill>
                <a:latin typeface="Consolas"/>
              </a:rPr>
              <a:t>   //</a:t>
            </a:r>
            <a:r>
              <a:rPr lang="en-US" dirty="0" err="1">
                <a:solidFill>
                  <a:schemeClr val="accent3">
                    <a:lumMod val="20000"/>
                    <a:lumOff val="80000"/>
                  </a:schemeClr>
                </a:solidFill>
                <a:latin typeface="Consolas"/>
              </a:rPr>
              <a:t>Thực</a:t>
            </a:r>
            <a:r>
              <a:rPr lang="en-US" dirty="0">
                <a:solidFill>
                  <a:schemeClr val="accent3">
                    <a:lumMod val="20000"/>
                    <a:lumOff val="80000"/>
                  </a:schemeClr>
                </a:solidFill>
                <a:latin typeface="Consolas"/>
              </a:rPr>
              <a:t> </a:t>
            </a:r>
            <a:r>
              <a:rPr lang="en-US" dirty="0" err="1">
                <a:solidFill>
                  <a:schemeClr val="accent3">
                    <a:lumMod val="20000"/>
                    <a:lumOff val="80000"/>
                  </a:schemeClr>
                </a:solidFill>
                <a:latin typeface="Consolas"/>
              </a:rPr>
              <a:t>hiện</a:t>
            </a:r>
            <a:r>
              <a:rPr lang="en-US" dirty="0">
                <a:solidFill>
                  <a:schemeClr val="accent3">
                    <a:lumMod val="20000"/>
                    <a:lumOff val="80000"/>
                  </a:schemeClr>
                </a:solidFill>
                <a:latin typeface="Consolas"/>
              </a:rPr>
              <a:t> </a:t>
            </a:r>
            <a:r>
              <a:rPr lang="en-US" dirty="0" err="1">
                <a:solidFill>
                  <a:schemeClr val="accent3">
                    <a:lumMod val="20000"/>
                    <a:lumOff val="80000"/>
                  </a:schemeClr>
                </a:solidFill>
                <a:latin typeface="Consolas"/>
              </a:rPr>
              <a:t>chèn</a:t>
            </a:r>
            <a:r>
              <a:rPr lang="en-US" dirty="0">
                <a:solidFill>
                  <a:schemeClr val="accent3">
                    <a:lumMod val="20000"/>
                    <a:lumOff val="80000"/>
                  </a:schemeClr>
                </a:solidFill>
                <a:latin typeface="Consolas"/>
              </a:rPr>
              <a:t> </a:t>
            </a:r>
            <a:r>
              <a:rPr lang="en-US" dirty="0" err="1">
                <a:solidFill>
                  <a:schemeClr val="accent3">
                    <a:lumMod val="20000"/>
                    <a:lumOff val="80000"/>
                  </a:schemeClr>
                </a:solidFill>
                <a:latin typeface="Consolas"/>
              </a:rPr>
              <a:t>thêm</a:t>
            </a:r>
            <a:r>
              <a:rPr lang="en-US" dirty="0">
                <a:solidFill>
                  <a:schemeClr val="accent3">
                    <a:lumMod val="20000"/>
                    <a:lumOff val="80000"/>
                  </a:schemeClr>
                </a:solidFill>
                <a:latin typeface="Consolas"/>
              </a:rPr>
              <a:t> </a:t>
            </a:r>
            <a:r>
              <a:rPr lang="en-US" dirty="0" err="1">
                <a:solidFill>
                  <a:schemeClr val="accent3">
                    <a:lumMod val="20000"/>
                    <a:lumOff val="80000"/>
                  </a:schemeClr>
                </a:solidFill>
                <a:latin typeface="Consolas"/>
              </a:rPr>
              <a:t>mới</a:t>
            </a:r>
            <a:endParaRPr lang="en-US" dirty="0">
              <a:solidFill>
                <a:schemeClr val="accent3">
                  <a:lumMod val="20000"/>
                  <a:lumOff val="80000"/>
                </a:schemeClr>
              </a:solidFill>
              <a:latin typeface="Consolas"/>
            </a:endParaRPr>
          </a:p>
          <a:p>
            <a:pPr marL="0" indent="0">
              <a:buNone/>
            </a:pPr>
            <a:r>
              <a:rPr lang="en-US" sz="1600" dirty="0">
                <a:solidFill>
                  <a:schemeClr val="accent3">
                    <a:lumMod val="20000"/>
                    <a:lumOff val="80000"/>
                  </a:schemeClr>
                </a:solidFill>
                <a:latin typeface="Consolas"/>
              </a:rPr>
              <a:t>   </a:t>
            </a:r>
            <a:r>
              <a:rPr lang="en-US" sz="1600" dirty="0" err="1">
                <a:solidFill>
                  <a:schemeClr val="accent3">
                    <a:lumMod val="20000"/>
                    <a:lumOff val="80000"/>
                  </a:schemeClr>
                </a:solidFill>
                <a:latin typeface="Consolas"/>
              </a:rPr>
              <a:t>sql</a:t>
            </a:r>
            <a:r>
              <a:rPr lang="en-US" sz="1600" dirty="0">
                <a:solidFill>
                  <a:schemeClr val="accent3">
                    <a:lumMod val="20000"/>
                    <a:lumOff val="80000"/>
                  </a:schemeClr>
                </a:solidFill>
                <a:latin typeface="Consolas"/>
              </a:rPr>
              <a:t> = "INSERT INTO </a:t>
            </a:r>
            <a:r>
              <a:rPr lang="en-US" sz="1600" dirty="0" err="1">
                <a:solidFill>
                  <a:schemeClr val="accent3">
                    <a:lumMod val="20000"/>
                    <a:lumOff val="80000"/>
                  </a:schemeClr>
                </a:solidFill>
                <a:latin typeface="Consolas"/>
              </a:rPr>
              <a:t>tblSinhVien</a:t>
            </a:r>
            <a:r>
              <a:rPr lang="en-US" sz="1600" dirty="0">
                <a:solidFill>
                  <a:schemeClr val="accent3">
                    <a:lumMod val="20000"/>
                    <a:lumOff val="80000"/>
                  </a:schemeClr>
                </a:solidFill>
                <a:latin typeface="Consolas"/>
              </a:rPr>
              <a:t> VALUES ('" + </a:t>
            </a:r>
            <a:r>
              <a:rPr lang="en-US" sz="1600" dirty="0" err="1">
                <a:solidFill>
                  <a:schemeClr val="accent3">
                    <a:lumMod val="20000"/>
                    <a:lumOff val="80000"/>
                  </a:schemeClr>
                </a:solidFill>
                <a:latin typeface="Consolas"/>
              </a:rPr>
              <a:t>txtMaSV.Text</a:t>
            </a:r>
            <a:r>
              <a:rPr lang="en-US" sz="1600" dirty="0">
                <a:solidFill>
                  <a:schemeClr val="accent3">
                    <a:lumMod val="20000"/>
                    <a:lumOff val="80000"/>
                  </a:schemeClr>
                </a:solidFill>
                <a:latin typeface="Consolas"/>
              </a:rPr>
              <a:t> + "','" + </a:t>
            </a:r>
            <a:r>
              <a:rPr lang="en-US" sz="1600" dirty="0" err="1">
                <a:solidFill>
                  <a:schemeClr val="accent3">
                    <a:lumMod val="20000"/>
                    <a:lumOff val="80000"/>
                  </a:schemeClr>
                </a:solidFill>
                <a:latin typeface="Consolas"/>
              </a:rPr>
              <a:t>txtHoten.Text</a:t>
            </a:r>
            <a:r>
              <a:rPr lang="en-US" sz="1600" dirty="0">
                <a:solidFill>
                  <a:schemeClr val="accent3">
                    <a:lumMod val="20000"/>
                    <a:lumOff val="80000"/>
                  </a:schemeClr>
                </a:solidFill>
                <a:latin typeface="Consolas"/>
              </a:rPr>
              <a:t> + "','" </a:t>
            </a:r>
            <a:r>
              <a:rPr lang="en-US" dirty="0">
                <a:solidFill>
                  <a:schemeClr val="accent3">
                    <a:lumMod val="20000"/>
                    <a:lumOff val="80000"/>
                  </a:schemeClr>
                </a:solidFill>
                <a:latin typeface="Consolas"/>
              </a:rPr>
              <a:t>+ </a:t>
            </a:r>
            <a:r>
              <a:rPr lang="en-US" dirty="0" err="1">
                <a:solidFill>
                  <a:schemeClr val="accent3">
                    <a:lumMod val="20000"/>
                    <a:lumOff val="80000"/>
                  </a:schemeClr>
                </a:solidFill>
                <a:latin typeface="Consolas"/>
              </a:rPr>
              <a:t>txtNgaysinh.Text</a:t>
            </a:r>
            <a:r>
              <a:rPr lang="en-US" dirty="0">
                <a:solidFill>
                  <a:schemeClr val="accent3">
                    <a:lumMod val="20000"/>
                    <a:lumOff val="80000"/>
                  </a:schemeClr>
                </a:solidFill>
                <a:latin typeface="Consolas"/>
              </a:rPr>
              <a:t> + "','" + </a:t>
            </a:r>
            <a:r>
              <a:rPr lang="en-US" dirty="0" err="1">
                <a:solidFill>
                  <a:schemeClr val="accent3">
                    <a:lumMod val="20000"/>
                    <a:lumOff val="80000"/>
                  </a:schemeClr>
                </a:solidFill>
                <a:latin typeface="Consolas"/>
              </a:rPr>
              <a:t>txtKhoa.Text</a:t>
            </a:r>
            <a:r>
              <a:rPr lang="en-US" dirty="0">
                <a:solidFill>
                  <a:schemeClr val="accent3">
                    <a:lumMod val="20000"/>
                    <a:lumOff val="80000"/>
                  </a:schemeClr>
                </a:solidFill>
                <a:latin typeface="Consolas"/>
              </a:rPr>
              <a:t> + "','" + </a:t>
            </a:r>
            <a:r>
              <a:rPr lang="en-US" dirty="0" err="1">
                <a:solidFill>
                  <a:schemeClr val="accent3">
                    <a:lumMod val="20000"/>
                    <a:lumOff val="80000"/>
                  </a:schemeClr>
                </a:solidFill>
                <a:latin typeface="Consolas"/>
              </a:rPr>
              <a:t>txtLop.Text</a:t>
            </a:r>
            <a:r>
              <a:rPr lang="en-US" dirty="0">
                <a:solidFill>
                  <a:schemeClr val="accent3">
                    <a:lumMod val="20000"/>
                    <a:lumOff val="80000"/>
                  </a:schemeClr>
                </a:solidFill>
                <a:latin typeface="Consolas"/>
              </a:rPr>
              <a:t> + "','" + </a:t>
            </a:r>
            <a:r>
              <a:rPr lang="en-US" dirty="0" err="1">
                <a:solidFill>
                  <a:schemeClr val="accent3">
                    <a:lumMod val="20000"/>
                    <a:lumOff val="80000"/>
                  </a:schemeClr>
                </a:solidFill>
                <a:latin typeface="Consolas"/>
              </a:rPr>
              <a:t>txtDiachi.Text</a:t>
            </a:r>
            <a:r>
              <a:rPr lang="en-US" dirty="0">
                <a:solidFill>
                  <a:schemeClr val="accent3">
                    <a:lumMod val="20000"/>
                    <a:lumOff val="80000"/>
                  </a:schemeClr>
                </a:solidFill>
                <a:latin typeface="Consolas"/>
              </a:rPr>
              <a:t> + "')";</a:t>
            </a:r>
          </a:p>
          <a:p>
            <a:pPr marL="0" indent="0">
              <a:buNone/>
            </a:pPr>
            <a:r>
              <a:rPr lang="en-US" dirty="0">
                <a:solidFill>
                  <a:schemeClr val="accent3">
                    <a:lumMod val="20000"/>
                    <a:lumOff val="80000"/>
                  </a:schemeClr>
                </a:solidFill>
                <a:latin typeface="Consolas"/>
              </a:rPr>
              <a:t>   </a:t>
            </a:r>
            <a:r>
              <a:rPr lang="en-US" dirty="0" err="1">
                <a:solidFill>
                  <a:schemeClr val="accent3">
                    <a:lumMod val="20000"/>
                    <a:lumOff val="80000"/>
                  </a:schemeClr>
                </a:solidFill>
                <a:latin typeface="Consolas"/>
              </a:rPr>
              <a:t>RunSQL</a:t>
            </a:r>
            <a:r>
              <a:rPr lang="en-US" dirty="0">
                <a:solidFill>
                  <a:schemeClr val="accent3">
                    <a:lumMod val="20000"/>
                    <a:lumOff val="80000"/>
                  </a:schemeClr>
                </a:solidFill>
                <a:latin typeface="Consolas"/>
              </a:rPr>
              <a:t>(</a:t>
            </a:r>
            <a:r>
              <a:rPr lang="en-US" dirty="0" err="1">
                <a:solidFill>
                  <a:schemeClr val="accent3">
                    <a:lumMod val="20000"/>
                    <a:lumOff val="80000"/>
                  </a:schemeClr>
                </a:solidFill>
                <a:latin typeface="Consolas"/>
              </a:rPr>
              <a:t>sql</a:t>
            </a:r>
            <a:r>
              <a:rPr lang="en-US" dirty="0">
                <a:solidFill>
                  <a:schemeClr val="accent3">
                    <a:lumMod val="20000"/>
                    <a:lumOff val="80000"/>
                  </a:schemeClr>
                </a:solidFill>
                <a:latin typeface="Consolas"/>
              </a:rPr>
              <a:t>);</a:t>
            </a:r>
          </a:p>
          <a:p>
            <a:pPr marL="0" indent="0">
              <a:buNone/>
            </a:pPr>
            <a:r>
              <a:rPr lang="en-US" dirty="0">
                <a:solidFill>
                  <a:schemeClr val="accent3">
                    <a:lumMod val="20000"/>
                    <a:lumOff val="80000"/>
                  </a:schemeClr>
                </a:solidFill>
                <a:latin typeface="Consolas"/>
              </a:rPr>
              <a:t>   </a:t>
            </a:r>
            <a:r>
              <a:rPr lang="en-US" dirty="0" err="1">
                <a:solidFill>
                  <a:schemeClr val="accent3">
                    <a:lumMod val="20000"/>
                    <a:lumOff val="80000"/>
                  </a:schemeClr>
                </a:solidFill>
                <a:latin typeface="Consolas"/>
              </a:rPr>
              <a:t>LoadDataGridView</a:t>
            </a:r>
            <a:r>
              <a:rPr lang="en-US" dirty="0">
                <a:solidFill>
                  <a:schemeClr val="accent3">
                    <a:lumMod val="20000"/>
                    <a:lumOff val="80000"/>
                  </a:schemeClr>
                </a:solidFill>
                <a:latin typeface="Consolas"/>
              </a:rPr>
              <a:t>();</a:t>
            </a:r>
          </a:p>
          <a:p>
            <a:pPr marL="0" indent="0">
              <a:buNone/>
            </a:pPr>
            <a:r>
              <a:rPr lang="en-US" dirty="0">
                <a:solidFill>
                  <a:schemeClr val="accent3">
                    <a:lumMod val="20000"/>
                    <a:lumOff val="80000"/>
                  </a:schemeClr>
                </a:solidFill>
                <a:latin typeface="Consolas"/>
              </a:rPr>
              <a:t>}</a:t>
            </a:r>
          </a:p>
          <a:p>
            <a:pPr marL="471487" lvl="1" indent="0">
              <a:buNone/>
            </a:pPr>
            <a:endParaRPr lang="en-US" dirty="0">
              <a:solidFill>
                <a:schemeClr val="accent3">
                  <a:lumMod val="20000"/>
                  <a:lumOff val="80000"/>
                </a:schemeClr>
              </a:solidFill>
            </a:endParaRPr>
          </a:p>
        </p:txBody>
      </p:sp>
      <p:sp>
        <p:nvSpPr>
          <p:cNvPr id="4" name="Date Placeholder 3"/>
          <p:cNvSpPr>
            <a:spLocks noGrp="1"/>
          </p:cNvSpPr>
          <p:nvPr>
            <p:ph type="dt" sz="half" idx="10"/>
          </p:nvPr>
        </p:nvSpPr>
        <p:spPr/>
        <p:txBody>
          <a:bodyPr/>
          <a:lstStyle/>
          <a:p>
            <a:fld id="{82380982-03E6-42B2-B547-1FD31B80880E}" type="datetime1">
              <a:rPr lang="vi-VN" smtClean="0"/>
              <a:t>15/10/2022</a:t>
            </a:fld>
            <a:endParaRPr lang="vi-VN"/>
          </a:p>
        </p:txBody>
      </p:sp>
      <p:sp>
        <p:nvSpPr>
          <p:cNvPr id="5" name="Footer Placeholder 4"/>
          <p:cNvSpPr>
            <a:spLocks noGrp="1"/>
          </p:cNvSpPr>
          <p:nvPr>
            <p:ph type="ftr" sz="quarter" idx="4294967295"/>
          </p:nvPr>
        </p:nvSpPr>
        <p:spPr/>
        <p:txBody>
          <a:bodyPr/>
          <a:lstStyle/>
          <a:p>
            <a:r>
              <a:rPr lang="vi-VN" smtClean="0"/>
              <a:t>Chương 5. Lập trình cơ sở dữ liệu</a:t>
            </a:r>
            <a:endParaRPr lang="vi-VN"/>
          </a:p>
        </p:txBody>
      </p:sp>
      <p:sp>
        <p:nvSpPr>
          <p:cNvPr id="6" name="Slide Number Placeholder 5"/>
          <p:cNvSpPr>
            <a:spLocks noGrp="1"/>
          </p:cNvSpPr>
          <p:nvPr>
            <p:ph type="sldNum" sz="quarter" idx="4294967295"/>
          </p:nvPr>
        </p:nvSpPr>
        <p:spPr/>
        <p:txBody>
          <a:bodyPr/>
          <a:lstStyle/>
          <a:p>
            <a:fld id="{5AB95402-1E0D-474E-8D8C-CBE7F053639E}" type="slidenum">
              <a:rPr lang="vi-VN" smtClean="0"/>
              <a:pPr/>
              <a:t>25</a:t>
            </a:fld>
            <a:r>
              <a:rPr lang="vi-VN" smtClean="0"/>
              <a:t>/46</a:t>
            </a:r>
            <a:endParaRPr lang="vi-VN"/>
          </a:p>
        </p:txBody>
      </p:sp>
    </p:spTree>
    <p:extLst>
      <p:ext uri="{BB962C8B-B14F-4D97-AF65-F5344CB8AC3E}">
        <p14:creationId xmlns:p14="http://schemas.microsoft.com/office/powerpoint/2010/main" val="2147658582"/>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Xây dựng ứng dụng minh hoạ</a:t>
            </a:r>
          </a:p>
        </p:txBody>
      </p:sp>
      <p:sp>
        <p:nvSpPr>
          <p:cNvPr id="3" name="Content Placeholder 2"/>
          <p:cNvSpPr>
            <a:spLocks noGrp="1"/>
          </p:cNvSpPr>
          <p:nvPr>
            <p:ph idx="1"/>
          </p:nvPr>
        </p:nvSpPr>
        <p:spPr>
          <a:xfrm>
            <a:off x="419100" y="1023083"/>
            <a:ext cx="11366500" cy="3876675"/>
          </a:xfrm>
        </p:spPr>
        <p:txBody>
          <a:bodyPr/>
          <a:lstStyle/>
          <a:p>
            <a:r>
              <a:rPr lang="en-US" sz="1900" dirty="0" err="1" smtClean="0">
                <a:solidFill>
                  <a:schemeClr val="accent3">
                    <a:lumMod val="20000"/>
                    <a:lumOff val="80000"/>
                  </a:schemeClr>
                </a:solidFill>
              </a:rPr>
              <a:t>Bước</a:t>
            </a:r>
            <a:r>
              <a:rPr lang="en-US" sz="1900" dirty="0" smtClean="0">
                <a:solidFill>
                  <a:schemeClr val="accent3">
                    <a:lumMod val="20000"/>
                    <a:lumOff val="80000"/>
                  </a:schemeClr>
                </a:solidFill>
              </a:rPr>
              <a:t> 4: </a:t>
            </a:r>
            <a:r>
              <a:rPr lang="en-US" sz="1900" dirty="0" err="1" smtClean="0">
                <a:solidFill>
                  <a:schemeClr val="accent3">
                    <a:lumMod val="20000"/>
                    <a:lumOff val="80000"/>
                  </a:schemeClr>
                </a:solidFill>
              </a:rPr>
              <a:t>Xử</a:t>
            </a:r>
            <a:r>
              <a:rPr lang="en-US" sz="1900" dirty="0" smtClean="0">
                <a:solidFill>
                  <a:schemeClr val="accent3">
                    <a:lumMod val="20000"/>
                    <a:lumOff val="80000"/>
                  </a:schemeClr>
                </a:solidFill>
              </a:rPr>
              <a:t> </a:t>
            </a:r>
            <a:r>
              <a:rPr lang="en-US" sz="1900" dirty="0" err="1" smtClean="0">
                <a:solidFill>
                  <a:schemeClr val="accent3">
                    <a:lumMod val="20000"/>
                    <a:lumOff val="80000"/>
                  </a:schemeClr>
                </a:solidFill>
              </a:rPr>
              <a:t>lý</a:t>
            </a:r>
            <a:r>
              <a:rPr lang="en-US" sz="1900" dirty="0" smtClean="0">
                <a:solidFill>
                  <a:schemeClr val="accent3">
                    <a:lumMod val="20000"/>
                    <a:lumOff val="80000"/>
                  </a:schemeClr>
                </a:solidFill>
              </a:rPr>
              <a:t> </a:t>
            </a:r>
            <a:r>
              <a:rPr lang="en-US" sz="1900" dirty="0" err="1" smtClean="0">
                <a:solidFill>
                  <a:schemeClr val="accent3">
                    <a:lumMod val="20000"/>
                    <a:lumOff val="80000"/>
                  </a:schemeClr>
                </a:solidFill>
              </a:rPr>
              <a:t>các</a:t>
            </a:r>
            <a:r>
              <a:rPr lang="en-US" sz="1900" dirty="0" smtClean="0">
                <a:solidFill>
                  <a:schemeClr val="accent3">
                    <a:lumMod val="20000"/>
                    <a:lumOff val="80000"/>
                  </a:schemeClr>
                </a:solidFill>
              </a:rPr>
              <a:t> </a:t>
            </a:r>
            <a:r>
              <a:rPr lang="en-US" sz="1900" dirty="0" err="1" smtClean="0">
                <a:solidFill>
                  <a:schemeClr val="accent3">
                    <a:lumMod val="20000"/>
                    <a:lumOff val="80000"/>
                  </a:schemeClr>
                </a:solidFill>
              </a:rPr>
              <a:t>sự</a:t>
            </a:r>
            <a:r>
              <a:rPr lang="en-US" sz="1900" dirty="0" smtClean="0">
                <a:solidFill>
                  <a:schemeClr val="accent3">
                    <a:lumMod val="20000"/>
                    <a:lumOff val="80000"/>
                  </a:schemeClr>
                </a:solidFill>
              </a:rPr>
              <a:t> </a:t>
            </a:r>
            <a:r>
              <a:rPr lang="en-US" sz="1900" dirty="0" err="1" smtClean="0">
                <a:solidFill>
                  <a:schemeClr val="accent3">
                    <a:lumMod val="20000"/>
                    <a:lumOff val="80000"/>
                  </a:schemeClr>
                </a:solidFill>
              </a:rPr>
              <a:t>kiện</a:t>
            </a:r>
            <a:endParaRPr lang="en-US" sz="1900" dirty="0" smtClean="0">
              <a:solidFill>
                <a:schemeClr val="accent3">
                  <a:lumMod val="20000"/>
                  <a:lumOff val="80000"/>
                </a:schemeClr>
              </a:solidFill>
            </a:endParaRPr>
          </a:p>
          <a:p>
            <a:pPr lvl="1"/>
            <a:r>
              <a:rPr lang="en-US" sz="1900" dirty="0" err="1" smtClean="0">
                <a:solidFill>
                  <a:schemeClr val="accent3">
                    <a:lumMod val="20000"/>
                    <a:lumOff val="80000"/>
                  </a:schemeClr>
                </a:solidFill>
              </a:rPr>
              <a:t>Nhấn</a:t>
            </a:r>
            <a:r>
              <a:rPr lang="en-US" sz="1900" dirty="0" smtClean="0">
                <a:solidFill>
                  <a:schemeClr val="accent3">
                    <a:lumMod val="20000"/>
                    <a:lumOff val="80000"/>
                  </a:schemeClr>
                </a:solidFill>
              </a:rPr>
              <a:t> </a:t>
            </a:r>
            <a:r>
              <a:rPr lang="en-US" sz="1900" dirty="0" err="1" smtClean="0">
                <a:solidFill>
                  <a:schemeClr val="accent3">
                    <a:lumMod val="20000"/>
                    <a:lumOff val="80000"/>
                  </a:schemeClr>
                </a:solidFill>
              </a:rPr>
              <a:t>nút</a:t>
            </a:r>
            <a:r>
              <a:rPr lang="en-US" sz="1900" dirty="0" smtClean="0">
                <a:solidFill>
                  <a:schemeClr val="accent3">
                    <a:lumMod val="20000"/>
                    <a:lumOff val="80000"/>
                  </a:schemeClr>
                </a:solidFill>
              </a:rPr>
              <a:t> </a:t>
            </a:r>
            <a:r>
              <a:rPr lang="en-US" sz="1900" dirty="0" err="1" smtClean="0">
                <a:solidFill>
                  <a:schemeClr val="accent3">
                    <a:lumMod val="20000"/>
                    <a:lumOff val="80000"/>
                  </a:schemeClr>
                </a:solidFill>
              </a:rPr>
              <a:t>Xoá</a:t>
            </a:r>
            <a:endParaRPr lang="en-US" sz="1900" dirty="0" smtClean="0">
              <a:solidFill>
                <a:schemeClr val="accent3">
                  <a:lumMod val="20000"/>
                  <a:lumOff val="80000"/>
                </a:schemeClr>
              </a:solidFill>
            </a:endParaRPr>
          </a:p>
          <a:p>
            <a:pPr marL="0" indent="0">
              <a:buNone/>
            </a:pPr>
            <a:r>
              <a:rPr lang="en-US" sz="1900" dirty="0">
                <a:solidFill>
                  <a:schemeClr val="accent3">
                    <a:lumMod val="20000"/>
                    <a:lumOff val="80000"/>
                  </a:schemeClr>
                </a:solidFill>
                <a:latin typeface="Consolas"/>
              </a:rPr>
              <a:t>private void </a:t>
            </a:r>
            <a:r>
              <a:rPr lang="en-US" sz="1900" dirty="0" err="1">
                <a:solidFill>
                  <a:schemeClr val="accent3">
                    <a:lumMod val="20000"/>
                    <a:lumOff val="80000"/>
                  </a:schemeClr>
                </a:solidFill>
                <a:latin typeface="Consolas"/>
              </a:rPr>
              <a:t>btnXoa_Click</a:t>
            </a:r>
            <a:r>
              <a:rPr lang="en-US" sz="1900" dirty="0">
                <a:solidFill>
                  <a:schemeClr val="accent3">
                    <a:lumMod val="20000"/>
                    <a:lumOff val="80000"/>
                  </a:schemeClr>
                </a:solidFill>
                <a:latin typeface="Consolas"/>
              </a:rPr>
              <a:t>(object sender, </a:t>
            </a:r>
            <a:r>
              <a:rPr lang="en-US" sz="1900" dirty="0" err="1">
                <a:solidFill>
                  <a:schemeClr val="accent3">
                    <a:lumMod val="20000"/>
                    <a:lumOff val="80000"/>
                  </a:schemeClr>
                </a:solidFill>
                <a:latin typeface="Consolas"/>
              </a:rPr>
              <a:t>EventArgs</a:t>
            </a:r>
            <a:r>
              <a:rPr lang="en-US" sz="1900" dirty="0">
                <a:solidFill>
                  <a:schemeClr val="accent3">
                    <a:lumMod val="20000"/>
                    <a:lumOff val="80000"/>
                  </a:schemeClr>
                </a:solidFill>
                <a:latin typeface="Consolas"/>
              </a:rPr>
              <a:t> e)</a:t>
            </a:r>
          </a:p>
          <a:p>
            <a:pPr marL="0" indent="0">
              <a:buNone/>
            </a:pPr>
            <a:r>
              <a:rPr lang="en-US" sz="1900" dirty="0">
                <a:solidFill>
                  <a:schemeClr val="accent3">
                    <a:lumMod val="20000"/>
                    <a:lumOff val="80000"/>
                  </a:schemeClr>
                </a:solidFill>
                <a:latin typeface="Consolas"/>
              </a:rPr>
              <a:t>{</a:t>
            </a:r>
          </a:p>
          <a:p>
            <a:pPr marL="0" indent="0">
              <a:buNone/>
            </a:pPr>
            <a:r>
              <a:rPr lang="en-US" sz="1900" dirty="0">
                <a:solidFill>
                  <a:schemeClr val="accent3">
                    <a:lumMod val="20000"/>
                    <a:lumOff val="80000"/>
                  </a:schemeClr>
                </a:solidFill>
                <a:latin typeface="Consolas"/>
              </a:rPr>
              <a:t>	string </a:t>
            </a:r>
            <a:r>
              <a:rPr lang="en-US" sz="1900" dirty="0" err="1">
                <a:solidFill>
                  <a:schemeClr val="accent3">
                    <a:lumMod val="20000"/>
                    <a:lumOff val="80000"/>
                  </a:schemeClr>
                </a:solidFill>
                <a:latin typeface="Consolas"/>
              </a:rPr>
              <a:t>sql</a:t>
            </a:r>
            <a:r>
              <a:rPr lang="en-US" sz="1900" dirty="0">
                <a:solidFill>
                  <a:schemeClr val="accent3">
                    <a:lumMod val="20000"/>
                    <a:lumOff val="80000"/>
                  </a:schemeClr>
                </a:solidFill>
                <a:latin typeface="Consolas"/>
              </a:rPr>
              <a:t>;</a:t>
            </a:r>
          </a:p>
          <a:p>
            <a:pPr marL="0" indent="0">
              <a:buNone/>
            </a:pPr>
            <a:r>
              <a:rPr lang="en-US" sz="1900" dirty="0">
                <a:solidFill>
                  <a:schemeClr val="accent3">
                    <a:lumMod val="20000"/>
                    <a:lumOff val="80000"/>
                  </a:schemeClr>
                </a:solidFill>
                <a:latin typeface="Consolas"/>
              </a:rPr>
              <a:t>        if (</a:t>
            </a:r>
            <a:r>
              <a:rPr lang="en-US" sz="1900" dirty="0" err="1">
                <a:solidFill>
                  <a:schemeClr val="accent3">
                    <a:lumMod val="20000"/>
                    <a:lumOff val="80000"/>
                  </a:schemeClr>
                </a:solidFill>
                <a:latin typeface="Consolas"/>
              </a:rPr>
              <a:t>MessageBox.Show</a:t>
            </a:r>
            <a:r>
              <a:rPr lang="en-US" sz="1900" dirty="0">
                <a:solidFill>
                  <a:schemeClr val="accent3">
                    <a:lumMod val="20000"/>
                    <a:lumOff val="80000"/>
                  </a:schemeClr>
                </a:solidFill>
                <a:latin typeface="Consolas"/>
              </a:rPr>
              <a:t>("</a:t>
            </a:r>
            <a:r>
              <a:rPr lang="en-US" sz="1900" dirty="0" err="1">
                <a:solidFill>
                  <a:schemeClr val="accent3">
                    <a:lumMod val="20000"/>
                    <a:lumOff val="80000"/>
                  </a:schemeClr>
                </a:solidFill>
                <a:latin typeface="Consolas"/>
              </a:rPr>
              <a:t>Bạn</a:t>
            </a:r>
            <a:r>
              <a:rPr lang="en-US" sz="1900" dirty="0">
                <a:solidFill>
                  <a:schemeClr val="accent3">
                    <a:lumMod val="20000"/>
                    <a:lumOff val="80000"/>
                  </a:schemeClr>
                </a:solidFill>
                <a:latin typeface="Consolas"/>
              </a:rPr>
              <a:t> </a:t>
            </a:r>
            <a:r>
              <a:rPr lang="en-US" sz="1900" dirty="0" err="1">
                <a:solidFill>
                  <a:schemeClr val="accent3">
                    <a:lumMod val="20000"/>
                    <a:lumOff val="80000"/>
                  </a:schemeClr>
                </a:solidFill>
                <a:latin typeface="Consolas"/>
              </a:rPr>
              <a:t>có</a:t>
            </a:r>
            <a:r>
              <a:rPr lang="en-US" sz="1900" dirty="0">
                <a:solidFill>
                  <a:schemeClr val="accent3">
                    <a:lumMod val="20000"/>
                    <a:lumOff val="80000"/>
                  </a:schemeClr>
                </a:solidFill>
                <a:latin typeface="Consolas"/>
              </a:rPr>
              <a:t> </a:t>
            </a:r>
            <a:r>
              <a:rPr lang="en-US" sz="1900" dirty="0" err="1">
                <a:solidFill>
                  <a:schemeClr val="accent3">
                    <a:lumMod val="20000"/>
                    <a:lumOff val="80000"/>
                  </a:schemeClr>
                </a:solidFill>
                <a:latin typeface="Consolas"/>
              </a:rPr>
              <a:t>muốn</a:t>
            </a:r>
            <a:r>
              <a:rPr lang="en-US" sz="1900" dirty="0">
                <a:solidFill>
                  <a:schemeClr val="accent3">
                    <a:lumMod val="20000"/>
                    <a:lumOff val="80000"/>
                  </a:schemeClr>
                </a:solidFill>
                <a:latin typeface="Consolas"/>
              </a:rPr>
              <a:t> </a:t>
            </a:r>
            <a:r>
              <a:rPr lang="en-US" sz="1900" dirty="0" err="1">
                <a:solidFill>
                  <a:schemeClr val="accent3">
                    <a:lumMod val="20000"/>
                    <a:lumOff val="80000"/>
                  </a:schemeClr>
                </a:solidFill>
                <a:latin typeface="Consolas"/>
              </a:rPr>
              <a:t>xóa</a:t>
            </a:r>
            <a:r>
              <a:rPr lang="en-US" sz="1900" dirty="0">
                <a:solidFill>
                  <a:schemeClr val="accent3">
                    <a:lumMod val="20000"/>
                    <a:lumOff val="80000"/>
                  </a:schemeClr>
                </a:solidFill>
                <a:latin typeface="Consolas"/>
              </a:rPr>
              <a:t> </a:t>
            </a:r>
            <a:r>
              <a:rPr lang="en-US" sz="1900" dirty="0" err="1">
                <a:solidFill>
                  <a:schemeClr val="accent3">
                    <a:lumMod val="20000"/>
                    <a:lumOff val="80000"/>
                  </a:schemeClr>
                </a:solidFill>
                <a:latin typeface="Consolas"/>
              </a:rPr>
              <a:t>không</a:t>
            </a:r>
            <a:r>
              <a:rPr lang="en-US" sz="1900" dirty="0">
                <a:solidFill>
                  <a:schemeClr val="accent3">
                    <a:lumMod val="20000"/>
                    <a:lumOff val="80000"/>
                  </a:schemeClr>
                </a:solidFill>
                <a:latin typeface="Consolas"/>
              </a:rPr>
              <a:t>?", "</a:t>
            </a:r>
            <a:r>
              <a:rPr lang="en-US" sz="1900" dirty="0" err="1">
                <a:solidFill>
                  <a:schemeClr val="accent3">
                    <a:lumMod val="20000"/>
                    <a:lumOff val="80000"/>
                  </a:schemeClr>
                </a:solidFill>
                <a:latin typeface="Consolas"/>
              </a:rPr>
              <a:t>Thông</a:t>
            </a:r>
            <a:r>
              <a:rPr lang="en-US" sz="1900" dirty="0">
                <a:solidFill>
                  <a:schemeClr val="accent3">
                    <a:lumMod val="20000"/>
                    <a:lumOff val="80000"/>
                  </a:schemeClr>
                </a:solidFill>
                <a:latin typeface="Consolas"/>
              </a:rPr>
              <a:t> </a:t>
            </a:r>
            <a:r>
              <a:rPr lang="en-US" sz="1900" dirty="0" err="1">
                <a:solidFill>
                  <a:schemeClr val="accent3">
                    <a:lumMod val="20000"/>
                    <a:lumOff val="80000"/>
                  </a:schemeClr>
                </a:solidFill>
                <a:latin typeface="Consolas"/>
              </a:rPr>
              <a:t>báo</a:t>
            </a:r>
            <a:r>
              <a:rPr lang="en-US" sz="1900" dirty="0">
                <a:solidFill>
                  <a:schemeClr val="accent3">
                    <a:lumMod val="20000"/>
                    <a:lumOff val="80000"/>
                  </a:schemeClr>
                </a:solidFill>
                <a:latin typeface="Consolas"/>
              </a:rPr>
              <a:t>", </a:t>
            </a:r>
            <a:r>
              <a:rPr lang="en-US" sz="1900" dirty="0" err="1">
                <a:solidFill>
                  <a:schemeClr val="accent3">
                    <a:lumMod val="20000"/>
                    <a:lumOff val="80000"/>
                  </a:schemeClr>
                </a:solidFill>
                <a:latin typeface="Consolas"/>
              </a:rPr>
              <a:t>MessageBoxButtons.OKCancel</a:t>
            </a:r>
            <a:r>
              <a:rPr lang="en-US" sz="1900" dirty="0">
                <a:solidFill>
                  <a:schemeClr val="accent3">
                    <a:lumMod val="20000"/>
                    <a:lumOff val="80000"/>
                  </a:schemeClr>
                </a:solidFill>
                <a:latin typeface="Consolas"/>
              </a:rPr>
              <a:t>, </a:t>
            </a:r>
            <a:r>
              <a:rPr lang="en-US" sz="1900" dirty="0" err="1">
                <a:solidFill>
                  <a:schemeClr val="accent3">
                    <a:lumMod val="20000"/>
                    <a:lumOff val="80000"/>
                  </a:schemeClr>
                </a:solidFill>
                <a:latin typeface="Consolas"/>
              </a:rPr>
              <a:t>MessageBoxIcon.Question</a:t>
            </a:r>
            <a:r>
              <a:rPr lang="en-US" sz="1900" dirty="0">
                <a:solidFill>
                  <a:schemeClr val="accent3">
                    <a:lumMod val="20000"/>
                    <a:lumOff val="80000"/>
                  </a:schemeClr>
                </a:solidFill>
                <a:latin typeface="Consolas"/>
              </a:rPr>
              <a:t>) == </a:t>
            </a:r>
            <a:r>
              <a:rPr lang="en-US" sz="1900" dirty="0" err="1">
                <a:solidFill>
                  <a:schemeClr val="accent3">
                    <a:lumMod val="20000"/>
                    <a:lumOff val="80000"/>
                  </a:schemeClr>
                </a:solidFill>
                <a:latin typeface="Consolas"/>
              </a:rPr>
              <a:t>DialogResult.OK</a:t>
            </a:r>
            <a:r>
              <a:rPr lang="en-US" sz="1900" dirty="0">
                <a:solidFill>
                  <a:schemeClr val="accent3">
                    <a:lumMod val="20000"/>
                    <a:lumOff val="80000"/>
                  </a:schemeClr>
                </a:solidFill>
                <a:latin typeface="Consolas"/>
              </a:rPr>
              <a:t>)</a:t>
            </a:r>
          </a:p>
          <a:p>
            <a:pPr marL="0" indent="0">
              <a:buNone/>
            </a:pPr>
            <a:r>
              <a:rPr lang="en-US" sz="1900" dirty="0">
                <a:solidFill>
                  <a:schemeClr val="accent3">
                    <a:lumMod val="20000"/>
                    <a:lumOff val="80000"/>
                  </a:schemeClr>
                </a:solidFill>
                <a:latin typeface="Consolas"/>
              </a:rPr>
              <a:t>       {</a:t>
            </a:r>
          </a:p>
          <a:p>
            <a:pPr marL="0" indent="0">
              <a:buNone/>
            </a:pPr>
            <a:r>
              <a:rPr lang="en-US" sz="1900" dirty="0">
                <a:solidFill>
                  <a:schemeClr val="accent3">
                    <a:lumMod val="20000"/>
                    <a:lumOff val="80000"/>
                  </a:schemeClr>
                </a:solidFill>
                <a:latin typeface="Consolas"/>
              </a:rPr>
              <a:t>         </a:t>
            </a:r>
            <a:r>
              <a:rPr lang="en-US" sz="1900" dirty="0" err="1">
                <a:solidFill>
                  <a:schemeClr val="accent3">
                    <a:lumMod val="20000"/>
                    <a:lumOff val="80000"/>
                  </a:schemeClr>
                </a:solidFill>
                <a:latin typeface="Consolas"/>
              </a:rPr>
              <a:t>sql</a:t>
            </a:r>
            <a:r>
              <a:rPr lang="en-US" sz="1900" dirty="0">
                <a:solidFill>
                  <a:schemeClr val="accent3">
                    <a:lumMod val="20000"/>
                    <a:lumOff val="80000"/>
                  </a:schemeClr>
                </a:solidFill>
                <a:latin typeface="Consolas"/>
              </a:rPr>
              <a:t> = "DELETE </a:t>
            </a:r>
            <a:r>
              <a:rPr lang="en-US" sz="1900" dirty="0" err="1">
                <a:solidFill>
                  <a:schemeClr val="accent3">
                    <a:lumMod val="20000"/>
                    <a:lumOff val="80000"/>
                  </a:schemeClr>
                </a:solidFill>
                <a:latin typeface="Consolas"/>
              </a:rPr>
              <a:t>tblSinhVien</a:t>
            </a:r>
            <a:r>
              <a:rPr lang="en-US" sz="1900" dirty="0">
                <a:solidFill>
                  <a:schemeClr val="accent3">
                    <a:lumMod val="20000"/>
                    <a:lumOff val="80000"/>
                  </a:schemeClr>
                </a:solidFill>
                <a:latin typeface="Consolas"/>
              </a:rPr>
              <a:t> WHERE </a:t>
            </a:r>
            <a:r>
              <a:rPr lang="en-US" sz="1900" dirty="0" err="1">
                <a:solidFill>
                  <a:schemeClr val="accent3">
                    <a:lumMod val="20000"/>
                    <a:lumOff val="80000"/>
                  </a:schemeClr>
                </a:solidFill>
                <a:latin typeface="Consolas"/>
              </a:rPr>
              <a:t>MaSV</a:t>
            </a:r>
            <a:r>
              <a:rPr lang="en-US" sz="1900" dirty="0">
                <a:solidFill>
                  <a:schemeClr val="accent3">
                    <a:lumMod val="20000"/>
                    <a:lumOff val="80000"/>
                  </a:schemeClr>
                </a:solidFill>
                <a:latin typeface="Consolas"/>
              </a:rPr>
              <a:t>='" + </a:t>
            </a:r>
            <a:r>
              <a:rPr lang="en-US" sz="1900" dirty="0" err="1">
                <a:solidFill>
                  <a:schemeClr val="accent3">
                    <a:lumMod val="20000"/>
                    <a:lumOff val="80000"/>
                  </a:schemeClr>
                </a:solidFill>
                <a:latin typeface="Consolas"/>
              </a:rPr>
              <a:t>txtMaSV.Text</a:t>
            </a:r>
            <a:r>
              <a:rPr lang="en-US" sz="1900" dirty="0">
                <a:solidFill>
                  <a:schemeClr val="accent3">
                    <a:lumMod val="20000"/>
                    <a:lumOff val="80000"/>
                  </a:schemeClr>
                </a:solidFill>
                <a:latin typeface="Consolas"/>
              </a:rPr>
              <a:t> + "'";</a:t>
            </a:r>
          </a:p>
          <a:p>
            <a:pPr marL="0" indent="0">
              <a:buNone/>
            </a:pPr>
            <a:r>
              <a:rPr lang="en-US" sz="1900" dirty="0">
                <a:solidFill>
                  <a:schemeClr val="accent3">
                    <a:lumMod val="20000"/>
                    <a:lumOff val="80000"/>
                  </a:schemeClr>
                </a:solidFill>
                <a:latin typeface="Consolas"/>
              </a:rPr>
              <a:t>         </a:t>
            </a:r>
            <a:r>
              <a:rPr lang="en-US" sz="1900" dirty="0" err="1">
                <a:solidFill>
                  <a:schemeClr val="accent3">
                    <a:lumMod val="20000"/>
                    <a:lumOff val="80000"/>
                  </a:schemeClr>
                </a:solidFill>
                <a:latin typeface="Consolas"/>
              </a:rPr>
              <a:t>RunSQL</a:t>
            </a:r>
            <a:r>
              <a:rPr lang="en-US" sz="1900" dirty="0">
                <a:solidFill>
                  <a:schemeClr val="accent3">
                    <a:lumMod val="20000"/>
                    <a:lumOff val="80000"/>
                  </a:schemeClr>
                </a:solidFill>
                <a:latin typeface="Consolas"/>
              </a:rPr>
              <a:t>(</a:t>
            </a:r>
            <a:r>
              <a:rPr lang="en-US" sz="1900" dirty="0" err="1">
                <a:solidFill>
                  <a:schemeClr val="accent3">
                    <a:lumMod val="20000"/>
                    <a:lumOff val="80000"/>
                  </a:schemeClr>
                </a:solidFill>
                <a:latin typeface="Consolas"/>
              </a:rPr>
              <a:t>sql</a:t>
            </a:r>
            <a:r>
              <a:rPr lang="en-US" sz="1900" dirty="0">
                <a:solidFill>
                  <a:schemeClr val="accent3">
                    <a:lumMod val="20000"/>
                    <a:lumOff val="80000"/>
                  </a:schemeClr>
                </a:solidFill>
                <a:latin typeface="Consolas"/>
              </a:rPr>
              <a:t>);</a:t>
            </a:r>
          </a:p>
          <a:p>
            <a:pPr marL="0" indent="0">
              <a:buNone/>
            </a:pPr>
            <a:r>
              <a:rPr lang="en-US" sz="1900" dirty="0">
                <a:solidFill>
                  <a:schemeClr val="accent3">
                    <a:lumMod val="20000"/>
                    <a:lumOff val="80000"/>
                  </a:schemeClr>
                </a:solidFill>
                <a:latin typeface="Consolas"/>
              </a:rPr>
              <a:t>         </a:t>
            </a:r>
            <a:r>
              <a:rPr lang="en-US" sz="1900" dirty="0" err="1">
                <a:solidFill>
                  <a:schemeClr val="accent3">
                    <a:lumMod val="20000"/>
                    <a:lumOff val="80000"/>
                  </a:schemeClr>
                </a:solidFill>
                <a:latin typeface="Consolas"/>
              </a:rPr>
              <a:t>LoadDataGridView</a:t>
            </a:r>
            <a:r>
              <a:rPr lang="en-US" sz="1900" dirty="0">
                <a:solidFill>
                  <a:schemeClr val="accent3">
                    <a:lumMod val="20000"/>
                    <a:lumOff val="80000"/>
                  </a:schemeClr>
                </a:solidFill>
                <a:latin typeface="Consolas"/>
              </a:rPr>
              <a:t>();</a:t>
            </a:r>
          </a:p>
          <a:p>
            <a:pPr marL="0" indent="0">
              <a:buNone/>
            </a:pPr>
            <a:r>
              <a:rPr lang="en-US" sz="1900" dirty="0">
                <a:solidFill>
                  <a:schemeClr val="accent3">
                    <a:lumMod val="20000"/>
                    <a:lumOff val="80000"/>
                  </a:schemeClr>
                </a:solidFill>
                <a:latin typeface="Consolas"/>
              </a:rPr>
              <a:t>         </a:t>
            </a:r>
            <a:r>
              <a:rPr lang="en-US" sz="1900" dirty="0" err="1">
                <a:solidFill>
                  <a:schemeClr val="accent3">
                    <a:lumMod val="20000"/>
                    <a:lumOff val="80000"/>
                  </a:schemeClr>
                </a:solidFill>
                <a:latin typeface="Consolas"/>
              </a:rPr>
              <a:t>ResetValue</a:t>
            </a:r>
            <a:r>
              <a:rPr lang="en-US" sz="1900" dirty="0">
                <a:solidFill>
                  <a:schemeClr val="accent3">
                    <a:lumMod val="20000"/>
                    <a:lumOff val="80000"/>
                  </a:schemeClr>
                </a:solidFill>
                <a:latin typeface="Consolas"/>
              </a:rPr>
              <a:t>();</a:t>
            </a:r>
          </a:p>
          <a:p>
            <a:pPr marL="0" indent="0">
              <a:buNone/>
            </a:pPr>
            <a:r>
              <a:rPr lang="en-US" sz="1900" dirty="0">
                <a:solidFill>
                  <a:schemeClr val="accent3">
                    <a:lumMod val="20000"/>
                    <a:lumOff val="80000"/>
                  </a:schemeClr>
                </a:solidFill>
                <a:latin typeface="Consolas"/>
              </a:rPr>
              <a:t>        }</a:t>
            </a:r>
          </a:p>
          <a:p>
            <a:pPr marL="0" indent="0">
              <a:buNone/>
            </a:pPr>
            <a:r>
              <a:rPr lang="en-US" sz="1900" dirty="0">
                <a:solidFill>
                  <a:schemeClr val="accent3">
                    <a:lumMod val="20000"/>
                    <a:lumOff val="80000"/>
                  </a:schemeClr>
                </a:solidFill>
                <a:latin typeface="Consolas"/>
              </a:rPr>
              <a:t>}</a:t>
            </a:r>
          </a:p>
          <a:p>
            <a:pPr marL="0" indent="0">
              <a:buNone/>
            </a:pPr>
            <a:endParaRPr lang="en-US" sz="1900" dirty="0" smtClean="0">
              <a:solidFill>
                <a:schemeClr val="accent3">
                  <a:lumMod val="20000"/>
                  <a:lumOff val="80000"/>
                </a:schemeClr>
              </a:solidFill>
              <a:latin typeface="Consolas"/>
            </a:endParaRPr>
          </a:p>
          <a:p>
            <a:pPr lvl="2"/>
            <a:endParaRPr lang="en-US" sz="1900" dirty="0">
              <a:solidFill>
                <a:schemeClr val="accent3">
                  <a:lumMod val="20000"/>
                  <a:lumOff val="80000"/>
                </a:schemeClr>
              </a:solidFill>
            </a:endParaRPr>
          </a:p>
        </p:txBody>
      </p:sp>
      <p:sp>
        <p:nvSpPr>
          <p:cNvPr id="4" name="Date Placeholder 3"/>
          <p:cNvSpPr>
            <a:spLocks noGrp="1"/>
          </p:cNvSpPr>
          <p:nvPr>
            <p:ph type="dt" sz="half" idx="10"/>
          </p:nvPr>
        </p:nvSpPr>
        <p:spPr/>
        <p:txBody>
          <a:bodyPr/>
          <a:lstStyle/>
          <a:p>
            <a:fld id="{2A2AB859-C15B-48FB-8E1F-8C1055AE7311}" type="datetime1">
              <a:rPr lang="vi-VN" smtClean="0"/>
              <a:t>15/10/2022</a:t>
            </a:fld>
            <a:endParaRPr lang="vi-VN"/>
          </a:p>
        </p:txBody>
      </p:sp>
      <p:sp>
        <p:nvSpPr>
          <p:cNvPr id="5" name="Footer Placeholder 4"/>
          <p:cNvSpPr>
            <a:spLocks noGrp="1"/>
          </p:cNvSpPr>
          <p:nvPr>
            <p:ph type="ftr" sz="quarter" idx="4294967295"/>
          </p:nvPr>
        </p:nvSpPr>
        <p:spPr/>
        <p:txBody>
          <a:bodyPr/>
          <a:lstStyle/>
          <a:p>
            <a:r>
              <a:rPr lang="vi-VN" smtClean="0"/>
              <a:t>Chương 5. Lập trình cơ sở dữ liệu</a:t>
            </a:r>
            <a:endParaRPr lang="vi-VN"/>
          </a:p>
        </p:txBody>
      </p:sp>
      <p:sp>
        <p:nvSpPr>
          <p:cNvPr id="6" name="Slide Number Placeholder 5"/>
          <p:cNvSpPr>
            <a:spLocks noGrp="1"/>
          </p:cNvSpPr>
          <p:nvPr>
            <p:ph type="sldNum" sz="quarter" idx="4294967295"/>
          </p:nvPr>
        </p:nvSpPr>
        <p:spPr/>
        <p:txBody>
          <a:bodyPr/>
          <a:lstStyle/>
          <a:p>
            <a:fld id="{5AB95402-1E0D-474E-8D8C-CBE7F053639E}" type="slidenum">
              <a:rPr lang="vi-VN" smtClean="0"/>
              <a:pPr/>
              <a:t>26</a:t>
            </a:fld>
            <a:r>
              <a:rPr lang="vi-VN" dirty="0" smtClean="0"/>
              <a:t>/46</a:t>
            </a:r>
            <a:endParaRPr lang="vi-VN" dirty="0"/>
          </a:p>
        </p:txBody>
      </p:sp>
    </p:spTree>
    <p:extLst>
      <p:ext uri="{BB962C8B-B14F-4D97-AF65-F5344CB8AC3E}">
        <p14:creationId xmlns:p14="http://schemas.microsoft.com/office/powerpoint/2010/main" val="2800587197"/>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
        <p:nvSpPr>
          <p:cNvPr id="3" name="Content Placeholder 2"/>
          <p:cNvSpPr>
            <a:spLocks noGrp="1"/>
          </p:cNvSpPr>
          <p:nvPr>
            <p:ph idx="1"/>
          </p:nvPr>
        </p:nvSpPr>
        <p:spPr>
          <a:xfrm>
            <a:off x="419100" y="1104320"/>
            <a:ext cx="11366500" cy="3876675"/>
          </a:xfrm>
        </p:spPr>
        <p:txBody>
          <a:bodyPr/>
          <a:lstStyle/>
          <a:p>
            <a:r>
              <a:rPr lang="en-US" sz="2200" dirty="0">
                <a:solidFill>
                  <a:schemeClr val="accent5">
                    <a:lumMod val="20000"/>
                    <a:lumOff val="80000"/>
                  </a:schemeClr>
                </a:solidFill>
                <a:hlinkClick r:id="rId2"/>
              </a:rPr>
              <a:t>https://docs.microsoft.com/en-us/visualstudio/data-tools/accessing-data-in-visual-studio?view=vs-2019</a:t>
            </a:r>
            <a:endParaRPr lang="en-US" sz="2200" dirty="0">
              <a:solidFill>
                <a:schemeClr val="accent5">
                  <a:lumMod val="20000"/>
                  <a:lumOff val="80000"/>
                </a:schemeClr>
              </a:solidFill>
            </a:endParaRPr>
          </a:p>
          <a:p>
            <a:r>
              <a:rPr lang="en-US" sz="2200" dirty="0">
                <a:solidFill>
                  <a:schemeClr val="accent5">
                    <a:lumMod val="20000"/>
                    <a:lumOff val="80000"/>
                  </a:schemeClr>
                </a:solidFill>
                <a:hlinkClick r:id="rId3"/>
              </a:rPr>
              <a:t>https://docs.microsoft.com/en-us/dotnet/desktop/winforms/windows-forms-data-binding?view=netframeworkdesktop-4.8</a:t>
            </a:r>
            <a:endParaRPr lang="en-US" sz="2200" dirty="0">
              <a:solidFill>
                <a:schemeClr val="accent5">
                  <a:lumMod val="20000"/>
                  <a:lumOff val="80000"/>
                </a:schemeClr>
              </a:solidFill>
            </a:endParaRPr>
          </a:p>
          <a:p>
            <a:r>
              <a:rPr lang="en-US" sz="2200" dirty="0">
                <a:solidFill>
                  <a:schemeClr val="accent5">
                    <a:lumMod val="20000"/>
                    <a:lumOff val="80000"/>
                  </a:schemeClr>
                </a:solidFill>
                <a:hlinkClick r:id="rId4"/>
              </a:rPr>
              <a:t>https://docs.microsoft.com/en-us/dotnet/desktop/winforms/controls/load-save-and-cancel-bindingnavigator?view=netframeworkdesktop-4.8</a:t>
            </a:r>
            <a:endParaRPr lang="en-US" sz="2200" dirty="0">
              <a:solidFill>
                <a:schemeClr val="accent5">
                  <a:lumMod val="20000"/>
                  <a:lumOff val="80000"/>
                </a:schemeClr>
              </a:solidFill>
            </a:endParaRPr>
          </a:p>
          <a:p>
            <a:r>
              <a:rPr lang="en-US" sz="2200" dirty="0">
                <a:solidFill>
                  <a:schemeClr val="accent5">
                    <a:lumMod val="20000"/>
                    <a:lumOff val="80000"/>
                  </a:schemeClr>
                </a:solidFill>
              </a:rPr>
              <a:t>https://docs.microsoft.com/en-us/dotnet/api/system.data.datatable?view=net-5.0</a:t>
            </a:r>
          </a:p>
        </p:txBody>
      </p:sp>
      <p:sp>
        <p:nvSpPr>
          <p:cNvPr id="4" name="Date Placeholder 3"/>
          <p:cNvSpPr>
            <a:spLocks noGrp="1"/>
          </p:cNvSpPr>
          <p:nvPr>
            <p:ph type="dt" sz="half" idx="10"/>
          </p:nvPr>
        </p:nvSpPr>
        <p:spPr/>
        <p:txBody>
          <a:bodyPr/>
          <a:lstStyle/>
          <a:p>
            <a:fld id="{598B5117-EA9C-4497-8280-D9F8F53CEDD4}" type="datetime1">
              <a:rPr lang="vi-VN" smtClean="0"/>
              <a:t>15/10/2022</a:t>
            </a:fld>
            <a:endParaRPr lang="vi-VN"/>
          </a:p>
        </p:txBody>
      </p:sp>
      <p:sp>
        <p:nvSpPr>
          <p:cNvPr id="5" name="Footer Placeholder 4"/>
          <p:cNvSpPr>
            <a:spLocks noGrp="1"/>
          </p:cNvSpPr>
          <p:nvPr>
            <p:ph type="ftr" sz="quarter" idx="4294967295"/>
          </p:nvPr>
        </p:nvSpPr>
        <p:spPr/>
        <p:txBody>
          <a:bodyPr/>
          <a:lstStyle/>
          <a:p>
            <a:r>
              <a:rPr lang="vi-VN" dirty="0" smtClean="0"/>
              <a:t>Chương 5. Lập trình cơ sở dữ liệu</a:t>
            </a:r>
            <a:endParaRPr lang="vi-VN" dirty="0"/>
          </a:p>
        </p:txBody>
      </p:sp>
      <p:sp>
        <p:nvSpPr>
          <p:cNvPr id="6" name="Slide Number Placeholder 5"/>
          <p:cNvSpPr>
            <a:spLocks noGrp="1"/>
          </p:cNvSpPr>
          <p:nvPr>
            <p:ph type="sldNum" sz="quarter" idx="4294967295"/>
          </p:nvPr>
        </p:nvSpPr>
        <p:spPr/>
        <p:txBody>
          <a:bodyPr/>
          <a:lstStyle/>
          <a:p>
            <a:fld id="{5AB95402-1E0D-474E-8D8C-CBE7F053639E}" type="slidenum">
              <a:rPr lang="vi-VN" smtClean="0"/>
              <a:pPr/>
              <a:t>27</a:t>
            </a:fld>
            <a:r>
              <a:rPr lang="vi-VN" smtClean="0"/>
              <a:t>/46</a:t>
            </a:r>
            <a:endParaRPr lang="vi-VN"/>
          </a:p>
        </p:txBody>
      </p:sp>
    </p:spTree>
    <p:extLst>
      <p:ext uri="{BB962C8B-B14F-4D97-AF65-F5344CB8AC3E}">
        <p14:creationId xmlns:p14="http://schemas.microsoft.com/office/powerpoint/2010/main" val="3886715025"/>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1. Tổng quan về ADO.NET</a:t>
            </a:r>
            <a:endParaRPr lang="en-US"/>
          </a:p>
        </p:txBody>
      </p:sp>
      <p:sp>
        <p:nvSpPr>
          <p:cNvPr id="7" name="Subtitle 6"/>
          <p:cNvSpPr>
            <a:spLocks noGrp="1"/>
          </p:cNvSpPr>
          <p:nvPr>
            <p:ph idx="1"/>
          </p:nvPr>
        </p:nvSpPr>
        <p:spPr/>
        <p:txBody>
          <a:bodyPr/>
          <a:lstStyle/>
          <a:p>
            <a:pPr marL="265113" indent="457200">
              <a:buFont typeface="Wingdings" pitchFamily="2" charset="2"/>
              <a:buChar char="q"/>
            </a:pPr>
            <a:r>
              <a:rPr lang="en-US" dirty="0" smtClean="0"/>
              <a:t>ADO.NET </a:t>
            </a:r>
            <a:r>
              <a:rPr lang="en-US" dirty="0" err="1" smtClean="0"/>
              <a:t>và</a:t>
            </a:r>
            <a:r>
              <a:rPr lang="en-US" dirty="0" smtClean="0"/>
              <a:t> .NET framework</a:t>
            </a:r>
          </a:p>
          <a:p>
            <a:pPr marL="265113" indent="457200">
              <a:buFont typeface="Wingdings" pitchFamily="2" charset="2"/>
              <a:buChar char="q"/>
            </a:pPr>
            <a:r>
              <a:rPr lang="en-US" dirty="0" smtClean="0"/>
              <a:t>ADO.NET </a:t>
            </a:r>
            <a:r>
              <a:rPr lang="en-US" dirty="0" err="1" smtClean="0"/>
              <a:t>là</a:t>
            </a:r>
            <a:r>
              <a:rPr lang="en-US" dirty="0" smtClean="0"/>
              <a:t> </a:t>
            </a:r>
            <a:r>
              <a:rPr lang="en-US" dirty="0" err="1" smtClean="0"/>
              <a:t>gì</a:t>
            </a:r>
            <a:r>
              <a:rPr lang="en-US" dirty="0" smtClean="0"/>
              <a:t>?</a:t>
            </a:r>
          </a:p>
          <a:p>
            <a:pPr marL="265113" indent="457200">
              <a:buFont typeface="Wingdings" pitchFamily="2" charset="2"/>
              <a:buChar char="q"/>
            </a:pPr>
            <a:r>
              <a:rPr lang="en-US" dirty="0" err="1" smtClean="0"/>
              <a:t>Kiến</a:t>
            </a:r>
            <a:r>
              <a:rPr lang="en-US" dirty="0" smtClean="0"/>
              <a:t> </a:t>
            </a:r>
            <a:r>
              <a:rPr lang="en-US" dirty="0" err="1" smtClean="0"/>
              <a:t>trúc</a:t>
            </a:r>
            <a:r>
              <a:rPr lang="en-US" dirty="0" smtClean="0"/>
              <a:t> ADO.NET</a:t>
            </a:r>
          </a:p>
          <a:p>
            <a:pPr marL="265113" indent="457200">
              <a:buFont typeface="Wingdings" pitchFamily="2" charset="2"/>
              <a:buChar char="q"/>
            </a:pP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trong</a:t>
            </a:r>
            <a:r>
              <a:rPr lang="en-US" dirty="0" smtClean="0"/>
              <a:t> ADO.NET</a:t>
            </a:r>
            <a:endParaRPr lang="en-US" dirty="0"/>
          </a:p>
        </p:txBody>
      </p:sp>
      <p:sp>
        <p:nvSpPr>
          <p:cNvPr id="4" name="Date Placeholder 3"/>
          <p:cNvSpPr>
            <a:spLocks noGrp="1"/>
          </p:cNvSpPr>
          <p:nvPr>
            <p:ph type="dt" sz="half" idx="10"/>
          </p:nvPr>
        </p:nvSpPr>
        <p:spPr/>
        <p:txBody>
          <a:bodyPr/>
          <a:lstStyle/>
          <a:p>
            <a:fld id="{A50EE5F3-A1B1-4E52-8E37-4B79E5925B15}" type="datetime1">
              <a:rPr lang="vi-VN" smtClean="0"/>
              <a:t>15/10/2022</a:t>
            </a:fld>
            <a:endParaRPr lang="vi-VN"/>
          </a:p>
        </p:txBody>
      </p:sp>
      <p:sp>
        <p:nvSpPr>
          <p:cNvPr id="5" name="Footer Placeholder 4"/>
          <p:cNvSpPr>
            <a:spLocks noGrp="1"/>
          </p:cNvSpPr>
          <p:nvPr>
            <p:ph type="ftr" sz="quarter" idx="4294967295"/>
          </p:nvPr>
        </p:nvSpPr>
        <p:spPr/>
        <p:txBody>
          <a:bodyPr/>
          <a:lstStyle/>
          <a:p>
            <a:r>
              <a:rPr lang="vi-VN" smtClean="0"/>
              <a:t>Chương 5. Lập trình cơ sở dữ liệu</a:t>
            </a:r>
            <a:endParaRPr lang="vi-VN"/>
          </a:p>
        </p:txBody>
      </p:sp>
      <p:sp>
        <p:nvSpPr>
          <p:cNvPr id="2" name="Slide Number Placeholder 1"/>
          <p:cNvSpPr>
            <a:spLocks noGrp="1"/>
          </p:cNvSpPr>
          <p:nvPr>
            <p:ph type="sldNum" sz="quarter" idx="4294967295"/>
          </p:nvPr>
        </p:nvSpPr>
        <p:spPr/>
        <p:txBody>
          <a:bodyPr/>
          <a:lstStyle/>
          <a:p>
            <a:fld id="{5AB95402-1E0D-474E-8D8C-CBE7F053639E}" type="slidenum">
              <a:rPr lang="vi-VN" smtClean="0"/>
              <a:pPr/>
              <a:t>3</a:t>
            </a:fld>
            <a:r>
              <a:rPr lang="vi-VN" smtClean="0"/>
              <a:t>/46</a:t>
            </a:r>
            <a:endParaRPr lang="vi-VN"/>
          </a:p>
        </p:txBody>
      </p:sp>
    </p:spTree>
    <p:extLst>
      <p:ext uri="{BB962C8B-B14F-4D97-AF65-F5344CB8AC3E}">
        <p14:creationId xmlns:p14="http://schemas.microsoft.com/office/powerpoint/2010/main" val="250408145"/>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ADO.NET và .NET framework</a:t>
            </a:r>
            <a:endParaRPr lang="en-US"/>
          </a:p>
        </p:txBody>
      </p:sp>
      <p:sp>
        <p:nvSpPr>
          <p:cNvPr id="4" name="Date Placeholder 3"/>
          <p:cNvSpPr>
            <a:spLocks noGrp="1"/>
          </p:cNvSpPr>
          <p:nvPr>
            <p:ph type="dt" sz="half" idx="10"/>
          </p:nvPr>
        </p:nvSpPr>
        <p:spPr/>
        <p:txBody>
          <a:bodyPr/>
          <a:lstStyle/>
          <a:p>
            <a:fld id="{A7B730E0-52B3-4E6D-811D-D2E44C721C88}" type="datetime1">
              <a:rPr lang="vi-VN" smtClean="0"/>
              <a:t>15/10/2022</a:t>
            </a:fld>
            <a:endParaRPr lang="vi-VN"/>
          </a:p>
        </p:txBody>
      </p:sp>
      <p:sp>
        <p:nvSpPr>
          <p:cNvPr id="5" name="Footer Placeholder 4"/>
          <p:cNvSpPr>
            <a:spLocks noGrp="1"/>
          </p:cNvSpPr>
          <p:nvPr>
            <p:ph type="ftr" sz="quarter" idx="4294967295"/>
          </p:nvPr>
        </p:nvSpPr>
        <p:spPr/>
        <p:txBody>
          <a:bodyPr/>
          <a:lstStyle/>
          <a:p>
            <a:r>
              <a:rPr lang="vi-VN" smtClean="0"/>
              <a:t>Chương 5. Lập trình cơ sở dữ liệu</a:t>
            </a:r>
            <a:endParaRPr lang="vi-VN"/>
          </a:p>
        </p:txBody>
      </p:sp>
      <p:grpSp>
        <p:nvGrpSpPr>
          <p:cNvPr id="17" name="Group 16"/>
          <p:cNvGrpSpPr/>
          <p:nvPr/>
        </p:nvGrpSpPr>
        <p:grpSpPr>
          <a:xfrm>
            <a:off x="2010742" y="980158"/>
            <a:ext cx="8367464" cy="5040560"/>
            <a:chOff x="685800" y="1600200"/>
            <a:chExt cx="7086600" cy="3962400"/>
          </a:xfrm>
        </p:grpSpPr>
        <p:sp>
          <p:nvSpPr>
            <p:cNvPr id="7" name="Rectangle 6"/>
            <p:cNvSpPr>
              <a:spLocks noChangeArrowheads="1"/>
            </p:cNvSpPr>
            <p:nvPr/>
          </p:nvSpPr>
          <p:spPr bwMode="auto">
            <a:xfrm>
              <a:off x="685800" y="1600200"/>
              <a:ext cx="7086600" cy="3962400"/>
            </a:xfrm>
            <a:prstGeom prst="rect">
              <a:avLst/>
            </a:prstGeom>
            <a:solidFill>
              <a:srgbClr val="A50021"/>
            </a:solidFill>
            <a:ln w="9525">
              <a:noFill/>
              <a:miter lim="800000"/>
              <a:headEnd/>
              <a:tailEnd/>
            </a:ln>
            <a:effectLst/>
          </p:spPr>
          <p:txBody>
            <a:bodyPr wrap="none"/>
            <a:lstStyle/>
            <a:p>
              <a:pPr algn="ctr" eaLnBrk="0" hangingPunct="0"/>
              <a:r>
                <a:rPr lang="de-DE" sz="2200" b="1">
                  <a:solidFill>
                    <a:schemeClr val="accent3">
                      <a:lumMod val="20000"/>
                      <a:lumOff val="80000"/>
                    </a:schemeClr>
                  </a:solidFill>
                </a:rPr>
                <a:t>Microsoft .NET Framework</a:t>
              </a:r>
              <a:endParaRPr lang="en-US" sz="2200" b="1">
                <a:solidFill>
                  <a:schemeClr val="accent3">
                    <a:lumMod val="20000"/>
                    <a:lumOff val="80000"/>
                  </a:schemeClr>
                </a:solidFill>
              </a:endParaRPr>
            </a:p>
          </p:txBody>
        </p:sp>
        <p:sp>
          <p:nvSpPr>
            <p:cNvPr id="8" name="Text Box 7"/>
            <p:cNvSpPr txBox="1">
              <a:spLocks noChangeArrowheads="1"/>
            </p:cNvSpPr>
            <p:nvPr/>
          </p:nvSpPr>
          <p:spPr bwMode="auto">
            <a:xfrm>
              <a:off x="990600" y="5029200"/>
              <a:ext cx="6477000" cy="338722"/>
            </a:xfrm>
            <a:prstGeom prst="rect">
              <a:avLst/>
            </a:prstGeom>
            <a:solidFill>
              <a:srgbClr val="FFCF00"/>
            </a:solidFill>
            <a:ln w="9525">
              <a:noFill/>
              <a:miter lim="800000"/>
              <a:headEnd/>
              <a:tailEnd/>
            </a:ln>
            <a:effectLst/>
          </p:spPr>
          <p:txBody>
            <a:bodyPr>
              <a:spAutoFit/>
            </a:bodyPr>
            <a:lstStyle/>
            <a:p>
              <a:pPr algn="ctr">
                <a:spcBef>
                  <a:spcPct val="50000"/>
                </a:spcBef>
              </a:pPr>
              <a:r>
                <a:rPr lang="de-DE" sz="2200" b="1">
                  <a:solidFill>
                    <a:schemeClr val="accent3">
                      <a:lumMod val="20000"/>
                      <a:lumOff val="80000"/>
                    </a:schemeClr>
                  </a:solidFill>
                </a:rPr>
                <a:t>Common Language Runtime</a:t>
              </a:r>
              <a:endParaRPr lang="en-US" sz="2200" b="1">
                <a:solidFill>
                  <a:schemeClr val="accent3">
                    <a:lumMod val="20000"/>
                    <a:lumOff val="80000"/>
                  </a:schemeClr>
                </a:solidFill>
              </a:endParaRPr>
            </a:p>
          </p:txBody>
        </p:sp>
        <p:sp>
          <p:nvSpPr>
            <p:cNvPr id="9" name="Text Box 8"/>
            <p:cNvSpPr txBox="1">
              <a:spLocks noChangeArrowheads="1"/>
            </p:cNvSpPr>
            <p:nvPr/>
          </p:nvSpPr>
          <p:spPr bwMode="auto">
            <a:xfrm>
              <a:off x="990600" y="4510088"/>
              <a:ext cx="6477000" cy="338722"/>
            </a:xfrm>
            <a:prstGeom prst="rect">
              <a:avLst/>
            </a:prstGeom>
            <a:solidFill>
              <a:srgbClr val="009EFF"/>
            </a:solidFill>
            <a:ln w="9525">
              <a:noFill/>
              <a:miter lim="800000"/>
              <a:headEnd/>
              <a:tailEnd/>
            </a:ln>
            <a:effectLst/>
          </p:spPr>
          <p:txBody>
            <a:bodyPr>
              <a:spAutoFit/>
            </a:bodyPr>
            <a:lstStyle/>
            <a:p>
              <a:pPr algn="ctr">
                <a:spcBef>
                  <a:spcPct val="50000"/>
                </a:spcBef>
              </a:pPr>
              <a:r>
                <a:rPr lang="en-US" sz="2200" b="1">
                  <a:solidFill>
                    <a:schemeClr val="accent3">
                      <a:lumMod val="20000"/>
                      <a:lumOff val="80000"/>
                    </a:schemeClr>
                  </a:solidFill>
                </a:rPr>
                <a:t>Base Classes</a:t>
              </a:r>
            </a:p>
          </p:txBody>
        </p:sp>
        <p:sp>
          <p:nvSpPr>
            <p:cNvPr id="10" name="Rectangle 9"/>
            <p:cNvSpPr>
              <a:spLocks noChangeArrowheads="1"/>
            </p:cNvSpPr>
            <p:nvPr/>
          </p:nvSpPr>
          <p:spPr bwMode="auto">
            <a:xfrm>
              <a:off x="990600" y="2133600"/>
              <a:ext cx="3224213" cy="990600"/>
            </a:xfrm>
            <a:prstGeom prst="rect">
              <a:avLst/>
            </a:prstGeom>
            <a:solidFill>
              <a:srgbClr val="009EFF"/>
            </a:solidFill>
            <a:ln w="9525">
              <a:noFill/>
              <a:miter lim="800000"/>
              <a:headEnd/>
              <a:tailEnd/>
            </a:ln>
            <a:effectLst/>
          </p:spPr>
          <p:txBody>
            <a:bodyPr wrap="none" anchor="ctr" anchorCtr="1"/>
            <a:lstStyle/>
            <a:p>
              <a:pPr algn="ctr" eaLnBrk="0" hangingPunct="0"/>
              <a:r>
                <a:rPr lang="de-DE" sz="2200" b="1">
                  <a:solidFill>
                    <a:schemeClr val="accent3">
                      <a:lumMod val="20000"/>
                      <a:lumOff val="80000"/>
                    </a:schemeClr>
                  </a:solidFill>
                </a:rPr>
                <a:t>Web Services</a:t>
              </a:r>
              <a:endParaRPr lang="en-US" sz="2200" b="1">
                <a:solidFill>
                  <a:schemeClr val="accent3">
                    <a:lumMod val="20000"/>
                    <a:lumOff val="80000"/>
                  </a:schemeClr>
                </a:solidFill>
              </a:endParaRPr>
            </a:p>
          </p:txBody>
        </p:sp>
        <p:sp>
          <p:nvSpPr>
            <p:cNvPr id="11" name="Rectangle 12"/>
            <p:cNvSpPr>
              <a:spLocks noChangeArrowheads="1"/>
            </p:cNvSpPr>
            <p:nvPr/>
          </p:nvSpPr>
          <p:spPr bwMode="auto">
            <a:xfrm>
              <a:off x="4357688" y="2133600"/>
              <a:ext cx="3109912" cy="990600"/>
            </a:xfrm>
            <a:prstGeom prst="rect">
              <a:avLst/>
            </a:prstGeom>
            <a:solidFill>
              <a:srgbClr val="009EFF"/>
            </a:solidFill>
            <a:ln w="9525">
              <a:noFill/>
              <a:miter lim="800000"/>
              <a:headEnd/>
              <a:tailEnd/>
            </a:ln>
            <a:effectLst/>
          </p:spPr>
          <p:txBody>
            <a:bodyPr wrap="none" anchor="ctr"/>
            <a:lstStyle/>
            <a:p>
              <a:pPr algn="ctr" eaLnBrk="0" hangingPunct="0"/>
              <a:r>
                <a:rPr lang="de-DE" sz="2200" b="1">
                  <a:solidFill>
                    <a:schemeClr val="accent3">
                      <a:lumMod val="20000"/>
                      <a:lumOff val="80000"/>
                    </a:schemeClr>
                  </a:solidFill>
                </a:rPr>
                <a:t>User Interface</a:t>
              </a:r>
              <a:endParaRPr lang="en-US" sz="2200" b="1">
                <a:solidFill>
                  <a:schemeClr val="accent3">
                    <a:lumMod val="20000"/>
                    <a:lumOff val="80000"/>
                  </a:schemeClr>
                </a:solidFill>
              </a:endParaRPr>
            </a:p>
          </p:txBody>
        </p:sp>
        <p:sp>
          <p:nvSpPr>
            <p:cNvPr id="12" name="Rectangle 13"/>
            <p:cNvSpPr>
              <a:spLocks noChangeArrowheads="1"/>
            </p:cNvSpPr>
            <p:nvPr/>
          </p:nvSpPr>
          <p:spPr bwMode="auto">
            <a:xfrm>
              <a:off x="990600" y="3276600"/>
              <a:ext cx="6477000" cy="1066800"/>
            </a:xfrm>
            <a:prstGeom prst="rect">
              <a:avLst/>
            </a:prstGeom>
            <a:solidFill>
              <a:srgbClr val="0066FF"/>
            </a:solidFill>
            <a:ln w="9525">
              <a:solidFill>
                <a:schemeClr val="tx1"/>
              </a:solidFill>
              <a:miter lim="800000"/>
              <a:headEnd/>
              <a:tailEnd/>
            </a:ln>
            <a:effectLst/>
          </p:spPr>
          <p:txBody>
            <a:bodyPr wrap="none"/>
            <a:lstStyle/>
            <a:p>
              <a:pPr algn="ctr" eaLnBrk="0" hangingPunct="0"/>
              <a:r>
                <a:rPr lang="de-DE" sz="2200" b="1">
                  <a:solidFill>
                    <a:schemeClr val="accent3">
                      <a:lumMod val="20000"/>
                      <a:lumOff val="80000"/>
                    </a:schemeClr>
                  </a:solidFill>
                </a:rPr>
                <a:t>Data and XML</a:t>
              </a:r>
              <a:endParaRPr lang="en-US" sz="2200" b="1">
                <a:solidFill>
                  <a:schemeClr val="accent3">
                    <a:lumMod val="20000"/>
                    <a:lumOff val="80000"/>
                  </a:schemeClr>
                </a:solidFill>
              </a:endParaRPr>
            </a:p>
          </p:txBody>
        </p:sp>
        <p:sp>
          <p:nvSpPr>
            <p:cNvPr id="13" name="Text Box 15"/>
            <p:cNvSpPr txBox="1">
              <a:spLocks noChangeArrowheads="1"/>
            </p:cNvSpPr>
            <p:nvPr/>
          </p:nvSpPr>
          <p:spPr bwMode="auto">
            <a:xfrm>
              <a:off x="1509713" y="3733800"/>
              <a:ext cx="1919287" cy="338722"/>
            </a:xfrm>
            <a:prstGeom prst="rect">
              <a:avLst/>
            </a:prstGeom>
            <a:solidFill>
              <a:srgbClr val="FFCF00"/>
            </a:solidFill>
            <a:ln w="28575">
              <a:solidFill>
                <a:schemeClr val="tx1"/>
              </a:solidFill>
              <a:miter lim="800000"/>
              <a:headEnd/>
              <a:tailEnd/>
            </a:ln>
            <a:effectLst/>
          </p:spPr>
          <p:txBody>
            <a:bodyPr>
              <a:spAutoFit/>
            </a:bodyPr>
            <a:lstStyle/>
            <a:p>
              <a:pPr algn="ctr">
                <a:spcBef>
                  <a:spcPct val="50000"/>
                </a:spcBef>
              </a:pPr>
              <a:r>
                <a:rPr lang="de-DE" sz="2200" b="1" dirty="0">
                  <a:solidFill>
                    <a:schemeClr val="accent3">
                      <a:lumMod val="20000"/>
                      <a:lumOff val="80000"/>
                    </a:schemeClr>
                  </a:solidFill>
                </a:rPr>
                <a:t>ADO.NET</a:t>
              </a:r>
              <a:endParaRPr lang="en-US" sz="2200" b="1" dirty="0">
                <a:solidFill>
                  <a:schemeClr val="accent3">
                    <a:lumMod val="20000"/>
                    <a:lumOff val="80000"/>
                  </a:schemeClr>
                </a:solidFill>
              </a:endParaRPr>
            </a:p>
          </p:txBody>
        </p:sp>
        <p:sp>
          <p:nvSpPr>
            <p:cNvPr id="14" name="Text Box 16"/>
            <p:cNvSpPr txBox="1">
              <a:spLocks noChangeArrowheads="1"/>
            </p:cNvSpPr>
            <p:nvPr/>
          </p:nvSpPr>
          <p:spPr bwMode="auto">
            <a:xfrm>
              <a:off x="3857625" y="3733800"/>
              <a:ext cx="1066800" cy="338722"/>
            </a:xfrm>
            <a:prstGeom prst="rect">
              <a:avLst/>
            </a:prstGeom>
            <a:solidFill>
              <a:srgbClr val="FFCC00"/>
            </a:solidFill>
            <a:ln w="9525">
              <a:solidFill>
                <a:srgbClr val="009EFF"/>
              </a:solidFill>
              <a:miter lim="800000"/>
              <a:headEnd/>
              <a:tailEnd/>
            </a:ln>
            <a:effectLst/>
          </p:spPr>
          <p:txBody>
            <a:bodyPr>
              <a:spAutoFit/>
            </a:bodyPr>
            <a:lstStyle/>
            <a:p>
              <a:pPr algn="ctr">
                <a:spcBef>
                  <a:spcPct val="50000"/>
                </a:spcBef>
              </a:pPr>
              <a:r>
                <a:rPr lang="de-DE" sz="2200" b="1">
                  <a:solidFill>
                    <a:schemeClr val="accent3">
                      <a:lumMod val="20000"/>
                      <a:lumOff val="80000"/>
                    </a:schemeClr>
                  </a:solidFill>
                </a:rPr>
                <a:t>XML</a:t>
              </a:r>
              <a:endParaRPr lang="en-US" sz="2200" b="1">
                <a:solidFill>
                  <a:schemeClr val="accent3">
                    <a:lumMod val="20000"/>
                    <a:lumOff val="80000"/>
                  </a:schemeClr>
                </a:solidFill>
              </a:endParaRPr>
            </a:p>
          </p:txBody>
        </p:sp>
        <p:sp>
          <p:nvSpPr>
            <p:cNvPr id="15" name="Text Box 17"/>
            <p:cNvSpPr txBox="1">
              <a:spLocks noChangeArrowheads="1"/>
            </p:cNvSpPr>
            <p:nvPr/>
          </p:nvSpPr>
          <p:spPr bwMode="auto">
            <a:xfrm>
              <a:off x="4924425" y="3733800"/>
              <a:ext cx="1066800" cy="338722"/>
            </a:xfrm>
            <a:prstGeom prst="rect">
              <a:avLst/>
            </a:prstGeom>
            <a:solidFill>
              <a:srgbClr val="FFCC00"/>
            </a:solidFill>
            <a:ln w="9525">
              <a:solidFill>
                <a:srgbClr val="009EFF"/>
              </a:solidFill>
              <a:miter lim="800000"/>
              <a:headEnd/>
              <a:tailEnd/>
            </a:ln>
            <a:effectLst/>
          </p:spPr>
          <p:txBody>
            <a:bodyPr>
              <a:spAutoFit/>
            </a:bodyPr>
            <a:lstStyle/>
            <a:p>
              <a:pPr algn="ctr">
                <a:spcBef>
                  <a:spcPct val="50000"/>
                </a:spcBef>
              </a:pPr>
              <a:r>
                <a:rPr lang="de-DE" sz="2200" b="1">
                  <a:solidFill>
                    <a:schemeClr val="accent3">
                      <a:lumMod val="20000"/>
                      <a:lumOff val="80000"/>
                    </a:schemeClr>
                  </a:solidFill>
                </a:rPr>
                <a:t>...</a:t>
              </a:r>
              <a:endParaRPr lang="en-US" sz="2200" b="1">
                <a:solidFill>
                  <a:schemeClr val="accent3">
                    <a:lumMod val="20000"/>
                    <a:lumOff val="80000"/>
                  </a:schemeClr>
                </a:solidFill>
              </a:endParaRPr>
            </a:p>
          </p:txBody>
        </p:sp>
        <p:sp>
          <p:nvSpPr>
            <p:cNvPr id="16" name="Text Box 18"/>
            <p:cNvSpPr txBox="1">
              <a:spLocks noChangeArrowheads="1"/>
            </p:cNvSpPr>
            <p:nvPr/>
          </p:nvSpPr>
          <p:spPr bwMode="auto">
            <a:xfrm>
              <a:off x="5991225" y="3733800"/>
              <a:ext cx="1066800" cy="338722"/>
            </a:xfrm>
            <a:prstGeom prst="rect">
              <a:avLst/>
            </a:prstGeom>
            <a:solidFill>
              <a:srgbClr val="FFCC00"/>
            </a:solidFill>
            <a:ln w="9525">
              <a:solidFill>
                <a:srgbClr val="009EFF"/>
              </a:solidFill>
              <a:miter lim="800000"/>
              <a:headEnd/>
              <a:tailEnd/>
            </a:ln>
            <a:effectLst/>
          </p:spPr>
          <p:txBody>
            <a:bodyPr>
              <a:spAutoFit/>
            </a:bodyPr>
            <a:lstStyle/>
            <a:p>
              <a:pPr algn="ctr">
                <a:spcBef>
                  <a:spcPct val="50000"/>
                </a:spcBef>
              </a:pPr>
              <a:r>
                <a:rPr lang="de-DE" sz="2200" b="1">
                  <a:solidFill>
                    <a:schemeClr val="accent3">
                      <a:lumMod val="20000"/>
                      <a:lumOff val="80000"/>
                    </a:schemeClr>
                  </a:solidFill>
                </a:rPr>
                <a:t>...</a:t>
              </a:r>
              <a:endParaRPr lang="en-US" sz="2200" b="1">
                <a:solidFill>
                  <a:schemeClr val="accent3">
                    <a:lumMod val="20000"/>
                    <a:lumOff val="80000"/>
                  </a:schemeClr>
                </a:solidFill>
              </a:endParaRPr>
            </a:p>
          </p:txBody>
        </p:sp>
      </p:grpSp>
      <p:sp>
        <p:nvSpPr>
          <p:cNvPr id="18" name="Oval 17"/>
          <p:cNvSpPr/>
          <p:nvPr/>
        </p:nvSpPr>
        <p:spPr>
          <a:xfrm>
            <a:off x="3095604" y="3500438"/>
            <a:ext cx="2500330" cy="857256"/>
          </a:xfrm>
          <a:prstGeom prst="ellipse">
            <a:avLst/>
          </a:prstGeom>
          <a:noFill/>
          <a:ln>
            <a:solidFill>
              <a:srgbClr val="FFFF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4294967295"/>
          </p:nvPr>
        </p:nvSpPr>
        <p:spPr/>
        <p:txBody>
          <a:bodyPr/>
          <a:lstStyle/>
          <a:p>
            <a:fld id="{5AB95402-1E0D-474E-8D8C-CBE7F053639E}" type="slidenum">
              <a:rPr lang="vi-VN" smtClean="0"/>
              <a:pPr/>
              <a:t>4</a:t>
            </a:fld>
            <a:r>
              <a:rPr lang="vi-VN" dirty="0" smtClean="0"/>
              <a:t>/46</a:t>
            </a:r>
            <a:endParaRPr lang="vi-VN" dirty="0"/>
          </a:p>
        </p:txBody>
      </p:sp>
    </p:spTree>
    <p:extLst>
      <p:ext uri="{BB962C8B-B14F-4D97-AF65-F5344CB8AC3E}">
        <p14:creationId xmlns:p14="http://schemas.microsoft.com/office/powerpoint/2010/main" val="133766814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82125"/>
            <a:ext cx="11353800" cy="600075"/>
          </a:xfrm>
        </p:spPr>
        <p:txBody>
          <a:bodyPr/>
          <a:lstStyle/>
          <a:p>
            <a:r>
              <a:rPr lang="en-US" dirty="0" smtClean="0">
                <a:solidFill>
                  <a:schemeClr val="accent3">
                    <a:lumMod val="20000"/>
                    <a:lumOff val="80000"/>
                  </a:schemeClr>
                </a:solidFill>
              </a:rPr>
              <a:t>ADO.NET </a:t>
            </a:r>
            <a:r>
              <a:rPr lang="en-US" dirty="0" err="1" smtClean="0">
                <a:solidFill>
                  <a:schemeClr val="accent3">
                    <a:lumMod val="20000"/>
                    <a:lumOff val="80000"/>
                  </a:schemeClr>
                </a:solidFill>
              </a:rPr>
              <a:t>là</a:t>
            </a:r>
            <a:r>
              <a:rPr lang="en-US" dirty="0" smtClean="0">
                <a:solidFill>
                  <a:schemeClr val="accent3">
                    <a:lumMod val="20000"/>
                    <a:lumOff val="80000"/>
                  </a:schemeClr>
                </a:solidFill>
              </a:rPr>
              <a:t> </a:t>
            </a:r>
            <a:r>
              <a:rPr lang="en-US" dirty="0" err="1" smtClean="0">
                <a:solidFill>
                  <a:schemeClr val="accent3">
                    <a:lumMod val="20000"/>
                    <a:lumOff val="80000"/>
                  </a:schemeClr>
                </a:solidFill>
              </a:rPr>
              <a:t>gì</a:t>
            </a:r>
            <a:r>
              <a:rPr lang="en-US" dirty="0" smtClean="0">
                <a:solidFill>
                  <a:schemeClr val="accent3">
                    <a:lumMod val="20000"/>
                    <a:lumOff val="80000"/>
                  </a:schemeClr>
                </a:solidFill>
              </a:rPr>
              <a:t>?</a:t>
            </a:r>
            <a:endParaRPr lang="en-US" dirty="0">
              <a:solidFill>
                <a:schemeClr val="accent3">
                  <a:lumMod val="20000"/>
                  <a:lumOff val="80000"/>
                </a:schemeClr>
              </a:solidFill>
            </a:endParaRPr>
          </a:p>
        </p:txBody>
      </p:sp>
      <p:sp>
        <p:nvSpPr>
          <p:cNvPr id="3" name="Content Placeholder 2"/>
          <p:cNvSpPr>
            <a:spLocks noGrp="1"/>
          </p:cNvSpPr>
          <p:nvPr>
            <p:ph idx="1"/>
          </p:nvPr>
        </p:nvSpPr>
        <p:spPr>
          <a:xfrm>
            <a:off x="425451" y="558851"/>
            <a:ext cx="11366500" cy="3876675"/>
          </a:xfrm>
        </p:spPr>
        <p:txBody>
          <a:bodyPr/>
          <a:lstStyle/>
          <a:p>
            <a:endParaRPr lang="en-US" dirty="0" smtClean="0">
              <a:solidFill>
                <a:schemeClr val="accent3">
                  <a:lumMod val="20000"/>
                  <a:lumOff val="80000"/>
                </a:schemeClr>
              </a:solidFill>
            </a:endParaRPr>
          </a:p>
          <a:p>
            <a:r>
              <a:rPr lang="en-US" dirty="0" smtClean="0">
                <a:solidFill>
                  <a:schemeClr val="accent3">
                    <a:lumMod val="20000"/>
                    <a:lumOff val="80000"/>
                  </a:schemeClr>
                </a:solidFill>
              </a:rPr>
              <a:t>ADO.NET </a:t>
            </a:r>
            <a:r>
              <a:rPr lang="en-US" dirty="0" err="1" smtClean="0">
                <a:solidFill>
                  <a:schemeClr val="accent3">
                    <a:lumMod val="20000"/>
                    <a:lumOff val="80000"/>
                  </a:schemeClr>
                </a:solidFill>
              </a:rPr>
              <a:t>là</a:t>
            </a:r>
            <a:r>
              <a:rPr lang="en-US" dirty="0" smtClean="0">
                <a:solidFill>
                  <a:schemeClr val="accent3">
                    <a:lumMod val="20000"/>
                    <a:lumOff val="80000"/>
                  </a:schemeClr>
                </a:solidFill>
              </a:rPr>
              <a:t> </a:t>
            </a:r>
            <a:r>
              <a:rPr lang="en-US" dirty="0" err="1" smtClean="0">
                <a:solidFill>
                  <a:schemeClr val="accent3">
                    <a:lumMod val="20000"/>
                    <a:lumOff val="80000"/>
                  </a:schemeClr>
                </a:solidFill>
              </a:rPr>
              <a:t>tập</a:t>
            </a:r>
            <a:r>
              <a:rPr lang="en-US" dirty="0" smtClean="0">
                <a:solidFill>
                  <a:schemeClr val="accent3">
                    <a:lumMod val="20000"/>
                    <a:lumOff val="80000"/>
                  </a:schemeClr>
                </a:solidFill>
              </a:rPr>
              <a:t> </a:t>
            </a:r>
            <a:r>
              <a:rPr lang="en-US" dirty="0" err="1" smtClean="0">
                <a:solidFill>
                  <a:schemeClr val="accent3">
                    <a:lumMod val="20000"/>
                    <a:lumOff val="80000"/>
                  </a:schemeClr>
                </a:solidFill>
              </a:rPr>
              <a:t>hợp</a:t>
            </a:r>
            <a:r>
              <a:rPr lang="en-US" dirty="0" smtClean="0">
                <a:solidFill>
                  <a:schemeClr val="accent3">
                    <a:lumMod val="20000"/>
                    <a:lumOff val="80000"/>
                  </a:schemeClr>
                </a:solidFill>
              </a:rPr>
              <a:t> </a:t>
            </a:r>
            <a:r>
              <a:rPr lang="en-US" dirty="0" err="1" smtClean="0">
                <a:solidFill>
                  <a:schemeClr val="accent3">
                    <a:lumMod val="20000"/>
                    <a:lumOff val="80000"/>
                  </a:schemeClr>
                </a:solidFill>
              </a:rPr>
              <a:t>các</a:t>
            </a:r>
            <a:r>
              <a:rPr lang="en-US" dirty="0" smtClean="0">
                <a:solidFill>
                  <a:schemeClr val="accent3">
                    <a:lumMod val="20000"/>
                    <a:lumOff val="80000"/>
                  </a:schemeClr>
                </a:solidFill>
              </a:rPr>
              <a:t> </a:t>
            </a:r>
            <a:r>
              <a:rPr lang="en-US" dirty="0" err="1" smtClean="0">
                <a:solidFill>
                  <a:schemeClr val="accent3">
                    <a:lumMod val="20000"/>
                    <a:lumOff val="80000"/>
                  </a:schemeClr>
                </a:solidFill>
              </a:rPr>
              <a:t>lớp</a:t>
            </a:r>
            <a:r>
              <a:rPr lang="en-US" dirty="0" smtClean="0">
                <a:solidFill>
                  <a:schemeClr val="accent3">
                    <a:lumMod val="20000"/>
                    <a:lumOff val="80000"/>
                  </a:schemeClr>
                </a:solidFill>
              </a:rPr>
              <a:t>, interface, </a:t>
            </a:r>
            <a:r>
              <a:rPr lang="en-US" dirty="0" err="1" smtClean="0">
                <a:solidFill>
                  <a:schemeClr val="accent3">
                    <a:lumMod val="20000"/>
                    <a:lumOff val="80000"/>
                  </a:schemeClr>
                </a:solidFill>
              </a:rPr>
              <a:t>cấu</a:t>
            </a:r>
            <a:r>
              <a:rPr lang="en-US" dirty="0" smtClean="0">
                <a:solidFill>
                  <a:schemeClr val="accent3">
                    <a:lumMod val="20000"/>
                    <a:lumOff val="80000"/>
                  </a:schemeClr>
                </a:solidFill>
              </a:rPr>
              <a:t> </a:t>
            </a:r>
            <a:r>
              <a:rPr lang="en-US" dirty="0" err="1" smtClean="0">
                <a:solidFill>
                  <a:schemeClr val="accent3">
                    <a:lumMod val="20000"/>
                    <a:lumOff val="80000"/>
                  </a:schemeClr>
                </a:solidFill>
              </a:rPr>
              <a:t>trúc</a:t>
            </a:r>
            <a:r>
              <a:rPr lang="en-US" dirty="0" smtClean="0">
                <a:solidFill>
                  <a:schemeClr val="accent3">
                    <a:lumMod val="20000"/>
                    <a:lumOff val="80000"/>
                  </a:schemeClr>
                </a:solidFill>
              </a:rPr>
              <a:t>, </a:t>
            </a:r>
            <a:r>
              <a:rPr lang="en-US" dirty="0" err="1" smtClean="0">
                <a:solidFill>
                  <a:schemeClr val="accent3">
                    <a:lumMod val="20000"/>
                    <a:lumOff val="80000"/>
                  </a:schemeClr>
                </a:solidFill>
              </a:rPr>
              <a:t>kiểu</a:t>
            </a:r>
            <a:r>
              <a:rPr lang="en-US" dirty="0" smtClean="0">
                <a:solidFill>
                  <a:schemeClr val="accent3">
                    <a:lumMod val="20000"/>
                    <a:lumOff val="80000"/>
                  </a:schemeClr>
                </a:solidFill>
              </a:rPr>
              <a:t> </a:t>
            </a:r>
            <a:r>
              <a:rPr lang="en-US" dirty="0" err="1" smtClean="0">
                <a:solidFill>
                  <a:schemeClr val="accent3">
                    <a:lumMod val="20000"/>
                    <a:lumOff val="80000"/>
                  </a:schemeClr>
                </a:solidFill>
              </a:rPr>
              <a:t>dữ</a:t>
            </a:r>
            <a:r>
              <a:rPr lang="en-US" dirty="0" smtClean="0">
                <a:solidFill>
                  <a:schemeClr val="accent3">
                    <a:lumMod val="20000"/>
                    <a:lumOff val="80000"/>
                  </a:schemeClr>
                </a:solidFill>
              </a:rPr>
              <a:t> </a:t>
            </a:r>
            <a:r>
              <a:rPr lang="en-US" dirty="0" err="1" smtClean="0">
                <a:solidFill>
                  <a:schemeClr val="accent3">
                    <a:lumMod val="20000"/>
                    <a:lumOff val="80000"/>
                  </a:schemeClr>
                </a:solidFill>
              </a:rPr>
              <a:t>liệu</a:t>
            </a:r>
            <a:r>
              <a:rPr lang="en-US" dirty="0" smtClean="0">
                <a:solidFill>
                  <a:schemeClr val="accent3">
                    <a:lumMod val="20000"/>
                    <a:lumOff val="80000"/>
                  </a:schemeClr>
                </a:solidFill>
              </a:rPr>
              <a:t> </a:t>
            </a:r>
            <a:r>
              <a:rPr lang="en-US" dirty="0" err="1" smtClean="0">
                <a:solidFill>
                  <a:schemeClr val="accent3">
                    <a:lumMod val="20000"/>
                    <a:lumOff val="80000"/>
                  </a:schemeClr>
                </a:solidFill>
              </a:rPr>
              <a:t>định</a:t>
            </a:r>
            <a:r>
              <a:rPr lang="en-US" dirty="0" smtClean="0">
                <a:solidFill>
                  <a:schemeClr val="accent3">
                    <a:lumMod val="20000"/>
                    <a:lumOff val="80000"/>
                  </a:schemeClr>
                </a:solidFill>
              </a:rPr>
              <a:t> </a:t>
            </a:r>
            <a:r>
              <a:rPr lang="en-US" dirty="0" err="1" smtClean="0">
                <a:solidFill>
                  <a:schemeClr val="accent3">
                    <a:lumMod val="20000"/>
                    <a:lumOff val="80000"/>
                  </a:schemeClr>
                </a:solidFill>
              </a:rPr>
              <a:t>sẵn</a:t>
            </a:r>
            <a:r>
              <a:rPr lang="en-US" dirty="0" smtClean="0">
                <a:solidFill>
                  <a:schemeClr val="accent3">
                    <a:lumMod val="20000"/>
                    <a:lumOff val="80000"/>
                  </a:schemeClr>
                </a:solidFill>
              </a:rPr>
              <a:t> </a:t>
            </a:r>
            <a:r>
              <a:rPr lang="en-US" dirty="0" err="1" smtClean="0">
                <a:solidFill>
                  <a:schemeClr val="accent3">
                    <a:lumMod val="20000"/>
                    <a:lumOff val="80000"/>
                  </a:schemeClr>
                </a:solidFill>
              </a:rPr>
              <a:t>để</a:t>
            </a:r>
            <a:r>
              <a:rPr lang="en-US" dirty="0" smtClean="0">
                <a:solidFill>
                  <a:schemeClr val="accent3">
                    <a:lumMod val="20000"/>
                    <a:lumOff val="80000"/>
                  </a:schemeClr>
                </a:solidFill>
              </a:rPr>
              <a:t> </a:t>
            </a:r>
            <a:r>
              <a:rPr lang="en-US" dirty="0" err="1" smtClean="0">
                <a:solidFill>
                  <a:schemeClr val="accent3">
                    <a:lumMod val="20000"/>
                    <a:lumOff val="80000"/>
                  </a:schemeClr>
                </a:solidFill>
              </a:rPr>
              <a:t>quản</a:t>
            </a:r>
            <a:r>
              <a:rPr lang="en-US" dirty="0" smtClean="0">
                <a:solidFill>
                  <a:schemeClr val="accent3">
                    <a:lumMod val="20000"/>
                    <a:lumOff val="80000"/>
                  </a:schemeClr>
                </a:solidFill>
              </a:rPr>
              <a:t> </a:t>
            </a:r>
            <a:r>
              <a:rPr lang="en-US" dirty="0" err="1" smtClean="0">
                <a:solidFill>
                  <a:schemeClr val="accent3">
                    <a:lumMod val="20000"/>
                    <a:lumOff val="80000"/>
                  </a:schemeClr>
                </a:solidFill>
              </a:rPr>
              <a:t>lý</a:t>
            </a:r>
            <a:r>
              <a:rPr lang="en-US" dirty="0" smtClean="0">
                <a:solidFill>
                  <a:schemeClr val="accent3">
                    <a:lumMod val="20000"/>
                    <a:lumOff val="80000"/>
                  </a:schemeClr>
                </a:solidFill>
              </a:rPr>
              <a:t> </a:t>
            </a:r>
            <a:r>
              <a:rPr lang="en-US" dirty="0" err="1" smtClean="0">
                <a:solidFill>
                  <a:schemeClr val="accent3">
                    <a:lumMod val="20000"/>
                    <a:lumOff val="80000"/>
                  </a:schemeClr>
                </a:solidFill>
              </a:rPr>
              <a:t>việc</a:t>
            </a:r>
            <a:r>
              <a:rPr lang="en-US" dirty="0" smtClean="0">
                <a:solidFill>
                  <a:schemeClr val="accent3">
                    <a:lumMod val="20000"/>
                    <a:lumOff val="80000"/>
                  </a:schemeClr>
                </a:solidFill>
              </a:rPr>
              <a:t> </a:t>
            </a:r>
            <a:r>
              <a:rPr lang="en-US" dirty="0" err="1" smtClean="0">
                <a:solidFill>
                  <a:schemeClr val="accent3">
                    <a:lumMod val="20000"/>
                    <a:lumOff val="80000"/>
                  </a:schemeClr>
                </a:solidFill>
              </a:rPr>
              <a:t>truy</a:t>
            </a:r>
            <a:r>
              <a:rPr lang="en-US" dirty="0" smtClean="0">
                <a:solidFill>
                  <a:schemeClr val="accent3">
                    <a:lumMod val="20000"/>
                    <a:lumOff val="80000"/>
                  </a:schemeClr>
                </a:solidFill>
              </a:rPr>
              <a:t> </a:t>
            </a:r>
            <a:r>
              <a:rPr lang="en-US" dirty="0" err="1" smtClean="0">
                <a:solidFill>
                  <a:schemeClr val="accent3">
                    <a:lumMod val="20000"/>
                    <a:lumOff val="80000"/>
                  </a:schemeClr>
                </a:solidFill>
              </a:rPr>
              <a:t>xuất</a:t>
            </a:r>
            <a:r>
              <a:rPr lang="en-US" dirty="0" smtClean="0">
                <a:solidFill>
                  <a:schemeClr val="accent3">
                    <a:lumMod val="20000"/>
                    <a:lumOff val="80000"/>
                  </a:schemeClr>
                </a:solidFill>
              </a:rPr>
              <a:t> </a:t>
            </a:r>
            <a:r>
              <a:rPr lang="en-US" dirty="0" err="1" smtClean="0">
                <a:solidFill>
                  <a:schemeClr val="accent3">
                    <a:lumMod val="20000"/>
                    <a:lumOff val="80000"/>
                  </a:schemeClr>
                </a:solidFill>
              </a:rPr>
              <a:t>với</a:t>
            </a:r>
            <a:r>
              <a:rPr lang="en-US" dirty="0" smtClean="0">
                <a:solidFill>
                  <a:schemeClr val="accent3">
                    <a:lumMod val="20000"/>
                    <a:lumOff val="80000"/>
                  </a:schemeClr>
                </a:solidFill>
              </a:rPr>
              <a:t> </a:t>
            </a:r>
            <a:r>
              <a:rPr lang="en-US" dirty="0" err="1" smtClean="0">
                <a:solidFill>
                  <a:schemeClr val="accent3">
                    <a:lumMod val="20000"/>
                    <a:lumOff val="80000"/>
                  </a:schemeClr>
                </a:solidFill>
              </a:rPr>
              <a:t>dữ</a:t>
            </a:r>
            <a:r>
              <a:rPr lang="en-US" dirty="0" smtClean="0">
                <a:solidFill>
                  <a:schemeClr val="accent3">
                    <a:lumMod val="20000"/>
                    <a:lumOff val="80000"/>
                  </a:schemeClr>
                </a:solidFill>
              </a:rPr>
              <a:t> </a:t>
            </a:r>
            <a:r>
              <a:rPr lang="en-US" dirty="0" err="1" smtClean="0">
                <a:solidFill>
                  <a:schemeClr val="accent3">
                    <a:lumMod val="20000"/>
                    <a:lumOff val="80000"/>
                  </a:schemeClr>
                </a:solidFill>
              </a:rPr>
              <a:t>liệu</a:t>
            </a:r>
            <a:endParaRPr lang="en-US" dirty="0" smtClean="0">
              <a:solidFill>
                <a:schemeClr val="accent3">
                  <a:lumMod val="20000"/>
                  <a:lumOff val="80000"/>
                </a:schemeClr>
              </a:solidFill>
            </a:endParaRPr>
          </a:p>
          <a:p>
            <a:endParaRPr lang="en-US" dirty="0">
              <a:solidFill>
                <a:schemeClr val="accent3">
                  <a:lumMod val="20000"/>
                  <a:lumOff val="80000"/>
                </a:schemeClr>
              </a:solidFill>
            </a:endParaRPr>
          </a:p>
        </p:txBody>
      </p:sp>
      <p:sp>
        <p:nvSpPr>
          <p:cNvPr id="4" name="Date Placeholder 3"/>
          <p:cNvSpPr>
            <a:spLocks noGrp="1"/>
          </p:cNvSpPr>
          <p:nvPr>
            <p:ph type="dt" sz="half" idx="10"/>
          </p:nvPr>
        </p:nvSpPr>
        <p:spPr>
          <a:xfrm>
            <a:off x="381000" y="5351513"/>
            <a:ext cx="4064000" cy="247650"/>
          </a:xfrm>
        </p:spPr>
        <p:txBody>
          <a:bodyPr/>
          <a:lstStyle/>
          <a:p>
            <a:fld id="{44500579-B816-401B-91A0-5D61B633C8ED}" type="datetime1">
              <a:rPr lang="vi-VN" smtClean="0">
                <a:solidFill>
                  <a:schemeClr val="accent3">
                    <a:lumMod val="20000"/>
                    <a:lumOff val="80000"/>
                  </a:schemeClr>
                </a:solidFill>
              </a:rPr>
              <a:t>15/10/2022</a:t>
            </a:fld>
            <a:endParaRPr lang="vi-VN">
              <a:solidFill>
                <a:schemeClr val="accent3">
                  <a:lumMod val="20000"/>
                  <a:lumOff val="80000"/>
                </a:schemeClr>
              </a:solidFill>
            </a:endParaRPr>
          </a:p>
        </p:txBody>
      </p:sp>
      <p:sp>
        <p:nvSpPr>
          <p:cNvPr id="5" name="Footer Placeholder 4"/>
          <p:cNvSpPr>
            <a:spLocks noGrp="1"/>
          </p:cNvSpPr>
          <p:nvPr>
            <p:ph type="ftr" sz="quarter" idx="4294967295"/>
          </p:nvPr>
        </p:nvSpPr>
        <p:spPr>
          <a:xfrm>
            <a:off x="0" y="-815925"/>
            <a:ext cx="0" cy="0"/>
          </a:xfrm>
        </p:spPr>
        <p:txBody>
          <a:bodyPr/>
          <a:lstStyle/>
          <a:p>
            <a:r>
              <a:rPr lang="vi-VN" dirty="0" smtClean="0">
                <a:solidFill>
                  <a:schemeClr val="accent3">
                    <a:lumMod val="20000"/>
                    <a:lumOff val="80000"/>
                  </a:schemeClr>
                </a:solidFill>
              </a:rPr>
              <a:t>5. Lập trình cơ sở dữ liệu</a:t>
            </a:r>
            <a:endParaRPr lang="vi-VN" dirty="0">
              <a:solidFill>
                <a:schemeClr val="accent3">
                  <a:lumMod val="20000"/>
                  <a:lumOff val="80000"/>
                </a:schemeClr>
              </a:solidFill>
            </a:endParaRPr>
          </a:p>
        </p:txBody>
      </p:sp>
      <p:sp>
        <p:nvSpPr>
          <p:cNvPr id="19" name="Rectangle 1026"/>
          <p:cNvSpPr>
            <a:spLocks noChangeArrowheads="1"/>
          </p:cNvSpPr>
          <p:nvPr/>
        </p:nvSpPr>
        <p:spPr bwMode="auto">
          <a:xfrm>
            <a:off x="2514600" y="3184579"/>
            <a:ext cx="3276600" cy="1571636"/>
          </a:xfrm>
          <a:prstGeom prst="rect">
            <a:avLst/>
          </a:prstGeom>
          <a:solidFill>
            <a:schemeClr val="bg2"/>
          </a:solidFill>
          <a:ln w="12700">
            <a:solidFill>
              <a:schemeClr val="tx1"/>
            </a:solidFill>
            <a:miter lim="800000"/>
            <a:headEnd/>
            <a:tailEnd/>
          </a:ln>
          <a:effectLst/>
        </p:spPr>
        <p:txBody>
          <a:bodyPr wrap="none" lIns="91638" tIns="45819" rIns="91638" bIns="45819" anchor="b"/>
          <a:lstStyle/>
          <a:p>
            <a:pPr algn="ctr">
              <a:spcBef>
                <a:spcPct val="20000"/>
              </a:spcBef>
              <a:buClr>
                <a:schemeClr val="accent2"/>
              </a:buClr>
              <a:buFont typeface="Wingdings" pitchFamily="2" charset="2"/>
              <a:buNone/>
            </a:pPr>
            <a:r>
              <a:rPr lang="en-US" sz="1600" b="1">
                <a:solidFill>
                  <a:schemeClr val="accent3">
                    <a:lumMod val="20000"/>
                    <a:lumOff val="80000"/>
                  </a:schemeClr>
                </a:solidFill>
                <a:latin typeface="Lucida Console" pitchFamily="49" charset="0"/>
              </a:rPr>
              <a:t>SQL Managed Provider</a:t>
            </a:r>
          </a:p>
        </p:txBody>
      </p:sp>
      <p:sp>
        <p:nvSpPr>
          <p:cNvPr id="20" name="AutoShape 1027"/>
          <p:cNvSpPr>
            <a:spLocks noChangeArrowheads="1"/>
          </p:cNvSpPr>
          <p:nvPr/>
        </p:nvSpPr>
        <p:spPr bwMode="auto">
          <a:xfrm>
            <a:off x="2832100" y="3398893"/>
            <a:ext cx="2654300" cy="866788"/>
          </a:xfrm>
          <a:prstGeom prst="can">
            <a:avLst>
              <a:gd name="adj" fmla="val 25000"/>
            </a:avLst>
          </a:prstGeom>
          <a:solidFill>
            <a:schemeClr val="accent1"/>
          </a:solidFill>
          <a:ln w="12700">
            <a:solidFill>
              <a:schemeClr val="tx1"/>
            </a:solidFill>
            <a:round/>
            <a:headEnd/>
            <a:tailEnd/>
          </a:ln>
          <a:effectLst/>
        </p:spPr>
        <p:txBody>
          <a:bodyPr wrap="none" lIns="91638" tIns="45819" rIns="91638" bIns="45819" anchor="ctr"/>
          <a:lstStyle/>
          <a:p>
            <a:pPr algn="ctr">
              <a:spcBef>
                <a:spcPct val="20000"/>
              </a:spcBef>
              <a:buClr>
                <a:schemeClr val="accent2"/>
              </a:buClr>
              <a:buFont typeface="Wingdings" pitchFamily="2" charset="2"/>
              <a:buNone/>
            </a:pPr>
            <a:r>
              <a:rPr lang="en-US" sz="2000" b="1">
                <a:solidFill>
                  <a:schemeClr val="accent3">
                    <a:lumMod val="20000"/>
                    <a:lumOff val="80000"/>
                  </a:schemeClr>
                </a:solidFill>
                <a:latin typeface="Lucida Console" pitchFamily="49" charset="0"/>
              </a:rPr>
              <a:t>SQL Server</a:t>
            </a:r>
            <a:br>
              <a:rPr lang="en-US" sz="2000" b="1">
                <a:solidFill>
                  <a:schemeClr val="accent3">
                    <a:lumMod val="20000"/>
                    <a:lumOff val="80000"/>
                  </a:schemeClr>
                </a:solidFill>
                <a:latin typeface="Lucida Console" pitchFamily="49" charset="0"/>
              </a:rPr>
            </a:br>
            <a:r>
              <a:rPr lang="en-US" sz="2000" b="1">
                <a:solidFill>
                  <a:schemeClr val="accent3">
                    <a:lumMod val="20000"/>
                    <a:lumOff val="80000"/>
                  </a:schemeClr>
                </a:solidFill>
                <a:latin typeface="Lucida Console" pitchFamily="49" charset="0"/>
              </a:rPr>
              <a:t>Database</a:t>
            </a:r>
          </a:p>
        </p:txBody>
      </p:sp>
      <p:sp>
        <p:nvSpPr>
          <p:cNvPr id="21" name="Text Box 1029"/>
          <p:cNvSpPr txBox="1">
            <a:spLocks noChangeArrowheads="1"/>
          </p:cNvSpPr>
          <p:nvPr/>
        </p:nvSpPr>
        <p:spPr bwMode="auto">
          <a:xfrm>
            <a:off x="2498726" y="2357489"/>
            <a:ext cx="7026275" cy="469900"/>
          </a:xfrm>
          <a:prstGeom prst="rect">
            <a:avLst/>
          </a:prstGeom>
          <a:solidFill>
            <a:srgbClr val="0066FF"/>
          </a:solidFill>
          <a:ln w="12700">
            <a:solidFill>
              <a:schemeClr val="tx1"/>
            </a:solidFill>
            <a:miter lim="800000"/>
            <a:headEnd/>
            <a:tailEnd/>
          </a:ln>
          <a:effectLst/>
        </p:spPr>
        <p:txBody>
          <a:bodyPr lIns="91638" tIns="45819" rIns="91638" bIns="45819">
            <a:spAutoFit/>
          </a:bodyPr>
          <a:lstStyle/>
          <a:p>
            <a:pPr algn="ctr">
              <a:spcBef>
                <a:spcPct val="20000"/>
              </a:spcBef>
              <a:buClr>
                <a:schemeClr val="accent2"/>
              </a:buClr>
              <a:buFont typeface="Wingdings" pitchFamily="2" charset="2"/>
              <a:buNone/>
            </a:pPr>
            <a:r>
              <a:rPr lang="en-US" sz="2400" dirty="0">
                <a:solidFill>
                  <a:schemeClr val="accent3">
                    <a:lumMod val="20000"/>
                    <a:lumOff val="80000"/>
                  </a:schemeClr>
                </a:solidFill>
              </a:rPr>
              <a:t>ADO.NET Managed Provider</a:t>
            </a:r>
          </a:p>
        </p:txBody>
      </p:sp>
      <p:sp>
        <p:nvSpPr>
          <p:cNvPr id="22" name="Rectangle 1030"/>
          <p:cNvSpPr>
            <a:spLocks noChangeArrowheads="1"/>
          </p:cNvSpPr>
          <p:nvPr/>
        </p:nvSpPr>
        <p:spPr bwMode="auto">
          <a:xfrm>
            <a:off x="6248400" y="3184579"/>
            <a:ext cx="3276600" cy="1571636"/>
          </a:xfrm>
          <a:prstGeom prst="rect">
            <a:avLst/>
          </a:prstGeom>
          <a:solidFill>
            <a:schemeClr val="bg2"/>
          </a:solidFill>
          <a:ln w="12700">
            <a:solidFill>
              <a:schemeClr val="tx1"/>
            </a:solidFill>
            <a:miter lim="800000"/>
            <a:headEnd/>
            <a:tailEnd/>
          </a:ln>
          <a:effectLst/>
        </p:spPr>
        <p:txBody>
          <a:bodyPr wrap="none" lIns="91638" tIns="45819" rIns="91638" bIns="45819" anchor="b"/>
          <a:lstStyle/>
          <a:p>
            <a:pPr algn="ctr">
              <a:spcBef>
                <a:spcPct val="20000"/>
              </a:spcBef>
              <a:buClr>
                <a:schemeClr val="accent2"/>
              </a:buClr>
              <a:buFont typeface="Wingdings" pitchFamily="2" charset="2"/>
              <a:buNone/>
            </a:pPr>
            <a:r>
              <a:rPr lang="en-US" sz="1600" b="1">
                <a:solidFill>
                  <a:schemeClr val="accent3">
                    <a:lumMod val="20000"/>
                    <a:lumOff val="80000"/>
                  </a:schemeClr>
                </a:solidFill>
                <a:latin typeface="Lucida Console" pitchFamily="49" charset="0"/>
              </a:rPr>
              <a:t>ADO Managed Provider</a:t>
            </a:r>
          </a:p>
        </p:txBody>
      </p:sp>
      <p:sp>
        <p:nvSpPr>
          <p:cNvPr id="23" name="Text Box 1031"/>
          <p:cNvSpPr txBox="1">
            <a:spLocks noChangeArrowheads="1"/>
          </p:cNvSpPr>
          <p:nvPr/>
        </p:nvSpPr>
        <p:spPr bwMode="auto">
          <a:xfrm>
            <a:off x="6524628" y="3287065"/>
            <a:ext cx="2643206" cy="369532"/>
          </a:xfrm>
          <a:prstGeom prst="rect">
            <a:avLst/>
          </a:prstGeom>
          <a:solidFill>
            <a:srgbClr val="0066FF"/>
          </a:solidFill>
          <a:ln w="12700">
            <a:solidFill>
              <a:schemeClr val="tx1"/>
            </a:solidFill>
            <a:miter lim="800000"/>
            <a:headEnd/>
            <a:tailEnd/>
          </a:ln>
          <a:effectLst/>
        </p:spPr>
        <p:txBody>
          <a:bodyPr wrap="square" lIns="91638" tIns="45819" rIns="91638" bIns="45819">
            <a:spAutoFit/>
          </a:bodyPr>
          <a:lstStyle/>
          <a:p>
            <a:pPr algn="ctr">
              <a:spcBef>
                <a:spcPct val="20000"/>
              </a:spcBef>
              <a:buClr>
                <a:schemeClr val="accent2"/>
              </a:buClr>
              <a:buFont typeface="Wingdings" pitchFamily="2" charset="2"/>
              <a:buNone/>
            </a:pPr>
            <a:r>
              <a:rPr lang="en-US" b="1">
                <a:solidFill>
                  <a:schemeClr val="accent3">
                    <a:lumMod val="20000"/>
                    <a:lumOff val="80000"/>
                  </a:schemeClr>
                </a:solidFill>
                <a:latin typeface="Lucida Console" pitchFamily="49" charset="0"/>
              </a:rPr>
              <a:t>OLE DB Provider</a:t>
            </a:r>
          </a:p>
        </p:txBody>
      </p:sp>
      <p:sp>
        <p:nvSpPr>
          <p:cNvPr id="24" name="AutoShape 1032"/>
          <p:cNvSpPr>
            <a:spLocks noChangeArrowheads="1"/>
          </p:cNvSpPr>
          <p:nvPr/>
        </p:nvSpPr>
        <p:spPr bwMode="auto">
          <a:xfrm>
            <a:off x="6925154" y="3795723"/>
            <a:ext cx="1828800" cy="623886"/>
          </a:xfrm>
          <a:prstGeom prst="can">
            <a:avLst>
              <a:gd name="adj" fmla="val 25000"/>
            </a:avLst>
          </a:prstGeom>
          <a:solidFill>
            <a:schemeClr val="accent1"/>
          </a:solidFill>
          <a:ln w="12700">
            <a:solidFill>
              <a:schemeClr val="tx1"/>
            </a:solidFill>
            <a:round/>
            <a:headEnd/>
            <a:tailEnd/>
          </a:ln>
          <a:effectLst/>
        </p:spPr>
        <p:txBody>
          <a:bodyPr wrap="none" lIns="91638" tIns="45819" rIns="91638" bIns="45819" anchor="ctr"/>
          <a:lstStyle/>
          <a:p>
            <a:pPr algn="ctr">
              <a:spcBef>
                <a:spcPct val="20000"/>
              </a:spcBef>
              <a:buClr>
                <a:schemeClr val="accent2"/>
              </a:buClr>
              <a:buFont typeface="Wingdings" pitchFamily="2" charset="2"/>
              <a:buNone/>
            </a:pPr>
            <a:r>
              <a:rPr lang="en-US" sz="2000" b="1">
                <a:solidFill>
                  <a:schemeClr val="accent3">
                    <a:lumMod val="20000"/>
                    <a:lumOff val="80000"/>
                  </a:schemeClr>
                </a:solidFill>
                <a:latin typeface="Lucida Console" pitchFamily="49" charset="0"/>
              </a:rPr>
              <a:t>Database</a:t>
            </a:r>
          </a:p>
        </p:txBody>
      </p:sp>
      <p:cxnSp>
        <p:nvCxnSpPr>
          <p:cNvPr id="25" name="AutoShape 1033"/>
          <p:cNvCxnSpPr>
            <a:cxnSpLocks noChangeShapeType="1"/>
            <a:stCxn id="23" idx="2"/>
            <a:endCxn id="24" idx="1"/>
          </p:cNvCxnSpPr>
          <p:nvPr/>
        </p:nvCxnSpPr>
        <p:spPr bwMode="auto">
          <a:xfrm rot="5400000">
            <a:off x="7773330" y="3722823"/>
            <a:ext cx="139126" cy="6677"/>
          </a:xfrm>
          <a:prstGeom prst="bentConnector3">
            <a:avLst>
              <a:gd name="adj1" fmla="val 50000"/>
            </a:avLst>
          </a:prstGeom>
          <a:noFill/>
          <a:ln w="12700">
            <a:solidFill>
              <a:schemeClr val="tx1"/>
            </a:solidFill>
            <a:miter lim="800000"/>
            <a:headEnd/>
            <a:tailEnd type="triangle" w="med" len="med"/>
          </a:ln>
          <a:effectLst/>
        </p:spPr>
      </p:cxnSp>
      <p:sp>
        <p:nvSpPr>
          <p:cNvPr id="26" name="Text Box 1034"/>
          <p:cNvSpPr txBox="1">
            <a:spLocks noChangeArrowheads="1"/>
          </p:cNvSpPr>
          <p:nvPr/>
        </p:nvSpPr>
        <p:spPr bwMode="auto">
          <a:xfrm>
            <a:off x="2498726" y="1684381"/>
            <a:ext cx="7026275" cy="469900"/>
          </a:xfrm>
          <a:prstGeom prst="rect">
            <a:avLst/>
          </a:prstGeom>
          <a:solidFill>
            <a:srgbClr val="0066FF"/>
          </a:solidFill>
          <a:ln w="12700">
            <a:solidFill>
              <a:schemeClr val="tx1"/>
            </a:solidFill>
            <a:miter lim="800000"/>
            <a:headEnd/>
            <a:tailEnd/>
          </a:ln>
          <a:effectLst/>
        </p:spPr>
        <p:txBody>
          <a:bodyPr lIns="91638" tIns="45819" rIns="91638" bIns="45819">
            <a:spAutoFit/>
          </a:bodyPr>
          <a:lstStyle/>
          <a:p>
            <a:pPr algn="ctr">
              <a:spcBef>
                <a:spcPct val="20000"/>
              </a:spcBef>
              <a:buClr>
                <a:schemeClr val="accent2"/>
              </a:buClr>
              <a:buFont typeface="Wingdings" pitchFamily="2" charset="2"/>
              <a:buNone/>
            </a:pPr>
            <a:r>
              <a:rPr lang="en-US" sz="2400">
                <a:solidFill>
                  <a:schemeClr val="accent3">
                    <a:lumMod val="20000"/>
                    <a:lumOff val="80000"/>
                  </a:schemeClr>
                </a:solidFill>
              </a:rPr>
              <a:t>Ứng dụng</a:t>
            </a:r>
          </a:p>
        </p:txBody>
      </p:sp>
      <p:cxnSp>
        <p:nvCxnSpPr>
          <p:cNvPr id="27" name="AutoShape 1035"/>
          <p:cNvCxnSpPr>
            <a:cxnSpLocks noChangeShapeType="1"/>
            <a:stCxn id="26" idx="2"/>
            <a:endCxn id="21" idx="0"/>
          </p:cNvCxnSpPr>
          <p:nvPr/>
        </p:nvCxnSpPr>
        <p:spPr bwMode="auto">
          <a:xfrm rot="5400000">
            <a:off x="5910259" y="2255885"/>
            <a:ext cx="203208" cy="1588"/>
          </a:xfrm>
          <a:prstGeom prst="straightConnector1">
            <a:avLst/>
          </a:prstGeom>
          <a:noFill/>
          <a:ln w="9525">
            <a:solidFill>
              <a:schemeClr val="tx1"/>
            </a:solidFill>
            <a:round/>
            <a:headEnd/>
            <a:tailEnd type="triangle" w="med" len="med"/>
          </a:ln>
          <a:effectLst/>
        </p:spPr>
      </p:cxnSp>
      <p:cxnSp>
        <p:nvCxnSpPr>
          <p:cNvPr id="28" name="AutoShape 1036"/>
          <p:cNvCxnSpPr>
            <a:cxnSpLocks noChangeShapeType="1"/>
            <a:stCxn id="21" idx="2"/>
            <a:endCxn id="20" idx="1"/>
          </p:cNvCxnSpPr>
          <p:nvPr/>
        </p:nvCxnSpPr>
        <p:spPr bwMode="auto">
          <a:xfrm rot="5400000">
            <a:off x="4799805" y="2186836"/>
            <a:ext cx="571504" cy="1852613"/>
          </a:xfrm>
          <a:prstGeom prst="bentConnector3">
            <a:avLst>
              <a:gd name="adj1" fmla="val 31936"/>
            </a:avLst>
          </a:prstGeom>
          <a:noFill/>
          <a:ln w="9525">
            <a:solidFill>
              <a:schemeClr val="tx1"/>
            </a:solidFill>
            <a:miter lim="800000"/>
            <a:headEnd/>
            <a:tailEnd type="triangle" w="med" len="med"/>
          </a:ln>
          <a:effectLst/>
        </p:spPr>
      </p:cxnSp>
      <p:cxnSp>
        <p:nvCxnSpPr>
          <p:cNvPr id="29" name="AutoShape 1037"/>
          <p:cNvCxnSpPr>
            <a:cxnSpLocks noChangeShapeType="1"/>
            <a:stCxn id="21" idx="2"/>
            <a:endCxn id="23" idx="0"/>
          </p:cNvCxnSpPr>
          <p:nvPr/>
        </p:nvCxnSpPr>
        <p:spPr bwMode="auto">
          <a:xfrm rot="16200000" flipH="1">
            <a:off x="6699209" y="2140043"/>
            <a:ext cx="459676" cy="1834368"/>
          </a:xfrm>
          <a:prstGeom prst="bentConnector3">
            <a:avLst>
              <a:gd name="adj1" fmla="val 37166"/>
            </a:avLst>
          </a:prstGeom>
          <a:noFill/>
          <a:ln w="9525">
            <a:solidFill>
              <a:schemeClr val="tx1"/>
            </a:solidFill>
            <a:miter lim="800000"/>
            <a:headEnd/>
            <a:tailEnd type="triangle" w="med" len="med"/>
          </a:ln>
          <a:effectLst/>
        </p:spPr>
      </p:cxnSp>
      <p:sp>
        <p:nvSpPr>
          <p:cNvPr id="44" name="Content Placeholder 2"/>
          <p:cNvSpPr txBox="1">
            <a:spLocks/>
          </p:cNvSpPr>
          <p:nvPr/>
        </p:nvSpPr>
        <p:spPr bwMode="auto">
          <a:xfrm>
            <a:off x="2354030" y="4827653"/>
            <a:ext cx="4143404" cy="857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2" indent="-825500"/>
            <a:r>
              <a:rPr lang="en-US" b="1" dirty="0">
                <a:solidFill>
                  <a:schemeClr val="accent3">
                    <a:lumMod val="20000"/>
                    <a:lumOff val="80000"/>
                  </a:schemeClr>
                </a:solidFill>
              </a:rPr>
              <a:t>using </a:t>
            </a:r>
            <a:r>
              <a:rPr lang="en-US" b="1" dirty="0" err="1">
                <a:solidFill>
                  <a:schemeClr val="accent3">
                    <a:lumMod val="20000"/>
                    <a:lumOff val="80000"/>
                  </a:schemeClr>
                </a:solidFill>
              </a:rPr>
              <a:t>System.Data</a:t>
            </a:r>
            <a:r>
              <a:rPr lang="en-US" b="1" dirty="0">
                <a:solidFill>
                  <a:schemeClr val="accent3">
                    <a:lumMod val="20000"/>
                    <a:lumOff val="80000"/>
                  </a:schemeClr>
                </a:solidFill>
              </a:rPr>
              <a:t>;</a:t>
            </a:r>
          </a:p>
          <a:p>
            <a:pPr lvl="2" indent="-825500"/>
            <a:r>
              <a:rPr lang="en-US" b="1" dirty="0">
                <a:solidFill>
                  <a:schemeClr val="accent3">
                    <a:lumMod val="20000"/>
                    <a:lumOff val="80000"/>
                  </a:schemeClr>
                </a:solidFill>
              </a:rPr>
              <a:t>using </a:t>
            </a:r>
            <a:r>
              <a:rPr lang="en-US" b="1" dirty="0" err="1">
                <a:solidFill>
                  <a:schemeClr val="accent3">
                    <a:lumMod val="20000"/>
                    <a:lumOff val="80000"/>
                  </a:schemeClr>
                </a:solidFill>
              </a:rPr>
              <a:t>System.Data.SQLClient</a:t>
            </a:r>
            <a:r>
              <a:rPr lang="en-US" b="1" dirty="0">
                <a:solidFill>
                  <a:schemeClr val="accent3">
                    <a:lumMod val="20000"/>
                    <a:lumOff val="80000"/>
                  </a:schemeClr>
                </a:solidFill>
              </a:rPr>
              <a:t>;</a:t>
            </a:r>
          </a:p>
        </p:txBody>
      </p:sp>
      <p:sp>
        <p:nvSpPr>
          <p:cNvPr id="45" name="Content Placeholder 2"/>
          <p:cNvSpPr txBox="1">
            <a:spLocks/>
          </p:cNvSpPr>
          <p:nvPr/>
        </p:nvSpPr>
        <p:spPr bwMode="auto">
          <a:xfrm>
            <a:off x="6238876" y="4827653"/>
            <a:ext cx="3500462" cy="857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2" indent="-825500"/>
            <a:r>
              <a:rPr lang="en-US" b="1">
                <a:solidFill>
                  <a:schemeClr val="accent3">
                    <a:lumMod val="20000"/>
                    <a:lumOff val="80000"/>
                  </a:schemeClr>
                </a:solidFill>
              </a:rPr>
              <a:t>using System.Data;</a:t>
            </a:r>
          </a:p>
          <a:p>
            <a:pPr lvl="2" indent="-825500"/>
            <a:r>
              <a:rPr lang="en-US" b="1">
                <a:solidFill>
                  <a:schemeClr val="accent3">
                    <a:lumMod val="20000"/>
                    <a:lumOff val="80000"/>
                  </a:schemeClr>
                </a:solidFill>
              </a:rPr>
              <a:t>using System.Data.OleDB;</a:t>
            </a:r>
          </a:p>
        </p:txBody>
      </p:sp>
      <p:sp>
        <p:nvSpPr>
          <p:cNvPr id="7" name="Slide Number Placeholder 6"/>
          <p:cNvSpPr>
            <a:spLocks noGrp="1"/>
          </p:cNvSpPr>
          <p:nvPr>
            <p:ph type="sldNum" sz="quarter" idx="4294967295"/>
          </p:nvPr>
        </p:nvSpPr>
        <p:spPr>
          <a:xfrm>
            <a:off x="0" y="-815925"/>
            <a:ext cx="0" cy="0"/>
          </a:xfrm>
        </p:spPr>
        <p:txBody>
          <a:bodyPr/>
          <a:lstStyle/>
          <a:p>
            <a:endParaRPr lang="vi-VN" dirty="0">
              <a:solidFill>
                <a:schemeClr val="accent3">
                  <a:lumMod val="20000"/>
                  <a:lumOff val="80000"/>
                </a:schemeClr>
              </a:solidFill>
            </a:endParaRPr>
          </a:p>
        </p:txBody>
      </p:sp>
    </p:spTree>
    <p:extLst>
      <p:ext uri="{BB962C8B-B14F-4D97-AF65-F5344CB8AC3E}">
        <p14:creationId xmlns:p14="http://schemas.microsoft.com/office/powerpoint/2010/main" val="1549344045"/>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Kiến trúc ADO.NET</a:t>
            </a:r>
            <a:endParaRPr lang="en-US"/>
          </a:p>
        </p:txBody>
      </p:sp>
      <p:sp>
        <p:nvSpPr>
          <p:cNvPr id="4" name="Date Placeholder 3"/>
          <p:cNvSpPr>
            <a:spLocks noGrp="1"/>
          </p:cNvSpPr>
          <p:nvPr>
            <p:ph type="dt" sz="half" idx="10"/>
          </p:nvPr>
        </p:nvSpPr>
        <p:spPr/>
        <p:txBody>
          <a:bodyPr/>
          <a:lstStyle/>
          <a:p>
            <a:fld id="{28EB6B46-74CF-4F58-B2CD-489C412892E9}" type="datetime1">
              <a:rPr lang="vi-VN" smtClean="0"/>
              <a:t>15/10/2022</a:t>
            </a:fld>
            <a:endParaRPr lang="vi-VN"/>
          </a:p>
        </p:txBody>
      </p:sp>
      <p:sp>
        <p:nvSpPr>
          <p:cNvPr id="5" name="Footer Placeholder 4"/>
          <p:cNvSpPr>
            <a:spLocks noGrp="1"/>
          </p:cNvSpPr>
          <p:nvPr>
            <p:ph type="ftr" sz="quarter" idx="4294967295"/>
          </p:nvPr>
        </p:nvSpPr>
        <p:spPr/>
        <p:txBody>
          <a:bodyPr/>
          <a:lstStyle/>
          <a:p>
            <a:r>
              <a:rPr lang="vi-VN" smtClean="0"/>
              <a:t>Chương 5. Lập trình cơ sở dữ liệu</a:t>
            </a:r>
            <a:endParaRPr lang="vi-VN"/>
          </a:p>
        </p:txBody>
      </p:sp>
      <p:pic>
        <p:nvPicPr>
          <p:cNvPr id="6" name="Picture 91" descr="http://msdn.microsoft.com/library/en-us/cpguide/html/ado_2.gif"/>
          <p:cNvPicPr>
            <a:picLocks noChangeAspect="1" noChangeArrowheads="1"/>
          </p:cNvPicPr>
          <p:nvPr/>
        </p:nvPicPr>
        <p:blipFill>
          <a:blip r:embed="rId3"/>
          <a:srcRect/>
          <a:stretch>
            <a:fillRect/>
          </a:stretch>
        </p:blipFill>
        <p:spPr bwMode="auto">
          <a:xfrm>
            <a:off x="2953288" y="850901"/>
            <a:ext cx="8819612" cy="4830292"/>
          </a:xfrm>
          <a:prstGeom prst="rect">
            <a:avLst/>
          </a:prstGeom>
          <a:noFill/>
        </p:spPr>
      </p:pic>
      <p:sp>
        <p:nvSpPr>
          <p:cNvPr id="7" name="Content Placeholder 2"/>
          <p:cNvSpPr>
            <a:spLocks noGrp="1"/>
          </p:cNvSpPr>
          <p:nvPr>
            <p:ph idx="1"/>
          </p:nvPr>
        </p:nvSpPr>
        <p:spPr>
          <a:xfrm>
            <a:off x="640080" y="1518413"/>
            <a:ext cx="2452678" cy="857256"/>
          </a:xfrm>
        </p:spPr>
        <p:txBody>
          <a:bodyPr/>
          <a:lstStyle/>
          <a:p>
            <a:pPr>
              <a:buFont typeface="+mj-lt"/>
              <a:buAutoNum type="arabicPeriod"/>
            </a:pPr>
            <a:r>
              <a:rPr lang="en-US" sz="2200" dirty="0"/>
              <a:t>Connection</a:t>
            </a:r>
          </a:p>
          <a:p>
            <a:pPr>
              <a:buFont typeface="+mj-lt"/>
              <a:buAutoNum type="arabicPeriod"/>
            </a:pPr>
            <a:r>
              <a:rPr lang="en-US" sz="2200" dirty="0"/>
              <a:t>Command</a:t>
            </a:r>
          </a:p>
        </p:txBody>
      </p:sp>
      <p:sp>
        <p:nvSpPr>
          <p:cNvPr id="9" name="Rectangle 8"/>
          <p:cNvSpPr/>
          <p:nvPr/>
        </p:nvSpPr>
        <p:spPr>
          <a:xfrm>
            <a:off x="523900" y="2672017"/>
            <a:ext cx="2928942" cy="837152"/>
          </a:xfrm>
          <a:prstGeom prst="rect">
            <a:avLst/>
          </a:prstGeom>
        </p:spPr>
        <p:txBody>
          <a:bodyPr wrap="square">
            <a:spAutoFit/>
          </a:bodyPr>
          <a:lstStyle/>
          <a:p>
            <a:pPr marL="469900" indent="-469900" algn="just" fontAlgn="base">
              <a:spcBef>
                <a:spcPct val="20000"/>
              </a:spcBef>
              <a:spcAft>
                <a:spcPct val="0"/>
              </a:spcAft>
              <a:buClr>
                <a:srgbClr val="CC0000"/>
              </a:buClr>
              <a:buFont typeface="+mj-lt"/>
              <a:buAutoNum type="arabicPeriod" startAt="3"/>
            </a:pPr>
            <a:r>
              <a:rPr lang="en-US" sz="2200" kern="0" dirty="0" err="1">
                <a:solidFill>
                  <a:schemeClr val="accent3">
                    <a:lumMod val="20000"/>
                    <a:lumOff val="80000"/>
                  </a:schemeClr>
                </a:solidFill>
              </a:rPr>
              <a:t>DataReader</a:t>
            </a:r>
            <a:endParaRPr lang="en-US" sz="2200" kern="0" dirty="0">
              <a:solidFill>
                <a:schemeClr val="accent3">
                  <a:lumMod val="20000"/>
                  <a:lumOff val="80000"/>
                </a:schemeClr>
              </a:solidFill>
            </a:endParaRPr>
          </a:p>
          <a:p>
            <a:pPr marL="469900" indent="-469900" algn="just" fontAlgn="base">
              <a:spcBef>
                <a:spcPct val="20000"/>
              </a:spcBef>
              <a:spcAft>
                <a:spcPct val="0"/>
              </a:spcAft>
              <a:buClr>
                <a:srgbClr val="CC0000"/>
              </a:buClr>
              <a:buFont typeface="+mj-lt"/>
              <a:buAutoNum type="arabicPeriod" startAt="4"/>
            </a:pPr>
            <a:r>
              <a:rPr lang="en-US" sz="2200" kern="0" dirty="0" err="1">
                <a:solidFill>
                  <a:schemeClr val="accent3">
                    <a:lumMod val="20000"/>
                    <a:lumOff val="80000"/>
                  </a:schemeClr>
                </a:solidFill>
              </a:rPr>
              <a:t>DataAdapter</a:t>
            </a:r>
            <a:endParaRPr lang="en-US" sz="2200" kern="0" dirty="0">
              <a:solidFill>
                <a:schemeClr val="accent3">
                  <a:lumMod val="20000"/>
                  <a:lumOff val="80000"/>
                </a:schemeClr>
              </a:solidFill>
            </a:endParaRPr>
          </a:p>
        </p:txBody>
      </p:sp>
      <p:sp>
        <p:nvSpPr>
          <p:cNvPr id="10" name="Rectangle 9"/>
          <p:cNvSpPr/>
          <p:nvPr/>
        </p:nvSpPr>
        <p:spPr>
          <a:xfrm>
            <a:off x="523900" y="3844350"/>
            <a:ext cx="2214562" cy="461665"/>
          </a:xfrm>
          <a:prstGeom prst="rect">
            <a:avLst/>
          </a:prstGeom>
        </p:spPr>
        <p:txBody>
          <a:bodyPr wrap="square">
            <a:spAutoFit/>
          </a:bodyPr>
          <a:lstStyle/>
          <a:p>
            <a:pPr marL="469900" indent="-469900" algn="just" fontAlgn="base">
              <a:spcBef>
                <a:spcPct val="20000"/>
              </a:spcBef>
              <a:spcAft>
                <a:spcPct val="0"/>
              </a:spcAft>
              <a:buClr>
                <a:srgbClr val="CC0000"/>
              </a:buClr>
              <a:buFont typeface="+mj-lt"/>
              <a:buAutoNum type="arabicPeriod" startAt="5"/>
            </a:pPr>
            <a:r>
              <a:rPr lang="en-US" sz="2400" kern="0" dirty="0">
                <a:solidFill>
                  <a:schemeClr val="accent3">
                    <a:lumMod val="20000"/>
                    <a:lumOff val="80000"/>
                  </a:schemeClr>
                </a:solidFill>
              </a:rPr>
              <a:t>Dataset</a:t>
            </a:r>
            <a:endParaRPr lang="en-US" dirty="0">
              <a:solidFill>
                <a:schemeClr val="accent3">
                  <a:lumMod val="20000"/>
                  <a:lumOff val="80000"/>
                </a:schemeClr>
              </a:solidFill>
            </a:endParaRPr>
          </a:p>
        </p:txBody>
      </p:sp>
      <p:sp>
        <p:nvSpPr>
          <p:cNvPr id="3" name="Slide Number Placeholder 2"/>
          <p:cNvSpPr>
            <a:spLocks noGrp="1"/>
          </p:cNvSpPr>
          <p:nvPr>
            <p:ph type="sldNum" sz="quarter" idx="4294967295"/>
          </p:nvPr>
        </p:nvSpPr>
        <p:spPr/>
        <p:txBody>
          <a:bodyPr/>
          <a:lstStyle/>
          <a:p>
            <a:fld id="{5AB95402-1E0D-474E-8D8C-CBE7F053639E}" type="slidenum">
              <a:rPr lang="vi-VN" smtClean="0"/>
              <a:pPr/>
              <a:t>6</a:t>
            </a:fld>
            <a:r>
              <a:rPr lang="vi-VN" smtClean="0"/>
              <a:t>/46</a:t>
            </a:r>
            <a:endParaRPr lang="vi-VN"/>
          </a:p>
        </p:txBody>
      </p:sp>
      <p:sp>
        <p:nvSpPr>
          <p:cNvPr id="8" name="Rectangle 7"/>
          <p:cNvSpPr/>
          <p:nvPr/>
        </p:nvSpPr>
        <p:spPr>
          <a:xfrm>
            <a:off x="2953288" y="3995016"/>
            <a:ext cx="5612488" cy="1200329"/>
          </a:xfrm>
          <a:prstGeom prst="rect">
            <a:avLst/>
          </a:prstGeom>
        </p:spPr>
        <p:txBody>
          <a:bodyPr wrap="square">
            <a:spAutoFit/>
          </a:bodyPr>
          <a:lstStyle/>
          <a:p>
            <a:r>
              <a:rPr lang="vi-VN" b="1" dirty="0" smtClean="0">
                <a:solidFill>
                  <a:srgbClr val="222222"/>
                </a:solidFill>
                <a:latin typeface="HelveticaNeue"/>
              </a:rPr>
              <a:t>.NET Framework data providers cung cấp đối tượng hỗ trợ cho việc mở kết nối tới các cơ sở dữ liệu, các đối tượng hỗ trợ thực thi các câu lệnh cơ bản thực thi trên dữ liệu của SQL</a:t>
            </a:r>
            <a:endParaRPr lang="en-US" b="1" dirty="0"/>
          </a:p>
        </p:txBody>
      </p:sp>
      <p:sp>
        <p:nvSpPr>
          <p:cNvPr id="11" name="Rectangle 10"/>
          <p:cNvSpPr/>
          <p:nvPr/>
        </p:nvSpPr>
        <p:spPr>
          <a:xfrm>
            <a:off x="9049288" y="4212558"/>
            <a:ext cx="2942956" cy="2031325"/>
          </a:xfrm>
          <a:prstGeom prst="rect">
            <a:avLst/>
          </a:prstGeom>
        </p:spPr>
        <p:txBody>
          <a:bodyPr wrap="square">
            <a:spAutoFit/>
          </a:bodyPr>
          <a:lstStyle/>
          <a:p>
            <a:r>
              <a:rPr lang="vi-VN" b="1" dirty="0">
                <a:solidFill>
                  <a:srgbClr val="222222"/>
                </a:solidFill>
                <a:latin typeface="HelveticaNeue"/>
              </a:rPr>
              <a:t>DataSet và các lớp liên quan tới nó như DataRow, DataTable, DataView  dùng cho việc lưu trữ dữ liệu của cơ sở dữ liệu sau khi thực thi các câu </a:t>
            </a:r>
            <a:r>
              <a:rPr lang="vi-VN" b="1" dirty="0" smtClean="0">
                <a:solidFill>
                  <a:srgbClr val="222222"/>
                </a:solidFill>
                <a:latin typeface="HelveticaNeue"/>
              </a:rPr>
              <a:t>lệnh</a:t>
            </a:r>
            <a:r>
              <a:rPr lang="en-US" b="1" dirty="0" smtClean="0">
                <a:solidFill>
                  <a:srgbClr val="222222"/>
                </a:solidFill>
                <a:latin typeface="HelveticaNeue"/>
              </a:rPr>
              <a:t> (RAM)</a:t>
            </a:r>
            <a:r>
              <a:rPr lang="vi-VN" b="1" dirty="0">
                <a:solidFill>
                  <a:srgbClr val="222222"/>
                </a:solidFill>
                <a:latin typeface="HelveticaNeue"/>
              </a:rPr>
              <a:t> </a:t>
            </a:r>
            <a:endParaRPr lang="en-US" b="1" dirty="0"/>
          </a:p>
        </p:txBody>
      </p:sp>
    </p:spTree>
    <p:extLst>
      <p:ext uri="{BB962C8B-B14F-4D97-AF65-F5344CB8AC3E}">
        <p14:creationId xmlns:p14="http://schemas.microsoft.com/office/powerpoint/2010/main" val="3357509348"/>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 Kết nối CSDL bằng ADO.NET </a:t>
            </a:r>
            <a:endParaRPr lang="en-US"/>
          </a:p>
        </p:txBody>
      </p:sp>
      <p:sp>
        <p:nvSpPr>
          <p:cNvPr id="3" name="Content Placeholder 2"/>
          <p:cNvSpPr>
            <a:spLocks noGrp="1"/>
          </p:cNvSpPr>
          <p:nvPr>
            <p:ph idx="1"/>
          </p:nvPr>
        </p:nvSpPr>
        <p:spPr/>
        <p:txBody>
          <a:bodyPr/>
          <a:lstStyle/>
          <a:p>
            <a:r>
              <a:rPr lang="en-US" smtClean="0"/>
              <a:t>Connection</a:t>
            </a:r>
          </a:p>
          <a:p>
            <a:r>
              <a:rPr lang="en-US" smtClean="0"/>
              <a:t>Command</a:t>
            </a:r>
          </a:p>
          <a:p>
            <a:r>
              <a:rPr lang="en-US" smtClean="0"/>
              <a:t>DataReader</a:t>
            </a:r>
          </a:p>
          <a:p>
            <a:r>
              <a:rPr lang="en-US" smtClean="0"/>
              <a:t>DataAdaper</a:t>
            </a:r>
          </a:p>
          <a:p>
            <a:r>
              <a:rPr lang="en-US" smtClean="0"/>
              <a:t>Dataset</a:t>
            </a:r>
          </a:p>
          <a:p>
            <a:endParaRPr lang="en-US"/>
          </a:p>
        </p:txBody>
      </p:sp>
      <p:sp>
        <p:nvSpPr>
          <p:cNvPr id="4" name="Date Placeholder 3"/>
          <p:cNvSpPr>
            <a:spLocks noGrp="1"/>
          </p:cNvSpPr>
          <p:nvPr>
            <p:ph type="dt" sz="half" idx="10"/>
          </p:nvPr>
        </p:nvSpPr>
        <p:spPr/>
        <p:txBody>
          <a:bodyPr/>
          <a:lstStyle/>
          <a:p>
            <a:fld id="{A15A3849-959A-4153-A874-1375E406F500}" type="datetime1">
              <a:rPr lang="vi-VN" smtClean="0"/>
              <a:t>15/10/2022</a:t>
            </a:fld>
            <a:endParaRPr lang="vi-VN"/>
          </a:p>
        </p:txBody>
      </p:sp>
      <p:sp>
        <p:nvSpPr>
          <p:cNvPr id="5" name="Footer Placeholder 4"/>
          <p:cNvSpPr>
            <a:spLocks noGrp="1"/>
          </p:cNvSpPr>
          <p:nvPr>
            <p:ph type="ftr" sz="quarter" idx="4294967295"/>
          </p:nvPr>
        </p:nvSpPr>
        <p:spPr/>
        <p:txBody>
          <a:bodyPr/>
          <a:lstStyle/>
          <a:p>
            <a:r>
              <a:rPr lang="vi-VN" smtClean="0"/>
              <a:t>Chương 5. Lập trình cơ sở dữ liệu</a:t>
            </a:r>
            <a:endParaRPr lang="vi-VN"/>
          </a:p>
        </p:txBody>
      </p:sp>
      <p:sp>
        <p:nvSpPr>
          <p:cNvPr id="6" name="Slide Number Placeholder 5"/>
          <p:cNvSpPr>
            <a:spLocks noGrp="1"/>
          </p:cNvSpPr>
          <p:nvPr>
            <p:ph type="sldNum" sz="quarter" idx="4294967295"/>
          </p:nvPr>
        </p:nvSpPr>
        <p:spPr/>
        <p:txBody>
          <a:bodyPr/>
          <a:lstStyle/>
          <a:p>
            <a:fld id="{5AB95402-1E0D-474E-8D8C-CBE7F053639E}" type="slidenum">
              <a:rPr lang="vi-VN" smtClean="0"/>
              <a:pPr/>
              <a:t>7</a:t>
            </a:fld>
            <a:r>
              <a:rPr lang="vi-VN" smtClean="0"/>
              <a:t>/46</a:t>
            </a:r>
            <a:endParaRPr lang="vi-VN"/>
          </a:p>
        </p:txBody>
      </p:sp>
    </p:spTree>
    <p:extLst>
      <p:ext uri="{BB962C8B-B14F-4D97-AF65-F5344CB8AC3E}">
        <p14:creationId xmlns:p14="http://schemas.microsoft.com/office/powerpoint/2010/main" val="2658633295"/>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2.1. Connection</a:t>
            </a:r>
            <a:endParaRPr lang="en-US"/>
          </a:p>
        </p:txBody>
      </p:sp>
      <p:sp>
        <p:nvSpPr>
          <p:cNvPr id="3" name="Content Placeholder 2"/>
          <p:cNvSpPr>
            <a:spLocks noGrp="1"/>
          </p:cNvSpPr>
          <p:nvPr>
            <p:ph idx="1"/>
          </p:nvPr>
        </p:nvSpPr>
        <p:spPr>
          <a:xfrm>
            <a:off x="2413000" y="918369"/>
            <a:ext cx="7924800" cy="5181600"/>
          </a:xfrm>
        </p:spPr>
        <p:txBody>
          <a:bodyPr/>
          <a:lstStyle/>
          <a:p>
            <a:r>
              <a:rPr lang="en-US" sz="2200" dirty="0" err="1" smtClean="0"/>
              <a:t>Thiết</a:t>
            </a:r>
            <a:r>
              <a:rPr lang="en-US" sz="2200" dirty="0" smtClean="0"/>
              <a:t> </a:t>
            </a:r>
            <a:r>
              <a:rPr lang="en-US" sz="2200" dirty="0" err="1" smtClean="0"/>
              <a:t>lập</a:t>
            </a:r>
            <a:r>
              <a:rPr lang="en-US" sz="2200" dirty="0" smtClean="0"/>
              <a:t> </a:t>
            </a:r>
            <a:r>
              <a:rPr lang="en-US" sz="2200" dirty="0" err="1" smtClean="0"/>
              <a:t>và</a:t>
            </a:r>
            <a:r>
              <a:rPr lang="en-US" sz="2200" dirty="0" smtClean="0"/>
              <a:t> </a:t>
            </a:r>
            <a:r>
              <a:rPr lang="en-US" sz="2200" dirty="0" err="1" smtClean="0"/>
              <a:t>quản</a:t>
            </a:r>
            <a:r>
              <a:rPr lang="en-US" sz="2200" dirty="0" smtClean="0"/>
              <a:t> </a:t>
            </a:r>
            <a:r>
              <a:rPr lang="en-US" sz="2200" dirty="0" err="1" smtClean="0"/>
              <a:t>lý</a:t>
            </a:r>
            <a:r>
              <a:rPr lang="en-US" sz="2200" dirty="0" smtClean="0"/>
              <a:t> </a:t>
            </a:r>
            <a:r>
              <a:rPr lang="en-US" sz="2200" dirty="0" err="1" smtClean="0"/>
              <a:t>kết</a:t>
            </a:r>
            <a:r>
              <a:rPr lang="en-US" sz="2200" dirty="0" smtClean="0"/>
              <a:t> </a:t>
            </a:r>
            <a:r>
              <a:rPr lang="en-US" sz="2200" dirty="0" err="1" smtClean="0"/>
              <a:t>nối</a:t>
            </a:r>
            <a:r>
              <a:rPr lang="en-US" sz="2200" dirty="0" smtClean="0"/>
              <a:t> </a:t>
            </a:r>
            <a:r>
              <a:rPr lang="en-US" sz="2200" dirty="0" err="1" smtClean="0"/>
              <a:t>với</a:t>
            </a:r>
            <a:r>
              <a:rPr lang="en-US" sz="2200" dirty="0" smtClean="0"/>
              <a:t> CSDL</a:t>
            </a:r>
          </a:p>
          <a:p>
            <a:r>
              <a:rPr lang="en-US" sz="2200" dirty="0" err="1" smtClean="0"/>
              <a:t>Cac</a:t>
            </a:r>
            <a:r>
              <a:rPr lang="en-US" sz="2200" dirty="0" smtClean="0"/>
              <a:t> </a:t>
            </a:r>
            <a:r>
              <a:rPr lang="en-US" sz="2200" dirty="0" err="1" smtClean="0"/>
              <a:t>loai</a:t>
            </a:r>
            <a:r>
              <a:rPr lang="en-US" sz="2200" dirty="0" smtClean="0"/>
              <a:t> Connection:</a:t>
            </a:r>
          </a:p>
          <a:p>
            <a:pPr lvl="1"/>
            <a:r>
              <a:rPr lang="en-US" sz="2200" dirty="0" err="1" smtClean="0"/>
              <a:t>SqlConnection</a:t>
            </a:r>
            <a:endParaRPr lang="en-US" sz="2200" dirty="0" smtClean="0"/>
          </a:p>
          <a:p>
            <a:pPr lvl="1"/>
            <a:r>
              <a:rPr lang="en-US" sz="2200" dirty="0" err="1" smtClean="0"/>
              <a:t>OleDbConnection</a:t>
            </a:r>
            <a:endParaRPr lang="en-US" sz="2200" dirty="0" smtClean="0"/>
          </a:p>
          <a:p>
            <a:pPr lvl="1"/>
            <a:r>
              <a:rPr lang="en-US" sz="2200" dirty="0" smtClean="0"/>
              <a:t>…</a:t>
            </a:r>
          </a:p>
          <a:p>
            <a:r>
              <a:rPr lang="en-US" sz="2200" dirty="0" err="1" smtClean="0"/>
              <a:t>Thuộc</a:t>
            </a:r>
            <a:r>
              <a:rPr lang="en-US" sz="2200" dirty="0" smtClean="0"/>
              <a:t> </a:t>
            </a:r>
            <a:r>
              <a:rPr lang="en-US" sz="2200" dirty="0" err="1" smtClean="0"/>
              <a:t>tính</a:t>
            </a:r>
            <a:r>
              <a:rPr lang="en-US" sz="2200" dirty="0" smtClean="0"/>
              <a:t> </a:t>
            </a:r>
            <a:r>
              <a:rPr lang="en-US" sz="2200" dirty="0" err="1" smtClean="0"/>
              <a:t>quan</a:t>
            </a:r>
            <a:r>
              <a:rPr lang="en-US" sz="2200" dirty="0" smtClean="0"/>
              <a:t> </a:t>
            </a:r>
            <a:r>
              <a:rPr lang="en-US" sz="2200" dirty="0" err="1" smtClean="0"/>
              <a:t>trọng</a:t>
            </a:r>
            <a:r>
              <a:rPr lang="en-US" sz="2200" dirty="0" smtClean="0"/>
              <a:t>:</a:t>
            </a:r>
          </a:p>
          <a:p>
            <a:pPr lvl="1"/>
            <a:r>
              <a:rPr lang="en-US" sz="2200" dirty="0" err="1" smtClean="0"/>
              <a:t>ConnectionString</a:t>
            </a:r>
            <a:endParaRPr lang="en-US" sz="2200" dirty="0" smtClean="0"/>
          </a:p>
          <a:p>
            <a:r>
              <a:rPr lang="en-US" sz="2200" dirty="0" err="1" smtClean="0"/>
              <a:t>Phương</a:t>
            </a:r>
            <a:r>
              <a:rPr lang="en-US" sz="2200" dirty="0" smtClean="0"/>
              <a:t> </a:t>
            </a:r>
            <a:r>
              <a:rPr lang="en-US" sz="2200" dirty="0" err="1" smtClean="0"/>
              <a:t>thức</a:t>
            </a:r>
            <a:r>
              <a:rPr lang="en-US" sz="2200" dirty="0" smtClean="0"/>
              <a:t> </a:t>
            </a:r>
            <a:r>
              <a:rPr lang="en-US" sz="2200" dirty="0" err="1" smtClean="0"/>
              <a:t>quan</a:t>
            </a:r>
            <a:r>
              <a:rPr lang="en-US" sz="2200" dirty="0" smtClean="0"/>
              <a:t> </a:t>
            </a:r>
            <a:r>
              <a:rPr lang="en-US" sz="2200" dirty="0" err="1" smtClean="0"/>
              <a:t>trọng</a:t>
            </a:r>
            <a:r>
              <a:rPr lang="en-US" sz="2200" dirty="0" smtClean="0"/>
              <a:t>:</a:t>
            </a:r>
          </a:p>
          <a:p>
            <a:pPr lvl="1"/>
            <a:r>
              <a:rPr lang="en-US" sz="2200" dirty="0" smtClean="0"/>
              <a:t>Open()</a:t>
            </a:r>
          </a:p>
          <a:p>
            <a:pPr lvl="1"/>
            <a:r>
              <a:rPr lang="en-US" sz="2200" dirty="0" smtClean="0"/>
              <a:t>Close()</a:t>
            </a:r>
          </a:p>
          <a:p>
            <a:r>
              <a:rPr lang="en-US" sz="2200" dirty="0" err="1" smtClean="0"/>
              <a:t>Chú</a:t>
            </a:r>
            <a:r>
              <a:rPr lang="en-US" sz="2200" dirty="0" smtClean="0"/>
              <a:t> ý: </a:t>
            </a:r>
          </a:p>
          <a:p>
            <a:pPr lvl="1"/>
            <a:r>
              <a:rPr lang="en-US" sz="2200" dirty="0" err="1" smtClean="0"/>
              <a:t>Luôn</a:t>
            </a:r>
            <a:r>
              <a:rPr lang="en-US" sz="2200" dirty="0" smtClean="0"/>
              <a:t> </a:t>
            </a:r>
            <a:r>
              <a:rPr lang="en-US" sz="2200" dirty="0" err="1" smtClean="0"/>
              <a:t>đóng</a:t>
            </a:r>
            <a:r>
              <a:rPr lang="en-US" sz="2200" dirty="0" smtClean="0"/>
              <a:t> Connection </a:t>
            </a:r>
            <a:r>
              <a:rPr lang="en-US" sz="2200" dirty="0" err="1" smtClean="0"/>
              <a:t>sau</a:t>
            </a:r>
            <a:r>
              <a:rPr lang="en-US" sz="2200" dirty="0" smtClean="0"/>
              <a:t> </a:t>
            </a:r>
            <a:r>
              <a:rPr lang="en-US" sz="2200" dirty="0" err="1" smtClean="0"/>
              <a:t>khi</a:t>
            </a:r>
            <a:r>
              <a:rPr lang="en-US" sz="2200" dirty="0" smtClean="0"/>
              <a:t> </a:t>
            </a:r>
            <a:r>
              <a:rPr lang="en-US" sz="2200" dirty="0" err="1" smtClean="0"/>
              <a:t>sử</a:t>
            </a:r>
            <a:r>
              <a:rPr lang="en-US" sz="2200" dirty="0" smtClean="0"/>
              <a:t> </a:t>
            </a:r>
            <a:r>
              <a:rPr lang="en-US" sz="2200" dirty="0" err="1" smtClean="0"/>
              <a:t>dụng</a:t>
            </a:r>
            <a:endParaRPr lang="en-US" sz="2200" dirty="0" smtClean="0"/>
          </a:p>
        </p:txBody>
      </p:sp>
      <p:sp>
        <p:nvSpPr>
          <p:cNvPr id="4" name="Date Placeholder 3"/>
          <p:cNvSpPr>
            <a:spLocks noGrp="1"/>
          </p:cNvSpPr>
          <p:nvPr>
            <p:ph type="dt" sz="half" idx="10"/>
          </p:nvPr>
        </p:nvSpPr>
        <p:spPr/>
        <p:txBody>
          <a:bodyPr/>
          <a:lstStyle/>
          <a:p>
            <a:fld id="{D13B4666-4224-479F-99B9-E48DEA041B5A}" type="datetime1">
              <a:rPr lang="vi-VN" smtClean="0"/>
              <a:t>15/10/2022</a:t>
            </a:fld>
            <a:endParaRPr lang="vi-VN"/>
          </a:p>
        </p:txBody>
      </p:sp>
      <p:sp>
        <p:nvSpPr>
          <p:cNvPr id="5" name="Footer Placeholder 4"/>
          <p:cNvSpPr>
            <a:spLocks noGrp="1"/>
          </p:cNvSpPr>
          <p:nvPr>
            <p:ph type="ftr" sz="quarter" idx="4294967295"/>
          </p:nvPr>
        </p:nvSpPr>
        <p:spPr/>
        <p:txBody>
          <a:bodyPr/>
          <a:lstStyle/>
          <a:p>
            <a:r>
              <a:rPr lang="vi-VN" dirty="0" smtClean="0"/>
              <a:t>Chương 5. Lập trình cơ sở dữ liệu</a:t>
            </a:r>
            <a:endParaRPr lang="vi-VN" dirty="0"/>
          </a:p>
        </p:txBody>
      </p:sp>
      <p:sp>
        <p:nvSpPr>
          <p:cNvPr id="6" name="Slide Number Placeholder 5"/>
          <p:cNvSpPr>
            <a:spLocks noGrp="1"/>
          </p:cNvSpPr>
          <p:nvPr>
            <p:ph type="sldNum" sz="quarter" idx="4294967295"/>
          </p:nvPr>
        </p:nvSpPr>
        <p:spPr/>
        <p:txBody>
          <a:bodyPr/>
          <a:lstStyle/>
          <a:p>
            <a:fld id="{5AB95402-1E0D-474E-8D8C-CBE7F053639E}" type="slidenum">
              <a:rPr lang="vi-VN" smtClean="0"/>
              <a:pPr/>
              <a:t>8</a:t>
            </a:fld>
            <a:r>
              <a:rPr lang="vi-VN" smtClean="0"/>
              <a:t>/46</a:t>
            </a:r>
            <a:endParaRPr lang="vi-VN"/>
          </a:p>
        </p:txBody>
      </p:sp>
    </p:spTree>
    <p:extLst>
      <p:ext uri="{BB962C8B-B14F-4D97-AF65-F5344CB8AC3E}">
        <p14:creationId xmlns:p14="http://schemas.microsoft.com/office/powerpoint/2010/main" val="2004064487"/>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2.1.Connection (tiếp)</a:t>
            </a:r>
            <a:endParaRPr lang="en-US"/>
          </a:p>
        </p:txBody>
      </p:sp>
      <p:sp>
        <p:nvSpPr>
          <p:cNvPr id="3" name="Content Placeholder 2"/>
          <p:cNvSpPr>
            <a:spLocks noGrp="1"/>
          </p:cNvSpPr>
          <p:nvPr>
            <p:ph idx="1"/>
          </p:nvPr>
        </p:nvSpPr>
        <p:spPr>
          <a:xfrm>
            <a:off x="3937471" y="850901"/>
            <a:ext cx="8024842" cy="5181600"/>
          </a:xfrm>
        </p:spPr>
        <p:txBody>
          <a:bodyPr/>
          <a:lstStyle/>
          <a:p>
            <a:r>
              <a:rPr lang="en-US" dirty="0" err="1" smtClean="0">
                <a:solidFill>
                  <a:schemeClr val="accent5">
                    <a:lumMod val="20000"/>
                    <a:lumOff val="80000"/>
                  </a:schemeClr>
                </a:solidFill>
              </a:rPr>
              <a:t>Ví</a:t>
            </a:r>
            <a:r>
              <a:rPr lang="en-US" dirty="0" smtClean="0">
                <a:solidFill>
                  <a:schemeClr val="accent5">
                    <a:lumMod val="20000"/>
                    <a:lumOff val="80000"/>
                  </a:schemeClr>
                </a:solidFill>
              </a:rPr>
              <a:t> </a:t>
            </a:r>
            <a:r>
              <a:rPr lang="en-US" dirty="0" err="1" smtClean="0">
                <a:solidFill>
                  <a:schemeClr val="accent5">
                    <a:lumMod val="20000"/>
                    <a:lumOff val="80000"/>
                  </a:schemeClr>
                </a:solidFill>
              </a:rPr>
              <a:t>dụ</a:t>
            </a:r>
            <a:r>
              <a:rPr lang="en-US" dirty="0" smtClean="0">
                <a:solidFill>
                  <a:schemeClr val="accent5">
                    <a:lumMod val="20000"/>
                    <a:lumOff val="80000"/>
                  </a:schemeClr>
                </a:solidFill>
              </a:rPr>
              <a:t>:</a:t>
            </a:r>
            <a:endParaRPr lang="vi-VN" dirty="0" smtClean="0">
              <a:solidFill>
                <a:schemeClr val="accent5">
                  <a:lumMod val="20000"/>
                  <a:lumOff val="80000"/>
                </a:schemeClr>
              </a:solidFill>
            </a:endParaRPr>
          </a:p>
          <a:p>
            <a:pPr marL="0" indent="0">
              <a:buNone/>
            </a:pPr>
            <a:r>
              <a:rPr lang="vi-VN" sz="2400" dirty="0">
                <a:solidFill>
                  <a:schemeClr val="accent5">
                    <a:lumMod val="20000"/>
                    <a:lumOff val="80000"/>
                  </a:schemeClr>
                </a:solidFill>
                <a:latin typeface="Consolas"/>
              </a:rPr>
              <a:t>SqlConnection con; //Đối tượng để kết nối</a:t>
            </a:r>
          </a:p>
          <a:p>
            <a:pPr marL="268288" indent="-268288">
              <a:buNone/>
            </a:pPr>
            <a:r>
              <a:rPr lang="vi-VN" sz="2400" dirty="0">
                <a:solidFill>
                  <a:schemeClr val="accent5">
                    <a:lumMod val="20000"/>
                    <a:lumOff val="80000"/>
                  </a:schemeClr>
                </a:solidFill>
                <a:latin typeface="Consolas"/>
              </a:rPr>
              <a:t>con = new SqlConnection(); //Khởi tạo</a:t>
            </a:r>
            <a:endParaRPr lang="en-US" sz="2400" dirty="0">
              <a:solidFill>
                <a:schemeClr val="accent5">
                  <a:lumMod val="20000"/>
                  <a:lumOff val="80000"/>
                </a:schemeClr>
              </a:solidFill>
              <a:latin typeface="Consolas"/>
            </a:endParaRPr>
          </a:p>
          <a:p>
            <a:pPr marL="268288" indent="-268288">
              <a:buNone/>
            </a:pPr>
            <a:r>
              <a:rPr lang="en-US" sz="2400" dirty="0" err="1">
                <a:solidFill>
                  <a:schemeClr val="accent5">
                    <a:lumMod val="20000"/>
                    <a:lumOff val="80000"/>
                  </a:schemeClr>
                </a:solidFill>
                <a:latin typeface="Consolas"/>
              </a:rPr>
              <a:t>con.ConnectionString</a:t>
            </a:r>
            <a:r>
              <a:rPr lang="en-US" sz="2400" dirty="0">
                <a:solidFill>
                  <a:schemeClr val="accent5">
                    <a:lumMod val="20000"/>
                    <a:lumOff val="80000"/>
                  </a:schemeClr>
                </a:solidFill>
                <a:latin typeface="Consolas"/>
              </a:rPr>
              <a:t> = @"Data Source= </a:t>
            </a:r>
            <a:r>
              <a:rPr lang="en-US" sz="2400" dirty="0">
                <a:solidFill>
                  <a:schemeClr val="accent5">
                    <a:lumMod val="20000"/>
                    <a:lumOff val="80000"/>
                  </a:schemeClr>
                </a:solidFill>
              </a:rPr>
              <a:t>(</a:t>
            </a:r>
            <a:r>
              <a:rPr lang="en-US" sz="2400" dirty="0" err="1">
                <a:solidFill>
                  <a:schemeClr val="accent5">
                    <a:lumMod val="20000"/>
                    <a:lumOff val="80000"/>
                  </a:schemeClr>
                </a:solidFill>
              </a:rPr>
              <a:t>LocalDB</a:t>
            </a:r>
            <a:r>
              <a:rPr lang="en-US" sz="2400" dirty="0">
                <a:solidFill>
                  <a:schemeClr val="accent5">
                    <a:lumMod val="20000"/>
                    <a:lumOff val="80000"/>
                  </a:schemeClr>
                </a:solidFill>
              </a:rPr>
              <a:t>)\</a:t>
            </a:r>
            <a:r>
              <a:rPr lang="en-US" sz="2400" dirty="0" err="1">
                <a:solidFill>
                  <a:schemeClr val="accent5">
                    <a:lumMod val="20000"/>
                    <a:lumOff val="80000"/>
                  </a:schemeClr>
                </a:solidFill>
              </a:rPr>
              <a:t>MSSQLLocalDB</a:t>
            </a:r>
            <a:r>
              <a:rPr lang="en-US" sz="2400" dirty="0">
                <a:solidFill>
                  <a:schemeClr val="accent5">
                    <a:lumMod val="20000"/>
                    <a:lumOff val="80000"/>
                  </a:schemeClr>
                </a:solidFill>
                <a:latin typeface="Consolas"/>
              </a:rPr>
              <a:t>; </a:t>
            </a:r>
            <a:r>
              <a:rPr lang="en-US" sz="2400" dirty="0" err="1">
                <a:solidFill>
                  <a:schemeClr val="accent5">
                    <a:lumMod val="20000"/>
                    <a:lumOff val="80000"/>
                  </a:schemeClr>
                </a:solidFill>
                <a:latin typeface="Consolas"/>
              </a:rPr>
              <a:t>AttachDbFilename</a:t>
            </a:r>
            <a:r>
              <a:rPr lang="en-US" sz="2400" dirty="0">
                <a:solidFill>
                  <a:schemeClr val="accent5">
                    <a:lumMod val="20000"/>
                    <a:lumOff val="80000"/>
                  </a:schemeClr>
                </a:solidFill>
                <a:latin typeface="Consolas"/>
              </a:rPr>
              <a:t>=“ +</a:t>
            </a:r>
            <a:r>
              <a:rPr lang="en-US" sz="2400" dirty="0" err="1">
                <a:solidFill>
                  <a:schemeClr val="accent5">
                    <a:lumMod val="20000"/>
                    <a:lumOff val="80000"/>
                  </a:schemeClr>
                </a:solidFill>
                <a:latin typeface="Consolas"/>
              </a:rPr>
              <a:t>Application.StartupPath</a:t>
            </a:r>
            <a:r>
              <a:rPr lang="en-US" sz="2400" dirty="0">
                <a:solidFill>
                  <a:schemeClr val="accent5">
                    <a:lumMod val="20000"/>
                    <a:lumOff val="80000"/>
                  </a:schemeClr>
                </a:solidFill>
                <a:latin typeface="Consolas"/>
              </a:rPr>
              <a:t>+ @"\</a:t>
            </a:r>
            <a:r>
              <a:rPr lang="en-US" sz="2400" dirty="0" err="1">
                <a:solidFill>
                  <a:schemeClr val="accent5">
                    <a:lumMod val="20000"/>
                    <a:lumOff val="80000"/>
                  </a:schemeClr>
                </a:solidFill>
                <a:latin typeface="Consolas"/>
              </a:rPr>
              <a:t>QLSV.mdf</a:t>
            </a:r>
            <a:r>
              <a:rPr lang="en-US" sz="2400" dirty="0">
                <a:solidFill>
                  <a:schemeClr val="accent5">
                    <a:lumMod val="20000"/>
                    <a:lumOff val="80000"/>
                  </a:schemeClr>
                </a:solidFill>
                <a:latin typeface="Consolas"/>
              </a:rPr>
              <a:t>; Integrated Security=</a:t>
            </a:r>
            <a:r>
              <a:rPr lang="en-US" sz="2400" dirty="0" err="1">
                <a:solidFill>
                  <a:schemeClr val="accent5">
                    <a:lumMod val="20000"/>
                    <a:lumOff val="80000"/>
                  </a:schemeClr>
                </a:solidFill>
                <a:latin typeface="Consolas"/>
              </a:rPr>
              <a:t>True;Connect</a:t>
            </a:r>
            <a:r>
              <a:rPr lang="en-US" sz="2400" dirty="0">
                <a:solidFill>
                  <a:schemeClr val="accent5">
                    <a:lumMod val="20000"/>
                    <a:lumOff val="80000"/>
                  </a:schemeClr>
                </a:solidFill>
                <a:latin typeface="Consolas"/>
              </a:rPr>
              <a:t> Timeout=30;User Instance=True";</a:t>
            </a:r>
          </a:p>
          <a:p>
            <a:pPr marL="0" indent="0">
              <a:buNone/>
            </a:pPr>
            <a:r>
              <a:rPr lang="en-US" sz="2400" dirty="0" err="1">
                <a:solidFill>
                  <a:schemeClr val="accent5">
                    <a:lumMod val="20000"/>
                    <a:lumOff val="80000"/>
                  </a:schemeClr>
                </a:solidFill>
                <a:latin typeface="Consolas"/>
              </a:rPr>
              <a:t>con.Open</a:t>
            </a:r>
            <a:r>
              <a:rPr lang="en-US" sz="2400" dirty="0">
                <a:solidFill>
                  <a:schemeClr val="accent5">
                    <a:lumMod val="20000"/>
                    <a:lumOff val="80000"/>
                  </a:schemeClr>
                </a:solidFill>
                <a:latin typeface="Consolas"/>
              </a:rPr>
              <a:t>(); //</a:t>
            </a:r>
            <a:r>
              <a:rPr lang="en-US" sz="2400" dirty="0" err="1">
                <a:solidFill>
                  <a:schemeClr val="accent5">
                    <a:lumMod val="20000"/>
                    <a:lumOff val="80000"/>
                  </a:schemeClr>
                </a:solidFill>
                <a:latin typeface="Consolas"/>
              </a:rPr>
              <a:t>Mở</a:t>
            </a:r>
            <a:r>
              <a:rPr lang="en-US" sz="2400" dirty="0">
                <a:solidFill>
                  <a:schemeClr val="accent5">
                    <a:lumMod val="20000"/>
                    <a:lumOff val="80000"/>
                  </a:schemeClr>
                </a:solidFill>
                <a:latin typeface="Consolas"/>
              </a:rPr>
              <a:t> </a:t>
            </a:r>
            <a:r>
              <a:rPr lang="en-US" sz="2400" dirty="0" err="1">
                <a:solidFill>
                  <a:schemeClr val="accent5">
                    <a:lumMod val="20000"/>
                    <a:lumOff val="80000"/>
                  </a:schemeClr>
                </a:solidFill>
                <a:latin typeface="Consolas"/>
              </a:rPr>
              <a:t>kết</a:t>
            </a:r>
            <a:r>
              <a:rPr lang="en-US" sz="2400" dirty="0">
                <a:solidFill>
                  <a:schemeClr val="accent5">
                    <a:lumMod val="20000"/>
                    <a:lumOff val="80000"/>
                  </a:schemeClr>
                </a:solidFill>
                <a:latin typeface="Consolas"/>
              </a:rPr>
              <a:t> </a:t>
            </a:r>
            <a:r>
              <a:rPr lang="en-US" sz="2400" dirty="0" err="1">
                <a:solidFill>
                  <a:schemeClr val="accent5">
                    <a:lumMod val="20000"/>
                    <a:lumOff val="80000"/>
                  </a:schemeClr>
                </a:solidFill>
                <a:latin typeface="Consolas"/>
              </a:rPr>
              <a:t>nối</a:t>
            </a:r>
            <a:endParaRPr lang="en-US" sz="2400" dirty="0">
              <a:solidFill>
                <a:schemeClr val="accent5">
                  <a:lumMod val="20000"/>
                  <a:lumOff val="80000"/>
                </a:schemeClr>
              </a:solidFill>
              <a:latin typeface="Consolas"/>
            </a:endParaRPr>
          </a:p>
          <a:p>
            <a:pPr algn="l">
              <a:buNone/>
            </a:pPr>
            <a:endParaRPr lang="en-US" sz="2300" b="1" dirty="0">
              <a:solidFill>
                <a:schemeClr val="accent5">
                  <a:lumMod val="20000"/>
                  <a:lumOff val="80000"/>
                </a:schemeClr>
              </a:solidFill>
              <a:latin typeface="Courier New" pitchFamily="49" charset="0"/>
              <a:cs typeface="Courier New" pitchFamily="49" charset="0"/>
            </a:endParaRPr>
          </a:p>
        </p:txBody>
      </p:sp>
      <p:sp>
        <p:nvSpPr>
          <p:cNvPr id="4" name="Date Placeholder 3"/>
          <p:cNvSpPr>
            <a:spLocks noGrp="1"/>
          </p:cNvSpPr>
          <p:nvPr>
            <p:ph type="dt" sz="half" idx="10"/>
          </p:nvPr>
        </p:nvSpPr>
        <p:spPr/>
        <p:txBody>
          <a:bodyPr/>
          <a:lstStyle/>
          <a:p>
            <a:fld id="{64FEAA49-23CF-4E3D-91B5-A408162E8EFF}" type="datetime1">
              <a:rPr lang="vi-VN" smtClean="0"/>
              <a:t>15/10/2022</a:t>
            </a:fld>
            <a:endParaRPr lang="vi-VN"/>
          </a:p>
        </p:txBody>
      </p:sp>
      <p:sp>
        <p:nvSpPr>
          <p:cNvPr id="5" name="Footer Placeholder 4"/>
          <p:cNvSpPr>
            <a:spLocks noGrp="1"/>
          </p:cNvSpPr>
          <p:nvPr>
            <p:ph type="ftr" sz="quarter" idx="4294967295"/>
          </p:nvPr>
        </p:nvSpPr>
        <p:spPr/>
        <p:txBody>
          <a:bodyPr/>
          <a:lstStyle/>
          <a:p>
            <a:r>
              <a:rPr lang="vi-VN" smtClean="0"/>
              <a:t>Chương 5. Lập trình cơ sở dữ liệu</a:t>
            </a:r>
            <a:endParaRPr lang="vi-VN"/>
          </a:p>
        </p:txBody>
      </p:sp>
      <p:sp>
        <p:nvSpPr>
          <p:cNvPr id="6" name="Right Arrow 5"/>
          <p:cNvSpPr/>
          <p:nvPr/>
        </p:nvSpPr>
        <p:spPr>
          <a:xfrm>
            <a:off x="2023812" y="5022663"/>
            <a:ext cx="928694" cy="428628"/>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8" name="Content Placeholder 2"/>
          <p:cNvSpPr txBox="1">
            <a:spLocks/>
          </p:cNvSpPr>
          <p:nvPr/>
        </p:nvSpPr>
        <p:spPr bwMode="auto">
          <a:xfrm>
            <a:off x="3123027" y="4923692"/>
            <a:ext cx="7100987" cy="1165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20000"/>
              </a:spcBef>
              <a:spcAft>
                <a:spcPct val="0"/>
              </a:spcAft>
              <a:buClr>
                <a:schemeClr val="accent2"/>
              </a:buClr>
              <a:defRPr/>
            </a:pPr>
            <a:r>
              <a:rPr lang="en-US" sz="2400" b="1" i="1" kern="0" dirty="0" err="1">
                <a:solidFill>
                  <a:srgbClr val="00B050"/>
                </a:solidFill>
              </a:rPr>
              <a:t>Tạo</a:t>
            </a:r>
            <a:r>
              <a:rPr lang="en-US" sz="2400" b="1" i="1" kern="0" dirty="0">
                <a:solidFill>
                  <a:srgbClr val="00B050"/>
                </a:solidFill>
              </a:rPr>
              <a:t> </a:t>
            </a:r>
            <a:r>
              <a:rPr lang="en-US" sz="2400" b="1" i="1" kern="0" dirty="0" err="1">
                <a:solidFill>
                  <a:srgbClr val="00B050"/>
                </a:solidFill>
              </a:rPr>
              <a:t>ConnectString</a:t>
            </a:r>
            <a:r>
              <a:rPr lang="en-US" sz="2400" b="1" i="1" kern="0" dirty="0">
                <a:solidFill>
                  <a:srgbClr val="00B050"/>
                </a:solidFill>
              </a:rPr>
              <a:t> </a:t>
            </a:r>
            <a:r>
              <a:rPr lang="en-US" sz="2400" b="1" i="1" kern="0" dirty="0" err="1">
                <a:solidFill>
                  <a:srgbClr val="00B050"/>
                </a:solidFill>
              </a:rPr>
              <a:t>chính</a:t>
            </a:r>
            <a:r>
              <a:rPr lang="en-US" sz="2400" b="1" i="1" kern="0" dirty="0">
                <a:solidFill>
                  <a:srgbClr val="00B050"/>
                </a:solidFill>
              </a:rPr>
              <a:t> </a:t>
            </a:r>
            <a:r>
              <a:rPr lang="en-US" sz="2400" b="1" i="1" kern="0" dirty="0" err="1">
                <a:solidFill>
                  <a:srgbClr val="00B050"/>
                </a:solidFill>
              </a:rPr>
              <a:t>xác</a:t>
            </a:r>
            <a:r>
              <a:rPr lang="en-US" sz="2400" b="1" i="1" kern="0" dirty="0">
                <a:solidFill>
                  <a:srgbClr val="00B050"/>
                </a:solidFill>
              </a:rPr>
              <a:t> </a:t>
            </a:r>
            <a:r>
              <a:rPr lang="en-US" sz="2400" b="1" i="1" kern="0" dirty="0" err="1">
                <a:solidFill>
                  <a:srgbClr val="00B050"/>
                </a:solidFill>
              </a:rPr>
              <a:t>và</a:t>
            </a:r>
            <a:r>
              <a:rPr lang="en-US" sz="2400" b="1" i="1" kern="0" dirty="0">
                <a:solidFill>
                  <a:srgbClr val="00B050"/>
                </a:solidFill>
              </a:rPr>
              <a:t> </a:t>
            </a:r>
            <a:r>
              <a:rPr lang="en-US" sz="2400" b="1" i="1" kern="0" dirty="0" err="1">
                <a:solidFill>
                  <a:srgbClr val="00B050"/>
                </a:solidFill>
              </a:rPr>
              <a:t>nhanh</a:t>
            </a:r>
            <a:r>
              <a:rPr lang="en-US" sz="2400" b="1" i="1" kern="0" dirty="0">
                <a:solidFill>
                  <a:srgbClr val="00B050"/>
                </a:solidFill>
              </a:rPr>
              <a:t> </a:t>
            </a:r>
            <a:r>
              <a:rPr lang="en-US" sz="2400" b="1" i="1" kern="0" dirty="0" err="1">
                <a:solidFill>
                  <a:srgbClr val="00B050"/>
                </a:solidFill>
              </a:rPr>
              <a:t>nhất</a:t>
            </a:r>
            <a:r>
              <a:rPr lang="en-US" sz="2400" b="1" i="1" kern="0" dirty="0">
                <a:solidFill>
                  <a:srgbClr val="00B050"/>
                </a:solidFill>
              </a:rPr>
              <a:t>?</a:t>
            </a:r>
          </a:p>
        </p:txBody>
      </p:sp>
      <p:sp>
        <p:nvSpPr>
          <p:cNvPr id="7" name="Slide Number Placeholder 6"/>
          <p:cNvSpPr>
            <a:spLocks noGrp="1"/>
          </p:cNvSpPr>
          <p:nvPr>
            <p:ph type="sldNum" sz="quarter" idx="4294967295"/>
          </p:nvPr>
        </p:nvSpPr>
        <p:spPr/>
        <p:txBody>
          <a:bodyPr/>
          <a:lstStyle/>
          <a:p>
            <a:fld id="{5AB95402-1E0D-474E-8D8C-CBE7F053639E}" type="slidenum">
              <a:rPr lang="vi-VN" smtClean="0"/>
              <a:pPr/>
              <a:t>9</a:t>
            </a:fld>
            <a:r>
              <a:rPr lang="vi-VN" smtClean="0"/>
              <a:t>/46</a:t>
            </a:r>
            <a:endParaRPr lang="vi-VN"/>
          </a:p>
        </p:txBody>
      </p:sp>
    </p:spTree>
    <p:extLst>
      <p:ext uri="{BB962C8B-B14F-4D97-AF65-F5344CB8AC3E}">
        <p14:creationId xmlns:p14="http://schemas.microsoft.com/office/powerpoint/2010/main" val="300505250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theme/theme1.xml><?xml version="1.0" encoding="utf-8"?>
<a:theme xmlns:a="http://schemas.openxmlformats.org/drawingml/2006/main" name="1_Standarddesign">
  <a:themeElements>
    <a:clrScheme name="Standarddesign 2">
      <a:dk1>
        <a:srgbClr val="000000"/>
      </a:dk1>
      <a:lt1>
        <a:srgbClr val="254430"/>
      </a:lt1>
      <a:dk2>
        <a:srgbClr val="F49B17"/>
      </a:dk2>
      <a:lt2>
        <a:srgbClr val="B5412C"/>
      </a:lt2>
      <a:accent1>
        <a:srgbClr val="496954"/>
      </a:accent1>
      <a:accent2>
        <a:srgbClr val="658570"/>
      </a:accent2>
      <a:accent3>
        <a:srgbClr val="ACB0AD"/>
      </a:accent3>
      <a:accent4>
        <a:srgbClr val="000000"/>
      </a:accent4>
      <a:accent5>
        <a:srgbClr val="B1B9B3"/>
      </a:accent5>
      <a:accent6>
        <a:srgbClr val="5B7865"/>
      </a:accent6>
      <a:hlink>
        <a:srgbClr val="9EBEA9"/>
      </a:hlink>
      <a:folHlink>
        <a:srgbClr val="CAEAD5"/>
      </a:folHlink>
    </a:clrScheme>
    <a:fontScheme name="Standarddesign">
      <a:majorFont>
        <a:latin typeface="Arial"/>
        <a:ea typeface=""/>
        <a:cs typeface=""/>
      </a:majorFont>
      <a:minorFont>
        <a:latin typeface="Arial"/>
        <a:ea typeface=""/>
        <a:cs typeface=""/>
      </a:minorFont>
    </a:fontScheme>
    <a:fmtScheme name="Văn phò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F49B17"/>
        </a:dk2>
        <a:lt2>
          <a:srgbClr val="B5412C"/>
        </a:lt2>
        <a:accent1>
          <a:srgbClr val="496954"/>
        </a:accent1>
        <a:accent2>
          <a:srgbClr val="658570"/>
        </a:accent2>
        <a:accent3>
          <a:srgbClr val="FFFFFF"/>
        </a:accent3>
        <a:accent4>
          <a:srgbClr val="000000"/>
        </a:accent4>
        <a:accent5>
          <a:srgbClr val="B1B9B3"/>
        </a:accent5>
        <a:accent6>
          <a:srgbClr val="5B7865"/>
        </a:accent6>
        <a:hlink>
          <a:srgbClr val="9EBEA9"/>
        </a:hlink>
        <a:folHlink>
          <a:srgbClr val="CAEAD5"/>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254430"/>
        </a:lt1>
        <a:dk2>
          <a:srgbClr val="F49B17"/>
        </a:dk2>
        <a:lt2>
          <a:srgbClr val="B5412C"/>
        </a:lt2>
        <a:accent1>
          <a:srgbClr val="496954"/>
        </a:accent1>
        <a:accent2>
          <a:srgbClr val="658570"/>
        </a:accent2>
        <a:accent3>
          <a:srgbClr val="ACB0AD"/>
        </a:accent3>
        <a:accent4>
          <a:srgbClr val="000000"/>
        </a:accent4>
        <a:accent5>
          <a:srgbClr val="B1B9B3"/>
        </a:accent5>
        <a:accent6>
          <a:srgbClr val="5B7865"/>
        </a:accent6>
        <a:hlink>
          <a:srgbClr val="9EBEA9"/>
        </a:hlink>
        <a:folHlink>
          <a:srgbClr val="CAEAD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537F4F1212D1446A63D01EF9C0D7B1E" ma:contentTypeVersion="2" ma:contentTypeDescription="Create a new document." ma:contentTypeScope="" ma:versionID="094ac69137286dd2e6885336c648c670">
  <xsd:schema xmlns:xsd="http://www.w3.org/2001/XMLSchema" xmlns:xs="http://www.w3.org/2001/XMLSchema" xmlns:p="http://schemas.microsoft.com/office/2006/metadata/properties" xmlns:ns2="d8b03859-bf4c-4dd6-9086-0cf946f8aa7b" targetNamespace="http://schemas.microsoft.com/office/2006/metadata/properties" ma:root="true" ma:fieldsID="761dbcd3cb3777b4b2908e8d19f167ae" ns2:_="">
    <xsd:import namespace="d8b03859-bf4c-4dd6-9086-0cf946f8aa7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b03859-bf4c-4dd6-9086-0cf946f8aa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9C9FFF-B0C9-466D-968F-13C3C27D69A4}"/>
</file>

<file path=customXml/itemProps2.xml><?xml version="1.0" encoding="utf-8"?>
<ds:datastoreItem xmlns:ds="http://schemas.openxmlformats.org/officeDocument/2006/customXml" ds:itemID="{1E1FBE1E-A975-4EF9-92BE-C4767483F119}"/>
</file>

<file path=docProps/app.xml><?xml version="1.0" encoding="utf-8"?>
<Properties xmlns="http://schemas.openxmlformats.org/officeDocument/2006/extended-properties" xmlns:vt="http://schemas.openxmlformats.org/officeDocument/2006/docPropsVTypes">
  <TotalTime>693</TotalTime>
  <Words>1975</Words>
  <Application>Microsoft Office PowerPoint</Application>
  <PresentationFormat>Widescreen</PresentationFormat>
  <Paragraphs>375</Paragraphs>
  <Slides>27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HelveticaNeue</vt:lpstr>
      <vt:lpstr>Arial</vt:lpstr>
      <vt:lpstr>Calibri</vt:lpstr>
      <vt:lpstr>Consolas</vt:lpstr>
      <vt:lpstr>Courier New</vt:lpstr>
      <vt:lpstr>Lucida Console</vt:lpstr>
      <vt:lpstr>Wingdings</vt:lpstr>
      <vt:lpstr>1_Standarddesign</vt:lpstr>
      <vt:lpstr>PowerPoint Presentation</vt:lpstr>
      <vt:lpstr>Nội dung</vt:lpstr>
      <vt:lpstr>1. Tổng quan về ADO.NET</vt:lpstr>
      <vt:lpstr>ADO.NET và .NET framework</vt:lpstr>
      <vt:lpstr>ADO.NET là gì?</vt:lpstr>
      <vt:lpstr>Kiến trúc ADO.NET</vt:lpstr>
      <vt:lpstr>2. Kết nối CSDL bằng ADO.NET </vt:lpstr>
      <vt:lpstr>2.1. Connection</vt:lpstr>
      <vt:lpstr>2.1.Connection (tiếp)</vt:lpstr>
      <vt:lpstr>2.2. Command</vt:lpstr>
      <vt:lpstr>2.2.Command (tiếp)</vt:lpstr>
      <vt:lpstr>2.3. DataReader</vt:lpstr>
      <vt:lpstr>2.3. DataReader (tiếp)</vt:lpstr>
      <vt:lpstr>2.4. DataAdapter</vt:lpstr>
      <vt:lpstr>2.4. DataAdapter (tiếp)</vt:lpstr>
      <vt:lpstr>Các bước làm việc với CSDL</vt:lpstr>
      <vt:lpstr>2.5. Dataset</vt:lpstr>
      <vt:lpstr>3. Xây dựng ứng dụng minh hoạ</vt:lpstr>
      <vt:lpstr>3. Xây dựng ứng dụng minh hoạ</vt:lpstr>
      <vt:lpstr>3. Xây dựng ứng dụng minh hoạ</vt:lpstr>
      <vt:lpstr>3. Xây dựng ứng dụng minh hoạ</vt:lpstr>
      <vt:lpstr>3. Xây dựng ứng dụng minh hoạ</vt:lpstr>
      <vt:lpstr>3. Xây dựng ứng dụng minh hoạ</vt:lpstr>
      <vt:lpstr>3. Xây dựng ứng dụng minh hoạ</vt:lpstr>
      <vt:lpstr>3. Xây dựng ứng dụng minh hoạ</vt:lpstr>
      <vt:lpstr>3. Xây dựng ứng dụng minh hoạ</vt:lpstr>
      <vt:lpstr>Tài liệu tham khảo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Xuan Sinh</dc:creator>
  <cp:lastModifiedBy>Nguyen Xuan Sinh</cp:lastModifiedBy>
  <cp:revision>20</cp:revision>
  <dcterms:created xsi:type="dcterms:W3CDTF">2021-10-13T03:07:43Z</dcterms:created>
  <dcterms:modified xsi:type="dcterms:W3CDTF">2022-10-15T03:30:25Z</dcterms:modified>
</cp:coreProperties>
</file>