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6"/>
  </p:notesMasterIdLst>
  <p:sldIdLst>
    <p:sldId id="256" r:id="rId2"/>
    <p:sldId id="258" r:id="rId3"/>
    <p:sldId id="259" r:id="rId4"/>
    <p:sldId id="313" r:id="rId5"/>
    <p:sldId id="320" r:id="rId6"/>
    <p:sldId id="314" r:id="rId7"/>
    <p:sldId id="285" r:id="rId8"/>
    <p:sldId id="318" r:id="rId9"/>
    <p:sldId id="286" r:id="rId10"/>
    <p:sldId id="317" r:id="rId11"/>
    <p:sldId id="287" r:id="rId12"/>
    <p:sldId id="307" r:id="rId13"/>
    <p:sldId id="308" r:id="rId14"/>
    <p:sldId id="319" r:id="rId15"/>
    <p:sldId id="309" r:id="rId16"/>
    <p:sldId id="310" r:id="rId17"/>
    <p:sldId id="311" r:id="rId18"/>
    <p:sldId id="312" r:id="rId19"/>
    <p:sldId id="288" r:id="rId20"/>
    <p:sldId id="269" r:id="rId21"/>
    <p:sldId id="294" r:id="rId22"/>
    <p:sldId id="291" r:id="rId23"/>
    <p:sldId id="296" r:id="rId24"/>
    <p:sldId id="297" r:id="rId25"/>
    <p:sldId id="289" r:id="rId26"/>
    <p:sldId id="260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290" r:id="rId35"/>
  </p:sldIdLst>
  <p:sldSz cx="9144000" cy="5143500" type="screen16x9"/>
  <p:notesSz cx="6858000" cy="9144000"/>
  <p:embeddedFontLst>
    <p:embeddedFont>
      <p:font typeface="Coming Soon" panose="020B0604020202020204" charset="0"/>
      <p:regular r:id="rId37"/>
    </p:embeddedFont>
    <p:embeddedFont>
      <p:font typeface="Concert One" pitchFamily="2" charset="0"/>
      <p:regular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Roboto Mono" panose="020B0604020202020204" charset="0"/>
      <p:regular r:id="rId43"/>
      <p:bold r:id="rId44"/>
      <p:italic r:id="rId45"/>
      <p:boldItalic r:id="rId46"/>
    </p:embeddedFont>
    <p:embeddedFont>
      <p:font typeface="Roboto Mono Medium" panose="020B0604020202020204" charset="0"/>
      <p:regular r:id="rId47"/>
      <p:bold r:id="rId48"/>
      <p:italic r:id="rId49"/>
      <p:boldItalic r:id="rId50"/>
    </p:embeddedFont>
    <p:embeddedFont>
      <p:font typeface="Verdana" panose="020B060403050404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379F9C-6B93-40C6-9510-16A8F43BC64E}">
  <a:tblStyle styleId="{D2379F9C-6B93-40C6-9510-16A8F43BC6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70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343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239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669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433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064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485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521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146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81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77e31443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77e31443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213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594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064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6553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6587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77e3144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77e3144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77e3144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77e3144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5410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77e3144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77e3144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6284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77e3144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77e3144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00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77e3144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77e3144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400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77e3144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77e3144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64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77e3144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77e3144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8293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77e3144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77e3144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2112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53034354b_0_24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853034354b_0_24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996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346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972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116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423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042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09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 rotWithShape="1">
          <a:blip r:embed="rId4">
            <a:alphaModFix/>
          </a:blip>
          <a:srcRect b="7123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TITLE_AND_DESCRIPTION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2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4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5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7" r:id="rId4"/>
    <p:sldLayoutId id="2147483659" r:id="rId5"/>
    <p:sldLayoutId id="2147483660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ctrTitle"/>
          </p:nvPr>
        </p:nvSpPr>
        <p:spPr>
          <a:xfrm>
            <a:off x="1561283" y="1400000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5000" dirty="0">
                <a:latin typeface="+mj-lt"/>
              </a:rPr>
              <a:t>Lập trình hướng </a:t>
            </a:r>
            <a:br>
              <a:rPr lang="vi-VN" sz="5000" dirty="0">
                <a:latin typeface="+mj-lt"/>
              </a:rPr>
            </a:br>
            <a:r>
              <a:rPr lang="vi-VN" sz="5000" dirty="0">
                <a:latin typeface="+mj-lt"/>
              </a:rPr>
              <a:t>đối tượng</a:t>
            </a:r>
            <a:endParaRPr sz="5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79" name="Google Shape;179;p30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/>
              <a:t>Nhóm 1</a:t>
            </a:r>
            <a:endParaRPr lang="vi-VN" sz="2000" b="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(Buổi 2)</a:t>
            </a:r>
            <a:endParaRPr sz="2000" b="0" dirty="0"/>
          </a:p>
        </p:txBody>
      </p:sp>
      <p:sp>
        <p:nvSpPr>
          <p:cNvPr id="180" name="Google Shape;180;p30"/>
          <p:cNvSpPr/>
          <p:nvPr/>
        </p:nvSpPr>
        <p:spPr>
          <a:xfrm>
            <a:off x="2574212" y="2740629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Google Shape;181;p30"/>
          <p:cNvSpPr/>
          <p:nvPr/>
        </p:nvSpPr>
        <p:spPr>
          <a:xfrm>
            <a:off x="6034715" y="2748868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Google Shape;182;p30"/>
          <p:cNvSpPr/>
          <p:nvPr/>
        </p:nvSpPr>
        <p:spPr>
          <a:xfrm>
            <a:off x="1889900" y="441350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" name="Google Shape;184;p30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>
            <a:off x="6539174" y="2423368"/>
            <a:ext cx="2604826" cy="73854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79;p30"/>
          <p:cNvSpPr txBox="1">
            <a:spLocks/>
          </p:cNvSpPr>
          <p:nvPr/>
        </p:nvSpPr>
        <p:spPr>
          <a:xfrm>
            <a:off x="6885618" y="2579392"/>
            <a:ext cx="1911934" cy="35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 marL="0" indent="0"/>
            <a:r>
              <a:rPr lang="vi-VN" dirty="0"/>
              <a:t>Nguyễn Ngọc Hiệp</a:t>
            </a:r>
          </a:p>
        </p:txBody>
      </p:sp>
      <p:pic>
        <p:nvPicPr>
          <p:cNvPr id="12" name="Google Shape;184;p30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>
            <a:off x="6539174" y="2877610"/>
            <a:ext cx="2604826" cy="738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84;p30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>
            <a:off x="6539173" y="3796354"/>
            <a:ext cx="2604826" cy="738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84;p30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>
            <a:off x="6539172" y="3337164"/>
            <a:ext cx="2604826" cy="73854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79;p30"/>
          <p:cNvSpPr txBox="1">
            <a:spLocks/>
          </p:cNvSpPr>
          <p:nvPr/>
        </p:nvSpPr>
        <p:spPr>
          <a:xfrm>
            <a:off x="6891684" y="3040425"/>
            <a:ext cx="1911934" cy="35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 marL="0" indent="0"/>
            <a:r>
              <a:rPr lang="vi-VN" dirty="0"/>
              <a:t>Ngô Trung Kiên</a:t>
            </a:r>
          </a:p>
        </p:txBody>
      </p:sp>
      <p:sp>
        <p:nvSpPr>
          <p:cNvPr id="16" name="Google Shape;179;p30"/>
          <p:cNvSpPr txBox="1">
            <a:spLocks/>
          </p:cNvSpPr>
          <p:nvPr/>
        </p:nvSpPr>
        <p:spPr>
          <a:xfrm>
            <a:off x="6885618" y="3493629"/>
            <a:ext cx="2005463" cy="35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 marL="0" indent="0"/>
            <a:r>
              <a:rPr lang="vi-VN" dirty="0"/>
              <a:t>Nguyễn Phương Bắc</a:t>
            </a:r>
          </a:p>
        </p:txBody>
      </p:sp>
      <p:sp>
        <p:nvSpPr>
          <p:cNvPr id="17" name="Google Shape;179;p30"/>
          <p:cNvSpPr txBox="1">
            <a:spLocks/>
          </p:cNvSpPr>
          <p:nvPr/>
        </p:nvSpPr>
        <p:spPr>
          <a:xfrm>
            <a:off x="6885618" y="3947448"/>
            <a:ext cx="1911934" cy="35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 marL="0" indent="0"/>
            <a:r>
              <a:rPr lang="vi-VN" dirty="0"/>
              <a:t>Trần Bảo Quốc</a:t>
            </a:r>
          </a:p>
        </p:txBody>
      </p:sp>
      <p:sp>
        <p:nvSpPr>
          <p:cNvPr id="19" name="Google Shape;179;p30"/>
          <p:cNvSpPr txBox="1">
            <a:spLocks/>
          </p:cNvSpPr>
          <p:nvPr/>
        </p:nvSpPr>
        <p:spPr>
          <a:xfrm>
            <a:off x="3369046" y="3476226"/>
            <a:ext cx="2823679" cy="586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 marL="0" indent="0"/>
            <a:r>
              <a:rPr lang="vi-VN" sz="1600" dirty="0"/>
              <a:t>Giảng viên hướng dẫn: Cao Thị Luyên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>
            <a:spLocks noGrp="1"/>
          </p:cNvSpPr>
          <p:nvPr>
            <p:ph type="body" idx="4294967295"/>
          </p:nvPr>
        </p:nvSpPr>
        <p:spPr>
          <a:xfrm>
            <a:off x="501321" y="554791"/>
            <a:ext cx="3947077" cy="562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+mj-lt"/>
              </a:rPr>
              <a:t>Overloading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AA684-5A1C-4B5E-B172-EAC97807C9E4}"/>
              </a:ext>
            </a:extLst>
          </p:cNvPr>
          <p:cNvSpPr txBox="1"/>
          <p:nvPr/>
        </p:nvSpPr>
        <p:spPr>
          <a:xfrm>
            <a:off x="713794" y="952709"/>
            <a:ext cx="35221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Overloading:</a:t>
            </a:r>
            <a:r>
              <a:rPr lang="vi-VN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 </a:t>
            </a:r>
          </a:p>
          <a:p>
            <a:r>
              <a:rPr lang="vi-VN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- Là việc tạo ra nhiều phương thức có cùng tên, cùng một phạm vi nhưng khác nhau về tham số đầu vào hoặc kiểu trả về.</a:t>
            </a:r>
          </a:p>
          <a:p>
            <a:r>
              <a:rPr lang="vi-VN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- </a:t>
            </a:r>
            <a:r>
              <a:rPr lang="vi-VN" sz="1200" dirty="0">
                <a:latin typeface="Roboto Mono" panose="020B0604020202020204" charset="0"/>
                <a:ea typeface="Roboto Mono" panose="020B0604020202020204" charset="0"/>
              </a:rPr>
              <a:t>Là cách phổ biến để thực hiện tính đa hình. Đó là khả năng xác định lại một chức năng ở nhiều dạng.</a:t>
            </a:r>
          </a:p>
          <a:p>
            <a:endParaRPr lang="vi-VN" sz="1200" dirty="0">
              <a:latin typeface="Roboto Mono" panose="020B0604020202020204" charset="0"/>
              <a:ea typeface="Roboto Mono" panose="020B060402020202020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sz="1200" b="1" dirty="0">
                <a:latin typeface="Roboto Mono" panose="020B0604020202020204" charset="0"/>
                <a:ea typeface="Roboto Mono" panose="020B0604020202020204" charset="0"/>
              </a:rPr>
              <a:t>Cách thức:</a:t>
            </a:r>
          </a:p>
          <a:p>
            <a:pPr marL="171450" indent="-171450">
              <a:buFontTx/>
              <a:buChar char="-"/>
            </a:pPr>
            <a:r>
              <a:rPr lang="vi-VN" sz="1200" dirty="0">
                <a:latin typeface="Roboto Mono" panose="020B0604020202020204" charset="0"/>
                <a:ea typeface="Roboto Mono" panose="020B0604020202020204" charset="0"/>
              </a:rPr>
              <a:t>Số lượng tham số.</a:t>
            </a:r>
          </a:p>
          <a:p>
            <a:pPr marL="171450" indent="-171450">
              <a:buFontTx/>
              <a:buChar char="-"/>
            </a:pPr>
            <a:r>
              <a:rPr lang="vi-VN" sz="1200" dirty="0">
                <a:latin typeface="Roboto Mono" panose="020B0604020202020204" charset="0"/>
                <a:ea typeface="Roboto Mono" panose="020B0604020202020204" charset="0"/>
              </a:rPr>
              <a:t>Kiểu dữ liệu của tham số.</a:t>
            </a:r>
          </a:p>
          <a:p>
            <a:pPr marL="171450" indent="-171450">
              <a:buFontTx/>
              <a:buChar char="-"/>
            </a:pPr>
            <a:r>
              <a:rPr lang="vi-VN" sz="1200" dirty="0">
                <a:latin typeface="Roboto Mono" panose="020B0604020202020204" charset="0"/>
                <a:ea typeface="Roboto Mono" panose="020B0604020202020204" charset="0"/>
              </a:rPr>
              <a:t>Kiểu trả về.</a:t>
            </a:r>
          </a:p>
          <a:p>
            <a:pPr marL="171450" indent="-171450">
              <a:buFontTx/>
              <a:buChar char="-"/>
            </a:pPr>
            <a:r>
              <a:rPr lang="vi-VN" sz="1200" dirty="0">
                <a:latin typeface="Roboto Mono" panose="020B0604020202020204" charset="0"/>
                <a:ea typeface="Roboto Mono" panose="020B0604020202020204" charset="0"/>
              </a:rPr>
              <a:t>Thứ tự tham số.</a:t>
            </a:r>
          </a:p>
          <a:p>
            <a:endParaRPr lang="vi-VN" sz="1200" dirty="0">
              <a:latin typeface="Roboto Mono" panose="020B0604020202020204" charset="0"/>
              <a:ea typeface="Roboto Mono" panose="020B060402020202020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Ưu điểm:</a:t>
            </a:r>
          </a:p>
          <a:p>
            <a:r>
              <a:rPr lang="vi-VN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- Làm công việc đơn giản hơn vì cùng tên phương thức tránh việc phải suy nghĩ đặt tên khác nhau trong khi chúng cùng thực hiện một chức năng.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</p:txBody>
      </p:sp>
      <p:pic>
        <p:nvPicPr>
          <p:cNvPr id="17" name="Picture 16" descr="Text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4635628" y="952709"/>
            <a:ext cx="4099812" cy="322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4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15" y="1324474"/>
            <a:ext cx="1496149" cy="11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16;p3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>
                <a:latin typeface="+mj-lt"/>
              </a:rPr>
              <a:t>Kế thừa và đa hình</a:t>
            </a:r>
            <a:endParaRPr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878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>
            <a:spLocks noGrp="1"/>
          </p:cNvSpPr>
          <p:nvPr>
            <p:ph type="body" idx="4294967295"/>
          </p:nvPr>
        </p:nvSpPr>
        <p:spPr>
          <a:xfrm>
            <a:off x="620456" y="671523"/>
            <a:ext cx="3947077" cy="562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+mj-lt"/>
              </a:rPr>
              <a:t>Kế thừa và đa hình</a:t>
            </a:r>
          </a:p>
        </p:txBody>
      </p:sp>
      <p:sp>
        <p:nvSpPr>
          <p:cNvPr id="327" name="Google Shape;327;p43"/>
          <p:cNvSpPr txBox="1">
            <a:spLocks noGrp="1"/>
          </p:cNvSpPr>
          <p:nvPr>
            <p:ph type="subTitle" idx="1"/>
          </p:nvPr>
        </p:nvSpPr>
        <p:spPr>
          <a:xfrm>
            <a:off x="4152054" y="870964"/>
            <a:ext cx="4991946" cy="425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42937" lvl="1" indent="-171450"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</a:rPr>
              <a:t>Các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</a:rPr>
              <a:t>loại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</a:rPr>
              <a:t>kế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</a:rPr>
              <a:t>thừa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</p:txBody>
      </p:sp>
      <p:grpSp>
        <p:nvGrpSpPr>
          <p:cNvPr id="332" name="Google Shape;332;p43"/>
          <p:cNvGrpSpPr/>
          <p:nvPr/>
        </p:nvGrpSpPr>
        <p:grpSpPr>
          <a:xfrm>
            <a:off x="7770796" y="629247"/>
            <a:ext cx="611754" cy="643200"/>
            <a:chOff x="1183375" y="2536600"/>
            <a:chExt cx="1060600" cy="1114925"/>
          </a:xfrm>
        </p:grpSpPr>
        <p:sp>
          <p:nvSpPr>
            <p:cNvPr id="333" name="Google Shape;333;p43"/>
            <p:cNvSpPr/>
            <p:nvPr/>
          </p:nvSpPr>
          <p:spPr>
            <a:xfrm>
              <a:off x="1393275" y="2759625"/>
              <a:ext cx="850700" cy="891900"/>
            </a:xfrm>
            <a:custGeom>
              <a:avLst/>
              <a:gdLst/>
              <a:ahLst/>
              <a:cxnLst/>
              <a:rect l="l" t="t" r="r" b="b"/>
              <a:pathLst>
                <a:path w="34028" h="35676" extrusionOk="0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3"/>
            <p:cNvSpPr/>
            <p:nvPr/>
          </p:nvSpPr>
          <p:spPr>
            <a:xfrm>
              <a:off x="2068925" y="2865800"/>
              <a:ext cx="105300" cy="69600"/>
            </a:xfrm>
            <a:custGeom>
              <a:avLst/>
              <a:gdLst/>
              <a:ahLst/>
              <a:cxnLst/>
              <a:rect l="l" t="t" r="r" b="b"/>
              <a:pathLst>
                <a:path w="4212" h="2784" extrusionOk="0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3"/>
            <p:cNvSpPr/>
            <p:nvPr/>
          </p:nvSpPr>
          <p:spPr>
            <a:xfrm>
              <a:off x="1930200" y="2690700"/>
              <a:ext cx="86325" cy="85700"/>
            </a:xfrm>
            <a:custGeom>
              <a:avLst/>
              <a:gdLst/>
              <a:ahLst/>
              <a:cxnLst/>
              <a:rect l="l" t="t" r="r" b="b"/>
              <a:pathLst>
                <a:path w="3453" h="3428" extrusionOk="0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3"/>
            <p:cNvSpPr/>
            <p:nvPr/>
          </p:nvSpPr>
          <p:spPr>
            <a:xfrm>
              <a:off x="1699200" y="2536600"/>
              <a:ext cx="54050" cy="112525"/>
            </a:xfrm>
            <a:custGeom>
              <a:avLst/>
              <a:gdLst/>
              <a:ahLst/>
              <a:cxnLst/>
              <a:rect l="l" t="t" r="r" b="b"/>
              <a:pathLst>
                <a:path w="2162" h="4501" extrusionOk="0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3"/>
            <p:cNvSpPr/>
            <p:nvPr/>
          </p:nvSpPr>
          <p:spPr>
            <a:xfrm>
              <a:off x="1404800" y="2616275"/>
              <a:ext cx="97125" cy="109750"/>
            </a:xfrm>
            <a:custGeom>
              <a:avLst/>
              <a:gdLst/>
              <a:ahLst/>
              <a:cxnLst/>
              <a:rect l="l" t="t" r="r" b="b"/>
              <a:pathLst>
                <a:path w="3885" h="4390" extrusionOk="0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3"/>
            <p:cNvSpPr/>
            <p:nvPr/>
          </p:nvSpPr>
          <p:spPr>
            <a:xfrm>
              <a:off x="1275700" y="2779650"/>
              <a:ext cx="103675" cy="78150"/>
            </a:xfrm>
            <a:custGeom>
              <a:avLst/>
              <a:gdLst/>
              <a:ahLst/>
              <a:cxnLst/>
              <a:rect l="l" t="t" r="r" b="b"/>
              <a:pathLst>
                <a:path w="4147" h="3126" extrusionOk="0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3"/>
            <p:cNvSpPr/>
            <p:nvPr/>
          </p:nvSpPr>
          <p:spPr>
            <a:xfrm>
              <a:off x="1183375" y="3054325"/>
              <a:ext cx="119000" cy="52650"/>
            </a:xfrm>
            <a:custGeom>
              <a:avLst/>
              <a:gdLst/>
              <a:ahLst/>
              <a:cxnLst/>
              <a:rect l="l" t="t" r="r" b="b"/>
              <a:pathLst>
                <a:path w="4760" h="2106" extrusionOk="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3"/>
            <p:cNvSpPr/>
            <p:nvPr/>
          </p:nvSpPr>
          <p:spPr>
            <a:xfrm>
              <a:off x="1314050" y="3248700"/>
              <a:ext cx="98775" cy="64475"/>
            </a:xfrm>
            <a:custGeom>
              <a:avLst/>
              <a:gdLst/>
              <a:ahLst/>
              <a:cxnLst/>
              <a:rect l="l" t="t" r="r" b="b"/>
              <a:pathLst>
                <a:path w="3951" h="2579" extrusionOk="0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3"/>
            <p:cNvSpPr/>
            <p:nvPr/>
          </p:nvSpPr>
          <p:spPr>
            <a:xfrm>
              <a:off x="1496975" y="3428975"/>
              <a:ext cx="61225" cy="72000"/>
            </a:xfrm>
            <a:custGeom>
              <a:avLst/>
              <a:gdLst/>
              <a:ahLst/>
              <a:cxnLst/>
              <a:rect l="l" t="t" r="r" b="b"/>
              <a:pathLst>
                <a:path w="2449" h="2880" extrusionOk="0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3"/>
            <p:cNvSpPr/>
            <p:nvPr/>
          </p:nvSpPr>
          <p:spPr>
            <a:xfrm>
              <a:off x="1677700" y="3454750"/>
              <a:ext cx="45950" cy="107825"/>
            </a:xfrm>
            <a:custGeom>
              <a:avLst/>
              <a:gdLst/>
              <a:ahLst/>
              <a:cxnLst/>
              <a:rect l="l" t="t" r="r" b="b"/>
              <a:pathLst>
                <a:path w="1838" h="4313" extrusionOk="0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3"/>
            <p:cNvSpPr/>
            <p:nvPr/>
          </p:nvSpPr>
          <p:spPr>
            <a:xfrm>
              <a:off x="2090625" y="3077850"/>
              <a:ext cx="104925" cy="44025"/>
            </a:xfrm>
            <a:custGeom>
              <a:avLst/>
              <a:gdLst/>
              <a:ahLst/>
              <a:cxnLst/>
              <a:rect l="l" t="t" r="r" b="b"/>
              <a:pathLst>
                <a:path w="4197" h="1761" extrusionOk="0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F6AA684-5A1C-4B5E-B172-EAC97807C9E4}"/>
              </a:ext>
            </a:extLst>
          </p:cNvPr>
          <p:cNvSpPr txBox="1"/>
          <p:nvPr/>
        </p:nvSpPr>
        <p:spPr>
          <a:xfrm>
            <a:off x="772160" y="1113511"/>
            <a:ext cx="35221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sz="1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Kế thừa</a:t>
            </a:r>
            <a:r>
              <a:rPr lang="vi-VN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 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là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việc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tái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sử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dụng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lại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một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số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thuộc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tính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,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phương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thức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đã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có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sẵn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từ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cơ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sở</a:t>
            </a:r>
            <a:r>
              <a:rPr lang="vi-VN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.</a:t>
            </a:r>
            <a:endParaRPr lang="en-US" sz="1200" b="0" i="0" dirty="0">
              <a:solidFill>
                <a:schemeClr val="tx1">
                  <a:lumMod val="50000"/>
                </a:schemeClr>
              </a:solidFill>
              <a:effectLst/>
              <a:latin typeface="Roboto Mono" panose="020B0604020202020204" charset="0"/>
              <a:ea typeface="Roboto Mono" panose="020B060402020202020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Ưu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điểm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:</a:t>
            </a: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Tăng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khả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năng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tái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sử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dụng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Dễ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dàng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và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giảm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chi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phí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phát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triển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và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bảo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trì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Các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con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sẽ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tuân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thủ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theo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một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giao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diện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chuẩn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Hạn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chế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dư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thừa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lệnh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 lvl="1"/>
            <a:endParaRPr lang="en-US" sz="1200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pPr marL="171450" lvl="1" indent="-171450">
              <a:buFont typeface="Wingdings" panose="05000000000000000000" pitchFamily="2" charset="2"/>
              <a:buChar char="v"/>
            </a:pP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Nhược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điểm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:</a:t>
            </a: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 -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Hoạt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động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chậm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hơn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vì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phải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thực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hiện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gián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tiếp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qua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cha.</a:t>
            </a: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 -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Một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thay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đổi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của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cha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ảnh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hưởng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đến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tất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cả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các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con.</a:t>
            </a:r>
          </a:p>
          <a:p>
            <a:pPr marL="171450" lvl="1" indent="-171450"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</p:txBody>
      </p:sp>
      <p:pic>
        <p:nvPicPr>
          <p:cNvPr id="18" name="Picture 1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54" y="1158928"/>
            <a:ext cx="3476503" cy="1603213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705" y="2843816"/>
            <a:ext cx="3739938" cy="174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88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>
            <a:spLocks noGrp="1"/>
          </p:cNvSpPr>
          <p:nvPr>
            <p:ph type="body" idx="4294967295"/>
          </p:nvPr>
        </p:nvSpPr>
        <p:spPr>
          <a:xfrm>
            <a:off x="620456" y="671523"/>
            <a:ext cx="3947077" cy="562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+mj-lt"/>
              </a:rPr>
              <a:t>Kế thừa và đa hình (tiếp)</a:t>
            </a:r>
          </a:p>
        </p:txBody>
      </p:sp>
      <p:sp>
        <p:nvSpPr>
          <p:cNvPr id="327" name="Google Shape;327;p43"/>
          <p:cNvSpPr txBox="1">
            <a:spLocks noGrp="1"/>
          </p:cNvSpPr>
          <p:nvPr>
            <p:ph type="subTitle" idx="1"/>
          </p:nvPr>
        </p:nvSpPr>
        <p:spPr>
          <a:xfrm>
            <a:off x="4152054" y="870964"/>
            <a:ext cx="4991946" cy="425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42937" lvl="1" indent="-171450"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</a:rPr>
              <a:t>Phân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</a:rPr>
              <a:t>loại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</p:txBody>
      </p:sp>
      <p:grpSp>
        <p:nvGrpSpPr>
          <p:cNvPr id="332" name="Google Shape;332;p43"/>
          <p:cNvGrpSpPr/>
          <p:nvPr/>
        </p:nvGrpSpPr>
        <p:grpSpPr>
          <a:xfrm>
            <a:off x="7770796" y="629247"/>
            <a:ext cx="611754" cy="643200"/>
            <a:chOff x="1183375" y="2536600"/>
            <a:chExt cx="1060600" cy="1114925"/>
          </a:xfrm>
        </p:grpSpPr>
        <p:sp>
          <p:nvSpPr>
            <p:cNvPr id="333" name="Google Shape;333;p43"/>
            <p:cNvSpPr/>
            <p:nvPr/>
          </p:nvSpPr>
          <p:spPr>
            <a:xfrm>
              <a:off x="1393275" y="2759625"/>
              <a:ext cx="850700" cy="891900"/>
            </a:xfrm>
            <a:custGeom>
              <a:avLst/>
              <a:gdLst/>
              <a:ahLst/>
              <a:cxnLst/>
              <a:rect l="l" t="t" r="r" b="b"/>
              <a:pathLst>
                <a:path w="34028" h="35676" extrusionOk="0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3"/>
            <p:cNvSpPr/>
            <p:nvPr/>
          </p:nvSpPr>
          <p:spPr>
            <a:xfrm>
              <a:off x="2068925" y="2865800"/>
              <a:ext cx="105300" cy="69600"/>
            </a:xfrm>
            <a:custGeom>
              <a:avLst/>
              <a:gdLst/>
              <a:ahLst/>
              <a:cxnLst/>
              <a:rect l="l" t="t" r="r" b="b"/>
              <a:pathLst>
                <a:path w="4212" h="2784" extrusionOk="0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3"/>
            <p:cNvSpPr/>
            <p:nvPr/>
          </p:nvSpPr>
          <p:spPr>
            <a:xfrm>
              <a:off x="1930200" y="2690700"/>
              <a:ext cx="86325" cy="85700"/>
            </a:xfrm>
            <a:custGeom>
              <a:avLst/>
              <a:gdLst/>
              <a:ahLst/>
              <a:cxnLst/>
              <a:rect l="l" t="t" r="r" b="b"/>
              <a:pathLst>
                <a:path w="3453" h="3428" extrusionOk="0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3"/>
            <p:cNvSpPr/>
            <p:nvPr/>
          </p:nvSpPr>
          <p:spPr>
            <a:xfrm>
              <a:off x="1699200" y="2536600"/>
              <a:ext cx="54050" cy="112525"/>
            </a:xfrm>
            <a:custGeom>
              <a:avLst/>
              <a:gdLst/>
              <a:ahLst/>
              <a:cxnLst/>
              <a:rect l="l" t="t" r="r" b="b"/>
              <a:pathLst>
                <a:path w="2162" h="4501" extrusionOk="0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3"/>
            <p:cNvSpPr/>
            <p:nvPr/>
          </p:nvSpPr>
          <p:spPr>
            <a:xfrm>
              <a:off x="1404800" y="2616275"/>
              <a:ext cx="97125" cy="109750"/>
            </a:xfrm>
            <a:custGeom>
              <a:avLst/>
              <a:gdLst/>
              <a:ahLst/>
              <a:cxnLst/>
              <a:rect l="l" t="t" r="r" b="b"/>
              <a:pathLst>
                <a:path w="3885" h="4390" extrusionOk="0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3"/>
            <p:cNvSpPr/>
            <p:nvPr/>
          </p:nvSpPr>
          <p:spPr>
            <a:xfrm>
              <a:off x="1275700" y="2779650"/>
              <a:ext cx="103675" cy="78150"/>
            </a:xfrm>
            <a:custGeom>
              <a:avLst/>
              <a:gdLst/>
              <a:ahLst/>
              <a:cxnLst/>
              <a:rect l="l" t="t" r="r" b="b"/>
              <a:pathLst>
                <a:path w="4147" h="3126" extrusionOk="0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3"/>
            <p:cNvSpPr/>
            <p:nvPr/>
          </p:nvSpPr>
          <p:spPr>
            <a:xfrm>
              <a:off x="1183375" y="3054325"/>
              <a:ext cx="119000" cy="52650"/>
            </a:xfrm>
            <a:custGeom>
              <a:avLst/>
              <a:gdLst/>
              <a:ahLst/>
              <a:cxnLst/>
              <a:rect l="l" t="t" r="r" b="b"/>
              <a:pathLst>
                <a:path w="4760" h="2106" extrusionOk="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3"/>
            <p:cNvSpPr/>
            <p:nvPr/>
          </p:nvSpPr>
          <p:spPr>
            <a:xfrm>
              <a:off x="1314050" y="3248700"/>
              <a:ext cx="98775" cy="64475"/>
            </a:xfrm>
            <a:custGeom>
              <a:avLst/>
              <a:gdLst/>
              <a:ahLst/>
              <a:cxnLst/>
              <a:rect l="l" t="t" r="r" b="b"/>
              <a:pathLst>
                <a:path w="3951" h="2579" extrusionOk="0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3"/>
            <p:cNvSpPr/>
            <p:nvPr/>
          </p:nvSpPr>
          <p:spPr>
            <a:xfrm>
              <a:off x="1496975" y="3428975"/>
              <a:ext cx="61225" cy="72000"/>
            </a:xfrm>
            <a:custGeom>
              <a:avLst/>
              <a:gdLst/>
              <a:ahLst/>
              <a:cxnLst/>
              <a:rect l="l" t="t" r="r" b="b"/>
              <a:pathLst>
                <a:path w="2449" h="2880" extrusionOk="0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3"/>
            <p:cNvSpPr/>
            <p:nvPr/>
          </p:nvSpPr>
          <p:spPr>
            <a:xfrm>
              <a:off x="1677700" y="3454750"/>
              <a:ext cx="45950" cy="107825"/>
            </a:xfrm>
            <a:custGeom>
              <a:avLst/>
              <a:gdLst/>
              <a:ahLst/>
              <a:cxnLst/>
              <a:rect l="l" t="t" r="r" b="b"/>
              <a:pathLst>
                <a:path w="1838" h="4313" extrusionOk="0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3"/>
            <p:cNvSpPr/>
            <p:nvPr/>
          </p:nvSpPr>
          <p:spPr>
            <a:xfrm>
              <a:off x="2090625" y="3077850"/>
              <a:ext cx="104925" cy="44025"/>
            </a:xfrm>
            <a:custGeom>
              <a:avLst/>
              <a:gdLst/>
              <a:ahLst/>
              <a:cxnLst/>
              <a:rect l="l" t="t" r="r" b="b"/>
              <a:pathLst>
                <a:path w="4197" h="1761" extrusionOk="0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F6AA684-5A1C-4B5E-B172-EAC97807C9E4}"/>
              </a:ext>
            </a:extLst>
          </p:cNvPr>
          <p:cNvSpPr txBox="1"/>
          <p:nvPr/>
        </p:nvSpPr>
        <p:spPr>
          <a:xfrm>
            <a:off x="772160" y="1113511"/>
            <a:ext cx="35221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sz="1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Đa hình</a:t>
            </a:r>
            <a:r>
              <a:rPr lang="vi-VN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 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là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hiện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tượng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mà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các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đối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tượng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thuộc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các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khác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nhau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có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thể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biểu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diễn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cùng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một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thông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thiệp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theo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các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cách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khác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nhau</a:t>
            </a:r>
            <a:r>
              <a:rPr lang="en-US" dirty="0"/>
              <a:t>.</a:t>
            </a:r>
            <a:endParaRPr lang="en-US" sz="1200" b="0" i="0" dirty="0">
              <a:solidFill>
                <a:schemeClr val="tx1">
                  <a:lumMod val="50000"/>
                </a:schemeClr>
              </a:solidFill>
              <a:effectLst/>
              <a:latin typeface="Roboto Mono" panose="020B0604020202020204" charset="0"/>
              <a:ea typeface="Roboto Mono" panose="020B0604020202020204" charset="0"/>
            </a:endParaRPr>
          </a:p>
          <a:p>
            <a:pPr lvl="1"/>
            <a:endParaRPr lang="en-US" sz="1200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pPr marL="171450" lvl="1" indent="-171450">
              <a:buFont typeface="Wingdings" panose="05000000000000000000" pitchFamily="2" charset="2"/>
              <a:buChar char="v"/>
            </a:pP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Ưu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điểm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:</a:t>
            </a: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 - 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Cho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phép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một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cha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xác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định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các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phương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thức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chung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cho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tất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cả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các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con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cho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phép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các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con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chỉ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việc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triển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khai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bổ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sung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của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một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số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hoặc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tất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cả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các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phương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thức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đó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.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 -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Cung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cấp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khả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năng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cho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một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phương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pháp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thực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hiện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những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việc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khác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nhau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trên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cơ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sở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đối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tượng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mà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nó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đang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tác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động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Nhược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điểm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:</a:t>
            </a: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Phức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tạp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đối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với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những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người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chưa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nắm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rõ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.</a:t>
            </a:r>
          </a:p>
        </p:txBody>
      </p:sp>
      <p:pic>
        <p:nvPicPr>
          <p:cNvPr id="20" name="Picture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337" y="1509096"/>
            <a:ext cx="3889275" cy="281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03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>
            <a:spLocks noGrp="1"/>
          </p:cNvSpPr>
          <p:nvPr>
            <p:ph type="body" idx="4294967295"/>
          </p:nvPr>
        </p:nvSpPr>
        <p:spPr>
          <a:xfrm>
            <a:off x="620456" y="671523"/>
            <a:ext cx="3947077" cy="562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+mj-lt"/>
              </a:rPr>
              <a:t>Kế thừa và đa hình (tiếp)</a:t>
            </a:r>
          </a:p>
        </p:txBody>
      </p:sp>
      <p:sp>
        <p:nvSpPr>
          <p:cNvPr id="327" name="Google Shape;327;p43"/>
          <p:cNvSpPr txBox="1">
            <a:spLocks noGrp="1"/>
          </p:cNvSpPr>
          <p:nvPr>
            <p:ph type="subTitle" idx="1"/>
          </p:nvPr>
        </p:nvSpPr>
        <p:spPr>
          <a:xfrm>
            <a:off x="4152054" y="870964"/>
            <a:ext cx="4991946" cy="425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42937" lvl="1" indent="-171450"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</a:rPr>
              <a:t>Cụ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</a:rPr>
              <a:t>thể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</p:txBody>
      </p:sp>
      <p:grpSp>
        <p:nvGrpSpPr>
          <p:cNvPr id="332" name="Google Shape;332;p43"/>
          <p:cNvGrpSpPr/>
          <p:nvPr/>
        </p:nvGrpSpPr>
        <p:grpSpPr>
          <a:xfrm>
            <a:off x="7770796" y="629247"/>
            <a:ext cx="611754" cy="643200"/>
            <a:chOff x="1183375" y="2536600"/>
            <a:chExt cx="1060600" cy="1114925"/>
          </a:xfrm>
        </p:grpSpPr>
        <p:sp>
          <p:nvSpPr>
            <p:cNvPr id="333" name="Google Shape;333;p43"/>
            <p:cNvSpPr/>
            <p:nvPr/>
          </p:nvSpPr>
          <p:spPr>
            <a:xfrm>
              <a:off x="1393275" y="2759625"/>
              <a:ext cx="850700" cy="891900"/>
            </a:xfrm>
            <a:custGeom>
              <a:avLst/>
              <a:gdLst/>
              <a:ahLst/>
              <a:cxnLst/>
              <a:rect l="l" t="t" r="r" b="b"/>
              <a:pathLst>
                <a:path w="34028" h="35676" extrusionOk="0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3"/>
            <p:cNvSpPr/>
            <p:nvPr/>
          </p:nvSpPr>
          <p:spPr>
            <a:xfrm>
              <a:off x="2068925" y="2865800"/>
              <a:ext cx="105300" cy="69600"/>
            </a:xfrm>
            <a:custGeom>
              <a:avLst/>
              <a:gdLst/>
              <a:ahLst/>
              <a:cxnLst/>
              <a:rect l="l" t="t" r="r" b="b"/>
              <a:pathLst>
                <a:path w="4212" h="2784" extrusionOk="0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3"/>
            <p:cNvSpPr/>
            <p:nvPr/>
          </p:nvSpPr>
          <p:spPr>
            <a:xfrm>
              <a:off x="1930200" y="2690700"/>
              <a:ext cx="86325" cy="85700"/>
            </a:xfrm>
            <a:custGeom>
              <a:avLst/>
              <a:gdLst/>
              <a:ahLst/>
              <a:cxnLst/>
              <a:rect l="l" t="t" r="r" b="b"/>
              <a:pathLst>
                <a:path w="3453" h="3428" extrusionOk="0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3"/>
            <p:cNvSpPr/>
            <p:nvPr/>
          </p:nvSpPr>
          <p:spPr>
            <a:xfrm>
              <a:off x="1699200" y="2536600"/>
              <a:ext cx="54050" cy="112525"/>
            </a:xfrm>
            <a:custGeom>
              <a:avLst/>
              <a:gdLst/>
              <a:ahLst/>
              <a:cxnLst/>
              <a:rect l="l" t="t" r="r" b="b"/>
              <a:pathLst>
                <a:path w="2162" h="4501" extrusionOk="0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3"/>
            <p:cNvSpPr/>
            <p:nvPr/>
          </p:nvSpPr>
          <p:spPr>
            <a:xfrm>
              <a:off x="1404800" y="2616275"/>
              <a:ext cx="97125" cy="109750"/>
            </a:xfrm>
            <a:custGeom>
              <a:avLst/>
              <a:gdLst/>
              <a:ahLst/>
              <a:cxnLst/>
              <a:rect l="l" t="t" r="r" b="b"/>
              <a:pathLst>
                <a:path w="3885" h="4390" extrusionOk="0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3"/>
            <p:cNvSpPr/>
            <p:nvPr/>
          </p:nvSpPr>
          <p:spPr>
            <a:xfrm>
              <a:off x="1275700" y="2779650"/>
              <a:ext cx="103675" cy="78150"/>
            </a:xfrm>
            <a:custGeom>
              <a:avLst/>
              <a:gdLst/>
              <a:ahLst/>
              <a:cxnLst/>
              <a:rect l="l" t="t" r="r" b="b"/>
              <a:pathLst>
                <a:path w="4147" h="3126" extrusionOk="0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3"/>
            <p:cNvSpPr/>
            <p:nvPr/>
          </p:nvSpPr>
          <p:spPr>
            <a:xfrm>
              <a:off x="1183375" y="3054325"/>
              <a:ext cx="119000" cy="52650"/>
            </a:xfrm>
            <a:custGeom>
              <a:avLst/>
              <a:gdLst/>
              <a:ahLst/>
              <a:cxnLst/>
              <a:rect l="l" t="t" r="r" b="b"/>
              <a:pathLst>
                <a:path w="4760" h="2106" extrusionOk="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3"/>
            <p:cNvSpPr/>
            <p:nvPr/>
          </p:nvSpPr>
          <p:spPr>
            <a:xfrm>
              <a:off x="1314050" y="3248700"/>
              <a:ext cx="98775" cy="64475"/>
            </a:xfrm>
            <a:custGeom>
              <a:avLst/>
              <a:gdLst/>
              <a:ahLst/>
              <a:cxnLst/>
              <a:rect l="l" t="t" r="r" b="b"/>
              <a:pathLst>
                <a:path w="3951" h="2579" extrusionOk="0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3"/>
            <p:cNvSpPr/>
            <p:nvPr/>
          </p:nvSpPr>
          <p:spPr>
            <a:xfrm>
              <a:off x="1496975" y="3428975"/>
              <a:ext cx="61225" cy="72000"/>
            </a:xfrm>
            <a:custGeom>
              <a:avLst/>
              <a:gdLst/>
              <a:ahLst/>
              <a:cxnLst/>
              <a:rect l="l" t="t" r="r" b="b"/>
              <a:pathLst>
                <a:path w="2449" h="2880" extrusionOk="0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3"/>
            <p:cNvSpPr/>
            <p:nvPr/>
          </p:nvSpPr>
          <p:spPr>
            <a:xfrm>
              <a:off x="1677700" y="3454750"/>
              <a:ext cx="45950" cy="107825"/>
            </a:xfrm>
            <a:custGeom>
              <a:avLst/>
              <a:gdLst/>
              <a:ahLst/>
              <a:cxnLst/>
              <a:rect l="l" t="t" r="r" b="b"/>
              <a:pathLst>
                <a:path w="1838" h="4313" extrusionOk="0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3"/>
            <p:cNvSpPr/>
            <p:nvPr/>
          </p:nvSpPr>
          <p:spPr>
            <a:xfrm>
              <a:off x="2090625" y="3077850"/>
              <a:ext cx="104925" cy="44025"/>
            </a:xfrm>
            <a:custGeom>
              <a:avLst/>
              <a:gdLst/>
              <a:ahLst/>
              <a:cxnLst/>
              <a:rect l="l" t="t" r="r" b="b"/>
              <a:pathLst>
                <a:path w="4197" h="1761" extrusionOk="0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F6AA684-5A1C-4B5E-B172-EAC97807C9E4}"/>
              </a:ext>
            </a:extLst>
          </p:cNvPr>
          <p:cNvSpPr txBox="1"/>
          <p:nvPr/>
        </p:nvSpPr>
        <p:spPr>
          <a:xfrm>
            <a:off x="772160" y="1113511"/>
            <a:ext cx="3522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sz="1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So sánh overriding và overloading: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</p:txBody>
      </p:sp>
      <p:pic>
        <p:nvPicPr>
          <p:cNvPr id="1026" name="Picture 2" descr="https://codelearn.io/Upload/Blog/overiding-va-overloading-63739896651.93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14" y="1738290"/>
            <a:ext cx="4086119" cy="226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20216"/>
              </p:ext>
            </p:extLst>
          </p:nvPr>
        </p:nvGraphicFramePr>
        <p:xfrm>
          <a:off x="4724952" y="1441540"/>
          <a:ext cx="3845116" cy="320652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22558">
                  <a:extLst>
                    <a:ext uri="{9D8B030D-6E8A-4147-A177-3AD203B41FA5}">
                      <a16:colId xmlns:a16="http://schemas.microsoft.com/office/drawing/2014/main" val="2858963420"/>
                    </a:ext>
                  </a:extLst>
                </a:gridCol>
                <a:gridCol w="1922558">
                  <a:extLst>
                    <a:ext uri="{9D8B030D-6E8A-4147-A177-3AD203B41FA5}">
                      <a16:colId xmlns:a16="http://schemas.microsoft.com/office/drawing/2014/main" val="803702705"/>
                    </a:ext>
                  </a:extLst>
                </a:gridCol>
              </a:tblGrid>
              <a:tr h="536234"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Overloading</a:t>
                      </a:r>
                      <a:endParaRPr lang="vi-VN" sz="1200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Overriding</a:t>
                      </a:r>
                      <a:endParaRPr lang="vi-VN" sz="1200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261364"/>
                  </a:ext>
                </a:extLst>
              </a:tr>
              <a:tr h="536234"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Thể hiện đa hình tại compile time</a:t>
                      </a:r>
                      <a:endParaRPr lang="vi-VN" sz="1200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Thể hiện đa hình tại runtime</a:t>
                      </a:r>
                      <a:endParaRPr lang="vi-VN" sz="1200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402351"/>
                  </a:ext>
                </a:extLst>
              </a:tr>
              <a:tr h="699049"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Thêm hành vi cho phương thức</a:t>
                      </a:r>
                      <a:endParaRPr lang="vi-VN" sz="1200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Thay đổi hành vi hiện tại của phương thức</a:t>
                      </a:r>
                      <a:endParaRPr lang="vi-VN" sz="1200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22137"/>
                  </a:ext>
                </a:extLst>
              </a:tr>
              <a:tr h="898778"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Có thể khác nhau về số lượng và kiểu dữ liệu của tham số</a:t>
                      </a:r>
                      <a:endParaRPr lang="vi-VN" sz="1200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Số lượng và kiểu dữ liệu của tham số phải giống nhau</a:t>
                      </a:r>
                      <a:endParaRPr lang="vi-VN" sz="1200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902332"/>
                  </a:ext>
                </a:extLst>
              </a:tr>
              <a:tr h="5362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Xảy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trong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cùng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một</a:t>
                      </a:r>
                      <a:r>
                        <a:rPr lang="en-US" sz="1200" dirty="0"/>
                        <a:t> class</a:t>
                      </a:r>
                      <a:endParaRPr lang="vi-VN" sz="1200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Xảy ra ở 2 class có quan hệ kế thừa</a:t>
                      </a:r>
                      <a:endParaRPr lang="vi-VN" sz="1200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22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645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>
            <a:spLocks noGrp="1"/>
          </p:cNvSpPr>
          <p:nvPr>
            <p:ph type="body" idx="4294967295"/>
          </p:nvPr>
        </p:nvSpPr>
        <p:spPr>
          <a:xfrm>
            <a:off x="620456" y="671523"/>
            <a:ext cx="3947077" cy="562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+mj-lt"/>
              </a:rPr>
              <a:t>Kế thừa và đa hình (tiếp)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AA684-5A1C-4B5E-B172-EAC97807C9E4}"/>
              </a:ext>
            </a:extLst>
          </p:cNvPr>
          <p:cNvSpPr txBox="1"/>
          <p:nvPr/>
        </p:nvSpPr>
        <p:spPr>
          <a:xfrm>
            <a:off x="772160" y="1113511"/>
            <a:ext cx="3522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Ví dụ:</a:t>
            </a:r>
            <a:endParaRPr lang="en-US" sz="1200" dirty="0" err="1">
              <a:latin typeface="Roboto Mono" panose="020B0604020202020204" charset="0"/>
              <a:ea typeface="Roboto Mono" panose="020B0604020202020204" charset="0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3"/>
          <a:stretch>
            <a:fillRect/>
          </a:stretch>
        </p:blipFill>
        <p:spPr>
          <a:xfrm>
            <a:off x="620456" y="1390510"/>
            <a:ext cx="3712291" cy="14986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F6AA684-5A1C-4B5E-B172-EAC97807C9E4}"/>
              </a:ext>
            </a:extLst>
          </p:cNvPr>
          <p:cNvSpPr txBox="1"/>
          <p:nvPr/>
        </p:nvSpPr>
        <p:spPr>
          <a:xfrm>
            <a:off x="772159" y="3045730"/>
            <a:ext cx="35221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- Animal: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một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mô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phỏng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động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vật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.</a:t>
            </a:r>
            <a:endParaRPr lang="vi-VN" sz="1200" dirty="0">
              <a:latin typeface="Roboto Mono" panose="020B0604020202020204" charset="0"/>
              <a:ea typeface="Roboto Mono" panose="020B0604020202020204" charset="0"/>
            </a:endParaRPr>
          </a:p>
          <a:p>
            <a:pPr lvl="0"/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- Duck: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mô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phỏng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con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vịt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kế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thừa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từ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Animal.</a:t>
            </a:r>
            <a:endParaRPr lang="vi-VN" sz="1200" dirty="0">
              <a:latin typeface="Roboto Mono" panose="020B0604020202020204" charset="0"/>
              <a:ea typeface="Roboto Mono" panose="020B0604020202020204" charset="0"/>
            </a:endParaRPr>
          </a:p>
          <a:p>
            <a:pPr lvl="0"/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- Dog: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mô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phỏng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con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chó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kế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thừa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từ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Animal.</a:t>
            </a:r>
            <a:endParaRPr lang="vi-VN" sz="1200" dirty="0">
              <a:latin typeface="Roboto Mono" panose="020B0604020202020204" charset="0"/>
              <a:ea typeface="Roboto Mono" panose="020B0604020202020204" charset="0"/>
            </a:endParaRPr>
          </a:p>
          <a:p>
            <a:pPr lvl="0"/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- Cat: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mô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phỏng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con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mèo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kế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thừa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từ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Animal.</a:t>
            </a:r>
            <a:endParaRPr lang="vi-VN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969" y="451203"/>
            <a:ext cx="3422814" cy="422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25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>
            <a:spLocks noGrp="1"/>
          </p:cNvSpPr>
          <p:nvPr>
            <p:ph type="body" idx="4294967295"/>
          </p:nvPr>
        </p:nvSpPr>
        <p:spPr>
          <a:xfrm>
            <a:off x="620456" y="671523"/>
            <a:ext cx="3947077" cy="562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+mj-lt"/>
              </a:rPr>
              <a:t>Kế thừa và đa hình (tiếp)</a:t>
            </a:r>
          </a:p>
        </p:txBody>
      </p:sp>
      <p:grpSp>
        <p:nvGrpSpPr>
          <p:cNvPr id="332" name="Google Shape;332;p43"/>
          <p:cNvGrpSpPr/>
          <p:nvPr/>
        </p:nvGrpSpPr>
        <p:grpSpPr>
          <a:xfrm>
            <a:off x="7770796" y="629247"/>
            <a:ext cx="611754" cy="643200"/>
            <a:chOff x="1183375" y="2536600"/>
            <a:chExt cx="1060600" cy="1114925"/>
          </a:xfrm>
        </p:grpSpPr>
        <p:sp>
          <p:nvSpPr>
            <p:cNvPr id="333" name="Google Shape;333;p43"/>
            <p:cNvSpPr/>
            <p:nvPr/>
          </p:nvSpPr>
          <p:spPr>
            <a:xfrm>
              <a:off x="1393275" y="2759625"/>
              <a:ext cx="850700" cy="891900"/>
            </a:xfrm>
            <a:custGeom>
              <a:avLst/>
              <a:gdLst/>
              <a:ahLst/>
              <a:cxnLst/>
              <a:rect l="l" t="t" r="r" b="b"/>
              <a:pathLst>
                <a:path w="34028" h="35676" extrusionOk="0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3"/>
            <p:cNvSpPr/>
            <p:nvPr/>
          </p:nvSpPr>
          <p:spPr>
            <a:xfrm>
              <a:off x="2068925" y="2865800"/>
              <a:ext cx="105300" cy="69600"/>
            </a:xfrm>
            <a:custGeom>
              <a:avLst/>
              <a:gdLst/>
              <a:ahLst/>
              <a:cxnLst/>
              <a:rect l="l" t="t" r="r" b="b"/>
              <a:pathLst>
                <a:path w="4212" h="2784" extrusionOk="0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3"/>
            <p:cNvSpPr/>
            <p:nvPr/>
          </p:nvSpPr>
          <p:spPr>
            <a:xfrm>
              <a:off x="1930200" y="2690700"/>
              <a:ext cx="86325" cy="85700"/>
            </a:xfrm>
            <a:custGeom>
              <a:avLst/>
              <a:gdLst/>
              <a:ahLst/>
              <a:cxnLst/>
              <a:rect l="l" t="t" r="r" b="b"/>
              <a:pathLst>
                <a:path w="3453" h="3428" extrusionOk="0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3"/>
            <p:cNvSpPr/>
            <p:nvPr/>
          </p:nvSpPr>
          <p:spPr>
            <a:xfrm>
              <a:off x="1699200" y="2536600"/>
              <a:ext cx="54050" cy="112525"/>
            </a:xfrm>
            <a:custGeom>
              <a:avLst/>
              <a:gdLst/>
              <a:ahLst/>
              <a:cxnLst/>
              <a:rect l="l" t="t" r="r" b="b"/>
              <a:pathLst>
                <a:path w="2162" h="4501" extrusionOk="0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3"/>
            <p:cNvSpPr/>
            <p:nvPr/>
          </p:nvSpPr>
          <p:spPr>
            <a:xfrm>
              <a:off x="1404800" y="2616275"/>
              <a:ext cx="97125" cy="109750"/>
            </a:xfrm>
            <a:custGeom>
              <a:avLst/>
              <a:gdLst/>
              <a:ahLst/>
              <a:cxnLst/>
              <a:rect l="l" t="t" r="r" b="b"/>
              <a:pathLst>
                <a:path w="3885" h="4390" extrusionOk="0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3"/>
            <p:cNvSpPr/>
            <p:nvPr/>
          </p:nvSpPr>
          <p:spPr>
            <a:xfrm>
              <a:off x="1275700" y="2779650"/>
              <a:ext cx="103675" cy="78150"/>
            </a:xfrm>
            <a:custGeom>
              <a:avLst/>
              <a:gdLst/>
              <a:ahLst/>
              <a:cxnLst/>
              <a:rect l="l" t="t" r="r" b="b"/>
              <a:pathLst>
                <a:path w="4147" h="3126" extrusionOk="0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3"/>
            <p:cNvSpPr/>
            <p:nvPr/>
          </p:nvSpPr>
          <p:spPr>
            <a:xfrm>
              <a:off x="1183375" y="3054325"/>
              <a:ext cx="119000" cy="52650"/>
            </a:xfrm>
            <a:custGeom>
              <a:avLst/>
              <a:gdLst/>
              <a:ahLst/>
              <a:cxnLst/>
              <a:rect l="l" t="t" r="r" b="b"/>
              <a:pathLst>
                <a:path w="4760" h="2106" extrusionOk="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3"/>
            <p:cNvSpPr/>
            <p:nvPr/>
          </p:nvSpPr>
          <p:spPr>
            <a:xfrm>
              <a:off x="1314050" y="3248700"/>
              <a:ext cx="98775" cy="64475"/>
            </a:xfrm>
            <a:custGeom>
              <a:avLst/>
              <a:gdLst/>
              <a:ahLst/>
              <a:cxnLst/>
              <a:rect l="l" t="t" r="r" b="b"/>
              <a:pathLst>
                <a:path w="3951" h="2579" extrusionOk="0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3"/>
            <p:cNvSpPr/>
            <p:nvPr/>
          </p:nvSpPr>
          <p:spPr>
            <a:xfrm>
              <a:off x="1496975" y="3428975"/>
              <a:ext cx="61225" cy="72000"/>
            </a:xfrm>
            <a:custGeom>
              <a:avLst/>
              <a:gdLst/>
              <a:ahLst/>
              <a:cxnLst/>
              <a:rect l="l" t="t" r="r" b="b"/>
              <a:pathLst>
                <a:path w="2449" h="2880" extrusionOk="0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3"/>
            <p:cNvSpPr/>
            <p:nvPr/>
          </p:nvSpPr>
          <p:spPr>
            <a:xfrm>
              <a:off x="1677700" y="3454750"/>
              <a:ext cx="45950" cy="107825"/>
            </a:xfrm>
            <a:custGeom>
              <a:avLst/>
              <a:gdLst/>
              <a:ahLst/>
              <a:cxnLst/>
              <a:rect l="l" t="t" r="r" b="b"/>
              <a:pathLst>
                <a:path w="1838" h="4313" extrusionOk="0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3"/>
            <p:cNvSpPr/>
            <p:nvPr/>
          </p:nvSpPr>
          <p:spPr>
            <a:xfrm>
              <a:off x="2090625" y="3077850"/>
              <a:ext cx="104925" cy="44025"/>
            </a:xfrm>
            <a:custGeom>
              <a:avLst/>
              <a:gdLst/>
              <a:ahLst/>
              <a:cxnLst/>
              <a:rect l="l" t="t" r="r" b="b"/>
              <a:pathLst>
                <a:path w="4197" h="1761" extrusionOk="0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F6AA684-5A1C-4B5E-B172-EAC97807C9E4}"/>
              </a:ext>
            </a:extLst>
          </p:cNvPr>
          <p:cNvSpPr txBox="1"/>
          <p:nvPr/>
        </p:nvSpPr>
        <p:spPr>
          <a:xfrm>
            <a:off x="772160" y="1113511"/>
            <a:ext cx="3522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Ví dụ:</a:t>
            </a:r>
            <a:endParaRPr lang="en-US" sz="1200" dirty="0" err="1">
              <a:latin typeface="Roboto Mono" panose="020B0604020202020204" charset="0"/>
              <a:ea typeface="Roboto Mono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44" y="1465826"/>
            <a:ext cx="3762900" cy="3048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082" y="1443007"/>
            <a:ext cx="3934374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61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>
            <a:spLocks noGrp="1"/>
          </p:cNvSpPr>
          <p:nvPr>
            <p:ph type="body" idx="4294967295"/>
          </p:nvPr>
        </p:nvSpPr>
        <p:spPr>
          <a:xfrm>
            <a:off x="620456" y="671523"/>
            <a:ext cx="3947077" cy="562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+mj-lt"/>
              </a:rPr>
              <a:t>Kế thừa và đa hình (tiếp)</a:t>
            </a:r>
          </a:p>
        </p:txBody>
      </p:sp>
      <p:grpSp>
        <p:nvGrpSpPr>
          <p:cNvPr id="332" name="Google Shape;332;p43"/>
          <p:cNvGrpSpPr/>
          <p:nvPr/>
        </p:nvGrpSpPr>
        <p:grpSpPr>
          <a:xfrm>
            <a:off x="7770796" y="629247"/>
            <a:ext cx="611754" cy="643200"/>
            <a:chOff x="1183375" y="2536600"/>
            <a:chExt cx="1060600" cy="1114925"/>
          </a:xfrm>
        </p:grpSpPr>
        <p:sp>
          <p:nvSpPr>
            <p:cNvPr id="333" name="Google Shape;333;p43"/>
            <p:cNvSpPr/>
            <p:nvPr/>
          </p:nvSpPr>
          <p:spPr>
            <a:xfrm>
              <a:off x="1393275" y="2759625"/>
              <a:ext cx="850700" cy="891900"/>
            </a:xfrm>
            <a:custGeom>
              <a:avLst/>
              <a:gdLst/>
              <a:ahLst/>
              <a:cxnLst/>
              <a:rect l="l" t="t" r="r" b="b"/>
              <a:pathLst>
                <a:path w="34028" h="35676" extrusionOk="0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3"/>
            <p:cNvSpPr/>
            <p:nvPr/>
          </p:nvSpPr>
          <p:spPr>
            <a:xfrm>
              <a:off x="2068925" y="2865800"/>
              <a:ext cx="105300" cy="69600"/>
            </a:xfrm>
            <a:custGeom>
              <a:avLst/>
              <a:gdLst/>
              <a:ahLst/>
              <a:cxnLst/>
              <a:rect l="l" t="t" r="r" b="b"/>
              <a:pathLst>
                <a:path w="4212" h="2784" extrusionOk="0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3"/>
            <p:cNvSpPr/>
            <p:nvPr/>
          </p:nvSpPr>
          <p:spPr>
            <a:xfrm>
              <a:off x="1930200" y="2690700"/>
              <a:ext cx="86325" cy="85700"/>
            </a:xfrm>
            <a:custGeom>
              <a:avLst/>
              <a:gdLst/>
              <a:ahLst/>
              <a:cxnLst/>
              <a:rect l="l" t="t" r="r" b="b"/>
              <a:pathLst>
                <a:path w="3453" h="3428" extrusionOk="0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3"/>
            <p:cNvSpPr/>
            <p:nvPr/>
          </p:nvSpPr>
          <p:spPr>
            <a:xfrm>
              <a:off x="1699200" y="2536600"/>
              <a:ext cx="54050" cy="112525"/>
            </a:xfrm>
            <a:custGeom>
              <a:avLst/>
              <a:gdLst/>
              <a:ahLst/>
              <a:cxnLst/>
              <a:rect l="l" t="t" r="r" b="b"/>
              <a:pathLst>
                <a:path w="2162" h="4501" extrusionOk="0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3"/>
            <p:cNvSpPr/>
            <p:nvPr/>
          </p:nvSpPr>
          <p:spPr>
            <a:xfrm>
              <a:off x="1404800" y="2616275"/>
              <a:ext cx="97125" cy="109750"/>
            </a:xfrm>
            <a:custGeom>
              <a:avLst/>
              <a:gdLst/>
              <a:ahLst/>
              <a:cxnLst/>
              <a:rect l="l" t="t" r="r" b="b"/>
              <a:pathLst>
                <a:path w="3885" h="4390" extrusionOk="0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3"/>
            <p:cNvSpPr/>
            <p:nvPr/>
          </p:nvSpPr>
          <p:spPr>
            <a:xfrm>
              <a:off x="1275700" y="2779650"/>
              <a:ext cx="103675" cy="78150"/>
            </a:xfrm>
            <a:custGeom>
              <a:avLst/>
              <a:gdLst/>
              <a:ahLst/>
              <a:cxnLst/>
              <a:rect l="l" t="t" r="r" b="b"/>
              <a:pathLst>
                <a:path w="4147" h="3126" extrusionOk="0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3"/>
            <p:cNvSpPr/>
            <p:nvPr/>
          </p:nvSpPr>
          <p:spPr>
            <a:xfrm>
              <a:off x="1183375" y="3054325"/>
              <a:ext cx="119000" cy="52650"/>
            </a:xfrm>
            <a:custGeom>
              <a:avLst/>
              <a:gdLst/>
              <a:ahLst/>
              <a:cxnLst/>
              <a:rect l="l" t="t" r="r" b="b"/>
              <a:pathLst>
                <a:path w="4760" h="2106" extrusionOk="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3"/>
            <p:cNvSpPr/>
            <p:nvPr/>
          </p:nvSpPr>
          <p:spPr>
            <a:xfrm>
              <a:off x="1314050" y="3248700"/>
              <a:ext cx="98775" cy="64475"/>
            </a:xfrm>
            <a:custGeom>
              <a:avLst/>
              <a:gdLst/>
              <a:ahLst/>
              <a:cxnLst/>
              <a:rect l="l" t="t" r="r" b="b"/>
              <a:pathLst>
                <a:path w="3951" h="2579" extrusionOk="0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3"/>
            <p:cNvSpPr/>
            <p:nvPr/>
          </p:nvSpPr>
          <p:spPr>
            <a:xfrm>
              <a:off x="1496975" y="3428975"/>
              <a:ext cx="61225" cy="72000"/>
            </a:xfrm>
            <a:custGeom>
              <a:avLst/>
              <a:gdLst/>
              <a:ahLst/>
              <a:cxnLst/>
              <a:rect l="l" t="t" r="r" b="b"/>
              <a:pathLst>
                <a:path w="2449" h="2880" extrusionOk="0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3"/>
            <p:cNvSpPr/>
            <p:nvPr/>
          </p:nvSpPr>
          <p:spPr>
            <a:xfrm>
              <a:off x="1677700" y="3454750"/>
              <a:ext cx="45950" cy="107825"/>
            </a:xfrm>
            <a:custGeom>
              <a:avLst/>
              <a:gdLst/>
              <a:ahLst/>
              <a:cxnLst/>
              <a:rect l="l" t="t" r="r" b="b"/>
              <a:pathLst>
                <a:path w="1838" h="4313" extrusionOk="0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3"/>
            <p:cNvSpPr/>
            <p:nvPr/>
          </p:nvSpPr>
          <p:spPr>
            <a:xfrm>
              <a:off x="2090625" y="3077850"/>
              <a:ext cx="104925" cy="44025"/>
            </a:xfrm>
            <a:custGeom>
              <a:avLst/>
              <a:gdLst/>
              <a:ahLst/>
              <a:cxnLst/>
              <a:rect l="l" t="t" r="r" b="b"/>
              <a:pathLst>
                <a:path w="4197" h="1761" extrusionOk="0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F6AA684-5A1C-4B5E-B172-EAC97807C9E4}"/>
              </a:ext>
            </a:extLst>
          </p:cNvPr>
          <p:cNvSpPr txBox="1"/>
          <p:nvPr/>
        </p:nvSpPr>
        <p:spPr>
          <a:xfrm>
            <a:off x="772160" y="1113511"/>
            <a:ext cx="3522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Ví dụ:</a:t>
            </a:r>
            <a:endParaRPr lang="en-US" sz="1200" dirty="0" err="1">
              <a:latin typeface="Roboto Mono" panose="020B0604020202020204" charset="0"/>
              <a:ea typeface="Roboto Mono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07" y="1480721"/>
            <a:ext cx="3917213" cy="29356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925" y="1658595"/>
            <a:ext cx="3172268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51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>
            <a:spLocks noGrp="1"/>
          </p:cNvSpPr>
          <p:nvPr>
            <p:ph type="body" idx="4294967295"/>
          </p:nvPr>
        </p:nvSpPr>
        <p:spPr>
          <a:xfrm>
            <a:off x="620456" y="671523"/>
            <a:ext cx="3947077" cy="562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+mj-lt"/>
              </a:rPr>
              <a:t>Kế thừa và đa hình (tiếp)</a:t>
            </a:r>
          </a:p>
        </p:txBody>
      </p:sp>
      <p:grpSp>
        <p:nvGrpSpPr>
          <p:cNvPr id="332" name="Google Shape;332;p43"/>
          <p:cNvGrpSpPr/>
          <p:nvPr/>
        </p:nvGrpSpPr>
        <p:grpSpPr>
          <a:xfrm>
            <a:off x="7770796" y="629247"/>
            <a:ext cx="611754" cy="643200"/>
            <a:chOff x="1183375" y="2536600"/>
            <a:chExt cx="1060600" cy="1114925"/>
          </a:xfrm>
        </p:grpSpPr>
        <p:sp>
          <p:nvSpPr>
            <p:cNvPr id="333" name="Google Shape;333;p43"/>
            <p:cNvSpPr/>
            <p:nvPr/>
          </p:nvSpPr>
          <p:spPr>
            <a:xfrm>
              <a:off x="1393275" y="2759625"/>
              <a:ext cx="850700" cy="891900"/>
            </a:xfrm>
            <a:custGeom>
              <a:avLst/>
              <a:gdLst/>
              <a:ahLst/>
              <a:cxnLst/>
              <a:rect l="l" t="t" r="r" b="b"/>
              <a:pathLst>
                <a:path w="34028" h="35676" extrusionOk="0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3"/>
            <p:cNvSpPr/>
            <p:nvPr/>
          </p:nvSpPr>
          <p:spPr>
            <a:xfrm>
              <a:off x="2068925" y="2865800"/>
              <a:ext cx="105300" cy="69600"/>
            </a:xfrm>
            <a:custGeom>
              <a:avLst/>
              <a:gdLst/>
              <a:ahLst/>
              <a:cxnLst/>
              <a:rect l="l" t="t" r="r" b="b"/>
              <a:pathLst>
                <a:path w="4212" h="2784" extrusionOk="0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3"/>
            <p:cNvSpPr/>
            <p:nvPr/>
          </p:nvSpPr>
          <p:spPr>
            <a:xfrm>
              <a:off x="1930200" y="2690700"/>
              <a:ext cx="86325" cy="85700"/>
            </a:xfrm>
            <a:custGeom>
              <a:avLst/>
              <a:gdLst/>
              <a:ahLst/>
              <a:cxnLst/>
              <a:rect l="l" t="t" r="r" b="b"/>
              <a:pathLst>
                <a:path w="3453" h="3428" extrusionOk="0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3"/>
            <p:cNvSpPr/>
            <p:nvPr/>
          </p:nvSpPr>
          <p:spPr>
            <a:xfrm>
              <a:off x="1699200" y="2536600"/>
              <a:ext cx="54050" cy="112525"/>
            </a:xfrm>
            <a:custGeom>
              <a:avLst/>
              <a:gdLst/>
              <a:ahLst/>
              <a:cxnLst/>
              <a:rect l="l" t="t" r="r" b="b"/>
              <a:pathLst>
                <a:path w="2162" h="4501" extrusionOk="0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3"/>
            <p:cNvSpPr/>
            <p:nvPr/>
          </p:nvSpPr>
          <p:spPr>
            <a:xfrm>
              <a:off x="1404800" y="2616275"/>
              <a:ext cx="97125" cy="109750"/>
            </a:xfrm>
            <a:custGeom>
              <a:avLst/>
              <a:gdLst/>
              <a:ahLst/>
              <a:cxnLst/>
              <a:rect l="l" t="t" r="r" b="b"/>
              <a:pathLst>
                <a:path w="3885" h="4390" extrusionOk="0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3"/>
            <p:cNvSpPr/>
            <p:nvPr/>
          </p:nvSpPr>
          <p:spPr>
            <a:xfrm>
              <a:off x="1275700" y="2779650"/>
              <a:ext cx="103675" cy="78150"/>
            </a:xfrm>
            <a:custGeom>
              <a:avLst/>
              <a:gdLst/>
              <a:ahLst/>
              <a:cxnLst/>
              <a:rect l="l" t="t" r="r" b="b"/>
              <a:pathLst>
                <a:path w="4147" h="3126" extrusionOk="0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3"/>
            <p:cNvSpPr/>
            <p:nvPr/>
          </p:nvSpPr>
          <p:spPr>
            <a:xfrm>
              <a:off x="1183375" y="3054325"/>
              <a:ext cx="119000" cy="52650"/>
            </a:xfrm>
            <a:custGeom>
              <a:avLst/>
              <a:gdLst/>
              <a:ahLst/>
              <a:cxnLst/>
              <a:rect l="l" t="t" r="r" b="b"/>
              <a:pathLst>
                <a:path w="4760" h="2106" extrusionOk="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3"/>
            <p:cNvSpPr/>
            <p:nvPr/>
          </p:nvSpPr>
          <p:spPr>
            <a:xfrm>
              <a:off x="1314050" y="3248700"/>
              <a:ext cx="98775" cy="64475"/>
            </a:xfrm>
            <a:custGeom>
              <a:avLst/>
              <a:gdLst/>
              <a:ahLst/>
              <a:cxnLst/>
              <a:rect l="l" t="t" r="r" b="b"/>
              <a:pathLst>
                <a:path w="3951" h="2579" extrusionOk="0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3"/>
            <p:cNvSpPr/>
            <p:nvPr/>
          </p:nvSpPr>
          <p:spPr>
            <a:xfrm>
              <a:off x="1496975" y="3428975"/>
              <a:ext cx="61225" cy="72000"/>
            </a:xfrm>
            <a:custGeom>
              <a:avLst/>
              <a:gdLst/>
              <a:ahLst/>
              <a:cxnLst/>
              <a:rect l="l" t="t" r="r" b="b"/>
              <a:pathLst>
                <a:path w="2449" h="2880" extrusionOk="0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3"/>
            <p:cNvSpPr/>
            <p:nvPr/>
          </p:nvSpPr>
          <p:spPr>
            <a:xfrm>
              <a:off x="1677700" y="3454750"/>
              <a:ext cx="45950" cy="107825"/>
            </a:xfrm>
            <a:custGeom>
              <a:avLst/>
              <a:gdLst/>
              <a:ahLst/>
              <a:cxnLst/>
              <a:rect l="l" t="t" r="r" b="b"/>
              <a:pathLst>
                <a:path w="1838" h="4313" extrusionOk="0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3"/>
            <p:cNvSpPr/>
            <p:nvPr/>
          </p:nvSpPr>
          <p:spPr>
            <a:xfrm>
              <a:off x="2090625" y="3077850"/>
              <a:ext cx="104925" cy="44025"/>
            </a:xfrm>
            <a:custGeom>
              <a:avLst/>
              <a:gdLst/>
              <a:ahLst/>
              <a:cxnLst/>
              <a:rect l="l" t="t" r="r" b="b"/>
              <a:pathLst>
                <a:path w="4197" h="1761" extrusionOk="0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F6AA684-5A1C-4B5E-B172-EAC97807C9E4}"/>
              </a:ext>
            </a:extLst>
          </p:cNvPr>
          <p:cNvSpPr txBox="1"/>
          <p:nvPr/>
        </p:nvSpPr>
        <p:spPr>
          <a:xfrm>
            <a:off x="772160" y="1113511"/>
            <a:ext cx="3522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Kết quả:</a:t>
            </a:r>
            <a:endParaRPr lang="en-US" sz="1200" dirty="0" err="1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6679" y="2166141"/>
            <a:ext cx="36189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vi-VN" sz="1200" dirty="0">
              <a:latin typeface="Roboto Mono" panose="020B0604020202020204" charset="0"/>
              <a:ea typeface="Roboto Mono" panose="020B0604020202020204" charset="0"/>
            </a:endParaRPr>
          </a:p>
          <a:p>
            <a:pPr lvl="0"/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=&gt;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Đa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hình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thể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hiện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ở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chỗ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cùng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1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phương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thức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Say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kế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thừa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từ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Animal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nhưng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các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con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lại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có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cách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triển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khai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khác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nhau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.</a:t>
            </a:r>
            <a:endParaRPr lang="vi-VN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" y="2030814"/>
            <a:ext cx="3610460" cy="128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11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16" y="1324474"/>
            <a:ext cx="1496149" cy="11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16;p3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>
                <a:latin typeface="+mj-lt"/>
              </a:rPr>
              <a:t>Lớp trừu tượng và giao diện</a:t>
            </a:r>
            <a:endParaRPr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824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 idx="8"/>
          </p:nvPr>
        </p:nvSpPr>
        <p:spPr>
          <a:xfrm>
            <a:off x="1439693" y="711181"/>
            <a:ext cx="19665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Nội </a:t>
            </a:r>
            <a:br>
              <a:rPr lang="vi-VN" dirty="0">
                <a:latin typeface="+mn-lt"/>
              </a:rPr>
            </a:br>
            <a:r>
              <a:rPr lang="vi-VN" dirty="0">
                <a:latin typeface="+mn-lt"/>
              </a:rPr>
              <a:t>dung</a:t>
            </a:r>
            <a:r>
              <a:rPr lang="en" dirty="0">
                <a:latin typeface="+mn-lt"/>
              </a:rPr>
              <a:t>!</a:t>
            </a:r>
            <a:endParaRPr dirty="0">
              <a:latin typeface="+mn-lt"/>
            </a:endParaRPr>
          </a:p>
        </p:txBody>
      </p:sp>
      <p:sp>
        <p:nvSpPr>
          <p:cNvPr id="197" name="Google Shape;197;p32"/>
          <p:cNvSpPr/>
          <p:nvPr/>
        </p:nvSpPr>
        <p:spPr>
          <a:xfrm>
            <a:off x="7639575" y="711175"/>
            <a:ext cx="674863" cy="488424"/>
          </a:xfrm>
          <a:custGeom>
            <a:avLst/>
            <a:gdLst/>
            <a:ahLst/>
            <a:cxnLst/>
            <a:rect l="l" t="t" r="r" b="b"/>
            <a:pathLst>
              <a:path w="35347" h="25582" extrusionOk="0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2"/>
          <p:cNvSpPr/>
          <p:nvPr/>
        </p:nvSpPr>
        <p:spPr>
          <a:xfrm>
            <a:off x="7125750" y="544900"/>
            <a:ext cx="564034" cy="445373"/>
          </a:xfrm>
          <a:custGeom>
            <a:avLst/>
            <a:gdLst/>
            <a:ahLst/>
            <a:cxnLst/>
            <a:rect l="l" t="t" r="r" b="b"/>
            <a:pathLst>
              <a:path w="39020" h="30811" extrusionOk="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1. Lớp và đối tượng</a:t>
            </a:r>
            <a:endParaRPr dirty="0">
              <a:latin typeface="+mj-lt"/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-8782544" flipH="1">
            <a:off x="2490549" y="1039473"/>
            <a:ext cx="1124399" cy="51003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99;p32"/>
          <p:cNvSpPr txBox="1">
            <a:spLocks/>
          </p:cNvSpPr>
          <p:nvPr/>
        </p:nvSpPr>
        <p:spPr>
          <a:xfrm>
            <a:off x="907470" y="2883841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ncert One"/>
              <a:buNone/>
              <a:defRPr sz="21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vi-VN" dirty="0">
                <a:latin typeface="+mn-lt"/>
              </a:rPr>
              <a:t>2. Các hàm đặc biệt của lớp</a:t>
            </a:r>
          </a:p>
        </p:txBody>
      </p:sp>
      <p:sp>
        <p:nvSpPr>
          <p:cNvPr id="17" name="Google Shape;199;p32"/>
          <p:cNvSpPr txBox="1">
            <a:spLocks/>
          </p:cNvSpPr>
          <p:nvPr/>
        </p:nvSpPr>
        <p:spPr>
          <a:xfrm>
            <a:off x="907470" y="3683375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ncert One"/>
              <a:buNone/>
              <a:defRPr sz="21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vi-VN" dirty="0">
                <a:latin typeface="+mn-lt"/>
              </a:rPr>
              <a:t>3. Overloading</a:t>
            </a:r>
          </a:p>
        </p:txBody>
      </p:sp>
      <p:sp>
        <p:nvSpPr>
          <p:cNvPr id="19" name="Google Shape;199;p32"/>
          <p:cNvSpPr txBox="1">
            <a:spLocks/>
          </p:cNvSpPr>
          <p:nvPr/>
        </p:nvSpPr>
        <p:spPr>
          <a:xfrm>
            <a:off x="5198027" y="170041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ncert One"/>
              <a:buNone/>
              <a:defRPr sz="21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vi-VN" dirty="0">
                <a:latin typeface="+mn-lt"/>
              </a:rPr>
              <a:t>4. Kế thừa và đa hình</a:t>
            </a:r>
          </a:p>
        </p:txBody>
      </p:sp>
      <p:sp>
        <p:nvSpPr>
          <p:cNvPr id="24" name="Google Shape;199;p32"/>
          <p:cNvSpPr txBox="1">
            <a:spLocks/>
          </p:cNvSpPr>
          <p:nvPr/>
        </p:nvSpPr>
        <p:spPr>
          <a:xfrm>
            <a:off x="5198027" y="2883841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ncert One"/>
              <a:buNone/>
              <a:defRPr sz="21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vi-VN" dirty="0">
                <a:latin typeface="+mn-lt"/>
              </a:rPr>
              <a:t>5. Lớp trừu tượng và giao diện</a:t>
            </a:r>
          </a:p>
        </p:txBody>
      </p:sp>
      <p:sp>
        <p:nvSpPr>
          <p:cNvPr id="25" name="Google Shape;199;p32"/>
          <p:cNvSpPr txBox="1">
            <a:spLocks/>
          </p:cNvSpPr>
          <p:nvPr/>
        </p:nvSpPr>
        <p:spPr>
          <a:xfrm>
            <a:off x="5198027" y="3709150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ncert One"/>
              <a:buNone/>
              <a:defRPr sz="21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vi-VN" dirty="0">
                <a:latin typeface="+mn-lt"/>
              </a:rPr>
              <a:t>6. Xử lý ngoại lệ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>
            <a:spLocks noGrp="1"/>
          </p:cNvSpPr>
          <p:nvPr>
            <p:ph type="body" idx="4294967295"/>
          </p:nvPr>
        </p:nvSpPr>
        <p:spPr>
          <a:xfrm>
            <a:off x="620456" y="671523"/>
            <a:ext cx="3947077" cy="562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+mj-lt"/>
              </a:rPr>
              <a:t>Lớp trừu tượng và giao diện</a:t>
            </a:r>
          </a:p>
        </p:txBody>
      </p:sp>
      <p:sp>
        <p:nvSpPr>
          <p:cNvPr id="327" name="Google Shape;327;p43"/>
          <p:cNvSpPr txBox="1">
            <a:spLocks noGrp="1"/>
          </p:cNvSpPr>
          <p:nvPr>
            <p:ph type="subTitle" idx="1"/>
          </p:nvPr>
        </p:nvSpPr>
        <p:spPr>
          <a:xfrm>
            <a:off x="4213013" y="1209575"/>
            <a:ext cx="4991946" cy="19499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42937" lvl="1" indent="-171450"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</a:rPr>
              <a:t>Cú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</a:rPr>
              <a:t>pháp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471487" lvl="1" indent="0"/>
            <a:endParaRPr lang="en-US" sz="1200" b="1" dirty="0">
              <a:solidFill>
                <a:schemeClr val="tx1">
                  <a:lumMod val="50000"/>
                </a:schemeClr>
              </a:solidFill>
            </a:endParaRPr>
          </a:p>
          <a:p>
            <a:pPr marL="471487" lvl="1" indent="0">
              <a:buNone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abstract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public class &lt;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tên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lớp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&gt;</a:t>
            </a:r>
          </a:p>
          <a:p>
            <a:pPr marL="471487" lvl="1" indent="0">
              <a:buNone/>
            </a:pP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pPr marL="471487" lvl="1" indent="0">
              <a:buNone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abstract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public void &lt;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tên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phương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thức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&gt;();</a:t>
            </a:r>
          </a:p>
          <a:p>
            <a:pPr marL="471487" lvl="1" indent="0">
              <a:buNone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marL="471487" lvl="1" indent="0">
              <a:buNone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có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dấu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chấm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phẩy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;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sau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tên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phương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thức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332" name="Google Shape;332;p43"/>
          <p:cNvGrpSpPr/>
          <p:nvPr/>
        </p:nvGrpSpPr>
        <p:grpSpPr>
          <a:xfrm>
            <a:off x="7770796" y="629247"/>
            <a:ext cx="611754" cy="643200"/>
            <a:chOff x="1183375" y="2536600"/>
            <a:chExt cx="1060600" cy="1114925"/>
          </a:xfrm>
        </p:grpSpPr>
        <p:sp>
          <p:nvSpPr>
            <p:cNvPr id="333" name="Google Shape;333;p43"/>
            <p:cNvSpPr/>
            <p:nvPr/>
          </p:nvSpPr>
          <p:spPr>
            <a:xfrm>
              <a:off x="1393275" y="2759625"/>
              <a:ext cx="850700" cy="891900"/>
            </a:xfrm>
            <a:custGeom>
              <a:avLst/>
              <a:gdLst/>
              <a:ahLst/>
              <a:cxnLst/>
              <a:rect l="l" t="t" r="r" b="b"/>
              <a:pathLst>
                <a:path w="34028" h="35676" extrusionOk="0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3"/>
            <p:cNvSpPr/>
            <p:nvPr/>
          </p:nvSpPr>
          <p:spPr>
            <a:xfrm>
              <a:off x="2068925" y="2865800"/>
              <a:ext cx="105300" cy="69600"/>
            </a:xfrm>
            <a:custGeom>
              <a:avLst/>
              <a:gdLst/>
              <a:ahLst/>
              <a:cxnLst/>
              <a:rect l="l" t="t" r="r" b="b"/>
              <a:pathLst>
                <a:path w="4212" h="2784" extrusionOk="0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3"/>
            <p:cNvSpPr/>
            <p:nvPr/>
          </p:nvSpPr>
          <p:spPr>
            <a:xfrm>
              <a:off x="1930200" y="2690700"/>
              <a:ext cx="86325" cy="85700"/>
            </a:xfrm>
            <a:custGeom>
              <a:avLst/>
              <a:gdLst/>
              <a:ahLst/>
              <a:cxnLst/>
              <a:rect l="l" t="t" r="r" b="b"/>
              <a:pathLst>
                <a:path w="3453" h="3428" extrusionOk="0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3"/>
            <p:cNvSpPr/>
            <p:nvPr/>
          </p:nvSpPr>
          <p:spPr>
            <a:xfrm>
              <a:off x="1699200" y="2536600"/>
              <a:ext cx="54050" cy="112525"/>
            </a:xfrm>
            <a:custGeom>
              <a:avLst/>
              <a:gdLst/>
              <a:ahLst/>
              <a:cxnLst/>
              <a:rect l="l" t="t" r="r" b="b"/>
              <a:pathLst>
                <a:path w="2162" h="4501" extrusionOk="0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3"/>
            <p:cNvSpPr/>
            <p:nvPr/>
          </p:nvSpPr>
          <p:spPr>
            <a:xfrm>
              <a:off x="1404800" y="2616275"/>
              <a:ext cx="97125" cy="109750"/>
            </a:xfrm>
            <a:custGeom>
              <a:avLst/>
              <a:gdLst/>
              <a:ahLst/>
              <a:cxnLst/>
              <a:rect l="l" t="t" r="r" b="b"/>
              <a:pathLst>
                <a:path w="3885" h="4390" extrusionOk="0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3"/>
            <p:cNvSpPr/>
            <p:nvPr/>
          </p:nvSpPr>
          <p:spPr>
            <a:xfrm>
              <a:off x="1275700" y="2779650"/>
              <a:ext cx="103675" cy="78150"/>
            </a:xfrm>
            <a:custGeom>
              <a:avLst/>
              <a:gdLst/>
              <a:ahLst/>
              <a:cxnLst/>
              <a:rect l="l" t="t" r="r" b="b"/>
              <a:pathLst>
                <a:path w="4147" h="3126" extrusionOk="0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3"/>
            <p:cNvSpPr/>
            <p:nvPr/>
          </p:nvSpPr>
          <p:spPr>
            <a:xfrm>
              <a:off x="1183375" y="3054325"/>
              <a:ext cx="119000" cy="52650"/>
            </a:xfrm>
            <a:custGeom>
              <a:avLst/>
              <a:gdLst/>
              <a:ahLst/>
              <a:cxnLst/>
              <a:rect l="l" t="t" r="r" b="b"/>
              <a:pathLst>
                <a:path w="4760" h="2106" extrusionOk="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3"/>
            <p:cNvSpPr/>
            <p:nvPr/>
          </p:nvSpPr>
          <p:spPr>
            <a:xfrm>
              <a:off x="1314050" y="3248700"/>
              <a:ext cx="98775" cy="64475"/>
            </a:xfrm>
            <a:custGeom>
              <a:avLst/>
              <a:gdLst/>
              <a:ahLst/>
              <a:cxnLst/>
              <a:rect l="l" t="t" r="r" b="b"/>
              <a:pathLst>
                <a:path w="3951" h="2579" extrusionOk="0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3"/>
            <p:cNvSpPr/>
            <p:nvPr/>
          </p:nvSpPr>
          <p:spPr>
            <a:xfrm>
              <a:off x="1496975" y="3428975"/>
              <a:ext cx="61225" cy="72000"/>
            </a:xfrm>
            <a:custGeom>
              <a:avLst/>
              <a:gdLst/>
              <a:ahLst/>
              <a:cxnLst/>
              <a:rect l="l" t="t" r="r" b="b"/>
              <a:pathLst>
                <a:path w="2449" h="2880" extrusionOk="0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3"/>
            <p:cNvSpPr/>
            <p:nvPr/>
          </p:nvSpPr>
          <p:spPr>
            <a:xfrm>
              <a:off x="1677700" y="3454750"/>
              <a:ext cx="45950" cy="107825"/>
            </a:xfrm>
            <a:custGeom>
              <a:avLst/>
              <a:gdLst/>
              <a:ahLst/>
              <a:cxnLst/>
              <a:rect l="l" t="t" r="r" b="b"/>
              <a:pathLst>
                <a:path w="1838" h="4313" extrusionOk="0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3"/>
            <p:cNvSpPr/>
            <p:nvPr/>
          </p:nvSpPr>
          <p:spPr>
            <a:xfrm>
              <a:off x="2090625" y="3077850"/>
              <a:ext cx="104925" cy="44025"/>
            </a:xfrm>
            <a:custGeom>
              <a:avLst/>
              <a:gdLst/>
              <a:ahLst/>
              <a:cxnLst/>
              <a:rect l="l" t="t" r="r" b="b"/>
              <a:pathLst>
                <a:path w="4197" h="1761" extrusionOk="0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F6AA684-5A1C-4B5E-B172-EAC97807C9E4}"/>
              </a:ext>
            </a:extLst>
          </p:cNvPr>
          <p:cNvSpPr txBox="1"/>
          <p:nvPr/>
        </p:nvSpPr>
        <p:spPr>
          <a:xfrm>
            <a:off x="772160" y="1113511"/>
            <a:ext cx="35221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sz="1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Trừu tượng hóa</a:t>
            </a:r>
            <a:r>
              <a:rPr lang="vi-VN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 dữ liệu là quá trình ẩn một số chi tiết nhất định và chỉ hiển thị thông tin cần thiết cho người dùng.</a:t>
            </a:r>
            <a:endParaRPr lang="en-US" sz="1200" b="0" i="0" dirty="0">
              <a:solidFill>
                <a:schemeClr val="tx1">
                  <a:lumMod val="50000"/>
                </a:schemeClr>
              </a:solidFill>
              <a:effectLst/>
              <a:latin typeface="Roboto Mono" panose="020B0604020202020204" charset="0"/>
              <a:ea typeface="Roboto Mono" panose="020B060402020202020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trừu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tượng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:</a:t>
            </a: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Là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những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không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hoàn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thiện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Thiết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lập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như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là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cơ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sở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cho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những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dẫn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xuất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Không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thể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tạo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đối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tượng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 lvl="1"/>
            <a:endParaRPr lang="en-US" sz="1200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pPr marL="171450" lvl="1" indent="-171450">
              <a:buFont typeface="Wingdings" panose="05000000000000000000" pitchFamily="2" charset="2"/>
              <a:buChar char="v"/>
            </a:pP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Phương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thức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trừu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tượng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:</a:t>
            </a: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 -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Là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phương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thức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không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hoàn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thiện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chỉ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có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nguyên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mẫu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không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có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phần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mô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tả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cài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đặt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chi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tiết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nó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được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cung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cấp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bởi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dẫn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xuất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)</a:t>
            </a: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 -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Không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có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sự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thực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 marL="171450" lvl="1" indent="-171450"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>
            <a:spLocks noGrp="1"/>
          </p:cNvSpPr>
          <p:nvPr>
            <p:ph type="body" idx="4294967295"/>
          </p:nvPr>
        </p:nvSpPr>
        <p:spPr>
          <a:xfrm>
            <a:off x="620456" y="671523"/>
            <a:ext cx="3947077" cy="562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+mj-lt"/>
              </a:rPr>
              <a:t>Lớp trừu tượng và giao diện</a:t>
            </a:r>
            <a:r>
              <a:rPr lang="en-US" b="1" dirty="0">
                <a:latin typeface="+mj-lt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2" name="Google Shape;332;p43"/>
          <p:cNvGrpSpPr/>
          <p:nvPr/>
        </p:nvGrpSpPr>
        <p:grpSpPr>
          <a:xfrm>
            <a:off x="7770796" y="629247"/>
            <a:ext cx="611754" cy="643200"/>
            <a:chOff x="1183375" y="2536600"/>
            <a:chExt cx="1060600" cy="1114925"/>
          </a:xfrm>
        </p:grpSpPr>
        <p:sp>
          <p:nvSpPr>
            <p:cNvPr id="333" name="Google Shape;333;p43"/>
            <p:cNvSpPr/>
            <p:nvPr/>
          </p:nvSpPr>
          <p:spPr>
            <a:xfrm>
              <a:off x="1393275" y="2759625"/>
              <a:ext cx="850700" cy="891900"/>
            </a:xfrm>
            <a:custGeom>
              <a:avLst/>
              <a:gdLst/>
              <a:ahLst/>
              <a:cxnLst/>
              <a:rect l="l" t="t" r="r" b="b"/>
              <a:pathLst>
                <a:path w="34028" h="35676" extrusionOk="0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3"/>
            <p:cNvSpPr/>
            <p:nvPr/>
          </p:nvSpPr>
          <p:spPr>
            <a:xfrm>
              <a:off x="2068925" y="2865800"/>
              <a:ext cx="105300" cy="69600"/>
            </a:xfrm>
            <a:custGeom>
              <a:avLst/>
              <a:gdLst/>
              <a:ahLst/>
              <a:cxnLst/>
              <a:rect l="l" t="t" r="r" b="b"/>
              <a:pathLst>
                <a:path w="4212" h="2784" extrusionOk="0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3"/>
            <p:cNvSpPr/>
            <p:nvPr/>
          </p:nvSpPr>
          <p:spPr>
            <a:xfrm>
              <a:off x="1930200" y="2690700"/>
              <a:ext cx="86325" cy="85700"/>
            </a:xfrm>
            <a:custGeom>
              <a:avLst/>
              <a:gdLst/>
              <a:ahLst/>
              <a:cxnLst/>
              <a:rect l="l" t="t" r="r" b="b"/>
              <a:pathLst>
                <a:path w="3453" h="3428" extrusionOk="0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3"/>
            <p:cNvSpPr/>
            <p:nvPr/>
          </p:nvSpPr>
          <p:spPr>
            <a:xfrm>
              <a:off x="1699200" y="2536600"/>
              <a:ext cx="54050" cy="112525"/>
            </a:xfrm>
            <a:custGeom>
              <a:avLst/>
              <a:gdLst/>
              <a:ahLst/>
              <a:cxnLst/>
              <a:rect l="l" t="t" r="r" b="b"/>
              <a:pathLst>
                <a:path w="2162" h="4501" extrusionOk="0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3"/>
            <p:cNvSpPr/>
            <p:nvPr/>
          </p:nvSpPr>
          <p:spPr>
            <a:xfrm>
              <a:off x="1404800" y="2616275"/>
              <a:ext cx="97125" cy="109750"/>
            </a:xfrm>
            <a:custGeom>
              <a:avLst/>
              <a:gdLst/>
              <a:ahLst/>
              <a:cxnLst/>
              <a:rect l="l" t="t" r="r" b="b"/>
              <a:pathLst>
                <a:path w="3885" h="4390" extrusionOk="0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3"/>
            <p:cNvSpPr/>
            <p:nvPr/>
          </p:nvSpPr>
          <p:spPr>
            <a:xfrm>
              <a:off x="1275700" y="2779650"/>
              <a:ext cx="103675" cy="78150"/>
            </a:xfrm>
            <a:custGeom>
              <a:avLst/>
              <a:gdLst/>
              <a:ahLst/>
              <a:cxnLst/>
              <a:rect l="l" t="t" r="r" b="b"/>
              <a:pathLst>
                <a:path w="4147" h="3126" extrusionOk="0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3"/>
            <p:cNvSpPr/>
            <p:nvPr/>
          </p:nvSpPr>
          <p:spPr>
            <a:xfrm>
              <a:off x="1183375" y="3054325"/>
              <a:ext cx="119000" cy="52650"/>
            </a:xfrm>
            <a:custGeom>
              <a:avLst/>
              <a:gdLst/>
              <a:ahLst/>
              <a:cxnLst/>
              <a:rect l="l" t="t" r="r" b="b"/>
              <a:pathLst>
                <a:path w="4760" h="2106" extrusionOk="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3"/>
            <p:cNvSpPr/>
            <p:nvPr/>
          </p:nvSpPr>
          <p:spPr>
            <a:xfrm>
              <a:off x="1314050" y="3248700"/>
              <a:ext cx="98775" cy="64475"/>
            </a:xfrm>
            <a:custGeom>
              <a:avLst/>
              <a:gdLst/>
              <a:ahLst/>
              <a:cxnLst/>
              <a:rect l="l" t="t" r="r" b="b"/>
              <a:pathLst>
                <a:path w="3951" h="2579" extrusionOk="0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3"/>
            <p:cNvSpPr/>
            <p:nvPr/>
          </p:nvSpPr>
          <p:spPr>
            <a:xfrm>
              <a:off x="1496975" y="3428975"/>
              <a:ext cx="61225" cy="72000"/>
            </a:xfrm>
            <a:custGeom>
              <a:avLst/>
              <a:gdLst/>
              <a:ahLst/>
              <a:cxnLst/>
              <a:rect l="l" t="t" r="r" b="b"/>
              <a:pathLst>
                <a:path w="2449" h="2880" extrusionOk="0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3"/>
            <p:cNvSpPr/>
            <p:nvPr/>
          </p:nvSpPr>
          <p:spPr>
            <a:xfrm>
              <a:off x="1677700" y="3454750"/>
              <a:ext cx="45950" cy="107825"/>
            </a:xfrm>
            <a:custGeom>
              <a:avLst/>
              <a:gdLst/>
              <a:ahLst/>
              <a:cxnLst/>
              <a:rect l="l" t="t" r="r" b="b"/>
              <a:pathLst>
                <a:path w="1838" h="4313" extrusionOk="0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3"/>
            <p:cNvSpPr/>
            <p:nvPr/>
          </p:nvSpPr>
          <p:spPr>
            <a:xfrm>
              <a:off x="2090625" y="3077850"/>
              <a:ext cx="104925" cy="44025"/>
            </a:xfrm>
            <a:custGeom>
              <a:avLst/>
              <a:gdLst/>
              <a:ahLst/>
              <a:cxnLst/>
              <a:rect l="l" t="t" r="r" b="b"/>
              <a:pathLst>
                <a:path w="4197" h="1761" extrusionOk="0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F6AA684-5A1C-4B5E-B172-EAC97807C9E4}"/>
              </a:ext>
            </a:extLst>
          </p:cNvPr>
          <p:cNvSpPr txBox="1"/>
          <p:nvPr/>
        </p:nvSpPr>
        <p:spPr>
          <a:xfrm>
            <a:off x="772160" y="1113511"/>
            <a:ext cx="3677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Ví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dụ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: </a:t>
            </a:r>
          </a:p>
          <a:p>
            <a:pPr lvl="1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Xây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dựng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HinhHoc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gồm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2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phương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thức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: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Nhập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diện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tích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là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phương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thức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trừu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tượng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Xây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dựng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TamGiac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kế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thừa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từ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HinhHoc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xây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dựng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phương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thức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Nhập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tính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diện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tích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pPr lvl="1"/>
            <a:endParaRPr lang="en-US" sz="1200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endParaRPr lang="en-US" sz="1200" b="1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F76125-6BC2-4CA0-9636-4B734CB38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09" y="2741014"/>
            <a:ext cx="3254022" cy="15850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7345BC-8557-4C33-9997-1D52E5384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878" y="1450935"/>
            <a:ext cx="3532071" cy="283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33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>
            <a:spLocks noGrp="1"/>
          </p:cNvSpPr>
          <p:nvPr>
            <p:ph type="body" idx="4294967295"/>
          </p:nvPr>
        </p:nvSpPr>
        <p:spPr>
          <a:xfrm>
            <a:off x="620456" y="671523"/>
            <a:ext cx="3947077" cy="562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+mj-lt"/>
              </a:rPr>
              <a:t>Lớp trừu tượng và giao diện</a:t>
            </a:r>
            <a:r>
              <a:rPr lang="en-US" b="1" dirty="0">
                <a:latin typeface="+mj-lt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2" name="Google Shape;332;p43"/>
          <p:cNvGrpSpPr/>
          <p:nvPr/>
        </p:nvGrpSpPr>
        <p:grpSpPr>
          <a:xfrm>
            <a:off x="7770796" y="629247"/>
            <a:ext cx="611754" cy="643200"/>
            <a:chOff x="1183375" y="2536600"/>
            <a:chExt cx="1060600" cy="1114925"/>
          </a:xfrm>
        </p:grpSpPr>
        <p:sp>
          <p:nvSpPr>
            <p:cNvPr id="333" name="Google Shape;333;p43"/>
            <p:cNvSpPr/>
            <p:nvPr/>
          </p:nvSpPr>
          <p:spPr>
            <a:xfrm>
              <a:off x="1393275" y="2759625"/>
              <a:ext cx="850700" cy="891900"/>
            </a:xfrm>
            <a:custGeom>
              <a:avLst/>
              <a:gdLst/>
              <a:ahLst/>
              <a:cxnLst/>
              <a:rect l="l" t="t" r="r" b="b"/>
              <a:pathLst>
                <a:path w="34028" h="35676" extrusionOk="0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3"/>
            <p:cNvSpPr/>
            <p:nvPr/>
          </p:nvSpPr>
          <p:spPr>
            <a:xfrm>
              <a:off x="2068925" y="2865800"/>
              <a:ext cx="105300" cy="69600"/>
            </a:xfrm>
            <a:custGeom>
              <a:avLst/>
              <a:gdLst/>
              <a:ahLst/>
              <a:cxnLst/>
              <a:rect l="l" t="t" r="r" b="b"/>
              <a:pathLst>
                <a:path w="4212" h="2784" extrusionOk="0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3"/>
            <p:cNvSpPr/>
            <p:nvPr/>
          </p:nvSpPr>
          <p:spPr>
            <a:xfrm>
              <a:off x="1930200" y="2690700"/>
              <a:ext cx="86325" cy="85700"/>
            </a:xfrm>
            <a:custGeom>
              <a:avLst/>
              <a:gdLst/>
              <a:ahLst/>
              <a:cxnLst/>
              <a:rect l="l" t="t" r="r" b="b"/>
              <a:pathLst>
                <a:path w="3453" h="3428" extrusionOk="0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3"/>
            <p:cNvSpPr/>
            <p:nvPr/>
          </p:nvSpPr>
          <p:spPr>
            <a:xfrm>
              <a:off x="1699200" y="2536600"/>
              <a:ext cx="54050" cy="112525"/>
            </a:xfrm>
            <a:custGeom>
              <a:avLst/>
              <a:gdLst/>
              <a:ahLst/>
              <a:cxnLst/>
              <a:rect l="l" t="t" r="r" b="b"/>
              <a:pathLst>
                <a:path w="2162" h="4501" extrusionOk="0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3"/>
            <p:cNvSpPr/>
            <p:nvPr/>
          </p:nvSpPr>
          <p:spPr>
            <a:xfrm>
              <a:off x="1404800" y="2616275"/>
              <a:ext cx="97125" cy="109750"/>
            </a:xfrm>
            <a:custGeom>
              <a:avLst/>
              <a:gdLst/>
              <a:ahLst/>
              <a:cxnLst/>
              <a:rect l="l" t="t" r="r" b="b"/>
              <a:pathLst>
                <a:path w="3885" h="4390" extrusionOk="0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3"/>
            <p:cNvSpPr/>
            <p:nvPr/>
          </p:nvSpPr>
          <p:spPr>
            <a:xfrm>
              <a:off x="1275700" y="2779650"/>
              <a:ext cx="103675" cy="78150"/>
            </a:xfrm>
            <a:custGeom>
              <a:avLst/>
              <a:gdLst/>
              <a:ahLst/>
              <a:cxnLst/>
              <a:rect l="l" t="t" r="r" b="b"/>
              <a:pathLst>
                <a:path w="4147" h="3126" extrusionOk="0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3"/>
            <p:cNvSpPr/>
            <p:nvPr/>
          </p:nvSpPr>
          <p:spPr>
            <a:xfrm>
              <a:off x="1183375" y="3054325"/>
              <a:ext cx="119000" cy="52650"/>
            </a:xfrm>
            <a:custGeom>
              <a:avLst/>
              <a:gdLst/>
              <a:ahLst/>
              <a:cxnLst/>
              <a:rect l="l" t="t" r="r" b="b"/>
              <a:pathLst>
                <a:path w="4760" h="2106" extrusionOk="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3"/>
            <p:cNvSpPr/>
            <p:nvPr/>
          </p:nvSpPr>
          <p:spPr>
            <a:xfrm>
              <a:off x="1314050" y="3248700"/>
              <a:ext cx="98775" cy="64475"/>
            </a:xfrm>
            <a:custGeom>
              <a:avLst/>
              <a:gdLst/>
              <a:ahLst/>
              <a:cxnLst/>
              <a:rect l="l" t="t" r="r" b="b"/>
              <a:pathLst>
                <a:path w="3951" h="2579" extrusionOk="0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3"/>
            <p:cNvSpPr/>
            <p:nvPr/>
          </p:nvSpPr>
          <p:spPr>
            <a:xfrm>
              <a:off x="1496975" y="3428975"/>
              <a:ext cx="61225" cy="72000"/>
            </a:xfrm>
            <a:custGeom>
              <a:avLst/>
              <a:gdLst/>
              <a:ahLst/>
              <a:cxnLst/>
              <a:rect l="l" t="t" r="r" b="b"/>
              <a:pathLst>
                <a:path w="2449" h="2880" extrusionOk="0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3"/>
            <p:cNvSpPr/>
            <p:nvPr/>
          </p:nvSpPr>
          <p:spPr>
            <a:xfrm>
              <a:off x="1677700" y="3454750"/>
              <a:ext cx="45950" cy="107825"/>
            </a:xfrm>
            <a:custGeom>
              <a:avLst/>
              <a:gdLst/>
              <a:ahLst/>
              <a:cxnLst/>
              <a:rect l="l" t="t" r="r" b="b"/>
              <a:pathLst>
                <a:path w="1838" h="4313" extrusionOk="0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3"/>
            <p:cNvSpPr/>
            <p:nvPr/>
          </p:nvSpPr>
          <p:spPr>
            <a:xfrm>
              <a:off x="2090625" y="3077850"/>
              <a:ext cx="104925" cy="44025"/>
            </a:xfrm>
            <a:custGeom>
              <a:avLst/>
              <a:gdLst/>
              <a:ahLst/>
              <a:cxnLst/>
              <a:rect l="l" t="t" r="r" b="b"/>
              <a:pathLst>
                <a:path w="4197" h="1761" extrusionOk="0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F6AA684-5A1C-4B5E-B172-EAC97807C9E4}"/>
              </a:ext>
            </a:extLst>
          </p:cNvPr>
          <p:cNvSpPr txBox="1"/>
          <p:nvPr/>
        </p:nvSpPr>
        <p:spPr>
          <a:xfrm>
            <a:off x="772160" y="1113511"/>
            <a:ext cx="3677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Ví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dụ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: </a:t>
            </a:r>
          </a:p>
          <a:p>
            <a:pPr lvl="1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Xây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dựng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HinhHoc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gồm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3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phương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thức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: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Nhập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diện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tích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là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phương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thức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trừu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tượng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Xây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dựng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TamGiac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HinhChuNhat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kế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thừa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từ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HinhHoc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xây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dựng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phương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thức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Nhập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tính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diện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tích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 lvl="1"/>
            <a:endParaRPr lang="en-US" sz="1200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endParaRPr lang="en-US" sz="1200" b="1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CF6DAA-877D-41BC-A129-500B43012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" y="2644157"/>
            <a:ext cx="3246401" cy="1623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0382C0-D3B5-4F8A-97FA-5D6BD2589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072" y="1385822"/>
            <a:ext cx="3677920" cy="9561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85F69EB-1FEB-461E-A391-113E1F793711}"/>
              </a:ext>
            </a:extLst>
          </p:cNvPr>
          <p:cNvSpPr txBox="1"/>
          <p:nvPr/>
        </p:nvSpPr>
        <p:spPr>
          <a:xfrm>
            <a:off x="4890807" y="2482928"/>
            <a:ext cx="324640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1" indent="-171450"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vi-VN" sz="1200" b="1" i="0" dirty="0">
                <a:solidFill>
                  <a:srgbClr val="000000"/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Tại sao và khi nào sử dụng các lớp và phương thức trừu tượng?</a:t>
            </a:r>
            <a:endParaRPr lang="en-US" sz="1200" b="1" i="0" dirty="0">
              <a:solidFill>
                <a:srgbClr val="000000"/>
              </a:solidFill>
              <a:effectLst/>
              <a:latin typeface="Roboto Mono" panose="020B0604020202020204" charset="0"/>
              <a:ea typeface="Roboto Mono" panose="020B0604020202020204" charset="0"/>
            </a:endParaRPr>
          </a:p>
          <a:p>
            <a:pPr lvl="1"/>
            <a:endParaRPr lang="en-US" sz="1200" b="1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pPr lvl="1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vi-VN" sz="1200" b="0" i="0" dirty="0">
                <a:solidFill>
                  <a:srgbClr val="000000"/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Để đạt được tính bảo mật - hãy ẩn các chi tiết nhất định và chỉ hiển thị các chi tiết quan trọng của một đối tượng.</a:t>
            </a:r>
            <a:endParaRPr lang="en-US" sz="1200" b="0" i="0" dirty="0">
              <a:solidFill>
                <a:srgbClr val="000000"/>
              </a:solidFill>
              <a:effectLst/>
              <a:latin typeface="Roboto Mono" panose="020B0604020202020204" charset="0"/>
              <a:ea typeface="Roboto Mono" panose="020B0604020202020204" charset="0"/>
            </a:endParaRPr>
          </a:p>
          <a:p>
            <a:pPr lvl="1"/>
            <a:r>
              <a:rPr lang="vi-VN" sz="1200" b="1" i="0" dirty="0">
                <a:solidFill>
                  <a:srgbClr val="000000"/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Lưu ý:</a:t>
            </a:r>
            <a:r>
              <a:rPr lang="vi-VN" sz="1200" b="0" i="0" dirty="0">
                <a:solidFill>
                  <a:srgbClr val="000000"/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 Tính trừu tượng cũng có thể đạt được với </a:t>
            </a:r>
            <a:r>
              <a:rPr lang="vi-VN" sz="1200" b="1" dirty="0">
                <a:latin typeface="Roboto Mono" panose="020B0604020202020204" charset="0"/>
                <a:ea typeface="Roboto Mono" panose="020B0604020202020204" charset="0"/>
              </a:rPr>
              <a:t>giao diệ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n.</a:t>
            </a:r>
          </a:p>
          <a:p>
            <a:pPr lvl="1"/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Sử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dụng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override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để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ghi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đè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method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của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cơ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sở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5485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>
            <a:spLocks noGrp="1"/>
          </p:cNvSpPr>
          <p:nvPr>
            <p:ph type="body" idx="4294967295"/>
          </p:nvPr>
        </p:nvSpPr>
        <p:spPr>
          <a:xfrm>
            <a:off x="548977" y="515880"/>
            <a:ext cx="3947077" cy="562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+mj-lt"/>
              </a:rPr>
              <a:t>Lớp trừu tượng và giao diện</a:t>
            </a:r>
            <a:r>
              <a:rPr lang="en-US" b="1" dirty="0">
                <a:latin typeface="+mj-lt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AA684-5A1C-4B5E-B172-EAC97807C9E4}"/>
              </a:ext>
            </a:extLst>
          </p:cNvPr>
          <p:cNvSpPr txBox="1"/>
          <p:nvPr/>
        </p:nvSpPr>
        <p:spPr>
          <a:xfrm>
            <a:off x="761450" y="952709"/>
            <a:ext cx="35221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Giao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diện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(interface)</a:t>
            </a:r>
          </a:p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-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Là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một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dạng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của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trừu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tượng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pPr lvl="1"/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Sử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dụng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với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mục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đích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hỗ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trợ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tính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đa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hình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 lvl="1"/>
            <a:endParaRPr lang="en-US" sz="1200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Chỉ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có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thể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chứa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các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phương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thức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và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thuộc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tính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trừu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tượng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nhưng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không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chứa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các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trường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biến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kế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thừa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từ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giao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diện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phải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có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cài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đặt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cụ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thể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).</a:t>
            </a:r>
          </a:p>
          <a:p>
            <a:pPr lvl="1"/>
            <a:endParaRPr lang="en-US" sz="1200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kế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thừa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giao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diện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được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gọi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là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thực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(implement)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giao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diện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 lvl="1"/>
            <a:endParaRPr lang="en-US" sz="1200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vi-VN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Giống như </a:t>
            </a:r>
            <a:r>
              <a:rPr lang="vi-VN" sz="1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các lớp trừu tượng</a:t>
            </a:r>
            <a:r>
              <a:rPr lang="vi-VN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,</a:t>
            </a:r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vi-VN" sz="1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không</a:t>
            </a:r>
            <a:r>
              <a:rPr lang="vi-VN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 thể sử dụng các giao diện để tạo các đối tượng.</a:t>
            </a:r>
          </a:p>
          <a:p>
            <a:pPr lvl="1"/>
            <a:endParaRPr lang="en-US" sz="1200" b="0" i="0" dirty="0">
              <a:solidFill>
                <a:schemeClr val="tx1">
                  <a:lumMod val="50000"/>
                </a:schemeClr>
              </a:solidFill>
              <a:effectLst/>
              <a:latin typeface="Roboto Mono" panose="020B0604020202020204" charset="0"/>
              <a:ea typeface="Roboto Mono" panose="020B0604020202020204" charset="0"/>
            </a:endParaRP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vi-VN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Các phương thức giao diện không có phần thân - phần thân được cung cấp bởi lớp "thực thi"</a:t>
            </a:r>
          </a:p>
          <a:p>
            <a:pPr lvl="1"/>
            <a:endParaRPr lang="en-US" sz="1200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74A5B1-88A7-49D1-8546-F7C4DFB6C8F4}"/>
              </a:ext>
            </a:extLst>
          </p:cNvPr>
          <p:cNvSpPr txBox="1"/>
          <p:nvPr/>
        </p:nvSpPr>
        <p:spPr>
          <a:xfrm>
            <a:off x="4859265" y="952709"/>
            <a:ext cx="375581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vi-VN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Khi triển khai một giao diện, bạn phải ghi đè tất cả các phương thức của nó</a:t>
            </a:r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 algn="l"/>
            <a:endParaRPr lang="en-US" sz="1200" b="0" i="0" dirty="0">
              <a:solidFill>
                <a:schemeClr val="tx1">
                  <a:lumMod val="50000"/>
                </a:schemeClr>
              </a:solidFill>
              <a:effectLst/>
              <a:latin typeface="Roboto Mono" panose="020B0604020202020204" charset="0"/>
              <a:ea typeface="Roboto Mon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Các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thành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viên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giao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diện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theo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mặc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định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 abstract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và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 public.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Roboto Mono" panose="020B0604020202020204" charset="0"/>
              <a:ea typeface="Roboto Mono" panose="020B060402020202020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vi-VN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Một giao diện không thể chứa một phương thức khởi tạo (vì nó không thể được sử dụng để tạo các đối tượng)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Roboto Mono" panose="020B0604020202020204" charset="0"/>
              <a:ea typeface="Roboto Mono" panose="020B060402020202020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vi-VN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C# không hỗ trợ "đa kế thừa" (một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vi-VN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lớp chỉ có thể kế thừa từ một lớp cơ sở).Tuy nhiên, nó có thể đạt được với các giao diện, vì lớp có thể </a:t>
            </a:r>
            <a:r>
              <a:rPr lang="vi-VN" sz="1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triển khai</a:t>
            </a:r>
            <a:r>
              <a:rPr lang="vi-VN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 nhiều giao diện. 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vi-VN" sz="1200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vi-VN" sz="1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Lưu ý:</a:t>
            </a:r>
            <a:r>
              <a:rPr lang="vi-VN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 Để triển khai nhiều giao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vi-VN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diện, hãy phân tách chúng bằng dấu phẩy</a:t>
            </a:r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 algn="l"/>
            <a:endParaRPr lang="vi-VN" sz="1200" b="0" i="0" dirty="0">
              <a:solidFill>
                <a:schemeClr val="tx1">
                  <a:lumMod val="50000"/>
                </a:schemeClr>
              </a:solidFill>
              <a:effectLst/>
              <a:latin typeface="Roboto Mono" panose="020B0604020202020204" charset="0"/>
              <a:ea typeface="Roboto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072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>
            <a:spLocks noGrp="1"/>
          </p:cNvSpPr>
          <p:nvPr>
            <p:ph type="body" idx="4294967295"/>
          </p:nvPr>
        </p:nvSpPr>
        <p:spPr>
          <a:xfrm>
            <a:off x="620456" y="671523"/>
            <a:ext cx="3947077" cy="562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+mj-lt"/>
              </a:rPr>
              <a:t>Lớp trừu tượng và giao diện</a:t>
            </a:r>
            <a:r>
              <a:rPr lang="en-US" b="1" dirty="0">
                <a:latin typeface="+mj-lt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2" name="Google Shape;332;p43"/>
          <p:cNvGrpSpPr/>
          <p:nvPr/>
        </p:nvGrpSpPr>
        <p:grpSpPr>
          <a:xfrm>
            <a:off x="7770796" y="629247"/>
            <a:ext cx="611754" cy="643200"/>
            <a:chOff x="1183375" y="2536600"/>
            <a:chExt cx="1060600" cy="1114925"/>
          </a:xfrm>
        </p:grpSpPr>
        <p:sp>
          <p:nvSpPr>
            <p:cNvPr id="333" name="Google Shape;333;p43"/>
            <p:cNvSpPr/>
            <p:nvPr/>
          </p:nvSpPr>
          <p:spPr>
            <a:xfrm>
              <a:off x="1393275" y="2759625"/>
              <a:ext cx="850700" cy="891900"/>
            </a:xfrm>
            <a:custGeom>
              <a:avLst/>
              <a:gdLst/>
              <a:ahLst/>
              <a:cxnLst/>
              <a:rect l="l" t="t" r="r" b="b"/>
              <a:pathLst>
                <a:path w="34028" h="35676" extrusionOk="0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3"/>
            <p:cNvSpPr/>
            <p:nvPr/>
          </p:nvSpPr>
          <p:spPr>
            <a:xfrm>
              <a:off x="2068925" y="2865800"/>
              <a:ext cx="105300" cy="69600"/>
            </a:xfrm>
            <a:custGeom>
              <a:avLst/>
              <a:gdLst/>
              <a:ahLst/>
              <a:cxnLst/>
              <a:rect l="l" t="t" r="r" b="b"/>
              <a:pathLst>
                <a:path w="4212" h="2784" extrusionOk="0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3"/>
            <p:cNvSpPr/>
            <p:nvPr/>
          </p:nvSpPr>
          <p:spPr>
            <a:xfrm>
              <a:off x="1930200" y="2690700"/>
              <a:ext cx="86325" cy="85700"/>
            </a:xfrm>
            <a:custGeom>
              <a:avLst/>
              <a:gdLst/>
              <a:ahLst/>
              <a:cxnLst/>
              <a:rect l="l" t="t" r="r" b="b"/>
              <a:pathLst>
                <a:path w="3453" h="3428" extrusionOk="0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3"/>
            <p:cNvSpPr/>
            <p:nvPr/>
          </p:nvSpPr>
          <p:spPr>
            <a:xfrm>
              <a:off x="1699200" y="2536600"/>
              <a:ext cx="54050" cy="112525"/>
            </a:xfrm>
            <a:custGeom>
              <a:avLst/>
              <a:gdLst/>
              <a:ahLst/>
              <a:cxnLst/>
              <a:rect l="l" t="t" r="r" b="b"/>
              <a:pathLst>
                <a:path w="2162" h="4501" extrusionOk="0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3"/>
            <p:cNvSpPr/>
            <p:nvPr/>
          </p:nvSpPr>
          <p:spPr>
            <a:xfrm>
              <a:off x="1404800" y="2616275"/>
              <a:ext cx="97125" cy="109750"/>
            </a:xfrm>
            <a:custGeom>
              <a:avLst/>
              <a:gdLst/>
              <a:ahLst/>
              <a:cxnLst/>
              <a:rect l="l" t="t" r="r" b="b"/>
              <a:pathLst>
                <a:path w="3885" h="4390" extrusionOk="0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3"/>
            <p:cNvSpPr/>
            <p:nvPr/>
          </p:nvSpPr>
          <p:spPr>
            <a:xfrm>
              <a:off x="1275700" y="2779650"/>
              <a:ext cx="103675" cy="78150"/>
            </a:xfrm>
            <a:custGeom>
              <a:avLst/>
              <a:gdLst/>
              <a:ahLst/>
              <a:cxnLst/>
              <a:rect l="l" t="t" r="r" b="b"/>
              <a:pathLst>
                <a:path w="4147" h="3126" extrusionOk="0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3"/>
            <p:cNvSpPr/>
            <p:nvPr/>
          </p:nvSpPr>
          <p:spPr>
            <a:xfrm>
              <a:off x="1183375" y="3054325"/>
              <a:ext cx="119000" cy="52650"/>
            </a:xfrm>
            <a:custGeom>
              <a:avLst/>
              <a:gdLst/>
              <a:ahLst/>
              <a:cxnLst/>
              <a:rect l="l" t="t" r="r" b="b"/>
              <a:pathLst>
                <a:path w="4760" h="2106" extrusionOk="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3"/>
            <p:cNvSpPr/>
            <p:nvPr/>
          </p:nvSpPr>
          <p:spPr>
            <a:xfrm>
              <a:off x="1314050" y="3248700"/>
              <a:ext cx="98775" cy="64475"/>
            </a:xfrm>
            <a:custGeom>
              <a:avLst/>
              <a:gdLst/>
              <a:ahLst/>
              <a:cxnLst/>
              <a:rect l="l" t="t" r="r" b="b"/>
              <a:pathLst>
                <a:path w="3951" h="2579" extrusionOk="0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3"/>
            <p:cNvSpPr/>
            <p:nvPr/>
          </p:nvSpPr>
          <p:spPr>
            <a:xfrm>
              <a:off x="1496975" y="3428975"/>
              <a:ext cx="61225" cy="72000"/>
            </a:xfrm>
            <a:custGeom>
              <a:avLst/>
              <a:gdLst/>
              <a:ahLst/>
              <a:cxnLst/>
              <a:rect l="l" t="t" r="r" b="b"/>
              <a:pathLst>
                <a:path w="2449" h="2880" extrusionOk="0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3"/>
            <p:cNvSpPr/>
            <p:nvPr/>
          </p:nvSpPr>
          <p:spPr>
            <a:xfrm>
              <a:off x="1677700" y="3454750"/>
              <a:ext cx="45950" cy="107825"/>
            </a:xfrm>
            <a:custGeom>
              <a:avLst/>
              <a:gdLst/>
              <a:ahLst/>
              <a:cxnLst/>
              <a:rect l="l" t="t" r="r" b="b"/>
              <a:pathLst>
                <a:path w="1838" h="4313" extrusionOk="0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3"/>
            <p:cNvSpPr/>
            <p:nvPr/>
          </p:nvSpPr>
          <p:spPr>
            <a:xfrm>
              <a:off x="2090625" y="3077850"/>
              <a:ext cx="104925" cy="44025"/>
            </a:xfrm>
            <a:custGeom>
              <a:avLst/>
              <a:gdLst/>
              <a:ahLst/>
              <a:cxnLst/>
              <a:rect l="l" t="t" r="r" b="b"/>
              <a:pathLst>
                <a:path w="4197" h="1761" extrusionOk="0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F6AA684-5A1C-4B5E-B172-EAC97807C9E4}"/>
              </a:ext>
            </a:extLst>
          </p:cNvPr>
          <p:cNvSpPr txBox="1"/>
          <p:nvPr/>
        </p:nvSpPr>
        <p:spPr>
          <a:xfrm>
            <a:off x="789947" y="1096771"/>
            <a:ext cx="367792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Cú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pháp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[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Mức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độ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truy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cập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] </a:t>
            </a:r>
            <a:r>
              <a:rPr lang="en-US" sz="1200" b="1" dirty="0">
                <a:solidFill>
                  <a:srgbClr val="FF0000"/>
                </a:solidFill>
                <a:latin typeface="Roboto Mono" panose="020B0604020202020204" charset="0"/>
                <a:ea typeface="Roboto Mono" panose="020B0604020202020204" charset="0"/>
              </a:rPr>
              <a:t>interface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&lt;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Tên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giao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diện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&gt; [:Giao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diện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cơ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sở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]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{</a:t>
            </a:r>
          </a:p>
          <a:p>
            <a:pPr marL="471487" lvl="1" indent="0">
              <a:buNone/>
            </a:pP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	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Nội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dung</a:t>
            </a:r>
          </a:p>
          <a:p>
            <a:pPr marL="471487" lvl="1" indent="0">
              <a:buNone/>
            </a:pP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}</a:t>
            </a:r>
          </a:p>
          <a:p>
            <a:pPr marL="471487" lvl="1" indent="0">
              <a:buNone/>
            </a:pP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[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Mức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độ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truy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cập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]:public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hoặc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internal.</a:t>
            </a:r>
          </a:p>
          <a:p>
            <a:pPr marL="471487" lvl="1" indent="0">
              <a:buNone/>
            </a:pP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[Giao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diện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cơ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sở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]:interface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khác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mà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nó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kế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thừa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 marL="471487" lvl="1" indent="0">
              <a:buNone/>
            </a:pP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Tên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giao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diện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bắt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đầu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bằng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chữ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để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dễ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nhớ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đó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là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giao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diện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chứ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không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phải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lớp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).</a:t>
            </a:r>
          </a:p>
          <a:p>
            <a:pPr marL="471487" lvl="1" indent="0">
              <a:buNone/>
            </a:pPr>
            <a:endParaRPr lang="en-US" sz="1200" dirty="0">
              <a:solidFill>
                <a:srgbClr val="FF0000"/>
              </a:solidFill>
              <a:latin typeface="Roboto Mono" panose="020B0604020202020204" charset="0"/>
              <a:ea typeface="Roboto Mono" panose="020B0604020202020204" charset="0"/>
              <a:cs typeface="Courier New" pitchFamily="49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Ví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dụ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: </a:t>
            </a:r>
          </a:p>
          <a:p>
            <a:pPr lvl="1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Xây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dựng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Animal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gồm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1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phương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thức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: sound </a:t>
            </a: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-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Xây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dựng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Pig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kế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thừa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từ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Animal,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xây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dựng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phương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thức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sound.</a:t>
            </a:r>
          </a:p>
          <a:p>
            <a:endParaRPr lang="en-US" sz="1200" b="1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A12216-BC5D-472D-AA21-05C8812BD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371" y="941494"/>
            <a:ext cx="2095682" cy="10059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FB612A-8C2F-47AA-B801-FDD13CA36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580" y="1998616"/>
            <a:ext cx="3522473" cy="12527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9A5404-CA56-4DD5-B6A7-9D56F5D86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417" y="3417766"/>
            <a:ext cx="2842506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87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16" y="1324474"/>
            <a:ext cx="1496149" cy="11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16;p3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>
                <a:latin typeface="+mj-lt"/>
              </a:rPr>
              <a:t>X</a:t>
            </a:r>
            <a:r>
              <a:rPr lang="en-US" sz="3200" dirty="0">
                <a:latin typeface="+mj-lt"/>
              </a:rPr>
              <a:t>ử</a:t>
            </a:r>
            <a:r>
              <a:rPr lang="vi-VN" sz="3200" dirty="0">
                <a:latin typeface="+mj-lt"/>
              </a:rPr>
              <a:t> lý ngoại lệ</a:t>
            </a:r>
            <a:endParaRPr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3640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body" idx="1"/>
          </p:nvPr>
        </p:nvSpPr>
        <p:spPr>
          <a:xfrm>
            <a:off x="772160" y="1900525"/>
            <a:ext cx="3501191" cy="2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  <a:buFontTx/>
              <a:buChar char="-"/>
            </a:pPr>
            <a:r>
              <a:rPr lang="en-US" sz="1200" b="1" dirty="0" err="1"/>
              <a:t>Giới</a:t>
            </a:r>
            <a:r>
              <a:rPr lang="en-US" sz="1200" b="1" dirty="0"/>
              <a:t> </a:t>
            </a:r>
            <a:r>
              <a:rPr lang="en-US" sz="1200" b="1" dirty="0" err="1"/>
              <a:t>thiệu</a:t>
            </a:r>
            <a:r>
              <a:rPr lang="en-US" sz="1200" b="1" dirty="0"/>
              <a:t> </a:t>
            </a:r>
            <a:r>
              <a:rPr lang="en-US" sz="1200" b="1" dirty="0" err="1"/>
              <a:t>về</a:t>
            </a:r>
            <a:r>
              <a:rPr lang="en-US" sz="1200" b="1" dirty="0"/>
              <a:t> </a:t>
            </a:r>
            <a:r>
              <a:rPr lang="en-US" sz="1200" b="1" dirty="0" err="1"/>
              <a:t>ngoại</a:t>
            </a:r>
            <a:r>
              <a:rPr lang="en-US" sz="1200" b="1" dirty="0"/>
              <a:t> </a:t>
            </a:r>
            <a:r>
              <a:rPr lang="en-US" sz="1200" b="1" dirty="0" err="1"/>
              <a:t>lệ</a:t>
            </a:r>
            <a:r>
              <a:rPr lang="en-US" sz="1200" b="1" dirty="0"/>
              <a:t>.</a:t>
            </a:r>
          </a:p>
          <a:p>
            <a:pPr marL="127000" indent="0">
              <a:lnSpc>
                <a:spcPct val="90000"/>
              </a:lnSpc>
              <a:buNone/>
            </a:pPr>
            <a:endParaRPr lang="en-US" sz="1200" b="1" dirty="0"/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sz="1200" b="1" dirty="0" err="1"/>
              <a:t>Xử</a:t>
            </a:r>
            <a:r>
              <a:rPr lang="en-US" sz="1200" b="1" dirty="0"/>
              <a:t> </a:t>
            </a:r>
            <a:r>
              <a:rPr lang="en-US" sz="1200" b="1" dirty="0" err="1"/>
              <a:t>lý</a:t>
            </a:r>
            <a:r>
              <a:rPr lang="en-US" sz="1200" b="1" dirty="0"/>
              <a:t> </a:t>
            </a:r>
            <a:r>
              <a:rPr lang="en-US" sz="1200" b="1" dirty="0" err="1"/>
              <a:t>ngoại</a:t>
            </a:r>
            <a:r>
              <a:rPr lang="en-US" sz="1200" b="1" dirty="0"/>
              <a:t> </a:t>
            </a:r>
            <a:r>
              <a:rPr lang="en-US" sz="1200" b="1" dirty="0" err="1"/>
              <a:t>lệ</a:t>
            </a:r>
            <a:r>
              <a:rPr lang="en-US" sz="1200" b="1" dirty="0"/>
              <a:t>.</a:t>
            </a:r>
          </a:p>
          <a:p>
            <a:pPr marL="127000" indent="0">
              <a:lnSpc>
                <a:spcPct val="90000"/>
              </a:lnSpc>
              <a:buNone/>
            </a:pPr>
            <a:endParaRPr lang="en-US" sz="1200" b="1" dirty="0"/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sz="1200" b="1" dirty="0" err="1"/>
              <a:t>Cấu</a:t>
            </a:r>
            <a:r>
              <a:rPr lang="en-US" sz="1200" b="1" dirty="0"/>
              <a:t> </a:t>
            </a:r>
            <a:r>
              <a:rPr lang="en-US" sz="1200" b="1" dirty="0" err="1"/>
              <a:t>trúc</a:t>
            </a:r>
            <a:r>
              <a:rPr lang="en-US" sz="1200" b="1" dirty="0"/>
              <a:t> try … catch.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en-US" sz="1200" b="1" dirty="0"/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sz="1200" b="1" dirty="0" err="1"/>
              <a:t>Cấu</a:t>
            </a:r>
            <a:r>
              <a:rPr lang="en-US" sz="1200" b="1" dirty="0"/>
              <a:t> </a:t>
            </a:r>
            <a:r>
              <a:rPr lang="en-US" sz="1200" b="1" dirty="0" err="1"/>
              <a:t>trúc</a:t>
            </a:r>
            <a:r>
              <a:rPr lang="en-US" sz="1200" b="1" dirty="0"/>
              <a:t> try …catch …finally.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en-US" sz="1200" b="1" dirty="0"/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sz="1200" b="1" dirty="0" err="1"/>
              <a:t>Ném</a:t>
            </a:r>
            <a:r>
              <a:rPr lang="en-US" sz="1200" b="1" dirty="0"/>
              <a:t> </a:t>
            </a:r>
            <a:r>
              <a:rPr lang="en-US" sz="1200" b="1" dirty="0" err="1"/>
              <a:t>ra</a:t>
            </a:r>
            <a:r>
              <a:rPr lang="en-US" sz="1200" b="1" dirty="0"/>
              <a:t> </a:t>
            </a:r>
            <a:r>
              <a:rPr lang="en-US" sz="1200" b="1" dirty="0" err="1"/>
              <a:t>ngoại</a:t>
            </a:r>
            <a:r>
              <a:rPr lang="en-US" sz="1200" b="1" dirty="0"/>
              <a:t> </a:t>
            </a:r>
            <a:r>
              <a:rPr lang="en-US" sz="1200" b="1" dirty="0" err="1"/>
              <a:t>lệ</a:t>
            </a:r>
            <a:r>
              <a:rPr lang="en-US" sz="1200" b="1" dirty="0"/>
              <a:t>.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en-US" sz="1200" b="1" dirty="0"/>
          </a:p>
          <a:p>
            <a:pPr marL="127000" indent="0">
              <a:lnSpc>
                <a:spcPct val="90000"/>
              </a:lnSpc>
              <a:buNone/>
            </a:pPr>
            <a:r>
              <a:rPr lang="en-US" sz="1200" b="1" dirty="0"/>
              <a:t>-  </a:t>
            </a:r>
            <a:r>
              <a:rPr lang="en-US" sz="1200" b="1" dirty="0" err="1"/>
              <a:t>Ngoại</a:t>
            </a:r>
            <a:r>
              <a:rPr lang="en-US" sz="1200" b="1" dirty="0"/>
              <a:t> </a:t>
            </a:r>
            <a:r>
              <a:rPr lang="en-US" sz="1200" b="1" dirty="0" err="1"/>
              <a:t>lệ</a:t>
            </a:r>
            <a:r>
              <a:rPr lang="en-US" sz="1200" b="1" dirty="0"/>
              <a:t> do </a:t>
            </a:r>
            <a:r>
              <a:rPr lang="en-US" sz="1200" b="1" dirty="0" err="1"/>
              <a:t>người</a:t>
            </a:r>
            <a:r>
              <a:rPr lang="en-US" sz="1200" b="1" dirty="0"/>
              <a:t> </a:t>
            </a:r>
            <a:r>
              <a:rPr lang="en-US" sz="1200" b="1" dirty="0" err="1"/>
              <a:t>sử</a:t>
            </a:r>
            <a:r>
              <a:rPr lang="en-US" sz="1200" b="1" dirty="0"/>
              <a:t> </a:t>
            </a:r>
            <a:r>
              <a:rPr lang="en-US" sz="1200" b="1" dirty="0" err="1"/>
              <a:t>dụng</a:t>
            </a:r>
            <a:r>
              <a:rPr lang="en-US" sz="1200" b="1" dirty="0"/>
              <a:t> </a:t>
            </a:r>
            <a:r>
              <a:rPr lang="en-US" sz="1200" b="1" dirty="0" err="1"/>
              <a:t>định</a:t>
            </a:r>
            <a:r>
              <a:rPr lang="en-US" sz="1200" b="1" dirty="0"/>
              <a:t>   </a:t>
            </a:r>
            <a:r>
              <a:rPr lang="en-US" sz="1200" b="1" dirty="0" err="1"/>
              <a:t>nghĩa</a:t>
            </a:r>
            <a:r>
              <a:rPr lang="en-US" sz="1200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b="1"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latin typeface="+mj-lt"/>
              </a:rPr>
              <a:t>Xử lý ngoại lệ</a:t>
            </a:r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1124175" y="1103650"/>
            <a:ext cx="1918825" cy="2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4"/>
          <p:cNvSpPr/>
          <p:nvPr/>
        </p:nvSpPr>
        <p:spPr>
          <a:xfrm rot="-2148808">
            <a:off x="5024612" y="753419"/>
            <a:ext cx="647414" cy="266322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31F5C-7B38-416B-93AC-963EC4FEFFC0}"/>
              </a:ext>
            </a:extLst>
          </p:cNvPr>
          <p:cNvSpPr txBox="1"/>
          <p:nvPr/>
        </p:nvSpPr>
        <p:spPr>
          <a:xfrm>
            <a:off x="4748107" y="1146744"/>
            <a:ext cx="4043680" cy="1902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Giới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thiệu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về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ngoại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lệ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: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Trong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lập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trình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có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thể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gặp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các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lỗi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sau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:</a:t>
            </a:r>
          </a:p>
          <a:p>
            <a:pPr lvl="1"/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  +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Lỗi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số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học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(</a:t>
            </a:r>
            <a:r>
              <a:rPr lang="en-US" sz="12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ArithmeticException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).</a:t>
            </a:r>
          </a:p>
          <a:p>
            <a:pPr lvl="1"/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  +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Lỗi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truyền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index (</a:t>
            </a:r>
            <a:r>
              <a:rPr lang="en-US" sz="1200" i="0" dirty="0" err="1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ArrayIndexOutOfBoundsException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).</a:t>
            </a:r>
          </a:p>
          <a:p>
            <a:pPr lvl="1"/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  +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Lỗi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biến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là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null (</a:t>
            </a:r>
            <a:r>
              <a:rPr lang="en-US" sz="1200" i="0" dirty="0" err="1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NullPointerException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).</a:t>
            </a:r>
          </a:p>
          <a:p>
            <a:pPr lvl="1"/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  + …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title"/>
          </p:nvPr>
        </p:nvSpPr>
        <p:spPr>
          <a:xfrm>
            <a:off x="1095905" y="747151"/>
            <a:ext cx="32174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latin typeface="+mj-lt"/>
              </a:rPr>
              <a:t>Xử lý ngoại lệ (tiếp)</a:t>
            </a:r>
          </a:p>
        </p:txBody>
      </p:sp>
      <p:sp>
        <p:nvSpPr>
          <p:cNvPr id="228" name="Google Shape;228;p34"/>
          <p:cNvSpPr/>
          <p:nvPr/>
        </p:nvSpPr>
        <p:spPr>
          <a:xfrm rot="-2148808">
            <a:off x="5024612" y="753419"/>
            <a:ext cx="647414" cy="266322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80FAC-334C-4211-AF2B-E77992C8A0B0}"/>
              </a:ext>
            </a:extLst>
          </p:cNvPr>
          <p:cNvSpPr txBox="1"/>
          <p:nvPr/>
        </p:nvSpPr>
        <p:spPr>
          <a:xfrm>
            <a:off x="836506" y="1159055"/>
            <a:ext cx="3735494" cy="2289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Xử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lý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ngoại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lệ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:</a:t>
            </a:r>
          </a:p>
          <a:p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Được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kế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thừa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từ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C++, Java.</a:t>
            </a:r>
          </a:p>
          <a:p>
            <a:endParaRPr lang="en-US" sz="1200" dirty="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Dựa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trên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cơ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chế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ném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và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bắt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ngoại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lệ</a:t>
            </a:r>
            <a:endParaRPr lang="en-US" sz="1200" dirty="0">
              <a:latin typeface="Roboto Mono" panose="020B0604020202020204" charset="0"/>
              <a:ea typeface="Roboto Mono" panose="020B0604020202020204" charset="0"/>
            </a:endParaRPr>
          </a:p>
          <a:p>
            <a:pPr lvl="1"/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Ném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ngoại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lệ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:</a:t>
            </a:r>
          </a:p>
          <a:p>
            <a:pPr lvl="1"/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   +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Dừng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chương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trình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và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chuyển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điều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khiển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lên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mức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trên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(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nơi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bắt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ngoại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lệ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).</a:t>
            </a:r>
          </a:p>
          <a:p>
            <a:pPr lvl="1"/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   +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Bắt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ngoại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lệ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: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xử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lý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ngoại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lệ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Ngoại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lệ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: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là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đối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tượng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mang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thông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tin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về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lỗi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đã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xảy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ra.</a:t>
            </a:r>
            <a:endParaRPr lang="en-US" sz="1200" dirty="0">
              <a:latin typeface="Roboto Mono" panose="020B0604020202020204" charset="0"/>
              <a:ea typeface="Roboto Mono" panose="020B0604020202020204" charset="0"/>
            </a:endParaRPr>
          </a:p>
          <a:p>
            <a:endParaRPr lang="en-US" sz="1200" dirty="0">
              <a:latin typeface="Roboto Mono" panose="020B0604020202020204" charset="0"/>
              <a:ea typeface="Roboto Mono" panose="020B0604020202020204" charset="0"/>
            </a:endParaRPr>
          </a:p>
          <a:p>
            <a:pPr lvl="1"/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Ngoại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lệ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được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ném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tự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động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8AAB8C-802F-44C2-A4B6-29FC4014F822}"/>
              </a:ext>
            </a:extLst>
          </p:cNvPr>
          <p:cNvSpPr txBox="1"/>
          <p:nvPr/>
        </p:nvSpPr>
        <p:spPr>
          <a:xfrm>
            <a:off x="4737947" y="1161544"/>
            <a:ext cx="4870026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400" b="1" dirty="0" err="1">
                <a:latin typeface="Roboto Mono" panose="020B0604020202020204" charset="0"/>
                <a:ea typeface="Roboto Mono" panose="020B0604020202020204" charset="0"/>
              </a:rPr>
              <a:t>Các</a:t>
            </a:r>
            <a:r>
              <a:rPr lang="en-US" sz="14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400" b="1" dirty="0" err="1">
                <a:latin typeface="Roboto Mono" panose="020B0604020202020204" charset="0"/>
                <a:ea typeface="Roboto Mono" panose="020B0604020202020204" charset="0"/>
              </a:rPr>
              <a:t>ngoại</a:t>
            </a:r>
            <a:r>
              <a:rPr lang="en-US" sz="14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400" b="1" dirty="0" err="1">
                <a:latin typeface="Roboto Mono" panose="020B0604020202020204" charset="0"/>
                <a:ea typeface="Roboto Mono" panose="020B0604020202020204" charset="0"/>
              </a:rPr>
              <a:t>lệ</a:t>
            </a:r>
            <a:r>
              <a:rPr lang="en-US" sz="14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400" b="1" dirty="0" err="1">
                <a:latin typeface="Roboto Mono" panose="020B0604020202020204" charset="0"/>
                <a:ea typeface="Roboto Mono" panose="020B0604020202020204" charset="0"/>
              </a:rPr>
              <a:t>trong</a:t>
            </a:r>
            <a:r>
              <a:rPr lang="en-US" sz="1400" b="1" dirty="0">
                <a:latin typeface="Roboto Mono" panose="020B0604020202020204" charset="0"/>
                <a:ea typeface="Roboto Mono" panose="020B0604020202020204" charset="0"/>
              </a:rPr>
              <a:t> C#: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Roboto Mono" panose="020B0604020202020204" charset="0"/>
                <a:ea typeface="Roboto Mono" panose="020B0604020202020204" charset="0"/>
              </a:rPr>
              <a:t>	</a:t>
            </a:r>
            <a:endParaRPr lang="en-US" sz="1400" b="1" dirty="0">
              <a:latin typeface="Roboto Mono" panose="020B0604020202020204" charset="0"/>
              <a:ea typeface="Roboto Mono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48A2E6-F483-4B6F-A736-386881986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41" y="1445037"/>
            <a:ext cx="2052596" cy="307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456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title"/>
          </p:nvPr>
        </p:nvSpPr>
        <p:spPr>
          <a:xfrm>
            <a:off x="1095905" y="747151"/>
            <a:ext cx="32174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vi-VN" sz="1800" dirty="0">
                <a:latin typeface="+mj-lt"/>
              </a:rPr>
              <a:t>Xử lý ngoại lệ (tiếp)</a:t>
            </a:r>
          </a:p>
        </p:txBody>
      </p:sp>
      <p:sp>
        <p:nvSpPr>
          <p:cNvPr id="228" name="Google Shape;228;p34"/>
          <p:cNvSpPr/>
          <p:nvPr/>
        </p:nvSpPr>
        <p:spPr>
          <a:xfrm rot="-2148808">
            <a:off x="5024612" y="753419"/>
            <a:ext cx="647414" cy="266322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80FAC-334C-4211-AF2B-E77992C8A0B0}"/>
              </a:ext>
            </a:extLst>
          </p:cNvPr>
          <p:cNvSpPr txBox="1"/>
          <p:nvPr/>
        </p:nvSpPr>
        <p:spPr>
          <a:xfrm>
            <a:off x="836506" y="1159055"/>
            <a:ext cx="3735494" cy="301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Ưu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điểm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:</a:t>
            </a:r>
          </a:p>
          <a:p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Dễ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sử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dụng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:</a:t>
            </a:r>
          </a:p>
          <a:p>
            <a:pPr lvl="1"/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  +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Chuyển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điều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khiển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đến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nơi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có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khả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năng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xử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lý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ngoại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lệ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 lvl="1"/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  +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Có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thể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ném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nhiều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ngoại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lệ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 lvl="1"/>
            <a:endParaRPr lang="en-US" sz="1200" dirty="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Tách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xử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lý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ngoại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lệ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khỏi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thuật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toán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 lvl="1"/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  +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Tách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mã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xử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lý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 lvl="1"/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  +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Sử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dụng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cú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pháp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khác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 lvl="1"/>
            <a:endParaRPr lang="en-US" sz="1200" dirty="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Không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bỏ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sót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ngoại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lệ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endParaRPr lang="en-US" sz="1200" dirty="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Làm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chương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trình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dễ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đọc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hơn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, an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toàn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hơn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7140DF-9FD1-4CB8-B312-71B5CF3E3B78}"/>
              </a:ext>
            </a:extLst>
          </p:cNvPr>
          <p:cNvSpPr txBox="1"/>
          <p:nvPr/>
        </p:nvSpPr>
        <p:spPr>
          <a:xfrm>
            <a:off x="4831399" y="1176735"/>
            <a:ext cx="3735494" cy="2911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4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b="1" dirty="0" err="1">
                <a:latin typeface="Roboto Mono" panose="020B0604020202020204" charset="0"/>
                <a:ea typeface="Roboto Mono" panose="020B0604020202020204" charset="0"/>
              </a:rPr>
              <a:t>Cấu</a:t>
            </a:r>
            <a:r>
              <a:rPr lang="en-US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b="1" dirty="0" err="1">
                <a:latin typeface="Roboto Mono" panose="020B0604020202020204" charset="0"/>
                <a:ea typeface="Roboto Mono" panose="020B0604020202020204" charset="0"/>
              </a:rPr>
              <a:t>trúc</a:t>
            </a:r>
            <a:r>
              <a:rPr lang="en-US" b="1" dirty="0">
                <a:latin typeface="Roboto Mono" panose="020B0604020202020204" charset="0"/>
                <a:ea typeface="Roboto Mono" panose="020B0604020202020204" charset="0"/>
              </a:rPr>
              <a:t> try … catch</a:t>
            </a:r>
            <a:r>
              <a:rPr lang="en-US" sz="1400" b="1" dirty="0">
                <a:latin typeface="Roboto Mono" panose="020B0604020202020204" charset="0"/>
                <a:ea typeface="Roboto Mono" panose="020B0604020202020204" charset="0"/>
              </a:rPr>
              <a:t>:</a:t>
            </a:r>
          </a:p>
          <a:p>
            <a:pPr lvl="1" algn="just"/>
            <a:r>
              <a:rPr lang="en-US" sz="1400" dirty="0"/>
              <a:t> 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-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Khối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lệnh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try {…}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: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khối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lệnh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có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khả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năng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ném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ngoại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lệ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 lvl="1" algn="just"/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Khối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lệnh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catch() {…}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: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bắt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và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xử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lý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với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ngoại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lệ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 lvl="1" algn="just"/>
            <a:endParaRPr lang="en-US" sz="1200" dirty="0">
              <a:latin typeface="Roboto Mono" panose="020B0604020202020204" charset="0"/>
              <a:ea typeface="Roboto Mono" panose="020B0604020202020204" charset="0"/>
              <a:cs typeface="Courier New" pitchFamily="49" charset="0"/>
            </a:endParaRPr>
          </a:p>
          <a:p>
            <a:pPr marL="171450" lvl="2" indent="-171450" algn="just">
              <a:buFont typeface="Wingdings" panose="05000000000000000000" pitchFamily="2" charset="2"/>
              <a:buChar char="v"/>
            </a:pP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Cú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pháp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:</a:t>
            </a:r>
          </a:p>
          <a:p>
            <a:pPr lvl="3" algn="just"/>
            <a:r>
              <a:rPr lang="en-US" sz="1200" b="1" dirty="0">
                <a:solidFill>
                  <a:srgbClr val="0000CC"/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try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{</a:t>
            </a:r>
            <a:endParaRPr lang="en-US" sz="1200" dirty="0">
              <a:latin typeface="Roboto Mono" panose="020B0604020202020204" charset="0"/>
              <a:ea typeface="Roboto Mono" panose="020B0604020202020204" charset="0"/>
              <a:cs typeface="Courier New" pitchFamily="49" charset="0"/>
            </a:endParaRPr>
          </a:p>
          <a:p>
            <a:pPr lvl="3" algn="just"/>
            <a:r>
              <a:rPr lang="en-US" sz="1200" dirty="0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	// throw an exception</a:t>
            </a:r>
          </a:p>
          <a:p>
            <a:pPr lvl="3" algn="just"/>
            <a:r>
              <a:rPr lang="en-US" sz="1200" noProof="1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}</a:t>
            </a:r>
            <a:endParaRPr lang="en-US" sz="1200" dirty="0">
              <a:latin typeface="Roboto Mono" panose="020B0604020202020204" charset="0"/>
              <a:ea typeface="Roboto Mono" panose="020B0604020202020204" charset="0"/>
              <a:cs typeface="Courier New" pitchFamily="49" charset="0"/>
            </a:endParaRPr>
          </a:p>
          <a:p>
            <a:pPr lvl="3" algn="just"/>
            <a:r>
              <a:rPr lang="en-US" sz="1200" dirty="0">
                <a:solidFill>
                  <a:srgbClr val="0000CC"/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catch 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(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TypeOfException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e) {</a:t>
            </a:r>
          </a:p>
          <a:p>
            <a:pPr lvl="3" algn="just"/>
            <a:r>
              <a:rPr lang="en-US" sz="1200" dirty="0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    	</a:t>
            </a:r>
          </a:p>
          <a:p>
            <a:pPr lvl="3" algn="just"/>
            <a:r>
              <a:rPr lang="en-US" sz="1200" dirty="0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}</a:t>
            </a:r>
            <a:endParaRPr lang="en-US" sz="1200" noProof="1">
              <a:latin typeface="Roboto Mono" panose="020B0604020202020204" charset="0"/>
              <a:ea typeface="Roboto Mono" panose="020B0604020202020204" charset="0"/>
              <a:cs typeface="Courier New" pitchFamily="49" charset="0"/>
            </a:endParaRPr>
          </a:p>
          <a:p>
            <a:pPr lvl="1" algn="just"/>
            <a:endParaRPr lang="en-US" sz="1200" dirty="0">
              <a:latin typeface="Roboto Mono" panose="020B0604020202020204" charset="0"/>
              <a:ea typeface="Roboto Mono" panose="020B0604020202020204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400" b="1" dirty="0">
              <a:latin typeface="Roboto Mono" panose="020B0604020202020204" charset="0"/>
              <a:ea typeface="Roboto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578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title"/>
          </p:nvPr>
        </p:nvSpPr>
        <p:spPr>
          <a:xfrm>
            <a:off x="1095905" y="747151"/>
            <a:ext cx="32174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vi-VN" sz="1800" dirty="0">
                <a:latin typeface="+mj-lt"/>
              </a:rPr>
              <a:t>Xử lý ngoại lệ (tiếp)</a:t>
            </a:r>
          </a:p>
        </p:txBody>
      </p:sp>
      <p:sp>
        <p:nvSpPr>
          <p:cNvPr id="228" name="Google Shape;228;p34"/>
          <p:cNvSpPr/>
          <p:nvPr/>
        </p:nvSpPr>
        <p:spPr>
          <a:xfrm rot="-2148808">
            <a:off x="5024612" y="753419"/>
            <a:ext cx="647414" cy="266322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80FAC-334C-4211-AF2B-E77992C8A0B0}"/>
              </a:ext>
            </a:extLst>
          </p:cNvPr>
          <p:cNvSpPr txBox="1"/>
          <p:nvPr/>
        </p:nvSpPr>
        <p:spPr>
          <a:xfrm>
            <a:off x="836506" y="1159055"/>
            <a:ext cx="3735494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VD: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Chỉ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mục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nằm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ngoài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giới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hạn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của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mảng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56755-0B84-4A1E-B4FB-0EADD2E9F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57" y="1731755"/>
            <a:ext cx="3407992" cy="189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D0FDE0-840F-411B-8B32-D9A4B2BFC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931" y="3885376"/>
            <a:ext cx="3185436" cy="1981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BCCD7D-B728-4469-AD35-A44CFB6BC702}"/>
              </a:ext>
            </a:extLst>
          </p:cNvPr>
          <p:cNvSpPr txBox="1"/>
          <p:nvPr/>
        </p:nvSpPr>
        <p:spPr>
          <a:xfrm>
            <a:off x="5085583" y="1151333"/>
            <a:ext cx="3471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- Ta </a:t>
            </a:r>
            <a:r>
              <a:rPr lang="en-US" sz="12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cũng</a:t>
            </a:r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có</a:t>
            </a:r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thể</a:t>
            </a:r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xuất</a:t>
            </a:r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ra</a:t>
            </a:r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thông</a:t>
            </a:r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báo</a:t>
            </a:r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lỗi</a:t>
            </a:r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của</a:t>
            </a:r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riêng</a:t>
            </a:r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mình</a:t>
            </a:r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: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D51406-6C3A-4559-BD5C-B467FD671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9380" y="1793595"/>
            <a:ext cx="2883493" cy="11533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515A2A-6D41-4EAE-8E16-0219A9D03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8408" y="3293100"/>
            <a:ext cx="3185436" cy="24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4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Lớp và đối tượng</a:t>
            </a:r>
            <a:endParaRPr sz="3200" dirty="0">
              <a:latin typeface="+mj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title"/>
          </p:nvPr>
        </p:nvSpPr>
        <p:spPr>
          <a:xfrm>
            <a:off x="1095905" y="747151"/>
            <a:ext cx="32174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vi-VN" sz="1800" dirty="0">
                <a:latin typeface="+mj-lt"/>
              </a:rPr>
              <a:t>Xử lý ngoại lệ (tiếp)</a:t>
            </a:r>
            <a:endParaRPr lang="vi-VN" sz="1800" dirty="0">
              <a:latin typeface="+mj-lt"/>
              <a:ea typeface="Roboto Mono" panose="020B0604020202020204" charset="0"/>
            </a:endParaRPr>
          </a:p>
        </p:txBody>
      </p:sp>
      <p:sp>
        <p:nvSpPr>
          <p:cNvPr id="228" name="Google Shape;228;p34"/>
          <p:cNvSpPr/>
          <p:nvPr/>
        </p:nvSpPr>
        <p:spPr>
          <a:xfrm rot="-2148808">
            <a:off x="5024612" y="753419"/>
            <a:ext cx="647414" cy="266322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80FAC-334C-4211-AF2B-E77992C8A0B0}"/>
              </a:ext>
            </a:extLst>
          </p:cNvPr>
          <p:cNvSpPr txBox="1"/>
          <p:nvPr/>
        </p:nvSpPr>
        <p:spPr>
          <a:xfrm>
            <a:off x="836506" y="1159055"/>
            <a:ext cx="3735494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Cấu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trúc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try …catch …finally.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2C4AC8-E5AF-43AB-ADDC-872DA35F01F0}"/>
              </a:ext>
            </a:extLst>
          </p:cNvPr>
          <p:cNvSpPr txBox="1"/>
          <p:nvPr/>
        </p:nvSpPr>
        <p:spPr>
          <a:xfrm>
            <a:off x="714587" y="1436055"/>
            <a:ext cx="34848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- C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</a:rPr>
              <a:t>ó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</a:rPr>
              <a:t>ể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b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</a:rPr>
              <a:t>ắt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nhi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</a:rPr>
              <a:t>ều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lo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</a:rPr>
              <a:t>ại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ngo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</a:rPr>
              <a:t>ại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l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</a:rPr>
              <a:t>ệ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kh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</a:rPr>
              <a:t>ác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nhau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b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</a:rPr>
              <a:t>ằng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catch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kh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</a:rPr>
              <a:t>ối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l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</a:rPr>
              <a:t>ện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h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đặt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kế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tiếp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 algn="just"/>
            <a:endParaRPr lang="en-US" sz="1200" dirty="0">
              <a:latin typeface="Roboto Mono" panose="020B0604020202020204" charset="0"/>
              <a:ea typeface="Roboto Mono" panose="020B0604020202020204" charset="0"/>
            </a:endParaRPr>
          </a:p>
          <a:p>
            <a:pPr algn="just"/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Kh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</a:rPr>
              <a:t>ối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l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</a:rPr>
              <a:t>ệnh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finally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c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</a:rPr>
              <a:t>ó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</a:rPr>
              <a:t>ể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vi-VN" sz="1200" noProof="1">
                <a:latin typeface="Roboto Mono" panose="020B0604020202020204" charset="0"/>
                <a:ea typeface="Roboto Mono" panose="020B0604020202020204" charset="0"/>
              </a:rPr>
              <a:t>được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vi-VN" sz="1200" noProof="1">
                <a:latin typeface="Roboto Mono" panose="020B0604020202020204" charset="0"/>
                <a:ea typeface="Roboto Mono" panose="020B0604020202020204" charset="0"/>
              </a:rPr>
              <a:t>đặt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cu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</a:rPr>
              <a:t>ối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c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</a:rPr>
              <a:t>ùng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vi-VN" sz="1200" noProof="1">
                <a:latin typeface="Roboto Mono" panose="020B0604020202020204" charset="0"/>
                <a:ea typeface="Roboto Mono" panose="020B0604020202020204" charset="0"/>
              </a:rPr>
              <a:t>để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</a:rPr>
              <a:t>ực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hi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</a:rPr>
              <a:t>ện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c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</a:rPr>
              <a:t>ác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c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</a:rPr>
              <a:t>ô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ng vi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</a:rPr>
              <a:t>ệc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“d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</a:rPr>
              <a:t>ọn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d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</a:rPr>
              <a:t>ẹp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”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cần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thiết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 algn="just"/>
            <a:endParaRPr lang="en-US" sz="1200" dirty="0">
              <a:latin typeface="Roboto Mono" panose="020B0604020202020204" charset="0"/>
              <a:ea typeface="Roboto Mono" panose="020B0604020202020204" charset="0"/>
            </a:endParaRPr>
          </a:p>
          <a:p>
            <a:pPr lvl="1" algn="just"/>
            <a:r>
              <a:rPr lang="en-US" sz="1200" dirty="0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- 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finally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lu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</a:rPr>
              <a:t>ô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n </a:t>
            </a:r>
            <a:r>
              <a:rPr lang="vi-VN" sz="1200" noProof="1">
                <a:latin typeface="Roboto Mono" panose="020B0604020202020204" charset="0"/>
                <a:ea typeface="Roboto Mono" panose="020B0604020202020204" charset="0"/>
              </a:rPr>
              <a:t>được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</a:rPr>
              <a:t>ực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hi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</a:rPr>
              <a:t>ện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d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</a:rPr>
              <a:t>ù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ngo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</a:rPr>
              <a:t>ại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l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</a:rPr>
              <a:t>ệ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c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</a:rPr>
              <a:t>ó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vi-VN" sz="1200" noProof="1">
                <a:latin typeface="Roboto Mono" panose="020B0604020202020204" charset="0"/>
                <a:ea typeface="Roboto Mono" panose="020B0604020202020204" charset="0"/>
              </a:rPr>
              <a:t>được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b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</a:rPr>
              <a:t>ắt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hay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kh</a:t>
            </a:r>
            <a:r>
              <a:rPr lang="en-US" sz="1200" noProof="1">
                <a:latin typeface="Roboto Mono" panose="020B0604020202020204" charset="0"/>
                <a:ea typeface="Roboto Mono" panose="020B0604020202020204" charset="0"/>
              </a:rPr>
              <a:t>ô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ng.</a:t>
            </a:r>
          </a:p>
          <a:p>
            <a:pPr lvl="1" algn="just"/>
            <a:endParaRPr lang="en-US" sz="1200" dirty="0">
              <a:latin typeface="Roboto Mono" panose="020B0604020202020204" charset="0"/>
              <a:ea typeface="Roboto Mono" panose="020B0604020202020204" charset="0"/>
            </a:endParaRPr>
          </a:p>
          <a:p>
            <a:pPr lvl="1" algn="just"/>
            <a:r>
              <a:rPr lang="en-US" sz="1200" dirty="0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- 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finally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được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thực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hiện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cả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khi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không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có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ngoại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lệ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được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ném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ra.</a:t>
            </a:r>
            <a:endParaRPr lang="en-US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1E82A9-672B-44B6-A297-E4C317BCF3FC}"/>
              </a:ext>
            </a:extLst>
          </p:cNvPr>
          <p:cNvSpPr txBox="1"/>
          <p:nvPr/>
        </p:nvSpPr>
        <p:spPr>
          <a:xfrm>
            <a:off x="5055435" y="747151"/>
            <a:ext cx="3092885" cy="2419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endParaRPr lang="en-US" sz="1200" dirty="0">
              <a:latin typeface="Roboto Mono" panose="020B0604020202020204" charset="0"/>
              <a:ea typeface="Roboto Mono" panose="020B0604020202020204" charset="0"/>
              <a:cs typeface="Courier New" pitchFamily="49" charset="0"/>
            </a:endParaRPr>
          </a:p>
          <a:p>
            <a:pPr marL="171450" lvl="2" indent="-171450" algn="just">
              <a:buFont typeface="Wingdings" panose="05000000000000000000" pitchFamily="2" charset="2"/>
              <a:buChar char="v"/>
            </a:pP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Cú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pháp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:</a:t>
            </a:r>
          </a:p>
          <a:p>
            <a:pPr marL="171450" lvl="2" indent="-171450" algn="just">
              <a:buFont typeface="Wingdings" panose="05000000000000000000" pitchFamily="2" charset="2"/>
              <a:buChar char="v"/>
            </a:pPr>
            <a:endParaRPr lang="en-US" sz="1200" b="1" dirty="0">
              <a:latin typeface="Roboto Mono" panose="020B0604020202020204" charset="0"/>
              <a:ea typeface="Roboto Mono" panose="020B0604020202020204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solidFill>
                  <a:srgbClr val="0000CC"/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try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{</a:t>
            </a:r>
          </a:p>
          <a:p>
            <a:pPr lvl="1">
              <a:lnSpc>
                <a:spcPct val="80000"/>
              </a:lnSpc>
            </a:pPr>
            <a:r>
              <a:rPr lang="en-US" sz="1200" b="1" dirty="0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	…</a:t>
            </a:r>
          </a:p>
          <a:p>
            <a:pPr lvl="1">
              <a:lnSpc>
                <a:spcPct val="80000"/>
              </a:lnSpc>
            </a:pPr>
            <a:r>
              <a:rPr lang="en-US" sz="1200" b="1" dirty="0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} </a:t>
            </a:r>
          </a:p>
          <a:p>
            <a:pPr lvl="1">
              <a:lnSpc>
                <a:spcPct val="80000"/>
              </a:lnSpc>
            </a:pPr>
            <a:r>
              <a:rPr lang="en-US" sz="1200" b="1" dirty="0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catch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(Exception1 e1) {</a:t>
            </a:r>
          </a:p>
          <a:p>
            <a:pPr lvl="1">
              <a:lnSpc>
                <a:spcPct val="80000"/>
              </a:lnSpc>
            </a:pPr>
            <a:r>
              <a:rPr lang="en-US" sz="1200" b="1" dirty="0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	…</a:t>
            </a:r>
          </a:p>
          <a:p>
            <a:pPr lvl="1">
              <a:lnSpc>
                <a:spcPct val="80000"/>
              </a:lnSpc>
            </a:pPr>
            <a:r>
              <a:rPr lang="en-US" sz="1200" b="1" dirty="0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}</a:t>
            </a:r>
          </a:p>
          <a:p>
            <a:pPr lvl="1">
              <a:lnSpc>
                <a:spcPct val="80000"/>
              </a:lnSpc>
            </a:pPr>
            <a:r>
              <a:rPr lang="en-US" sz="1200" b="1" dirty="0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catch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(Exception2 e2) {</a:t>
            </a:r>
          </a:p>
          <a:p>
            <a:pPr lvl="1">
              <a:lnSpc>
                <a:spcPct val="80000"/>
              </a:lnSpc>
            </a:pPr>
            <a:r>
              <a:rPr lang="en-US" sz="1200" b="1" dirty="0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	…</a:t>
            </a:r>
          </a:p>
          <a:p>
            <a:pPr lvl="1">
              <a:lnSpc>
                <a:spcPct val="80000"/>
              </a:lnSpc>
            </a:pPr>
            <a:r>
              <a:rPr lang="en-US" sz="1200" b="1" dirty="0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}</a:t>
            </a:r>
          </a:p>
          <a:p>
            <a:pPr lvl="1">
              <a:lnSpc>
                <a:spcPct val="80000"/>
              </a:lnSpc>
            </a:pPr>
            <a:r>
              <a:rPr lang="en-US" sz="1200" b="1" dirty="0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finally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{</a:t>
            </a:r>
          </a:p>
          <a:p>
            <a:pPr lvl="1">
              <a:lnSpc>
                <a:spcPct val="80000"/>
              </a:lnSpc>
            </a:pPr>
            <a:r>
              <a:rPr lang="en-US" sz="1200" b="1" dirty="0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Roboto Mono" panose="020B0604020202020204" charset="0"/>
                <a:ea typeface="Roboto Mono" panose="020B0604020202020204" charset="0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585222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title"/>
          </p:nvPr>
        </p:nvSpPr>
        <p:spPr>
          <a:xfrm>
            <a:off x="1095905" y="747151"/>
            <a:ext cx="32174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vi-VN" sz="1800" dirty="0">
                <a:latin typeface="+mj-lt"/>
              </a:rPr>
              <a:t>Xử lý ngoại lệ (tiếp)</a:t>
            </a:r>
          </a:p>
        </p:txBody>
      </p:sp>
      <p:sp>
        <p:nvSpPr>
          <p:cNvPr id="228" name="Google Shape;228;p34"/>
          <p:cNvSpPr/>
          <p:nvPr/>
        </p:nvSpPr>
        <p:spPr>
          <a:xfrm rot="-2148808">
            <a:off x="5024612" y="753419"/>
            <a:ext cx="647414" cy="266322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80FAC-334C-4211-AF2B-E77992C8A0B0}"/>
              </a:ext>
            </a:extLst>
          </p:cNvPr>
          <p:cNvSpPr txBox="1"/>
          <p:nvPr/>
        </p:nvSpPr>
        <p:spPr>
          <a:xfrm>
            <a:off x="836506" y="1159055"/>
            <a:ext cx="3735494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VD: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Chỉ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mục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nằm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ngoài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giới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hạn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của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mảng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ECE2E-0F37-48D1-A93B-46D1E228A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52" y="1603988"/>
            <a:ext cx="3446049" cy="1789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C00CEC-3AC9-4449-BDF7-A20395F02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26" y="3677652"/>
            <a:ext cx="3467575" cy="510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15C6B5-5D66-4810-8009-73ED9A9E0669}"/>
              </a:ext>
            </a:extLst>
          </p:cNvPr>
          <p:cNvSpPr txBox="1"/>
          <p:nvPr/>
        </p:nvSpPr>
        <p:spPr>
          <a:xfrm>
            <a:off x="5007897" y="1183981"/>
            <a:ext cx="3393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=&gt;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Như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vậy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nó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đã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bắt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lỗi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và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show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ra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“something went wrong”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và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lệnh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finally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sẽ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luôn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thực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hiện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và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show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ra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“</a:t>
            </a:r>
            <a:r>
              <a:rPr lang="en-US" sz="1200" dirty="0">
                <a:solidFill>
                  <a:srgbClr val="000000"/>
                </a:solidFill>
                <a:latin typeface="Roboto Mono" panose="020B0604020202020204" charset="0"/>
                <a:ea typeface="Roboto Mono" panose="020B0604020202020204" charset="0"/>
              </a:rPr>
              <a:t>The 'try catch' is finished”.</a:t>
            </a:r>
            <a:endParaRPr lang="en-US" sz="1200" dirty="0">
              <a:latin typeface="Roboto Mono" panose="020B0604020202020204" charset="0"/>
              <a:ea typeface="Roboto Mono" panose="020B0604020202020204" charset="0"/>
            </a:endParaRPr>
          </a:p>
          <a:p>
            <a:endParaRPr lang="en-US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00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title"/>
          </p:nvPr>
        </p:nvSpPr>
        <p:spPr>
          <a:xfrm>
            <a:off x="1095905" y="747151"/>
            <a:ext cx="32174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vi-VN" sz="1800" dirty="0">
                <a:latin typeface="+mj-lt"/>
              </a:rPr>
              <a:t>Xử lý ngoại lệ (tiếp)</a:t>
            </a:r>
          </a:p>
        </p:txBody>
      </p:sp>
      <p:sp>
        <p:nvSpPr>
          <p:cNvPr id="228" name="Google Shape;228;p34"/>
          <p:cNvSpPr/>
          <p:nvPr/>
        </p:nvSpPr>
        <p:spPr>
          <a:xfrm rot="-2148808">
            <a:off x="5024612" y="753419"/>
            <a:ext cx="647414" cy="266322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80FAC-334C-4211-AF2B-E77992C8A0B0}"/>
              </a:ext>
            </a:extLst>
          </p:cNvPr>
          <p:cNvSpPr txBox="1"/>
          <p:nvPr/>
        </p:nvSpPr>
        <p:spPr>
          <a:xfrm>
            <a:off x="836506" y="1183981"/>
            <a:ext cx="3735494" cy="2751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Ném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ra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một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ngoại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lệ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sz="1200" b="1" dirty="0">
              <a:latin typeface="Roboto Mono" panose="020B0604020202020204" charset="0"/>
              <a:ea typeface="Roboto Mono" panose="020B0604020202020204" charset="0"/>
            </a:endParaRP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Câu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lệnh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throw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cho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phép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bạn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tạo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một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lỗi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tùy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chỉnh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Roboto Mono" panose="020B0604020202020204" charset="0"/>
              <a:ea typeface="Roboto Mono" panose="020B0604020202020204" charset="0"/>
            </a:endParaRP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Câu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 throw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lệnh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được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sử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dụng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cùng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với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một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 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ngoại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lệ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.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Có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nhiều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ngoại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lệ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có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sẵn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trong</a:t>
            </a:r>
            <a:r>
              <a:rPr lang="en-US" alt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C#: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ArithmeticException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FileNotFoundException</a:t>
            </a:r>
            <a:r>
              <a:rPr lang="en-US" alt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IndexOutOfRangeExceptionTimeOutException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,…</a:t>
            </a:r>
          </a:p>
          <a:p>
            <a:pPr>
              <a:lnSpc>
                <a:spcPct val="90000"/>
              </a:lnSpc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Roboto Mono" panose="020B0604020202020204" charset="0"/>
              <a:ea typeface="Roboto Mono" panose="020B0604020202020204" charset="0"/>
            </a:endParaRP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Cú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pháp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: throw new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Expresstion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pPr marL="171450" indent="-171450">
              <a:lnSpc>
                <a:spcPct val="90000"/>
              </a:lnSpc>
              <a:buFontTx/>
              <a:buChar char="-"/>
            </a:pPr>
            <a:endParaRPr lang="en-US" sz="1200" dirty="0">
              <a:latin typeface="Roboto Mono" panose="020B0604020202020204" charset="0"/>
              <a:ea typeface="Roboto Mono" panose="020B0604020202020204" charset="0"/>
            </a:endParaRPr>
          </a:p>
          <a:p>
            <a:pPr>
              <a:lnSpc>
                <a:spcPct val="90000"/>
              </a:lnSpc>
            </a:pPr>
            <a:endParaRPr lang="en-US" sz="12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A4CE83-98F5-4192-BA85-310C8F15B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865" y="2490812"/>
            <a:ext cx="3497041" cy="9267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F1C99D-3BBF-4E1F-8899-BD43F3E2A8F1}"/>
              </a:ext>
            </a:extLst>
          </p:cNvPr>
          <p:cNvSpPr txBox="1"/>
          <p:nvPr/>
        </p:nvSpPr>
        <p:spPr>
          <a:xfrm>
            <a:off x="5007897" y="1147852"/>
            <a:ext cx="3217462" cy="951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- VD: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Xây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dựng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method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checkAge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,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nếu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age &lt; 18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thì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ném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ra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lỗi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,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còn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age &gt;= 18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thì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show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ra</a:t>
            </a:r>
            <a:endParaRPr lang="en-US" sz="1200" dirty="0">
              <a:latin typeface="Roboto Mono" panose="020B0604020202020204" charset="0"/>
              <a:ea typeface="Roboto Mono" panose="020B0604020202020204" charset="0"/>
            </a:endParaRPr>
          </a:p>
          <a:p>
            <a:pPr>
              <a:lnSpc>
                <a:spcPct val="90000"/>
              </a:lnSpc>
            </a:pP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“</a:t>
            </a:r>
            <a:r>
              <a:rPr lang="en-US" sz="1200" dirty="0">
                <a:solidFill>
                  <a:srgbClr val="000000"/>
                </a:solidFill>
                <a:latin typeface="Roboto Mono" panose="020B0604020202020204" charset="0"/>
                <a:ea typeface="Roboto Mono" panose="020B0604020202020204" charset="0"/>
              </a:rPr>
              <a:t>Access granted - You are old enough!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”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6A89875-CB58-47EC-8490-1C7151113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1D2A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Nếu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9999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là 20, bạn sẽ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không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 nhận được một ngoại lệ: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134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title"/>
          </p:nvPr>
        </p:nvSpPr>
        <p:spPr>
          <a:xfrm>
            <a:off x="1095905" y="747151"/>
            <a:ext cx="32174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vi-VN" sz="1800" dirty="0">
                <a:latin typeface="+mj-lt"/>
              </a:rPr>
              <a:t>Xử lý ngoại lệ (tiếp)</a:t>
            </a:r>
          </a:p>
        </p:txBody>
      </p:sp>
      <p:sp>
        <p:nvSpPr>
          <p:cNvPr id="228" name="Google Shape;228;p34"/>
          <p:cNvSpPr/>
          <p:nvPr/>
        </p:nvSpPr>
        <p:spPr>
          <a:xfrm rot="-2148808">
            <a:off x="5024612" y="753419"/>
            <a:ext cx="647414" cy="266322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80FAC-334C-4211-AF2B-E77992C8A0B0}"/>
              </a:ext>
            </a:extLst>
          </p:cNvPr>
          <p:cNvSpPr txBox="1"/>
          <p:nvPr/>
        </p:nvSpPr>
        <p:spPr>
          <a:xfrm>
            <a:off x="661408" y="1319851"/>
            <a:ext cx="3735494" cy="1163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Ngoại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lệ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do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người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dùng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định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latin typeface="Roboto Mono" panose="020B0604020202020204" charset="0"/>
                <a:ea typeface="Roboto Mono" panose="020B0604020202020204" charset="0"/>
              </a:rPr>
              <a:t>nghĩa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:</a:t>
            </a:r>
          </a:p>
          <a:p>
            <a:pPr>
              <a:lnSpc>
                <a:spcPct val="90000"/>
              </a:lnSpc>
            </a:pPr>
            <a:endParaRPr lang="en-US" sz="1200" b="1" dirty="0">
              <a:latin typeface="Roboto Mono" panose="020B0604020202020204" charset="0"/>
              <a:ea typeface="Roboto Mono" panose="020B0604020202020204" charset="0"/>
            </a:endParaRPr>
          </a:p>
          <a:p>
            <a:pPr algn="just"/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- Khi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không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tìm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được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ngoại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lệ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phù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hợp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chúng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ta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có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thể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tự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định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nghĩa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ngoại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lệ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bằng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cách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kế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thừa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từ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Exception.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D88BD5-0643-4076-849A-A34F7DEFF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483" y="1319851"/>
            <a:ext cx="3915565" cy="1685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59547C-9A8F-42B4-86F3-DF2F15E3C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483" y="3453525"/>
            <a:ext cx="3879284" cy="48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29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0"/>
          <p:cNvSpPr txBox="1">
            <a:spLocks noGrp="1"/>
          </p:cNvSpPr>
          <p:nvPr>
            <p:ph type="title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 dirty="0">
                <a:latin typeface="+mn-lt"/>
              </a:rPr>
              <a:t>Cảm ơn!</a:t>
            </a:r>
            <a:endParaRPr sz="6000" dirty="0">
              <a:latin typeface="+mn-lt"/>
            </a:endParaRPr>
          </a:p>
        </p:txBody>
      </p:sp>
      <p:sp>
        <p:nvSpPr>
          <p:cNvPr id="439" name="Google Shape;439;p50"/>
          <p:cNvSpPr txBox="1">
            <a:spLocks noGrp="1"/>
          </p:cNvSpPr>
          <p:nvPr>
            <p:ph type="body" idx="1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2200" dirty="0"/>
              <a:t>Cảm ơn vì đã lắng nghe!</a:t>
            </a:r>
            <a:endParaRPr sz="2200" dirty="0"/>
          </a:p>
        </p:txBody>
      </p:sp>
      <p:pic>
        <p:nvPicPr>
          <p:cNvPr id="441" name="Google Shape;44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050" y="2592985"/>
            <a:ext cx="2610150" cy="325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63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>
            <a:spLocks noGrp="1"/>
          </p:cNvSpPr>
          <p:nvPr>
            <p:ph type="body" idx="4294967295"/>
          </p:nvPr>
        </p:nvSpPr>
        <p:spPr>
          <a:xfrm>
            <a:off x="620456" y="671523"/>
            <a:ext cx="3947077" cy="562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+mj-lt"/>
              </a:rPr>
              <a:t>Lớp và đối tượng</a:t>
            </a:r>
          </a:p>
        </p:txBody>
      </p:sp>
      <p:grpSp>
        <p:nvGrpSpPr>
          <p:cNvPr id="332" name="Google Shape;332;p43"/>
          <p:cNvGrpSpPr/>
          <p:nvPr/>
        </p:nvGrpSpPr>
        <p:grpSpPr>
          <a:xfrm>
            <a:off x="7770796" y="629247"/>
            <a:ext cx="611754" cy="643200"/>
            <a:chOff x="1183375" y="2536600"/>
            <a:chExt cx="1060600" cy="1114925"/>
          </a:xfrm>
        </p:grpSpPr>
        <p:sp>
          <p:nvSpPr>
            <p:cNvPr id="333" name="Google Shape;333;p43"/>
            <p:cNvSpPr/>
            <p:nvPr/>
          </p:nvSpPr>
          <p:spPr>
            <a:xfrm>
              <a:off x="1393275" y="2759625"/>
              <a:ext cx="850700" cy="891900"/>
            </a:xfrm>
            <a:custGeom>
              <a:avLst/>
              <a:gdLst/>
              <a:ahLst/>
              <a:cxnLst/>
              <a:rect l="l" t="t" r="r" b="b"/>
              <a:pathLst>
                <a:path w="34028" h="35676" extrusionOk="0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3"/>
            <p:cNvSpPr/>
            <p:nvPr/>
          </p:nvSpPr>
          <p:spPr>
            <a:xfrm>
              <a:off x="2068925" y="2865800"/>
              <a:ext cx="105300" cy="69600"/>
            </a:xfrm>
            <a:custGeom>
              <a:avLst/>
              <a:gdLst/>
              <a:ahLst/>
              <a:cxnLst/>
              <a:rect l="l" t="t" r="r" b="b"/>
              <a:pathLst>
                <a:path w="4212" h="2784" extrusionOk="0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3"/>
            <p:cNvSpPr/>
            <p:nvPr/>
          </p:nvSpPr>
          <p:spPr>
            <a:xfrm>
              <a:off x="1930200" y="2690700"/>
              <a:ext cx="86325" cy="85700"/>
            </a:xfrm>
            <a:custGeom>
              <a:avLst/>
              <a:gdLst/>
              <a:ahLst/>
              <a:cxnLst/>
              <a:rect l="l" t="t" r="r" b="b"/>
              <a:pathLst>
                <a:path w="3453" h="3428" extrusionOk="0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3"/>
            <p:cNvSpPr/>
            <p:nvPr/>
          </p:nvSpPr>
          <p:spPr>
            <a:xfrm>
              <a:off x="1699200" y="2536600"/>
              <a:ext cx="54050" cy="112525"/>
            </a:xfrm>
            <a:custGeom>
              <a:avLst/>
              <a:gdLst/>
              <a:ahLst/>
              <a:cxnLst/>
              <a:rect l="l" t="t" r="r" b="b"/>
              <a:pathLst>
                <a:path w="2162" h="4501" extrusionOk="0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3"/>
            <p:cNvSpPr/>
            <p:nvPr/>
          </p:nvSpPr>
          <p:spPr>
            <a:xfrm>
              <a:off x="1404800" y="2616275"/>
              <a:ext cx="97125" cy="109750"/>
            </a:xfrm>
            <a:custGeom>
              <a:avLst/>
              <a:gdLst/>
              <a:ahLst/>
              <a:cxnLst/>
              <a:rect l="l" t="t" r="r" b="b"/>
              <a:pathLst>
                <a:path w="3885" h="4390" extrusionOk="0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3"/>
            <p:cNvSpPr/>
            <p:nvPr/>
          </p:nvSpPr>
          <p:spPr>
            <a:xfrm>
              <a:off x="1275700" y="2779650"/>
              <a:ext cx="103675" cy="78150"/>
            </a:xfrm>
            <a:custGeom>
              <a:avLst/>
              <a:gdLst/>
              <a:ahLst/>
              <a:cxnLst/>
              <a:rect l="l" t="t" r="r" b="b"/>
              <a:pathLst>
                <a:path w="4147" h="3126" extrusionOk="0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3"/>
            <p:cNvSpPr/>
            <p:nvPr/>
          </p:nvSpPr>
          <p:spPr>
            <a:xfrm>
              <a:off x="1183375" y="3054325"/>
              <a:ext cx="119000" cy="52650"/>
            </a:xfrm>
            <a:custGeom>
              <a:avLst/>
              <a:gdLst/>
              <a:ahLst/>
              <a:cxnLst/>
              <a:rect l="l" t="t" r="r" b="b"/>
              <a:pathLst>
                <a:path w="4760" h="2106" extrusionOk="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3"/>
            <p:cNvSpPr/>
            <p:nvPr/>
          </p:nvSpPr>
          <p:spPr>
            <a:xfrm>
              <a:off x="1314050" y="3248700"/>
              <a:ext cx="98775" cy="64475"/>
            </a:xfrm>
            <a:custGeom>
              <a:avLst/>
              <a:gdLst/>
              <a:ahLst/>
              <a:cxnLst/>
              <a:rect l="l" t="t" r="r" b="b"/>
              <a:pathLst>
                <a:path w="3951" h="2579" extrusionOk="0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3"/>
            <p:cNvSpPr/>
            <p:nvPr/>
          </p:nvSpPr>
          <p:spPr>
            <a:xfrm>
              <a:off x="1496975" y="3428975"/>
              <a:ext cx="61225" cy="72000"/>
            </a:xfrm>
            <a:custGeom>
              <a:avLst/>
              <a:gdLst/>
              <a:ahLst/>
              <a:cxnLst/>
              <a:rect l="l" t="t" r="r" b="b"/>
              <a:pathLst>
                <a:path w="2449" h="2880" extrusionOk="0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3"/>
            <p:cNvSpPr/>
            <p:nvPr/>
          </p:nvSpPr>
          <p:spPr>
            <a:xfrm>
              <a:off x="1677700" y="3454750"/>
              <a:ext cx="45950" cy="107825"/>
            </a:xfrm>
            <a:custGeom>
              <a:avLst/>
              <a:gdLst/>
              <a:ahLst/>
              <a:cxnLst/>
              <a:rect l="l" t="t" r="r" b="b"/>
              <a:pathLst>
                <a:path w="1838" h="4313" extrusionOk="0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3"/>
            <p:cNvSpPr/>
            <p:nvPr/>
          </p:nvSpPr>
          <p:spPr>
            <a:xfrm>
              <a:off x="2090625" y="3077850"/>
              <a:ext cx="104925" cy="44025"/>
            </a:xfrm>
            <a:custGeom>
              <a:avLst/>
              <a:gdLst/>
              <a:ahLst/>
              <a:cxnLst/>
              <a:rect l="l" t="t" r="r" b="b"/>
              <a:pathLst>
                <a:path w="4197" h="1761" extrusionOk="0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F6AA684-5A1C-4B5E-B172-EAC97807C9E4}"/>
              </a:ext>
            </a:extLst>
          </p:cNvPr>
          <p:cNvSpPr txBox="1"/>
          <p:nvPr/>
        </p:nvSpPr>
        <p:spPr>
          <a:xfrm>
            <a:off x="772160" y="1113511"/>
            <a:ext cx="352213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Lớp (class):</a:t>
            </a:r>
            <a:endParaRPr lang="vi-VN" sz="1200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vi-VN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- Là một kiểu dữ liệu tham chiếu định nghĩa một tập hợp các thuộc tính và phương thức.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-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Là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một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nhóm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các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đối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tượng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có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đặc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tính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tương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tự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nhau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Đây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là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một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khuôn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mẫu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các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thuộc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tính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và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phương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thức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chung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của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các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đối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tượng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trong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cùng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1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.</a:t>
            </a:r>
            <a:endParaRPr lang="en-US" sz="1200" b="0" i="0" dirty="0">
              <a:solidFill>
                <a:schemeClr val="tx1">
                  <a:lumMod val="50000"/>
                </a:schemeClr>
              </a:solidFill>
              <a:effectLst/>
              <a:latin typeface="Roboto Mono" panose="020B0604020202020204" charset="0"/>
              <a:ea typeface="Roboto Mono" panose="020B0604020202020204" charset="0"/>
            </a:endParaRPr>
          </a:p>
          <a:p>
            <a:endParaRPr lang="en-US" sz="1200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Thành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phần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:</a:t>
            </a: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en-US" sz="1200" u="sng" dirty="0" err="1">
                <a:latin typeface="Roboto Mono" panose="020B0604020202020204" charset="0"/>
                <a:ea typeface="Roboto Mono" panose="020B0604020202020204" charset="0"/>
              </a:rPr>
              <a:t>Thuộc</a:t>
            </a:r>
            <a:r>
              <a:rPr lang="en-US" sz="1200" u="sng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u="sng" dirty="0" err="1">
                <a:latin typeface="Roboto Mono" panose="020B0604020202020204" charset="0"/>
                <a:ea typeface="Roboto Mono" panose="020B0604020202020204" charset="0"/>
              </a:rPr>
              <a:t>tính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: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là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các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thành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phần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dữ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liệu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hay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còn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gọi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là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các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biến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.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en-US" sz="1200" u="sng" dirty="0" err="1">
                <a:latin typeface="Roboto Mono" panose="020B0604020202020204" charset="0"/>
                <a:ea typeface="Roboto Mono" panose="020B0604020202020204" charset="0"/>
              </a:rPr>
              <a:t>Phương</a:t>
            </a:r>
            <a:r>
              <a:rPr lang="en-US" sz="1200" u="sng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u="sng" dirty="0" err="1">
                <a:latin typeface="Roboto Mono" panose="020B0604020202020204" charset="0"/>
                <a:ea typeface="Roboto Mono" panose="020B0604020202020204" charset="0"/>
              </a:rPr>
              <a:t>thức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: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là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các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hàm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thành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phần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thể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hiện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các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hành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vi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của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một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đối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tượng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thuộc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.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-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Hàm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tạo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và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hàm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hủy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(</a:t>
            </a:r>
            <a:r>
              <a:rPr lang="vi-VN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destructor được ngầm định bởi trình thu thập Rác .NET framework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6AA684-5A1C-4B5E-B172-EAC97807C9E4}"/>
              </a:ext>
            </a:extLst>
          </p:cNvPr>
          <p:cNvSpPr txBox="1"/>
          <p:nvPr/>
        </p:nvSpPr>
        <p:spPr>
          <a:xfrm>
            <a:off x="4771965" y="1113511"/>
            <a:ext cx="352213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Đối tượng:</a:t>
            </a:r>
            <a:r>
              <a:rPr lang="vi-VN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 </a:t>
            </a:r>
            <a:endParaRPr lang="en-US" sz="1200" b="0" i="0" dirty="0">
              <a:solidFill>
                <a:schemeClr val="tx1">
                  <a:lumMod val="50000"/>
                </a:schemeClr>
              </a:solidFill>
              <a:effectLst/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-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</a:t>
            </a:r>
            <a:r>
              <a:rPr lang="en-US" sz="12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à</a:t>
            </a:r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thể</a:t>
            </a:r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hiện</a:t>
            </a:r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của</a:t>
            </a:r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một</a:t>
            </a:r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.</a:t>
            </a:r>
            <a:endParaRPr lang="en-US" sz="1200" b="0" i="0" dirty="0">
              <a:solidFill>
                <a:schemeClr val="tx1">
                  <a:lumMod val="50000"/>
                </a:schemeClr>
              </a:solidFill>
              <a:effectLst/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-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Một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đối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tượng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bao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gồm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2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trường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thông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tin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là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: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thuộc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tính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và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phương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thức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.</a:t>
            </a:r>
            <a:br>
              <a:rPr lang="en-US" sz="1200" dirty="0">
                <a:latin typeface="Roboto Mono" panose="020B0604020202020204" charset="0"/>
                <a:ea typeface="Roboto Mono" panose="020B0604020202020204" charset="0"/>
              </a:rPr>
            </a:b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-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Đối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tượng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là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một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thực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thể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 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runtime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,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vì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nó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được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tạo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ra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trong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thời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gian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chương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trình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chạy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Tất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cả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các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thành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viên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của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lớp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có</a:t>
            </a:r>
            <a:endParaRPr lang="en-US" sz="1200" dirty="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thể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được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truy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cập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thông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qua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đối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tượng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Để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tạo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đối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tượng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chúng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ta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sử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dụng</a:t>
            </a:r>
            <a:endParaRPr lang="en-US" sz="1200" dirty="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từ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latin typeface="Roboto Mono" panose="020B0604020202020204" charset="0"/>
                <a:ea typeface="Roboto Mono" panose="020B0604020202020204" charset="0"/>
              </a:rPr>
              <a:t>khóa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 </a:t>
            </a:r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new</a:t>
            </a:r>
            <a:r>
              <a:rPr lang="en-US" sz="1200" dirty="0">
                <a:latin typeface="Roboto Mono" panose="020B0604020202020204" charset="0"/>
                <a:ea typeface="Roboto Mono" panose="020B0604020202020204" charset="0"/>
              </a:rPr>
              <a:t>.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2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>
            <a:spLocks noGrp="1"/>
          </p:cNvSpPr>
          <p:nvPr>
            <p:ph type="body" idx="4294967295"/>
          </p:nvPr>
        </p:nvSpPr>
        <p:spPr>
          <a:xfrm>
            <a:off x="620456" y="671523"/>
            <a:ext cx="3947077" cy="562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+mj-lt"/>
              </a:rPr>
              <a:t>Lớp và đối tượng (tiếp)</a:t>
            </a:r>
          </a:p>
        </p:txBody>
      </p:sp>
      <p:grpSp>
        <p:nvGrpSpPr>
          <p:cNvPr id="332" name="Google Shape;332;p43"/>
          <p:cNvGrpSpPr/>
          <p:nvPr/>
        </p:nvGrpSpPr>
        <p:grpSpPr>
          <a:xfrm>
            <a:off x="7770796" y="629247"/>
            <a:ext cx="611754" cy="643200"/>
            <a:chOff x="1183375" y="2536600"/>
            <a:chExt cx="1060600" cy="1114925"/>
          </a:xfrm>
        </p:grpSpPr>
        <p:sp>
          <p:nvSpPr>
            <p:cNvPr id="333" name="Google Shape;333;p43"/>
            <p:cNvSpPr/>
            <p:nvPr/>
          </p:nvSpPr>
          <p:spPr>
            <a:xfrm>
              <a:off x="1393275" y="2759625"/>
              <a:ext cx="850700" cy="891900"/>
            </a:xfrm>
            <a:custGeom>
              <a:avLst/>
              <a:gdLst/>
              <a:ahLst/>
              <a:cxnLst/>
              <a:rect l="l" t="t" r="r" b="b"/>
              <a:pathLst>
                <a:path w="34028" h="35676" extrusionOk="0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3"/>
            <p:cNvSpPr/>
            <p:nvPr/>
          </p:nvSpPr>
          <p:spPr>
            <a:xfrm>
              <a:off x="2068925" y="2865800"/>
              <a:ext cx="105300" cy="69600"/>
            </a:xfrm>
            <a:custGeom>
              <a:avLst/>
              <a:gdLst/>
              <a:ahLst/>
              <a:cxnLst/>
              <a:rect l="l" t="t" r="r" b="b"/>
              <a:pathLst>
                <a:path w="4212" h="2784" extrusionOk="0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3"/>
            <p:cNvSpPr/>
            <p:nvPr/>
          </p:nvSpPr>
          <p:spPr>
            <a:xfrm>
              <a:off x="1930200" y="2690700"/>
              <a:ext cx="86325" cy="85700"/>
            </a:xfrm>
            <a:custGeom>
              <a:avLst/>
              <a:gdLst/>
              <a:ahLst/>
              <a:cxnLst/>
              <a:rect l="l" t="t" r="r" b="b"/>
              <a:pathLst>
                <a:path w="3453" h="3428" extrusionOk="0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3"/>
            <p:cNvSpPr/>
            <p:nvPr/>
          </p:nvSpPr>
          <p:spPr>
            <a:xfrm>
              <a:off x="1699200" y="2536600"/>
              <a:ext cx="54050" cy="112525"/>
            </a:xfrm>
            <a:custGeom>
              <a:avLst/>
              <a:gdLst/>
              <a:ahLst/>
              <a:cxnLst/>
              <a:rect l="l" t="t" r="r" b="b"/>
              <a:pathLst>
                <a:path w="2162" h="4501" extrusionOk="0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3"/>
            <p:cNvSpPr/>
            <p:nvPr/>
          </p:nvSpPr>
          <p:spPr>
            <a:xfrm>
              <a:off x="1404800" y="2616275"/>
              <a:ext cx="97125" cy="109750"/>
            </a:xfrm>
            <a:custGeom>
              <a:avLst/>
              <a:gdLst/>
              <a:ahLst/>
              <a:cxnLst/>
              <a:rect l="l" t="t" r="r" b="b"/>
              <a:pathLst>
                <a:path w="3885" h="4390" extrusionOk="0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3"/>
            <p:cNvSpPr/>
            <p:nvPr/>
          </p:nvSpPr>
          <p:spPr>
            <a:xfrm>
              <a:off x="1275700" y="2779650"/>
              <a:ext cx="103675" cy="78150"/>
            </a:xfrm>
            <a:custGeom>
              <a:avLst/>
              <a:gdLst/>
              <a:ahLst/>
              <a:cxnLst/>
              <a:rect l="l" t="t" r="r" b="b"/>
              <a:pathLst>
                <a:path w="4147" h="3126" extrusionOk="0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3"/>
            <p:cNvSpPr/>
            <p:nvPr/>
          </p:nvSpPr>
          <p:spPr>
            <a:xfrm>
              <a:off x="1183375" y="3054325"/>
              <a:ext cx="119000" cy="52650"/>
            </a:xfrm>
            <a:custGeom>
              <a:avLst/>
              <a:gdLst/>
              <a:ahLst/>
              <a:cxnLst/>
              <a:rect l="l" t="t" r="r" b="b"/>
              <a:pathLst>
                <a:path w="4760" h="2106" extrusionOk="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3"/>
            <p:cNvSpPr/>
            <p:nvPr/>
          </p:nvSpPr>
          <p:spPr>
            <a:xfrm>
              <a:off x="1314050" y="3248700"/>
              <a:ext cx="98775" cy="64475"/>
            </a:xfrm>
            <a:custGeom>
              <a:avLst/>
              <a:gdLst/>
              <a:ahLst/>
              <a:cxnLst/>
              <a:rect l="l" t="t" r="r" b="b"/>
              <a:pathLst>
                <a:path w="3951" h="2579" extrusionOk="0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3"/>
            <p:cNvSpPr/>
            <p:nvPr/>
          </p:nvSpPr>
          <p:spPr>
            <a:xfrm>
              <a:off x="1496975" y="3428975"/>
              <a:ext cx="61225" cy="72000"/>
            </a:xfrm>
            <a:custGeom>
              <a:avLst/>
              <a:gdLst/>
              <a:ahLst/>
              <a:cxnLst/>
              <a:rect l="l" t="t" r="r" b="b"/>
              <a:pathLst>
                <a:path w="2449" h="2880" extrusionOk="0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3"/>
            <p:cNvSpPr/>
            <p:nvPr/>
          </p:nvSpPr>
          <p:spPr>
            <a:xfrm>
              <a:off x="1677700" y="3454750"/>
              <a:ext cx="45950" cy="107825"/>
            </a:xfrm>
            <a:custGeom>
              <a:avLst/>
              <a:gdLst/>
              <a:ahLst/>
              <a:cxnLst/>
              <a:rect l="l" t="t" r="r" b="b"/>
              <a:pathLst>
                <a:path w="1838" h="4313" extrusionOk="0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3"/>
            <p:cNvSpPr/>
            <p:nvPr/>
          </p:nvSpPr>
          <p:spPr>
            <a:xfrm>
              <a:off x="2090625" y="3077850"/>
              <a:ext cx="104925" cy="44025"/>
            </a:xfrm>
            <a:custGeom>
              <a:avLst/>
              <a:gdLst/>
              <a:ahLst/>
              <a:cxnLst/>
              <a:rect l="l" t="t" r="r" b="b"/>
              <a:pathLst>
                <a:path w="4197" h="1761" extrusionOk="0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F6AA684-5A1C-4B5E-B172-EAC97807C9E4}"/>
              </a:ext>
            </a:extLst>
          </p:cNvPr>
          <p:cNvSpPr txBox="1"/>
          <p:nvPr/>
        </p:nvSpPr>
        <p:spPr>
          <a:xfrm>
            <a:off x="772160" y="1113511"/>
            <a:ext cx="35221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Phạm vi truy cập: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vi-VN" sz="1200" b="1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pPr marL="171450" indent="-171450">
              <a:buFontTx/>
              <a:buChar char="-"/>
            </a:pPr>
            <a:r>
              <a:rPr lang="vi-VN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public: </a:t>
            </a:r>
            <a:r>
              <a:rPr lang="vi-VN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không hạn chế. Dùng được ở bất cứ đâu.</a:t>
            </a:r>
          </a:p>
          <a:p>
            <a:pPr marL="171450" indent="-171450">
              <a:buFontTx/>
              <a:buChar char="-"/>
            </a:pPr>
            <a:endParaRPr lang="vi-VN" sz="1200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pPr marL="171450" indent="-171450">
              <a:buFontTx/>
              <a:buChar char="-"/>
            </a:pPr>
            <a:r>
              <a:rPr lang="vi-VN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private: </a:t>
            </a:r>
            <a:r>
              <a:rPr lang="vi-VN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chỉ dùng được trong lớp này.</a:t>
            </a:r>
          </a:p>
          <a:p>
            <a:pPr marL="171450" indent="-171450">
              <a:buFontTx/>
              <a:buChar char="-"/>
            </a:pPr>
            <a:endParaRPr lang="vi-VN" sz="1200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pPr marL="171450" indent="-171450">
              <a:buFontTx/>
              <a:buChar char="-"/>
            </a:pPr>
            <a:r>
              <a:rPr lang="vi-VN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protected: </a:t>
            </a:r>
            <a:r>
              <a:rPr lang="vi-VN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dùng được trong lớp này và trong lớp dẫn xuất từ lớp này.</a:t>
            </a:r>
          </a:p>
          <a:p>
            <a:pPr marL="171450" indent="-171450">
              <a:buFontTx/>
              <a:buChar char="-"/>
            </a:pPr>
            <a:endParaRPr lang="vi-VN" sz="1200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pPr marL="171450" indent="-171450">
              <a:buFontTx/>
              <a:buChar char="-"/>
            </a:pPr>
            <a:r>
              <a:rPr lang="vi-VN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internal: </a:t>
            </a:r>
            <a:r>
              <a:rPr lang="vi-VN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dùng được các phương thức của bất kỳ lớp nào cùng khối.</a:t>
            </a:r>
          </a:p>
          <a:p>
            <a:pPr marL="171450" indent="-171450">
              <a:buFontTx/>
              <a:buChar char="-"/>
            </a:pPr>
            <a:endParaRPr lang="vi-VN" sz="1200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pPr marL="171450" indent="-171450">
              <a:buFontTx/>
              <a:buChar char="-"/>
            </a:pPr>
            <a:r>
              <a:rPr lang="vi-VN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protected internal: </a:t>
            </a:r>
            <a:r>
              <a:rPr lang="vi-VN" sz="1200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dùng được các phương thức của lớp này, lớp dẫn xuất từ lớp này và bất kỳ lớp nào trong cùng khối.</a:t>
            </a:r>
            <a:endParaRPr lang="vi-VN" sz="1200" b="1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64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>
            <a:spLocks noGrp="1"/>
          </p:cNvSpPr>
          <p:nvPr>
            <p:ph type="body" idx="4294967295"/>
          </p:nvPr>
        </p:nvSpPr>
        <p:spPr>
          <a:xfrm>
            <a:off x="620456" y="671523"/>
            <a:ext cx="3947077" cy="562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+mj-lt"/>
              </a:rPr>
              <a:t>Lớp và đối tượng (tiếp)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AA684-5A1C-4B5E-B172-EAC97807C9E4}"/>
              </a:ext>
            </a:extLst>
          </p:cNvPr>
          <p:cNvSpPr txBox="1"/>
          <p:nvPr/>
        </p:nvSpPr>
        <p:spPr>
          <a:xfrm>
            <a:off x="752652" y="1158747"/>
            <a:ext cx="3522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Ví dụ: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05" y="1637598"/>
            <a:ext cx="4107628" cy="23896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782" y="489972"/>
            <a:ext cx="3844966" cy="2295252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400" y="2804679"/>
            <a:ext cx="3866348" cy="174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4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1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16;p33"/>
          <p:cNvSpPr txBox="1">
            <a:spLocks/>
          </p:cNvSpPr>
          <p:nvPr/>
        </p:nvSpPr>
        <p:spPr>
          <a:xfrm>
            <a:off x="2672989" y="2616804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ncert One"/>
              <a:buNone/>
              <a:defRPr sz="4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3200" dirty="0">
                <a:latin typeface="+mj-lt"/>
              </a:rPr>
              <a:t>Các hàm đặc biệt</a:t>
            </a:r>
          </a:p>
        </p:txBody>
      </p:sp>
    </p:spTree>
    <p:extLst>
      <p:ext uri="{BB962C8B-B14F-4D97-AF65-F5344CB8AC3E}">
        <p14:creationId xmlns:p14="http://schemas.microsoft.com/office/powerpoint/2010/main" val="243768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35" y="1027316"/>
            <a:ext cx="8096843" cy="3632232"/>
          </a:xfrm>
          <a:prstGeom prst="rect">
            <a:avLst/>
          </a:prstGeom>
        </p:spPr>
      </p:pic>
      <p:sp>
        <p:nvSpPr>
          <p:cNvPr id="10" name="Google Shape;325;p43"/>
          <p:cNvSpPr txBox="1">
            <a:spLocks/>
          </p:cNvSpPr>
          <p:nvPr/>
        </p:nvSpPr>
        <p:spPr>
          <a:xfrm>
            <a:off x="512135" y="387123"/>
            <a:ext cx="3947077" cy="56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ctr">
              <a:buFont typeface="Roboto Mono Medium"/>
              <a:buNone/>
            </a:pPr>
            <a:r>
              <a:rPr lang="vi-VN" b="1">
                <a:latin typeface="+mj-lt"/>
              </a:rPr>
              <a:t>Các hàm đặc biệt</a:t>
            </a:r>
            <a:endParaRPr lang="vi-VN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AA684-5A1C-4B5E-B172-EAC97807C9E4}"/>
              </a:ext>
            </a:extLst>
          </p:cNvPr>
          <p:cNvSpPr txBox="1"/>
          <p:nvPr/>
        </p:nvSpPr>
        <p:spPr>
          <a:xfrm>
            <a:off x="410790" y="672496"/>
            <a:ext cx="3522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sz="1200" b="1" dirty="0">
                <a:solidFill>
                  <a:schemeClr val="tx1">
                    <a:lumMod val="50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Hàm tạo:</a:t>
            </a:r>
            <a:r>
              <a:rPr lang="vi-VN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 </a:t>
            </a:r>
            <a:endParaRPr lang="en-US" sz="1200" b="0" i="0" dirty="0">
              <a:solidFill>
                <a:schemeClr val="tx1">
                  <a:lumMod val="50000"/>
                </a:schemeClr>
              </a:solidFill>
              <a:effectLst/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4037" y="441673"/>
            <a:ext cx="41497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Roboto Mono" panose="020B0604020202020204" charset="0"/>
                <a:ea typeface="Roboto Mono" panose="020B0604020202020204" charset="0"/>
              </a:rPr>
              <a:t>Đây</a:t>
            </a:r>
            <a:r>
              <a:rPr lang="en-US" sz="1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Roboto Mono" panose="020B0604020202020204" charset="0"/>
                <a:ea typeface="Roboto Mono" panose="020B0604020202020204" charset="0"/>
              </a:rPr>
              <a:t>là</a:t>
            </a:r>
            <a:r>
              <a:rPr lang="en-US" sz="1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Roboto Mono" panose="020B0604020202020204" charset="0"/>
                <a:ea typeface="Roboto Mono" panose="020B0604020202020204" charset="0"/>
              </a:rPr>
              <a:t>khối</a:t>
            </a:r>
            <a:r>
              <a:rPr lang="en-US" sz="1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Roboto Mono" panose="020B0604020202020204" charset="0"/>
                <a:ea typeface="Roboto Mono" panose="020B0604020202020204" charset="0"/>
              </a:rPr>
              <a:t> code </a:t>
            </a:r>
            <a:r>
              <a:rPr lang="en-US" sz="12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Roboto Mono" panose="020B0604020202020204" charset="0"/>
                <a:ea typeface="Roboto Mono" panose="020B0604020202020204" charset="0"/>
              </a:rPr>
              <a:t>đầu</a:t>
            </a:r>
            <a:r>
              <a:rPr lang="en-US" sz="1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Roboto Mono" panose="020B0604020202020204" charset="0"/>
                <a:ea typeface="Roboto Mono" panose="020B0604020202020204" charset="0"/>
              </a:rPr>
              <a:t>tiên</a:t>
            </a:r>
            <a:r>
              <a:rPr lang="en-US" sz="1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Roboto Mono" panose="020B0604020202020204" charset="0"/>
                <a:ea typeface="Roboto Mono" panose="020B0604020202020204" charset="0"/>
              </a:rPr>
              <a:t>được</a:t>
            </a:r>
            <a:r>
              <a:rPr lang="en-US" sz="1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Roboto Mono" panose="020B0604020202020204" charset="0"/>
                <a:ea typeface="Roboto Mono" panose="020B0604020202020204" charset="0"/>
              </a:rPr>
              <a:t>thực</a:t>
            </a:r>
            <a:r>
              <a:rPr lang="en-US" sz="1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Roboto Mono" panose="020B0604020202020204" charset="0"/>
                <a:ea typeface="Roboto Mono" panose="020B0604020202020204" charset="0"/>
              </a:rPr>
              <a:t>thi</a:t>
            </a:r>
            <a:r>
              <a:rPr lang="en-US" sz="1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Roboto Mono" panose="020B0604020202020204" charset="0"/>
                <a:ea typeface="Roboto Mono" panose="020B0604020202020204" charset="0"/>
              </a:rPr>
              <a:t>khi</a:t>
            </a:r>
            <a:r>
              <a:rPr lang="en-US" sz="1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Roboto Mono" panose="020B0604020202020204" charset="0"/>
                <a:ea typeface="Roboto Mono" panose="020B0604020202020204" charset="0"/>
              </a:rPr>
              <a:t>khởi</a:t>
            </a:r>
            <a:r>
              <a:rPr lang="en-US" sz="1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Roboto Mono" panose="020B0604020202020204" charset="0"/>
                <a:ea typeface="Roboto Mono" panose="020B0604020202020204" charset="0"/>
              </a:rPr>
              <a:t>tạo</a:t>
            </a:r>
            <a:r>
              <a:rPr lang="en-US" sz="1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Roboto Mono" panose="020B0604020202020204" charset="0"/>
                <a:ea typeface="Roboto Mono" panose="020B0604020202020204" charset="0"/>
              </a:rPr>
              <a:t> object</a:t>
            </a:r>
            <a:endParaRPr lang="vi-VN" sz="1200" dirty="0"/>
          </a:p>
        </p:txBody>
      </p:sp>
    </p:spTree>
    <p:extLst>
      <p:ext uri="{BB962C8B-B14F-4D97-AF65-F5344CB8AC3E}">
        <p14:creationId xmlns:p14="http://schemas.microsoft.com/office/powerpoint/2010/main" val="11243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16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16;p3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>
                <a:latin typeface="+mj-lt"/>
              </a:rPr>
              <a:t>Overloading</a:t>
            </a:r>
            <a:endParaRPr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2737865"/>
      </p:ext>
    </p:extLst>
  </p:cSld>
  <p:clrMapOvr>
    <a:masterClrMapping/>
  </p:clrMapOvr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2429</Words>
  <Application>Microsoft Office PowerPoint</Application>
  <PresentationFormat>On-screen Show (16:9)</PresentationFormat>
  <Paragraphs>292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Consolas</vt:lpstr>
      <vt:lpstr>Times New Roman</vt:lpstr>
      <vt:lpstr>Verdana</vt:lpstr>
      <vt:lpstr>Wingdings</vt:lpstr>
      <vt:lpstr>Arial</vt:lpstr>
      <vt:lpstr>Concert One</vt:lpstr>
      <vt:lpstr>Coming Soon</vt:lpstr>
      <vt:lpstr>Roboto Mono</vt:lpstr>
      <vt:lpstr>Roboto Mono Medium</vt:lpstr>
      <vt:lpstr>Notebook Lesson by Slidesgo</vt:lpstr>
      <vt:lpstr>Lập trình hướng  đối tượng</vt:lpstr>
      <vt:lpstr>Nội  dung!</vt:lpstr>
      <vt:lpstr>01</vt:lpstr>
      <vt:lpstr>PowerPoint Presentation</vt:lpstr>
      <vt:lpstr>PowerPoint Presentation</vt:lpstr>
      <vt:lpstr>PowerPoint Presentation</vt:lpstr>
      <vt:lpstr>02</vt:lpstr>
      <vt:lpstr>PowerPoint Presentation</vt:lpstr>
      <vt:lpstr>03</vt:lpstr>
      <vt:lpstr>PowerPoint Presentation</vt:lpstr>
      <vt:lpstr>04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06</vt:lpstr>
      <vt:lpstr>Xử lý ngoại lệ</vt:lpstr>
      <vt:lpstr>Xử lý ngoại lệ (tiếp)</vt:lpstr>
      <vt:lpstr>Xử lý ngoại lệ (tiếp)</vt:lpstr>
      <vt:lpstr>Xử lý ngoại lệ (tiếp)</vt:lpstr>
      <vt:lpstr>Xử lý ngoại lệ (tiếp)</vt:lpstr>
      <vt:lpstr>Xử lý ngoại lệ (tiếp)</vt:lpstr>
      <vt:lpstr>Xử lý ngoại lệ (tiếp)</vt:lpstr>
      <vt:lpstr>Xử lý ngoại lệ (tiếp)</vt:lpstr>
      <vt:lpstr>Cảm ơn!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chuẩn bị buổi 2</dc:title>
  <dc:creator>Kiên Dev</dc:creator>
  <cp:lastModifiedBy>Ngô Kiên</cp:lastModifiedBy>
  <cp:revision>72</cp:revision>
  <dcterms:modified xsi:type="dcterms:W3CDTF">2022-08-29T01:22:09Z</dcterms:modified>
</cp:coreProperties>
</file>