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0" d="100"/>
          <a:sy n="70" d="100"/>
        </p:scale>
        <p:origin x="-120"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3/27/2022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3/27/2022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3/27/2022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473891"/>
            <a:ext cx="9448800" cy="1825096"/>
          </a:xfrm>
        </p:spPr>
        <p:txBody>
          <a:bodyPr/>
          <a:lstStyle/>
          <a:p>
            <a:r>
              <a:rPr lang="en-US" dirty="0"/>
              <a:t>             </a:t>
            </a:r>
            <a:r>
              <a:rPr lang="en-US" dirty="0">
                <a:solidFill>
                  <a:schemeClr val="accent6">
                    <a:lumMod val="75000"/>
                  </a:schemeClr>
                </a:solidFill>
              </a:rPr>
              <a:t>NHÓM 5</a:t>
            </a:r>
          </a:p>
        </p:txBody>
      </p:sp>
      <p:sp>
        <p:nvSpPr>
          <p:cNvPr id="3" name="Subtitle 2"/>
          <p:cNvSpPr>
            <a:spLocks noGrp="1"/>
          </p:cNvSpPr>
          <p:nvPr>
            <p:ph type="subTitle" idx="1"/>
          </p:nvPr>
        </p:nvSpPr>
        <p:spPr>
          <a:xfrm>
            <a:off x="-243015" y="3534032"/>
            <a:ext cx="9448800" cy="685116"/>
          </a:xfrm>
        </p:spPr>
        <p:txBody>
          <a:bodyPr>
            <a:normAutofit/>
          </a:bodyPr>
          <a:lstStyle/>
          <a:p>
            <a:r>
              <a:rPr lang="en-US" sz="2800" dirty="0"/>
              <a:t>                                          TÌM HIỂU VỀ CON TRỎ</a:t>
            </a:r>
          </a:p>
        </p:txBody>
      </p:sp>
    </p:spTree>
    <p:extLst>
      <p:ext uri="{BB962C8B-B14F-4D97-AF65-F5344CB8AC3E}">
        <p14:creationId xmlns:p14="http://schemas.microsoft.com/office/powerpoint/2010/main" val="3838173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86249"/>
            <a:ext cx="9448800" cy="3461267"/>
          </a:xfrm>
        </p:spPr>
        <p:txBody>
          <a:bodyPr>
            <a:noAutofit/>
          </a:bodyPr>
          <a:lstStyle/>
          <a:p>
            <a:r>
              <a:rPr lang="vi-VN" sz="2000" b="1" dirty="0">
                <a:latin typeface="Bahnschrift SemiBold Condensed" panose="020B0502040204020203" pitchFamily="34" charset="0"/>
                <a:ea typeface="Arial Unicode MS" panose="020B0604020202020204" pitchFamily="34" charset="-128"/>
                <a:cs typeface="Arial Unicode MS" panose="020B0604020202020204" pitchFamily="34" charset="-128"/>
              </a:rPr>
              <a:t>1. </a:t>
            </a:r>
            <a:r>
              <a:rPr lang="vi-VN" sz="2000" b="1" u="sng" dirty="0">
                <a:latin typeface="Bahnschrift SemiBold Condensed" panose="020B0502040204020203" pitchFamily="34" charset="0"/>
                <a:ea typeface="Arial Unicode MS" panose="020B0604020202020204" pitchFamily="34" charset="-128"/>
                <a:cs typeface="Arial Unicode MS" panose="020B0604020202020204" pitchFamily="34" charset="-128"/>
              </a:rPr>
              <a:t>Con trỏ là gì?</a:t>
            </a:r>
            <a:br>
              <a:rPr lang="en-US" sz="2000" b="1" dirty="0">
                <a:latin typeface="Bahnschrift SemiBold Condensed" panose="020B0502040204020203" pitchFamily="34" charset="0"/>
                <a:ea typeface="Arial Unicode MS" panose="020B0604020202020204" pitchFamily="34" charset="-128"/>
                <a:cs typeface="Arial Unicode MS" panose="020B0604020202020204" pitchFamily="34" charset="-128"/>
              </a:rPr>
            </a:b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 </a:t>
            </a:r>
            <a:r>
              <a:rPr lang="vi-VN" sz="2000" b="1" dirty="0">
                <a:latin typeface="Bahnschrift SemiBold Condensed" panose="020B0502040204020203" pitchFamily="34" charset="0"/>
                <a:ea typeface="Arial Unicode MS" panose="020B0604020202020204" pitchFamily="34" charset="-128"/>
                <a:cs typeface="Arial Unicode MS" panose="020B0604020202020204" pitchFamily="34" charset="-128"/>
              </a:rPr>
              <a:t>Con trỏ</a:t>
            </a: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 là một biến bình thường nhưng có thể trỏ đi mọi nơi trong bộ nhớ. Và giá trị của nó là địa chỉ của một biến khác (địa chỉ trực tiếp của một ô nhớ trong bộ nhớ).</a:t>
            </a:r>
            <a:br>
              <a:rPr lang="en-US" sz="2000" dirty="0">
                <a:latin typeface="Bahnschrift SemiBold Condensed" panose="020B0502040204020203" pitchFamily="34" charset="0"/>
                <a:ea typeface="Arial Unicode MS" panose="020B0604020202020204" pitchFamily="34" charset="-128"/>
                <a:cs typeface="Arial Unicode MS" panose="020B0604020202020204" pitchFamily="34" charset="-128"/>
              </a:rPr>
            </a:b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 Về </a:t>
            </a:r>
            <a:r>
              <a:rPr lang="vi-VN" sz="2000" b="1" dirty="0">
                <a:latin typeface="Bahnschrift SemiBold Condensed" panose="020B0502040204020203" pitchFamily="34" charset="0"/>
                <a:ea typeface="Arial Unicode MS" panose="020B0604020202020204" pitchFamily="34" charset="-128"/>
                <a:cs typeface="Arial Unicode MS" panose="020B0604020202020204" pitchFamily="34" charset="-128"/>
              </a:rPr>
              <a:t>bản chất con trỏ cũng như một biến bình thường</a:t>
            </a: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 nó cũng có tên biến, giá trị của biến, địa chỉ của biến. Nhưng có điểm khác là:</a:t>
            </a:r>
            <a:br>
              <a:rPr lang="en-US" sz="2000" dirty="0">
                <a:latin typeface="Bahnschrift SemiBold Condensed" panose="020B0502040204020203" pitchFamily="34" charset="0"/>
                <a:ea typeface="Arial Unicode MS" panose="020B0604020202020204" pitchFamily="34" charset="-128"/>
                <a:cs typeface="Arial Unicode MS" panose="020B0604020202020204" pitchFamily="34" charset="-128"/>
              </a:rPr>
            </a:b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Những biến bình thường thì nó chỉ nằm cố định trong 1 ô nhớ, còn biến con trỏ thì nó còn có thể trỏ đến các ô nhớ khác nhau.</a:t>
            </a:r>
            <a:br>
              <a:rPr lang="en-US" sz="2000" dirty="0">
                <a:latin typeface="Bahnschrift SemiBold Condensed" panose="020B0502040204020203" pitchFamily="34" charset="0"/>
                <a:ea typeface="Arial Unicode MS" panose="020B0604020202020204" pitchFamily="34" charset="-128"/>
                <a:cs typeface="Arial Unicode MS" panose="020B0604020202020204" pitchFamily="34" charset="-128"/>
              </a:rPr>
            </a:br>
            <a:r>
              <a:rPr lang="vi-VN" sz="2000" dirty="0">
                <a:latin typeface="Bahnschrift SemiBold Condensed" panose="020B0502040204020203" pitchFamily="34" charset="0"/>
                <a:ea typeface="Arial Unicode MS" panose="020B0604020202020204" pitchFamily="34" charset="-128"/>
                <a:cs typeface="Arial Unicode MS" panose="020B0604020202020204" pitchFamily="34" charset="-128"/>
              </a:rPr>
              <a:t>&lt;Kiểu dữ liệu&gt; khi khai báo cho con trỏ không phải là kiểu dữ liệu của nó, mà là kiểu dữ liệu của vùng nhớ mà nó đang trỏ đến.</a:t>
            </a:r>
            <a:endParaRPr lang="en-US" sz="2000" dirty="0">
              <a:latin typeface="Bahnschrift SemiBold Condensed" panose="020B0502040204020203" pitchFamily="34" charset="0"/>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a:xfrm>
            <a:off x="1371600" y="641865"/>
            <a:ext cx="9448800" cy="685800"/>
          </a:xfrm>
        </p:spPr>
        <p:txBody>
          <a:bodyPr/>
          <a:lstStyle/>
          <a:p>
            <a:endParaRPr lang="en-US" dirty="0"/>
          </a:p>
        </p:txBody>
      </p:sp>
    </p:spTree>
    <p:extLst>
      <p:ext uri="{BB962C8B-B14F-4D97-AF65-F5344CB8AC3E}">
        <p14:creationId xmlns:p14="http://schemas.microsoft.com/office/powerpoint/2010/main" val="2619921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092" y="739660"/>
            <a:ext cx="8610600" cy="1293028"/>
          </a:xfrm>
        </p:spPr>
        <p:txBody>
          <a:bodyPr/>
          <a:lstStyle/>
          <a:p>
            <a:endParaRPr lang="en-US" dirty="0"/>
          </a:p>
        </p:txBody>
      </p:sp>
      <p:sp>
        <p:nvSpPr>
          <p:cNvPr id="3" name="Content Placeholder 2"/>
          <p:cNvSpPr>
            <a:spLocks noGrp="1"/>
          </p:cNvSpPr>
          <p:nvPr>
            <p:ph idx="1"/>
          </p:nvPr>
        </p:nvSpPr>
        <p:spPr>
          <a:xfrm>
            <a:off x="619897" y="1626150"/>
            <a:ext cx="10820400" cy="4024125"/>
          </a:xfrm>
        </p:spPr>
        <p:txBody>
          <a:bodyPr/>
          <a:lstStyle/>
          <a:p>
            <a:r>
              <a:rPr lang="vi-VN" b="1" dirty="0">
                <a:latin typeface="Bahnschrift Light" panose="020B0502040204020203" pitchFamily="34" charset="0"/>
              </a:rPr>
              <a:t>2. </a:t>
            </a:r>
            <a:r>
              <a:rPr lang="vi-VN" b="1" u="sng" dirty="0">
                <a:latin typeface="Bahnschrift Light" panose="020B0502040204020203" pitchFamily="34" charset="0"/>
              </a:rPr>
              <a:t>Tại sao lại cần có con trỏ?</a:t>
            </a:r>
            <a:endParaRPr lang="en-US" b="1" dirty="0">
              <a:latin typeface="Bahnschrift Light" panose="020B0502040204020203" pitchFamily="34" charset="0"/>
            </a:endParaRPr>
          </a:p>
          <a:p>
            <a:r>
              <a:rPr lang="vi-VN" dirty="0">
                <a:latin typeface="Bahnschrift Light" panose="020B0502040204020203" pitchFamily="34" charset="0"/>
              </a:rPr>
              <a:t>– Vì biến con trỏ có thể trỏ đi </a:t>
            </a:r>
            <a:r>
              <a:rPr lang="en-US" dirty="0" err="1">
                <a:latin typeface="Bahnschrift Light" panose="020B0502040204020203" pitchFamily="34" charset="0"/>
                <a:cs typeface="Arial" panose="020B0604020202020204" pitchFamily="34" charset="0"/>
              </a:rPr>
              <a:t>mọi</a:t>
            </a:r>
            <a:r>
              <a:rPr lang="en-US" dirty="0">
                <a:latin typeface="Bahnschrift Light" panose="020B0502040204020203" pitchFamily="34" charset="0"/>
                <a:cs typeface="Arial" panose="020B0604020202020204" pitchFamily="34" charset="0"/>
              </a:rPr>
              <a:t> </a:t>
            </a:r>
            <a:r>
              <a:rPr lang="en-US" dirty="0" err="1">
                <a:latin typeface="Bahnschrift Light" panose="020B0502040204020203" pitchFamily="34" charset="0"/>
                <a:cs typeface="Arial" panose="020B0604020202020204" pitchFamily="34" charset="0"/>
              </a:rPr>
              <a:t>nơi</a:t>
            </a:r>
            <a:r>
              <a:rPr lang="en-US" dirty="0">
                <a:latin typeface="Bahnschrift Light" panose="020B0502040204020203" pitchFamily="34" charset="0"/>
                <a:cs typeface="Arial" panose="020B0604020202020204" pitchFamily="34" charset="0"/>
              </a:rPr>
              <a:t> </a:t>
            </a:r>
            <a:r>
              <a:rPr lang="vi-VN" dirty="0">
                <a:latin typeface="Bahnschrift Light" panose="020B0502040204020203" pitchFamily="34" charset="0"/>
              </a:rPr>
              <a:t>trong bộ nhớ nên việc sử dụng bộ nhớ sẽ linh hoạt hơn.</a:t>
            </a:r>
            <a:endParaRPr lang="en-US" dirty="0">
              <a:latin typeface="Bahnschrift Light" panose="020B0502040204020203" pitchFamily="34" charset="0"/>
            </a:endParaRPr>
          </a:p>
          <a:p>
            <a:r>
              <a:rPr lang="vi-VN" dirty="0">
                <a:latin typeface="Bahnschrift Light" panose="020B0502040204020203" pitchFamily="34" charset="0"/>
              </a:rPr>
              <a:t>– Áp dụng cho mảng động. Có nghĩa là khi chúng ta sử dụng mảng tĩnh với số lượng phần tử của mảng là cố định, chẳng hạn như mảng có 100 phần tử, thì dù chúng ta chỉ sử dụng 5 – 10 phần tử để thao tác tính toán thôi, thì bộ nhớ cũng sẽ cấp phát 100 ô nhớ, do đó mà sẽ gây ra lãng phí bộ nhớ không đáng có. Còn khi chúng ta sử dụng mảng động dùng con trỏ thì chúng ta sử dụng 5 thì bộ nhớ cấp phát 5 ô nhớ, sử dụng 10 thì bộ nhớ cấp phát 10 ô nhớ.</a:t>
            </a:r>
            <a:endParaRPr lang="en-US" dirty="0">
              <a:latin typeface="Bahnschrift Light" panose="020B0502040204020203" pitchFamily="34" charset="0"/>
            </a:endParaRPr>
          </a:p>
          <a:p>
            <a:endParaRPr lang="en-US" dirty="0"/>
          </a:p>
        </p:txBody>
      </p:sp>
    </p:spTree>
    <p:extLst>
      <p:ext uri="{BB962C8B-B14F-4D97-AF65-F5344CB8AC3E}">
        <p14:creationId xmlns:p14="http://schemas.microsoft.com/office/powerpoint/2010/main" val="151299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8730" y="4298503"/>
            <a:ext cx="8610600" cy="1293028"/>
          </a:xfrm>
        </p:spPr>
        <p:txBody>
          <a:bodyPr>
            <a:normAutofit/>
          </a:bodyPr>
          <a:lstStyle/>
          <a:p>
            <a:r>
              <a:rPr lang="en-US" sz="2000" dirty="0">
                <a:solidFill>
                  <a:srgbClr val="FFC000"/>
                </a:solidFill>
              </a:rPr>
              <a:t>3 </a:t>
            </a:r>
            <a:r>
              <a:rPr lang="en-US" sz="2000" dirty="0" err="1">
                <a:solidFill>
                  <a:srgbClr val="FFC000"/>
                </a:solidFill>
              </a:rPr>
              <a:t>cách</a:t>
            </a:r>
            <a:r>
              <a:rPr lang="en-US" sz="2000" dirty="0">
                <a:solidFill>
                  <a:srgbClr val="FFC000"/>
                </a:solidFill>
              </a:rPr>
              <a:t> </a:t>
            </a:r>
            <a:r>
              <a:rPr lang="en-US" sz="2000" dirty="0" err="1">
                <a:solidFill>
                  <a:srgbClr val="FFC000"/>
                </a:solidFill>
              </a:rPr>
              <a:t>khai</a:t>
            </a:r>
            <a:r>
              <a:rPr lang="en-US" sz="2000" dirty="0">
                <a:solidFill>
                  <a:srgbClr val="FFC000"/>
                </a:solidFill>
              </a:rPr>
              <a:t> </a:t>
            </a:r>
            <a:r>
              <a:rPr lang="en-US" sz="2000" dirty="0" err="1">
                <a:solidFill>
                  <a:srgbClr val="FFC000"/>
                </a:solidFill>
              </a:rPr>
              <a:t>báo</a:t>
            </a:r>
            <a:r>
              <a:rPr lang="en-US" sz="2000" dirty="0">
                <a:solidFill>
                  <a:srgbClr val="FFC000"/>
                </a:solidFill>
              </a:rPr>
              <a:t> con </a:t>
            </a:r>
            <a:r>
              <a:rPr lang="en-US" sz="2000" dirty="0" err="1">
                <a:solidFill>
                  <a:srgbClr val="FFC000"/>
                </a:solidFill>
              </a:rPr>
              <a:t>trỏ</a:t>
            </a:r>
            <a:endParaRPr lang="en-US" sz="2000" dirty="0">
              <a:solidFill>
                <a:srgbClr val="FFC000"/>
              </a:solidFill>
            </a:endParaRPr>
          </a:p>
        </p:txBody>
      </p:sp>
      <p:sp>
        <p:nvSpPr>
          <p:cNvPr id="3" name="Content Placeholder 2"/>
          <p:cNvSpPr>
            <a:spLocks noGrp="1"/>
          </p:cNvSpPr>
          <p:nvPr>
            <p:ph idx="1"/>
          </p:nvPr>
        </p:nvSpPr>
        <p:spPr>
          <a:xfrm>
            <a:off x="521043" y="764373"/>
            <a:ext cx="10820400" cy="4024125"/>
          </a:xfrm>
        </p:spPr>
        <p:txBody>
          <a:bodyPr/>
          <a:lstStyle/>
          <a:p>
            <a:r>
              <a:rPr lang="vi-VN" b="1" dirty="0"/>
              <a:t>3. </a:t>
            </a:r>
            <a:r>
              <a:rPr lang="vi-VN" b="1" u="sng" dirty="0"/>
              <a:t>Cách khai báo con trỏ :</a:t>
            </a:r>
            <a:endParaRPr lang="en-US" b="1" dirty="0"/>
          </a:p>
          <a:p>
            <a:r>
              <a:rPr lang="vi-VN" dirty="0"/>
              <a:t>– Cách khai báo :</a:t>
            </a:r>
            <a:endParaRPr lang="en-US" dirty="0"/>
          </a:p>
          <a:p>
            <a:r>
              <a:rPr lang="vi-VN" b="1" i="1" u="sng" dirty="0"/>
              <a:t>&lt;Kiểu dữ liệu&gt; *&lt;Tên của con trỏ&gt;</a:t>
            </a:r>
            <a:endParaRPr lang="en-US" dirty="0"/>
          </a:p>
          <a:p>
            <a:r>
              <a:rPr lang="vi-VN" dirty="0"/>
              <a:t>– Trong đó:</a:t>
            </a:r>
            <a:endParaRPr lang="en-US" dirty="0"/>
          </a:p>
          <a:p>
            <a:pPr lvl="0"/>
            <a:r>
              <a:rPr lang="vi-VN" b="1" dirty="0"/>
              <a:t>&lt;Kiểu dữ liệu&gt;</a:t>
            </a:r>
            <a:r>
              <a:rPr lang="vi-VN" dirty="0"/>
              <a:t> : Bao gồm các kiểu dữ liệu có sẵn (int, float, double, char, void) và kiểu dữ liệu do người dùng tự định nghĩa (Book, HocSinh, PhanSo,… )</a:t>
            </a:r>
            <a:endParaRPr lang="en-US" dirty="0"/>
          </a:p>
          <a:p>
            <a:pPr lvl="0"/>
            <a:r>
              <a:rPr lang="vi-VN" dirty="0"/>
              <a:t>Dấu</a:t>
            </a:r>
            <a:r>
              <a:rPr lang="vi-VN" b="1" dirty="0"/>
              <a:t> *</a:t>
            </a:r>
            <a:r>
              <a:rPr lang="vi-VN" dirty="0"/>
              <a:t> : biểu thị đây là biến con trỏ.</a:t>
            </a:r>
            <a:endParaRPr lang="en-US" dirty="0"/>
          </a:p>
          <a:p>
            <a:pPr lvl="0"/>
            <a:r>
              <a:rPr lang="vi-VN" b="1" dirty="0"/>
              <a:t>&lt;Tên của con trỏ&gt;</a:t>
            </a:r>
            <a:r>
              <a:rPr lang="vi-VN" dirty="0"/>
              <a:t> : Tuân theo quy tắc đặt tên biến trong lập trình.</a:t>
            </a:r>
            <a:endParaRPr lang="en-US" dirty="0"/>
          </a:p>
          <a:p>
            <a:endParaRPr lang="en-US" dirty="0"/>
          </a:p>
        </p:txBody>
      </p:sp>
      <p:pic>
        <p:nvPicPr>
          <p:cNvPr id="5" name="image1.png"/>
          <p:cNvPicPr/>
          <p:nvPr/>
        </p:nvPicPr>
        <p:blipFill>
          <a:blip r:embed="rId2"/>
          <a:srcRect/>
          <a:stretch>
            <a:fillRect/>
          </a:stretch>
        </p:blipFill>
        <p:spPr>
          <a:xfrm>
            <a:off x="2757513" y="5319682"/>
            <a:ext cx="6347460" cy="1161415"/>
          </a:xfrm>
          <a:prstGeom prst="rect">
            <a:avLst/>
          </a:prstGeom>
          <a:ln/>
        </p:spPr>
      </p:pic>
    </p:spTree>
    <p:extLst>
      <p:ext uri="{BB962C8B-B14F-4D97-AF65-F5344CB8AC3E}">
        <p14:creationId xmlns:p14="http://schemas.microsoft.com/office/powerpoint/2010/main" val="37295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71616" y="1477868"/>
            <a:ext cx="10820400" cy="4296856"/>
          </a:xfrm>
        </p:spPr>
        <p:txBody>
          <a:bodyPr>
            <a:normAutofit fontScale="70000" lnSpcReduction="20000"/>
          </a:bodyPr>
          <a:lstStyle/>
          <a:p>
            <a:r>
              <a:rPr lang="vi-VN" b="1" dirty="0"/>
              <a:t>4. </a:t>
            </a:r>
            <a:r>
              <a:rPr lang="vi-VN" b="1" u="sng" dirty="0"/>
              <a:t>Cách sử dụng con trỏ cơ bản :</a:t>
            </a:r>
            <a:endParaRPr lang="en-US" b="1" dirty="0"/>
          </a:p>
          <a:p>
            <a:pPr lvl="0"/>
            <a:r>
              <a:rPr lang="vi-VN" dirty="0"/>
              <a:t>Các biến con trỏ:</a:t>
            </a:r>
            <a:endParaRPr lang="en-US" dirty="0"/>
          </a:p>
          <a:p>
            <a:r>
              <a:rPr lang="vi-VN" dirty="0"/>
              <a:t>&lt;kiểu dữ liệu&gt; * &lt;tên biến&gt;</a:t>
            </a:r>
            <a:endParaRPr lang="en-US" dirty="0"/>
          </a:p>
          <a:p>
            <a:r>
              <a:rPr lang="vi-VN" dirty="0"/>
              <a:t>Khi khai báo 1 biến là con trỏ thì </a:t>
            </a:r>
            <a:r>
              <a:rPr lang="vi-VN" b="1" dirty="0"/>
              <a:t>dấu *</a:t>
            </a:r>
            <a:r>
              <a:rPr lang="vi-VN" dirty="0"/>
              <a:t> để sát tên biến.</a:t>
            </a:r>
            <a:endParaRPr lang="en-US" dirty="0"/>
          </a:p>
          <a:p>
            <a:pPr lvl="0"/>
            <a:r>
              <a:rPr lang="vi-VN" dirty="0"/>
              <a:t>Toán tử con trỏ:</a:t>
            </a:r>
            <a:endParaRPr lang="en-US" dirty="0"/>
          </a:p>
          <a:p>
            <a:r>
              <a:rPr lang="vi-VN" dirty="0"/>
              <a:t>Có 2 toán tử được dùng với con trỏ : * và  &amp;.</a:t>
            </a:r>
            <a:endParaRPr lang="en-US" dirty="0"/>
          </a:p>
          <a:p>
            <a:r>
              <a:rPr lang="vi-VN" dirty="0"/>
              <a:t> </a:t>
            </a:r>
            <a:endParaRPr lang="en-US" dirty="0"/>
          </a:p>
          <a:p>
            <a:r>
              <a:rPr lang="vi-VN" dirty="0"/>
              <a:t>– Dùng </a:t>
            </a:r>
            <a:r>
              <a:rPr lang="vi-VN" b="1" dirty="0"/>
              <a:t>toán tử *</a:t>
            </a:r>
            <a:r>
              <a:rPr lang="vi-VN" dirty="0"/>
              <a:t> để lấy giá trị của một biến con trỏ ( toán tử * cũng thể hiện cho một biến là con trỏ, nên các bạn khi sử dụng cần phân biệt rõ ràng là khi nào *p là con trỏ p, khi nào *p là đang muốn lấy giá trị của con trỏ p ).</a:t>
            </a:r>
            <a:endParaRPr lang="en-US" dirty="0"/>
          </a:p>
          <a:p>
            <a:r>
              <a:rPr lang="vi-VN" dirty="0"/>
              <a:t>– Dùng </a:t>
            </a:r>
            <a:r>
              <a:rPr lang="vi-VN" b="1" dirty="0"/>
              <a:t>toán tử &amp;</a:t>
            </a:r>
            <a:r>
              <a:rPr lang="vi-VN" dirty="0"/>
              <a:t> để lấy địa chỉ của một biến.</a:t>
            </a:r>
            <a:endParaRPr lang="en-US" dirty="0"/>
          </a:p>
          <a:p>
            <a:r>
              <a:rPr lang="vi-VN" dirty="0"/>
              <a:t>2 toán tử * , &amp; và toán tử lấy giá trị âm ( - ) có độ ưu tiên cao nhất trong tất cả các toán tử toán học.</a:t>
            </a:r>
            <a:endParaRPr lang="en-US" dirty="0"/>
          </a:p>
          <a:p>
            <a:pPr lvl="0"/>
            <a:r>
              <a:rPr lang="vi-VN" dirty="0"/>
              <a:t>Gán giá trị cho con trỏ:</a:t>
            </a:r>
            <a:endParaRPr lang="en-US" dirty="0"/>
          </a:p>
          <a:p>
            <a:r>
              <a:rPr lang="vi-VN" dirty="0"/>
              <a:t>Các con trỏ cùng kiểu có thể gán cho nhau.</a:t>
            </a:r>
            <a:endParaRPr lang="en-US" dirty="0"/>
          </a:p>
          <a:p>
            <a:pPr lvl="0"/>
            <a:r>
              <a:rPr lang="vi-VN" dirty="0"/>
              <a:t>Phép toán số học con trỏ:</a:t>
            </a:r>
            <a:endParaRPr lang="en-US" dirty="0"/>
          </a:p>
          <a:p>
            <a:r>
              <a:rPr lang="vi-VN" dirty="0"/>
              <a:t>Các con trỏ chỉ có thể thực hiện các toán tử là cộng và trừ và các kiểu như float và double không dùng được với con trỏ.</a:t>
            </a:r>
            <a:endParaRPr lang="en-US" dirty="0"/>
          </a:p>
          <a:p>
            <a:endParaRPr lang="en-US" dirty="0"/>
          </a:p>
        </p:txBody>
      </p:sp>
    </p:spTree>
    <p:extLst>
      <p:ext uri="{BB962C8B-B14F-4D97-AF65-F5344CB8AC3E}">
        <p14:creationId xmlns:p14="http://schemas.microsoft.com/office/powerpoint/2010/main" val="4017512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83297" y="4558819"/>
            <a:ext cx="10820400" cy="4024125"/>
          </a:xfrm>
        </p:spPr>
        <p:txBody>
          <a:bodyPr/>
          <a:lstStyle/>
          <a:p>
            <a:r>
              <a:rPr lang="vi-VN" dirty="0"/>
              <a:t>Ngoài các toán tử tăng giảm giá trị, các số nguyên và ký tự cũng có thể được cộng và trừ với con trỏ. Tuy nhiên với các ký tự, những con trỏ sẽ tăng hoặc giảm giá trị tuỳ thuộc vào dộ dài kiểu dữ liệu được xác định.</a:t>
            </a:r>
            <a:endParaRPr lang="en-US" dirty="0"/>
          </a:p>
          <a:p>
            <a:endParaRPr lang="en-US" dirty="0"/>
          </a:p>
        </p:txBody>
      </p:sp>
      <p:pic>
        <p:nvPicPr>
          <p:cNvPr id="4" name="image2.png"/>
          <p:cNvPicPr/>
          <p:nvPr/>
        </p:nvPicPr>
        <p:blipFill>
          <a:blip r:embed="rId2"/>
          <a:srcRect/>
          <a:stretch>
            <a:fillRect/>
          </a:stretch>
        </p:blipFill>
        <p:spPr>
          <a:xfrm>
            <a:off x="1337531" y="1410887"/>
            <a:ext cx="9130699" cy="3036467"/>
          </a:xfrm>
          <a:prstGeom prst="rect">
            <a:avLst/>
          </a:prstGeom>
          <a:ln/>
        </p:spPr>
      </p:pic>
    </p:spTree>
    <p:extLst>
      <p:ext uri="{BB962C8B-B14F-4D97-AF65-F5344CB8AC3E}">
        <p14:creationId xmlns:p14="http://schemas.microsoft.com/office/powerpoint/2010/main" val="1215783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3935" y="901532"/>
            <a:ext cx="8610600" cy="1293028"/>
          </a:xfrm>
        </p:spPr>
        <p:txBody>
          <a:bodyPr>
            <a:noAutofit/>
          </a:bodyPr>
          <a:lstStyle/>
          <a:p>
            <a:pPr marL="285750" lvl="0" indent="-285750" algn="l">
              <a:buFont typeface="Arial" panose="020B0604020202020204" pitchFamily="34" charset="0"/>
              <a:buChar char="•"/>
            </a:pPr>
            <a:r>
              <a:rPr lang="vi-VN" sz="1400" dirty="0"/>
              <a:t>So sánh con trỏ:</a:t>
            </a:r>
            <a:br>
              <a:rPr lang="en-US" sz="1400" dirty="0"/>
            </a:br>
            <a:r>
              <a:rPr lang="vi-VN" sz="1400" dirty="0"/>
              <a:t>Hai con trỏ có thể được so sánh trong một biểu thức nếu hai con trỏ này trỏ đến các biến có cùng kiểu dữ liệu.</a:t>
            </a:r>
            <a:br>
              <a:rPr lang="en-US" sz="1400" dirty="0"/>
            </a:br>
            <a:endParaRPr lang="en-US" sz="1400" dirty="0"/>
          </a:p>
        </p:txBody>
      </p:sp>
      <p:pic>
        <p:nvPicPr>
          <p:cNvPr id="4" name="image4.png"/>
          <p:cNvPicPr>
            <a:picLocks noGrp="1"/>
          </p:cNvPicPr>
          <p:nvPr>
            <p:ph idx="1"/>
          </p:nvPr>
        </p:nvPicPr>
        <p:blipFill>
          <a:blip r:embed="rId2"/>
          <a:srcRect/>
          <a:stretch>
            <a:fillRect/>
          </a:stretch>
        </p:blipFill>
        <p:spPr>
          <a:xfrm>
            <a:off x="1589631" y="1763441"/>
            <a:ext cx="8264039" cy="4024313"/>
          </a:xfrm>
          <a:prstGeom prst="rect">
            <a:avLst/>
          </a:prstGeom>
          <a:ln/>
        </p:spPr>
      </p:pic>
      <p:sp>
        <p:nvSpPr>
          <p:cNvPr id="5" name="Rectangle 4"/>
          <p:cNvSpPr/>
          <p:nvPr/>
        </p:nvSpPr>
        <p:spPr>
          <a:xfrm>
            <a:off x="1313934" y="5869824"/>
            <a:ext cx="8423189" cy="587853"/>
          </a:xfrm>
          <a:prstGeom prst="rect">
            <a:avLst/>
          </a:prstGeom>
        </p:spPr>
        <p:txBody>
          <a:bodyPr wrap="square">
            <a:spAutoFit/>
          </a:bodyPr>
          <a:lstStyle/>
          <a:p>
            <a:pPr marL="342900" marR="538480" indent="-342900">
              <a:lnSpc>
                <a:spcPct val="115000"/>
              </a:lnSpc>
              <a:buFont typeface="Arial" panose="020B0604020202020204" pitchFamily="34" charset="0"/>
              <a:buChar char="•"/>
            </a:pPr>
            <a:r>
              <a:rPr lang="vi-VN" sz="1400" dirty="0">
                <a:ea typeface="Arial" panose="020B0604020202020204" pitchFamily="34" charset="0"/>
              </a:rPr>
              <a:t>Tương tự nếu ptr_begin và ptr_end trỏ đến các phần tử của cùng 1 mảng thì 2 con trỏ sẽ trả về số bytes cách biệt giữa 2 vị trí chúng trỏ đến.</a:t>
            </a:r>
            <a:endParaRPr lang="en-US"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27702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028713" y="2148841"/>
            <a:ext cx="76201" cy="45719"/>
          </a:xfrm>
        </p:spPr>
        <p:txBody>
          <a:bodyPr>
            <a:normAutofit fontScale="90000"/>
          </a:bodyPr>
          <a:lstStyle/>
          <a:p>
            <a:endParaRPr lang="en-US" dirty="0"/>
          </a:p>
        </p:txBody>
      </p:sp>
      <p:sp>
        <p:nvSpPr>
          <p:cNvPr id="3" name="Content Placeholder 2"/>
          <p:cNvSpPr>
            <a:spLocks noGrp="1"/>
          </p:cNvSpPr>
          <p:nvPr>
            <p:ph idx="1"/>
          </p:nvPr>
        </p:nvSpPr>
        <p:spPr>
          <a:xfrm>
            <a:off x="261257" y="633548"/>
            <a:ext cx="11223172" cy="5854338"/>
          </a:xfrm>
        </p:spPr>
        <p:txBody>
          <a:bodyPr>
            <a:normAutofit/>
          </a:bodyPr>
          <a:lstStyle/>
          <a:p>
            <a:r>
              <a:rPr lang="vi-VN" b="1" dirty="0"/>
              <a:t>5. </a:t>
            </a:r>
            <a:r>
              <a:rPr lang="vi-VN" b="1" u="sng" dirty="0"/>
              <a:t>Con trỏ với mảng :</a:t>
            </a:r>
            <a:endParaRPr lang="en-US" b="1" dirty="0"/>
          </a:p>
          <a:p>
            <a:pPr lvl="0"/>
            <a:r>
              <a:rPr lang="vi-VN" sz="1600" dirty="0"/>
              <a:t>Như đã biết con trỏ là 1 biến đc dùng để lưu trữ địa chỉ của dữ liệu và mảng cũng là 1 loại dữ liệu đó.</a:t>
            </a:r>
            <a:endParaRPr lang="en-US" sz="1600" dirty="0"/>
          </a:p>
          <a:p>
            <a:pPr lvl="0"/>
            <a:r>
              <a:rPr lang="vi-VN" sz="1600" dirty="0"/>
              <a:t>Bằng cách sử dụng con trỏ với mảng, ta có thể truy cập vào địa chỉ của mảng và thao tác, xử lý trực tiếp với mảng này, xử lý gián tiếp mảng trong hàm qua đó nâng cao hiệu quả bộ nhớ và giảm thời gian thực thi chương trình.</a:t>
            </a:r>
            <a:endParaRPr lang="en-US" sz="1600" dirty="0"/>
          </a:p>
          <a:p>
            <a:r>
              <a:rPr lang="vi-VN" sz="1600" dirty="0"/>
              <a:t>Có 2 loại con trỏ mảng đó là:</a:t>
            </a:r>
            <a:endParaRPr lang="en-US" sz="1600" dirty="0"/>
          </a:p>
          <a:p>
            <a:r>
              <a:rPr lang="vi-VN" sz="1600" dirty="0"/>
              <a:t>1. Con trỏ và mảng 1 chiều</a:t>
            </a:r>
            <a:endParaRPr lang="en-US" sz="1600" dirty="0"/>
          </a:p>
          <a:p>
            <a:r>
              <a:rPr lang="vi-VN" sz="1600" dirty="0"/>
              <a:t>2. Con trỏ và mảng </a:t>
            </a:r>
            <a:r>
              <a:rPr lang="en-GB" sz="1600" dirty="0" err="1"/>
              <a:t>đa</a:t>
            </a:r>
            <a:r>
              <a:rPr lang="vi-VN" sz="1600" dirty="0"/>
              <a:t> chiều</a:t>
            </a:r>
            <a:endParaRPr lang="en-GB" sz="1600" dirty="0"/>
          </a:p>
          <a:p>
            <a:endParaRPr lang="en-US" sz="1600" dirty="0"/>
          </a:p>
          <a:p>
            <a:r>
              <a:rPr lang="vi-VN" sz="1700" dirty="0"/>
              <a:t> </a:t>
            </a:r>
            <a:r>
              <a:rPr lang="vi-VN" sz="1700" b="1" dirty="0"/>
              <a:t>1.Con trỏ và mảng 1 chiều:</a:t>
            </a:r>
            <a:endParaRPr lang="en-US" sz="1700" dirty="0"/>
          </a:p>
          <a:p>
            <a:r>
              <a:rPr lang="vi-VN" sz="1700" dirty="0"/>
              <a:t>Tên của một mảng nghĩa là con trỏ trỏ đến phần tử đầu tiên của mảng đó và có thể được biểu diễn theo 2 cách:</a:t>
            </a:r>
            <a:endParaRPr lang="en-US" sz="1700" dirty="0"/>
          </a:p>
          <a:p>
            <a:pPr lvl="0"/>
            <a:r>
              <a:rPr lang="vi-VN" sz="1700" dirty="0"/>
              <a:t>Sử dụng ký hiệu &amp; trước một phần tử mảng  VD : &amp;ary[i]</a:t>
            </a:r>
            <a:endParaRPr lang="en-US" sz="1700" dirty="0"/>
          </a:p>
          <a:p>
            <a:pPr lvl="0"/>
            <a:r>
              <a:rPr lang="vi-VN" sz="1700" dirty="0"/>
              <a:t>Sử dụng một biểu thức trong đó chỉ số được cộng vào tên của mảng VD : ( ary+i )</a:t>
            </a:r>
            <a:endParaRPr lang="en-US" sz="1700" dirty="0"/>
          </a:p>
          <a:p>
            <a:r>
              <a:rPr lang="vi-VN" sz="1700" dirty="0"/>
              <a:t>Khi gán 1 giá trị cho phần tử mảng như ary[i], vế trái lệnh gán có thể được viết là ary[i] hoặc *(ary + i) =&gt; một giá trị có thể được gán trực tiếp đến 1 phần tử mảng hoặc gán đến địa chỉ của phần tử mảng. </a:t>
            </a:r>
            <a:endParaRPr lang="en-US" sz="1700" dirty="0"/>
          </a:p>
          <a:p>
            <a:r>
              <a:rPr lang="vi-VN" sz="1700" dirty="0"/>
              <a:t>Trong những trường hợp cần thiết phải gán 1 địa chỉ đến 1 định danh</a:t>
            </a:r>
            <a:endParaRPr lang="en-US" sz="1700" dirty="0"/>
          </a:p>
          <a:p>
            <a:r>
              <a:rPr lang="vi-VN" sz="1700" dirty="0"/>
              <a:t> </a:t>
            </a:r>
            <a:endParaRPr lang="en-US" sz="1700" dirty="0"/>
          </a:p>
          <a:p>
            <a:endParaRPr lang="en-GB" dirty="0"/>
          </a:p>
          <a:p>
            <a:endParaRPr lang="en-GB" dirty="0"/>
          </a:p>
          <a:p>
            <a:endParaRPr lang="en-GB" dirty="0"/>
          </a:p>
          <a:p>
            <a:endParaRPr lang="en-GB" dirty="0"/>
          </a:p>
          <a:p>
            <a:endParaRPr lang="en-US" dirty="0"/>
          </a:p>
          <a:p>
            <a:endParaRPr lang="en-US" dirty="0"/>
          </a:p>
        </p:txBody>
      </p:sp>
    </p:spTree>
    <p:extLst>
      <p:ext uri="{BB962C8B-B14F-4D97-AF65-F5344CB8AC3E}">
        <p14:creationId xmlns:p14="http://schemas.microsoft.com/office/powerpoint/2010/main" val="123393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F067-DC31-42C6-8D36-4F96E9059444}"/>
              </a:ext>
            </a:extLst>
          </p:cNvPr>
          <p:cNvSpPr>
            <a:spLocks noGrp="1"/>
          </p:cNvSpPr>
          <p:nvPr>
            <p:ph type="title"/>
          </p:nvPr>
        </p:nvSpPr>
        <p:spPr>
          <a:xfrm>
            <a:off x="11876314" y="4236962"/>
            <a:ext cx="54429" cy="45719"/>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A4906FD1-3869-41CB-8584-C12CB708FC5B}"/>
              </a:ext>
            </a:extLst>
          </p:cNvPr>
          <p:cNvSpPr>
            <a:spLocks noGrp="1"/>
          </p:cNvSpPr>
          <p:nvPr>
            <p:ph type="body" idx="1"/>
          </p:nvPr>
        </p:nvSpPr>
        <p:spPr>
          <a:xfrm>
            <a:off x="446315" y="685801"/>
            <a:ext cx="11068352" cy="5540828"/>
          </a:xfrm>
        </p:spPr>
        <p:txBody>
          <a:bodyPr/>
          <a:lstStyle/>
          <a:p>
            <a:pPr algn="l"/>
            <a:r>
              <a:rPr lang="en-GB" dirty="0">
                <a:latin typeface="Arial" panose="020B0604020202020204" pitchFamily="34" charset="0"/>
                <a:cs typeface="Arial" panose="020B0604020202020204" pitchFamily="34" charset="0"/>
              </a:rPr>
              <a:t>2. Con </a:t>
            </a:r>
            <a:r>
              <a:rPr lang="en-GB" dirty="0" err="1">
                <a:latin typeface="Arial" panose="020B0604020202020204" pitchFamily="34" charset="0"/>
                <a:cs typeface="Arial" panose="020B0604020202020204" pitchFamily="34" charset="0"/>
              </a:rPr>
              <a:t>trỏ</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mảng</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đa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chiều</a:t>
            </a:r>
            <a:r>
              <a:rPr lang="en-GB" dirty="0">
                <a:latin typeface="Arial" panose="020B0604020202020204" pitchFamily="34" charset="0"/>
                <a:cs typeface="Arial" panose="020B0604020202020204" pitchFamily="34" charset="0"/>
              </a:rPr>
              <a:t>:</a:t>
            </a:r>
          </a:p>
          <a:p>
            <a:pPr algn="l"/>
            <a:r>
              <a:rPr lang="en-GB"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Một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mnagr</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nhiều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chiều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cũng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có</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thể</a:t>
            </a:r>
            <a:r>
              <a:rPr lang="en-GB" sz="1600" dirty="0">
                <a:latin typeface="Arial" panose="020B0604020202020204" pitchFamily="34" charset="0"/>
                <a:cs typeface="Arial" panose="020B0604020202020204" pitchFamily="34" charset="0"/>
              </a:rPr>
              <a:t> đ</a:t>
            </a:r>
            <a:r>
              <a:rPr lang="vi-VN" sz="1600" dirty="0">
                <a:latin typeface="Arial" panose="020B0604020202020204" pitchFamily="34" charset="0"/>
                <a:cs typeface="Arial" panose="020B0604020202020204" pitchFamily="34" charset="0"/>
              </a:rPr>
              <a:t>ư</a:t>
            </a:r>
            <a:r>
              <a:rPr lang="en-GB" sz="1600" dirty="0" err="1">
                <a:latin typeface="Arial" panose="020B0604020202020204" pitchFamily="34" charset="0"/>
                <a:cs typeface="Arial" panose="020B0604020202020204" pitchFamily="34" charset="0"/>
              </a:rPr>
              <a:t>uọc</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biểu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diễn</a:t>
            </a:r>
            <a:r>
              <a:rPr lang="en-GB" sz="1600" dirty="0">
                <a:latin typeface="Arial" panose="020B0604020202020204" pitchFamily="34" charset="0"/>
                <a:cs typeface="Arial" panose="020B0604020202020204" pitchFamily="34" charset="0"/>
              </a:rPr>
              <a:t> d</a:t>
            </a:r>
            <a:r>
              <a:rPr lang="vi-VN" sz="1600" dirty="0">
                <a:latin typeface="Arial" panose="020B0604020202020204" pitchFamily="34" charset="0"/>
                <a:cs typeface="Arial" panose="020B0604020202020204" pitchFamily="34" charset="0"/>
              </a:rPr>
              <a:t>ư</a:t>
            </a:r>
            <a:r>
              <a:rPr lang="en-GB" sz="1600" dirty="0" err="1">
                <a:latin typeface="Arial" panose="020B0604020202020204" pitchFamily="34" charset="0"/>
                <a:cs typeface="Arial" panose="020B0604020202020204" pitchFamily="34" charset="0"/>
              </a:rPr>
              <a:t>ới</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dạng</a:t>
            </a:r>
            <a:r>
              <a:rPr lang="en-GB" sz="1600" dirty="0">
                <a:latin typeface="Arial" panose="020B0604020202020204" pitchFamily="34" charset="0"/>
                <a:cs typeface="Arial" panose="020B0604020202020204" pitchFamily="34" charset="0"/>
              </a:rPr>
              <a:t> con </a:t>
            </a:r>
            <a:r>
              <a:rPr lang="en-GB" sz="1600" dirty="0" err="1">
                <a:latin typeface="Arial" panose="020B0604020202020204" pitchFamily="34" charset="0"/>
                <a:cs typeface="Arial" panose="020B0604020202020204" pitchFamily="34" charset="0"/>
              </a:rPr>
              <a:t>trỏ</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của</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mnagr</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môt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chiều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tên</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mảng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và</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một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độ</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dời</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chỉ</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số</a:t>
            </a:r>
            <a:r>
              <a:rPr lang="en-GB" sz="1600" dirty="0">
                <a:latin typeface="Arial" panose="020B0604020202020204" pitchFamily="34" charset="0"/>
                <a:cs typeface="Arial" panose="020B0604020202020204" pitchFamily="34" charset="0"/>
              </a:rPr>
              <a:t>).</a:t>
            </a:r>
          </a:p>
          <a:p>
            <a:pPr algn="l"/>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Nói</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cách</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khác</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mảng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đa</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chiều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chính</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là</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tập</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hợp</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của</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các</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mảng</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một</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chiều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cấu</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thành</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nên</a:t>
            </a:r>
            <a:r>
              <a:rPr lang="en-GB" sz="1600">
                <a:latin typeface="Arial" panose="020B0604020202020204" pitchFamily="34" charset="0"/>
                <a:cs typeface="Arial" panose="020B0604020202020204" pitchFamily="34" charset="0"/>
              </a:rPr>
              <a:t>.</a:t>
            </a:r>
            <a:endParaRPr lang="en-GB" sz="1600" dirty="0">
              <a:latin typeface="Arial" panose="020B0604020202020204" pitchFamily="34" charset="0"/>
              <a:cs typeface="Arial" panose="020B0604020202020204" pitchFamily="34" charset="0"/>
            </a:endParaRPr>
          </a:p>
          <a:p>
            <a:pPr algn="l"/>
            <a:endParaRPr lang="en-GB" dirty="0">
              <a:latin typeface="Arial" panose="020B0604020202020204" pitchFamily="34" charset="0"/>
              <a:cs typeface="Arial" panose="020B0604020202020204" pitchFamily="34" charset="0"/>
            </a:endParaRPr>
          </a:p>
          <a:p>
            <a:pPr algn="l"/>
            <a:endParaRPr lang="en-US" dirty="0"/>
          </a:p>
        </p:txBody>
      </p:sp>
    </p:spTree>
    <p:extLst>
      <p:ext uri="{BB962C8B-B14F-4D97-AF65-F5344CB8AC3E}">
        <p14:creationId xmlns:p14="http://schemas.microsoft.com/office/powerpoint/2010/main" val="91182385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120</TotalTime>
  <Words>610</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Bahnschrift Light</vt:lpstr>
      <vt:lpstr>Bahnschrift SemiBold Condensed</vt:lpstr>
      <vt:lpstr>Century Gothic</vt:lpstr>
      <vt:lpstr>Times New Roman</vt:lpstr>
      <vt:lpstr>Vapor Trail</vt:lpstr>
      <vt:lpstr>             NHÓM 5</vt:lpstr>
      <vt:lpstr>1. Con trỏ là gì? – Con trỏ là một biến bình thường nhưng có thể trỏ đi mọi nơi trong bộ nhớ. Và giá trị của nó là địa chỉ của một biến khác (địa chỉ trực tiếp của một ô nhớ trong bộ nhớ). – Về bản chất con trỏ cũng như một biến bình thường: nó cũng có tên biến, giá trị của biến, địa chỉ của biến. Nhưng có điểm khác là: Những biến bình thường thì nó chỉ nằm cố định trong 1 ô nhớ, còn biến con trỏ thì nó còn có thể trỏ đến các ô nhớ khác nhau. &lt;Kiểu dữ liệu&gt; khi khai báo cho con trỏ không phải là kiểu dữ liệu của nó, mà là kiểu dữ liệu của vùng nhớ mà nó đang trỏ đến.</vt:lpstr>
      <vt:lpstr>PowerPoint Presentation</vt:lpstr>
      <vt:lpstr>3 cách khai báo con trỏ</vt:lpstr>
      <vt:lpstr>PowerPoint Presentation</vt:lpstr>
      <vt:lpstr>PowerPoint Presentation</vt:lpstr>
      <vt:lpstr>So sánh con trỏ: Hai con trỏ có thể được so sánh trong một biểu thức nếu hai con trỏ này trỏ đến các biến có cùng kiểu dữ liệu.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5</dc:title>
  <dc:creator>TUNG</dc:creator>
  <cp:lastModifiedBy>Duong Trung Huy (G0.HN)</cp:lastModifiedBy>
  <cp:revision>5</cp:revision>
  <dcterms:created xsi:type="dcterms:W3CDTF">2022-03-27T12:55:52Z</dcterms:created>
  <dcterms:modified xsi:type="dcterms:W3CDTF">2022-03-27T16:31:58Z</dcterms:modified>
</cp:coreProperties>
</file>