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Montserrat" panose="00000500000000000000" pitchFamily="2" charset="0"/>
      <p:regular r:id="rId20"/>
    </p:embeddedFont>
    <p:embeddedFont>
      <p:font typeface="Montserrat Bold" panose="020B0604020202020204" charset="0"/>
      <p:regular r:id="rId21"/>
    </p:embeddedFont>
    <p:embeddedFont>
      <p:font typeface="Montserrat Ultra-Bold" panose="020B0604020202020204" charset="0"/>
      <p:regular r:id="rId22"/>
    </p:embeddedFont>
    <p:embeddedFont>
      <p:font typeface="Noto Sans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94348" y="2630939"/>
            <a:ext cx="2499303" cy="1034087"/>
          </a:xfrm>
          <a:custGeom>
            <a:avLst/>
            <a:gdLst/>
            <a:ahLst/>
            <a:cxnLst/>
            <a:rect l="l" t="t" r="r" b="b"/>
            <a:pathLst>
              <a:path w="2499303" h="1034087">
                <a:moveTo>
                  <a:pt x="0" y="0"/>
                </a:moveTo>
                <a:lnTo>
                  <a:pt x="2499304" y="0"/>
                </a:lnTo>
                <a:lnTo>
                  <a:pt x="2499304" y="1034086"/>
                </a:lnTo>
                <a:lnTo>
                  <a:pt x="0" y="10340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-310771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712785" y="3775505"/>
            <a:ext cx="4862429" cy="107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9B80C"/>
                </a:solidFill>
                <a:latin typeface="Montserrat"/>
              </a:rPr>
              <a:t>N1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28897" y="9358889"/>
            <a:ext cx="10384995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Đình Khôi - Nguyên Khang - Tuấn Kiệt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4484" y="4701900"/>
            <a:ext cx="11379031" cy="1335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40"/>
              </a:lnSpc>
            </a:pPr>
            <a:r>
              <a:rPr lang="en-US" sz="7814">
                <a:solidFill>
                  <a:srgbClr val="FFFFFF"/>
                </a:solidFill>
                <a:latin typeface="Montserrat Ultra-Bold"/>
              </a:rPr>
              <a:t>Tìm kiếm và sắp xếp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28098" y="1028700"/>
            <a:ext cx="8059902" cy="92583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5143500"/>
            <a:ext cx="6899817" cy="4114800"/>
          </a:xfrm>
          <a:custGeom>
            <a:avLst/>
            <a:gdLst/>
            <a:ahLst/>
            <a:cxnLst/>
            <a:rect l="l" t="t" r="r" b="b"/>
            <a:pathLst>
              <a:path w="6899817" h="4114800">
                <a:moveTo>
                  <a:pt x="0" y="0"/>
                </a:moveTo>
                <a:lnTo>
                  <a:pt x="6899817" y="0"/>
                </a:lnTo>
                <a:lnTo>
                  <a:pt x="689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25474" y="8847122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140381" y="-35715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304187" y="3112143"/>
            <a:ext cx="7983813" cy="451085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1190625"/>
            <a:ext cx="3950031" cy="592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4A6418"/>
                </a:solidFill>
                <a:latin typeface="Montserrat Ultra-Bold"/>
              </a:rPr>
              <a:t>Lớp vector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761799"/>
            <a:ext cx="6863901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Montserrat"/>
              </a:rPr>
              <a:t>Nhìn như array nhưng thật ra không phải như vậy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8938966" cy="3627435"/>
          </a:xfrm>
          <a:prstGeom prst="rect">
            <a:avLst/>
          </a:prstGeom>
          <a:solidFill>
            <a:srgbClr val="F9B80C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2957093" y="9177205"/>
            <a:ext cx="5330907" cy="1109795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068086"/>
            <a:ext cx="7309184" cy="1777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FFF"/>
                </a:solidFill>
                <a:latin typeface="Montserrat Ultra-Bold"/>
              </a:rPr>
              <a:t>Thuận lợi </a:t>
            </a:r>
          </a:p>
          <a:p>
            <a:pPr>
              <a:lnSpc>
                <a:spcPts val="6721"/>
              </a:lnSpc>
            </a:pPr>
            <a:r>
              <a:rPr lang="en-US" sz="7638">
                <a:solidFill>
                  <a:srgbClr val="FFFFFF"/>
                </a:solidFill>
                <a:latin typeface="Montserrat Ultra-Bold"/>
              </a:rPr>
              <a:t>của vector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095875"/>
            <a:ext cx="6863901" cy="195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Với vector trong C++, các developer không còn phải thực hiện nhiều thao tác thừa thải, lặp đi lặp lại khi phải làm việc với mảng ở trong C++. 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301" y="267041"/>
            <a:ext cx="9139904" cy="9139904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6135120" y="8847122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39347" y="-35715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516836" y="5364903"/>
            <a:ext cx="5440257" cy="168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73"/>
              </a:lnSpc>
            </a:pPr>
            <a:r>
              <a:rPr lang="en-US" sz="3266">
                <a:solidFill>
                  <a:srgbClr val="000000"/>
                </a:solidFill>
                <a:latin typeface="Montserrat Ultra-Bold"/>
              </a:rPr>
              <a:t>Biết số lượng </a:t>
            </a:r>
          </a:p>
          <a:p>
            <a:pPr algn="r">
              <a:lnSpc>
                <a:spcPts val="4573"/>
              </a:lnSpc>
            </a:pPr>
            <a:r>
              <a:rPr lang="en-US" sz="3266">
                <a:solidFill>
                  <a:srgbClr val="000000"/>
                </a:solidFill>
                <a:latin typeface="Montserrat Ultra-Bold"/>
              </a:rPr>
              <a:t>phần tử </a:t>
            </a:r>
          </a:p>
          <a:p>
            <a:pPr algn="r">
              <a:lnSpc>
                <a:spcPts val="4573"/>
              </a:lnSpc>
              <a:spcBef>
                <a:spcPct val="0"/>
              </a:spcBef>
            </a:pPr>
            <a:r>
              <a:rPr lang="en-US" sz="3266">
                <a:solidFill>
                  <a:srgbClr val="000000"/>
                </a:solidFill>
                <a:latin typeface="Montserrat Ultra-Bold"/>
              </a:rPr>
              <a:t>đang lưu trữ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96254" y="2102273"/>
            <a:ext cx="5440257" cy="2260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3"/>
              </a:lnSpc>
            </a:pPr>
            <a:r>
              <a:rPr lang="en-US" sz="3266">
                <a:solidFill>
                  <a:srgbClr val="545454"/>
                </a:solidFill>
                <a:latin typeface="Montserrat Ultra-Bold"/>
              </a:rPr>
              <a:t>Tự điều </a:t>
            </a:r>
          </a:p>
          <a:p>
            <a:pPr>
              <a:lnSpc>
                <a:spcPts val="4573"/>
              </a:lnSpc>
            </a:pPr>
            <a:r>
              <a:rPr lang="en-US" sz="3266">
                <a:solidFill>
                  <a:srgbClr val="545454"/>
                </a:solidFill>
                <a:latin typeface="Montserrat Ultra-Bold"/>
              </a:rPr>
              <a:t>chỉnh kích </a:t>
            </a:r>
          </a:p>
          <a:p>
            <a:pPr>
              <a:lnSpc>
                <a:spcPts val="4573"/>
              </a:lnSpc>
            </a:pPr>
            <a:r>
              <a:rPr lang="en-US" sz="3266">
                <a:solidFill>
                  <a:srgbClr val="545454"/>
                </a:solidFill>
                <a:latin typeface="Montserrat Ultra-Bold"/>
              </a:rPr>
              <a:t>thước để chèn </a:t>
            </a:r>
          </a:p>
          <a:p>
            <a:pPr>
              <a:lnSpc>
                <a:spcPts val="4573"/>
              </a:lnSpc>
              <a:spcBef>
                <a:spcPct val="0"/>
              </a:spcBef>
            </a:pPr>
            <a:r>
              <a:rPr lang="en-US" sz="3266">
                <a:solidFill>
                  <a:srgbClr val="545454"/>
                </a:solidFill>
                <a:latin typeface="Montserrat Ultra-Bold"/>
              </a:rPr>
              <a:t>phần tử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96254" y="5650653"/>
            <a:ext cx="5440257" cy="1117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3"/>
              </a:lnSpc>
            </a:pPr>
            <a:r>
              <a:rPr lang="en-US" sz="3266">
                <a:solidFill>
                  <a:srgbClr val="5E17EB"/>
                </a:solidFill>
                <a:latin typeface="Montserrat Ultra-Bold"/>
              </a:rPr>
              <a:t>Sử dụng </a:t>
            </a:r>
          </a:p>
          <a:p>
            <a:pPr>
              <a:lnSpc>
                <a:spcPts val="4573"/>
              </a:lnSpc>
              <a:spcBef>
                <a:spcPct val="0"/>
              </a:spcBef>
            </a:pPr>
            <a:r>
              <a:rPr lang="en-US" sz="3266">
                <a:solidFill>
                  <a:srgbClr val="5E17EB"/>
                </a:solidFill>
                <a:latin typeface="Montserrat Ultra-Bold"/>
              </a:rPr>
              <a:t>chỉ số âm được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16836" y="2102273"/>
            <a:ext cx="5440257" cy="2260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73"/>
              </a:lnSpc>
            </a:pPr>
            <a:r>
              <a:rPr lang="en-US" sz="3266">
                <a:solidFill>
                  <a:srgbClr val="004AAD"/>
                </a:solidFill>
                <a:latin typeface="Montserrat Ultra-Bold"/>
              </a:rPr>
              <a:t>Không</a:t>
            </a:r>
          </a:p>
          <a:p>
            <a:pPr algn="r">
              <a:lnSpc>
                <a:spcPts val="4573"/>
              </a:lnSpc>
            </a:pPr>
            <a:r>
              <a:rPr lang="en-US" sz="3266">
                <a:solidFill>
                  <a:srgbClr val="004AAD"/>
                </a:solidFill>
                <a:latin typeface="Montserrat Ultra-Bold"/>
              </a:rPr>
              <a:t> cần khai </a:t>
            </a:r>
          </a:p>
          <a:p>
            <a:pPr algn="r">
              <a:lnSpc>
                <a:spcPts val="4573"/>
              </a:lnSpc>
            </a:pPr>
            <a:r>
              <a:rPr lang="en-US" sz="3266">
                <a:solidFill>
                  <a:srgbClr val="004AAD"/>
                </a:solidFill>
                <a:latin typeface="Montserrat Ultra-Bold"/>
              </a:rPr>
              <a:t>báo kích </a:t>
            </a:r>
          </a:p>
          <a:p>
            <a:pPr algn="r">
              <a:lnSpc>
                <a:spcPts val="4573"/>
              </a:lnSpc>
              <a:spcBef>
                <a:spcPct val="0"/>
              </a:spcBef>
            </a:pPr>
            <a:r>
              <a:rPr lang="en-US" sz="3266">
                <a:solidFill>
                  <a:srgbClr val="004AAD"/>
                </a:solidFill>
                <a:latin typeface="Montserrat Ultra-Bold"/>
              </a:rPr>
              <a:t>thước mảng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500924"/>
          </a:xfrm>
          <a:prstGeom prst="rect">
            <a:avLst/>
          </a:prstGeom>
          <a:solidFill>
            <a:srgbClr val="F9B80C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01239" y="956219"/>
            <a:ext cx="9245378" cy="77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17"/>
              </a:lnSpc>
            </a:pPr>
            <a:r>
              <a:rPr lang="en-US" sz="6383">
                <a:solidFill>
                  <a:srgbClr val="FFFFFF"/>
                </a:solidFill>
                <a:latin typeface="Montserrat Ultra-Bold"/>
              </a:rPr>
              <a:t>Khai báo thư viện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2500924"/>
            <a:ext cx="12889455" cy="4535714"/>
            <a:chOff x="0" y="0"/>
            <a:chExt cx="17185939" cy="604761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85939" cy="6047619"/>
              <a:chOff x="0" y="0"/>
              <a:chExt cx="230979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0979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309790" h="812800">
                    <a:moveTo>
                      <a:pt x="45022" y="0"/>
                    </a:moveTo>
                    <a:lnTo>
                      <a:pt x="2264769" y="0"/>
                    </a:lnTo>
                    <a:cubicBezTo>
                      <a:pt x="2276709" y="0"/>
                      <a:pt x="2288161" y="4743"/>
                      <a:pt x="2296604" y="13186"/>
                    </a:cubicBezTo>
                    <a:cubicBezTo>
                      <a:pt x="2305047" y="21630"/>
                      <a:pt x="2309790" y="33081"/>
                      <a:pt x="2309790" y="45022"/>
                    </a:cubicBezTo>
                    <a:lnTo>
                      <a:pt x="2309790" y="767778"/>
                    </a:lnTo>
                    <a:cubicBezTo>
                      <a:pt x="2309790" y="792643"/>
                      <a:pt x="2289633" y="812800"/>
                      <a:pt x="2264769" y="812800"/>
                    </a:cubicBezTo>
                    <a:lnTo>
                      <a:pt x="45022" y="812800"/>
                    </a:lnTo>
                    <a:cubicBezTo>
                      <a:pt x="33081" y="812800"/>
                      <a:pt x="21630" y="808057"/>
                      <a:pt x="13186" y="799613"/>
                    </a:cubicBezTo>
                    <a:cubicBezTo>
                      <a:pt x="4743" y="791170"/>
                      <a:pt x="0" y="779719"/>
                      <a:pt x="0" y="767778"/>
                    </a:cubicBezTo>
                    <a:lnTo>
                      <a:pt x="0" y="45022"/>
                    </a:lnTo>
                    <a:cubicBezTo>
                      <a:pt x="0" y="33081"/>
                      <a:pt x="4743" y="21630"/>
                      <a:pt x="13186" y="13186"/>
                    </a:cubicBezTo>
                    <a:cubicBezTo>
                      <a:pt x="21630" y="4743"/>
                      <a:pt x="33081" y="0"/>
                      <a:pt x="45022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230979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126664" y="1846775"/>
              <a:ext cx="10932612" cy="2268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78865" lvl="1" indent="-539432">
                <a:lnSpc>
                  <a:spcPts val="6995"/>
                </a:lnSpc>
                <a:buFont typeface="Arial"/>
                <a:buChar char="•"/>
              </a:pPr>
              <a:r>
                <a:rPr lang="en-US" sz="4997">
                  <a:solidFill>
                    <a:srgbClr val="FFFFFF"/>
                  </a:solidFill>
                  <a:latin typeface="Montserrat"/>
                </a:rPr>
                <a:t> </a:t>
              </a:r>
              <a:r>
                <a:rPr lang="en-US" sz="4997">
                  <a:solidFill>
                    <a:srgbClr val="FF5757"/>
                  </a:solidFill>
                  <a:latin typeface="Montserrat"/>
                </a:rPr>
                <a:t>#include</a:t>
              </a:r>
              <a:r>
                <a:rPr lang="en-US" sz="4997">
                  <a:solidFill>
                    <a:srgbClr val="F9B80C"/>
                  </a:solidFill>
                  <a:latin typeface="Montserrat"/>
                </a:rPr>
                <a:t>&lt;vector&gt;</a:t>
              </a:r>
            </a:p>
            <a:p>
              <a:pPr marL="1078865" lvl="1" indent="-539432">
                <a:lnSpc>
                  <a:spcPts val="6995"/>
                </a:lnSpc>
                <a:buFont typeface="Arial"/>
                <a:buChar char="•"/>
              </a:pPr>
              <a:r>
                <a:rPr lang="en-US" sz="4997">
                  <a:solidFill>
                    <a:srgbClr val="FFFFFF"/>
                  </a:solidFill>
                  <a:latin typeface="Montserrat"/>
                </a:rPr>
                <a:t> </a:t>
              </a:r>
              <a:r>
                <a:rPr lang="en-US" sz="4997">
                  <a:solidFill>
                    <a:srgbClr val="FF5757"/>
                  </a:solidFill>
                  <a:latin typeface="Montserrat"/>
                </a:rPr>
                <a:t>using namespace</a:t>
              </a:r>
              <a:r>
                <a:rPr lang="en-US" sz="4997">
                  <a:solidFill>
                    <a:srgbClr val="FFFFFF"/>
                  </a:solidFill>
                  <a:latin typeface="Montserrat"/>
                </a:rPr>
                <a:t> std;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500924"/>
          </a:xfrm>
          <a:prstGeom prst="rect">
            <a:avLst/>
          </a:prstGeom>
          <a:solidFill>
            <a:srgbClr val="F9B80C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01239" y="956219"/>
            <a:ext cx="9245378" cy="77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17"/>
              </a:lnSpc>
            </a:pPr>
            <a:r>
              <a:rPr lang="en-US" sz="6383">
                <a:solidFill>
                  <a:srgbClr val="FFFFFF"/>
                </a:solidFill>
                <a:latin typeface="Montserrat Ultra-Bold"/>
              </a:rPr>
              <a:t>Khai báo vector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2500924"/>
            <a:ext cx="12889455" cy="3657650"/>
            <a:chOff x="0" y="0"/>
            <a:chExt cx="17185939" cy="487686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85939" cy="4876867"/>
              <a:chOff x="0" y="0"/>
              <a:chExt cx="2309790" cy="65545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09790" cy="655451"/>
              </a:xfrm>
              <a:custGeom>
                <a:avLst/>
                <a:gdLst/>
                <a:ahLst/>
                <a:cxnLst/>
                <a:rect l="l" t="t" r="r" b="b"/>
                <a:pathLst>
                  <a:path w="2309790" h="655451">
                    <a:moveTo>
                      <a:pt x="45022" y="0"/>
                    </a:moveTo>
                    <a:lnTo>
                      <a:pt x="2264769" y="0"/>
                    </a:lnTo>
                    <a:cubicBezTo>
                      <a:pt x="2276709" y="0"/>
                      <a:pt x="2288161" y="4743"/>
                      <a:pt x="2296604" y="13186"/>
                    </a:cubicBezTo>
                    <a:cubicBezTo>
                      <a:pt x="2305047" y="21630"/>
                      <a:pt x="2309790" y="33081"/>
                      <a:pt x="2309790" y="45022"/>
                    </a:cubicBezTo>
                    <a:lnTo>
                      <a:pt x="2309790" y="610429"/>
                    </a:lnTo>
                    <a:cubicBezTo>
                      <a:pt x="2309790" y="622370"/>
                      <a:pt x="2305047" y="633821"/>
                      <a:pt x="2296604" y="642264"/>
                    </a:cubicBezTo>
                    <a:cubicBezTo>
                      <a:pt x="2288161" y="650708"/>
                      <a:pt x="2276709" y="655451"/>
                      <a:pt x="2264769" y="655451"/>
                    </a:cubicBezTo>
                    <a:lnTo>
                      <a:pt x="45022" y="655451"/>
                    </a:lnTo>
                    <a:cubicBezTo>
                      <a:pt x="20157" y="655451"/>
                      <a:pt x="0" y="635294"/>
                      <a:pt x="0" y="610429"/>
                    </a:cubicBezTo>
                    <a:lnTo>
                      <a:pt x="0" y="45022"/>
                    </a:lnTo>
                    <a:cubicBezTo>
                      <a:pt x="0" y="33081"/>
                      <a:pt x="4743" y="21630"/>
                      <a:pt x="13186" y="13186"/>
                    </a:cubicBezTo>
                    <a:cubicBezTo>
                      <a:pt x="21630" y="4743"/>
                      <a:pt x="33081" y="0"/>
                      <a:pt x="45022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2309790" cy="703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126664" y="1846775"/>
              <a:ext cx="10932612" cy="1097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78864" lvl="1" indent="-539432">
                <a:lnSpc>
                  <a:spcPts val="6995"/>
                </a:lnSpc>
                <a:buFont typeface="Arial"/>
                <a:buChar char="•"/>
              </a:pPr>
              <a:r>
                <a:rPr lang="en-US" sz="4997">
                  <a:solidFill>
                    <a:srgbClr val="FFFFFF"/>
                  </a:solidFill>
                  <a:latin typeface="Montserrat"/>
                </a:rPr>
                <a:t> std</a:t>
              </a:r>
              <a:r>
                <a:rPr lang="en-US" sz="4997">
                  <a:solidFill>
                    <a:srgbClr val="FF5757"/>
                  </a:solidFill>
                  <a:latin typeface="Montserrat"/>
                </a:rPr>
                <a:t>::</a:t>
              </a:r>
              <a:r>
                <a:rPr lang="en-US" sz="4997">
                  <a:solidFill>
                    <a:srgbClr val="FFFFFF"/>
                  </a:solidFill>
                  <a:latin typeface="Montserrat"/>
                </a:rPr>
                <a:t>vector</a:t>
              </a:r>
              <a:r>
                <a:rPr lang="en-US" sz="4997">
                  <a:solidFill>
                    <a:srgbClr val="FF5757"/>
                  </a:solidFill>
                  <a:latin typeface="Montserrat"/>
                </a:rPr>
                <a:t>&lt;int&gt;</a:t>
              </a:r>
              <a:r>
                <a:rPr lang="en-US" sz="4997">
                  <a:solidFill>
                    <a:srgbClr val="FFFFFF"/>
                  </a:solidFill>
                  <a:latin typeface="Montserrat"/>
                </a:rPr>
                <a:t> vec;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255" y="1870481"/>
            <a:ext cx="8864940" cy="739609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0"/>
            <a:ext cx="9407906" cy="5901446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805905"/>
            <a:ext cx="6863901" cy="114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9B80C"/>
                </a:solidFill>
                <a:latin typeface="Montserrat Ultra-Bold"/>
              </a:rPr>
              <a:t>Một số hàm trong lớp vector</a:t>
            </a:r>
          </a:p>
        </p:txBody>
      </p:sp>
      <p:sp>
        <p:nvSpPr>
          <p:cNvPr id="5" name="Freeform 5"/>
          <p:cNvSpPr/>
          <p:nvPr/>
        </p:nvSpPr>
        <p:spPr>
          <a:xfrm>
            <a:off x="5187621" y="8847122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739347" y="-330083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415084" y="8750935"/>
            <a:ext cx="354955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400" dirty="0">
                <a:solidFill>
                  <a:srgbClr val="000000"/>
                </a:solidFill>
                <a:latin typeface="Montserrat Ultra-Bold"/>
              </a:rPr>
              <a:t>at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63195" y="2029381"/>
            <a:ext cx="672257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400" dirty="0">
                <a:solidFill>
                  <a:srgbClr val="000000"/>
                </a:solidFill>
                <a:latin typeface="Montserrat Ultra-Bold"/>
              </a:rPr>
              <a:t>end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107750" y="2029381"/>
            <a:ext cx="1007269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400" dirty="0">
                <a:solidFill>
                  <a:srgbClr val="000000"/>
                </a:solidFill>
                <a:latin typeface="Montserrat Ultra-Bold"/>
              </a:rPr>
              <a:t>begin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24983" y="8750935"/>
            <a:ext cx="679549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400" dirty="0">
                <a:solidFill>
                  <a:srgbClr val="000000"/>
                </a:solidFill>
                <a:latin typeface="Montserrat Ultra-Bold"/>
              </a:rPr>
              <a:t>size</a:t>
            </a:r>
            <a:endParaRPr lang="en-US" sz="2600" dirty="0">
              <a:solidFill>
                <a:srgbClr val="000000"/>
              </a:solidFill>
              <a:latin typeface="Montserrat Ultra-Bold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026802" y="8750935"/>
            <a:ext cx="1037749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Ultra-Bold"/>
              </a:rPr>
              <a:t>resize</a:t>
            </a:r>
            <a:endParaRPr lang="en-US" sz="260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26302" y="2062402"/>
            <a:ext cx="1706166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Montserrat Ultra-Bold"/>
              </a:rPr>
              <a:t>pop_back</a:t>
            </a:r>
            <a:endParaRPr lang="en-US" sz="2400" dirty="0">
              <a:solidFill>
                <a:srgbClr val="000000"/>
              </a:solidFill>
              <a:latin typeface="Montserrat Ultra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22152" y="2071927"/>
            <a:ext cx="1895773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400" dirty="0" err="1">
                <a:solidFill>
                  <a:srgbClr val="000000"/>
                </a:solidFill>
                <a:latin typeface="Montserrat Ultra-Bold"/>
              </a:rPr>
              <a:t>push_back</a:t>
            </a:r>
            <a:endParaRPr lang="en-US" sz="2400" dirty="0">
              <a:solidFill>
                <a:srgbClr val="000000"/>
              </a:solidFill>
              <a:latin typeface="Montserrat Ultra-Bold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Montserrat Ultra-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37212"/>
            <a:ext cx="14868716" cy="6449788"/>
          </a:xfrm>
          <a:custGeom>
            <a:avLst/>
            <a:gdLst/>
            <a:ahLst/>
            <a:cxnLst/>
            <a:rect l="l" t="t" r="r" b="b"/>
            <a:pathLst>
              <a:path w="14868716" h="6449788">
                <a:moveTo>
                  <a:pt x="0" y="0"/>
                </a:moveTo>
                <a:lnTo>
                  <a:pt x="14868716" y="0"/>
                </a:lnTo>
                <a:lnTo>
                  <a:pt x="14868716" y="6449788"/>
                </a:lnTo>
                <a:lnTo>
                  <a:pt x="0" y="6449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41" t="-30557" r="-7248" b="-1671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728" y="0"/>
            <a:ext cx="8377374" cy="3837212"/>
            <a:chOff x="0" y="0"/>
            <a:chExt cx="11169832" cy="5116283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1169832" cy="5116283"/>
            </a:xfrm>
            <a:prstGeom prst="rect">
              <a:avLst/>
            </a:prstGeom>
            <a:solidFill>
              <a:srgbClr val="F9B80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94127" y="1935003"/>
              <a:ext cx="9181577" cy="1151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80"/>
                </a:lnSpc>
              </a:pPr>
              <a:r>
                <a:rPr lang="en-US" sz="5200">
                  <a:solidFill>
                    <a:srgbClr val="FFFFFF"/>
                  </a:solidFill>
                  <a:latin typeface="Noto Sans Bold"/>
                </a:rPr>
                <a:t>Tìm kiếm tuyến tính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728" y="3719220"/>
            <a:ext cx="13491505" cy="6567780"/>
          </a:xfrm>
          <a:custGeom>
            <a:avLst/>
            <a:gdLst/>
            <a:ahLst/>
            <a:cxnLst/>
            <a:rect l="l" t="t" r="r" b="b"/>
            <a:pathLst>
              <a:path w="13491505" h="6567780">
                <a:moveTo>
                  <a:pt x="0" y="0"/>
                </a:moveTo>
                <a:lnTo>
                  <a:pt x="13491505" y="0"/>
                </a:lnTo>
                <a:lnTo>
                  <a:pt x="13491505" y="6567780"/>
                </a:lnTo>
                <a:lnTo>
                  <a:pt x="0" y="6567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21" t="-27506" r="-7074" b="-1556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728" y="0"/>
            <a:ext cx="6544087" cy="3719220"/>
            <a:chOff x="0" y="0"/>
            <a:chExt cx="8725449" cy="4958959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725449" cy="4958959"/>
            </a:xfrm>
            <a:prstGeom prst="rect">
              <a:avLst/>
            </a:prstGeom>
            <a:solidFill>
              <a:srgbClr val="F9B80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76575" y="1509757"/>
              <a:ext cx="7172300" cy="1863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87"/>
                </a:lnSpc>
              </a:pPr>
              <a:r>
                <a:rPr lang="en-US" sz="4062">
                  <a:solidFill>
                    <a:srgbClr val="FFFFFF"/>
                  </a:solidFill>
                  <a:latin typeface="Noto Sans Bold"/>
                </a:rPr>
                <a:t>Tìm kiếm tuyến tính cải tiến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219098"/>
            <a:ext cx="11145772" cy="7067902"/>
          </a:xfrm>
          <a:custGeom>
            <a:avLst/>
            <a:gdLst/>
            <a:ahLst/>
            <a:cxnLst/>
            <a:rect l="l" t="t" r="r" b="b"/>
            <a:pathLst>
              <a:path w="11145772" h="7067902">
                <a:moveTo>
                  <a:pt x="0" y="0"/>
                </a:moveTo>
                <a:lnTo>
                  <a:pt x="11145772" y="0"/>
                </a:lnTo>
                <a:lnTo>
                  <a:pt x="11145772" y="7067902"/>
                </a:lnTo>
                <a:lnTo>
                  <a:pt x="0" y="7067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22" t="-21186" r="-7022" b="-1155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7027912" cy="3219098"/>
            <a:chOff x="0" y="0"/>
            <a:chExt cx="9370549" cy="4292131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9370549" cy="4292131"/>
            </a:xfrm>
            <a:prstGeom prst="rect">
              <a:avLst/>
            </a:prstGeom>
            <a:solidFill>
              <a:srgbClr val="F9B80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833989" y="1607962"/>
              <a:ext cx="7702570" cy="980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07"/>
                </a:lnSpc>
              </a:pPr>
              <a:r>
                <a:rPr lang="en-US" sz="4362">
                  <a:solidFill>
                    <a:srgbClr val="FFFFFF"/>
                  </a:solidFill>
                  <a:latin typeface="Noto Sans Bold"/>
                </a:rPr>
                <a:t>Tìm kiếm nhị phân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07790" y="0"/>
            <a:ext cx="10780210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251408"/>
            <a:ext cx="9089602" cy="5536394"/>
          </a:xfrm>
          <a:custGeom>
            <a:avLst/>
            <a:gdLst/>
            <a:ahLst/>
            <a:cxnLst/>
            <a:rect l="l" t="t" r="r" b="b"/>
            <a:pathLst>
              <a:path w="9089602" h="5536394">
                <a:moveTo>
                  <a:pt x="0" y="0"/>
                </a:moveTo>
                <a:lnTo>
                  <a:pt x="9089602" y="0"/>
                </a:lnTo>
                <a:lnTo>
                  <a:pt x="9089602" y="5536394"/>
                </a:lnTo>
                <a:lnTo>
                  <a:pt x="0" y="5536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328995" y="1504950"/>
            <a:ext cx="7930305" cy="2974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56"/>
              </a:lnSpc>
            </a:pPr>
            <a:r>
              <a:rPr lang="en-US" sz="13441">
                <a:solidFill>
                  <a:srgbClr val="F9B80C"/>
                </a:solidFill>
                <a:latin typeface="Montserrat Ultra-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887419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7892601" cy="3302579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630383" y="2594047"/>
            <a:ext cx="8628917" cy="5098906"/>
          </a:xfrm>
          <a:custGeom>
            <a:avLst/>
            <a:gdLst/>
            <a:ahLst/>
            <a:cxnLst/>
            <a:rect l="l" t="t" r="r" b="b"/>
            <a:pathLst>
              <a:path w="8628917" h="5098906">
                <a:moveTo>
                  <a:pt x="0" y="0"/>
                </a:moveTo>
                <a:lnTo>
                  <a:pt x="8628917" y="0"/>
                </a:lnTo>
                <a:lnTo>
                  <a:pt x="8628917" y="5098906"/>
                </a:lnTo>
                <a:lnTo>
                  <a:pt x="0" y="5098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48270" y="2244456"/>
            <a:ext cx="7282113" cy="927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9B80C"/>
                </a:solidFill>
                <a:latin typeface="Montserrat Ultra-Bold"/>
              </a:rPr>
              <a:t>Nhu cầu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827431"/>
            <a:ext cx="6863901" cy="2545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Montserrat"/>
              </a:rPr>
              <a:t>Thao tác tìm kiếm thường được thực hiện nhất để khai thác thông tin.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Montserrat"/>
              </a:rPr>
              <a:t>Việc xây dựng các giải thuật cho phép tìm kiếm nhanh sẽ có ý nghĩa rất lớn. </a:t>
            </a:r>
          </a:p>
        </p:txBody>
      </p:sp>
      <p:sp>
        <p:nvSpPr>
          <p:cNvPr id="6" name="Freeform 6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8894243" cy="92583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37102" y="2878829"/>
            <a:ext cx="6909787" cy="4962484"/>
          </a:xfrm>
          <a:custGeom>
            <a:avLst/>
            <a:gdLst/>
            <a:ahLst/>
            <a:cxnLst/>
            <a:rect l="l" t="t" r="r" b="b"/>
            <a:pathLst>
              <a:path w="6909787" h="4962484">
                <a:moveTo>
                  <a:pt x="0" y="0"/>
                </a:moveTo>
                <a:lnTo>
                  <a:pt x="6909787" y="0"/>
                </a:lnTo>
                <a:lnTo>
                  <a:pt x="6909787" y="4962484"/>
                </a:lnTo>
                <a:lnTo>
                  <a:pt x="0" y="4962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3445736"/>
            <a:ext cx="6175507" cy="589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9B80C"/>
                </a:solidFill>
                <a:latin typeface="Montserrat Ultra-Bold"/>
              </a:rPr>
              <a:t>Bài toán tìm kiếm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045484"/>
            <a:ext cx="6863901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là bài toán tìm một phần tử nằm trong một tập hợp rất nhiều phần tử dựa vào một yêu cầu nào đó. </a:t>
            </a:r>
          </a:p>
        </p:txBody>
      </p:sp>
      <p:sp>
        <p:nvSpPr>
          <p:cNvPr id="6" name="Freeform 6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425149" y="675727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794812"/>
          </a:xfrm>
          <a:prstGeom prst="rect">
            <a:avLst/>
          </a:prstGeom>
          <a:solidFill>
            <a:srgbClr val="F9B80C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046620" y="4804382"/>
            <a:ext cx="2512795" cy="2512795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A641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54956" y="5621031"/>
            <a:ext cx="1896121" cy="112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FFFFFF"/>
                </a:solidFill>
                <a:latin typeface="Montserrat Ultra-Bold"/>
              </a:rPr>
              <a:t>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46620" y="7773155"/>
            <a:ext cx="2715607" cy="1110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F9B80C"/>
                </a:solidFill>
                <a:latin typeface="Montserrat Ultra-Bold"/>
              </a:rPr>
              <a:t>Tìm kiếm tuyến tính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40247" y="4804382"/>
            <a:ext cx="2512795" cy="251279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A641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948584" y="5621031"/>
            <a:ext cx="1896121" cy="112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FFFFFF"/>
                </a:solidFill>
                <a:latin typeface="Montserrat Ultra-Bold"/>
              </a:rPr>
              <a:t>B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40247" y="7773155"/>
            <a:ext cx="2715607" cy="1110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F9B80C"/>
                </a:solidFill>
                <a:latin typeface="Montserrat Ultra-Bold"/>
              </a:rPr>
              <a:t>Tuyến tính cải tiến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3233875" y="4804382"/>
            <a:ext cx="2512795" cy="2512795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A641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542211" y="5621031"/>
            <a:ext cx="1896121" cy="112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FFFFFF"/>
                </a:solidFill>
                <a:latin typeface="Montserrat Ultra-Bold"/>
              </a:rPr>
              <a:t>C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233875" y="7773155"/>
            <a:ext cx="2715607" cy="1110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F9B80C"/>
                </a:solidFill>
                <a:latin typeface="Montserrat Ultra-Bold"/>
              </a:rPr>
              <a:t>Tìm kiếm nhị phân</a:t>
            </a:r>
          </a:p>
        </p:txBody>
      </p:sp>
      <p:sp>
        <p:nvSpPr>
          <p:cNvPr id="15" name="AutoShape 15"/>
          <p:cNvSpPr/>
          <p:nvPr/>
        </p:nvSpPr>
        <p:spPr>
          <a:xfrm>
            <a:off x="4559415" y="6069397"/>
            <a:ext cx="3080833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935466" y="752588"/>
            <a:ext cx="4735102" cy="114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FFF"/>
                </a:solidFill>
                <a:latin typeface="Montserrat Ultra-Bold"/>
              </a:rPr>
              <a:t>Các giải thuật tìm kiếm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975843" y="962025"/>
            <a:ext cx="7566368" cy="297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Montserrat"/>
              </a:rPr>
              <a:t> Có nhiều thuật toán tìm kiếm khác nhau được sử dụng để giải quyết bài toán này, tùy thuộc vào tính chất và yêu cầu của dữ liệu.</a:t>
            </a:r>
          </a:p>
          <a:p>
            <a:pPr algn="just">
              <a:lnSpc>
                <a:spcPts val="4060"/>
              </a:lnSpc>
            </a:pPr>
            <a:endParaRPr lang="en-US" sz="3499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254506" y="6095249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4" y="0"/>
                </a:lnTo>
                <a:lnTo>
                  <a:pt x="1519954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061307"/>
          </a:xfrm>
          <a:prstGeom prst="rect">
            <a:avLst/>
          </a:prstGeom>
          <a:solidFill>
            <a:srgbClr val="F9B80C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722159" y="5843209"/>
            <a:ext cx="6548076" cy="3989445"/>
          </a:xfrm>
          <a:custGeom>
            <a:avLst/>
            <a:gdLst/>
            <a:ahLst/>
            <a:cxnLst/>
            <a:rect l="l" t="t" r="r" b="b"/>
            <a:pathLst>
              <a:path w="6548076" h="3989445">
                <a:moveTo>
                  <a:pt x="0" y="0"/>
                </a:moveTo>
                <a:lnTo>
                  <a:pt x="6548076" y="0"/>
                </a:lnTo>
                <a:lnTo>
                  <a:pt x="6548076" y="3989445"/>
                </a:lnTo>
                <a:lnTo>
                  <a:pt x="0" y="3989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722159" y="3461581"/>
            <a:ext cx="6565841" cy="1726072"/>
          </a:xfrm>
          <a:custGeom>
            <a:avLst/>
            <a:gdLst/>
            <a:ahLst/>
            <a:cxnLst/>
            <a:rect l="l" t="t" r="r" b="b"/>
            <a:pathLst>
              <a:path w="6565841" h="1726072">
                <a:moveTo>
                  <a:pt x="0" y="0"/>
                </a:moveTo>
                <a:lnTo>
                  <a:pt x="6565841" y="0"/>
                </a:lnTo>
                <a:lnTo>
                  <a:pt x="6565841" y="1726072"/>
                </a:lnTo>
                <a:lnTo>
                  <a:pt x="0" y="17260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4500894"/>
            <a:ext cx="10946617" cy="4167182"/>
          </a:xfrm>
          <a:custGeom>
            <a:avLst/>
            <a:gdLst/>
            <a:ahLst/>
            <a:cxnLst/>
            <a:rect l="l" t="t" r="r" b="b"/>
            <a:pathLst>
              <a:path w="10946617" h="4167182">
                <a:moveTo>
                  <a:pt x="0" y="0"/>
                </a:moveTo>
                <a:lnTo>
                  <a:pt x="10946617" y="0"/>
                </a:lnTo>
                <a:lnTo>
                  <a:pt x="10946617" y="4167182"/>
                </a:lnTo>
                <a:lnTo>
                  <a:pt x="0" y="41671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5" t="-33838" r="-7069" b="-1857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39207"/>
            <a:ext cx="3530715" cy="114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FFF"/>
                </a:solidFill>
                <a:latin typeface="Montserrat Ultra-Bold"/>
              </a:rPr>
              <a:t>Tìm kiếm tuyến tính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54125" y="775639"/>
            <a:ext cx="12899836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So sánh x lần lượt với phần tử thứ nhất, thứ hai, ... của mảng a cho đến khi gặp được phần tử có khóa cần tìm, hoặc đã tìm hết mảng mà không thấy 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061307"/>
          </a:xfrm>
          <a:prstGeom prst="rect">
            <a:avLst/>
          </a:prstGeom>
          <a:solidFill>
            <a:srgbClr val="F9B80C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762982"/>
            <a:ext cx="3530715" cy="1697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FFF"/>
                </a:solidFill>
                <a:latin typeface="Montserrat Ultra-Bold"/>
              </a:rPr>
              <a:t>Tìm kiếm tuyến tính</a:t>
            </a:r>
          </a:p>
          <a:p>
            <a:pPr>
              <a:lnSpc>
                <a:spcPts val="4370"/>
              </a:lnSpc>
            </a:pPr>
            <a:r>
              <a:rPr lang="en-US" sz="4966">
                <a:solidFill>
                  <a:srgbClr val="FFFFFF"/>
                </a:solidFill>
                <a:latin typeface="Montserrat Ultra-Bold"/>
              </a:rPr>
              <a:t>cải tiến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93948" y="775639"/>
            <a:ext cx="12899836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Thay vì kiểm tra 2 điều kiện (i&lt;n) và (a[i]==x), ta chỉ cần kiểm tra điều kiện chính (a[i]!=x) và đặt thêm một phần tử có giá trị x vào cuối mảng, như vậy bảo đảm luôn tìm thấy x trong mảng.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3998385"/>
            <a:ext cx="10946617" cy="5259915"/>
          </a:xfrm>
          <a:custGeom>
            <a:avLst/>
            <a:gdLst/>
            <a:ahLst/>
            <a:cxnLst/>
            <a:rect l="l" t="t" r="r" b="b"/>
            <a:pathLst>
              <a:path w="10946617" h="5259915">
                <a:moveTo>
                  <a:pt x="0" y="0"/>
                </a:moveTo>
                <a:lnTo>
                  <a:pt x="10946617" y="0"/>
                </a:lnTo>
                <a:lnTo>
                  <a:pt x="10946617" y="5259915"/>
                </a:lnTo>
                <a:lnTo>
                  <a:pt x="0" y="5259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30" t="-26574" r="-6923" b="-1430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061307"/>
          </a:xfrm>
          <a:prstGeom prst="rect">
            <a:avLst/>
          </a:prstGeom>
          <a:solidFill>
            <a:srgbClr val="F9B80C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8100" y="3619500"/>
            <a:ext cx="10946617" cy="6266197"/>
          </a:xfrm>
          <a:custGeom>
            <a:avLst/>
            <a:gdLst/>
            <a:ahLst/>
            <a:cxnLst/>
            <a:rect l="l" t="t" r="r" b="b"/>
            <a:pathLst>
              <a:path w="10946617" h="6266197">
                <a:moveTo>
                  <a:pt x="0" y="0"/>
                </a:moveTo>
                <a:lnTo>
                  <a:pt x="10946617" y="0"/>
                </a:lnTo>
                <a:lnTo>
                  <a:pt x="10946617" y="6266196"/>
                </a:lnTo>
                <a:lnTo>
                  <a:pt x="0" y="6266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49" t="-22658" r="-6749" b="-127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739924" y="3874994"/>
            <a:ext cx="6548076" cy="1712574"/>
          </a:xfrm>
          <a:custGeom>
            <a:avLst/>
            <a:gdLst/>
            <a:ahLst/>
            <a:cxnLst/>
            <a:rect l="l" t="t" r="r" b="b"/>
            <a:pathLst>
              <a:path w="6548076" h="1712574">
                <a:moveTo>
                  <a:pt x="0" y="0"/>
                </a:moveTo>
                <a:lnTo>
                  <a:pt x="6548076" y="0"/>
                </a:lnTo>
                <a:lnTo>
                  <a:pt x="6548076" y="1712574"/>
                </a:lnTo>
                <a:lnTo>
                  <a:pt x="0" y="1712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739924" y="6401255"/>
            <a:ext cx="6548076" cy="1712574"/>
          </a:xfrm>
          <a:custGeom>
            <a:avLst/>
            <a:gdLst/>
            <a:ahLst/>
            <a:cxnLst/>
            <a:rect l="l" t="t" r="r" b="b"/>
            <a:pathLst>
              <a:path w="6548076" h="1712574">
                <a:moveTo>
                  <a:pt x="0" y="0"/>
                </a:moveTo>
                <a:lnTo>
                  <a:pt x="6548076" y="0"/>
                </a:lnTo>
                <a:lnTo>
                  <a:pt x="6548076" y="1712574"/>
                </a:lnTo>
                <a:lnTo>
                  <a:pt x="0" y="171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39207"/>
            <a:ext cx="3530715" cy="114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FFF"/>
                </a:solidFill>
                <a:latin typeface="Montserrat Ultra-Bold"/>
              </a:rPr>
              <a:t>Tìm kiếm nhị phân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66411" y="981075"/>
            <a:ext cx="12899836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Kiểm tra x với phần tử giữa mảng(a[mid]), nếu x&gt;a[mid] thì kiểm tra trên mảng con bên phải a[mid] hoặc x&lt;a[i] thì kiểm tra lại trên mảng con bên trái a[mid]. Thực hiện cho đến khi tìm thấy x hoặc hết mảng.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7092641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9177205"/>
            <a:ext cx="5330907" cy="1109795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4049" y="2060549"/>
            <a:ext cx="6975251" cy="589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9B80C"/>
                </a:solidFill>
                <a:latin typeface="Montserrat"/>
              </a:rPr>
              <a:t>Đánh giá độ phức tạp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4049" y="3660297"/>
            <a:ext cx="6863901" cy="294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Giải thuật tuyến tính là phương pháp tổng quát nhất.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Tuyến tính cải tiến giảm được phép so sánh của điều kiện dừng vòng lặp.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Tìm kiếm nhị phân rút được rất nhiều thời gian thực hiện.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91" y="1833611"/>
            <a:ext cx="6018398" cy="6018398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12196047" y="8847122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-903634" y="2343101"/>
            <a:ext cx="5015332" cy="54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3"/>
              </a:lnSpc>
              <a:spcBef>
                <a:spcPct val="0"/>
              </a:spcBef>
            </a:pPr>
            <a:r>
              <a:rPr lang="en-US" sz="3166">
                <a:solidFill>
                  <a:srgbClr val="000000"/>
                </a:solidFill>
                <a:latin typeface="Montserrat Ultra-Bold"/>
              </a:rPr>
              <a:t>T(NP)=O(log n)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631200" y="6802259"/>
            <a:ext cx="5015332" cy="54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3"/>
              </a:lnSpc>
              <a:spcBef>
                <a:spcPct val="0"/>
              </a:spcBef>
            </a:pPr>
            <a:r>
              <a:rPr lang="en-US" sz="3166">
                <a:solidFill>
                  <a:srgbClr val="000000"/>
                </a:solidFill>
                <a:latin typeface="Montserrat Ultra-Bold"/>
              </a:rPr>
              <a:t>T(TTCT)=O(n)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68718" y="2583872"/>
            <a:ext cx="5015332" cy="54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3"/>
              </a:lnSpc>
              <a:spcBef>
                <a:spcPct val="0"/>
              </a:spcBef>
            </a:pPr>
            <a:r>
              <a:rPr lang="en-US" sz="3166">
                <a:solidFill>
                  <a:srgbClr val="000000"/>
                </a:solidFill>
                <a:latin typeface="Montserrat Bold"/>
              </a:rPr>
              <a:t>T(TT)=O(n)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407906" cy="5739018"/>
          </a:xfrm>
          <a:prstGeom prst="rect">
            <a:avLst/>
          </a:prstGeom>
          <a:solidFill>
            <a:srgbClr val="F9B80C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866" y="851374"/>
            <a:ext cx="8103226" cy="810322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9890" y="1190625"/>
            <a:ext cx="9228017" cy="592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FFF"/>
                </a:solidFill>
                <a:latin typeface="Montserrat Ultra-Bold"/>
              </a:rPr>
              <a:t>Standard Template Library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90374"/>
            <a:ext cx="6863901" cy="195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Để lập trình viên nhanh chóng  khai thác các cấu trúc dữ liệu cũng như các thuật toán trở nên dễ dàng hơn, tổng quát hơn.</a:t>
            </a:r>
          </a:p>
        </p:txBody>
      </p:sp>
      <p:sp>
        <p:nvSpPr>
          <p:cNvPr id="6" name="Freeform 6"/>
          <p:cNvSpPr/>
          <p:nvPr/>
        </p:nvSpPr>
        <p:spPr>
          <a:xfrm>
            <a:off x="7624047" y="8847122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017823" y="-438368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892601" y="8417232"/>
            <a:ext cx="6096393" cy="545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3"/>
              </a:lnSpc>
              <a:spcBef>
                <a:spcPct val="0"/>
              </a:spcBef>
            </a:pPr>
            <a:r>
              <a:rPr lang="en-US" sz="3266">
                <a:solidFill>
                  <a:srgbClr val="000000"/>
                </a:solidFill>
                <a:latin typeface="Montserrat Ultra-Bold"/>
              </a:rPr>
              <a:t>Containers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56164" y="1481580"/>
            <a:ext cx="6096393" cy="545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3"/>
              </a:lnSpc>
              <a:spcBef>
                <a:spcPct val="0"/>
              </a:spcBef>
            </a:pPr>
            <a:r>
              <a:rPr lang="en-US" sz="3266">
                <a:solidFill>
                  <a:srgbClr val="000000"/>
                </a:solidFill>
                <a:latin typeface="Montserrat Ultra-Bold"/>
              </a:rPr>
              <a:t>Functors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38244" y="8412681"/>
            <a:ext cx="6096393" cy="545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3"/>
              </a:lnSpc>
              <a:spcBef>
                <a:spcPct val="0"/>
              </a:spcBef>
            </a:pPr>
            <a:r>
              <a:rPr lang="en-US" sz="3266">
                <a:solidFill>
                  <a:srgbClr val="000000"/>
                </a:solidFill>
                <a:latin typeface="Montserrat Ultra-Bold"/>
              </a:rPr>
              <a:t>Iterators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07906" y="4833832"/>
            <a:ext cx="6096393" cy="545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3"/>
              </a:lnSpc>
              <a:spcBef>
                <a:spcPct val="0"/>
              </a:spcBef>
            </a:pPr>
            <a:r>
              <a:rPr lang="en-US" sz="3266">
                <a:solidFill>
                  <a:srgbClr val="000000"/>
                </a:solidFill>
                <a:latin typeface="Montserrat Ultra-Bold"/>
              </a:rPr>
              <a:t>Algorithms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550</Words>
  <Application>Microsoft Office PowerPoint</Application>
  <PresentationFormat>Tùy chỉnh</PresentationFormat>
  <Paragraphs>71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5" baseType="lpstr">
      <vt:lpstr>Montserrat Ultra-Bold</vt:lpstr>
      <vt:lpstr>Arial</vt:lpstr>
      <vt:lpstr>Noto Sans Bold</vt:lpstr>
      <vt:lpstr>Montserrat</vt:lpstr>
      <vt:lpstr>Montserrat Bold</vt:lpstr>
      <vt:lpstr>Calibri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N1</dc:title>
  <cp:lastModifiedBy>Không Huỳnh Ngọc Hân</cp:lastModifiedBy>
  <cp:revision>3</cp:revision>
  <dcterms:created xsi:type="dcterms:W3CDTF">2006-08-16T00:00:00Z</dcterms:created>
  <dcterms:modified xsi:type="dcterms:W3CDTF">2024-03-14T03:54:16Z</dcterms:modified>
  <dc:identifier>DAF-JorxFCI</dc:identifier>
</cp:coreProperties>
</file>