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306" r:id="rId6"/>
    <p:sldId id="309" r:id="rId7"/>
    <p:sldId id="310" r:id="rId8"/>
    <p:sldId id="312" r:id="rId9"/>
    <p:sldId id="319" r:id="rId10"/>
    <p:sldId id="266" r:id="rId11"/>
    <p:sldId id="318" r:id="rId12"/>
    <p:sldId id="320" r:id="rId13"/>
    <p:sldId id="313" r:id="rId14"/>
    <p:sldId id="314" r:id="rId15"/>
    <p:sldId id="315" r:id="rId16"/>
    <p:sldId id="316" r:id="rId17"/>
    <p:sldId id="317" r:id="rId18"/>
    <p:sldId id="335" r:id="rId19"/>
    <p:sldId id="336" r:id="rId20"/>
    <p:sldId id="337" r:id="rId21"/>
    <p:sldId id="338" r:id="rId22"/>
    <p:sldId id="262" r:id="rId23"/>
    <p:sldId id="331" r:id="rId24"/>
    <p:sldId id="333" r:id="rId25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7"/>
      <p:bold r:id="rId28"/>
    </p:embeddedFont>
    <p:embeddedFont>
      <p:font typeface="Merriweather Black" panose="00000A00000000000000" pitchFamily="2" charset="0"/>
      <p:bold r:id="rId29"/>
    </p:embeddedFont>
    <p:embeddedFont>
      <p:font typeface="Spectral" panose="020B0604020202020204" charset="0"/>
      <p:regular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6677CAC-E3DE-4802-98C5-630D795EC5CC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32c0d347fb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32c0d347fb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32c0d347fb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32c0d347fb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32c0d347fb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32c0d347fb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132c0d347f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132c0d347f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132c0d347fb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132c0d347fb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 panose="02020502060000000000"/>
                <a:ea typeface="Spectral Light" panose="02020502060000000000"/>
                <a:cs typeface="Spectral Light" panose="02020502060000000000"/>
                <a:sym typeface="Spectral Light" panose="0202050206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5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204" name="Google Shape;204;p5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05" name="Google Shape;20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6" name="Google Shape;20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0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0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0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" name="Google Shape;21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" name="Google Shape;21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" name="Google Shape;21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1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5" name="Google Shape;21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16" name="Google Shape;21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" name="Google Shape;21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24" name="Google Shape;224;p5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25" name="Google Shape;22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26" name="Google Shape;22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2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0" name="Google Shape;23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1" name="Google Shape;23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2" name="Google Shape;23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" name="Google Shape;23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5" name="Google Shape;23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36" name="Google Shape;23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" name="Google Shape;23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3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" name="Google Shape;23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" name="Google Shape;24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44" name="Google Shape;244;p5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45" name="Google Shape;24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46" name="Google Shape;24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4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5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5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4" name="Google Shape;25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5" name="Google Shape;25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56" name="Google Shape;25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" name="Google Shape;25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" name="Google Shape;25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" name="Google Shape;25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" name="Google Shape;26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1" name="Google Shape;26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" name="Google Shape;26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" name="Google Shape;26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64" name="Google Shape;264;p5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65" name="Google Shape;26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66" name="Google Shape;26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7" name="Google Shape;26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9" name="Google Shape;26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0" name="Google Shape;27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" name="Google Shape;27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" name="Google Shape;27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" name="Google Shape;27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5" name="Google Shape;27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76" name="Google Shape;27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27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27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27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0" name="Google Shape;28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Google Shape;28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28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28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84" name="Google Shape;284;p5"/>
          <p:cNvSpPr/>
          <p:nvPr/>
        </p:nvSpPr>
        <p:spPr>
          <a:xfrm rot="10800000" flipH="1">
            <a:off x="4669125" y="4263572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"/>
          <p:cNvSpPr/>
          <p:nvPr/>
        </p:nvSpPr>
        <p:spPr>
          <a:xfrm rot="10800000" flipH="1">
            <a:off x="4144582" y="4693112"/>
            <a:ext cx="221100" cy="2157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"/>
          <p:cNvSpPr txBox="1">
            <a:spLocks noGrp="1"/>
          </p:cNvSpPr>
          <p:nvPr>
            <p:ph type="subTitle" idx="1"/>
          </p:nvPr>
        </p:nvSpPr>
        <p:spPr>
          <a:xfrm>
            <a:off x="1334700" y="2025313"/>
            <a:ext cx="30174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subTitle" idx="2"/>
          </p:nvPr>
        </p:nvSpPr>
        <p:spPr>
          <a:xfrm>
            <a:off x="1334700" y="2399700"/>
            <a:ext cx="3017400" cy="1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ubTitle" idx="3"/>
          </p:nvPr>
        </p:nvSpPr>
        <p:spPr>
          <a:xfrm>
            <a:off x="4791900" y="2025313"/>
            <a:ext cx="30174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289" name="Google Shape;289;p5"/>
          <p:cNvSpPr txBox="1">
            <a:spLocks noGrp="1"/>
          </p:cNvSpPr>
          <p:nvPr>
            <p:ph type="subTitle" idx="4"/>
          </p:nvPr>
        </p:nvSpPr>
        <p:spPr>
          <a:xfrm>
            <a:off x="4791911" y="2399700"/>
            <a:ext cx="3017400" cy="1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5"/>
          <p:cNvSpPr txBox="1">
            <a:spLocks noGrp="1"/>
          </p:cNvSpPr>
          <p:nvPr>
            <p:ph type="title"/>
          </p:nvPr>
        </p:nvSpPr>
        <p:spPr>
          <a:xfrm>
            <a:off x="541875" y="339325"/>
            <a:ext cx="80616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383" name="Google Shape;383;p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84" name="Google Shape;384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85" name="Google Shape;385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6" name="Google Shape;386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7" name="Google Shape;387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8" name="Google Shape;388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9" name="Google Shape;389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0" name="Google Shape;390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1" name="Google Shape;391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3" name="Google Shape;393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4" name="Google Shape;394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95" name="Google Shape;395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6" name="Google Shape;396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7" name="Google Shape;397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8" name="Google Shape;398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" name="Google Shape;399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0" name="Google Shape;400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03" name="Google Shape;403;p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04" name="Google Shape;404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05" name="Google Shape;405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6" name="Google Shape;406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2" name="Google Shape;412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3" name="Google Shape;413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4" name="Google Shape;414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15" name="Google Shape;415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8" name="Google Shape;418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9" name="Google Shape;419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3" name="Google Shape;423;p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424" name="Google Shape;424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25" name="Google Shape;425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6" name="Google Shape;426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7" name="Google Shape;427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0" name="Google Shape;430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1" name="Google Shape;431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4" name="Google Shape;434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35" name="Google Shape;435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7" name="Google Shape;437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8" name="Google Shape;438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9" name="Google Shape;439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0" name="Google Shape;440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441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442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43" name="Google Shape;443;p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444" name="Google Shape;444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45" name="Google Shape;445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6" name="Google Shape;446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7" name="Google Shape;447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8" name="Google Shape;448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9" name="Google Shape;449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1" name="Google Shape;451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2" name="Google Shape;452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3" name="Google Shape;453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54" name="Google Shape;454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55" name="Google Shape;455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6" name="Google Shape;456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7" name="Google Shape;457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8" name="Google Shape;458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9" name="Google Shape;459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0" name="Google Shape;460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1" name="Google Shape;461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2" name="Google Shape;462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463" name="Google Shape;463;p7"/>
          <p:cNvSpPr txBox="1">
            <a:spLocks noGrp="1"/>
          </p:cNvSpPr>
          <p:nvPr>
            <p:ph type="title"/>
          </p:nvPr>
        </p:nvSpPr>
        <p:spPr>
          <a:xfrm>
            <a:off x="540100" y="340900"/>
            <a:ext cx="460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4" name="Google Shape;464;p7"/>
          <p:cNvSpPr txBox="1">
            <a:spLocks noGrp="1"/>
          </p:cNvSpPr>
          <p:nvPr>
            <p:ph type="body" idx="1"/>
          </p:nvPr>
        </p:nvSpPr>
        <p:spPr>
          <a:xfrm>
            <a:off x="540100" y="2571750"/>
            <a:ext cx="5764200" cy="186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5" name="Google Shape;465;p7"/>
          <p:cNvSpPr/>
          <p:nvPr/>
        </p:nvSpPr>
        <p:spPr>
          <a:xfrm flipH="1">
            <a:off x="974351" y="4660423"/>
            <a:ext cx="282900" cy="275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1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899" name="Google Shape;899;p1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00" name="Google Shape;90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01" name="Google Shape;90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2" name="Google Shape;90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3" name="Google Shape;90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5" name="Google Shape;90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6" name="Google Shape;90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7" name="Google Shape;90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8" name="Google Shape;90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9" name="Google Shape;90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10" name="Google Shape;91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11" name="Google Shape;91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2" name="Google Shape;91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3" name="Google Shape;91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4" name="Google Shape;91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5" name="Google Shape;91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6" name="Google Shape;91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9" name="Google Shape;919;p1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20" name="Google Shape;92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21" name="Google Shape;92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30" name="Google Shape;93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31" name="Google Shape;93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6" name="Google Shape;93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7" name="Google Shape;93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9" name="Google Shape;939;p1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40" name="Google Shape;94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41" name="Google Shape;94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2" name="Google Shape;94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5" name="Google Shape;94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6" name="Google Shape;94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7" name="Google Shape;94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0" name="Google Shape;95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51" name="Google Shape;95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8" name="Google Shape;95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9" name="Google Shape;959;p1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60" name="Google Shape;96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61" name="Google Shape;96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3" name="Google Shape;96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4" name="Google Shape;96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5" name="Google Shape;96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7" name="Google Shape;96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8" name="Google Shape;96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9" name="Google Shape;96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70" name="Google Shape;97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71" name="Google Shape;97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2" name="Google Shape;97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3" name="Google Shape;97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4" name="Google Shape;97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5" name="Google Shape;97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7" name="Google Shape;97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8" name="Google Shape;97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79" name="Google Shape;979;p16"/>
          <p:cNvSpPr txBox="1">
            <a:spLocks noGrp="1"/>
          </p:cNvSpPr>
          <p:nvPr>
            <p:ph type="subTitle" idx="1"/>
          </p:nvPr>
        </p:nvSpPr>
        <p:spPr>
          <a:xfrm>
            <a:off x="71322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980" name="Google Shape;980;p16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16"/>
          <p:cNvSpPr txBox="1">
            <a:spLocks noGrp="1"/>
          </p:cNvSpPr>
          <p:nvPr>
            <p:ph type="subTitle" idx="3"/>
          </p:nvPr>
        </p:nvSpPr>
        <p:spPr>
          <a:xfrm>
            <a:off x="2697450" y="3039978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982" name="Google Shape;982;p16"/>
          <p:cNvSpPr txBox="1">
            <a:spLocks noGrp="1"/>
          </p:cNvSpPr>
          <p:nvPr>
            <p:ph type="subTitle" idx="4"/>
          </p:nvPr>
        </p:nvSpPr>
        <p:spPr>
          <a:xfrm>
            <a:off x="2697450" y="3378023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16"/>
          <p:cNvSpPr txBox="1">
            <a:spLocks noGrp="1"/>
          </p:cNvSpPr>
          <p:nvPr>
            <p:ph type="subTitle" idx="5"/>
          </p:nvPr>
        </p:nvSpPr>
        <p:spPr>
          <a:xfrm>
            <a:off x="468168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 panose="00000500000000000000"/>
              <a:buNone/>
              <a:defRPr sz="2000" b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984" name="Google Shape;984;p16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6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9pPr>
          </a:lstStyle>
          <a:p>
            <a:endParaRPr/>
          </a:p>
        </p:txBody>
      </p:sp>
      <p:sp>
        <p:nvSpPr>
          <p:cNvPr id="986" name="Google Shape;986;p16"/>
          <p:cNvSpPr/>
          <p:nvPr/>
        </p:nvSpPr>
        <p:spPr>
          <a:xfrm>
            <a:off x="4979394" y="46336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 panose="00000A00000000000000"/>
              <a:buNone/>
              <a:defRPr sz="2800">
                <a:solidFill>
                  <a:schemeClr val="dk1"/>
                </a:solidFill>
                <a:latin typeface="Merriweather Black" panose="00000A00000000000000"/>
                <a:ea typeface="Merriweather Black" panose="00000A00000000000000"/>
                <a:cs typeface="Merriweather Black" panose="00000A00000000000000"/>
                <a:sym typeface="Merriweather Black" panose="00000A00000000000000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 panose="00000500000000000000"/>
              <a:buNone/>
              <a:defRPr sz="28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 panose="00000500000000000000"/>
              <a:buNone/>
              <a:defRPr sz="28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 panose="00000500000000000000"/>
              <a:buNone/>
              <a:defRPr sz="28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 panose="00000500000000000000"/>
              <a:buNone/>
              <a:defRPr sz="28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 panose="00000500000000000000"/>
              <a:buNone/>
              <a:defRPr sz="28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 panose="00000500000000000000"/>
              <a:buNone/>
              <a:defRPr sz="28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 panose="00000500000000000000"/>
              <a:buNone/>
              <a:defRPr sz="28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 panose="00000500000000000000"/>
              <a:buNone/>
              <a:defRPr sz="28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 panose="00000500000000000000"/>
              <a:buNone/>
              <a:defRPr sz="28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 panose="02020502060000000000"/>
              <a:buChar char="●"/>
              <a:defRPr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 panose="02020502060000000000"/>
              <a:buChar char="○"/>
              <a:defRPr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 panose="02020502060000000000"/>
              <a:buChar char="■"/>
              <a:defRPr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 panose="02020502060000000000"/>
              <a:buChar char="●"/>
              <a:defRPr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 panose="02020502060000000000"/>
              <a:buChar char="○"/>
              <a:defRPr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 panose="02020502060000000000"/>
              <a:buChar char="■"/>
              <a:defRPr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 panose="02020502060000000000"/>
              <a:buChar char="●"/>
              <a:defRPr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 panose="02020502060000000000"/>
              <a:buChar char="○"/>
              <a:defRPr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 panose="02020502060000000000"/>
              <a:buChar char="■"/>
              <a:defRPr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689555" y="696302"/>
            <a:ext cx="5756825" cy="2229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375707" y="3123592"/>
            <a:ext cx="3506438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rtl="0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/>
              <a:t>23521149 – Phan </a:t>
            </a:r>
            <a:r>
              <a:rPr lang="en-US" dirty="0" err="1"/>
              <a:t>Đức</a:t>
            </a:r>
            <a:r>
              <a:rPr lang="en-US" dirty="0"/>
              <a:t> Thành </a:t>
            </a:r>
            <a:r>
              <a:rPr lang="en-US" dirty="0" err="1"/>
              <a:t>Phát</a:t>
            </a:r>
            <a:br>
              <a:rPr lang="en-US" dirty="0"/>
            </a:br>
            <a:endParaRPr lang="en-US"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32168" y="973335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QUEUE</a:t>
            </a:r>
            <a:endParaRPr dirty="0"/>
          </a:p>
        </p:txBody>
      </p:sp>
      <p:sp>
        <p:nvSpPr>
          <p:cNvPr id="2082" name="Google Shape;2082;p33"/>
          <p:cNvSpPr/>
          <p:nvPr/>
        </p:nvSpPr>
        <p:spPr>
          <a:xfrm>
            <a:off x="2923715" y="1961066"/>
            <a:ext cx="3306542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 panose="00000500000000000000"/>
              </a:rPr>
              <a:t>(HÀNG ĐỢI)</a:t>
            </a:r>
            <a:endParaRPr b="1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 panose="00000500000000000000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 panose="00000500000000000000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080;p33"/>
          <p:cNvSpPr txBox="1"/>
          <p:nvPr/>
        </p:nvSpPr>
        <p:spPr>
          <a:xfrm>
            <a:off x="1850938" y="3587950"/>
            <a:ext cx="411549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16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9pPr>
          </a:lstStyle>
          <a:p>
            <a:pPr marL="0" indent="0"/>
            <a:r>
              <a:rPr lang="en-US" dirty="0"/>
              <a:t>23520242 –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Danh</a:t>
            </a:r>
          </a:p>
        </p:txBody>
      </p:sp>
      <p:sp>
        <p:nvSpPr>
          <p:cNvPr id="3" name="Google Shape;2080;p33"/>
          <p:cNvSpPr txBox="1"/>
          <p:nvPr/>
        </p:nvSpPr>
        <p:spPr>
          <a:xfrm>
            <a:off x="2897275" y="4066035"/>
            <a:ext cx="3969739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16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ectral" panose="02020502060000000000"/>
              <a:buNone/>
              <a:defRPr sz="28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9pPr>
          </a:lstStyle>
          <a:p>
            <a:pPr marL="0" indent="0"/>
            <a:r>
              <a:rPr lang="en-US" dirty="0"/>
              <a:t>23520133 –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 </a:t>
            </a:r>
            <a:r>
              <a:rPr lang="en-US" dirty="0" err="1"/>
              <a:t>Bảo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1" name="Google Shape;2411;p43"/>
          <p:cNvGrpSpPr/>
          <p:nvPr/>
        </p:nvGrpSpPr>
        <p:grpSpPr>
          <a:xfrm>
            <a:off x="234406" y="620493"/>
            <a:ext cx="877154" cy="459493"/>
            <a:chOff x="7055900" y="279450"/>
            <a:chExt cx="1820576" cy="953700"/>
          </a:xfrm>
        </p:grpSpPr>
        <p:sp>
          <p:nvSpPr>
            <p:cNvPr id="2412" name="Google Shape;2412;p4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2416;p4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7" name="Google Shape;2407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0362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Cài</a:t>
            </a:r>
            <a:r>
              <a:rPr lang="en-US" dirty="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 </a:t>
            </a:r>
            <a:r>
              <a:rPr lang="en-US" dirty="0" err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đặt</a:t>
            </a:r>
            <a:r>
              <a:rPr lang="en-US" dirty="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 Queue </a:t>
            </a:r>
            <a:r>
              <a:rPr lang="en-US" dirty="0" err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bằng</a:t>
            </a:r>
            <a:r>
              <a:rPr lang="en-US" dirty="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 </a:t>
            </a:r>
            <a:r>
              <a:rPr lang="en-US" dirty="0" err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mảng</a:t>
            </a:r>
            <a:r>
              <a:rPr lang="en-US" dirty="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 1 </a:t>
            </a:r>
            <a:r>
              <a:rPr lang="en-US" dirty="0" err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chiều</a:t>
            </a:r>
            <a:endParaRPr lang="en-US" dirty="0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2410" name="Google Shape;2410;p43"/>
          <p:cNvSpPr/>
          <p:nvPr/>
        </p:nvSpPr>
        <p:spPr>
          <a:xfrm>
            <a:off x="6706428" y="915436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43"/>
          <p:cNvSpPr/>
          <p:nvPr/>
        </p:nvSpPr>
        <p:spPr>
          <a:xfrm>
            <a:off x="858210" y="3810435"/>
            <a:ext cx="506700" cy="4941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2418;p43"/>
          <p:cNvGrpSpPr/>
          <p:nvPr/>
        </p:nvGrpSpPr>
        <p:grpSpPr>
          <a:xfrm>
            <a:off x="7731362" y="3679399"/>
            <a:ext cx="861193" cy="1115770"/>
            <a:chOff x="7465916" y="720492"/>
            <a:chExt cx="1139144" cy="1477450"/>
          </a:xfrm>
        </p:grpSpPr>
        <p:sp>
          <p:nvSpPr>
            <p:cNvPr id="2419" name="Google Shape;2419;p43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32" y="787177"/>
            <a:ext cx="7232340" cy="43563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3"/>
          <p:cNvSpPr txBox="1">
            <a:spLocks noGrp="1"/>
          </p:cNvSpPr>
          <p:nvPr>
            <p:ph type="title"/>
          </p:nvPr>
        </p:nvSpPr>
        <p:spPr>
          <a:xfrm>
            <a:off x="541875" y="339325"/>
            <a:ext cx="80616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Cách cài đặt</a:t>
            </a:r>
            <a:endParaRPr dirty="0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2410" name="Google Shape;2410;p43"/>
          <p:cNvSpPr/>
          <p:nvPr/>
        </p:nvSpPr>
        <p:spPr>
          <a:xfrm>
            <a:off x="6706428" y="915436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1" name="Google Shape;2411;p43"/>
          <p:cNvGrpSpPr/>
          <p:nvPr/>
        </p:nvGrpSpPr>
        <p:grpSpPr>
          <a:xfrm>
            <a:off x="1390786" y="192305"/>
            <a:ext cx="877154" cy="459493"/>
            <a:chOff x="7055900" y="279450"/>
            <a:chExt cx="1820576" cy="953700"/>
          </a:xfrm>
        </p:grpSpPr>
        <p:sp>
          <p:nvSpPr>
            <p:cNvPr id="2412" name="Google Shape;2412;p4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43"/>
          <p:cNvSpPr/>
          <p:nvPr/>
        </p:nvSpPr>
        <p:spPr>
          <a:xfrm>
            <a:off x="858210" y="3810435"/>
            <a:ext cx="506700" cy="4941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2418;p43"/>
          <p:cNvGrpSpPr/>
          <p:nvPr/>
        </p:nvGrpSpPr>
        <p:grpSpPr>
          <a:xfrm>
            <a:off x="7731362" y="3679399"/>
            <a:ext cx="861193" cy="1115770"/>
            <a:chOff x="7465916" y="720492"/>
            <a:chExt cx="1139144" cy="1477450"/>
          </a:xfrm>
        </p:grpSpPr>
        <p:sp>
          <p:nvSpPr>
            <p:cNvPr id="2419" name="Google Shape;2419;p43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15" y="1149893"/>
            <a:ext cx="8275320" cy="3524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1" name="Google Shape;2411;p43"/>
          <p:cNvGrpSpPr/>
          <p:nvPr/>
        </p:nvGrpSpPr>
        <p:grpSpPr>
          <a:xfrm>
            <a:off x="234406" y="620493"/>
            <a:ext cx="877154" cy="459493"/>
            <a:chOff x="7055900" y="279450"/>
            <a:chExt cx="1820576" cy="953700"/>
          </a:xfrm>
        </p:grpSpPr>
        <p:sp>
          <p:nvSpPr>
            <p:cNvPr id="2412" name="Google Shape;2412;p4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2416;p4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7" name="Google Shape;2407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80624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Cài</a:t>
            </a:r>
            <a:r>
              <a:rPr lang="en-US" dirty="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 </a:t>
            </a:r>
            <a:r>
              <a:rPr lang="en-US" dirty="0" err="1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đặt</a:t>
            </a:r>
            <a:r>
              <a:rPr lang="en-US" dirty="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 Queue DSLK </a:t>
            </a:r>
          </a:p>
        </p:txBody>
      </p:sp>
      <p:sp>
        <p:nvSpPr>
          <p:cNvPr id="2410" name="Google Shape;2410;p43"/>
          <p:cNvSpPr/>
          <p:nvPr/>
        </p:nvSpPr>
        <p:spPr>
          <a:xfrm>
            <a:off x="6706428" y="915436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43"/>
          <p:cNvSpPr/>
          <p:nvPr/>
        </p:nvSpPr>
        <p:spPr>
          <a:xfrm>
            <a:off x="858210" y="3810435"/>
            <a:ext cx="506700" cy="4941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2418;p43"/>
          <p:cNvGrpSpPr/>
          <p:nvPr/>
        </p:nvGrpSpPr>
        <p:grpSpPr>
          <a:xfrm>
            <a:off x="7731362" y="3679399"/>
            <a:ext cx="861193" cy="1115770"/>
            <a:chOff x="7465916" y="720492"/>
            <a:chExt cx="1139144" cy="1477450"/>
          </a:xfrm>
        </p:grpSpPr>
        <p:sp>
          <p:nvSpPr>
            <p:cNvPr id="2419" name="Google Shape;2419;p43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336" y="838965"/>
            <a:ext cx="5752430" cy="4228064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-641600" y="328370"/>
            <a:ext cx="4626860" cy="372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Basic Operations</a:t>
            </a:r>
            <a:endParaRPr dirty="0"/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366537" y="1365730"/>
            <a:ext cx="6807414" cy="28600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indent="-342900">
              <a:buFont typeface="+mj-lt"/>
              <a:buAutoNum type="arabicPeriod"/>
            </a:pPr>
            <a:r>
              <a:rPr lang="vi-VN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EnQueue(O): Thêm đối tượng O vào cuối hàng đợi.</a:t>
            </a:r>
            <a:endParaRPr lang="en-US" sz="1800" b="0" i="0" u="none" strike="noStrike" baseline="0" dirty="0">
              <a:latin typeface="Tahoma" panose="020B0604030504040204" pitchFamily="34" charset="0"/>
            </a:endParaRPr>
          </a:p>
          <a:p>
            <a:pPr marL="4826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  <a:p>
            <a:pPr marL="482600" indent="-342900">
              <a:buFont typeface="+mj-lt"/>
              <a:buAutoNum type="arabicPeriod"/>
            </a:pPr>
            <a:r>
              <a:rPr lang="vi-VN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DeQueue(): Lấy đối tượng ở đầu hàng đợi</a:t>
            </a:r>
            <a:endParaRPr lang="en-US" sz="1800" b="0" i="0" u="none" strike="noStrike" baseline="0" dirty="0">
              <a:latin typeface="Tahoma" panose="020B0604030504040204" pitchFamily="34" charset="0"/>
            </a:endParaRPr>
          </a:p>
          <a:p>
            <a:pPr marL="4826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  <a:p>
            <a:pPr marL="482600" indent="-342900">
              <a:buFont typeface="+mj-lt"/>
              <a:buAutoNum type="arabicPeriod"/>
            </a:pP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isEmpty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():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Kiểm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tra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xem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hàng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đợi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có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rỗng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hay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không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?</a:t>
            </a:r>
            <a:endParaRPr lang="en-US" sz="1800" b="0" i="0" u="none" strike="noStrike" baseline="0" dirty="0">
              <a:latin typeface="Tahoma" panose="020B0604030504040204" pitchFamily="34" charset="0"/>
            </a:endParaRPr>
          </a:p>
          <a:p>
            <a:pPr marL="482600" indent="-342900"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  <a:p>
            <a:pPr marL="4826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Front():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Trả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về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giá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trị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của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phần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tử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nằm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đầu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hàng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đợi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mà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không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hủy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nó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. </a:t>
            </a:r>
          </a:p>
          <a:p>
            <a:pPr marL="939800" lvl="1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lang="en-US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-480060" y="328370"/>
            <a:ext cx="6431280" cy="372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EnQueue(O)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:</a:t>
            </a:r>
            <a:r>
              <a:rPr lang="vi-VN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Thêm đối tượng O vào cuối hàng đợi.</a:t>
            </a:r>
            <a:endParaRPr sz="18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>
            <a:off x="41475" y="1544124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9090" y="926831"/>
          <a:ext cx="5776020" cy="786130"/>
        </p:xfrm>
        <a:graphic>
          <a:graphicData uri="http://schemas.openxmlformats.org/drawingml/2006/table">
            <a:tbl>
              <a:tblPr firstRow="1" bandRow="1">
                <a:tableStyleId>{D6677CAC-E3DE-4802-98C5-630D795EC5CC}</a:tableStyleId>
              </a:tblPr>
              <a:tblGrid>
                <a:gridCol w="96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6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475" y="880134"/>
            <a:ext cx="967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0050" y="1116009"/>
            <a:ext cx="34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5115" y="1126736"/>
            <a:ext cx="34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22560" y="1126737"/>
            <a:ext cx="34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22" y="1817481"/>
            <a:ext cx="7966378" cy="311915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208275" y="591255"/>
            <a:ext cx="0" cy="3961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37567" y="591255"/>
            <a:ext cx="0" cy="3961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5109" y="2689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front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65489" y="268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rear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99251" y="108334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Enqueue()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09618 0.0015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6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93827E-6 L 0.09636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18 0.00154 L 0.18403 -0.003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6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36 0.00185 L 0.18664 0.0030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6" grpId="0" animBg="1"/>
      <p:bldP spid="5" grpId="0"/>
      <p:bldP spid="6" grpId="0"/>
      <p:bldP spid="11" grpId="0"/>
      <p:bldP spid="12" grpId="0"/>
      <p:bldP spid="17" grpId="0"/>
      <p:bldP spid="20" grpId="0"/>
      <p:bldP spid="20" grpId="1"/>
      <p:bldP spid="20" grpId="2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9" name="Google Shape;2479;p45"/>
          <p:cNvGrpSpPr/>
          <p:nvPr/>
        </p:nvGrpSpPr>
        <p:grpSpPr>
          <a:xfrm>
            <a:off x="366933" y="1535952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-76200" y="337261"/>
            <a:ext cx="4770120" cy="372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algn="l"/>
            <a:r>
              <a:rPr lang="vi-VN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DeQueue(): Lấy đối tượng ở đầu hàng đợi</a:t>
            </a:r>
            <a:endParaRPr lang="en-US" sz="1800" b="0" i="0" u="none" strike="noStrike" baseline="0" dirty="0">
              <a:latin typeface="Tahoma" panose="020B0604030504040204" pitchFamily="34" charset="0"/>
            </a:endParaRP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9660" y="917740"/>
          <a:ext cx="6347460" cy="786130"/>
        </p:xfrm>
        <a:graphic>
          <a:graphicData uri="http://schemas.openxmlformats.org/drawingml/2006/table">
            <a:tbl>
              <a:tblPr firstRow="1" bandRow="1">
                <a:tableStyleId>{D6677CAC-E3DE-4802-98C5-630D795EC5CC}</a:tableStyleId>
              </a:tblPr>
              <a:tblGrid>
                <a:gridCol w="105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6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19" y="818460"/>
            <a:ext cx="967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3180" y="1093721"/>
            <a:ext cx="34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8245" y="1141871"/>
            <a:ext cx="34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5690" y="1141872"/>
            <a:ext cx="34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1567252"/>
            <a:ext cx="6682740" cy="33517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37120" y="748463"/>
            <a:ext cx="135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Dequeues()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95062E-6 L -0.11424 0.0064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3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95062E-6 L -0.11354 2.46914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9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5 2.46914E-6 L -0.22587 0.006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1" grpId="1"/>
      <p:bldP spid="12" grpId="0"/>
      <p:bldP spid="12" grpId="1"/>
      <p:bldP spid="12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9" name="Google Shape;2479;p45"/>
          <p:cNvGrpSpPr/>
          <p:nvPr/>
        </p:nvGrpSpPr>
        <p:grpSpPr>
          <a:xfrm>
            <a:off x="366933" y="1535952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-76200" y="337261"/>
            <a:ext cx="6972300" cy="372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/>
            <a:r>
              <a:rPr lang="en-US" sz="1800" dirty="0" err="1">
                <a:solidFill>
                  <a:srgbClr val="363C3C"/>
                </a:solidFill>
                <a:latin typeface="Tahoma" panose="020B0604030504040204" pitchFamily="34" charset="0"/>
              </a:rPr>
              <a:t>i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sEmpty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():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Kiểm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tra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xem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hàng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đợi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có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rỗng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hay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không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?</a:t>
            </a:r>
            <a:endParaRPr lang="en-US" sz="1800" b="0" i="0" u="none" strike="noStrike" baseline="0" dirty="0">
              <a:latin typeface="Tahoma" panose="020B0604030504040204" pitchFamily="34" charset="0"/>
            </a:endParaRP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9660" y="917740"/>
          <a:ext cx="6347460" cy="786130"/>
        </p:xfrm>
        <a:graphic>
          <a:graphicData uri="http://schemas.openxmlformats.org/drawingml/2006/table">
            <a:tbl>
              <a:tblPr firstRow="1" bandRow="1">
                <a:tableStyleId>{D6677CAC-E3DE-4802-98C5-630D795EC5CC}</a:tableStyleId>
              </a:tblPr>
              <a:tblGrid>
                <a:gridCol w="105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6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19" y="818460"/>
            <a:ext cx="967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6" y="1860507"/>
            <a:ext cx="5754944" cy="21518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9" name="Google Shape;2479;p45"/>
          <p:cNvGrpSpPr/>
          <p:nvPr/>
        </p:nvGrpSpPr>
        <p:grpSpPr>
          <a:xfrm>
            <a:off x="366933" y="1535952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-76200" y="337261"/>
            <a:ext cx="7840980" cy="372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/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Front():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Trả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về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giá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trị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của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phần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tử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nằm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đầu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hàng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đợi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mà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không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hủy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nó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. 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9660" y="917740"/>
          <a:ext cx="6347460" cy="786130"/>
        </p:xfrm>
        <a:graphic>
          <a:graphicData uri="http://schemas.openxmlformats.org/drawingml/2006/table">
            <a:tbl>
              <a:tblPr firstRow="1" bandRow="1">
                <a:tableStyleId>{D6677CAC-E3DE-4802-98C5-630D795EC5CC}</a:tableStyleId>
              </a:tblPr>
              <a:tblGrid>
                <a:gridCol w="105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6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19" y="818460"/>
            <a:ext cx="967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3180" y="1131144"/>
            <a:ext cx="34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8245" y="1141871"/>
            <a:ext cx="34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5690" y="1141872"/>
            <a:ext cx="34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6" y="2082807"/>
            <a:ext cx="6939615" cy="193082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85" y="340995"/>
            <a:ext cx="4606290" cy="1768475"/>
          </a:xfrm>
        </p:spPr>
        <p:txBody>
          <a:bodyPr/>
          <a:lstStyle/>
          <a:p>
            <a:r>
              <a:rPr lang="en-US" sz="4000"/>
              <a:t>Queue trong STL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Cú pháp khởi tạo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01675" y="1228090"/>
            <a:ext cx="3298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Khai báo thư viện: #include&lt;queue&gt;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9455" y="1751965"/>
            <a:ext cx="4472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Khai báo Queue: queue &lt; kiểu dữ liệu &gt; name;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24840" y="2752090"/>
            <a:ext cx="4319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Ví dụ: Queue &lt;int&gt; Q;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7" name="Google Shape;2147;p36"/>
          <p:cNvGrpSpPr/>
          <p:nvPr/>
        </p:nvGrpSpPr>
        <p:grpSpPr>
          <a:xfrm flipH="1">
            <a:off x="7644347" y="1920591"/>
            <a:ext cx="731519" cy="822961"/>
            <a:chOff x="4314469" y="1612892"/>
            <a:chExt cx="486900" cy="607800"/>
          </a:xfrm>
        </p:grpSpPr>
        <p:sp>
          <p:nvSpPr>
            <p:cNvPr id="2148" name="Google Shape;2148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36"/>
          <p:cNvGrpSpPr/>
          <p:nvPr/>
        </p:nvGrpSpPr>
        <p:grpSpPr>
          <a:xfrm>
            <a:off x="712996" y="1920591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36"/>
          <p:cNvGrpSpPr/>
          <p:nvPr/>
        </p:nvGrpSpPr>
        <p:grpSpPr>
          <a:xfrm flipH="1">
            <a:off x="7644347" y="3330918"/>
            <a:ext cx="731519" cy="822961"/>
            <a:chOff x="4314469" y="1612892"/>
            <a:chExt cx="486900" cy="607800"/>
          </a:xfrm>
        </p:grpSpPr>
        <p:sp>
          <p:nvSpPr>
            <p:cNvPr id="2160" name="Google Shape;2160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712996" y="3330918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1122557" y="324805"/>
            <a:ext cx="6898888" cy="77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contents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533414" y="2214875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Khái niệm</a:t>
            </a:r>
            <a:endParaRPr dirty="0"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1533414" y="3626674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Ứng dụng</a:t>
            </a:r>
            <a:endParaRPr dirty="0"/>
          </a:p>
        </p:txBody>
      </p:sp>
      <p:sp>
        <p:nvSpPr>
          <p:cNvPr id="2172" name="Google Shape;2172;p36"/>
          <p:cNvSpPr txBox="1">
            <a:spLocks noGrp="1"/>
          </p:cNvSpPr>
          <p:nvPr>
            <p:ph type="subTitle" idx="7"/>
          </p:nvPr>
        </p:nvSpPr>
        <p:spPr>
          <a:xfrm flipH="1">
            <a:off x="4718406" y="2214875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Phương pháp cài đặt</a:t>
            </a:r>
            <a:endParaRPr dirty="0"/>
          </a:p>
        </p:txBody>
      </p:sp>
      <p:sp>
        <p:nvSpPr>
          <p:cNvPr id="2174" name="Google Shape;2174;p36"/>
          <p:cNvSpPr txBox="1">
            <a:spLocks noGrp="1"/>
          </p:cNvSpPr>
          <p:nvPr>
            <p:ph type="subTitle" idx="9"/>
          </p:nvPr>
        </p:nvSpPr>
        <p:spPr>
          <a:xfrm flipH="1">
            <a:off x="4282068" y="3626674"/>
            <a:ext cx="327103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Thao tác(Operartions)</a:t>
            </a: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654168" y="2128352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654151" y="3544304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2181" name="Google Shape;2181;p36"/>
          <p:cNvSpPr txBox="1">
            <a:spLocks noGrp="1"/>
          </p:cNvSpPr>
          <p:nvPr>
            <p:ph type="title" idx="19"/>
          </p:nvPr>
        </p:nvSpPr>
        <p:spPr>
          <a:xfrm>
            <a:off x="7583087" y="2128352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2182" name="Google Shape;2182;p36"/>
          <p:cNvSpPr txBox="1">
            <a:spLocks noGrp="1"/>
          </p:cNvSpPr>
          <p:nvPr>
            <p:ph type="title" idx="20"/>
          </p:nvPr>
        </p:nvSpPr>
        <p:spPr>
          <a:xfrm>
            <a:off x="7590521" y="3551738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36"/>
          <p:cNvSpPr/>
          <p:nvPr/>
        </p:nvSpPr>
        <p:spPr>
          <a:xfrm>
            <a:off x="4400464" y="4641839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5" grpId="0" animBg="1"/>
      <p:bldP spid="2166" grpId="0" build="p"/>
      <p:bldP spid="2168" grpId="0" build="p"/>
      <p:bldP spid="2172" grpId="0" build="p"/>
      <p:bldP spid="2174" grpId="0" build="p"/>
      <p:bldP spid="2178" grpId="0"/>
      <p:bldP spid="2179" grpId="0"/>
      <p:bldP spid="2181" grpId="0"/>
      <p:bldP spid="21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Hàm với Queue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0" y="1478280"/>
            <a:ext cx="1459230" cy="1099820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2800"/>
              <a:t>push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/>
        </p:nvSpPr>
        <p:spPr>
          <a:xfrm>
            <a:off x="3842385" y="1478280"/>
            <a:ext cx="1459230" cy="10998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pectral" panose="02020502060000000000"/>
              <a:buChar char="●"/>
              <a:defRPr sz="14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○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■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●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○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■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●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○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■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9pPr>
          </a:lstStyle>
          <a:p>
            <a:pPr marL="152400" algn="l">
              <a:buNone/>
            </a:pPr>
            <a:r>
              <a:rPr lang="en-US" sz="2800"/>
              <a:t>   front</a:t>
            </a:r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2538730" y="3306445"/>
            <a:ext cx="1459230" cy="10998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pectral" panose="02020502060000000000"/>
              <a:buChar char="●"/>
              <a:defRPr sz="14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○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■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●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○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■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●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○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■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9pPr>
          </a:lstStyle>
          <a:p>
            <a:pPr marL="152400" indent="0">
              <a:buNone/>
            </a:pPr>
            <a:r>
              <a:rPr lang="en-US" sz="2800"/>
              <a:t>  pop</a:t>
            </a:r>
          </a:p>
        </p:txBody>
      </p:sp>
      <p:sp>
        <p:nvSpPr>
          <p:cNvPr id="6" name="Text Placeholder 2"/>
          <p:cNvSpPr>
            <a:spLocks noGrp="1"/>
          </p:cNvSpPr>
          <p:nvPr/>
        </p:nvSpPr>
        <p:spPr>
          <a:xfrm>
            <a:off x="6705600" y="1478280"/>
            <a:ext cx="1459230" cy="10998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pectral" panose="02020502060000000000"/>
              <a:buChar char="●"/>
              <a:defRPr sz="14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○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■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●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○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■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●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○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■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9pPr>
          </a:lstStyle>
          <a:p>
            <a:pPr marL="152400" indent="0">
              <a:buNone/>
            </a:pPr>
            <a:r>
              <a:rPr lang="en-US" sz="2800"/>
              <a:t>empty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/>
        </p:nvSpPr>
        <p:spPr>
          <a:xfrm>
            <a:off x="5146675" y="3306445"/>
            <a:ext cx="1480820" cy="10998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pectral" panose="02020502060000000000"/>
              <a:buChar char="●"/>
              <a:defRPr sz="14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○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■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●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○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■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●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○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ectral" panose="02020502060000000000"/>
              <a:buChar char="■"/>
              <a:defRPr sz="1200" b="0" i="0" u="none" strike="noStrike" cap="none">
                <a:solidFill>
                  <a:schemeClr val="dk1"/>
                </a:solidFill>
                <a:latin typeface="Spectral" panose="02020502060000000000"/>
                <a:ea typeface="Spectral" panose="02020502060000000000"/>
                <a:cs typeface="Spectral" panose="02020502060000000000"/>
                <a:sym typeface="Spectral" panose="02020502060000000000"/>
              </a:defRPr>
            </a:lvl9pPr>
          </a:lstStyle>
          <a:p>
            <a:pPr marL="152400" indent="0" algn="l">
              <a:buNone/>
            </a:pPr>
            <a:r>
              <a:rPr lang="en-US" sz="2800"/>
              <a:t>  size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" y="22860"/>
            <a:ext cx="4606290" cy="704215"/>
          </a:xfrm>
        </p:spPr>
        <p:txBody>
          <a:bodyPr/>
          <a:lstStyle/>
          <a:p>
            <a:r>
              <a:rPr lang="en-US"/>
              <a:t>Các hàm với queue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" y="1235075"/>
            <a:ext cx="4184650" cy="269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665" y="1235710"/>
            <a:ext cx="4391025" cy="26904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9"/>
          <p:cNvSpPr/>
          <p:nvPr/>
        </p:nvSpPr>
        <p:spPr>
          <a:xfrm>
            <a:off x="4572000" y="1456875"/>
            <a:ext cx="3460071" cy="11079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9"/>
          <p:cNvSpPr/>
          <p:nvPr/>
        </p:nvSpPr>
        <p:spPr>
          <a:xfrm>
            <a:off x="2585058" y="3145370"/>
            <a:ext cx="4034100" cy="111584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Ứng dụng</a:t>
            </a:r>
            <a:endParaRPr dirty="0"/>
          </a:p>
        </p:txBody>
      </p:sp>
      <p:sp>
        <p:nvSpPr>
          <p:cNvPr id="2234" name="Google Shape;2234;p39"/>
          <p:cNvSpPr txBox="1">
            <a:spLocks noGrp="1"/>
          </p:cNvSpPr>
          <p:nvPr>
            <p:ph type="subTitle" idx="6"/>
          </p:nvPr>
        </p:nvSpPr>
        <p:spPr>
          <a:xfrm>
            <a:off x="4226627" y="1508374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Tổ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chức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quản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lý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và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phân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phối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tiến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trình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trong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các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hệ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điều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hành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.</a:t>
            </a:r>
          </a:p>
          <a:p>
            <a:pPr algn="just"/>
            <a:endParaRPr lang="en-US" sz="1800" b="0" i="0" u="none" strike="noStrike" baseline="0" dirty="0">
              <a:solidFill>
                <a:srgbClr val="080808"/>
              </a:solidFill>
              <a:latin typeface="Tahoma" panose="020B0604030504040204" pitchFamily="34" charset="0"/>
            </a:endParaRPr>
          </a:p>
        </p:txBody>
      </p:sp>
      <p:sp>
        <p:nvSpPr>
          <p:cNvPr id="2235" name="Google Shape;2235;p39"/>
          <p:cNvSpPr/>
          <p:nvPr/>
        </p:nvSpPr>
        <p:spPr>
          <a:xfrm>
            <a:off x="539496" y="1449987"/>
            <a:ext cx="3460071" cy="11148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9"/>
          <p:cNvSpPr txBox="1">
            <a:spLocks noGrp="1"/>
          </p:cNvSpPr>
          <p:nvPr>
            <p:ph type="subTitle" idx="2"/>
          </p:nvPr>
        </p:nvSpPr>
        <p:spPr>
          <a:xfrm>
            <a:off x="136676" y="1508374"/>
            <a:ext cx="3517518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	</a:t>
            </a:r>
            <a:r>
              <a:rPr lang="vi-VN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Tổ chức lưu vết các quá trình tìm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vi-VN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kiếm theo chiều rộng, và quay lui vét cạn</a:t>
            </a:r>
          </a:p>
          <a:p>
            <a:pPr algn="just"/>
            <a:endParaRPr lang="en-US" sz="1800" b="0" i="0" u="none" strike="noStrike" baseline="0" dirty="0">
              <a:solidFill>
                <a:srgbClr val="080808"/>
              </a:solidFill>
              <a:latin typeface="Tahoma" panose="020B0604030504040204" pitchFamily="34" charset="0"/>
            </a:endParaRPr>
          </a:p>
        </p:txBody>
      </p:sp>
      <p:sp>
        <p:nvSpPr>
          <p:cNvPr id="2239" name="Google Shape;2239;p39"/>
          <p:cNvSpPr txBox="1">
            <a:spLocks noGrp="1"/>
          </p:cNvSpPr>
          <p:nvPr>
            <p:ph type="subTitle" idx="4"/>
          </p:nvPr>
        </p:nvSpPr>
        <p:spPr>
          <a:xfrm>
            <a:off x="2736387" y="2860066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Tổ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chức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bộ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đệm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bàn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80808"/>
                </a:solidFill>
                <a:latin typeface="Tahoma" panose="020B0604030504040204" pitchFamily="34" charset="0"/>
              </a:rPr>
              <a:t>phím</a:t>
            </a:r>
            <a:r>
              <a:rPr lang="en-US" sz="1800" b="0" i="0" u="none" strike="noStrike" baseline="0" dirty="0">
                <a:solidFill>
                  <a:srgbClr val="080808"/>
                </a:solidFill>
                <a:latin typeface="Tahoma" panose="020B0604030504040204" pitchFamily="34" charset="0"/>
              </a:rPr>
              <a:t> </a:t>
            </a:r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0" grpId="0" animBg="1"/>
      <p:bldP spid="2231" grpId="0" animBg="1"/>
      <p:bldP spid="2232" grpId="0" animBg="1"/>
      <p:bldP spid="2234" grpId="0" build="p"/>
      <p:bldP spid="2235" grpId="0" animBg="1"/>
      <p:bldP spid="2237" grpId="0" build="p"/>
      <p:bldP spid="22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minh họa tìm kiếm theo chiều rộng: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1343025"/>
            <a:ext cx="8001000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" y="421005"/>
            <a:ext cx="4544060" cy="4120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555" y="421005"/>
            <a:ext cx="4461510" cy="4107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90509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Khái niệm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678972" y="1104454"/>
            <a:ext cx="4190394" cy="7813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Định nghĩa:</a:t>
            </a:r>
            <a:endParaRPr dirty="0"/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1958826" y="2165254"/>
            <a:ext cx="5958539" cy="1804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b="1" i="0" dirty="0">
                <a:solidFill>
                  <a:schemeClr val="tx1"/>
                </a:solidFill>
                <a:effectLst/>
                <a:latin typeface="Google Sans"/>
              </a:rPr>
              <a:t>	</a:t>
            </a:r>
            <a:r>
              <a:rPr lang="vi-VN" sz="1800" b="1" i="0" dirty="0">
                <a:solidFill>
                  <a:schemeClr val="tx1"/>
                </a:solidFill>
                <a:effectLst/>
                <a:latin typeface="Google Sans"/>
              </a:rPr>
              <a:t>Hàng đợi</a:t>
            </a:r>
            <a:r>
              <a:rPr lang="vi-VN" sz="1800" b="0" i="0" dirty="0">
                <a:solidFill>
                  <a:schemeClr val="tx1"/>
                </a:solidFill>
                <a:effectLst/>
                <a:latin typeface="Google Sans"/>
              </a:rPr>
              <a:t> (tiếng Anh: Queue) là một cấu trúc dữ liệu</a:t>
            </a:r>
            <a:r>
              <a:rPr lang="en-US" sz="1800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vi-VN" sz="1800" b="0" i="0" dirty="0">
                <a:solidFill>
                  <a:schemeClr val="tx1"/>
                </a:solidFill>
                <a:effectLst/>
                <a:latin typeface="Google Sans"/>
              </a:rPr>
              <a:t>trừu tượng dùng để lưu trữ các đối tượng theo cơ chế </a:t>
            </a:r>
            <a:r>
              <a:rPr lang="vi-VN" sz="1800" b="1" i="0" dirty="0">
                <a:solidFill>
                  <a:schemeClr val="tx1"/>
                </a:solidFill>
                <a:effectLst/>
                <a:latin typeface="Google Sans"/>
              </a:rPr>
              <a:t>FIFO</a:t>
            </a:r>
            <a:r>
              <a:rPr lang="vi-VN" sz="1800" b="0" i="0" dirty="0">
                <a:solidFill>
                  <a:schemeClr val="tx1"/>
                </a:solidFill>
                <a:effectLst/>
                <a:latin typeface="Google Sans"/>
              </a:rPr>
              <a:t> (First In First Out) - </a:t>
            </a:r>
            <a:r>
              <a:rPr lang="vi-VN" sz="1800" b="1" i="0" dirty="0">
                <a:solidFill>
                  <a:schemeClr val="tx1"/>
                </a:solidFill>
                <a:effectLst/>
                <a:latin typeface="Google Sans"/>
              </a:rPr>
              <a:t>vào trước ra trước</a:t>
            </a:r>
            <a:r>
              <a:rPr lang="vi-VN" sz="1800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algn="just"/>
            <a:br>
              <a:rPr lang="vi-VN" sz="1800" dirty="0">
                <a:solidFill>
                  <a:schemeClr val="tx1"/>
                </a:solidFill>
              </a:rPr>
            </a:b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35"/>
          <p:cNvSpPr/>
          <p:nvPr/>
        </p:nvSpPr>
        <p:spPr>
          <a:xfrm>
            <a:off x="540000" y="338290"/>
            <a:ext cx="3467005" cy="77612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6" name="Google Shape;2126;p35"/>
          <p:cNvSpPr txBox="1">
            <a:spLocks noGrp="1"/>
          </p:cNvSpPr>
          <p:nvPr>
            <p:ph type="body" idx="1"/>
          </p:nvPr>
        </p:nvSpPr>
        <p:spPr>
          <a:xfrm>
            <a:off x="534961" y="2163889"/>
            <a:ext cx="5764200" cy="18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 err="1"/>
              <a:t>Mở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2 </a:t>
            </a:r>
            <a:r>
              <a:rPr lang="en-US" b="1" dirty="0" err="1"/>
              <a:t>đầu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(enqueue),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(dequeue)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/>
              <a:t>Cơ chế FIFO</a:t>
            </a:r>
            <a:r>
              <a:rPr lang="vi-VN" dirty="0"/>
              <a:t>: Đối tượng được thêm vào đầu tiên sẽ là đối tượng được lấy ra đầu tiên</a:t>
            </a:r>
            <a:r>
              <a:rPr lang="en-US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cập</a:t>
            </a:r>
            <a:r>
              <a:rPr lang="en-US" b="1" dirty="0"/>
              <a:t> </a:t>
            </a:r>
            <a:r>
              <a:rPr lang="en-US" b="1" dirty="0" err="1"/>
              <a:t>cả</a:t>
            </a:r>
            <a:r>
              <a:rPr lang="en-US" b="1" dirty="0"/>
              <a:t> </a:t>
            </a:r>
            <a:r>
              <a:rPr lang="en-US" b="1" dirty="0" err="1"/>
              <a:t>hai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dirty="0"/>
              <a:t>: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dirty="0"/>
          </a:p>
        </p:txBody>
      </p:sp>
      <p:sp>
        <p:nvSpPr>
          <p:cNvPr id="2127" name="Google Shape;2127;p35"/>
          <p:cNvSpPr/>
          <p:nvPr/>
        </p:nvSpPr>
        <p:spPr>
          <a:xfrm>
            <a:off x="749911" y="466911"/>
            <a:ext cx="3119252" cy="609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rriweather" panose="00000500000000000000"/>
              </a:rPr>
              <a:t>Đặc</a:t>
            </a:r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 panose="00000500000000000000"/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rriweather" panose="00000500000000000000"/>
              </a:rPr>
              <a:t>điểm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 panose="00000500000000000000"/>
            </a:endParaRPr>
          </a:p>
        </p:txBody>
      </p:sp>
      <p:sp>
        <p:nvSpPr>
          <p:cNvPr id="2128" name="Google Shape;2128;p35"/>
          <p:cNvSpPr/>
          <p:nvPr/>
        </p:nvSpPr>
        <p:spPr>
          <a:xfrm>
            <a:off x="749911" y="1334350"/>
            <a:ext cx="3119252" cy="609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 panose="00000500000000000000"/>
            </a:endParaRPr>
          </a:p>
        </p:txBody>
      </p:sp>
      <p:grpSp>
        <p:nvGrpSpPr>
          <p:cNvPr id="2129" name="Google Shape;2129;p35"/>
          <p:cNvGrpSpPr/>
          <p:nvPr/>
        </p:nvGrpSpPr>
        <p:grpSpPr>
          <a:xfrm>
            <a:off x="7829285" y="4060709"/>
            <a:ext cx="773165" cy="368675"/>
            <a:chOff x="7740700" y="4100311"/>
            <a:chExt cx="786936" cy="604089"/>
          </a:xfrm>
        </p:grpSpPr>
        <p:grpSp>
          <p:nvGrpSpPr>
            <p:cNvPr id="2130" name="Google Shape;2130;p3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131" name="Google Shape;2131;p3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3" name="Google Shape;2133;p3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4" name="Google Shape;2134;p35"/>
          <p:cNvGrpSpPr/>
          <p:nvPr/>
        </p:nvGrpSpPr>
        <p:grpSpPr>
          <a:xfrm rot="5400000">
            <a:off x="5376429" y="696471"/>
            <a:ext cx="1481585" cy="776121"/>
            <a:chOff x="7055900" y="279450"/>
            <a:chExt cx="1820576" cy="953700"/>
          </a:xfrm>
        </p:grpSpPr>
        <p:sp>
          <p:nvSpPr>
            <p:cNvPr id="2135" name="Google Shape;2135;p35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0" name="Google Shape;2140;p35"/>
          <p:cNvSpPr/>
          <p:nvPr/>
        </p:nvSpPr>
        <p:spPr>
          <a:xfrm flipH="1">
            <a:off x="267972" y="1911440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35"/>
          <p:cNvSpPr/>
          <p:nvPr/>
        </p:nvSpPr>
        <p:spPr>
          <a:xfrm flipH="1">
            <a:off x="7839150" y="522701"/>
            <a:ext cx="379200" cy="3687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35"/>
          <p:cNvSpPr/>
          <p:nvPr/>
        </p:nvSpPr>
        <p:spPr>
          <a:xfrm flipH="1">
            <a:off x="7318714" y="952125"/>
            <a:ext cx="267000" cy="2595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0" y="1454402"/>
            <a:ext cx="3456600" cy="36890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-637817" y="72389"/>
            <a:ext cx="5824133" cy="564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Discussion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6632" y="1464307"/>
            <a:ext cx="3194001" cy="320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Tổ chức hàng đợi theo nghĩa thông thường. </a:t>
            </a:r>
          </a:p>
          <a:p>
            <a:endParaRPr lang="vi-VN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DSA </a:t>
            </a:r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</p:txBody>
      </p:sp>
      <p:sp>
        <p:nvSpPr>
          <p:cNvPr id="2797" name="Google Shape;2797;p55"/>
          <p:cNvSpPr/>
          <p:nvPr/>
        </p:nvSpPr>
        <p:spPr>
          <a:xfrm>
            <a:off x="5765752" y="124233"/>
            <a:ext cx="3119167" cy="128905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flipV="1">
            <a:off x="3456600" y="1053051"/>
            <a:ext cx="1350417" cy="22459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08" name="Google Shape;2808;p55"/>
          <p:cNvCxnSpPr>
            <a:stCxn id="2796" idx="3"/>
            <a:endCxn id="2809" idx="1"/>
          </p:cNvCxnSpPr>
          <p:nvPr/>
        </p:nvCxnSpPr>
        <p:spPr>
          <a:xfrm>
            <a:off x="3456600" y="3298951"/>
            <a:ext cx="1500110" cy="116688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620163" y="1238833"/>
            <a:ext cx="1038442" cy="387948"/>
            <a:chOff x="7740700" y="4100308"/>
            <a:chExt cx="786937" cy="604092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7" y="4082308"/>
              <a:ext cx="554699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7017" y="647514"/>
            <a:ext cx="819000" cy="658116"/>
            <a:chOff x="4841038" y="1427974"/>
            <a:chExt cx="819000" cy="658116"/>
          </a:xfrm>
        </p:grpSpPr>
        <p:grpSp>
          <p:nvGrpSpPr>
            <p:cNvPr id="2810" name="Google Shape;2810;p55"/>
            <p:cNvGrpSpPr/>
            <p:nvPr/>
          </p:nvGrpSpPr>
          <p:grpSpPr>
            <a:xfrm>
              <a:off x="4956710" y="1427974"/>
              <a:ext cx="640083" cy="658116"/>
              <a:chOff x="1690217" y="1609641"/>
              <a:chExt cx="526340" cy="577700"/>
            </a:xfrm>
          </p:grpSpPr>
          <p:sp>
            <p:nvSpPr>
              <p:cNvPr id="2811" name="Google Shape;2811;p55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5"/>
              <p:cNvSpPr/>
              <p:nvPr/>
            </p:nvSpPr>
            <p:spPr>
              <a:xfrm rot="5400000" flipH="1">
                <a:off x="1659017" y="1669241"/>
                <a:ext cx="549300" cy="486900"/>
              </a:xfrm>
              <a:prstGeom prst="flowChartDelay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07" name="Google Shape;2807;p55"/>
            <p:cNvSpPr txBox="1"/>
            <p:nvPr/>
          </p:nvSpPr>
          <p:spPr>
            <a:xfrm>
              <a:off x="4841038" y="1627711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dirty="0">
                  <a:solidFill>
                    <a:schemeClr val="dk1"/>
                  </a:solidFill>
                  <a:latin typeface="Merriweather" panose="00000500000000000000"/>
                  <a:ea typeface="Merriweather" panose="00000500000000000000"/>
                  <a:cs typeface="Merriweather" panose="00000500000000000000"/>
                  <a:sym typeface="Merriweather" panose="00000500000000000000"/>
                </a:rPr>
                <a:t>02</a:t>
              </a:r>
              <a:endParaRPr sz="3300" dirty="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6710" y="4099153"/>
            <a:ext cx="819000" cy="658115"/>
            <a:chOff x="4716697" y="3386468"/>
            <a:chExt cx="819000" cy="658115"/>
          </a:xfrm>
        </p:grpSpPr>
        <p:grpSp>
          <p:nvGrpSpPr>
            <p:cNvPr id="2824" name="Google Shape;2824;p55"/>
            <p:cNvGrpSpPr/>
            <p:nvPr/>
          </p:nvGrpSpPr>
          <p:grpSpPr>
            <a:xfrm>
              <a:off x="4827434" y="3386468"/>
              <a:ext cx="640081" cy="658115"/>
              <a:chOff x="1690218" y="1609641"/>
              <a:chExt cx="526339" cy="577699"/>
            </a:xfrm>
          </p:grpSpPr>
          <p:sp>
            <p:nvSpPr>
              <p:cNvPr id="2825" name="Google Shape;2825;p55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55"/>
              <p:cNvSpPr/>
              <p:nvPr/>
            </p:nvSpPr>
            <p:spPr>
              <a:xfrm rot="5400000" flipH="1">
                <a:off x="1659018" y="1669241"/>
                <a:ext cx="549300" cy="486900"/>
              </a:xfrm>
              <a:prstGeom prst="flowChartDelay">
                <a:avLst/>
              </a:prstGeom>
              <a:solidFill>
                <a:srgbClr val="00B0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9" name="Google Shape;2809;p55"/>
            <p:cNvSpPr txBox="1"/>
            <p:nvPr/>
          </p:nvSpPr>
          <p:spPr>
            <a:xfrm>
              <a:off x="4716697" y="3547350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dirty="0">
                  <a:solidFill>
                    <a:schemeClr val="dk1"/>
                  </a:solidFill>
                  <a:latin typeface="Merriweather" panose="00000500000000000000"/>
                  <a:ea typeface="Merriweather" panose="00000500000000000000"/>
                  <a:cs typeface="Merriweather" panose="00000500000000000000"/>
                  <a:sym typeface="Merriweather" panose="00000500000000000000"/>
                </a:rPr>
                <a:t>03</a:t>
              </a:r>
              <a:endParaRPr sz="3300" dirty="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40566" y="2274065"/>
            <a:ext cx="819000" cy="658115"/>
            <a:chOff x="4716697" y="3386468"/>
            <a:chExt cx="819000" cy="658115"/>
          </a:xfrm>
        </p:grpSpPr>
        <p:grpSp>
          <p:nvGrpSpPr>
            <p:cNvPr id="10" name="Google Shape;2824;p55"/>
            <p:cNvGrpSpPr/>
            <p:nvPr/>
          </p:nvGrpSpPr>
          <p:grpSpPr>
            <a:xfrm>
              <a:off x="4827434" y="3386468"/>
              <a:ext cx="640081" cy="658115"/>
              <a:chOff x="1690218" y="1609641"/>
              <a:chExt cx="526339" cy="577699"/>
            </a:xfrm>
          </p:grpSpPr>
          <p:sp>
            <p:nvSpPr>
              <p:cNvPr id="12" name="Google Shape;2825;p55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2826;p55"/>
              <p:cNvSpPr/>
              <p:nvPr/>
            </p:nvSpPr>
            <p:spPr>
              <a:xfrm rot="5400000" flipH="1">
                <a:off x="1659018" y="1669241"/>
                <a:ext cx="549300" cy="486900"/>
              </a:xfrm>
              <a:prstGeom prst="flowChartDelay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809;p55"/>
            <p:cNvSpPr txBox="1"/>
            <p:nvPr/>
          </p:nvSpPr>
          <p:spPr>
            <a:xfrm>
              <a:off x="4716697" y="3547350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dirty="0">
                  <a:solidFill>
                    <a:schemeClr val="dk1"/>
                  </a:solidFill>
                  <a:latin typeface="Merriweather" panose="00000500000000000000"/>
                  <a:ea typeface="Merriweather" panose="00000500000000000000"/>
                  <a:cs typeface="Merriweather" panose="00000500000000000000"/>
                  <a:sym typeface="Merriweather" panose="00000500000000000000"/>
                </a:rPr>
                <a:t>01</a:t>
              </a:r>
              <a:endParaRPr sz="3300" dirty="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endParaRPr>
            </a:p>
          </p:txBody>
        </p:sp>
      </p:grpSp>
      <p:cxnSp>
        <p:nvCxnSpPr>
          <p:cNvPr id="26" name="Connector: Elbow 25"/>
          <p:cNvCxnSpPr>
            <a:endCxn id="11" idx="1"/>
          </p:cNvCxnSpPr>
          <p:nvPr/>
        </p:nvCxnSpPr>
        <p:spPr>
          <a:xfrm flipV="1">
            <a:off x="3483192" y="2640747"/>
            <a:ext cx="1357374" cy="660656"/>
          </a:xfrm>
          <a:prstGeom prst="bentConnector3">
            <a:avLst>
              <a:gd name="adj1" fmla="val 4671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Google Shape;2797;p55"/>
          <p:cNvSpPr/>
          <p:nvPr/>
        </p:nvSpPr>
        <p:spPr>
          <a:xfrm>
            <a:off x="5735567" y="1759160"/>
            <a:ext cx="3381951" cy="14199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97;p55"/>
          <p:cNvSpPr/>
          <p:nvPr/>
        </p:nvSpPr>
        <p:spPr>
          <a:xfrm>
            <a:off x="5787876" y="3654271"/>
            <a:ext cx="3119167" cy="128905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TextBox 27"/>
          <p:cNvSpPr txBox="1"/>
          <p:nvPr/>
        </p:nvSpPr>
        <p:spPr>
          <a:xfrm>
            <a:off x="5828970" y="200172"/>
            <a:ext cx="29840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Hàng đợi vòng – Circular Queues 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821301" y="2004060"/>
            <a:ext cx="29840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Hàng đợi tuyến tính -Linear Queues 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23672" y="3771186"/>
            <a:ext cx="29840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Hàng đợi ưu tiên – Priority Queues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7" grpId="0" animBg="1"/>
      <p:bldP spid="5" grpId="0" animBg="1"/>
      <p:bldP spid="5" grpId="1" animBg="1"/>
      <p:bldP spid="6" grpId="0" animBg="1"/>
      <p:bldP spid="28" grpId="0"/>
      <p:bldP spid="29" grpId="0"/>
      <p:bldP spid="29" grpId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0" y="1454402"/>
            <a:ext cx="3456600" cy="36890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-637817" y="72389"/>
            <a:ext cx="5824133" cy="564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Discussion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6632" y="1464307"/>
            <a:ext cx="3194001" cy="320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Tổ chức hàng đợi theo nghĩa thông thường.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Giải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quyết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việc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thiếu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bộ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nhớ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khi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sử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dụng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hàng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đợi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. </a:t>
            </a:r>
            <a:endParaRPr lang="en-US" sz="1800" b="0" i="0" u="none" strike="noStrike" baseline="0" dirty="0"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</p:txBody>
      </p:sp>
      <p:cxnSp>
        <p:nvCxnSpPr>
          <p:cNvPr id="2806" name="Google Shape;2806;p55"/>
          <p:cNvCxnSpPr/>
          <p:nvPr/>
        </p:nvCxnSpPr>
        <p:spPr>
          <a:xfrm flipV="1">
            <a:off x="3478234" y="2457094"/>
            <a:ext cx="1404197" cy="8433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08" name="Google Shape;2808;p55"/>
          <p:cNvCxnSpPr>
            <a:stCxn id="2796" idx="3"/>
            <a:endCxn id="2809" idx="1"/>
          </p:cNvCxnSpPr>
          <p:nvPr/>
        </p:nvCxnSpPr>
        <p:spPr>
          <a:xfrm>
            <a:off x="3456600" y="3298951"/>
            <a:ext cx="1500110" cy="116688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620163" y="1238833"/>
            <a:ext cx="1038442" cy="387948"/>
            <a:chOff x="7740700" y="4100308"/>
            <a:chExt cx="786937" cy="604092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7" y="4082308"/>
              <a:ext cx="554699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60797" y="2050018"/>
            <a:ext cx="819000" cy="658116"/>
            <a:chOff x="4841038" y="1427974"/>
            <a:chExt cx="819000" cy="658116"/>
          </a:xfrm>
        </p:grpSpPr>
        <p:grpSp>
          <p:nvGrpSpPr>
            <p:cNvPr id="2810" name="Google Shape;2810;p55"/>
            <p:cNvGrpSpPr/>
            <p:nvPr/>
          </p:nvGrpSpPr>
          <p:grpSpPr>
            <a:xfrm>
              <a:off x="4956710" y="1427974"/>
              <a:ext cx="640083" cy="658116"/>
              <a:chOff x="1690217" y="1609641"/>
              <a:chExt cx="526340" cy="577700"/>
            </a:xfrm>
          </p:grpSpPr>
          <p:sp>
            <p:nvSpPr>
              <p:cNvPr id="2811" name="Google Shape;2811;p55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5"/>
              <p:cNvSpPr/>
              <p:nvPr/>
            </p:nvSpPr>
            <p:spPr>
              <a:xfrm rot="5400000" flipH="1">
                <a:off x="1659017" y="1669241"/>
                <a:ext cx="549300" cy="486900"/>
              </a:xfrm>
              <a:prstGeom prst="flowChartDelay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07" name="Google Shape;2807;p55"/>
            <p:cNvSpPr txBox="1"/>
            <p:nvPr/>
          </p:nvSpPr>
          <p:spPr>
            <a:xfrm>
              <a:off x="4841038" y="1627711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dirty="0">
                  <a:solidFill>
                    <a:schemeClr val="dk1"/>
                  </a:solidFill>
                  <a:latin typeface="Merriweather" panose="00000500000000000000"/>
                  <a:ea typeface="Merriweather" panose="00000500000000000000"/>
                  <a:cs typeface="Merriweather" panose="00000500000000000000"/>
                  <a:sym typeface="Merriweather" panose="00000500000000000000"/>
                </a:rPr>
                <a:t>02</a:t>
              </a:r>
              <a:endParaRPr sz="3300" dirty="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6710" y="4099153"/>
            <a:ext cx="819000" cy="658115"/>
            <a:chOff x="4716697" y="3386468"/>
            <a:chExt cx="819000" cy="658115"/>
          </a:xfrm>
        </p:grpSpPr>
        <p:grpSp>
          <p:nvGrpSpPr>
            <p:cNvPr id="2824" name="Google Shape;2824;p55"/>
            <p:cNvGrpSpPr/>
            <p:nvPr/>
          </p:nvGrpSpPr>
          <p:grpSpPr>
            <a:xfrm>
              <a:off x="4827434" y="3386468"/>
              <a:ext cx="640081" cy="658115"/>
              <a:chOff x="1690218" y="1609641"/>
              <a:chExt cx="526339" cy="577699"/>
            </a:xfrm>
          </p:grpSpPr>
          <p:sp>
            <p:nvSpPr>
              <p:cNvPr id="2825" name="Google Shape;2825;p55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55"/>
              <p:cNvSpPr/>
              <p:nvPr/>
            </p:nvSpPr>
            <p:spPr>
              <a:xfrm rot="5400000" flipH="1">
                <a:off x="1659018" y="1669241"/>
                <a:ext cx="549300" cy="486900"/>
              </a:xfrm>
              <a:prstGeom prst="flowChartDelay">
                <a:avLst/>
              </a:prstGeom>
              <a:solidFill>
                <a:srgbClr val="00B0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9" name="Google Shape;2809;p55"/>
            <p:cNvSpPr txBox="1"/>
            <p:nvPr/>
          </p:nvSpPr>
          <p:spPr>
            <a:xfrm>
              <a:off x="4716697" y="3547350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dirty="0">
                  <a:solidFill>
                    <a:schemeClr val="dk1"/>
                  </a:solidFill>
                  <a:latin typeface="Merriweather" panose="00000500000000000000"/>
                  <a:ea typeface="Merriweather" panose="00000500000000000000"/>
                  <a:cs typeface="Merriweather" panose="00000500000000000000"/>
                  <a:sym typeface="Merriweather" panose="00000500000000000000"/>
                </a:rPr>
                <a:t>03</a:t>
              </a:r>
              <a:endParaRPr sz="3300" dirty="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62469" y="463243"/>
            <a:ext cx="819000" cy="658115"/>
            <a:chOff x="4716697" y="3386468"/>
            <a:chExt cx="819000" cy="658115"/>
          </a:xfrm>
        </p:grpSpPr>
        <p:grpSp>
          <p:nvGrpSpPr>
            <p:cNvPr id="10" name="Google Shape;2824;p55"/>
            <p:cNvGrpSpPr/>
            <p:nvPr/>
          </p:nvGrpSpPr>
          <p:grpSpPr>
            <a:xfrm>
              <a:off x="4827434" y="3386468"/>
              <a:ext cx="640081" cy="658115"/>
              <a:chOff x="1690218" y="1609641"/>
              <a:chExt cx="526339" cy="577699"/>
            </a:xfrm>
          </p:grpSpPr>
          <p:sp>
            <p:nvSpPr>
              <p:cNvPr id="12" name="Google Shape;2825;p55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2826;p55"/>
              <p:cNvSpPr/>
              <p:nvPr/>
            </p:nvSpPr>
            <p:spPr>
              <a:xfrm rot="5400000" flipH="1">
                <a:off x="1659018" y="1669241"/>
                <a:ext cx="549300" cy="486900"/>
              </a:xfrm>
              <a:prstGeom prst="flowChartDelay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809;p55"/>
            <p:cNvSpPr txBox="1"/>
            <p:nvPr/>
          </p:nvSpPr>
          <p:spPr>
            <a:xfrm>
              <a:off x="4716697" y="3547350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dirty="0">
                  <a:solidFill>
                    <a:schemeClr val="dk1"/>
                  </a:solidFill>
                  <a:latin typeface="Merriweather" panose="00000500000000000000"/>
                  <a:ea typeface="Merriweather" panose="00000500000000000000"/>
                  <a:cs typeface="Merriweather" panose="00000500000000000000"/>
                  <a:sym typeface="Merriweather" panose="00000500000000000000"/>
                </a:rPr>
                <a:t>01</a:t>
              </a:r>
              <a:endParaRPr sz="3300" dirty="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endParaRPr>
            </a:p>
          </p:txBody>
        </p:sp>
      </p:grpSp>
      <p:cxnSp>
        <p:nvCxnSpPr>
          <p:cNvPr id="26" name="Connector: Elbow 25"/>
          <p:cNvCxnSpPr/>
          <p:nvPr/>
        </p:nvCxnSpPr>
        <p:spPr>
          <a:xfrm flipV="1">
            <a:off x="3478234" y="831464"/>
            <a:ext cx="1505869" cy="2469026"/>
          </a:xfrm>
          <a:prstGeom prst="bentConnector3">
            <a:avLst>
              <a:gd name="adj1" fmla="val 4703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17522" y="68100"/>
            <a:ext cx="2995542" cy="1202453"/>
            <a:chOff x="5817522" y="68100"/>
            <a:chExt cx="2995542" cy="1202453"/>
          </a:xfrm>
        </p:grpSpPr>
        <p:sp>
          <p:nvSpPr>
            <p:cNvPr id="2797" name="Google Shape;2797;p55"/>
            <p:cNvSpPr/>
            <p:nvPr/>
          </p:nvSpPr>
          <p:spPr>
            <a:xfrm>
              <a:off x="5817522" y="68100"/>
              <a:ext cx="2884879" cy="120245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28970" y="200172"/>
              <a:ext cx="298409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b="0" i="0" u="none" strike="noStrike" baseline="0" dirty="0">
                  <a:solidFill>
                    <a:srgbClr val="363C3C"/>
                  </a:solidFill>
                  <a:latin typeface="Tahoma" panose="020B0604030504040204" pitchFamily="34" charset="0"/>
                </a:rPr>
                <a:t>Hàng đợi tuyến tính -Linear Queues </a:t>
              </a:r>
            </a:p>
            <a:p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33288" y="1790418"/>
            <a:ext cx="3133229" cy="1289057"/>
            <a:chOff x="5833288" y="1790418"/>
            <a:chExt cx="3133229" cy="1289057"/>
          </a:xfrm>
        </p:grpSpPr>
        <p:sp>
          <p:nvSpPr>
            <p:cNvPr id="5" name="Google Shape;2797;p55"/>
            <p:cNvSpPr/>
            <p:nvPr/>
          </p:nvSpPr>
          <p:spPr>
            <a:xfrm>
              <a:off x="5847350" y="1790418"/>
              <a:ext cx="3119167" cy="12890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288" y="1875531"/>
              <a:ext cx="298409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b="0" i="0" u="none" strike="noStrike" baseline="0" dirty="0">
                  <a:solidFill>
                    <a:srgbClr val="363C3C"/>
                  </a:solidFill>
                  <a:latin typeface="Tahoma" panose="020B0604030504040204" pitchFamily="34" charset="0"/>
                </a:rPr>
                <a:t>Hàng đợi vòng – Circular Queues 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87876" y="3654271"/>
            <a:ext cx="3119167" cy="1289057"/>
            <a:chOff x="5787876" y="3654271"/>
            <a:chExt cx="3119167" cy="1289057"/>
          </a:xfrm>
        </p:grpSpPr>
        <p:sp>
          <p:nvSpPr>
            <p:cNvPr id="6" name="Google Shape;2797;p55"/>
            <p:cNvSpPr/>
            <p:nvPr/>
          </p:nvSpPr>
          <p:spPr>
            <a:xfrm>
              <a:off x="5787876" y="3654271"/>
              <a:ext cx="3119167" cy="12890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23672" y="3771186"/>
              <a:ext cx="298409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pt-BR" sz="1800" b="0" i="0" u="none" strike="noStrike" baseline="0" dirty="0">
                  <a:solidFill>
                    <a:srgbClr val="363C3C"/>
                  </a:solidFill>
                  <a:latin typeface="Tahoma" panose="020B0604030504040204" pitchFamily="34" charset="0"/>
                </a:rPr>
                <a:t>Hàng đợi ưu tiên – Priority Queues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0" y="1454402"/>
            <a:ext cx="3456600" cy="368909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-637817" y="72389"/>
            <a:ext cx="5824133" cy="564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Discussion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6632" y="1464307"/>
            <a:ext cx="3194001" cy="320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Tổ chức hàng đợi theo nghĩa thông thường.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Giải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quyết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việc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thiếu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bộ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nhớ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khi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sử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dụng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hàng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63C3C"/>
                </a:solidFill>
                <a:latin typeface="Tahoma" panose="020B0604030504040204" pitchFamily="34" charset="0"/>
              </a:rPr>
              <a:t>đợi</a:t>
            </a:r>
            <a:r>
              <a:rPr lang="en-US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. </a:t>
            </a:r>
            <a:endParaRPr lang="en-US" sz="1800" b="0" i="0" u="none" strike="noStrike" baseline="0" dirty="0"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Mỗi phần tử có kết hợp thêm thông tin về độ ưu tiên.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b="0" i="0" u="none" strike="noStrike" baseline="0" dirty="0">
                <a:solidFill>
                  <a:srgbClr val="363C3C"/>
                </a:solidFill>
                <a:latin typeface="Tahoma" panose="020B0604030504040204" pitchFamily="34" charset="0"/>
              </a:rPr>
              <a:t>Khi chương trình cần lấy một phần tử khỏi hàng đợi, nó sẽ xét những phần tử có độ ưu tiên cao trước.</a:t>
            </a:r>
          </a:p>
          <a:p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DSA </a:t>
            </a:r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363C3C"/>
              </a:solidFill>
              <a:latin typeface="Tahoma" panose="020B0604030504040204" pitchFamily="34" charset="0"/>
            </a:endParaRPr>
          </a:p>
        </p:txBody>
      </p:sp>
      <p:cxnSp>
        <p:nvCxnSpPr>
          <p:cNvPr id="2806" name="Google Shape;2806;p55"/>
          <p:cNvCxnSpPr/>
          <p:nvPr/>
        </p:nvCxnSpPr>
        <p:spPr>
          <a:xfrm flipV="1">
            <a:off x="3478234" y="2457094"/>
            <a:ext cx="1404197" cy="8433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08" name="Google Shape;2808;p55"/>
          <p:cNvCxnSpPr>
            <a:stCxn id="2796" idx="3"/>
            <a:endCxn id="2807" idx="1"/>
          </p:cNvCxnSpPr>
          <p:nvPr/>
        </p:nvCxnSpPr>
        <p:spPr>
          <a:xfrm>
            <a:off x="3456600" y="3298951"/>
            <a:ext cx="1411802" cy="9761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620163" y="1238833"/>
            <a:ext cx="1038442" cy="387948"/>
            <a:chOff x="7740700" y="4100308"/>
            <a:chExt cx="786937" cy="604092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7" y="4082308"/>
              <a:ext cx="554699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68402" y="3869532"/>
            <a:ext cx="819000" cy="658116"/>
            <a:chOff x="4841038" y="1427974"/>
            <a:chExt cx="819000" cy="658116"/>
          </a:xfrm>
        </p:grpSpPr>
        <p:grpSp>
          <p:nvGrpSpPr>
            <p:cNvPr id="2810" name="Google Shape;2810;p55"/>
            <p:cNvGrpSpPr/>
            <p:nvPr/>
          </p:nvGrpSpPr>
          <p:grpSpPr>
            <a:xfrm>
              <a:off x="4956710" y="1427974"/>
              <a:ext cx="640083" cy="658116"/>
              <a:chOff x="1690217" y="1609641"/>
              <a:chExt cx="526340" cy="577700"/>
            </a:xfrm>
          </p:grpSpPr>
          <p:sp>
            <p:nvSpPr>
              <p:cNvPr id="2811" name="Google Shape;2811;p55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5"/>
              <p:cNvSpPr/>
              <p:nvPr/>
            </p:nvSpPr>
            <p:spPr>
              <a:xfrm rot="5400000" flipH="1">
                <a:off x="1659017" y="1669241"/>
                <a:ext cx="549300" cy="486900"/>
              </a:xfrm>
              <a:prstGeom prst="flowChartDelay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07" name="Google Shape;2807;p55"/>
            <p:cNvSpPr txBox="1"/>
            <p:nvPr/>
          </p:nvSpPr>
          <p:spPr>
            <a:xfrm>
              <a:off x="4841038" y="1627711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dirty="0">
                  <a:solidFill>
                    <a:schemeClr val="dk1"/>
                  </a:solidFill>
                  <a:latin typeface="Merriweather" panose="00000500000000000000"/>
                  <a:ea typeface="Merriweather" panose="00000500000000000000"/>
                  <a:cs typeface="Merriweather" panose="00000500000000000000"/>
                  <a:sym typeface="Merriweather" panose="00000500000000000000"/>
                </a:rPr>
                <a:t>02</a:t>
              </a:r>
              <a:endParaRPr sz="3300" dirty="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11874" y="2059306"/>
            <a:ext cx="819000" cy="658115"/>
            <a:chOff x="4716697" y="3386468"/>
            <a:chExt cx="819000" cy="658115"/>
          </a:xfrm>
        </p:grpSpPr>
        <p:grpSp>
          <p:nvGrpSpPr>
            <p:cNvPr id="2824" name="Google Shape;2824;p55"/>
            <p:cNvGrpSpPr/>
            <p:nvPr/>
          </p:nvGrpSpPr>
          <p:grpSpPr>
            <a:xfrm>
              <a:off x="4827434" y="3386468"/>
              <a:ext cx="640081" cy="658115"/>
              <a:chOff x="1690218" y="1609641"/>
              <a:chExt cx="526339" cy="577699"/>
            </a:xfrm>
          </p:grpSpPr>
          <p:sp>
            <p:nvSpPr>
              <p:cNvPr id="2825" name="Google Shape;2825;p55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55"/>
              <p:cNvSpPr/>
              <p:nvPr/>
            </p:nvSpPr>
            <p:spPr>
              <a:xfrm rot="5400000" flipH="1">
                <a:off x="1659018" y="1669241"/>
                <a:ext cx="549300" cy="486900"/>
              </a:xfrm>
              <a:prstGeom prst="flowChartDelay">
                <a:avLst/>
              </a:prstGeom>
              <a:solidFill>
                <a:srgbClr val="00B0F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9" name="Google Shape;2809;p55"/>
            <p:cNvSpPr txBox="1"/>
            <p:nvPr/>
          </p:nvSpPr>
          <p:spPr>
            <a:xfrm>
              <a:off x="4716697" y="3547350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dirty="0">
                  <a:solidFill>
                    <a:schemeClr val="dk1"/>
                  </a:solidFill>
                  <a:latin typeface="Merriweather" panose="00000500000000000000"/>
                  <a:ea typeface="Merriweather" panose="00000500000000000000"/>
                  <a:cs typeface="Merriweather" panose="00000500000000000000"/>
                  <a:sym typeface="Merriweather" panose="00000500000000000000"/>
                </a:rPr>
                <a:t>03</a:t>
              </a:r>
              <a:endParaRPr sz="3300" dirty="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62469" y="463243"/>
            <a:ext cx="819000" cy="658115"/>
            <a:chOff x="4716697" y="3386468"/>
            <a:chExt cx="819000" cy="658115"/>
          </a:xfrm>
        </p:grpSpPr>
        <p:grpSp>
          <p:nvGrpSpPr>
            <p:cNvPr id="10" name="Google Shape;2824;p55"/>
            <p:cNvGrpSpPr/>
            <p:nvPr/>
          </p:nvGrpSpPr>
          <p:grpSpPr>
            <a:xfrm>
              <a:off x="4827434" y="3386468"/>
              <a:ext cx="640081" cy="658115"/>
              <a:chOff x="1690218" y="1609641"/>
              <a:chExt cx="526339" cy="577699"/>
            </a:xfrm>
          </p:grpSpPr>
          <p:sp>
            <p:nvSpPr>
              <p:cNvPr id="12" name="Google Shape;2825;p55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2826;p55"/>
              <p:cNvSpPr/>
              <p:nvPr/>
            </p:nvSpPr>
            <p:spPr>
              <a:xfrm rot="5400000" flipH="1">
                <a:off x="1659018" y="1669241"/>
                <a:ext cx="549300" cy="486900"/>
              </a:xfrm>
              <a:prstGeom prst="flowChartDelay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809;p55"/>
            <p:cNvSpPr txBox="1"/>
            <p:nvPr/>
          </p:nvSpPr>
          <p:spPr>
            <a:xfrm>
              <a:off x="4716697" y="3547350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dirty="0">
                  <a:solidFill>
                    <a:schemeClr val="dk1"/>
                  </a:solidFill>
                  <a:latin typeface="Merriweather" panose="00000500000000000000"/>
                  <a:ea typeface="Merriweather" panose="00000500000000000000"/>
                  <a:cs typeface="Merriweather" panose="00000500000000000000"/>
                  <a:sym typeface="Merriweather" panose="00000500000000000000"/>
                </a:rPr>
                <a:t>01</a:t>
              </a:r>
              <a:endParaRPr sz="3300" dirty="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endParaRPr>
            </a:p>
          </p:txBody>
        </p:sp>
      </p:grpSp>
      <p:cxnSp>
        <p:nvCxnSpPr>
          <p:cNvPr id="26" name="Connector: Elbow 25"/>
          <p:cNvCxnSpPr/>
          <p:nvPr/>
        </p:nvCxnSpPr>
        <p:spPr>
          <a:xfrm flipV="1">
            <a:off x="3478234" y="831464"/>
            <a:ext cx="1505869" cy="2469026"/>
          </a:xfrm>
          <a:prstGeom prst="bentConnector3">
            <a:avLst>
              <a:gd name="adj1" fmla="val 4703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17522" y="68100"/>
            <a:ext cx="2995542" cy="1202453"/>
            <a:chOff x="5817522" y="68100"/>
            <a:chExt cx="2995542" cy="1202453"/>
          </a:xfrm>
        </p:grpSpPr>
        <p:sp>
          <p:nvSpPr>
            <p:cNvPr id="2797" name="Google Shape;2797;p55"/>
            <p:cNvSpPr/>
            <p:nvPr/>
          </p:nvSpPr>
          <p:spPr>
            <a:xfrm>
              <a:off x="5817522" y="68100"/>
              <a:ext cx="2884879" cy="120245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28970" y="200172"/>
              <a:ext cx="298409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b="0" i="0" u="none" strike="noStrike" baseline="0" dirty="0">
                  <a:solidFill>
                    <a:srgbClr val="363C3C"/>
                  </a:solidFill>
                  <a:latin typeface="Tahoma" panose="020B0604030504040204" pitchFamily="34" charset="0"/>
                </a:rPr>
                <a:t>Hàng đợi tuyến tính -Linear Queues </a:t>
              </a:r>
            </a:p>
            <a:p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66939" y="3630540"/>
            <a:ext cx="3133229" cy="1289057"/>
            <a:chOff x="5833288" y="1790418"/>
            <a:chExt cx="3133229" cy="1289057"/>
          </a:xfrm>
        </p:grpSpPr>
        <p:sp>
          <p:nvSpPr>
            <p:cNvPr id="5" name="Google Shape;2797;p55"/>
            <p:cNvSpPr/>
            <p:nvPr/>
          </p:nvSpPr>
          <p:spPr>
            <a:xfrm>
              <a:off x="5847350" y="1790418"/>
              <a:ext cx="3119167" cy="12890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288" y="1875531"/>
              <a:ext cx="298409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b="0" i="0" u="none" strike="noStrike" baseline="0" dirty="0">
                  <a:solidFill>
                    <a:srgbClr val="363C3C"/>
                  </a:solidFill>
                  <a:latin typeface="Tahoma" panose="020B0604030504040204" pitchFamily="34" charset="0"/>
                </a:rPr>
                <a:t>Hàng đợi vòng – Circular Queues </a:t>
              </a:r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61433" y="1987259"/>
            <a:ext cx="3119167" cy="1289057"/>
            <a:chOff x="5787876" y="3654271"/>
            <a:chExt cx="3119167" cy="1289057"/>
          </a:xfrm>
        </p:grpSpPr>
        <p:sp>
          <p:nvSpPr>
            <p:cNvPr id="6" name="Google Shape;2797;p55"/>
            <p:cNvSpPr/>
            <p:nvPr/>
          </p:nvSpPr>
          <p:spPr>
            <a:xfrm>
              <a:off x="5787876" y="3654271"/>
              <a:ext cx="3119167" cy="128905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23672" y="3771186"/>
              <a:ext cx="298409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pt-BR" sz="1800" b="0" i="0" u="none" strike="noStrike" baseline="0" dirty="0">
                  <a:solidFill>
                    <a:srgbClr val="363C3C"/>
                  </a:solidFill>
                  <a:latin typeface="Tahoma" panose="020B0604030504040204" pitchFamily="34" charset="0"/>
                </a:rPr>
                <a:t>Hàng đợi ưu tiên – Priority Queues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3"/>
          <p:cNvSpPr txBox="1">
            <a:spLocks noGrp="1"/>
          </p:cNvSpPr>
          <p:nvPr>
            <p:ph type="title"/>
          </p:nvPr>
        </p:nvSpPr>
        <p:spPr>
          <a:xfrm>
            <a:off x="4283969" y="292510"/>
            <a:ext cx="5182418" cy="795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Cách cài đặt</a:t>
            </a:r>
            <a:endParaRPr dirty="0"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2410" name="Google Shape;2410;p43"/>
          <p:cNvSpPr/>
          <p:nvPr/>
        </p:nvSpPr>
        <p:spPr>
          <a:xfrm>
            <a:off x="6706428" y="915436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1" name="Google Shape;2411;p43"/>
          <p:cNvGrpSpPr/>
          <p:nvPr/>
        </p:nvGrpSpPr>
        <p:grpSpPr>
          <a:xfrm>
            <a:off x="1390786" y="192305"/>
            <a:ext cx="877154" cy="459493"/>
            <a:chOff x="7055900" y="279450"/>
            <a:chExt cx="1820576" cy="953700"/>
          </a:xfrm>
        </p:grpSpPr>
        <p:sp>
          <p:nvSpPr>
            <p:cNvPr id="2412" name="Google Shape;2412;p4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43"/>
          <p:cNvSpPr/>
          <p:nvPr/>
        </p:nvSpPr>
        <p:spPr>
          <a:xfrm>
            <a:off x="858210" y="3810435"/>
            <a:ext cx="506700" cy="4941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2418;p43"/>
          <p:cNvGrpSpPr/>
          <p:nvPr/>
        </p:nvGrpSpPr>
        <p:grpSpPr>
          <a:xfrm>
            <a:off x="7731362" y="3679399"/>
            <a:ext cx="861193" cy="1115770"/>
            <a:chOff x="7465916" y="720492"/>
            <a:chExt cx="1139144" cy="1477450"/>
          </a:xfrm>
        </p:grpSpPr>
        <p:sp>
          <p:nvSpPr>
            <p:cNvPr id="2419" name="Google Shape;2419;p43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20" y="1327365"/>
            <a:ext cx="8849760" cy="31383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574</Words>
  <Application>Microsoft Office PowerPoint</Application>
  <PresentationFormat>On-screen Show (16:9)</PresentationFormat>
  <Paragraphs>113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Spectral Light</vt:lpstr>
      <vt:lpstr>Tahoma</vt:lpstr>
      <vt:lpstr>Merriweather;900</vt:lpstr>
      <vt:lpstr>Spectral</vt:lpstr>
      <vt:lpstr>Merriweather</vt:lpstr>
      <vt:lpstr>Google Sans</vt:lpstr>
      <vt:lpstr>Merriweather Black</vt:lpstr>
      <vt:lpstr>Graph Paper Style Thesis by Slidesgo</vt:lpstr>
      <vt:lpstr>QUEUE</vt:lpstr>
      <vt:lpstr>Table of contents</vt:lpstr>
      <vt:lpstr>Khái niệm</vt:lpstr>
      <vt:lpstr>Định nghĩa:</vt:lpstr>
      <vt:lpstr>PowerPoint Presentation</vt:lpstr>
      <vt:lpstr>Discussion</vt:lpstr>
      <vt:lpstr>Discussion</vt:lpstr>
      <vt:lpstr>Discussion</vt:lpstr>
      <vt:lpstr>Cách cài đặt</vt:lpstr>
      <vt:lpstr>Cài đặt Queue bằng mảng 1 chiều</vt:lpstr>
      <vt:lpstr>Cách cài đặt</vt:lpstr>
      <vt:lpstr>Cài đặt Queue DSLK </vt:lpstr>
      <vt:lpstr>Basic Operations</vt:lpstr>
      <vt:lpstr>EnQueue(O): Thêm đối tượng O vào cuối hàng đợi.</vt:lpstr>
      <vt:lpstr>DeQueue(): Lấy đối tượng ở đầu hàng đợi</vt:lpstr>
      <vt:lpstr>isEmpty(): Kiểm tra xem hàng đợi có rỗng hay không?</vt:lpstr>
      <vt:lpstr>Front(): Trả về giá trị của phần tử nằm đầu hàng đợi mà không hủy nó. </vt:lpstr>
      <vt:lpstr>Queue trong STL</vt:lpstr>
      <vt:lpstr>Cú pháp khởi tạo</vt:lpstr>
      <vt:lpstr>Các Hàm với Queue</vt:lpstr>
      <vt:lpstr>Các hàm với queue</vt:lpstr>
      <vt:lpstr>Ứng dụng</vt:lpstr>
      <vt:lpstr>Bài toán minh họa tìm kiếm theo chiều rộng: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/>
  <cp:lastModifiedBy>Danh Nguyễn</cp:lastModifiedBy>
  <cp:revision>13</cp:revision>
  <dcterms:created xsi:type="dcterms:W3CDTF">2024-04-07T16:16:03Z</dcterms:created>
  <dcterms:modified xsi:type="dcterms:W3CDTF">2024-04-08T14:15:50Z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