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3"/>
  </p:notesMasterIdLst>
  <p:sldIdLst>
    <p:sldId id="256" r:id="rId2"/>
    <p:sldId id="259" r:id="rId3"/>
    <p:sldId id="309" r:id="rId4"/>
    <p:sldId id="310" r:id="rId5"/>
    <p:sldId id="307" r:id="rId6"/>
    <p:sldId id="362" r:id="rId7"/>
    <p:sldId id="264" r:id="rId8"/>
    <p:sldId id="313" r:id="rId9"/>
    <p:sldId id="311" r:id="rId10"/>
    <p:sldId id="315" r:id="rId11"/>
    <p:sldId id="312" r:id="rId12"/>
    <p:sldId id="314" r:id="rId13"/>
    <p:sldId id="316" r:id="rId14"/>
    <p:sldId id="317" r:id="rId15"/>
    <p:sldId id="318" r:id="rId16"/>
    <p:sldId id="319" r:id="rId17"/>
    <p:sldId id="321" r:id="rId18"/>
    <p:sldId id="322" r:id="rId19"/>
    <p:sldId id="323" r:id="rId20"/>
    <p:sldId id="324" r:id="rId21"/>
    <p:sldId id="325" r:id="rId22"/>
    <p:sldId id="363" r:id="rId23"/>
    <p:sldId id="377" r:id="rId24"/>
    <p:sldId id="367" r:id="rId25"/>
    <p:sldId id="378" r:id="rId26"/>
    <p:sldId id="369" r:id="rId27"/>
    <p:sldId id="370" r:id="rId28"/>
    <p:sldId id="371" r:id="rId29"/>
    <p:sldId id="379" r:id="rId30"/>
    <p:sldId id="373" r:id="rId31"/>
    <p:sldId id="380" r:id="rId32"/>
    <p:sldId id="376" r:id="rId33"/>
    <p:sldId id="331" r:id="rId34"/>
    <p:sldId id="273" r:id="rId35"/>
    <p:sldId id="333" r:id="rId36"/>
    <p:sldId id="332" r:id="rId37"/>
    <p:sldId id="334" r:id="rId38"/>
    <p:sldId id="335" r:id="rId39"/>
    <p:sldId id="336" r:id="rId40"/>
    <p:sldId id="338" r:id="rId41"/>
    <p:sldId id="339" r:id="rId42"/>
    <p:sldId id="340" r:id="rId43"/>
    <p:sldId id="341" r:id="rId44"/>
    <p:sldId id="343" r:id="rId45"/>
    <p:sldId id="344" r:id="rId46"/>
    <p:sldId id="345" r:id="rId47"/>
    <p:sldId id="346" r:id="rId48"/>
    <p:sldId id="347" r:id="rId49"/>
    <p:sldId id="348" r:id="rId50"/>
    <p:sldId id="350" r:id="rId51"/>
    <p:sldId id="349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9" r:id="rId60"/>
    <p:sldId id="360" r:id="rId61"/>
    <p:sldId id="361" r:id="rId62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64"/>
      <p:bold r:id="rId65"/>
      <p:italic r:id="rId66"/>
      <p:boldItalic r:id="rId67"/>
    </p:embeddedFont>
    <p:embeddedFont>
      <p:font typeface="IBM Plex Mono" panose="020B0509050203000203" pitchFamily="49" charset="0"/>
      <p:regular r:id="rId68"/>
      <p:bold r:id="rId69"/>
      <p:italic r:id="rId70"/>
      <p:boldItalic r:id="rId71"/>
    </p:embeddedFont>
    <p:embeddedFont>
      <p:font typeface="Open Sans" panose="020B0606030504020204" pitchFamily="34" charset="0"/>
      <p:regular r:id="rId72"/>
      <p:bold r:id="rId73"/>
      <p:italic r:id="rId74"/>
      <p:boldItalic r:id="rId75"/>
    </p:embeddedFont>
    <p:embeddedFont>
      <p:font typeface="Poppins" panose="00000500000000000000" pitchFamily="2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7B018-A665-463A-A140-C8705B9B0EE4}">
  <a:tblStyle styleId="{E407B018-A665-463A-A140-C8705B9B0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4" autoAdjust="0"/>
  </p:normalViewPr>
  <p:slideViewPr>
    <p:cSldViewPr snapToGrid="0">
      <p:cViewPr varScale="1">
        <p:scale>
          <a:sx n="139" d="100"/>
          <a:sy n="139" d="100"/>
        </p:scale>
        <p:origin x="2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1.fntdata"/><Relationship Id="rId79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15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21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73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1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663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4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35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907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7362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562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894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26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745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3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3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52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44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6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7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39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41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4" r:id="rId9"/>
    <p:sldLayoutId id="2147483665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Cây Đỏ Đen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Red-Black Tree</a:t>
            </a: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2823997" y="1845039"/>
            <a:ext cx="2354235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Search (Tìm kiếm)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Insert (Chèn)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Remove (Xóa)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C43869-AE80-698D-9113-D45FE580F337}"/>
              </a:ext>
            </a:extLst>
          </p:cNvPr>
          <p:cNvSpPr/>
          <p:nvPr/>
        </p:nvSpPr>
        <p:spPr>
          <a:xfrm>
            <a:off x="2636668" y="2196444"/>
            <a:ext cx="1791743" cy="7729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637;p41">
            <a:extLst>
              <a:ext uri="{FF2B5EF4-FFF2-40B4-BE49-F238E27FC236}">
                <a16:creationId xmlns:a16="http://schemas.microsoft.com/office/drawing/2014/main" id="{2C983A0B-38EC-482C-0858-D1E06DF3B644}"/>
              </a:ext>
            </a:extLst>
          </p:cNvPr>
          <p:cNvSpPr txBox="1">
            <a:spLocks/>
          </p:cNvSpPr>
          <p:nvPr/>
        </p:nvSpPr>
        <p:spPr>
          <a:xfrm>
            <a:off x="4378100" y="2296594"/>
            <a:ext cx="2431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chemeClr val="accent1"/>
                </a:solidFill>
              </a:rPr>
              <a:t>có thể vi phạm đặc điểm của cây đỏ đen</a:t>
            </a:r>
          </a:p>
        </p:txBody>
      </p:sp>
      <p:sp>
        <p:nvSpPr>
          <p:cNvPr id="6" name="Google Shape;1635;p41">
            <a:extLst>
              <a:ext uri="{FF2B5EF4-FFF2-40B4-BE49-F238E27FC236}">
                <a16:creationId xmlns:a16="http://schemas.microsoft.com/office/drawing/2014/main" id="{C207C529-2D59-1E08-5348-6E0FFC52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8454" y="329364"/>
            <a:ext cx="25070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/>
              <a:t>Hoạt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825721" y="521805"/>
            <a:ext cx="57097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dirty="0"/>
              <a:t>Độ phức tạp về thời gian</a:t>
            </a:r>
            <a:endParaRPr lang="en-US"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2823997" y="1845039"/>
            <a:ext cx="3713205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Search (Tìm kiếm)	O(log n)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Insert (Chèn)	O(log n)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Remove (Xóa)	O(log n)</a:t>
            </a:r>
          </a:p>
        </p:txBody>
      </p:sp>
    </p:spTree>
    <p:extLst>
      <p:ext uri="{BB962C8B-B14F-4D97-AF65-F5344CB8AC3E}">
        <p14:creationId xmlns:p14="http://schemas.microsoft.com/office/powerpoint/2010/main" val="13846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1985203" y="445025"/>
            <a:ext cx="51735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Phép xoay (Rotations)</a:t>
            </a:r>
            <a:endParaRPr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510695" y="1424004"/>
            <a:ext cx="4337409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Thay đổi cấu trúc của cây bằng cách sắp xếp lại các cây con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Mục tiêu là giảm chiều cao của cây Cây đỏ đen: chiều cao tối đa của O(log n) cây con lớn hơn lên trên, cây con nhỏ hơn xuống dưới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Không ảnh hưởng tới thứ tự các phần tử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1533;p39">
            <a:extLst>
              <a:ext uri="{FF2B5EF4-FFF2-40B4-BE49-F238E27FC236}">
                <a16:creationId xmlns:a16="http://schemas.microsoft.com/office/drawing/2014/main" id="{1DA0DD57-85B8-C8E6-5195-A3335A5ECDC0}"/>
              </a:ext>
            </a:extLst>
          </p:cNvPr>
          <p:cNvSpPr txBox="1">
            <a:spLocks/>
          </p:cNvSpPr>
          <p:nvPr/>
        </p:nvSpPr>
        <p:spPr>
          <a:xfrm>
            <a:off x="4848104" y="1424004"/>
            <a:ext cx="3366339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vi-VN">
                <a:cs typeface="Poppins" panose="00000500000000000000" pitchFamily="2" charset="0"/>
              </a:rPr>
              <a:t>Có 2 phép xoay: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cs typeface="Poppins" panose="00000500000000000000" pitchFamily="2" charset="0"/>
              </a:rPr>
              <a:t>Phép xoay trái (left-rotate)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cs typeface="Poppins" panose="00000500000000000000" pitchFamily="2" charset="0"/>
              </a:rPr>
              <a:t>Phép xoay phải (right-rotate)</a:t>
            </a:r>
          </a:p>
        </p:txBody>
      </p:sp>
    </p:spTree>
    <p:extLst>
      <p:ext uri="{BB962C8B-B14F-4D97-AF65-F5344CB8AC3E}">
        <p14:creationId xmlns:p14="http://schemas.microsoft.com/office/powerpoint/2010/main" val="300765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441393" y="230992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/>
              <a:t>Phép xoay trái</a:t>
            </a:r>
            <a:endParaRPr lang="en-US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5930520" y="2319667"/>
            <a:ext cx="1225824" cy="33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/>
              <a:t>Xoay trái (5)</a:t>
            </a:r>
            <a:endParaRPr sz="100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E69FA9-BE73-F074-1314-73F7648F8394}"/>
              </a:ext>
            </a:extLst>
          </p:cNvPr>
          <p:cNvGrpSpPr/>
          <p:nvPr/>
        </p:nvGrpSpPr>
        <p:grpSpPr>
          <a:xfrm>
            <a:off x="4054043" y="1598948"/>
            <a:ext cx="2049232" cy="2316230"/>
            <a:chOff x="4852591" y="1271929"/>
            <a:chExt cx="2451592" cy="2664369"/>
          </a:xfrm>
        </p:grpSpPr>
        <p:sp>
          <p:nvSpPr>
            <p:cNvPr id="1647" name="Oval 1646">
              <a:extLst>
                <a:ext uri="{FF2B5EF4-FFF2-40B4-BE49-F238E27FC236}">
                  <a16:creationId xmlns:a16="http://schemas.microsoft.com/office/drawing/2014/main" id="{BBD7C5FE-257A-00DC-F1EF-16B6FA334BF7}"/>
                </a:ext>
              </a:extLst>
            </p:cNvPr>
            <p:cNvSpPr/>
            <p:nvPr/>
          </p:nvSpPr>
          <p:spPr>
            <a:xfrm>
              <a:off x="4852591" y="1981884"/>
              <a:ext cx="534382" cy="534382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48" name="Oval 1647">
              <a:extLst>
                <a:ext uri="{FF2B5EF4-FFF2-40B4-BE49-F238E27FC236}">
                  <a16:creationId xmlns:a16="http://schemas.microsoft.com/office/drawing/2014/main" id="{4ACAE445-0123-F0DD-B25B-7C273E4CB9FE}"/>
                </a:ext>
              </a:extLst>
            </p:cNvPr>
            <p:cNvSpPr/>
            <p:nvPr/>
          </p:nvSpPr>
          <p:spPr>
            <a:xfrm>
              <a:off x="5526600" y="1271929"/>
              <a:ext cx="534382" cy="534382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49" name="Straight Connector 1648">
              <a:extLst>
                <a:ext uri="{FF2B5EF4-FFF2-40B4-BE49-F238E27FC236}">
                  <a16:creationId xmlns:a16="http://schemas.microsoft.com/office/drawing/2014/main" id="{F84E55CC-6CD0-9C98-9FD4-85BB972FACC1}"/>
                </a:ext>
              </a:extLst>
            </p:cNvPr>
            <p:cNvCxnSpPr>
              <a:cxnSpLocks/>
              <a:stCxn id="1648" idx="3"/>
              <a:endCxn id="1647" idx="7"/>
            </p:cNvCxnSpPr>
            <p:nvPr/>
          </p:nvCxnSpPr>
          <p:spPr>
            <a:xfrm flipH="1">
              <a:off x="5308715" y="1728053"/>
              <a:ext cx="296143" cy="332089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0" name="Oval 1649">
              <a:extLst>
                <a:ext uri="{FF2B5EF4-FFF2-40B4-BE49-F238E27FC236}">
                  <a16:creationId xmlns:a16="http://schemas.microsoft.com/office/drawing/2014/main" id="{049D3021-FEBF-562D-07F2-46756DEC27EE}"/>
                </a:ext>
              </a:extLst>
            </p:cNvPr>
            <p:cNvSpPr/>
            <p:nvPr/>
          </p:nvSpPr>
          <p:spPr>
            <a:xfrm>
              <a:off x="6145429" y="1990282"/>
              <a:ext cx="534382" cy="51033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1" name="Straight Connector 1650">
              <a:extLst>
                <a:ext uri="{FF2B5EF4-FFF2-40B4-BE49-F238E27FC236}">
                  <a16:creationId xmlns:a16="http://schemas.microsoft.com/office/drawing/2014/main" id="{4F938A88-93AE-9B5F-D3FC-F69E2D81EA9C}"/>
                </a:ext>
              </a:extLst>
            </p:cNvPr>
            <p:cNvCxnSpPr>
              <a:cxnSpLocks/>
              <a:stCxn id="1648" idx="5"/>
              <a:endCxn id="1650" idx="1"/>
            </p:cNvCxnSpPr>
            <p:nvPr/>
          </p:nvCxnSpPr>
          <p:spPr>
            <a:xfrm>
              <a:off x="5982724" y="1728052"/>
              <a:ext cx="240963" cy="336967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2" name="Oval 1651">
              <a:extLst>
                <a:ext uri="{FF2B5EF4-FFF2-40B4-BE49-F238E27FC236}">
                  <a16:creationId xmlns:a16="http://schemas.microsoft.com/office/drawing/2014/main" id="{DC272682-5509-4C80-AD82-1B93EA1B88EF}"/>
                </a:ext>
              </a:extLst>
            </p:cNvPr>
            <p:cNvSpPr/>
            <p:nvPr/>
          </p:nvSpPr>
          <p:spPr>
            <a:xfrm>
              <a:off x="5629878" y="2691900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3" name="Straight Connector 1652">
              <a:extLst>
                <a:ext uri="{FF2B5EF4-FFF2-40B4-BE49-F238E27FC236}">
                  <a16:creationId xmlns:a16="http://schemas.microsoft.com/office/drawing/2014/main" id="{836961AB-1C10-ABCF-3D22-EED8356B47C2}"/>
                </a:ext>
              </a:extLst>
            </p:cNvPr>
            <p:cNvCxnSpPr>
              <a:cxnSpLocks/>
              <a:stCxn id="1650" idx="3"/>
              <a:endCxn id="1652" idx="7"/>
            </p:cNvCxnSpPr>
            <p:nvPr/>
          </p:nvCxnSpPr>
          <p:spPr>
            <a:xfrm flipH="1">
              <a:off x="6086002" y="2425876"/>
              <a:ext cx="137685" cy="344283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4" name="Oval 1653">
              <a:extLst>
                <a:ext uri="{FF2B5EF4-FFF2-40B4-BE49-F238E27FC236}">
                  <a16:creationId xmlns:a16="http://schemas.microsoft.com/office/drawing/2014/main" id="{EBD08AB4-B40F-D450-FC35-C7375CFB6598}"/>
                </a:ext>
              </a:extLst>
            </p:cNvPr>
            <p:cNvSpPr/>
            <p:nvPr/>
          </p:nvSpPr>
          <p:spPr>
            <a:xfrm>
              <a:off x="6769801" y="2698580"/>
              <a:ext cx="534382" cy="516005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5" name="Straight Connector 1654">
              <a:extLst>
                <a:ext uri="{FF2B5EF4-FFF2-40B4-BE49-F238E27FC236}">
                  <a16:creationId xmlns:a16="http://schemas.microsoft.com/office/drawing/2014/main" id="{43813558-1D77-6D64-4E3E-0B6BDB91A022}"/>
                </a:ext>
              </a:extLst>
            </p:cNvPr>
            <p:cNvCxnSpPr>
              <a:cxnSpLocks/>
              <a:stCxn id="1650" idx="5"/>
              <a:endCxn id="1654" idx="1"/>
            </p:cNvCxnSpPr>
            <p:nvPr/>
          </p:nvCxnSpPr>
          <p:spPr>
            <a:xfrm>
              <a:off x="6601553" y="2425876"/>
              <a:ext cx="246506" cy="348271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6" name="Oval 1655">
              <a:extLst>
                <a:ext uri="{FF2B5EF4-FFF2-40B4-BE49-F238E27FC236}">
                  <a16:creationId xmlns:a16="http://schemas.microsoft.com/office/drawing/2014/main" id="{C289A67F-06E8-44C2-B10A-81791E41CCF7}"/>
                </a:ext>
              </a:extLst>
            </p:cNvPr>
            <p:cNvSpPr/>
            <p:nvPr/>
          </p:nvSpPr>
          <p:spPr>
            <a:xfrm>
              <a:off x="5088397" y="3396544"/>
              <a:ext cx="534382" cy="534382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7" name="Straight Connector 1656">
              <a:extLst>
                <a:ext uri="{FF2B5EF4-FFF2-40B4-BE49-F238E27FC236}">
                  <a16:creationId xmlns:a16="http://schemas.microsoft.com/office/drawing/2014/main" id="{4EE11DBF-72A6-3321-274C-28C62AF7E9D5}"/>
                </a:ext>
              </a:extLst>
            </p:cNvPr>
            <p:cNvCxnSpPr>
              <a:cxnSpLocks/>
              <a:stCxn id="1652" idx="3"/>
              <a:endCxn id="1656" idx="7"/>
            </p:cNvCxnSpPr>
            <p:nvPr/>
          </p:nvCxnSpPr>
          <p:spPr>
            <a:xfrm flipH="1">
              <a:off x="5544521" y="3148024"/>
              <a:ext cx="163615" cy="326778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8" name="Oval 1657">
              <a:extLst>
                <a:ext uri="{FF2B5EF4-FFF2-40B4-BE49-F238E27FC236}">
                  <a16:creationId xmlns:a16="http://schemas.microsoft.com/office/drawing/2014/main" id="{0E43C769-F2C3-A524-5EC8-8BDDE000FF8C}"/>
                </a:ext>
              </a:extLst>
            </p:cNvPr>
            <p:cNvSpPr/>
            <p:nvPr/>
          </p:nvSpPr>
          <p:spPr>
            <a:xfrm>
              <a:off x="6157161" y="3401916"/>
              <a:ext cx="534382" cy="534382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E8660565-DA1A-238C-1242-53D4A5F087F0}"/>
                </a:ext>
              </a:extLst>
            </p:cNvPr>
            <p:cNvCxnSpPr>
              <a:cxnSpLocks/>
              <a:stCxn id="1652" idx="5"/>
              <a:endCxn id="1658" idx="1"/>
            </p:cNvCxnSpPr>
            <p:nvPr/>
          </p:nvCxnSpPr>
          <p:spPr>
            <a:xfrm>
              <a:off x="6086002" y="3148024"/>
              <a:ext cx="149417" cy="332150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40914D4B-A17F-28F6-7DBA-4EFF159F3144}"/>
              </a:ext>
            </a:extLst>
          </p:cNvPr>
          <p:cNvSpPr/>
          <p:nvPr/>
        </p:nvSpPr>
        <p:spPr>
          <a:xfrm flipH="1">
            <a:off x="8564848" y="2125860"/>
            <a:ext cx="457274" cy="485024"/>
          </a:xfrm>
          <a:prstGeom prst="ellipse">
            <a:avLst/>
          </a:prstGeom>
          <a:noFill/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3D268AC-C2C8-F924-C20C-75E012C4D691}"/>
              </a:ext>
            </a:extLst>
          </p:cNvPr>
          <p:cNvSpPr/>
          <p:nvPr/>
        </p:nvSpPr>
        <p:spPr>
          <a:xfrm flipH="1">
            <a:off x="7907339" y="1573263"/>
            <a:ext cx="457274" cy="485024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D8B517-5655-3DD2-677F-6CABC32A5AA3}"/>
              </a:ext>
            </a:extLst>
          </p:cNvPr>
          <p:cNvCxnSpPr>
            <a:cxnSpLocks/>
            <a:stCxn id="61" idx="3"/>
            <a:endCxn id="60" idx="7"/>
          </p:cNvCxnSpPr>
          <p:nvPr/>
        </p:nvCxnSpPr>
        <p:spPr>
          <a:xfrm>
            <a:off x="8297647" y="1987257"/>
            <a:ext cx="334167" cy="209633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0" name="Oval 1599">
            <a:extLst>
              <a:ext uri="{FF2B5EF4-FFF2-40B4-BE49-F238E27FC236}">
                <a16:creationId xmlns:a16="http://schemas.microsoft.com/office/drawing/2014/main" id="{B22085CB-8916-A4BF-67E3-5B6AEDF9537D}"/>
              </a:ext>
            </a:extLst>
          </p:cNvPr>
          <p:cNvSpPr/>
          <p:nvPr/>
        </p:nvSpPr>
        <p:spPr>
          <a:xfrm flipH="1">
            <a:off x="7278499" y="2125860"/>
            <a:ext cx="457274" cy="485024"/>
          </a:xfrm>
          <a:prstGeom prst="ellipse">
            <a:avLst/>
          </a:prstGeom>
          <a:solidFill>
            <a:srgbClr val="00B0F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02" name="Straight Connector 1601">
            <a:extLst>
              <a:ext uri="{FF2B5EF4-FFF2-40B4-BE49-F238E27FC236}">
                <a16:creationId xmlns:a16="http://schemas.microsoft.com/office/drawing/2014/main" id="{D08BBF2E-72AD-D3E4-D72B-DCA377330042}"/>
              </a:ext>
            </a:extLst>
          </p:cNvPr>
          <p:cNvCxnSpPr>
            <a:cxnSpLocks/>
            <a:stCxn id="61" idx="5"/>
            <a:endCxn id="1600" idx="1"/>
          </p:cNvCxnSpPr>
          <p:nvPr/>
        </p:nvCxnSpPr>
        <p:spPr>
          <a:xfrm flipH="1">
            <a:off x="7668807" y="1987257"/>
            <a:ext cx="305498" cy="209633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3" name="Oval 1602">
            <a:extLst>
              <a:ext uri="{FF2B5EF4-FFF2-40B4-BE49-F238E27FC236}">
                <a16:creationId xmlns:a16="http://schemas.microsoft.com/office/drawing/2014/main" id="{4775F6BF-4772-1ECD-5F63-747D6B56D65C}"/>
              </a:ext>
            </a:extLst>
          </p:cNvPr>
          <p:cNvSpPr/>
          <p:nvPr/>
        </p:nvSpPr>
        <p:spPr>
          <a:xfrm flipH="1">
            <a:off x="7735773" y="2783379"/>
            <a:ext cx="457274" cy="485024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04" name="Straight Connector 1603">
            <a:extLst>
              <a:ext uri="{FF2B5EF4-FFF2-40B4-BE49-F238E27FC236}">
                <a16:creationId xmlns:a16="http://schemas.microsoft.com/office/drawing/2014/main" id="{B7413F74-4BDD-17DC-11F5-5E1376ABF7C4}"/>
              </a:ext>
            </a:extLst>
          </p:cNvPr>
          <p:cNvCxnSpPr>
            <a:cxnSpLocks/>
            <a:stCxn id="1600" idx="3"/>
            <a:endCxn id="1603" idx="7"/>
          </p:cNvCxnSpPr>
          <p:nvPr/>
        </p:nvCxnSpPr>
        <p:spPr>
          <a:xfrm>
            <a:off x="7668807" y="2539854"/>
            <a:ext cx="133932" cy="314555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6" name="Oval 1605">
            <a:extLst>
              <a:ext uri="{FF2B5EF4-FFF2-40B4-BE49-F238E27FC236}">
                <a16:creationId xmlns:a16="http://schemas.microsoft.com/office/drawing/2014/main" id="{DA86263E-879C-D6DE-2A8B-8557CF5725C8}"/>
              </a:ext>
            </a:extLst>
          </p:cNvPr>
          <p:cNvSpPr/>
          <p:nvPr/>
        </p:nvSpPr>
        <p:spPr>
          <a:xfrm flipH="1">
            <a:off x="6781150" y="2751936"/>
            <a:ext cx="457274" cy="485024"/>
          </a:xfrm>
          <a:prstGeom prst="ellipse">
            <a:avLst/>
          </a:prstGeom>
          <a:noFill/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770E35A9-836E-5F8C-A43E-54232CECC118}"/>
              </a:ext>
            </a:extLst>
          </p:cNvPr>
          <p:cNvCxnSpPr>
            <a:cxnSpLocks/>
            <a:stCxn id="1600" idx="5"/>
            <a:endCxn id="1606" idx="1"/>
          </p:cNvCxnSpPr>
          <p:nvPr/>
        </p:nvCxnSpPr>
        <p:spPr>
          <a:xfrm flipH="1">
            <a:off x="7171458" y="2539854"/>
            <a:ext cx="174007" cy="283112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9" name="Oval 1608">
            <a:extLst>
              <a:ext uri="{FF2B5EF4-FFF2-40B4-BE49-F238E27FC236}">
                <a16:creationId xmlns:a16="http://schemas.microsoft.com/office/drawing/2014/main" id="{83178651-FE39-E0B7-0597-649CCA048C48}"/>
              </a:ext>
            </a:extLst>
          </p:cNvPr>
          <p:cNvSpPr/>
          <p:nvPr/>
        </p:nvSpPr>
        <p:spPr>
          <a:xfrm flipH="1">
            <a:off x="8297647" y="3501184"/>
            <a:ext cx="457274" cy="485024"/>
          </a:xfrm>
          <a:prstGeom prst="ellipse">
            <a:avLst/>
          </a:prstGeom>
          <a:noFill/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9E99E259-511F-3AC6-753A-FEC1FAC5031F}"/>
              </a:ext>
            </a:extLst>
          </p:cNvPr>
          <p:cNvCxnSpPr>
            <a:cxnSpLocks/>
            <a:stCxn id="1603" idx="3"/>
            <a:endCxn id="1609" idx="7"/>
          </p:cNvCxnSpPr>
          <p:nvPr/>
        </p:nvCxnSpPr>
        <p:spPr>
          <a:xfrm>
            <a:off x="8126081" y="3197373"/>
            <a:ext cx="238532" cy="374841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1" name="Oval 1610">
            <a:extLst>
              <a:ext uri="{FF2B5EF4-FFF2-40B4-BE49-F238E27FC236}">
                <a16:creationId xmlns:a16="http://schemas.microsoft.com/office/drawing/2014/main" id="{195CF94A-82B2-E526-E6ED-7ED34876EBDD}"/>
              </a:ext>
            </a:extLst>
          </p:cNvPr>
          <p:cNvSpPr/>
          <p:nvPr/>
        </p:nvSpPr>
        <p:spPr>
          <a:xfrm flipH="1">
            <a:off x="7175664" y="3430154"/>
            <a:ext cx="457274" cy="485024"/>
          </a:xfrm>
          <a:prstGeom prst="ellipse">
            <a:avLst/>
          </a:prstGeom>
          <a:noFill/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13" name="Straight Connector 1612">
            <a:extLst>
              <a:ext uri="{FF2B5EF4-FFF2-40B4-BE49-F238E27FC236}">
                <a16:creationId xmlns:a16="http://schemas.microsoft.com/office/drawing/2014/main" id="{A099AB2B-B17E-21E3-99D5-13AE0D1054D4}"/>
              </a:ext>
            </a:extLst>
          </p:cNvPr>
          <p:cNvCxnSpPr>
            <a:cxnSpLocks/>
            <a:stCxn id="1603" idx="5"/>
            <a:endCxn id="1611" idx="1"/>
          </p:cNvCxnSpPr>
          <p:nvPr/>
        </p:nvCxnSpPr>
        <p:spPr>
          <a:xfrm flipH="1">
            <a:off x="7565972" y="3197373"/>
            <a:ext cx="236767" cy="303811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3" name="Straight Arrow Connector 1682">
            <a:extLst>
              <a:ext uri="{FF2B5EF4-FFF2-40B4-BE49-F238E27FC236}">
                <a16:creationId xmlns:a16="http://schemas.microsoft.com/office/drawing/2014/main" id="{689B52D9-25F1-A1C7-20DC-95EE4553EA9B}"/>
              </a:ext>
            </a:extLst>
          </p:cNvPr>
          <p:cNvCxnSpPr>
            <a:cxnSpLocks/>
          </p:cNvCxnSpPr>
          <p:nvPr/>
        </p:nvCxnSpPr>
        <p:spPr>
          <a:xfrm>
            <a:off x="6110832" y="2655593"/>
            <a:ext cx="5917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8" name="Arc 1687">
            <a:extLst>
              <a:ext uri="{FF2B5EF4-FFF2-40B4-BE49-F238E27FC236}">
                <a16:creationId xmlns:a16="http://schemas.microsoft.com/office/drawing/2014/main" id="{3554EDB3-F0D6-621D-2DE4-0A0B24E413B1}"/>
              </a:ext>
            </a:extLst>
          </p:cNvPr>
          <p:cNvSpPr/>
          <p:nvPr/>
        </p:nvSpPr>
        <p:spPr>
          <a:xfrm>
            <a:off x="4641066" y="1461253"/>
            <a:ext cx="521900" cy="533676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A27074-0F28-5D54-A636-82D5B2D24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5" t="8056" r="6449" b="8056"/>
          <a:stretch/>
        </p:blipFill>
        <p:spPr>
          <a:xfrm>
            <a:off x="210113" y="1264049"/>
            <a:ext cx="3599668" cy="28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" grpId="0" build="p"/>
      <p:bldP spid="60" grpId="0" animBg="1"/>
      <p:bldP spid="61" grpId="0" animBg="1"/>
      <p:bldP spid="1600" grpId="0" animBg="1"/>
      <p:bldP spid="1603" grpId="0" animBg="1"/>
      <p:bldP spid="1606" grpId="0" animBg="1"/>
      <p:bldP spid="1609" grpId="0" animBg="1"/>
      <p:bldP spid="1611" grpId="0" animBg="1"/>
      <p:bldP spid="16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530011" y="3929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/>
              <a:t>Phép xoay phải</a:t>
            </a:r>
            <a:endParaRPr lang="en-US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5653794" y="2749870"/>
            <a:ext cx="1352726" cy="347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/>
              <a:t>Xoay phải (10)</a:t>
            </a:r>
            <a:endParaRPr sz="1100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BBD7C5FE-257A-00DC-F1EF-16B6FA334BF7}"/>
              </a:ext>
            </a:extLst>
          </p:cNvPr>
          <p:cNvSpPr/>
          <p:nvPr/>
        </p:nvSpPr>
        <p:spPr>
          <a:xfrm>
            <a:off x="6677480" y="2247758"/>
            <a:ext cx="503922" cy="502112"/>
          </a:xfrm>
          <a:prstGeom prst="ellipse">
            <a:avLst/>
          </a:prstGeom>
          <a:noFill/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ACAE445-0123-F0DD-B25B-7C273E4CB9FE}"/>
              </a:ext>
            </a:extLst>
          </p:cNvPr>
          <p:cNvSpPr/>
          <p:nvPr/>
        </p:nvSpPr>
        <p:spPr>
          <a:xfrm>
            <a:off x="7351489" y="1537803"/>
            <a:ext cx="503922" cy="502112"/>
          </a:xfrm>
          <a:prstGeom prst="ellipse">
            <a:avLst/>
          </a:prstGeom>
          <a:solidFill>
            <a:srgbClr val="00B0F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49" name="Straight Connector 1648">
            <a:extLst>
              <a:ext uri="{FF2B5EF4-FFF2-40B4-BE49-F238E27FC236}">
                <a16:creationId xmlns:a16="http://schemas.microsoft.com/office/drawing/2014/main" id="{F84E55CC-6CD0-9C98-9FD4-85BB972FACC1}"/>
              </a:ext>
            </a:extLst>
          </p:cNvPr>
          <p:cNvCxnSpPr>
            <a:cxnSpLocks/>
            <a:stCxn id="1648" idx="3"/>
            <a:endCxn id="1647" idx="7"/>
          </p:cNvCxnSpPr>
          <p:nvPr/>
        </p:nvCxnSpPr>
        <p:spPr>
          <a:xfrm flipH="1">
            <a:off x="7107604" y="1966382"/>
            <a:ext cx="317683" cy="354909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0" name="Oval 1649">
            <a:extLst>
              <a:ext uri="{FF2B5EF4-FFF2-40B4-BE49-F238E27FC236}">
                <a16:creationId xmlns:a16="http://schemas.microsoft.com/office/drawing/2014/main" id="{049D3021-FEBF-562D-07F2-46756DEC27EE}"/>
              </a:ext>
            </a:extLst>
          </p:cNvPr>
          <p:cNvSpPr/>
          <p:nvPr/>
        </p:nvSpPr>
        <p:spPr>
          <a:xfrm>
            <a:off x="8000883" y="2257484"/>
            <a:ext cx="503922" cy="502112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51" name="Straight Connector 1650">
            <a:extLst>
              <a:ext uri="{FF2B5EF4-FFF2-40B4-BE49-F238E27FC236}">
                <a16:creationId xmlns:a16="http://schemas.microsoft.com/office/drawing/2014/main" id="{4F938A88-93AE-9B5F-D3FC-F69E2D81EA9C}"/>
              </a:ext>
            </a:extLst>
          </p:cNvPr>
          <p:cNvCxnSpPr>
            <a:cxnSpLocks/>
            <a:stCxn id="1648" idx="5"/>
            <a:endCxn id="1650" idx="1"/>
          </p:cNvCxnSpPr>
          <p:nvPr/>
        </p:nvCxnSpPr>
        <p:spPr>
          <a:xfrm>
            <a:off x="7781613" y="1966382"/>
            <a:ext cx="293068" cy="364635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2" name="Oval 1651">
            <a:extLst>
              <a:ext uri="{FF2B5EF4-FFF2-40B4-BE49-F238E27FC236}">
                <a16:creationId xmlns:a16="http://schemas.microsoft.com/office/drawing/2014/main" id="{DC272682-5509-4C80-AD82-1B93EA1B88EF}"/>
              </a:ext>
            </a:extLst>
          </p:cNvPr>
          <p:cNvSpPr/>
          <p:nvPr/>
        </p:nvSpPr>
        <p:spPr>
          <a:xfrm>
            <a:off x="7454767" y="2957774"/>
            <a:ext cx="503922" cy="50211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53" name="Straight Connector 1652">
            <a:extLst>
              <a:ext uri="{FF2B5EF4-FFF2-40B4-BE49-F238E27FC236}">
                <a16:creationId xmlns:a16="http://schemas.microsoft.com/office/drawing/2014/main" id="{836961AB-1C10-ABCF-3D22-EED8356B47C2}"/>
              </a:ext>
            </a:extLst>
          </p:cNvPr>
          <p:cNvCxnSpPr>
            <a:cxnSpLocks/>
            <a:stCxn id="1650" idx="3"/>
            <a:endCxn id="1652" idx="7"/>
          </p:cNvCxnSpPr>
          <p:nvPr/>
        </p:nvCxnSpPr>
        <p:spPr>
          <a:xfrm flipH="1">
            <a:off x="7884891" y="2686063"/>
            <a:ext cx="189790" cy="345244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4" name="Oval 1653">
            <a:extLst>
              <a:ext uri="{FF2B5EF4-FFF2-40B4-BE49-F238E27FC236}">
                <a16:creationId xmlns:a16="http://schemas.microsoft.com/office/drawing/2014/main" id="{EBD08AB4-B40F-D450-FC35-C7375CFB6598}"/>
              </a:ext>
            </a:extLst>
          </p:cNvPr>
          <p:cNvSpPr/>
          <p:nvPr/>
        </p:nvSpPr>
        <p:spPr>
          <a:xfrm>
            <a:off x="8594690" y="2964454"/>
            <a:ext cx="503922" cy="502112"/>
          </a:xfrm>
          <a:prstGeom prst="ellipse">
            <a:avLst/>
          </a:prstGeom>
          <a:noFill/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43813558-1D77-6D64-4E3E-0B6BDB91A022}"/>
              </a:ext>
            </a:extLst>
          </p:cNvPr>
          <p:cNvCxnSpPr>
            <a:cxnSpLocks/>
            <a:stCxn id="1650" idx="5"/>
            <a:endCxn id="1654" idx="1"/>
          </p:cNvCxnSpPr>
          <p:nvPr/>
        </p:nvCxnSpPr>
        <p:spPr>
          <a:xfrm>
            <a:off x="8431007" y="2686063"/>
            <a:ext cx="237481" cy="351924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6" name="Oval 1655">
            <a:extLst>
              <a:ext uri="{FF2B5EF4-FFF2-40B4-BE49-F238E27FC236}">
                <a16:creationId xmlns:a16="http://schemas.microsoft.com/office/drawing/2014/main" id="{C289A67F-06E8-44C2-B10A-81791E41CCF7}"/>
              </a:ext>
            </a:extLst>
          </p:cNvPr>
          <p:cNvSpPr/>
          <p:nvPr/>
        </p:nvSpPr>
        <p:spPr>
          <a:xfrm>
            <a:off x="6913286" y="3662418"/>
            <a:ext cx="503922" cy="502112"/>
          </a:xfrm>
          <a:prstGeom prst="ellipse">
            <a:avLst/>
          </a:prstGeom>
          <a:noFill/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57" name="Straight Connector 1656">
            <a:extLst>
              <a:ext uri="{FF2B5EF4-FFF2-40B4-BE49-F238E27FC236}">
                <a16:creationId xmlns:a16="http://schemas.microsoft.com/office/drawing/2014/main" id="{4EE11DBF-72A6-3321-274C-28C62AF7E9D5}"/>
              </a:ext>
            </a:extLst>
          </p:cNvPr>
          <p:cNvCxnSpPr>
            <a:cxnSpLocks/>
            <a:stCxn id="1652" idx="3"/>
            <a:endCxn id="1656" idx="7"/>
          </p:cNvCxnSpPr>
          <p:nvPr/>
        </p:nvCxnSpPr>
        <p:spPr>
          <a:xfrm flipH="1">
            <a:off x="7343410" y="3386353"/>
            <a:ext cx="185155" cy="349598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8" name="Oval 1657">
            <a:extLst>
              <a:ext uri="{FF2B5EF4-FFF2-40B4-BE49-F238E27FC236}">
                <a16:creationId xmlns:a16="http://schemas.microsoft.com/office/drawing/2014/main" id="{0E43C769-F2C3-A524-5EC8-8BDDE000FF8C}"/>
              </a:ext>
            </a:extLst>
          </p:cNvPr>
          <p:cNvSpPr/>
          <p:nvPr/>
        </p:nvSpPr>
        <p:spPr>
          <a:xfrm>
            <a:off x="7982050" y="3667790"/>
            <a:ext cx="503922" cy="502112"/>
          </a:xfrm>
          <a:prstGeom prst="ellipse">
            <a:avLst/>
          </a:prstGeom>
          <a:noFill/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 sz="11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E8660565-DA1A-238C-1242-53D4A5F087F0}"/>
              </a:ext>
            </a:extLst>
          </p:cNvPr>
          <p:cNvCxnSpPr>
            <a:cxnSpLocks/>
            <a:stCxn id="1652" idx="5"/>
            <a:endCxn id="1658" idx="1"/>
          </p:cNvCxnSpPr>
          <p:nvPr/>
        </p:nvCxnSpPr>
        <p:spPr>
          <a:xfrm>
            <a:off x="7884891" y="3386353"/>
            <a:ext cx="170957" cy="354970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E02C0F-3C82-A666-2527-E1C4C92201D5}"/>
              </a:ext>
            </a:extLst>
          </p:cNvPr>
          <p:cNvGrpSpPr/>
          <p:nvPr/>
        </p:nvGrpSpPr>
        <p:grpSpPr>
          <a:xfrm flipH="1">
            <a:off x="3575527" y="1507859"/>
            <a:ext cx="2311852" cy="2503474"/>
            <a:chOff x="4852591" y="1271929"/>
            <a:chExt cx="2451592" cy="2664369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914D4B-A17F-28F6-7DBA-4EFF159F3144}"/>
                </a:ext>
              </a:extLst>
            </p:cNvPr>
            <p:cNvSpPr/>
            <p:nvPr/>
          </p:nvSpPr>
          <p:spPr>
            <a:xfrm>
              <a:off x="4852591" y="1981884"/>
              <a:ext cx="534382" cy="534382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D268AC-C2C8-F924-C20C-75E012C4D691}"/>
                </a:ext>
              </a:extLst>
            </p:cNvPr>
            <p:cNvSpPr/>
            <p:nvPr/>
          </p:nvSpPr>
          <p:spPr>
            <a:xfrm>
              <a:off x="5526600" y="1271929"/>
              <a:ext cx="534382" cy="534382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0D8B517-5655-3DD2-677F-6CABC32A5AA3}"/>
                </a:ext>
              </a:extLst>
            </p:cNvPr>
            <p:cNvCxnSpPr>
              <a:cxnSpLocks/>
              <a:stCxn id="61" idx="3"/>
              <a:endCxn id="60" idx="7"/>
            </p:cNvCxnSpPr>
            <p:nvPr/>
          </p:nvCxnSpPr>
          <p:spPr>
            <a:xfrm flipH="1">
              <a:off x="5308715" y="1728053"/>
              <a:ext cx="296143" cy="332089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0" name="Oval 1599">
              <a:extLst>
                <a:ext uri="{FF2B5EF4-FFF2-40B4-BE49-F238E27FC236}">
                  <a16:creationId xmlns:a16="http://schemas.microsoft.com/office/drawing/2014/main" id="{B22085CB-8916-A4BF-67E3-5B6AEDF9537D}"/>
                </a:ext>
              </a:extLst>
            </p:cNvPr>
            <p:cNvSpPr/>
            <p:nvPr/>
          </p:nvSpPr>
          <p:spPr>
            <a:xfrm>
              <a:off x="6138940" y="1981884"/>
              <a:ext cx="534382" cy="534382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D08BBF2E-72AD-D3E4-D72B-DCA377330042}"/>
                </a:ext>
              </a:extLst>
            </p:cNvPr>
            <p:cNvCxnSpPr>
              <a:cxnSpLocks/>
              <a:stCxn id="61" idx="5"/>
              <a:endCxn id="1600" idx="1"/>
            </p:cNvCxnSpPr>
            <p:nvPr/>
          </p:nvCxnSpPr>
          <p:spPr>
            <a:xfrm>
              <a:off x="5982724" y="1728053"/>
              <a:ext cx="234474" cy="332089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3" name="Oval 1602">
              <a:extLst>
                <a:ext uri="{FF2B5EF4-FFF2-40B4-BE49-F238E27FC236}">
                  <a16:creationId xmlns:a16="http://schemas.microsoft.com/office/drawing/2014/main" id="{4775F6BF-4772-1ECD-5F63-747D6B56D65C}"/>
                </a:ext>
              </a:extLst>
            </p:cNvPr>
            <p:cNvSpPr/>
            <p:nvPr/>
          </p:nvSpPr>
          <p:spPr>
            <a:xfrm>
              <a:off x="5633612" y="2698580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B7413F74-4BDD-17DC-11F5-5E1376ABF7C4}"/>
                </a:ext>
              </a:extLst>
            </p:cNvPr>
            <p:cNvCxnSpPr>
              <a:cxnSpLocks/>
              <a:stCxn id="1600" idx="3"/>
              <a:endCxn id="1603" idx="7"/>
            </p:cNvCxnSpPr>
            <p:nvPr/>
          </p:nvCxnSpPr>
          <p:spPr>
            <a:xfrm flipH="1">
              <a:off x="6089736" y="2438008"/>
              <a:ext cx="127462" cy="338830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6" name="Oval 1605">
              <a:extLst>
                <a:ext uri="{FF2B5EF4-FFF2-40B4-BE49-F238E27FC236}">
                  <a16:creationId xmlns:a16="http://schemas.microsoft.com/office/drawing/2014/main" id="{DA86263E-879C-D6DE-2A8B-8557CF5725C8}"/>
                </a:ext>
              </a:extLst>
            </p:cNvPr>
            <p:cNvSpPr/>
            <p:nvPr/>
          </p:nvSpPr>
          <p:spPr>
            <a:xfrm>
              <a:off x="6769801" y="2698580"/>
              <a:ext cx="534382" cy="534382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770E35A9-836E-5F8C-A43E-54232CECC118}"/>
                </a:ext>
              </a:extLst>
            </p:cNvPr>
            <p:cNvCxnSpPr>
              <a:cxnSpLocks/>
              <a:stCxn id="1600" idx="5"/>
              <a:endCxn id="1606" idx="1"/>
            </p:cNvCxnSpPr>
            <p:nvPr/>
          </p:nvCxnSpPr>
          <p:spPr>
            <a:xfrm>
              <a:off x="6595064" y="2438008"/>
              <a:ext cx="252995" cy="338830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9" name="Oval 1608">
              <a:extLst>
                <a:ext uri="{FF2B5EF4-FFF2-40B4-BE49-F238E27FC236}">
                  <a16:creationId xmlns:a16="http://schemas.microsoft.com/office/drawing/2014/main" id="{83178651-FE39-E0B7-0597-649CCA048C48}"/>
                </a:ext>
              </a:extLst>
            </p:cNvPr>
            <p:cNvSpPr/>
            <p:nvPr/>
          </p:nvSpPr>
          <p:spPr>
            <a:xfrm>
              <a:off x="5119782" y="3386818"/>
              <a:ext cx="534382" cy="534382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9E99E259-511F-3AC6-753A-FEC1FAC5031F}"/>
                </a:ext>
              </a:extLst>
            </p:cNvPr>
            <p:cNvCxnSpPr>
              <a:cxnSpLocks/>
              <a:stCxn id="1603" idx="3"/>
              <a:endCxn id="1609" idx="7"/>
            </p:cNvCxnSpPr>
            <p:nvPr/>
          </p:nvCxnSpPr>
          <p:spPr>
            <a:xfrm flipH="1">
              <a:off x="5575906" y="3154704"/>
              <a:ext cx="135964" cy="310372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1" name="Oval 1610">
              <a:extLst>
                <a:ext uri="{FF2B5EF4-FFF2-40B4-BE49-F238E27FC236}">
                  <a16:creationId xmlns:a16="http://schemas.microsoft.com/office/drawing/2014/main" id="{195CF94A-82B2-E526-E6ED-7ED34876EBDD}"/>
                </a:ext>
              </a:extLst>
            </p:cNvPr>
            <p:cNvSpPr/>
            <p:nvPr/>
          </p:nvSpPr>
          <p:spPr>
            <a:xfrm>
              <a:off x="6157161" y="3401916"/>
              <a:ext cx="534382" cy="534382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US"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A099AB2B-B17E-21E3-99D5-13AE0D1054D4}"/>
                </a:ext>
              </a:extLst>
            </p:cNvPr>
            <p:cNvCxnSpPr>
              <a:cxnSpLocks/>
              <a:stCxn id="1603" idx="5"/>
              <a:endCxn id="1611" idx="1"/>
            </p:cNvCxnSpPr>
            <p:nvPr/>
          </p:nvCxnSpPr>
          <p:spPr>
            <a:xfrm>
              <a:off x="6089736" y="3154704"/>
              <a:ext cx="145683" cy="325470"/>
            </a:xfrm>
            <a:prstGeom prst="line">
              <a:avLst/>
            </a:pr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3" name="Straight Arrow Connector 1682">
            <a:extLst>
              <a:ext uri="{FF2B5EF4-FFF2-40B4-BE49-F238E27FC236}">
                <a16:creationId xmlns:a16="http://schemas.microsoft.com/office/drawing/2014/main" id="{689B52D9-25F1-A1C7-20DC-95EE4553EA9B}"/>
              </a:ext>
            </a:extLst>
          </p:cNvPr>
          <p:cNvCxnSpPr>
            <a:cxnSpLocks/>
          </p:cNvCxnSpPr>
          <p:nvPr/>
        </p:nvCxnSpPr>
        <p:spPr>
          <a:xfrm>
            <a:off x="6008688" y="3128820"/>
            <a:ext cx="5275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6A783941-5BCB-22F1-ECE4-96B10A914240}"/>
              </a:ext>
            </a:extLst>
          </p:cNvPr>
          <p:cNvSpPr/>
          <p:nvPr/>
        </p:nvSpPr>
        <p:spPr>
          <a:xfrm flipH="1">
            <a:off x="4663003" y="1426816"/>
            <a:ext cx="588784" cy="576820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056C36-A860-D79B-ED54-35A4C5BFE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3" t="8652" r="6979" b="8652"/>
          <a:stretch/>
        </p:blipFill>
        <p:spPr>
          <a:xfrm>
            <a:off x="212061" y="1424486"/>
            <a:ext cx="3305470" cy="29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" grpId="0" animBg="1"/>
      <p:bldP spid="1648" grpId="0" animBg="1"/>
      <p:bldP spid="1650" grpId="0" animBg="1"/>
      <p:bldP spid="1652" grpId="0" animBg="1"/>
      <p:bldP spid="1654" grpId="0" animBg="1"/>
      <p:bldP spid="1656" grpId="0" animBg="1"/>
      <p:bldP spid="1658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17659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dirty="0"/>
              <a:t>	Độ phức tạp về thời gian</a:t>
            </a:r>
            <a:endParaRPr lang="en-US" dirty="0"/>
          </a:p>
        </p:txBody>
      </p:sp>
      <p:sp>
        <p:nvSpPr>
          <p:cNvPr id="2" name="Google Shape;1637;p41">
            <a:extLst>
              <a:ext uri="{FF2B5EF4-FFF2-40B4-BE49-F238E27FC236}">
                <a16:creationId xmlns:a16="http://schemas.microsoft.com/office/drawing/2014/main" id="{0EADD7AC-0C3F-5FDC-5E5B-BA5AB61547C0}"/>
              </a:ext>
            </a:extLst>
          </p:cNvPr>
          <p:cNvSpPr txBox="1">
            <a:spLocks/>
          </p:cNvSpPr>
          <p:nvPr/>
        </p:nvSpPr>
        <p:spPr>
          <a:xfrm>
            <a:off x="2884508" y="2586511"/>
            <a:ext cx="3021349" cy="37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Rotations (Phép xoay): O(1)</a:t>
            </a:r>
          </a:p>
        </p:txBody>
      </p:sp>
    </p:spTree>
    <p:extLst>
      <p:ext uri="{BB962C8B-B14F-4D97-AF65-F5344CB8AC3E}">
        <p14:creationId xmlns:p14="http://schemas.microsoft.com/office/powerpoint/2010/main" val="301399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Chèn (Insert)</a:t>
            </a:r>
            <a:endParaRPr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243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A8A4-55DC-FE15-9860-3593E312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72" y="1988372"/>
            <a:ext cx="6974700" cy="360777"/>
          </a:xfrm>
        </p:spPr>
        <p:txBody>
          <a:bodyPr/>
          <a:lstStyle/>
          <a:p>
            <a:r>
              <a:rPr lang="vi-VN" sz="3000"/>
              <a:t>Tại sao việc chèn phải được thực hiện cẩn thận?</a:t>
            </a:r>
            <a:endParaRPr lang="en-US" sz="30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FB99A0-8766-9A0B-98CA-C1096B86B603}"/>
              </a:ext>
            </a:extLst>
          </p:cNvPr>
          <p:cNvSpPr txBox="1">
            <a:spLocks/>
          </p:cNvSpPr>
          <p:nvPr/>
        </p:nvSpPr>
        <p:spPr>
          <a:xfrm>
            <a:off x="1316318" y="2349149"/>
            <a:ext cx="620824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vi-VN"/>
              <a:t>C</a:t>
            </a:r>
            <a:r>
              <a:rPr lang="en-US" err="1"/>
              <a:t>ây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đỏ</a:t>
            </a:r>
            <a:r>
              <a:rPr lang="en-US"/>
              <a:t> đen </a:t>
            </a:r>
            <a:r>
              <a:rPr lang="vi-VN"/>
              <a:t>= </a:t>
            </a:r>
            <a:r>
              <a:rPr lang="en-US"/>
              <a:t>cây </a:t>
            </a:r>
            <a:r>
              <a:rPr lang="en-US" err="1"/>
              <a:t>nhị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cân</a:t>
            </a:r>
            <a:r>
              <a:rPr lang="en-US"/>
              <a:t> </a:t>
            </a:r>
            <a:r>
              <a:rPr lang="en-US" err="1"/>
              <a:t>bằng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245D2A-FE61-D7D6-BCB6-104615A018E4}"/>
              </a:ext>
            </a:extLst>
          </p:cNvPr>
          <p:cNvSpPr txBox="1">
            <a:spLocks/>
          </p:cNvSpPr>
          <p:nvPr/>
        </p:nvSpPr>
        <p:spPr>
          <a:xfrm>
            <a:off x="993835" y="2824949"/>
            <a:ext cx="5222278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vi-VN"/>
              <a:t>	Khi chèn một node mới, ta phải đảm bảo cây được cân bằng và tất cả đặc điểm của cây đỏ đen đều được đáp ứng.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0AB804-078C-D177-7E91-C6004BB9F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546" y="1820351"/>
            <a:ext cx="1656562" cy="534382"/>
          </a:xfrm>
        </p:spPr>
        <p:txBody>
          <a:bodyPr/>
          <a:lstStyle/>
          <a:p>
            <a:pPr marL="139700" indent="0">
              <a:buNone/>
            </a:pPr>
            <a:r>
              <a:rPr lang="vi-VN" dirty="0"/>
              <a:t>grandparent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916151-1057-41EC-6557-4355A0F9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546" y="565703"/>
            <a:ext cx="4574427" cy="610986"/>
          </a:xfrm>
        </p:spPr>
        <p:txBody>
          <a:bodyPr/>
          <a:lstStyle/>
          <a:p>
            <a:r>
              <a:rPr lang="vi-VN"/>
              <a:t>M</a:t>
            </a:r>
            <a:r>
              <a:rPr lang="en-US" err="1"/>
              <a:t>ối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Z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D3673-31C6-1108-4B28-11F1DC4A6BD7}"/>
              </a:ext>
            </a:extLst>
          </p:cNvPr>
          <p:cNvSpPr/>
          <p:nvPr/>
        </p:nvSpPr>
        <p:spPr>
          <a:xfrm>
            <a:off x="3363984" y="2481648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6182BA-DB66-4286-C7CD-9EA1E50308F3}"/>
              </a:ext>
            </a:extLst>
          </p:cNvPr>
          <p:cNvSpPr/>
          <p:nvPr/>
        </p:nvSpPr>
        <p:spPr>
          <a:xfrm>
            <a:off x="4116251" y="1771693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CA0D6D-9F59-E146-019B-AD2C4059BD86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3820108" y="2227817"/>
            <a:ext cx="374401" cy="332089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B01104F-EF93-36BE-C0FA-E95F45239BA6}"/>
              </a:ext>
            </a:extLst>
          </p:cNvPr>
          <p:cNvSpPr/>
          <p:nvPr/>
        </p:nvSpPr>
        <p:spPr>
          <a:xfrm>
            <a:off x="4855853" y="2481648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915E8-391C-871C-807A-D5CF901DFFC1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72375" y="2227817"/>
            <a:ext cx="361736" cy="332089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51D193A-A74A-43CA-1BAB-211EF8D21284}"/>
              </a:ext>
            </a:extLst>
          </p:cNvPr>
          <p:cNvSpPr/>
          <p:nvPr/>
        </p:nvSpPr>
        <p:spPr>
          <a:xfrm>
            <a:off x="4116251" y="3160636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92F155-65EA-0C2E-851B-1B88367115B7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4572375" y="2937772"/>
            <a:ext cx="361736" cy="301122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49D173C-1CD3-4140-2F28-87F3BEF29882}"/>
              </a:ext>
            </a:extLst>
          </p:cNvPr>
          <p:cNvSpPr txBox="1">
            <a:spLocks/>
          </p:cNvSpPr>
          <p:nvPr/>
        </p:nvSpPr>
        <p:spPr>
          <a:xfrm>
            <a:off x="5673713" y="2821142"/>
            <a:ext cx="939118" cy="5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Font typeface="Open Sans"/>
              <a:buNone/>
            </a:pPr>
            <a:r>
              <a:rPr lang="vi-VN"/>
              <a:t>parent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DF2A392-DA96-EE4E-88E3-5C27950EF743}"/>
              </a:ext>
            </a:extLst>
          </p:cNvPr>
          <p:cNvSpPr txBox="1">
            <a:spLocks/>
          </p:cNvSpPr>
          <p:nvPr/>
        </p:nvSpPr>
        <p:spPr>
          <a:xfrm>
            <a:off x="2196804" y="2971703"/>
            <a:ext cx="939118" cy="5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Font typeface="Open Sans"/>
              <a:buNone/>
            </a:pPr>
            <a:r>
              <a:rPr lang="vi-VN"/>
              <a:t>uncle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C86C90-3850-8221-FE2D-6B79AE5DBD6D}"/>
              </a:ext>
            </a:extLst>
          </p:cNvPr>
          <p:cNvCxnSpPr/>
          <p:nvPr/>
        </p:nvCxnSpPr>
        <p:spPr>
          <a:xfrm>
            <a:off x="3572654" y="2020030"/>
            <a:ext cx="4949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C5A1AF-03E8-0B95-F47A-2F1FAB6C3798}"/>
              </a:ext>
            </a:extLst>
          </p:cNvPr>
          <p:cNvCxnSpPr>
            <a:cxnSpLocks/>
          </p:cNvCxnSpPr>
          <p:nvPr/>
        </p:nvCxnSpPr>
        <p:spPr>
          <a:xfrm flipH="1" flipV="1">
            <a:off x="5440732" y="2748839"/>
            <a:ext cx="411184" cy="222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1A637C-D128-4A41-D234-B510BFD996D0}"/>
              </a:ext>
            </a:extLst>
          </p:cNvPr>
          <p:cNvCxnSpPr>
            <a:cxnSpLocks/>
          </p:cNvCxnSpPr>
          <p:nvPr/>
        </p:nvCxnSpPr>
        <p:spPr>
          <a:xfrm flipV="1">
            <a:off x="2999983" y="2937772"/>
            <a:ext cx="393553" cy="222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37A73A4-701B-8A59-50AB-88694D96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072" y="2129329"/>
            <a:ext cx="5383856" cy="8848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Chèn Z và tô màu </a:t>
            </a:r>
            <a:r>
              <a:rPr lang="vi-VN">
                <a:solidFill>
                  <a:srgbClr val="FF0000"/>
                </a:solidFill>
              </a:rPr>
              <a:t>đỏ 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Đ</a:t>
            </a:r>
            <a:r>
              <a:rPr lang="en-US" err="1">
                <a:solidFill>
                  <a:schemeClr val="tx1"/>
                </a:solidFill>
              </a:rPr>
              <a:t>ổi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màu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và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xoay</a:t>
            </a:r>
            <a:r>
              <a:rPr lang="en-US">
                <a:solidFill>
                  <a:schemeClr val="tx1"/>
                </a:solidFill>
              </a:rPr>
              <a:t> các </a:t>
            </a:r>
            <a:r>
              <a:rPr lang="vi-VN">
                <a:solidFill>
                  <a:schemeClr val="tx1"/>
                </a:solidFill>
              </a:rPr>
              <a:t>node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để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khắc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phục</a:t>
            </a:r>
            <a:r>
              <a:rPr lang="en-US">
                <a:solidFill>
                  <a:schemeClr val="tx1"/>
                </a:solidFill>
              </a:rPr>
              <a:t> vi </a:t>
            </a:r>
            <a:r>
              <a:rPr lang="en-US" err="1">
                <a:solidFill>
                  <a:schemeClr val="tx1"/>
                </a:solidFill>
              </a:rPr>
              <a:t>phạm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04DC4-81BC-908C-930A-975DA62D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179" y="1434839"/>
            <a:ext cx="7704000" cy="572700"/>
          </a:xfrm>
        </p:spPr>
        <p:txBody>
          <a:bodyPr/>
          <a:lstStyle/>
          <a:p>
            <a:r>
              <a:rPr lang="vi-VN"/>
              <a:t>Chiến lược</a:t>
            </a:r>
            <a:endParaRPr lang="en-US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D22FF319-6583-EFF7-A384-69A07B773AFA}"/>
              </a:ext>
            </a:extLst>
          </p:cNvPr>
          <p:cNvSpPr txBox="1">
            <a:spLocks/>
          </p:cNvSpPr>
          <p:nvPr/>
        </p:nvSpPr>
        <p:spPr>
          <a:xfrm>
            <a:off x="4199751" y="2129329"/>
            <a:ext cx="2519321" cy="51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vi-VN">
                <a:solidFill>
                  <a:schemeClr val="tx1"/>
                </a:solidFill>
              </a:rPr>
              <a:t>-&gt; Tại sao là màu </a:t>
            </a:r>
            <a:r>
              <a:rPr lang="vi-VN">
                <a:solidFill>
                  <a:srgbClr val="FF0000"/>
                </a:solidFill>
              </a:rPr>
              <a:t>đỏ </a:t>
            </a:r>
            <a:r>
              <a:rPr lang="vi-VN">
                <a:solidFill>
                  <a:schemeClr val="tx1"/>
                </a:solidFill>
              </a:rPr>
              <a:t>?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Giới thiệu</a:t>
            </a:r>
            <a:endParaRPr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1989055" y="1142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/>
              <a:t>Các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tắc</a:t>
            </a:r>
            <a:endParaRPr lang="en-US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904883" y="1684916"/>
            <a:ext cx="4238499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vi-VN"/>
              <a:t>Mọi node đều phải có màu </a:t>
            </a:r>
            <a:r>
              <a:rPr lang="vi-VN">
                <a:solidFill>
                  <a:srgbClr val="FF0000"/>
                </a:solidFill>
              </a:rPr>
              <a:t>đỏ</a:t>
            </a:r>
            <a:r>
              <a:rPr lang="vi-VN"/>
              <a:t> hoặc đen.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/>
              <a:t>Node gốc (root) luôn luôn màu đen.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/>
              <a:t>Tất cả các node lá (NULL) đều màu đen.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vi-VN"/>
              <a:t>Không có hai node </a:t>
            </a:r>
            <a:r>
              <a:rPr lang="vi-VN">
                <a:solidFill>
                  <a:srgbClr val="FF0000"/>
                </a:solidFill>
              </a:rPr>
              <a:t>đỏ</a:t>
            </a:r>
            <a:r>
              <a:rPr lang="vi-VN"/>
              <a:t> liền kề (Một node </a:t>
            </a:r>
            <a:r>
              <a:rPr lang="vi-VN">
                <a:solidFill>
                  <a:schemeClr val="tx1"/>
                </a:solidFill>
              </a:rPr>
              <a:t>đỏ</a:t>
            </a:r>
            <a:r>
              <a:rPr lang="vi-VN"/>
              <a:t> thì không thể có cha đỏ hoặc con đỏ).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vi-VN"/>
              <a:t>Mọi đường dẫn từ một node đến bất kì node NULL (thuộc con của nó ) thì đều có cùng số lượng node đen.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607D5-7107-C981-64C0-1786AE69BC03}"/>
              </a:ext>
            </a:extLst>
          </p:cNvPr>
          <p:cNvSpPr/>
          <p:nvPr/>
        </p:nvSpPr>
        <p:spPr>
          <a:xfrm>
            <a:off x="1989055" y="2088626"/>
            <a:ext cx="4454165" cy="3682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C5080-B7E4-EF5C-95DA-34E8C3E72A01}"/>
              </a:ext>
            </a:extLst>
          </p:cNvPr>
          <p:cNvSpPr/>
          <p:nvPr/>
        </p:nvSpPr>
        <p:spPr>
          <a:xfrm>
            <a:off x="1989055" y="2751473"/>
            <a:ext cx="4454165" cy="6138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BD08C0AC-9AD7-F7B6-1835-1997EF29DD13}"/>
              </a:ext>
            </a:extLst>
          </p:cNvPr>
          <p:cNvSpPr txBox="1">
            <a:spLocks/>
          </p:cNvSpPr>
          <p:nvPr/>
        </p:nvSpPr>
        <p:spPr>
          <a:xfrm>
            <a:off x="330199" y="215054"/>
            <a:ext cx="5686183" cy="79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vi-VN" sz="1900"/>
              <a:t>1. 	Chèn Z và tô màu </a:t>
            </a:r>
            <a:r>
              <a:rPr lang="vi-VN" sz="1900">
                <a:solidFill>
                  <a:srgbClr val="FF0000"/>
                </a:solidFill>
              </a:rPr>
              <a:t>đỏ </a:t>
            </a:r>
          </a:p>
        </p:txBody>
      </p:sp>
    </p:spTree>
    <p:extLst>
      <p:ext uri="{BB962C8B-B14F-4D97-AF65-F5344CB8AC3E}">
        <p14:creationId xmlns:p14="http://schemas.microsoft.com/office/powerpoint/2010/main" val="247157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0C3ACAFD-621C-E326-9C10-5AC4E1DD363F}"/>
              </a:ext>
            </a:extLst>
          </p:cNvPr>
          <p:cNvSpPr txBox="1">
            <a:spLocks/>
          </p:cNvSpPr>
          <p:nvPr/>
        </p:nvSpPr>
        <p:spPr>
          <a:xfrm>
            <a:off x="273894" y="409796"/>
            <a:ext cx="6821172" cy="49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vi-VN" sz="1900"/>
              <a:t>2. 	</a:t>
            </a:r>
            <a:r>
              <a:rPr lang="vi-VN" sz="1900">
                <a:solidFill>
                  <a:schemeClr val="tx1"/>
                </a:solidFill>
              </a:rPr>
              <a:t>Đ</a:t>
            </a:r>
            <a:r>
              <a:rPr lang="en-US" sz="1900" err="1">
                <a:solidFill>
                  <a:schemeClr val="tx1"/>
                </a:solidFill>
              </a:rPr>
              <a:t>ổi</a:t>
            </a:r>
            <a:r>
              <a:rPr lang="en-US" sz="1900">
                <a:solidFill>
                  <a:schemeClr val="tx1"/>
                </a:solidFill>
              </a:rPr>
              <a:t> </a:t>
            </a:r>
            <a:r>
              <a:rPr lang="en-US" sz="1900" err="1">
                <a:solidFill>
                  <a:schemeClr val="tx1"/>
                </a:solidFill>
              </a:rPr>
              <a:t>màu</a:t>
            </a:r>
            <a:r>
              <a:rPr lang="en-US" sz="1900">
                <a:solidFill>
                  <a:schemeClr val="tx1"/>
                </a:solidFill>
              </a:rPr>
              <a:t> </a:t>
            </a:r>
            <a:r>
              <a:rPr lang="en-US" sz="1900" err="1">
                <a:solidFill>
                  <a:schemeClr val="tx1"/>
                </a:solidFill>
              </a:rPr>
              <a:t>và</a:t>
            </a:r>
            <a:r>
              <a:rPr lang="en-US" sz="1900">
                <a:solidFill>
                  <a:schemeClr val="tx1"/>
                </a:solidFill>
              </a:rPr>
              <a:t> </a:t>
            </a:r>
            <a:r>
              <a:rPr lang="en-US" sz="1900" err="1">
                <a:solidFill>
                  <a:schemeClr val="tx1"/>
                </a:solidFill>
              </a:rPr>
              <a:t>xoay</a:t>
            </a:r>
            <a:r>
              <a:rPr lang="en-US" sz="1900">
                <a:solidFill>
                  <a:schemeClr val="tx1"/>
                </a:solidFill>
              </a:rPr>
              <a:t> các </a:t>
            </a:r>
            <a:r>
              <a:rPr lang="vi-VN" sz="1900">
                <a:solidFill>
                  <a:schemeClr val="tx1"/>
                </a:solidFill>
              </a:rPr>
              <a:t>node</a:t>
            </a:r>
            <a:r>
              <a:rPr lang="en-US" sz="1900">
                <a:solidFill>
                  <a:schemeClr val="tx1"/>
                </a:solidFill>
              </a:rPr>
              <a:t> </a:t>
            </a:r>
            <a:r>
              <a:rPr lang="en-US" sz="1900" err="1">
                <a:solidFill>
                  <a:schemeClr val="tx1"/>
                </a:solidFill>
              </a:rPr>
              <a:t>để</a:t>
            </a:r>
            <a:r>
              <a:rPr lang="en-US" sz="1900">
                <a:solidFill>
                  <a:schemeClr val="tx1"/>
                </a:solidFill>
              </a:rPr>
              <a:t> </a:t>
            </a:r>
            <a:r>
              <a:rPr lang="en-US" sz="1900" err="1">
                <a:solidFill>
                  <a:schemeClr val="tx1"/>
                </a:solidFill>
              </a:rPr>
              <a:t>khắc</a:t>
            </a:r>
            <a:r>
              <a:rPr lang="en-US" sz="1900">
                <a:solidFill>
                  <a:schemeClr val="tx1"/>
                </a:solidFill>
              </a:rPr>
              <a:t> </a:t>
            </a:r>
            <a:r>
              <a:rPr lang="en-US" sz="1900" err="1">
                <a:solidFill>
                  <a:schemeClr val="tx1"/>
                </a:solidFill>
              </a:rPr>
              <a:t>phục</a:t>
            </a:r>
            <a:r>
              <a:rPr lang="en-US" sz="1900">
                <a:solidFill>
                  <a:schemeClr val="tx1"/>
                </a:solidFill>
              </a:rPr>
              <a:t> vi </a:t>
            </a:r>
            <a:r>
              <a:rPr lang="en-US" sz="1900" err="1">
                <a:solidFill>
                  <a:schemeClr val="tx1"/>
                </a:solidFill>
              </a:rPr>
              <a:t>phạm</a:t>
            </a: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vi-VN" sz="1900">
              <a:solidFill>
                <a:srgbClr val="FF0000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5CEA94-4538-3571-A3DA-191E7C39F026}"/>
              </a:ext>
            </a:extLst>
          </p:cNvPr>
          <p:cNvSpPr txBox="1">
            <a:spLocks/>
          </p:cNvSpPr>
          <p:nvPr/>
        </p:nvSpPr>
        <p:spPr>
          <a:xfrm>
            <a:off x="970750" y="1511651"/>
            <a:ext cx="5777183" cy="21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lnSpc>
                <a:spcPct val="150000"/>
              </a:lnSpc>
            </a:pPr>
            <a:r>
              <a:rPr lang="vi-VN" sz="1600">
                <a:solidFill>
                  <a:schemeClr val="tx1"/>
                </a:solidFill>
              </a:rPr>
              <a:t>Khi thêm node đỏ vào cây, có 3 trường hợp xảy ra: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vi-VN" sz="1600">
                <a:solidFill>
                  <a:schemeClr val="tx1"/>
                </a:solidFill>
              </a:rPr>
              <a:t>Node cha màu đen -&gt; Không cần xử lý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vi-VN" sz="1600">
                <a:solidFill>
                  <a:schemeClr val="tx1"/>
                </a:solidFill>
              </a:rPr>
              <a:t>Node cha màu đỏ, Node chú cũng màu đỏ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vi-VN" sz="1600">
                <a:solidFill>
                  <a:schemeClr val="tx1"/>
                </a:solidFill>
              </a:rPr>
              <a:t>Node cha màu đỏ, Node chú màu đen	</a:t>
            </a:r>
          </a:p>
        </p:txBody>
      </p:sp>
    </p:spTree>
    <p:extLst>
      <p:ext uri="{BB962C8B-B14F-4D97-AF65-F5344CB8AC3E}">
        <p14:creationId xmlns:p14="http://schemas.microsoft.com/office/powerpoint/2010/main" val="33506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79D13D2A-5E64-AC9F-78AA-4624EB38E9CB}"/>
              </a:ext>
            </a:extLst>
          </p:cNvPr>
          <p:cNvSpPr txBox="1"/>
          <p:nvPr/>
        </p:nvSpPr>
        <p:spPr>
          <a:xfrm>
            <a:off x="2179434" y="144379"/>
            <a:ext cx="45926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500"/>
              <a:t>Node chèn là nốt gốc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556539F-989B-1CBF-C9F9-3AE12C4F9FEB}"/>
              </a:ext>
            </a:extLst>
          </p:cNvPr>
          <p:cNvSpPr/>
          <p:nvPr/>
        </p:nvSpPr>
        <p:spPr>
          <a:xfrm>
            <a:off x="4163880" y="1952984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A72671-9A55-A031-2E6A-65E2AF6F0770}"/>
              </a:ext>
            </a:extLst>
          </p:cNvPr>
          <p:cNvSpPr txBox="1"/>
          <p:nvPr/>
        </p:nvSpPr>
        <p:spPr>
          <a:xfrm>
            <a:off x="3111500" y="3859480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/>
              <a:t>Giải pháp: </a:t>
            </a:r>
            <a:r>
              <a:rPr lang="vi-VN" sz="1800"/>
              <a:t>Tô màu lại</a:t>
            </a:r>
            <a:endParaRPr lang="vi-VN" sz="1800" b="1"/>
          </a:p>
        </p:txBody>
      </p:sp>
    </p:spTree>
    <p:extLst>
      <p:ext uri="{BB962C8B-B14F-4D97-AF65-F5344CB8AC3E}">
        <p14:creationId xmlns:p14="http://schemas.microsoft.com/office/powerpoint/2010/main" val="4198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1D1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BE0809-11B7-5224-33FD-D017A0CE15DB}"/>
              </a:ext>
            </a:extLst>
          </p:cNvPr>
          <p:cNvSpPr txBox="1"/>
          <p:nvPr/>
        </p:nvSpPr>
        <p:spPr>
          <a:xfrm>
            <a:off x="349623" y="178220"/>
            <a:ext cx="26729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>
                <a:latin typeface="+mn-lt"/>
                <a:cs typeface="Poppins" panose="00000500000000000000" pitchFamily="2" charset="0"/>
              </a:rPr>
              <a:t>Cha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  <a:r>
              <a:rPr lang="vi-VN" sz="2500">
                <a:latin typeface="+mn-lt"/>
                <a:cs typeface="Poppins" panose="00000500000000000000" pitchFamily="2" charset="0"/>
              </a:rPr>
              <a:t> - Chú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C2701-AF45-1BDE-7EC2-60207464A719}"/>
              </a:ext>
            </a:extLst>
          </p:cNvPr>
          <p:cNvSpPr/>
          <p:nvPr/>
        </p:nvSpPr>
        <p:spPr>
          <a:xfrm>
            <a:off x="6409584" y="914402"/>
            <a:ext cx="623732" cy="6187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C9074-D8CE-86B8-779B-19FEA71FA273}"/>
              </a:ext>
            </a:extLst>
          </p:cNvPr>
          <p:cNvSpPr/>
          <p:nvPr/>
        </p:nvSpPr>
        <p:spPr>
          <a:xfrm>
            <a:off x="5600740" y="1743076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27D45E-AA9B-4EA4-9D90-562DBDA0B3CD}"/>
              </a:ext>
            </a:extLst>
          </p:cNvPr>
          <p:cNvSpPr/>
          <p:nvPr/>
        </p:nvSpPr>
        <p:spPr>
          <a:xfrm>
            <a:off x="7247841" y="1743076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BACC28-119D-47D9-DF94-E2F00CC2CD12}"/>
              </a:ext>
            </a:extLst>
          </p:cNvPr>
          <p:cNvSpPr/>
          <p:nvPr/>
        </p:nvSpPr>
        <p:spPr>
          <a:xfrm>
            <a:off x="4977008" y="2740839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9DF599-8F6F-9FA8-7A5B-BA414C7512A5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288874" y="2271226"/>
            <a:ext cx="403209" cy="469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AE1201-B4C8-DC93-C53B-09F45FA002DB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941973" y="1442552"/>
            <a:ext cx="397211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8F3DBD-8B5D-6D8A-3894-01DC68A9313B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6133129" y="1442552"/>
            <a:ext cx="367798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C16991-7C6C-D8E7-0C99-3692C69EDF83}"/>
              </a:ext>
            </a:extLst>
          </p:cNvPr>
          <p:cNvCxnSpPr>
            <a:stCxn id="9" idx="5"/>
          </p:cNvCxnSpPr>
          <p:nvPr/>
        </p:nvCxnSpPr>
        <p:spPr>
          <a:xfrm>
            <a:off x="6133129" y="2271226"/>
            <a:ext cx="367798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164B3F-2103-0660-12B4-3F95F1D11439}"/>
              </a:ext>
            </a:extLst>
          </p:cNvPr>
          <p:cNvCxnSpPr>
            <a:stCxn id="10" idx="5"/>
          </p:cNvCxnSpPr>
          <p:nvPr/>
        </p:nvCxnSpPr>
        <p:spPr>
          <a:xfrm>
            <a:off x="7780230" y="2271226"/>
            <a:ext cx="401244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50A6B9-797A-562F-AA2A-32AC56B1C0BD}"/>
              </a:ext>
            </a:extLst>
          </p:cNvPr>
          <p:cNvCxnSpPr>
            <a:stCxn id="10" idx="3"/>
          </p:cNvCxnSpPr>
          <p:nvPr/>
        </p:nvCxnSpPr>
        <p:spPr>
          <a:xfrm flipH="1">
            <a:off x="7033316" y="2271226"/>
            <a:ext cx="305868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56E4CD-E038-3F51-24D3-FC2C903C96BE}"/>
              </a:ext>
            </a:extLst>
          </p:cNvPr>
          <p:cNvCxnSpPr>
            <a:stCxn id="11" idx="5"/>
          </p:cNvCxnSpPr>
          <p:nvPr/>
        </p:nvCxnSpPr>
        <p:spPr>
          <a:xfrm>
            <a:off x="5509397" y="3268989"/>
            <a:ext cx="311866" cy="57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F19298-B703-437A-3BB7-54549688DBAC}"/>
              </a:ext>
            </a:extLst>
          </p:cNvPr>
          <p:cNvCxnSpPr>
            <a:stCxn id="11" idx="3"/>
          </p:cNvCxnSpPr>
          <p:nvPr/>
        </p:nvCxnSpPr>
        <p:spPr>
          <a:xfrm flipH="1">
            <a:off x="4730129" y="3268989"/>
            <a:ext cx="338222" cy="60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9471CD-AF5A-CE45-B676-9B10A0B3D8F6}"/>
              </a:ext>
            </a:extLst>
          </p:cNvPr>
          <p:cNvSpPr txBox="1"/>
          <p:nvPr/>
        </p:nvSpPr>
        <p:spPr>
          <a:xfrm>
            <a:off x="4448247" y="4063236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47F427-0FBD-67EA-5483-9E8F9F08B84A}"/>
              </a:ext>
            </a:extLst>
          </p:cNvPr>
          <p:cNvSpPr txBox="1"/>
          <p:nvPr/>
        </p:nvSpPr>
        <p:spPr>
          <a:xfrm>
            <a:off x="5734368" y="4063235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4768CC-FD88-5189-0B79-5A985FF21BF9}"/>
              </a:ext>
            </a:extLst>
          </p:cNvPr>
          <p:cNvSpPr txBox="1"/>
          <p:nvPr/>
        </p:nvSpPr>
        <p:spPr>
          <a:xfrm>
            <a:off x="6330025" y="2896333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23F1D4-F319-5C84-7901-8A4289ABC7A7}"/>
              </a:ext>
            </a:extLst>
          </p:cNvPr>
          <p:cNvSpPr txBox="1"/>
          <p:nvPr/>
        </p:nvSpPr>
        <p:spPr>
          <a:xfrm>
            <a:off x="6742592" y="2913945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6D3814-26EA-C21C-BF9C-7414FF60269E}"/>
              </a:ext>
            </a:extLst>
          </p:cNvPr>
          <p:cNvSpPr txBox="1"/>
          <p:nvPr/>
        </p:nvSpPr>
        <p:spPr>
          <a:xfrm>
            <a:off x="8008351" y="2896332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EAE683-CF57-0A19-6412-FA5DDD3C7AB6}"/>
              </a:ext>
            </a:extLst>
          </p:cNvPr>
          <p:cNvSpPr txBox="1"/>
          <p:nvPr/>
        </p:nvSpPr>
        <p:spPr>
          <a:xfrm>
            <a:off x="982634" y="1743076"/>
            <a:ext cx="34375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b="1" dirty="0"/>
              <a:t>Giải pháp: </a:t>
            </a:r>
            <a:r>
              <a:rPr lang="vi-VN" sz="1800" dirty="0"/>
              <a:t>Tô lại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/>
              <a:t>Node cha: </a:t>
            </a:r>
            <a:r>
              <a:rPr lang="vi-VN" sz="1800" dirty="0">
                <a:solidFill>
                  <a:srgbClr val="FF0000"/>
                </a:solidFill>
              </a:rPr>
              <a:t>đỏ</a:t>
            </a:r>
            <a:r>
              <a:rPr lang="vi-VN" sz="1800" dirty="0"/>
              <a:t> </a:t>
            </a:r>
            <a:r>
              <a:rPr lang="vi-VN" sz="1800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đen</a:t>
            </a: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Node </a:t>
            </a:r>
            <a:r>
              <a:rPr lang="en-US" sz="1800" dirty="0" err="1">
                <a:sym typeface="Wingdings" panose="05000000000000000000" pitchFamily="2" charset="2"/>
              </a:rPr>
              <a:t>chú</a:t>
            </a:r>
            <a:r>
              <a:rPr lang="en-US" sz="1800" dirty="0">
                <a:sym typeface="Wingdings" panose="05000000000000000000" pitchFamily="2" charset="2"/>
              </a:rPr>
              <a:t>: 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đỏ</a:t>
            </a:r>
            <a:r>
              <a:rPr lang="en-US" sz="1800" dirty="0">
                <a:sym typeface="Wingdings" panose="05000000000000000000" pitchFamily="2" charset="2"/>
              </a:rPr>
              <a:t>  </a:t>
            </a:r>
            <a:r>
              <a:rPr lang="en-US" sz="1800" dirty="0" err="1">
                <a:sym typeface="Wingdings" panose="05000000000000000000" pitchFamily="2" charset="2"/>
              </a:rPr>
              <a:t>đen</a:t>
            </a: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Node </a:t>
            </a:r>
            <a:r>
              <a:rPr lang="en-US" sz="1800" dirty="0" err="1">
                <a:sym typeface="Wingdings" panose="05000000000000000000" pitchFamily="2" charset="2"/>
              </a:rPr>
              <a:t>ông</a:t>
            </a:r>
            <a:r>
              <a:rPr lang="en-US" sz="1800" dirty="0">
                <a:sym typeface="Wingdings" panose="05000000000000000000" pitchFamily="2" charset="2"/>
              </a:rPr>
              <a:t>: </a:t>
            </a:r>
            <a:r>
              <a:rPr lang="en-US" sz="1800" dirty="0" err="1">
                <a:sym typeface="Wingdings" panose="05000000000000000000" pitchFamily="2" charset="2"/>
              </a:rPr>
              <a:t>đen</a:t>
            </a:r>
            <a:r>
              <a:rPr lang="en-US" sz="1800" dirty="0">
                <a:sym typeface="Wingdings" panose="05000000000000000000" pitchFamily="2" charset="2"/>
              </a:rPr>
              <a:t>  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đỏ</a:t>
            </a:r>
            <a:endParaRPr lang="vi-V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1D1D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1D1D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BE0809-11B7-5224-33FD-D017A0CE15DB}"/>
              </a:ext>
            </a:extLst>
          </p:cNvPr>
          <p:cNvSpPr txBox="1"/>
          <p:nvPr/>
        </p:nvSpPr>
        <p:spPr>
          <a:xfrm>
            <a:off x="349623" y="178220"/>
            <a:ext cx="29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>
                <a:latin typeface="+mn-lt"/>
                <a:cs typeface="Poppins" panose="00000500000000000000" pitchFamily="2" charset="0"/>
              </a:rPr>
              <a:t>Cha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  <a:r>
              <a:rPr lang="vi-VN" sz="2500">
                <a:latin typeface="+mn-lt"/>
                <a:cs typeface="Poppins" panose="00000500000000000000" pitchFamily="2" charset="0"/>
              </a:rPr>
              <a:t> - Chú đen</a:t>
            </a:r>
            <a:endParaRPr lang="vi-VN" sz="2500">
              <a:solidFill>
                <a:schemeClr val="tx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C2701-AF45-1BDE-7EC2-60207464A719}"/>
              </a:ext>
            </a:extLst>
          </p:cNvPr>
          <p:cNvSpPr/>
          <p:nvPr/>
        </p:nvSpPr>
        <p:spPr>
          <a:xfrm>
            <a:off x="6409584" y="914402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C9074-D8CE-86B8-779B-19FEA71FA273}"/>
              </a:ext>
            </a:extLst>
          </p:cNvPr>
          <p:cNvSpPr/>
          <p:nvPr/>
        </p:nvSpPr>
        <p:spPr>
          <a:xfrm>
            <a:off x="5600740" y="1743076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27D45E-AA9B-4EA4-9D90-562DBDA0B3CD}"/>
              </a:ext>
            </a:extLst>
          </p:cNvPr>
          <p:cNvSpPr/>
          <p:nvPr/>
        </p:nvSpPr>
        <p:spPr>
          <a:xfrm>
            <a:off x="7247841" y="1743076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BACC28-119D-47D9-DF94-E2F00CC2CD12}"/>
              </a:ext>
            </a:extLst>
          </p:cNvPr>
          <p:cNvSpPr/>
          <p:nvPr/>
        </p:nvSpPr>
        <p:spPr>
          <a:xfrm>
            <a:off x="4977008" y="2740839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9DF599-8F6F-9FA8-7A5B-BA414C7512A5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288874" y="2271226"/>
            <a:ext cx="403209" cy="469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AE1201-B4C8-DC93-C53B-09F45FA002DB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941973" y="1442552"/>
            <a:ext cx="397211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8F3DBD-8B5D-6D8A-3894-01DC68A9313B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6133129" y="1442552"/>
            <a:ext cx="367798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C16991-7C6C-D8E7-0C99-3692C69EDF83}"/>
              </a:ext>
            </a:extLst>
          </p:cNvPr>
          <p:cNvCxnSpPr>
            <a:stCxn id="9" idx="5"/>
          </p:cNvCxnSpPr>
          <p:nvPr/>
        </p:nvCxnSpPr>
        <p:spPr>
          <a:xfrm>
            <a:off x="6133129" y="2271226"/>
            <a:ext cx="367798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164B3F-2103-0660-12B4-3F95F1D11439}"/>
              </a:ext>
            </a:extLst>
          </p:cNvPr>
          <p:cNvCxnSpPr>
            <a:stCxn id="10" idx="5"/>
          </p:cNvCxnSpPr>
          <p:nvPr/>
        </p:nvCxnSpPr>
        <p:spPr>
          <a:xfrm>
            <a:off x="7780230" y="2271226"/>
            <a:ext cx="401244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50A6B9-797A-562F-AA2A-32AC56B1C0BD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7033316" y="2271226"/>
            <a:ext cx="305868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56E4CD-E038-3F51-24D3-FC2C903C96BE}"/>
              </a:ext>
            </a:extLst>
          </p:cNvPr>
          <p:cNvCxnSpPr>
            <a:stCxn id="11" idx="5"/>
          </p:cNvCxnSpPr>
          <p:nvPr/>
        </p:nvCxnSpPr>
        <p:spPr>
          <a:xfrm>
            <a:off x="5509397" y="3268989"/>
            <a:ext cx="311866" cy="57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F19298-B703-437A-3BB7-54549688DBAC}"/>
              </a:ext>
            </a:extLst>
          </p:cNvPr>
          <p:cNvCxnSpPr>
            <a:stCxn id="11" idx="3"/>
          </p:cNvCxnSpPr>
          <p:nvPr/>
        </p:nvCxnSpPr>
        <p:spPr>
          <a:xfrm flipH="1">
            <a:off x="4730129" y="3268989"/>
            <a:ext cx="338222" cy="60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9471CD-AF5A-CE45-B676-9B10A0B3D8F6}"/>
              </a:ext>
            </a:extLst>
          </p:cNvPr>
          <p:cNvSpPr txBox="1"/>
          <p:nvPr/>
        </p:nvSpPr>
        <p:spPr>
          <a:xfrm>
            <a:off x="4448247" y="4063236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47F427-0FBD-67EA-5483-9E8F9F08B84A}"/>
              </a:ext>
            </a:extLst>
          </p:cNvPr>
          <p:cNvSpPr txBox="1"/>
          <p:nvPr/>
        </p:nvSpPr>
        <p:spPr>
          <a:xfrm>
            <a:off x="5734368" y="4063235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4768CC-FD88-5189-0B79-5A985FF21BF9}"/>
              </a:ext>
            </a:extLst>
          </p:cNvPr>
          <p:cNvSpPr txBox="1"/>
          <p:nvPr/>
        </p:nvSpPr>
        <p:spPr>
          <a:xfrm>
            <a:off x="6321321" y="2913943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23F1D4-F319-5C84-7901-8A4289ABC7A7}"/>
              </a:ext>
            </a:extLst>
          </p:cNvPr>
          <p:cNvSpPr txBox="1"/>
          <p:nvPr/>
        </p:nvSpPr>
        <p:spPr>
          <a:xfrm>
            <a:off x="6742592" y="2913945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6D3814-26EA-C21C-BF9C-7414FF60269E}"/>
              </a:ext>
            </a:extLst>
          </p:cNvPr>
          <p:cNvSpPr txBox="1"/>
          <p:nvPr/>
        </p:nvSpPr>
        <p:spPr>
          <a:xfrm>
            <a:off x="7980852" y="2913944"/>
            <a:ext cx="46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EAE683-CF57-0A19-6412-FA5DDD3C7AB6}"/>
              </a:ext>
            </a:extLst>
          </p:cNvPr>
          <p:cNvSpPr txBox="1"/>
          <p:nvPr/>
        </p:nvSpPr>
        <p:spPr>
          <a:xfrm>
            <a:off x="420072" y="844039"/>
            <a:ext cx="34375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chemeClr val="tx1"/>
                </a:solidFill>
              </a:rPr>
              <a:t>TH1: Trái </a:t>
            </a:r>
            <a:r>
              <a:rPr lang="en-US" sz="1800" b="1" dirty="0">
                <a:solidFill>
                  <a:schemeClr val="tx1"/>
                </a:solidFill>
              </a:rPr>
              <a:t>- </a:t>
            </a:r>
            <a:r>
              <a:rPr lang="vi-VN" sz="1800" b="1" dirty="0">
                <a:solidFill>
                  <a:schemeClr val="tx1"/>
                </a:solidFill>
              </a:rPr>
              <a:t>Trái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Xảy ra khi: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cha là con trái của ông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X là con trái của cha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Giải pháp: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Quay phải Node ông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Node cha: </a:t>
            </a:r>
            <a:r>
              <a:rPr lang="vi-VN" sz="1800" dirty="0">
                <a:solidFill>
                  <a:srgbClr val="FF0000"/>
                </a:solidFill>
              </a:rPr>
              <a:t>đỏ</a:t>
            </a:r>
            <a:r>
              <a:rPr lang="vi-VN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  <a:sym typeface="Wingdings" panose="05000000000000000000" pitchFamily="2" charset="2"/>
              </a:rPr>
              <a:t> đen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  <a:sym typeface="Wingdings" panose="05000000000000000000" pitchFamily="2" charset="2"/>
              </a:rPr>
              <a:t>Node ông: đen  </a:t>
            </a:r>
            <a:r>
              <a:rPr lang="vi-VN" sz="1800" dirty="0">
                <a:solidFill>
                  <a:srgbClr val="FF0000"/>
                </a:solidFill>
                <a:sym typeface="Wingdings" panose="05000000000000000000" pitchFamily="2" charset="2"/>
              </a:rPr>
              <a:t>đỏ</a:t>
            </a:r>
            <a:endParaRPr lang="vi-V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2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BE0809-11B7-5224-33FD-D017A0CE15DB}"/>
              </a:ext>
            </a:extLst>
          </p:cNvPr>
          <p:cNvSpPr txBox="1"/>
          <p:nvPr/>
        </p:nvSpPr>
        <p:spPr>
          <a:xfrm>
            <a:off x="349623" y="178220"/>
            <a:ext cx="29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>
                <a:latin typeface="+mn-lt"/>
                <a:cs typeface="Poppins" panose="00000500000000000000" pitchFamily="2" charset="0"/>
              </a:rPr>
              <a:t>Cha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  <a:r>
              <a:rPr lang="vi-VN" sz="2500">
                <a:latin typeface="+mn-lt"/>
                <a:cs typeface="Poppins" panose="00000500000000000000" pitchFamily="2" charset="0"/>
              </a:rPr>
              <a:t> - Chú đen</a:t>
            </a:r>
            <a:endParaRPr lang="vi-VN" sz="2500">
              <a:solidFill>
                <a:schemeClr val="tx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EAE683-CF57-0A19-6412-FA5DDD3C7AB6}"/>
              </a:ext>
            </a:extLst>
          </p:cNvPr>
          <p:cNvSpPr txBox="1"/>
          <p:nvPr/>
        </p:nvSpPr>
        <p:spPr>
          <a:xfrm>
            <a:off x="420072" y="844039"/>
            <a:ext cx="34375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chemeClr val="tx1"/>
                </a:solidFill>
              </a:rPr>
              <a:t>TH1: Trái </a:t>
            </a:r>
            <a:r>
              <a:rPr lang="en-US" sz="1800" b="1" dirty="0">
                <a:solidFill>
                  <a:schemeClr val="tx1"/>
                </a:solidFill>
              </a:rPr>
              <a:t>- </a:t>
            </a:r>
            <a:r>
              <a:rPr lang="vi-VN" sz="1800" b="1" dirty="0">
                <a:solidFill>
                  <a:schemeClr val="tx1"/>
                </a:solidFill>
              </a:rPr>
              <a:t>Trái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Xảy ra khi: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cha là con trái của ông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X là con trái của cha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Giải pháp: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Quay phải Node ông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Node cha: </a:t>
            </a:r>
            <a:r>
              <a:rPr lang="vi-VN" sz="1800" dirty="0">
                <a:solidFill>
                  <a:srgbClr val="FF0000"/>
                </a:solidFill>
              </a:rPr>
              <a:t>đỏ</a:t>
            </a:r>
            <a:r>
              <a:rPr lang="vi-VN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  <a:sym typeface="Wingdings" panose="05000000000000000000" pitchFamily="2" charset="2"/>
              </a:rPr>
              <a:t> đen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  <a:sym typeface="Wingdings" panose="05000000000000000000" pitchFamily="2" charset="2"/>
              </a:rPr>
              <a:t>Node ông: đen  </a:t>
            </a:r>
            <a:r>
              <a:rPr lang="vi-VN" sz="1800" dirty="0">
                <a:solidFill>
                  <a:srgbClr val="FF0000"/>
                </a:solidFill>
                <a:sym typeface="Wingdings" panose="05000000000000000000" pitchFamily="2" charset="2"/>
              </a:rPr>
              <a:t>đỏ</a:t>
            </a:r>
            <a:endParaRPr lang="vi-VN" sz="18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D01FEA-D05D-6713-BDEB-F8CFD63BD3C4}"/>
              </a:ext>
            </a:extLst>
          </p:cNvPr>
          <p:cNvSpPr/>
          <p:nvPr/>
        </p:nvSpPr>
        <p:spPr>
          <a:xfrm flipH="1">
            <a:off x="6416920" y="914401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D0530-76AC-10B8-12D3-6C55E27A324F}"/>
              </a:ext>
            </a:extLst>
          </p:cNvPr>
          <p:cNvSpPr/>
          <p:nvPr/>
        </p:nvSpPr>
        <p:spPr>
          <a:xfrm flipH="1">
            <a:off x="7225764" y="1743075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FED1BC-EDD6-5F02-85A8-0E112C77DF9A}"/>
              </a:ext>
            </a:extLst>
          </p:cNvPr>
          <p:cNvSpPr/>
          <p:nvPr/>
        </p:nvSpPr>
        <p:spPr>
          <a:xfrm flipH="1">
            <a:off x="5578663" y="1743075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295D41-E54C-DF95-76D8-B6B4CDAFDF71}"/>
              </a:ext>
            </a:extLst>
          </p:cNvPr>
          <p:cNvSpPr/>
          <p:nvPr/>
        </p:nvSpPr>
        <p:spPr>
          <a:xfrm flipH="1">
            <a:off x="7849496" y="2740838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6EDC1-2EB2-E496-BDA0-D9BD483826EB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>
            <a:off x="7758153" y="2271225"/>
            <a:ext cx="403209" cy="469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4254E1-018D-3FE1-F960-C063C8BBB6E0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 flipH="1">
            <a:off x="6111052" y="1442551"/>
            <a:ext cx="397211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0DDF8D-F5E5-B662-873D-20E38F2ACAE2}"/>
              </a:ext>
            </a:extLst>
          </p:cNvPr>
          <p:cNvCxnSpPr>
            <a:cxnSpLocks/>
            <a:stCxn id="28" idx="3"/>
            <a:endCxn id="29" idx="7"/>
          </p:cNvCxnSpPr>
          <p:nvPr/>
        </p:nvCxnSpPr>
        <p:spPr>
          <a:xfrm>
            <a:off x="6949309" y="1442551"/>
            <a:ext cx="367798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469C80-6CFE-06EE-AED2-F107FC55DE3D}"/>
              </a:ext>
            </a:extLst>
          </p:cNvPr>
          <p:cNvCxnSpPr>
            <a:stCxn id="29" idx="5"/>
          </p:cNvCxnSpPr>
          <p:nvPr/>
        </p:nvCxnSpPr>
        <p:spPr>
          <a:xfrm flipH="1">
            <a:off x="6949309" y="2271225"/>
            <a:ext cx="367798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E15D4F-C0C2-DBF8-DB8E-71430C8C0F03}"/>
              </a:ext>
            </a:extLst>
          </p:cNvPr>
          <p:cNvCxnSpPr>
            <a:cxnSpLocks/>
            <a:stCxn id="30" idx="5"/>
          </p:cNvCxnSpPr>
          <p:nvPr/>
        </p:nvCxnSpPr>
        <p:spPr>
          <a:xfrm flipH="1">
            <a:off x="5268762" y="2271225"/>
            <a:ext cx="401244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239263-2719-CA74-D1F9-0565E3E01E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111052" y="2271225"/>
            <a:ext cx="305868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1F8C3E-45DF-12D9-679F-A09E012D1880}"/>
              </a:ext>
            </a:extLst>
          </p:cNvPr>
          <p:cNvCxnSpPr>
            <a:cxnSpLocks/>
            <a:stCxn id="32" idx="5"/>
          </p:cNvCxnSpPr>
          <p:nvPr/>
        </p:nvCxnSpPr>
        <p:spPr>
          <a:xfrm flipH="1">
            <a:off x="7628973" y="3268988"/>
            <a:ext cx="311866" cy="57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855995-4349-6382-BCC4-249FD9B10BA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381885" y="3268988"/>
            <a:ext cx="338222" cy="60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1E966B-FADC-D10D-536F-E16D707F2D0C}"/>
              </a:ext>
            </a:extLst>
          </p:cNvPr>
          <p:cNvSpPr txBox="1"/>
          <p:nvPr/>
        </p:nvSpPr>
        <p:spPr>
          <a:xfrm flipH="1">
            <a:off x="8603228" y="4063235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5</a:t>
            </a:r>
            <a:endParaRPr lang="vi-V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492746-2C0E-387E-A4E2-C2B11EFDFF1B}"/>
              </a:ext>
            </a:extLst>
          </p:cNvPr>
          <p:cNvSpPr txBox="1"/>
          <p:nvPr/>
        </p:nvSpPr>
        <p:spPr>
          <a:xfrm flipH="1">
            <a:off x="7317107" y="406323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4</a:t>
            </a:r>
            <a:endParaRPr lang="vi-V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9F0A92-4891-7237-25D0-5FC1403C4C96}"/>
              </a:ext>
            </a:extLst>
          </p:cNvPr>
          <p:cNvSpPr txBox="1"/>
          <p:nvPr/>
        </p:nvSpPr>
        <p:spPr>
          <a:xfrm flipH="1">
            <a:off x="6728786" y="2913943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3</a:t>
            </a:r>
            <a:endParaRPr lang="vi-V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12EFB2-65DE-6314-4478-2BA833FB2264}"/>
              </a:ext>
            </a:extLst>
          </p:cNvPr>
          <p:cNvSpPr txBox="1"/>
          <p:nvPr/>
        </p:nvSpPr>
        <p:spPr>
          <a:xfrm flipH="1">
            <a:off x="6308883" y="291394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2</a:t>
            </a:r>
            <a:endParaRPr lang="vi-V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5B11FE-5233-F83A-4653-8104BD0CC354}"/>
              </a:ext>
            </a:extLst>
          </p:cNvPr>
          <p:cNvSpPr txBox="1"/>
          <p:nvPr/>
        </p:nvSpPr>
        <p:spPr>
          <a:xfrm flipH="1">
            <a:off x="5003534" y="2913943"/>
            <a:ext cx="46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8162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1D1D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BE0809-11B7-5224-33FD-D017A0CE15DB}"/>
              </a:ext>
            </a:extLst>
          </p:cNvPr>
          <p:cNvSpPr txBox="1"/>
          <p:nvPr/>
        </p:nvSpPr>
        <p:spPr>
          <a:xfrm>
            <a:off x="349623" y="178220"/>
            <a:ext cx="29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>
                <a:latin typeface="+mn-lt"/>
                <a:cs typeface="Poppins" panose="00000500000000000000" pitchFamily="2" charset="0"/>
              </a:rPr>
              <a:t>Cha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  <a:r>
              <a:rPr lang="vi-VN" sz="2500">
                <a:latin typeface="+mn-lt"/>
                <a:cs typeface="Poppins" panose="00000500000000000000" pitchFamily="2" charset="0"/>
              </a:rPr>
              <a:t> - Chú đen</a:t>
            </a:r>
            <a:endParaRPr lang="vi-VN" sz="2500">
              <a:solidFill>
                <a:schemeClr val="tx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377BA6-D793-8740-0818-E7EEACA5363E}"/>
              </a:ext>
            </a:extLst>
          </p:cNvPr>
          <p:cNvSpPr/>
          <p:nvPr/>
        </p:nvSpPr>
        <p:spPr>
          <a:xfrm>
            <a:off x="6394428" y="914402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554702-9C30-D753-C941-AF896D45E872}"/>
              </a:ext>
            </a:extLst>
          </p:cNvPr>
          <p:cNvSpPr/>
          <p:nvPr/>
        </p:nvSpPr>
        <p:spPr>
          <a:xfrm>
            <a:off x="6001020" y="2755473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C424A4-447F-C8A9-A1AD-BCFE8D07E79E}"/>
              </a:ext>
            </a:extLst>
          </p:cNvPr>
          <p:cNvSpPr/>
          <p:nvPr/>
        </p:nvSpPr>
        <p:spPr>
          <a:xfrm>
            <a:off x="7232685" y="1743076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5760D2-E279-1C1D-4E16-802B3D6650EB}"/>
              </a:ext>
            </a:extLst>
          </p:cNvPr>
          <p:cNvSpPr/>
          <p:nvPr/>
        </p:nvSpPr>
        <p:spPr>
          <a:xfrm>
            <a:off x="5513441" y="1699173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B65D2C-E52D-3DA2-CB03-FB4F22BF8D38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823015" y="3283623"/>
            <a:ext cx="269348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A19B3-0171-E165-F2AA-A2B6B0333C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926817" y="1442552"/>
            <a:ext cx="397211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60DF93-BC46-C8F1-14D2-7B1821FF980C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6045830" y="1442552"/>
            <a:ext cx="439941" cy="347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1CB293-7754-7B83-B639-11FF3F0D3E0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533409" y="3283623"/>
            <a:ext cx="223432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BE60AD-687E-934F-A783-AC3D9DDD817A}"/>
              </a:ext>
            </a:extLst>
          </p:cNvPr>
          <p:cNvCxnSpPr>
            <a:cxnSpLocks/>
            <a:stCxn id="6" idx="5"/>
            <a:endCxn id="28" idx="0"/>
          </p:cNvCxnSpPr>
          <p:nvPr/>
        </p:nvCxnSpPr>
        <p:spPr>
          <a:xfrm>
            <a:off x="7765074" y="2271226"/>
            <a:ext cx="401244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F3E3A5-18B0-669C-5261-3AEAE2FC8894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 flipH="1">
            <a:off x="7002138" y="2271226"/>
            <a:ext cx="321890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82D437-3D01-806B-D2A0-F064EDD20B78}"/>
              </a:ext>
            </a:extLst>
          </p:cNvPr>
          <p:cNvCxnSpPr>
            <a:cxnSpLocks/>
            <a:stCxn id="12" idx="5"/>
            <a:endCxn id="5" idx="0"/>
          </p:cNvCxnSpPr>
          <p:nvPr/>
        </p:nvCxnSpPr>
        <p:spPr>
          <a:xfrm>
            <a:off x="6045830" y="2227323"/>
            <a:ext cx="267056" cy="52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E3636B-F91B-1ED7-74F5-6ECC61BCDCC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198440" y="2227323"/>
            <a:ext cx="406344" cy="52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F0D2B2-A0B4-A4CA-2E74-E32732B8A951}"/>
              </a:ext>
            </a:extLst>
          </p:cNvPr>
          <p:cNvSpPr txBox="1"/>
          <p:nvPr/>
        </p:nvSpPr>
        <p:spPr>
          <a:xfrm>
            <a:off x="5536699" y="383122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2</a:t>
            </a:r>
            <a:endParaRPr lang="vi-V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20F32-2989-A1F4-0F71-6B589EB84682}"/>
              </a:ext>
            </a:extLst>
          </p:cNvPr>
          <p:cNvSpPr txBox="1"/>
          <p:nvPr/>
        </p:nvSpPr>
        <p:spPr>
          <a:xfrm>
            <a:off x="6645125" y="383122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3</a:t>
            </a:r>
            <a:endParaRPr lang="vi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192B41-3BA2-27EF-D004-ECF811E466B4}"/>
              </a:ext>
            </a:extLst>
          </p:cNvPr>
          <p:cNvSpPr txBox="1"/>
          <p:nvPr/>
        </p:nvSpPr>
        <p:spPr>
          <a:xfrm>
            <a:off x="4937781" y="2825688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1</a:t>
            </a:r>
            <a:endParaRPr lang="vi-V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5737E4-70D3-6FB6-60DB-9D844394C4D5}"/>
              </a:ext>
            </a:extLst>
          </p:cNvPr>
          <p:cNvSpPr txBox="1"/>
          <p:nvPr/>
        </p:nvSpPr>
        <p:spPr>
          <a:xfrm>
            <a:off x="6802757" y="2825688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5950C0-329D-B848-94F4-43ADA8BB3768}"/>
              </a:ext>
            </a:extLst>
          </p:cNvPr>
          <p:cNvSpPr txBox="1"/>
          <p:nvPr/>
        </p:nvSpPr>
        <p:spPr>
          <a:xfrm>
            <a:off x="7966937" y="2825688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EAE683-CF57-0A19-6412-FA5DDD3C7AB6}"/>
              </a:ext>
            </a:extLst>
          </p:cNvPr>
          <p:cNvSpPr txBox="1"/>
          <p:nvPr/>
        </p:nvSpPr>
        <p:spPr>
          <a:xfrm>
            <a:off x="413823" y="1072261"/>
            <a:ext cx="34375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b="1">
                <a:solidFill>
                  <a:schemeClr val="tx1"/>
                </a:solidFill>
              </a:rPr>
              <a:t>TH2: Trái - Phải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>
                <a:solidFill>
                  <a:schemeClr val="tx1"/>
                </a:solidFill>
              </a:rPr>
              <a:t>Xảy ra khi: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>
                <a:solidFill>
                  <a:schemeClr val="tx1"/>
                </a:solidFill>
              </a:rPr>
              <a:t>  - Node cha là con trái của ông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>
                <a:solidFill>
                  <a:schemeClr val="tx1"/>
                </a:solidFill>
              </a:rPr>
              <a:t>  - Node X là con phải của cha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>
                <a:solidFill>
                  <a:schemeClr val="tx1"/>
                </a:solidFill>
              </a:rPr>
              <a:t>Giải pháp: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>
                <a:solidFill>
                  <a:schemeClr val="tx1"/>
                </a:solidFill>
              </a:rPr>
              <a:t>Quay trái Node cha đưa về trường hợp Trái - Trái</a:t>
            </a:r>
          </a:p>
        </p:txBody>
      </p:sp>
    </p:spTree>
    <p:extLst>
      <p:ext uri="{BB962C8B-B14F-4D97-AF65-F5344CB8AC3E}">
        <p14:creationId xmlns:p14="http://schemas.microsoft.com/office/powerpoint/2010/main" val="387799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BE0809-11B7-5224-33FD-D017A0CE15DB}"/>
              </a:ext>
            </a:extLst>
          </p:cNvPr>
          <p:cNvSpPr txBox="1"/>
          <p:nvPr/>
        </p:nvSpPr>
        <p:spPr>
          <a:xfrm>
            <a:off x="349623" y="178220"/>
            <a:ext cx="29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>
                <a:latin typeface="+mn-lt"/>
                <a:cs typeface="Poppins" panose="00000500000000000000" pitchFamily="2" charset="0"/>
              </a:rPr>
              <a:t>Cha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  <a:r>
              <a:rPr lang="vi-VN" sz="2500">
                <a:latin typeface="+mn-lt"/>
                <a:cs typeface="Poppins" panose="00000500000000000000" pitchFamily="2" charset="0"/>
              </a:rPr>
              <a:t> - Chú đen</a:t>
            </a:r>
            <a:endParaRPr lang="vi-VN" sz="2500">
              <a:solidFill>
                <a:schemeClr val="tx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EAE683-CF57-0A19-6412-FA5DDD3C7AB6}"/>
              </a:ext>
            </a:extLst>
          </p:cNvPr>
          <p:cNvSpPr txBox="1"/>
          <p:nvPr/>
        </p:nvSpPr>
        <p:spPr>
          <a:xfrm>
            <a:off x="413823" y="1072261"/>
            <a:ext cx="34375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b="1">
                <a:solidFill>
                  <a:schemeClr val="tx1"/>
                </a:solidFill>
              </a:rPr>
              <a:t>TH2: Trái - Phải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>
                <a:solidFill>
                  <a:schemeClr val="tx1"/>
                </a:solidFill>
              </a:rPr>
              <a:t>Xảy ra khi: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>
                <a:solidFill>
                  <a:schemeClr val="tx1"/>
                </a:solidFill>
              </a:rPr>
              <a:t>  - Node cha là con trái của ông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>
                <a:solidFill>
                  <a:schemeClr val="tx1"/>
                </a:solidFill>
              </a:rPr>
              <a:t>  - Node X là con phải của cha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>
                <a:solidFill>
                  <a:schemeClr val="tx1"/>
                </a:solidFill>
              </a:rPr>
              <a:t>Giải pháp: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>
                <a:solidFill>
                  <a:schemeClr val="tx1"/>
                </a:solidFill>
              </a:rPr>
              <a:t>Quay trái Node cha đưa về trường hợp Trái - Trái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81E311-385C-21F1-1F67-70C4C5C1F653}"/>
              </a:ext>
            </a:extLst>
          </p:cNvPr>
          <p:cNvSpPr/>
          <p:nvPr/>
        </p:nvSpPr>
        <p:spPr>
          <a:xfrm>
            <a:off x="6394428" y="914402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100524-5E0D-8200-B831-D91BE7288210}"/>
              </a:ext>
            </a:extLst>
          </p:cNvPr>
          <p:cNvSpPr/>
          <p:nvPr/>
        </p:nvSpPr>
        <p:spPr>
          <a:xfrm>
            <a:off x="4843717" y="2755473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B9C0C4-2CCA-1DFE-7B3E-EAC3EACF26A8}"/>
              </a:ext>
            </a:extLst>
          </p:cNvPr>
          <p:cNvSpPr/>
          <p:nvPr/>
        </p:nvSpPr>
        <p:spPr>
          <a:xfrm>
            <a:off x="7232685" y="1743076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B41BE56-21EF-F470-7BE1-DB62983360A3}"/>
              </a:ext>
            </a:extLst>
          </p:cNvPr>
          <p:cNvSpPr/>
          <p:nvPr/>
        </p:nvSpPr>
        <p:spPr>
          <a:xfrm>
            <a:off x="5513441" y="1699173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36C219-D9A3-1D62-1EC9-F5D2059AA215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4665712" y="3283623"/>
            <a:ext cx="269348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52E97-C33F-DE33-9A6A-C8680FA502D2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926817" y="1442552"/>
            <a:ext cx="397211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607840-903F-4A6E-DD61-2C7A87FDDDD6}"/>
              </a:ext>
            </a:extLst>
          </p:cNvPr>
          <p:cNvCxnSpPr>
            <a:cxnSpLocks/>
            <a:stCxn id="29" idx="3"/>
            <a:endCxn id="34" idx="7"/>
          </p:cNvCxnSpPr>
          <p:nvPr/>
        </p:nvCxnSpPr>
        <p:spPr>
          <a:xfrm flipH="1">
            <a:off x="6045830" y="1442552"/>
            <a:ext cx="439941" cy="347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E5F20E-B1AC-EBB2-105E-7D3312ABC032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5376106" y="3283623"/>
            <a:ext cx="223432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EE2B95-237A-4EF8-74F3-416A985A40F7}"/>
              </a:ext>
            </a:extLst>
          </p:cNvPr>
          <p:cNvCxnSpPr>
            <a:cxnSpLocks/>
            <a:stCxn id="32" idx="5"/>
            <a:endCxn id="55" idx="0"/>
          </p:cNvCxnSpPr>
          <p:nvPr/>
        </p:nvCxnSpPr>
        <p:spPr>
          <a:xfrm>
            <a:off x="7765074" y="2271226"/>
            <a:ext cx="401244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A3B1E2-A96B-1AAB-73F8-9CA90B990528}"/>
              </a:ext>
            </a:extLst>
          </p:cNvPr>
          <p:cNvCxnSpPr>
            <a:cxnSpLocks/>
            <a:stCxn id="32" idx="3"/>
            <a:endCxn id="54" idx="0"/>
          </p:cNvCxnSpPr>
          <p:nvPr/>
        </p:nvCxnSpPr>
        <p:spPr>
          <a:xfrm flipH="1">
            <a:off x="7002138" y="2271226"/>
            <a:ext cx="321890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AC81EA-17D9-E921-E553-94D336922FC7}"/>
              </a:ext>
            </a:extLst>
          </p:cNvPr>
          <p:cNvCxnSpPr>
            <a:cxnSpLocks/>
            <a:stCxn id="34" idx="5"/>
            <a:endCxn id="53" idx="0"/>
          </p:cNvCxnSpPr>
          <p:nvPr/>
        </p:nvCxnSpPr>
        <p:spPr>
          <a:xfrm>
            <a:off x="6045830" y="2227323"/>
            <a:ext cx="290724" cy="59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54C535-E029-CB70-2414-EC58989C394A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5211376" y="2227323"/>
            <a:ext cx="393408" cy="52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1CDBA12-0760-BC1F-7559-1D8D09C410B4}"/>
              </a:ext>
            </a:extLst>
          </p:cNvPr>
          <p:cNvSpPr txBox="1"/>
          <p:nvPr/>
        </p:nvSpPr>
        <p:spPr>
          <a:xfrm>
            <a:off x="4379396" y="383122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1</a:t>
            </a:r>
            <a:endParaRPr lang="vi-V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8FD660-972D-0768-62B3-C2FD8C5BCC52}"/>
              </a:ext>
            </a:extLst>
          </p:cNvPr>
          <p:cNvSpPr txBox="1"/>
          <p:nvPr/>
        </p:nvSpPr>
        <p:spPr>
          <a:xfrm>
            <a:off x="5487822" y="383122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2</a:t>
            </a:r>
            <a:endParaRPr lang="vi-V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A0B5AB-A4A2-F757-75F5-D41DB1FDBD88}"/>
              </a:ext>
            </a:extLst>
          </p:cNvPr>
          <p:cNvSpPr txBox="1"/>
          <p:nvPr/>
        </p:nvSpPr>
        <p:spPr>
          <a:xfrm>
            <a:off x="6137173" y="2825688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3</a:t>
            </a:r>
            <a:endParaRPr lang="vi-V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D2CD3-BAFE-E420-ADA7-7F4498921BE1}"/>
              </a:ext>
            </a:extLst>
          </p:cNvPr>
          <p:cNvSpPr txBox="1"/>
          <p:nvPr/>
        </p:nvSpPr>
        <p:spPr>
          <a:xfrm>
            <a:off x="6802757" y="2825688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D892FD-D69D-40A1-0047-0F26917F3584}"/>
              </a:ext>
            </a:extLst>
          </p:cNvPr>
          <p:cNvSpPr txBox="1"/>
          <p:nvPr/>
        </p:nvSpPr>
        <p:spPr>
          <a:xfrm>
            <a:off x="7966937" y="2825688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543358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BE0809-11B7-5224-33FD-D017A0CE15DB}"/>
              </a:ext>
            </a:extLst>
          </p:cNvPr>
          <p:cNvSpPr txBox="1"/>
          <p:nvPr/>
        </p:nvSpPr>
        <p:spPr>
          <a:xfrm>
            <a:off x="349623" y="178220"/>
            <a:ext cx="29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>
                <a:latin typeface="+mn-lt"/>
                <a:cs typeface="Poppins" panose="00000500000000000000" pitchFamily="2" charset="0"/>
              </a:rPr>
              <a:t>Cha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  <a:r>
              <a:rPr lang="vi-VN" sz="2500">
                <a:latin typeface="+mn-lt"/>
                <a:cs typeface="Poppins" panose="00000500000000000000" pitchFamily="2" charset="0"/>
              </a:rPr>
              <a:t> - Chú đen</a:t>
            </a:r>
            <a:endParaRPr lang="vi-VN" sz="2500">
              <a:solidFill>
                <a:schemeClr val="tx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655CE4-4075-9349-AD88-F29973EAB4D0}"/>
              </a:ext>
            </a:extLst>
          </p:cNvPr>
          <p:cNvSpPr/>
          <p:nvPr/>
        </p:nvSpPr>
        <p:spPr>
          <a:xfrm flipH="1">
            <a:off x="5878492" y="1045753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3987B2-13A1-E196-CDC1-F4EBCDC874B3}"/>
              </a:ext>
            </a:extLst>
          </p:cNvPr>
          <p:cNvSpPr/>
          <p:nvPr/>
        </p:nvSpPr>
        <p:spPr>
          <a:xfrm flipH="1">
            <a:off x="7429203" y="2886824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AD68D6-4AC2-08AA-14D9-957A1E6E8BB8}"/>
              </a:ext>
            </a:extLst>
          </p:cNvPr>
          <p:cNvSpPr/>
          <p:nvPr/>
        </p:nvSpPr>
        <p:spPr>
          <a:xfrm flipH="1">
            <a:off x="5040235" y="1874427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6B6CF4-B0CD-0139-18DF-A5083F9A8C8E}"/>
              </a:ext>
            </a:extLst>
          </p:cNvPr>
          <p:cNvSpPr/>
          <p:nvPr/>
        </p:nvSpPr>
        <p:spPr>
          <a:xfrm flipH="1">
            <a:off x="6759479" y="1830524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4D53AB-9264-34E2-615A-C2A54055A39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961592" y="3414974"/>
            <a:ext cx="269348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2DBEA9-E981-7FAC-0D3F-45B8764C7541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 flipH="1">
            <a:off x="5572624" y="1573903"/>
            <a:ext cx="397211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7B5C06-C25D-38C0-31CC-93E9E1F61388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>
            <a:off x="6410881" y="1573903"/>
            <a:ext cx="439941" cy="347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69F4A7-B2A9-1A42-06E5-34536D300FE6}"/>
              </a:ext>
            </a:extLst>
          </p:cNvPr>
          <p:cNvCxnSpPr>
            <a:cxnSpLocks/>
            <a:stCxn id="28" idx="5"/>
          </p:cNvCxnSpPr>
          <p:nvPr/>
        </p:nvCxnSpPr>
        <p:spPr>
          <a:xfrm flipH="1">
            <a:off x="7297114" y="3414974"/>
            <a:ext cx="223432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6ADD55-FC73-C519-8FD8-389E93F1C7C2}"/>
              </a:ext>
            </a:extLst>
          </p:cNvPr>
          <p:cNvCxnSpPr>
            <a:cxnSpLocks/>
            <a:stCxn id="29" idx="5"/>
            <a:endCxn id="53" idx="0"/>
          </p:cNvCxnSpPr>
          <p:nvPr/>
        </p:nvCxnSpPr>
        <p:spPr>
          <a:xfrm flipH="1">
            <a:off x="4730334" y="2402577"/>
            <a:ext cx="401244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773B7B-3F62-3AE4-A872-9E0DBDD19716}"/>
              </a:ext>
            </a:extLst>
          </p:cNvPr>
          <p:cNvCxnSpPr>
            <a:cxnSpLocks/>
            <a:stCxn id="29" idx="3"/>
            <a:endCxn id="52" idx="0"/>
          </p:cNvCxnSpPr>
          <p:nvPr/>
        </p:nvCxnSpPr>
        <p:spPr>
          <a:xfrm>
            <a:off x="5572624" y="2402577"/>
            <a:ext cx="321890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F6FAC2-8FF1-D803-4A57-4A1B8D29F35D}"/>
              </a:ext>
            </a:extLst>
          </p:cNvPr>
          <p:cNvCxnSpPr>
            <a:cxnSpLocks/>
            <a:stCxn id="30" idx="5"/>
            <a:endCxn id="51" idx="0"/>
          </p:cNvCxnSpPr>
          <p:nvPr/>
        </p:nvCxnSpPr>
        <p:spPr>
          <a:xfrm flipH="1">
            <a:off x="6560098" y="2358674"/>
            <a:ext cx="290724" cy="59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E480CF-81D7-67C3-B6FB-7DA0CA1F867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291868" y="2358674"/>
            <a:ext cx="393408" cy="52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D0E9C5-06BB-D7B5-23CB-4A706C4F5B13}"/>
              </a:ext>
            </a:extLst>
          </p:cNvPr>
          <p:cNvSpPr txBox="1"/>
          <p:nvPr/>
        </p:nvSpPr>
        <p:spPr>
          <a:xfrm flipH="1">
            <a:off x="8118495" y="3962575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5</a:t>
            </a:r>
            <a:endParaRPr lang="vi-V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0B298-7DC1-2729-8AA6-383420F1F54E}"/>
              </a:ext>
            </a:extLst>
          </p:cNvPr>
          <p:cNvSpPr txBox="1"/>
          <p:nvPr/>
        </p:nvSpPr>
        <p:spPr>
          <a:xfrm flipH="1">
            <a:off x="7010069" y="3962575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4</a:t>
            </a:r>
            <a:endParaRPr lang="vi-V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49998A-EBE2-EFD2-51BE-BE7D1ACD34C8}"/>
              </a:ext>
            </a:extLst>
          </p:cNvPr>
          <p:cNvSpPr txBox="1"/>
          <p:nvPr/>
        </p:nvSpPr>
        <p:spPr>
          <a:xfrm flipH="1">
            <a:off x="6360718" y="2957039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3</a:t>
            </a:r>
            <a:endParaRPr lang="vi-V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6BFF63-C7CB-B687-B0A0-F6DDA6D4460A}"/>
              </a:ext>
            </a:extLst>
          </p:cNvPr>
          <p:cNvSpPr txBox="1"/>
          <p:nvPr/>
        </p:nvSpPr>
        <p:spPr>
          <a:xfrm flipH="1">
            <a:off x="5695134" y="2957039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2</a:t>
            </a:r>
            <a:endParaRPr lang="vi-V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E9027F-B9DD-DBD8-7A16-5113EFC3BB3B}"/>
              </a:ext>
            </a:extLst>
          </p:cNvPr>
          <p:cNvSpPr txBox="1"/>
          <p:nvPr/>
        </p:nvSpPr>
        <p:spPr>
          <a:xfrm flipH="1">
            <a:off x="4530954" y="2957039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1</a:t>
            </a:r>
            <a:endParaRPr lang="vi-V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EAE683-CF57-0A19-6412-FA5DDD3C7AB6}"/>
              </a:ext>
            </a:extLst>
          </p:cNvPr>
          <p:cNvSpPr txBox="1"/>
          <p:nvPr/>
        </p:nvSpPr>
        <p:spPr>
          <a:xfrm>
            <a:off x="349623" y="834820"/>
            <a:ext cx="34375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chemeClr val="tx1"/>
                </a:solidFill>
              </a:rPr>
              <a:t>TH3: Phải – </a:t>
            </a:r>
            <a:r>
              <a:rPr lang="en-US" sz="1800" b="1" dirty="0" err="1">
                <a:solidFill>
                  <a:schemeClr val="tx1"/>
                </a:solidFill>
              </a:rPr>
              <a:t>Phải</a:t>
            </a:r>
            <a:endParaRPr lang="vi-VN" sz="18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Xảy ra khi: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cha là con phải của ông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X là con phải của cha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Giải pháp: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Quay trái Node ông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Node cha: đỏ </a:t>
            </a:r>
            <a:r>
              <a:rPr lang="vi-VN" sz="1800" dirty="0">
                <a:solidFill>
                  <a:schemeClr val="tx1"/>
                </a:solidFill>
                <a:sym typeface="Wingdings" panose="05000000000000000000" pitchFamily="2" charset="2"/>
              </a:rPr>
              <a:t> đen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  <a:sym typeface="Wingdings" panose="05000000000000000000" pitchFamily="2" charset="2"/>
              </a:rPr>
              <a:t>Node ông: đen  đỏ</a:t>
            </a:r>
            <a:endParaRPr lang="vi-V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55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BE0809-11B7-5224-33FD-D017A0CE15DB}"/>
              </a:ext>
            </a:extLst>
          </p:cNvPr>
          <p:cNvSpPr txBox="1"/>
          <p:nvPr/>
        </p:nvSpPr>
        <p:spPr>
          <a:xfrm>
            <a:off x="349623" y="178220"/>
            <a:ext cx="29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>
                <a:latin typeface="+mn-lt"/>
                <a:cs typeface="Poppins" panose="00000500000000000000" pitchFamily="2" charset="0"/>
              </a:rPr>
              <a:t>Cha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  <a:r>
              <a:rPr lang="vi-VN" sz="2500">
                <a:latin typeface="+mn-lt"/>
                <a:cs typeface="Poppins" panose="00000500000000000000" pitchFamily="2" charset="0"/>
              </a:rPr>
              <a:t> - Chú đen</a:t>
            </a:r>
            <a:endParaRPr lang="vi-VN" sz="2500">
              <a:solidFill>
                <a:schemeClr val="tx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EAE683-CF57-0A19-6412-FA5DDD3C7AB6}"/>
              </a:ext>
            </a:extLst>
          </p:cNvPr>
          <p:cNvSpPr txBox="1"/>
          <p:nvPr/>
        </p:nvSpPr>
        <p:spPr>
          <a:xfrm>
            <a:off x="349623" y="834820"/>
            <a:ext cx="34375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chemeClr val="tx1"/>
                </a:solidFill>
              </a:rPr>
              <a:t>TH3: Phải – </a:t>
            </a:r>
            <a:r>
              <a:rPr lang="en-US" sz="1800" b="1" dirty="0" err="1">
                <a:solidFill>
                  <a:schemeClr val="tx1"/>
                </a:solidFill>
              </a:rPr>
              <a:t>Phải</a:t>
            </a:r>
            <a:endParaRPr lang="vi-VN" sz="18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Xảy ra khi: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cha là con phải của ông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X là con phải của cha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Giải pháp: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Quay trái Node ông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Node cha: đỏ </a:t>
            </a:r>
            <a:r>
              <a:rPr lang="vi-VN" sz="1800" dirty="0">
                <a:solidFill>
                  <a:schemeClr val="tx1"/>
                </a:solidFill>
                <a:sym typeface="Wingdings" panose="05000000000000000000" pitchFamily="2" charset="2"/>
              </a:rPr>
              <a:t> đen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  <a:sym typeface="Wingdings" panose="05000000000000000000" pitchFamily="2" charset="2"/>
              </a:rPr>
              <a:t>Node ông: đen  đỏ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357D35-9825-D8B0-F8FF-B33AD5CD18CC}"/>
              </a:ext>
            </a:extLst>
          </p:cNvPr>
          <p:cNvSpPr/>
          <p:nvPr/>
        </p:nvSpPr>
        <p:spPr>
          <a:xfrm>
            <a:off x="5878492" y="1040750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vi-V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73D8E1-CF48-64B3-2401-35DD7EE568A7}"/>
              </a:ext>
            </a:extLst>
          </p:cNvPr>
          <p:cNvSpPr/>
          <p:nvPr/>
        </p:nvSpPr>
        <p:spPr>
          <a:xfrm>
            <a:off x="5069648" y="1869424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D5303A-DEDB-DB20-A2D8-6E1BD9CA966C}"/>
              </a:ext>
            </a:extLst>
          </p:cNvPr>
          <p:cNvSpPr/>
          <p:nvPr/>
        </p:nvSpPr>
        <p:spPr>
          <a:xfrm>
            <a:off x="6716749" y="1869424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03D559-A93D-DD79-6530-A9171A1BBBA8}"/>
              </a:ext>
            </a:extLst>
          </p:cNvPr>
          <p:cNvSpPr/>
          <p:nvPr/>
        </p:nvSpPr>
        <p:spPr>
          <a:xfrm>
            <a:off x="4445916" y="2867187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256F06-219B-CC88-95BA-4BC35C846F3C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4757782" y="2397574"/>
            <a:ext cx="403209" cy="469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C2A3B9-E4E1-9969-34B4-3A7200C04BA2}"/>
              </a:ext>
            </a:extLst>
          </p:cNvPr>
          <p:cNvCxnSpPr>
            <a:stCxn id="3" idx="5"/>
            <a:endCxn id="5" idx="1"/>
          </p:cNvCxnSpPr>
          <p:nvPr/>
        </p:nvCxnSpPr>
        <p:spPr>
          <a:xfrm>
            <a:off x="6410881" y="1568900"/>
            <a:ext cx="397211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2448FF-A0C7-5A57-C03C-300D0FFF2550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5602037" y="1568900"/>
            <a:ext cx="367798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DB5D6-979B-529B-BB64-6D4D49A26E03}"/>
              </a:ext>
            </a:extLst>
          </p:cNvPr>
          <p:cNvCxnSpPr>
            <a:stCxn id="4" idx="5"/>
          </p:cNvCxnSpPr>
          <p:nvPr/>
        </p:nvCxnSpPr>
        <p:spPr>
          <a:xfrm>
            <a:off x="5602037" y="2397574"/>
            <a:ext cx="367798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36088-6849-204B-901D-D576774D440B}"/>
              </a:ext>
            </a:extLst>
          </p:cNvPr>
          <p:cNvCxnSpPr>
            <a:stCxn id="5" idx="5"/>
          </p:cNvCxnSpPr>
          <p:nvPr/>
        </p:nvCxnSpPr>
        <p:spPr>
          <a:xfrm>
            <a:off x="7249138" y="2397574"/>
            <a:ext cx="401244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7D0094-0641-07C6-4628-F8822888817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02224" y="2397574"/>
            <a:ext cx="305868" cy="547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45059-2404-0670-9F89-2AC0FA425AE5}"/>
              </a:ext>
            </a:extLst>
          </p:cNvPr>
          <p:cNvCxnSpPr>
            <a:stCxn id="6" idx="5"/>
          </p:cNvCxnSpPr>
          <p:nvPr/>
        </p:nvCxnSpPr>
        <p:spPr>
          <a:xfrm>
            <a:off x="4978305" y="3395337"/>
            <a:ext cx="311866" cy="57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D5D9FA-E071-8653-9AB0-D337DECE4C53}"/>
              </a:ext>
            </a:extLst>
          </p:cNvPr>
          <p:cNvCxnSpPr>
            <a:stCxn id="6" idx="3"/>
          </p:cNvCxnSpPr>
          <p:nvPr/>
        </p:nvCxnSpPr>
        <p:spPr>
          <a:xfrm flipH="1">
            <a:off x="4199037" y="3395337"/>
            <a:ext cx="338222" cy="60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EC1290-73CE-DEFA-1B59-222A1E96ACAC}"/>
              </a:ext>
            </a:extLst>
          </p:cNvPr>
          <p:cNvSpPr txBox="1"/>
          <p:nvPr/>
        </p:nvSpPr>
        <p:spPr>
          <a:xfrm>
            <a:off x="3917155" y="418958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1</a:t>
            </a:r>
            <a:endParaRPr lang="vi-V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0B5DD4-9414-98E0-6D1C-4687F69A7276}"/>
              </a:ext>
            </a:extLst>
          </p:cNvPr>
          <p:cNvSpPr txBox="1"/>
          <p:nvPr/>
        </p:nvSpPr>
        <p:spPr>
          <a:xfrm>
            <a:off x="5203276" y="4189583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2</a:t>
            </a:r>
            <a:endParaRPr lang="vi-V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4BF04-B8F3-3512-A212-1AF37E22E1AF}"/>
              </a:ext>
            </a:extLst>
          </p:cNvPr>
          <p:cNvSpPr txBox="1"/>
          <p:nvPr/>
        </p:nvSpPr>
        <p:spPr>
          <a:xfrm>
            <a:off x="5791597" y="3040292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3</a:t>
            </a:r>
            <a:endParaRPr lang="vi-V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4B649-1558-CA82-70E5-4FDEE419CC13}"/>
              </a:ext>
            </a:extLst>
          </p:cNvPr>
          <p:cNvSpPr txBox="1"/>
          <p:nvPr/>
        </p:nvSpPr>
        <p:spPr>
          <a:xfrm>
            <a:off x="6211500" y="3040293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4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CE3C5-AFB7-3DB7-8321-5A2FBF195680}"/>
              </a:ext>
            </a:extLst>
          </p:cNvPr>
          <p:cNvSpPr txBox="1"/>
          <p:nvPr/>
        </p:nvSpPr>
        <p:spPr>
          <a:xfrm>
            <a:off x="7449760" y="3040292"/>
            <a:ext cx="46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5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283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1D1D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Giới thiệu Cây nhị phân tìm kiếm</a:t>
            </a:r>
            <a:endParaRPr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477507" y="1961891"/>
            <a:ext cx="4175324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Cây nhị phân được sắp xếp</a:t>
            </a:r>
          </a:p>
          <a:p>
            <a:pPr marL="342900" indent="-342900"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Mỗi node có thể có hai cây con</a:t>
            </a:r>
          </a:p>
          <a:p>
            <a:pPr marL="342900" indent="-342900"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Các giá trị ở bên trái của một node cụ thể đều nhỏ hơn</a:t>
            </a:r>
          </a:p>
          <a:p>
            <a:pPr marL="342900" indent="-342900"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Các giá trị ở bên phải của một node cụ thể đều lớn hơn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A475B7-1E7D-DC5B-314F-DB92F8C49D19}"/>
              </a:ext>
            </a:extLst>
          </p:cNvPr>
          <p:cNvGrpSpPr/>
          <p:nvPr/>
        </p:nvGrpSpPr>
        <p:grpSpPr>
          <a:xfrm>
            <a:off x="4760665" y="1848896"/>
            <a:ext cx="3762389" cy="1982662"/>
            <a:chOff x="4851600" y="1651871"/>
            <a:chExt cx="3762389" cy="198266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4ED21C-99E1-BDFA-C12C-654838E4937C}"/>
                </a:ext>
              </a:extLst>
            </p:cNvPr>
            <p:cNvSpPr/>
            <p:nvPr/>
          </p:nvSpPr>
          <p:spPr>
            <a:xfrm flipH="1">
              <a:off x="7291907" y="2364583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CADA3E7-0257-A39E-9CE8-AEEBEC4C0154}"/>
                </a:ext>
              </a:extLst>
            </p:cNvPr>
            <p:cNvSpPr/>
            <p:nvPr/>
          </p:nvSpPr>
          <p:spPr>
            <a:xfrm flipH="1">
              <a:off x="6470474" y="1651871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185CE6B-5622-8F34-5BA9-C630014D042B}"/>
                </a:ext>
              </a:extLst>
            </p:cNvPr>
            <p:cNvCxnSpPr>
              <a:cxnSpLocks/>
              <a:stCxn id="3" idx="3"/>
              <a:endCxn id="2" idx="7"/>
            </p:cNvCxnSpPr>
            <p:nvPr/>
          </p:nvCxnSpPr>
          <p:spPr>
            <a:xfrm>
              <a:off x="6926598" y="2107995"/>
              <a:ext cx="443567" cy="33484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62C237-F831-4E98-6661-5F1C1700AB9A}"/>
                </a:ext>
              </a:extLst>
            </p:cNvPr>
            <p:cNvSpPr/>
            <p:nvPr/>
          </p:nvSpPr>
          <p:spPr>
            <a:xfrm flipH="1">
              <a:off x="5634211" y="2364583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0EB7EE-E13A-DFC4-9807-23F071E7EAB3}"/>
                </a:ext>
              </a:extLst>
            </p:cNvPr>
            <p:cNvCxnSpPr>
              <a:cxnSpLocks/>
              <a:stCxn id="3" idx="5"/>
              <a:endCxn id="5" idx="1"/>
            </p:cNvCxnSpPr>
            <p:nvPr/>
          </p:nvCxnSpPr>
          <p:spPr>
            <a:xfrm flipH="1">
              <a:off x="6090335" y="2107995"/>
              <a:ext cx="458397" cy="33484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4ED0EB-32D9-4652-EBD4-8571124129D5}"/>
                </a:ext>
              </a:extLst>
            </p:cNvPr>
            <p:cNvSpPr/>
            <p:nvPr/>
          </p:nvSpPr>
          <p:spPr>
            <a:xfrm flipH="1">
              <a:off x="6366219" y="3100151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05D07D-B1A0-D1EF-42FA-3F7B2917EE6B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>
              <a:off x="6090335" y="2820707"/>
              <a:ext cx="354142" cy="35770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05BDFA-F663-70E7-2A37-F87D5CC3D765}"/>
                </a:ext>
              </a:extLst>
            </p:cNvPr>
            <p:cNvSpPr/>
            <p:nvPr/>
          </p:nvSpPr>
          <p:spPr>
            <a:xfrm flipH="1">
              <a:off x="4851600" y="3060828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D9E75C-DBED-2FB1-B81C-DE694B024E7D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 flipH="1">
              <a:off x="5307724" y="2820707"/>
              <a:ext cx="404745" cy="31837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FDE878-33F0-C9D4-3CE9-C8B72E088CA2}"/>
                </a:ext>
              </a:extLst>
            </p:cNvPr>
            <p:cNvCxnSpPr>
              <a:cxnSpLocks/>
              <a:stCxn id="2" idx="3"/>
              <a:endCxn id="17" idx="7"/>
            </p:cNvCxnSpPr>
            <p:nvPr/>
          </p:nvCxnSpPr>
          <p:spPr>
            <a:xfrm>
              <a:off x="7748031" y="2820707"/>
              <a:ext cx="409834" cy="31837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ACFF07-3992-3443-02C6-8918EA898BB4}"/>
                </a:ext>
              </a:extLst>
            </p:cNvPr>
            <p:cNvSpPr/>
            <p:nvPr/>
          </p:nvSpPr>
          <p:spPr>
            <a:xfrm flipH="1">
              <a:off x="8079607" y="3060828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6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BE0809-11B7-5224-33FD-D017A0CE15DB}"/>
              </a:ext>
            </a:extLst>
          </p:cNvPr>
          <p:cNvSpPr txBox="1"/>
          <p:nvPr/>
        </p:nvSpPr>
        <p:spPr>
          <a:xfrm>
            <a:off x="349623" y="178220"/>
            <a:ext cx="29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>
                <a:latin typeface="+mn-lt"/>
                <a:cs typeface="Poppins" panose="00000500000000000000" pitchFamily="2" charset="0"/>
              </a:rPr>
              <a:t>Cha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  <a:r>
              <a:rPr lang="vi-VN" sz="2500">
                <a:latin typeface="+mn-lt"/>
                <a:cs typeface="Poppins" panose="00000500000000000000" pitchFamily="2" charset="0"/>
              </a:rPr>
              <a:t> - Chú đen</a:t>
            </a:r>
            <a:endParaRPr lang="vi-VN" sz="2500">
              <a:solidFill>
                <a:schemeClr val="tx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EAE683-CF57-0A19-6412-FA5DDD3C7AB6}"/>
              </a:ext>
            </a:extLst>
          </p:cNvPr>
          <p:cNvSpPr txBox="1"/>
          <p:nvPr/>
        </p:nvSpPr>
        <p:spPr>
          <a:xfrm>
            <a:off x="349623" y="1082385"/>
            <a:ext cx="34375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chemeClr val="tx1"/>
                </a:solidFill>
              </a:rPr>
              <a:t>TH4: Phải – </a:t>
            </a:r>
            <a:r>
              <a:rPr lang="en-US" sz="1800" b="1" dirty="0" err="1">
                <a:solidFill>
                  <a:schemeClr val="tx1"/>
                </a:solidFill>
              </a:rPr>
              <a:t>Trái</a:t>
            </a:r>
            <a:endParaRPr lang="vi-VN" sz="18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Xảy ra khi: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cha là con phải của ông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X là con trái của cha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Giải pháp: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Quay phải Node cha đưa </a:t>
            </a:r>
            <a:r>
              <a:rPr lang="en-US" sz="1800" dirty="0" err="1">
                <a:solidFill>
                  <a:schemeClr val="tx1"/>
                </a:solidFill>
              </a:rPr>
              <a:t>về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trường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hợp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Phải</a:t>
            </a:r>
            <a:r>
              <a:rPr lang="en-US" sz="1800" dirty="0">
                <a:solidFill>
                  <a:schemeClr val="tx1"/>
                </a:solidFill>
              </a:rPr>
              <a:t> – </a:t>
            </a:r>
            <a:r>
              <a:rPr lang="en-US" sz="1800" dirty="0" err="1">
                <a:solidFill>
                  <a:schemeClr val="tx1"/>
                </a:solidFill>
              </a:rPr>
              <a:t>Phải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31667F-06D2-D2A7-004C-F993DD512F5B}"/>
              </a:ext>
            </a:extLst>
          </p:cNvPr>
          <p:cNvSpPr/>
          <p:nvPr/>
        </p:nvSpPr>
        <p:spPr>
          <a:xfrm flipH="1">
            <a:off x="6184735" y="1019558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FF2D1A-27D0-B750-3C17-B5672383DD1F}"/>
              </a:ext>
            </a:extLst>
          </p:cNvPr>
          <p:cNvSpPr/>
          <p:nvPr/>
        </p:nvSpPr>
        <p:spPr>
          <a:xfrm flipH="1">
            <a:off x="6578143" y="2860629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818AED-1F7F-8742-1A55-686C4B18CD9A}"/>
              </a:ext>
            </a:extLst>
          </p:cNvPr>
          <p:cNvSpPr/>
          <p:nvPr/>
        </p:nvSpPr>
        <p:spPr>
          <a:xfrm flipH="1">
            <a:off x="5346478" y="1848232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93B755-1FAA-F451-796C-7E6D1D42F41E}"/>
              </a:ext>
            </a:extLst>
          </p:cNvPr>
          <p:cNvSpPr/>
          <p:nvPr/>
        </p:nvSpPr>
        <p:spPr>
          <a:xfrm flipH="1">
            <a:off x="7065722" y="1804329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A8BA9B-D876-7F90-4059-CE1BA99312C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10532" y="3388779"/>
            <a:ext cx="269348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73B1FC-0EEA-632A-1BC8-0437D86C3791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 flipH="1">
            <a:off x="5878867" y="1547708"/>
            <a:ext cx="397211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11FD8F-C2DF-80F3-A422-03A2301755D0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>
            <a:off x="6717124" y="1547708"/>
            <a:ext cx="439941" cy="347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AF7F85-CEDB-6DB0-D0D5-BEA3CD044742}"/>
              </a:ext>
            </a:extLst>
          </p:cNvPr>
          <p:cNvCxnSpPr>
            <a:cxnSpLocks/>
            <a:stCxn id="28" idx="5"/>
          </p:cNvCxnSpPr>
          <p:nvPr/>
        </p:nvCxnSpPr>
        <p:spPr>
          <a:xfrm flipH="1">
            <a:off x="6446054" y="3388779"/>
            <a:ext cx="223432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47F953-260B-41DF-4699-2BAC080AD49B}"/>
              </a:ext>
            </a:extLst>
          </p:cNvPr>
          <p:cNvCxnSpPr>
            <a:cxnSpLocks/>
            <a:stCxn id="29" idx="5"/>
            <a:endCxn id="53" idx="0"/>
          </p:cNvCxnSpPr>
          <p:nvPr/>
        </p:nvCxnSpPr>
        <p:spPr>
          <a:xfrm flipH="1">
            <a:off x="5036577" y="2376382"/>
            <a:ext cx="401244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C62D59-8785-9783-E028-6B21B856132F}"/>
              </a:ext>
            </a:extLst>
          </p:cNvPr>
          <p:cNvCxnSpPr>
            <a:cxnSpLocks/>
            <a:stCxn id="29" idx="3"/>
            <a:endCxn id="52" idx="0"/>
          </p:cNvCxnSpPr>
          <p:nvPr/>
        </p:nvCxnSpPr>
        <p:spPr>
          <a:xfrm>
            <a:off x="5878867" y="2376382"/>
            <a:ext cx="321890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54BD2B-C18C-3613-77A8-29411130FA44}"/>
              </a:ext>
            </a:extLst>
          </p:cNvPr>
          <p:cNvCxnSpPr>
            <a:cxnSpLocks/>
            <a:stCxn id="30" idx="5"/>
            <a:endCxn id="28" idx="0"/>
          </p:cNvCxnSpPr>
          <p:nvPr/>
        </p:nvCxnSpPr>
        <p:spPr>
          <a:xfrm flipH="1">
            <a:off x="6890009" y="2332479"/>
            <a:ext cx="267056" cy="52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4C6308-9508-4108-ABFC-B38A27A9D163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98111" y="2332479"/>
            <a:ext cx="406344" cy="52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7DE0CA-ACDF-8613-6E13-D89025E8901B}"/>
              </a:ext>
            </a:extLst>
          </p:cNvPr>
          <p:cNvSpPr txBox="1"/>
          <p:nvPr/>
        </p:nvSpPr>
        <p:spPr>
          <a:xfrm flipH="1">
            <a:off x="7267435" y="3936380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4</a:t>
            </a:r>
            <a:endParaRPr lang="vi-V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99D0A-EE02-4415-8E8E-07C54E059160}"/>
              </a:ext>
            </a:extLst>
          </p:cNvPr>
          <p:cNvSpPr txBox="1"/>
          <p:nvPr/>
        </p:nvSpPr>
        <p:spPr>
          <a:xfrm flipH="1">
            <a:off x="6159009" y="3936380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3</a:t>
            </a:r>
            <a:endParaRPr lang="vi-V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464E5F-9E3D-F9D4-EF8C-9714321BC8D3}"/>
              </a:ext>
            </a:extLst>
          </p:cNvPr>
          <p:cNvSpPr txBox="1"/>
          <p:nvPr/>
        </p:nvSpPr>
        <p:spPr>
          <a:xfrm flipH="1">
            <a:off x="7866353" y="293084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5</a:t>
            </a:r>
            <a:endParaRPr lang="vi-V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87751B-099D-518D-57D0-48541A767D45}"/>
              </a:ext>
            </a:extLst>
          </p:cNvPr>
          <p:cNvSpPr txBox="1"/>
          <p:nvPr/>
        </p:nvSpPr>
        <p:spPr>
          <a:xfrm flipH="1">
            <a:off x="6001377" y="293084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2</a:t>
            </a:r>
            <a:endParaRPr lang="vi-V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9256FD-CBF3-0C7B-1F30-3588839F52D0}"/>
              </a:ext>
            </a:extLst>
          </p:cNvPr>
          <p:cNvSpPr txBox="1"/>
          <p:nvPr/>
        </p:nvSpPr>
        <p:spPr>
          <a:xfrm flipH="1">
            <a:off x="4837197" y="293084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94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BE0809-11B7-5224-33FD-D017A0CE15DB}"/>
              </a:ext>
            </a:extLst>
          </p:cNvPr>
          <p:cNvSpPr txBox="1"/>
          <p:nvPr/>
        </p:nvSpPr>
        <p:spPr>
          <a:xfrm>
            <a:off x="349623" y="178220"/>
            <a:ext cx="29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>
                <a:latin typeface="+mn-lt"/>
                <a:cs typeface="Poppins" panose="00000500000000000000" pitchFamily="2" charset="0"/>
              </a:rPr>
              <a:t>Cha </a:t>
            </a:r>
            <a:r>
              <a:rPr lang="vi-VN" sz="2500">
                <a:solidFill>
                  <a:srgbClr val="FF0000"/>
                </a:solidFill>
                <a:latin typeface="+mn-lt"/>
                <a:cs typeface="Poppins" panose="00000500000000000000" pitchFamily="2" charset="0"/>
              </a:rPr>
              <a:t>đỏ</a:t>
            </a:r>
            <a:r>
              <a:rPr lang="vi-VN" sz="2500">
                <a:latin typeface="+mn-lt"/>
                <a:cs typeface="Poppins" panose="00000500000000000000" pitchFamily="2" charset="0"/>
              </a:rPr>
              <a:t> - Chú đen</a:t>
            </a:r>
            <a:endParaRPr lang="vi-VN" sz="2500">
              <a:solidFill>
                <a:schemeClr val="tx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EAE683-CF57-0A19-6412-FA5DDD3C7AB6}"/>
              </a:ext>
            </a:extLst>
          </p:cNvPr>
          <p:cNvSpPr txBox="1"/>
          <p:nvPr/>
        </p:nvSpPr>
        <p:spPr>
          <a:xfrm>
            <a:off x="349623" y="1082385"/>
            <a:ext cx="34375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chemeClr val="tx1"/>
                </a:solidFill>
              </a:rPr>
              <a:t>TH4: Phải – </a:t>
            </a:r>
            <a:r>
              <a:rPr lang="en-US" sz="1800" b="1" dirty="0" err="1">
                <a:solidFill>
                  <a:schemeClr val="tx1"/>
                </a:solidFill>
              </a:rPr>
              <a:t>Trái</a:t>
            </a:r>
            <a:endParaRPr lang="vi-VN" sz="18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Xảy ra khi: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cha là con phải của ông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  - Node X là con trái của cha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chemeClr val="tx1"/>
                </a:solidFill>
              </a:rPr>
              <a:t>Giải pháp: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</a:rPr>
              <a:t>Quay phải Node cha đưa </a:t>
            </a:r>
            <a:r>
              <a:rPr lang="en-US" sz="1800" dirty="0" err="1">
                <a:solidFill>
                  <a:schemeClr val="tx1"/>
                </a:solidFill>
              </a:rPr>
              <a:t>về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trường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hợp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Phải</a:t>
            </a:r>
            <a:r>
              <a:rPr lang="en-US" sz="1800" dirty="0">
                <a:solidFill>
                  <a:schemeClr val="tx1"/>
                </a:solidFill>
              </a:rPr>
              <a:t> – </a:t>
            </a:r>
            <a:r>
              <a:rPr lang="en-US" sz="1800" dirty="0" err="1">
                <a:solidFill>
                  <a:schemeClr val="tx1"/>
                </a:solidFill>
              </a:rPr>
              <a:t>Phải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31667F-06D2-D2A7-004C-F993DD512F5B}"/>
              </a:ext>
            </a:extLst>
          </p:cNvPr>
          <p:cNvSpPr/>
          <p:nvPr/>
        </p:nvSpPr>
        <p:spPr>
          <a:xfrm flipH="1">
            <a:off x="6184735" y="1019558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FF2D1A-27D0-B750-3C17-B5672383DD1F}"/>
              </a:ext>
            </a:extLst>
          </p:cNvPr>
          <p:cNvSpPr/>
          <p:nvPr/>
        </p:nvSpPr>
        <p:spPr>
          <a:xfrm flipH="1">
            <a:off x="7680874" y="2860629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818AED-1F7F-8742-1A55-686C4B18CD9A}"/>
              </a:ext>
            </a:extLst>
          </p:cNvPr>
          <p:cNvSpPr/>
          <p:nvPr/>
        </p:nvSpPr>
        <p:spPr>
          <a:xfrm flipH="1">
            <a:off x="5346478" y="1848232"/>
            <a:ext cx="623732" cy="618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93B755-1FAA-F451-796C-7E6D1D42F41E}"/>
              </a:ext>
            </a:extLst>
          </p:cNvPr>
          <p:cNvSpPr/>
          <p:nvPr/>
        </p:nvSpPr>
        <p:spPr>
          <a:xfrm flipH="1">
            <a:off x="7065722" y="1804329"/>
            <a:ext cx="623732" cy="6187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A8BA9B-D876-7F90-4059-CE1BA99312C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213263" y="3388779"/>
            <a:ext cx="269348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73B1FC-0EEA-632A-1BC8-0437D86C3791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 flipH="1">
            <a:off x="5878867" y="1547708"/>
            <a:ext cx="397211" cy="39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11FD8F-C2DF-80F3-A422-03A2301755D0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>
            <a:off x="6717124" y="1547708"/>
            <a:ext cx="439941" cy="347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AF7F85-CEDB-6DB0-D0D5-BEA3CD044742}"/>
              </a:ext>
            </a:extLst>
          </p:cNvPr>
          <p:cNvCxnSpPr>
            <a:cxnSpLocks/>
            <a:stCxn id="28" idx="5"/>
          </p:cNvCxnSpPr>
          <p:nvPr/>
        </p:nvCxnSpPr>
        <p:spPr>
          <a:xfrm flipH="1">
            <a:off x="7548785" y="3388779"/>
            <a:ext cx="223432" cy="477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47F953-260B-41DF-4699-2BAC080AD49B}"/>
              </a:ext>
            </a:extLst>
          </p:cNvPr>
          <p:cNvCxnSpPr>
            <a:cxnSpLocks/>
            <a:stCxn id="29" idx="5"/>
            <a:endCxn id="53" idx="0"/>
          </p:cNvCxnSpPr>
          <p:nvPr/>
        </p:nvCxnSpPr>
        <p:spPr>
          <a:xfrm flipH="1">
            <a:off x="5036577" y="2376382"/>
            <a:ext cx="401244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C62D59-8785-9783-E028-6B21B856132F}"/>
              </a:ext>
            </a:extLst>
          </p:cNvPr>
          <p:cNvCxnSpPr>
            <a:cxnSpLocks/>
            <a:stCxn id="29" idx="3"/>
            <a:endCxn id="52" idx="0"/>
          </p:cNvCxnSpPr>
          <p:nvPr/>
        </p:nvCxnSpPr>
        <p:spPr>
          <a:xfrm>
            <a:off x="5878867" y="2376382"/>
            <a:ext cx="321890" cy="55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54BD2B-C18C-3613-77A8-29411130FA44}"/>
              </a:ext>
            </a:extLst>
          </p:cNvPr>
          <p:cNvCxnSpPr>
            <a:cxnSpLocks/>
            <a:stCxn id="30" idx="5"/>
            <a:endCxn id="51" idx="0"/>
          </p:cNvCxnSpPr>
          <p:nvPr/>
        </p:nvCxnSpPr>
        <p:spPr>
          <a:xfrm flipH="1">
            <a:off x="6866341" y="2332479"/>
            <a:ext cx="290724" cy="598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4C6308-9508-4108-ABFC-B38A27A9D163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98111" y="2332479"/>
            <a:ext cx="406344" cy="52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7DE0CA-ACDF-8613-6E13-D89025E8901B}"/>
              </a:ext>
            </a:extLst>
          </p:cNvPr>
          <p:cNvSpPr txBox="1"/>
          <p:nvPr/>
        </p:nvSpPr>
        <p:spPr>
          <a:xfrm flipH="1">
            <a:off x="8370166" y="3936380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4</a:t>
            </a:r>
            <a:endParaRPr lang="vi-V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99D0A-EE02-4415-8E8E-07C54E059160}"/>
              </a:ext>
            </a:extLst>
          </p:cNvPr>
          <p:cNvSpPr txBox="1"/>
          <p:nvPr/>
        </p:nvSpPr>
        <p:spPr>
          <a:xfrm flipH="1">
            <a:off x="7261740" y="3936380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3</a:t>
            </a:r>
            <a:endParaRPr lang="vi-V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464E5F-9E3D-F9D4-EF8C-9714321BC8D3}"/>
              </a:ext>
            </a:extLst>
          </p:cNvPr>
          <p:cNvSpPr txBox="1"/>
          <p:nvPr/>
        </p:nvSpPr>
        <p:spPr>
          <a:xfrm flipH="1">
            <a:off x="6666961" y="2930843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5</a:t>
            </a:r>
            <a:endParaRPr lang="vi-V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87751B-099D-518D-57D0-48541A767D45}"/>
              </a:ext>
            </a:extLst>
          </p:cNvPr>
          <p:cNvSpPr txBox="1"/>
          <p:nvPr/>
        </p:nvSpPr>
        <p:spPr>
          <a:xfrm flipH="1">
            <a:off x="6001377" y="293084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2</a:t>
            </a:r>
            <a:endParaRPr lang="vi-V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9256FD-CBF3-0C7B-1F30-3588839F52D0}"/>
              </a:ext>
            </a:extLst>
          </p:cNvPr>
          <p:cNvSpPr txBox="1"/>
          <p:nvPr/>
        </p:nvSpPr>
        <p:spPr>
          <a:xfrm flipH="1">
            <a:off x="4837197" y="2930844"/>
            <a:ext cx="39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</a:t>
            </a:r>
            <a:r>
              <a:rPr lang="en-US" dirty="0"/>
              <a:t>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52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22244-9212-AC23-1D93-D12C97E43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9" t="7902" r="14259" b="7819"/>
          <a:stretch/>
        </p:blipFill>
        <p:spPr>
          <a:xfrm>
            <a:off x="431798" y="556682"/>
            <a:ext cx="2065867" cy="4383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9C326-5E48-3346-379E-A282CC978CBF}"/>
              </a:ext>
            </a:extLst>
          </p:cNvPr>
          <p:cNvSpPr txBox="1"/>
          <p:nvPr/>
        </p:nvSpPr>
        <p:spPr>
          <a:xfrm>
            <a:off x="42332" y="94218"/>
            <a:ext cx="284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THAO TÁC CHÈN</a:t>
            </a:r>
            <a:endParaRPr lang="vi-VN" sz="1800" b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BD309D-50D1-83B3-AD9C-7299E3E53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39" t="6090" r="9839" b="5877"/>
          <a:stretch/>
        </p:blipFill>
        <p:spPr>
          <a:xfrm>
            <a:off x="6120284" y="604809"/>
            <a:ext cx="2658758" cy="433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076697-3881-1ABA-B588-50850883999E}"/>
              </a:ext>
            </a:extLst>
          </p:cNvPr>
          <p:cNvSpPr txBox="1"/>
          <p:nvPr/>
        </p:nvSpPr>
        <p:spPr>
          <a:xfrm>
            <a:off x="3149599" y="94218"/>
            <a:ext cx="284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SỬA LỖI XUNG ĐỘT</a:t>
            </a:r>
            <a:endParaRPr lang="vi-VN" sz="1800" b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CB4F92-4E97-948E-5DE8-EC0CDABC4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30" t="6793" r="11245" b="6775"/>
          <a:stretch/>
        </p:blipFill>
        <p:spPr>
          <a:xfrm>
            <a:off x="3149599" y="604808"/>
            <a:ext cx="2658758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6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9CD1-C5B8-3E9B-3B36-DCC27409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82" y="442498"/>
            <a:ext cx="1937317" cy="457800"/>
          </a:xfrm>
        </p:spPr>
        <p:txBody>
          <a:bodyPr/>
          <a:lstStyle/>
          <a:p>
            <a:r>
              <a:rPr lang="vi-VN" sz="3000"/>
              <a:t>Ví dụ</a:t>
            </a:r>
            <a:endParaRPr lang="en-US" sz="3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13D496-BD20-894F-E1DE-247495BD40C7}"/>
              </a:ext>
            </a:extLst>
          </p:cNvPr>
          <p:cNvSpPr/>
          <p:nvPr/>
        </p:nvSpPr>
        <p:spPr>
          <a:xfrm>
            <a:off x="4304809" y="1501301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40418-4655-24A3-B8B5-E060B6187487}"/>
              </a:ext>
            </a:extLst>
          </p:cNvPr>
          <p:cNvSpPr txBox="1"/>
          <p:nvPr/>
        </p:nvSpPr>
        <p:spPr>
          <a:xfrm>
            <a:off x="3434753" y="2427446"/>
            <a:ext cx="280887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Z = root -&gt; tô màu đen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216163-720E-0C75-FC8E-78CBA7F88038}"/>
              </a:ext>
            </a:extLst>
          </p:cNvPr>
          <p:cNvSpPr/>
          <p:nvPr/>
        </p:nvSpPr>
        <p:spPr>
          <a:xfrm>
            <a:off x="4304809" y="1501301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5FD01-B581-F352-F083-BDCCED40E42E}"/>
              </a:ext>
            </a:extLst>
          </p:cNvPr>
          <p:cNvSpPr/>
          <p:nvPr/>
        </p:nvSpPr>
        <p:spPr>
          <a:xfrm>
            <a:off x="3567224" y="2205391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802706-A43F-F12E-078C-90912B8973FC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4023348" y="1957425"/>
            <a:ext cx="359719" cy="326224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8146326-CFA3-838E-6675-E56323B826B4}"/>
              </a:ext>
            </a:extLst>
          </p:cNvPr>
          <p:cNvSpPr/>
          <p:nvPr/>
        </p:nvSpPr>
        <p:spPr>
          <a:xfrm>
            <a:off x="4304809" y="1517563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3DF4D2-0D21-18F1-14C0-038DCEEF28AF}"/>
              </a:ext>
            </a:extLst>
          </p:cNvPr>
          <p:cNvSpPr/>
          <p:nvPr/>
        </p:nvSpPr>
        <p:spPr>
          <a:xfrm>
            <a:off x="2853265" y="2948904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495D59-4A54-6BD9-948F-9944C3C6072B}"/>
              </a:ext>
            </a:extLst>
          </p:cNvPr>
          <p:cNvCxnSpPr>
            <a:cxnSpLocks/>
            <a:stCxn id="9" idx="3"/>
            <a:endCxn id="15" idx="7"/>
          </p:cNvCxnSpPr>
          <p:nvPr/>
        </p:nvCxnSpPr>
        <p:spPr>
          <a:xfrm flipH="1">
            <a:off x="3309389" y="2661515"/>
            <a:ext cx="336093" cy="365647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CBC2E4-E434-3910-5834-0A570455451F}"/>
              </a:ext>
            </a:extLst>
          </p:cNvPr>
          <p:cNvSpPr txBox="1"/>
          <p:nvPr/>
        </p:nvSpPr>
        <p:spPr>
          <a:xfrm>
            <a:off x="3531299" y="3567917"/>
            <a:ext cx="303116" cy="31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Z</a:t>
            </a:r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4A9211-6CEE-337F-787C-5B82FF990CE2}"/>
              </a:ext>
            </a:extLst>
          </p:cNvPr>
          <p:cNvCxnSpPr>
            <a:cxnSpLocks/>
          </p:cNvCxnSpPr>
          <p:nvPr/>
        </p:nvCxnSpPr>
        <p:spPr>
          <a:xfrm flipH="1" flipV="1">
            <a:off x="3387647" y="3483286"/>
            <a:ext cx="179577" cy="169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A3020D-0105-EB01-6555-20CFF607EF6B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760933" y="1957425"/>
            <a:ext cx="359719" cy="326224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A3BEE7-81C1-C3DC-41E9-3BC3175FE8C3}"/>
              </a:ext>
            </a:extLst>
          </p:cNvPr>
          <p:cNvSpPr txBox="1"/>
          <p:nvPr/>
        </p:nvSpPr>
        <p:spPr>
          <a:xfrm>
            <a:off x="4904867" y="2303436"/>
            <a:ext cx="659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NULL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857D1C-9F00-B901-68E8-581E1740E2B0}"/>
              </a:ext>
            </a:extLst>
          </p:cNvPr>
          <p:cNvSpPr txBox="1"/>
          <p:nvPr/>
        </p:nvSpPr>
        <p:spPr>
          <a:xfrm>
            <a:off x="5498520" y="2670807"/>
            <a:ext cx="72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uncle</a:t>
            </a: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7F2C42-25B1-4EFD-9F65-1B2C97DEA85F}"/>
              </a:ext>
            </a:extLst>
          </p:cNvPr>
          <p:cNvCxnSpPr>
            <a:cxnSpLocks/>
          </p:cNvCxnSpPr>
          <p:nvPr/>
        </p:nvCxnSpPr>
        <p:spPr>
          <a:xfrm flipH="1" flipV="1">
            <a:off x="5354868" y="2586176"/>
            <a:ext cx="179577" cy="169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824B00-0163-9C3E-70A4-514B77C53DF9}"/>
              </a:ext>
            </a:extLst>
          </p:cNvPr>
          <p:cNvCxnSpPr>
            <a:cxnSpLocks/>
          </p:cNvCxnSpPr>
          <p:nvPr/>
        </p:nvCxnSpPr>
        <p:spPr>
          <a:xfrm flipH="1">
            <a:off x="2702484" y="1322173"/>
            <a:ext cx="1804509" cy="17856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8EE47BC-F260-646E-4A4F-376711F301CC}"/>
              </a:ext>
            </a:extLst>
          </p:cNvPr>
          <p:cNvSpPr txBox="1"/>
          <p:nvPr/>
        </p:nvSpPr>
        <p:spPr>
          <a:xfrm>
            <a:off x="4080282" y="3534917"/>
            <a:ext cx="2967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tx1"/>
                </a:solidFill>
              </a:rPr>
              <a:t>Cha đỏ - Chú đen </a:t>
            </a:r>
            <a:r>
              <a:rPr lang="vi-VN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vi-VN">
                <a:solidFill>
                  <a:schemeClr val="tx1"/>
                </a:solidFill>
              </a:rPr>
              <a:t> xoay Z.grandparent &amp; tô màu lại</a:t>
            </a:r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6623F55C-FC4D-F417-51B0-7AE2B4C78507}"/>
              </a:ext>
            </a:extLst>
          </p:cNvPr>
          <p:cNvSpPr/>
          <p:nvPr/>
        </p:nvSpPr>
        <p:spPr>
          <a:xfrm rot="5400000" flipH="1">
            <a:off x="4280121" y="1427789"/>
            <a:ext cx="624374" cy="613892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AD01D2-B94B-EB62-ACC4-7A771BDCA2AE}"/>
              </a:ext>
            </a:extLst>
          </p:cNvPr>
          <p:cNvSpPr/>
          <p:nvPr/>
        </p:nvSpPr>
        <p:spPr>
          <a:xfrm>
            <a:off x="3566153" y="2205391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1B70E37-F3A7-5B9A-A205-4F44DF4EC6B4}"/>
              </a:ext>
            </a:extLst>
          </p:cNvPr>
          <p:cNvSpPr/>
          <p:nvPr/>
        </p:nvSpPr>
        <p:spPr>
          <a:xfrm>
            <a:off x="5037747" y="2215401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83951E-6 L 0.07934 0.13703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685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4.44444E-6 L 0.08073 -0.13673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-675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1.35802E-6 L 0.07812 -0.14475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731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/>
      <p:bldP spid="7" grpId="1"/>
      <p:bldP spid="8" grpId="1" animBg="1"/>
      <p:bldP spid="8" grpId="2" animBg="1"/>
      <p:bldP spid="9" grpId="0" animBg="1"/>
      <p:bldP spid="9" grpId="1" animBg="1"/>
      <p:bldP spid="14" grpId="0" animBg="1"/>
      <p:bldP spid="15" grpId="0" animBg="1"/>
      <p:bldP spid="15" grpId="1" animBg="1"/>
      <p:bldP spid="26" grpId="0"/>
      <p:bldP spid="26" grpId="1"/>
      <p:bldP spid="34" grpId="0"/>
      <p:bldP spid="34" grpId="1"/>
      <p:bldP spid="35" grpId="0"/>
      <p:bldP spid="35" grpId="1"/>
      <p:bldP spid="40" grpId="0"/>
      <p:bldP spid="41" grpId="0" animBg="1"/>
      <p:bldP spid="41" grpId="1" animBg="1"/>
      <p:bldP spid="42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017569-E088-0967-11F4-EC20BBB300ED}"/>
              </a:ext>
            </a:extLst>
          </p:cNvPr>
          <p:cNvSpPr/>
          <p:nvPr/>
        </p:nvSpPr>
        <p:spPr>
          <a:xfrm>
            <a:off x="2845775" y="1655542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4D3E71-C31B-5504-4516-F947BAA09034}"/>
              </a:ext>
            </a:extLst>
          </p:cNvPr>
          <p:cNvSpPr/>
          <p:nvPr/>
        </p:nvSpPr>
        <p:spPr>
          <a:xfrm>
            <a:off x="3667208" y="942830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7EE50D-6051-03D8-CBC1-5CF5BBAB27B3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301899" y="1398954"/>
            <a:ext cx="443567" cy="334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BB211F4-4BD7-4238-A706-35683DBBFFE2}"/>
              </a:ext>
            </a:extLst>
          </p:cNvPr>
          <p:cNvSpPr/>
          <p:nvPr/>
        </p:nvSpPr>
        <p:spPr>
          <a:xfrm>
            <a:off x="4503471" y="1655542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DFD0A-116D-A78C-C402-2829399E1715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123332" y="1398954"/>
            <a:ext cx="458397" cy="334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F0AE912-9F19-453C-4440-705AFB3CAE52}"/>
              </a:ext>
            </a:extLst>
          </p:cNvPr>
          <p:cNvSpPr/>
          <p:nvPr/>
        </p:nvSpPr>
        <p:spPr>
          <a:xfrm>
            <a:off x="3856141" y="2388134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023A4-4CD3-C769-1B29-CF93AD934CF5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4312265" y="2111666"/>
            <a:ext cx="269464" cy="3547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5B7A3A-5A00-0833-DCB1-84A8F28053B2}"/>
              </a:ext>
            </a:extLst>
          </p:cNvPr>
          <p:cNvSpPr/>
          <p:nvPr/>
        </p:nvSpPr>
        <p:spPr>
          <a:xfrm>
            <a:off x="5188247" y="2388134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C9780B-F18D-5F58-DD4D-5A10BE118F8B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4959595" y="2111666"/>
            <a:ext cx="306910" cy="3547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287EB2B-8DB0-028D-0ACB-7E81BFB06C5F}"/>
              </a:ext>
            </a:extLst>
          </p:cNvPr>
          <p:cNvSpPr/>
          <p:nvPr/>
        </p:nvSpPr>
        <p:spPr>
          <a:xfrm>
            <a:off x="3132826" y="3122773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4B53FF-D2DD-C0EA-C948-E854A9B8D941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 flipH="1">
            <a:off x="3588950" y="2844258"/>
            <a:ext cx="345449" cy="3567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51986B-71FB-A9C2-C705-BAD31A1DE42A}"/>
              </a:ext>
            </a:extLst>
          </p:cNvPr>
          <p:cNvSpPr/>
          <p:nvPr/>
        </p:nvSpPr>
        <p:spPr>
          <a:xfrm>
            <a:off x="4535041" y="3094918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494496-9162-D844-584C-A54B3A1E34BF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312265" y="2844258"/>
            <a:ext cx="301034" cy="3289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3C84352-6059-CBFC-9125-92B23FEBAFA9}"/>
              </a:ext>
            </a:extLst>
          </p:cNvPr>
          <p:cNvSpPr/>
          <p:nvPr/>
        </p:nvSpPr>
        <p:spPr>
          <a:xfrm>
            <a:off x="5834477" y="3180940"/>
            <a:ext cx="581986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42331E-2D9E-1B5A-5BC6-5938F8169137}"/>
              </a:ext>
            </a:extLst>
          </p:cNvPr>
          <p:cNvCxnSpPr>
            <a:cxnSpLocks/>
            <a:stCxn id="12" idx="5"/>
            <a:endCxn id="18" idx="1"/>
          </p:cNvCxnSpPr>
          <p:nvPr/>
        </p:nvCxnSpPr>
        <p:spPr>
          <a:xfrm>
            <a:off x="5644371" y="2844258"/>
            <a:ext cx="275336" cy="4149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1ADD77A-A241-9614-436A-2B7C046067A8}"/>
              </a:ext>
            </a:extLst>
          </p:cNvPr>
          <p:cNvSpPr/>
          <p:nvPr/>
        </p:nvSpPr>
        <p:spPr>
          <a:xfrm>
            <a:off x="3822664" y="3777107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3" name="Subtitle 1">
            <a:extLst>
              <a:ext uri="{FF2B5EF4-FFF2-40B4-BE49-F238E27FC236}">
                <a16:creationId xmlns:a16="http://schemas.microsoft.com/office/drawing/2014/main" id="{38277B28-77A0-F1B8-9800-EDF4AD3DD3A6}"/>
              </a:ext>
            </a:extLst>
          </p:cNvPr>
          <p:cNvSpPr txBox="1">
            <a:spLocks/>
          </p:cNvSpPr>
          <p:nvPr/>
        </p:nvSpPr>
        <p:spPr>
          <a:xfrm>
            <a:off x="306413" y="193121"/>
            <a:ext cx="4732976" cy="49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Chèn node 10 và tô màu </a:t>
            </a:r>
            <a:r>
              <a:rPr lang="vi-VN" sz="1200">
                <a:solidFill>
                  <a:srgbClr val="FF0000"/>
                </a:solidFill>
              </a:rPr>
              <a:t>đỏ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A8C550-C1DE-9B52-E948-EB10DD93AC6D}"/>
              </a:ext>
            </a:extLst>
          </p:cNvPr>
          <p:cNvCxnSpPr>
            <a:cxnSpLocks/>
            <a:stCxn id="42" idx="1"/>
            <a:endCxn id="14" idx="5"/>
          </p:cNvCxnSpPr>
          <p:nvPr/>
        </p:nvCxnSpPr>
        <p:spPr>
          <a:xfrm flipH="1" flipV="1">
            <a:off x="3588950" y="3578897"/>
            <a:ext cx="311972" cy="2764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593F285-5354-C1AA-72E0-A83402436602}"/>
              </a:ext>
            </a:extLst>
          </p:cNvPr>
          <p:cNvSpPr txBox="1"/>
          <p:nvPr/>
        </p:nvSpPr>
        <p:spPr>
          <a:xfrm>
            <a:off x="4275063" y="4482967"/>
            <a:ext cx="303116" cy="31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Z</a:t>
            </a:r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584C69-6C2A-F603-0B72-1D9BC64F7114}"/>
              </a:ext>
            </a:extLst>
          </p:cNvPr>
          <p:cNvCxnSpPr>
            <a:cxnSpLocks/>
          </p:cNvCxnSpPr>
          <p:nvPr/>
        </p:nvCxnSpPr>
        <p:spPr>
          <a:xfrm flipH="1" flipV="1">
            <a:off x="4172953" y="4362466"/>
            <a:ext cx="179577" cy="169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75FECE-6D8C-7270-48FF-856C60B9B198}"/>
              </a:ext>
            </a:extLst>
          </p:cNvPr>
          <p:cNvSpPr txBox="1"/>
          <p:nvPr/>
        </p:nvSpPr>
        <p:spPr>
          <a:xfrm>
            <a:off x="5069423" y="3801701"/>
            <a:ext cx="65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uncle</a:t>
            </a:r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34AA8B-98EB-BD97-3E9C-0DD9F1779620}"/>
              </a:ext>
            </a:extLst>
          </p:cNvPr>
          <p:cNvCxnSpPr>
            <a:cxnSpLocks/>
          </p:cNvCxnSpPr>
          <p:nvPr/>
        </p:nvCxnSpPr>
        <p:spPr>
          <a:xfrm flipH="1" flipV="1">
            <a:off x="4959595" y="3629300"/>
            <a:ext cx="145753" cy="257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9D970D-4158-372D-445F-F76E48E7532F}"/>
              </a:ext>
            </a:extLst>
          </p:cNvPr>
          <p:cNvSpPr txBox="1"/>
          <p:nvPr/>
        </p:nvSpPr>
        <p:spPr>
          <a:xfrm>
            <a:off x="220387" y="2706811"/>
            <a:ext cx="330329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b="1">
                <a:solidFill>
                  <a:schemeClr val="tx1"/>
                </a:solidFill>
              </a:rPr>
              <a:t>Cha đỏ - Chú đỏ </a:t>
            </a:r>
            <a:r>
              <a:rPr lang="vi-VN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vi-VN">
                <a:solidFill>
                  <a:schemeClr val="tx1"/>
                </a:solidFill>
              </a:rPr>
              <a:t> tô màu lại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017569-E088-0967-11F4-EC20BBB300ED}"/>
              </a:ext>
            </a:extLst>
          </p:cNvPr>
          <p:cNvSpPr/>
          <p:nvPr/>
        </p:nvSpPr>
        <p:spPr>
          <a:xfrm>
            <a:off x="2845775" y="1655542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4D3E71-C31B-5504-4516-F947BAA09034}"/>
              </a:ext>
            </a:extLst>
          </p:cNvPr>
          <p:cNvSpPr/>
          <p:nvPr/>
        </p:nvSpPr>
        <p:spPr>
          <a:xfrm>
            <a:off x="3667208" y="942830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7EE50D-6051-03D8-CBC1-5CF5BBAB27B3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301899" y="1398954"/>
            <a:ext cx="443567" cy="334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DFD0A-116D-A78C-C402-2829399E1715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123332" y="1398954"/>
            <a:ext cx="458397" cy="334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F0AE912-9F19-453C-4440-705AFB3CAE52}"/>
              </a:ext>
            </a:extLst>
          </p:cNvPr>
          <p:cNvSpPr/>
          <p:nvPr/>
        </p:nvSpPr>
        <p:spPr>
          <a:xfrm>
            <a:off x="3820229" y="2388134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023A4-4CD3-C769-1B29-CF93AD934CF5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4276353" y="2111666"/>
            <a:ext cx="305376" cy="3547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51986B-71FB-A9C2-C705-BAD31A1DE42A}"/>
              </a:ext>
            </a:extLst>
          </p:cNvPr>
          <p:cNvSpPr/>
          <p:nvPr/>
        </p:nvSpPr>
        <p:spPr>
          <a:xfrm>
            <a:off x="4494236" y="3097078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494496-9162-D844-584C-A54B3A1E34BF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276353" y="2844258"/>
            <a:ext cx="296141" cy="3310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3DED06-7256-0F93-3EDD-6A1EB9551B5B}"/>
              </a:ext>
            </a:extLst>
          </p:cNvPr>
          <p:cNvGrpSpPr/>
          <p:nvPr/>
        </p:nvGrpSpPr>
        <p:grpSpPr>
          <a:xfrm>
            <a:off x="4503471" y="1655542"/>
            <a:ext cx="1993317" cy="2041227"/>
            <a:chOff x="4503471" y="1655542"/>
            <a:chExt cx="1993317" cy="204122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B211F4-4BD7-4238-A706-35683DBBFFE2}"/>
                </a:ext>
              </a:extLst>
            </p:cNvPr>
            <p:cNvSpPr/>
            <p:nvPr/>
          </p:nvSpPr>
          <p:spPr>
            <a:xfrm>
              <a:off x="4503471" y="1655542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5B7A3A-5A00-0833-DCB1-84A8F28053B2}"/>
                </a:ext>
              </a:extLst>
            </p:cNvPr>
            <p:cNvSpPr/>
            <p:nvPr/>
          </p:nvSpPr>
          <p:spPr>
            <a:xfrm>
              <a:off x="5188247" y="2388134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C9780B-F18D-5F58-DD4D-5A10BE118F8B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4959595" y="2111666"/>
              <a:ext cx="306910" cy="3547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C84352-6059-CBFC-9125-92B23FEBAFA9}"/>
                </a:ext>
              </a:extLst>
            </p:cNvPr>
            <p:cNvSpPr/>
            <p:nvPr/>
          </p:nvSpPr>
          <p:spPr>
            <a:xfrm>
              <a:off x="5914802" y="3162387"/>
              <a:ext cx="581986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23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42331E-2D9E-1B5A-5BC6-5938F8169137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5644371" y="2844258"/>
              <a:ext cx="355661" cy="39638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38277B28-77A0-F1B8-9800-EDF4AD3DD3A6}"/>
              </a:ext>
            </a:extLst>
          </p:cNvPr>
          <p:cNvSpPr txBox="1">
            <a:spLocks/>
          </p:cNvSpPr>
          <p:nvPr/>
        </p:nvSpPr>
        <p:spPr>
          <a:xfrm>
            <a:off x="306413" y="193121"/>
            <a:ext cx="4732976" cy="49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Chèn node 10 và tô màu </a:t>
            </a:r>
            <a:r>
              <a:rPr lang="vi-VN" sz="1200">
                <a:solidFill>
                  <a:srgbClr val="FF0000"/>
                </a:solidFill>
              </a:rPr>
              <a:t>đỏ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Tô màu 9 và 13 đen và 12 </a:t>
            </a:r>
            <a:r>
              <a:rPr lang="vi-VN" sz="1200">
                <a:solidFill>
                  <a:srgbClr val="FF0000"/>
                </a:solidFill>
              </a:rPr>
              <a:t>đỏ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B049D0-D5E9-79B7-FECE-E0032D34D1D8}"/>
              </a:ext>
            </a:extLst>
          </p:cNvPr>
          <p:cNvGrpSpPr/>
          <p:nvPr/>
        </p:nvGrpSpPr>
        <p:grpSpPr>
          <a:xfrm>
            <a:off x="3132060" y="2844258"/>
            <a:ext cx="846348" cy="1552683"/>
            <a:chOff x="3132060" y="2844258"/>
            <a:chExt cx="846348" cy="15526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87EB2B-8DB0-028D-0ACB-7E81BFB06C5F}"/>
                </a:ext>
              </a:extLst>
            </p:cNvPr>
            <p:cNvSpPr/>
            <p:nvPr/>
          </p:nvSpPr>
          <p:spPr>
            <a:xfrm>
              <a:off x="3132060" y="3056175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4B53FF-D2DD-C0EA-C948-E854A9B8D941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3588184" y="2844258"/>
              <a:ext cx="310303" cy="2901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ADD77A-A241-9614-436A-2B7C046067A8}"/>
                </a:ext>
              </a:extLst>
            </p:cNvPr>
            <p:cNvSpPr/>
            <p:nvPr/>
          </p:nvSpPr>
          <p:spPr>
            <a:xfrm>
              <a:off x="3444026" y="3862559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A8C550-C1DE-9B52-E948-EB10DD93AC6D}"/>
                </a:ext>
              </a:extLst>
            </p:cNvPr>
            <p:cNvCxnSpPr>
              <a:cxnSpLocks/>
              <a:stCxn id="42" idx="0"/>
              <a:endCxn id="14" idx="5"/>
            </p:cNvCxnSpPr>
            <p:nvPr/>
          </p:nvCxnSpPr>
          <p:spPr>
            <a:xfrm flipH="1" flipV="1">
              <a:off x="3588184" y="3512299"/>
              <a:ext cx="123033" cy="3502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593F285-5354-C1AA-72E0-A83402436602}"/>
              </a:ext>
            </a:extLst>
          </p:cNvPr>
          <p:cNvSpPr txBox="1"/>
          <p:nvPr/>
        </p:nvSpPr>
        <p:spPr>
          <a:xfrm>
            <a:off x="3150341" y="2507513"/>
            <a:ext cx="303116" cy="31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Z</a:t>
            </a:r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584C69-6C2A-F603-0B72-1D9BC64F7114}"/>
              </a:ext>
            </a:extLst>
          </p:cNvPr>
          <p:cNvCxnSpPr>
            <a:cxnSpLocks/>
          </p:cNvCxnSpPr>
          <p:nvPr/>
        </p:nvCxnSpPr>
        <p:spPr>
          <a:xfrm>
            <a:off x="3400017" y="2666649"/>
            <a:ext cx="2671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75FECE-6D8C-7270-48FF-856C60B9B198}"/>
              </a:ext>
            </a:extLst>
          </p:cNvPr>
          <p:cNvSpPr txBox="1"/>
          <p:nvPr/>
        </p:nvSpPr>
        <p:spPr>
          <a:xfrm>
            <a:off x="2056206" y="2234245"/>
            <a:ext cx="65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uncle</a:t>
            </a:r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34AA8B-98EB-BD97-3E9C-0DD9F1779620}"/>
              </a:ext>
            </a:extLst>
          </p:cNvPr>
          <p:cNvCxnSpPr>
            <a:cxnSpLocks/>
          </p:cNvCxnSpPr>
          <p:nvPr/>
        </p:nvCxnSpPr>
        <p:spPr>
          <a:xfrm flipV="1">
            <a:off x="2601746" y="2111666"/>
            <a:ext cx="244029" cy="1773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9F60466-C09C-23AC-67DD-5F6505F2A27D}"/>
              </a:ext>
            </a:extLst>
          </p:cNvPr>
          <p:cNvSpPr/>
          <p:nvPr/>
        </p:nvSpPr>
        <p:spPr>
          <a:xfrm>
            <a:off x="4426390" y="1585909"/>
            <a:ext cx="678958" cy="67895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C0EA6A-AB16-D5E8-FE02-EC02809320E3}"/>
              </a:ext>
            </a:extLst>
          </p:cNvPr>
          <p:cNvSpPr/>
          <p:nvPr/>
        </p:nvSpPr>
        <p:spPr>
          <a:xfrm>
            <a:off x="3739796" y="2317350"/>
            <a:ext cx="678958" cy="67895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F94B2-B2B8-1184-6F90-E6CD44C29683}"/>
              </a:ext>
            </a:extLst>
          </p:cNvPr>
          <p:cNvSpPr txBox="1"/>
          <p:nvPr/>
        </p:nvSpPr>
        <p:spPr>
          <a:xfrm>
            <a:off x="4403598" y="882383"/>
            <a:ext cx="47025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b="1">
                <a:solidFill>
                  <a:schemeClr val="tx1"/>
                </a:solidFill>
              </a:rPr>
              <a:t>Cha đỏ - Chú đen (Phải – Trái)</a:t>
            </a:r>
            <a:r>
              <a:rPr lang="vi-VN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vi-VN">
                <a:solidFill>
                  <a:schemeClr val="tx1"/>
                </a:solidFill>
              </a:rPr>
              <a:t> xoay Z.parent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2ED82F-EBF9-6D94-1C37-2FEDD94BC5DB}"/>
              </a:ext>
            </a:extLst>
          </p:cNvPr>
          <p:cNvCxnSpPr>
            <a:cxnSpLocks/>
          </p:cNvCxnSpPr>
          <p:nvPr/>
        </p:nvCxnSpPr>
        <p:spPr>
          <a:xfrm>
            <a:off x="3978408" y="1638517"/>
            <a:ext cx="387261" cy="2704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48898-9EFA-5B59-3378-59299998775F}"/>
              </a:ext>
            </a:extLst>
          </p:cNvPr>
          <p:cNvCxnSpPr>
            <a:cxnSpLocks/>
          </p:cNvCxnSpPr>
          <p:nvPr/>
        </p:nvCxnSpPr>
        <p:spPr>
          <a:xfrm flipH="1">
            <a:off x="4047347" y="1908995"/>
            <a:ext cx="318322" cy="317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FFA04B27-CEF6-39D4-810C-CE84078E1BC5}"/>
              </a:ext>
            </a:extLst>
          </p:cNvPr>
          <p:cNvSpPr/>
          <p:nvPr/>
        </p:nvSpPr>
        <p:spPr>
          <a:xfrm rot="5400000" flipH="1">
            <a:off x="4482373" y="1623243"/>
            <a:ext cx="624374" cy="613892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8477BAE-2223-867A-F876-F4E3989F486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50190" y="2111666"/>
            <a:ext cx="316315" cy="3547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06384F-9A4A-B0A4-9234-CB436FC3C0A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227399" y="2844258"/>
            <a:ext cx="39106" cy="3080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7535 0.1444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6.17284E-7 L 0.07569 -0.14259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713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568E-6 L 0.05851 0.00803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34568E-6 L 0.07916 -0.1367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55" grpId="0"/>
      <p:bldP spid="57" grpId="0"/>
      <p:bldP spid="22" grpId="0" animBg="1"/>
      <p:bldP spid="22" grpId="1" animBg="1"/>
      <p:bldP spid="23" grpId="0" animBg="1"/>
      <p:bldP spid="23" grpId="1" animBg="1"/>
      <p:bldP spid="40" grpId="0"/>
      <p:bldP spid="53" grpId="0" animBg="1"/>
      <p:bldP spid="5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1D68110-3072-984A-0235-10F92DAB8AD1}"/>
              </a:ext>
            </a:extLst>
          </p:cNvPr>
          <p:cNvGrpSpPr/>
          <p:nvPr/>
        </p:nvGrpSpPr>
        <p:grpSpPr>
          <a:xfrm>
            <a:off x="2845775" y="942830"/>
            <a:ext cx="1355815" cy="1247094"/>
            <a:chOff x="2845775" y="942830"/>
            <a:chExt cx="1355815" cy="12470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04A4E-7E30-5F0D-F2C9-50CB009271A8}"/>
                </a:ext>
              </a:extLst>
            </p:cNvPr>
            <p:cNvSpPr/>
            <p:nvPr/>
          </p:nvSpPr>
          <p:spPr>
            <a:xfrm>
              <a:off x="2845775" y="1655542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AEA880-9237-17EB-2814-242BFE8D9BE4}"/>
                </a:ext>
              </a:extLst>
            </p:cNvPr>
            <p:cNvSpPr/>
            <p:nvPr/>
          </p:nvSpPr>
          <p:spPr>
            <a:xfrm>
              <a:off x="3667208" y="942830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DBE3F1-B6D6-FA1E-F448-62DDE91AFA97}"/>
                </a:ext>
              </a:extLst>
            </p:cNvPr>
            <p:cNvCxnSpPr>
              <a:stCxn id="6" idx="3"/>
              <a:endCxn id="5" idx="7"/>
            </p:cNvCxnSpPr>
            <p:nvPr/>
          </p:nvCxnSpPr>
          <p:spPr>
            <a:xfrm flipH="1">
              <a:off x="3301899" y="1398954"/>
              <a:ext cx="443567" cy="3348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30117-1AF1-06D3-7BCA-86781E88275C}"/>
              </a:ext>
            </a:extLst>
          </p:cNvPr>
          <p:cNvCxnSpPr>
            <a:cxnSpLocks/>
            <a:stCxn id="6" idx="5"/>
            <a:endCxn id="49" idx="1"/>
          </p:cNvCxnSpPr>
          <p:nvPr/>
        </p:nvCxnSpPr>
        <p:spPr>
          <a:xfrm>
            <a:off x="4123332" y="1398954"/>
            <a:ext cx="466038" cy="4105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1B2D9-6B01-C64B-8A44-6188B277C12E}"/>
              </a:ext>
            </a:extLst>
          </p:cNvPr>
          <p:cNvCxnSpPr>
            <a:cxnSpLocks/>
            <a:stCxn id="49" idx="3"/>
            <a:endCxn id="14" idx="7"/>
          </p:cNvCxnSpPr>
          <p:nvPr/>
        </p:nvCxnSpPr>
        <p:spPr>
          <a:xfrm flipH="1">
            <a:off x="3869024" y="2187405"/>
            <a:ext cx="720346" cy="2984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1A81319-C1FD-EE9E-C2C4-61ED780AD9A8}"/>
              </a:ext>
            </a:extLst>
          </p:cNvPr>
          <p:cNvSpPr/>
          <p:nvPr/>
        </p:nvSpPr>
        <p:spPr>
          <a:xfrm>
            <a:off x="3412900" y="240763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8B342E-CEEC-9A0C-6F2A-1E9FC4B99284}"/>
              </a:ext>
            </a:extLst>
          </p:cNvPr>
          <p:cNvSpPr/>
          <p:nvPr/>
        </p:nvSpPr>
        <p:spPr>
          <a:xfrm>
            <a:off x="3546642" y="3350587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E7E316-278F-7234-E58F-8C2E20F11401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H="1" flipV="1">
            <a:off x="3680091" y="2942018"/>
            <a:ext cx="133742" cy="4085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btitle 1">
            <a:extLst>
              <a:ext uri="{FF2B5EF4-FFF2-40B4-BE49-F238E27FC236}">
                <a16:creationId xmlns:a16="http://schemas.microsoft.com/office/drawing/2014/main" id="{A91D934E-6CDB-3CB2-B78B-055095AFECBD}"/>
              </a:ext>
            </a:extLst>
          </p:cNvPr>
          <p:cNvSpPr txBox="1">
            <a:spLocks/>
          </p:cNvSpPr>
          <p:nvPr/>
        </p:nvSpPr>
        <p:spPr>
          <a:xfrm>
            <a:off x="306413" y="193121"/>
            <a:ext cx="4732976" cy="49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Chèn node 10 và tô màu </a:t>
            </a:r>
            <a:r>
              <a:rPr lang="vi-VN" sz="1200">
                <a:solidFill>
                  <a:srgbClr val="FF0000"/>
                </a:solidFill>
              </a:rPr>
              <a:t>đỏ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Tô màu 9 và 13 đen và 12 </a:t>
            </a:r>
            <a:r>
              <a:rPr lang="vi-VN" sz="1200">
                <a:solidFill>
                  <a:srgbClr val="FF0000"/>
                </a:solidFill>
              </a:rPr>
              <a:t>đỏ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Xoay phải ở 15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2FC9AD3-565A-CA4C-9B8B-1698EBD557FE}"/>
              </a:ext>
            </a:extLst>
          </p:cNvPr>
          <p:cNvSpPr/>
          <p:nvPr/>
        </p:nvSpPr>
        <p:spPr>
          <a:xfrm>
            <a:off x="4511112" y="1731281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070C50-4E47-0CB6-55AC-5C7F04425FDA}"/>
              </a:ext>
            </a:extLst>
          </p:cNvPr>
          <p:cNvGrpSpPr/>
          <p:nvPr/>
        </p:nvGrpSpPr>
        <p:grpSpPr>
          <a:xfrm>
            <a:off x="4964577" y="2187405"/>
            <a:ext cx="2304821" cy="2307104"/>
            <a:chOff x="4964577" y="2187405"/>
            <a:chExt cx="2304821" cy="230710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0510E0D-BA13-CB25-66C8-AD34D9583FEB}"/>
                </a:ext>
              </a:extLst>
            </p:cNvPr>
            <p:cNvCxnSpPr>
              <a:cxnSpLocks/>
              <a:stCxn id="49" idx="5"/>
              <a:endCxn id="8" idx="1"/>
            </p:cNvCxnSpPr>
            <p:nvPr/>
          </p:nvCxnSpPr>
          <p:spPr>
            <a:xfrm>
              <a:off x="4967236" y="2187405"/>
              <a:ext cx="444683" cy="3843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DF2366-4D07-7172-107D-6FE379FD697F}"/>
                </a:ext>
              </a:extLst>
            </p:cNvPr>
            <p:cNvSpPr/>
            <p:nvPr/>
          </p:nvSpPr>
          <p:spPr>
            <a:xfrm>
              <a:off x="5333661" y="2493492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CB352B-8B4B-4EBB-C29C-69E785BA6F7C}"/>
                </a:ext>
              </a:extLst>
            </p:cNvPr>
            <p:cNvSpPr/>
            <p:nvPr/>
          </p:nvSpPr>
          <p:spPr>
            <a:xfrm>
              <a:off x="6013713" y="3208935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3A387C-53BB-3A67-179F-E092B4F5C925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5789785" y="2949616"/>
              <a:ext cx="302186" cy="3375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E2C8DBC-D909-1269-E9C8-E81A725692CD}"/>
                </a:ext>
              </a:extLst>
            </p:cNvPr>
            <p:cNvSpPr/>
            <p:nvPr/>
          </p:nvSpPr>
          <p:spPr>
            <a:xfrm>
              <a:off x="4964577" y="3208935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8A2A35-4392-C571-78E9-59E8F079FCBB}"/>
                </a:ext>
              </a:extLst>
            </p:cNvPr>
            <p:cNvCxnSpPr>
              <a:cxnSpLocks/>
              <a:stCxn id="8" idx="3"/>
              <a:endCxn id="16" idx="0"/>
            </p:cNvCxnSpPr>
            <p:nvPr/>
          </p:nvCxnSpPr>
          <p:spPr>
            <a:xfrm flipH="1">
              <a:off x="5231768" y="2949616"/>
              <a:ext cx="180151" cy="2593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541D1-06EA-84E0-64FD-34FA3F4EF5D3}"/>
                </a:ext>
              </a:extLst>
            </p:cNvPr>
            <p:cNvSpPr/>
            <p:nvPr/>
          </p:nvSpPr>
          <p:spPr>
            <a:xfrm>
              <a:off x="6687412" y="3960127"/>
              <a:ext cx="581986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23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6A89AF-B2EE-57C4-5D75-13C8716491B8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6469837" y="3665059"/>
              <a:ext cx="302805" cy="3733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18AB2B-A2F0-8FD2-595F-F5BE97FF06E4}"/>
              </a:ext>
            </a:extLst>
          </p:cNvPr>
          <p:cNvCxnSpPr>
            <a:cxnSpLocks/>
          </p:cNvCxnSpPr>
          <p:nvPr/>
        </p:nvCxnSpPr>
        <p:spPr>
          <a:xfrm>
            <a:off x="4158327" y="806894"/>
            <a:ext cx="1951389" cy="1744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68695E-2FFF-ECE6-1221-891C456BF702}"/>
              </a:ext>
            </a:extLst>
          </p:cNvPr>
          <p:cNvSpPr txBox="1"/>
          <p:nvPr/>
        </p:nvSpPr>
        <p:spPr>
          <a:xfrm>
            <a:off x="2290465" y="2417861"/>
            <a:ext cx="65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uncle</a:t>
            </a:r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1E40B2-3694-5498-AF89-F61DC80D69A4}"/>
              </a:ext>
            </a:extLst>
          </p:cNvPr>
          <p:cNvCxnSpPr>
            <a:cxnSpLocks/>
          </p:cNvCxnSpPr>
          <p:nvPr/>
        </p:nvCxnSpPr>
        <p:spPr>
          <a:xfrm flipV="1">
            <a:off x="2733096" y="2209735"/>
            <a:ext cx="191754" cy="2367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513E600-DA07-09F8-12A5-F0452A0E3766}"/>
              </a:ext>
            </a:extLst>
          </p:cNvPr>
          <p:cNvSpPr txBox="1"/>
          <p:nvPr/>
        </p:nvSpPr>
        <p:spPr>
          <a:xfrm>
            <a:off x="6280904" y="2493492"/>
            <a:ext cx="303116" cy="31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Z</a:t>
            </a:r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BCDDF3-FC6A-A367-E3A7-471A5D20379F}"/>
              </a:ext>
            </a:extLst>
          </p:cNvPr>
          <p:cNvCxnSpPr>
            <a:cxnSpLocks/>
          </p:cNvCxnSpPr>
          <p:nvPr/>
        </p:nvCxnSpPr>
        <p:spPr>
          <a:xfrm flipH="1">
            <a:off x="5972095" y="2652628"/>
            <a:ext cx="355964" cy="1005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71DF3CA-BB0C-3E8C-08E1-C300ED4DFAA0}"/>
              </a:ext>
            </a:extLst>
          </p:cNvPr>
          <p:cNvSpPr txBox="1"/>
          <p:nvPr/>
        </p:nvSpPr>
        <p:spPr>
          <a:xfrm>
            <a:off x="483761" y="3696831"/>
            <a:ext cx="2967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tx1"/>
                </a:solidFill>
              </a:rPr>
              <a:t>Cha đỏ - Chú đen (Phải – Phải) </a:t>
            </a:r>
            <a:r>
              <a:rPr lang="vi-VN" b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vi-VN">
                <a:solidFill>
                  <a:schemeClr val="tx1"/>
                </a:solidFill>
              </a:rPr>
              <a:t>xoay Z.grandparent &amp; tô màu lại</a:t>
            </a:r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D34A7D3B-8F55-FB24-A6FD-51639E453F90}"/>
              </a:ext>
            </a:extLst>
          </p:cNvPr>
          <p:cNvSpPr/>
          <p:nvPr/>
        </p:nvSpPr>
        <p:spPr>
          <a:xfrm>
            <a:off x="3639957" y="880927"/>
            <a:ext cx="624374" cy="613892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BEE1B62-47C5-7C4B-388D-A6C4F02D690F}"/>
              </a:ext>
            </a:extLst>
          </p:cNvPr>
          <p:cNvCxnSpPr/>
          <p:nvPr/>
        </p:nvCxnSpPr>
        <p:spPr>
          <a:xfrm flipH="1">
            <a:off x="3301899" y="1400552"/>
            <a:ext cx="443567" cy="334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795E0F1-307F-28B8-1833-A5A0EDA34FA1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3301899" y="2111666"/>
            <a:ext cx="189259" cy="37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9.87654E-7 L -0.08646 0.1361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46914E-7 L -0.08993 -0.14938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-74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71605E-6 L -0.09027 -0.15123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-7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3" grpId="1"/>
      <p:bldP spid="75" grpId="1"/>
      <p:bldP spid="83" grpId="0"/>
      <p:bldP spid="84" grpId="0" animBg="1"/>
      <p:bldP spid="8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1">
            <a:extLst>
              <a:ext uri="{FF2B5EF4-FFF2-40B4-BE49-F238E27FC236}">
                <a16:creationId xmlns:a16="http://schemas.microsoft.com/office/drawing/2014/main" id="{BBC48E53-2513-A0FE-6290-83BB995D3728}"/>
              </a:ext>
            </a:extLst>
          </p:cNvPr>
          <p:cNvSpPr txBox="1">
            <a:spLocks/>
          </p:cNvSpPr>
          <p:nvPr/>
        </p:nvSpPr>
        <p:spPr>
          <a:xfrm>
            <a:off x="306413" y="193121"/>
            <a:ext cx="4732976" cy="49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Chèn node 10 và tô màu </a:t>
            </a:r>
            <a:r>
              <a:rPr lang="vi-VN" sz="1200">
                <a:solidFill>
                  <a:srgbClr val="FF0000"/>
                </a:solidFill>
              </a:rPr>
              <a:t>đỏ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Tô màu 9 và 13 đen và 12 </a:t>
            </a:r>
            <a:r>
              <a:rPr lang="vi-VN" sz="1200">
                <a:solidFill>
                  <a:srgbClr val="FF0000"/>
                </a:solidFill>
              </a:rPr>
              <a:t>đỏ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Xoay phải ở 15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200">
                <a:solidFill>
                  <a:schemeClr val="tx1"/>
                </a:solidFill>
              </a:rPr>
              <a:t>Xoay trái ở 8 và tô 12 đen và 8 </a:t>
            </a:r>
            <a:r>
              <a:rPr lang="vi-VN" sz="1200">
                <a:solidFill>
                  <a:srgbClr val="FF0000"/>
                </a:solidFill>
              </a:rPr>
              <a:t>đỏ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18BD5C-1F28-FB75-0E5B-E4CEFF44F73A}"/>
              </a:ext>
            </a:extLst>
          </p:cNvPr>
          <p:cNvSpPr/>
          <p:nvPr/>
        </p:nvSpPr>
        <p:spPr>
          <a:xfrm flipH="1">
            <a:off x="5090972" y="2434434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7A6F34-EBFC-D452-A8AC-518FBDD09CC3}"/>
              </a:ext>
            </a:extLst>
          </p:cNvPr>
          <p:cNvSpPr/>
          <p:nvPr/>
        </p:nvSpPr>
        <p:spPr>
          <a:xfrm flipH="1">
            <a:off x="4277351" y="1614944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94BDC8-333D-C738-A3CD-9CADBEF4F73D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>
            <a:off x="4733475" y="2071068"/>
            <a:ext cx="435755" cy="441624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7C2B029-EDD1-E2AA-A583-3717FECAB3A9}"/>
              </a:ext>
            </a:extLst>
          </p:cNvPr>
          <p:cNvSpPr/>
          <p:nvPr/>
        </p:nvSpPr>
        <p:spPr>
          <a:xfrm flipH="1">
            <a:off x="3458049" y="2408889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01106-8E81-7E6E-9032-F15C588FFB4F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 flipH="1">
            <a:off x="3914173" y="2071068"/>
            <a:ext cx="441436" cy="416079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DBFCEF8-C6F5-731C-F6CD-1CFB7AEB4030}"/>
              </a:ext>
            </a:extLst>
          </p:cNvPr>
          <p:cNvSpPr/>
          <p:nvPr/>
        </p:nvSpPr>
        <p:spPr>
          <a:xfrm flipH="1">
            <a:off x="3950790" y="317603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5776E-B4E7-C345-C4A5-0ED22B6E0689}"/>
              </a:ext>
            </a:extLst>
          </p:cNvPr>
          <p:cNvCxnSpPr>
            <a:cxnSpLocks/>
            <a:stCxn id="29" idx="3"/>
            <a:endCxn id="31" idx="7"/>
          </p:cNvCxnSpPr>
          <p:nvPr/>
        </p:nvCxnSpPr>
        <p:spPr>
          <a:xfrm>
            <a:off x="3914173" y="2865013"/>
            <a:ext cx="114875" cy="389281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12E841C-984F-DDE8-1460-55AD2E1B67EB}"/>
              </a:ext>
            </a:extLst>
          </p:cNvPr>
          <p:cNvSpPr/>
          <p:nvPr/>
        </p:nvSpPr>
        <p:spPr>
          <a:xfrm flipH="1">
            <a:off x="2646852" y="317603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AADF3-1CB6-6F38-6969-CB071A43C9E0}"/>
              </a:ext>
            </a:extLst>
          </p:cNvPr>
          <p:cNvCxnSpPr>
            <a:cxnSpLocks/>
            <a:stCxn id="29" idx="5"/>
            <a:endCxn id="33" idx="1"/>
          </p:cNvCxnSpPr>
          <p:nvPr/>
        </p:nvCxnSpPr>
        <p:spPr>
          <a:xfrm flipH="1">
            <a:off x="3102976" y="2865013"/>
            <a:ext cx="433331" cy="389281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0D76013-3408-8689-2B75-BE46D65932E3}"/>
              </a:ext>
            </a:extLst>
          </p:cNvPr>
          <p:cNvSpPr/>
          <p:nvPr/>
        </p:nvSpPr>
        <p:spPr>
          <a:xfrm flipH="1">
            <a:off x="4674105" y="317603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DD1B76-F9EE-6E4D-8526-A22E4F579B4C}"/>
              </a:ext>
            </a:extLst>
          </p:cNvPr>
          <p:cNvSpPr/>
          <p:nvPr/>
        </p:nvSpPr>
        <p:spPr>
          <a:xfrm flipH="1">
            <a:off x="5794658" y="318062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541694-5C6C-7619-6EB4-6B9203C5F2DA}"/>
              </a:ext>
            </a:extLst>
          </p:cNvPr>
          <p:cNvCxnSpPr>
            <a:cxnSpLocks/>
            <a:stCxn id="26" idx="5"/>
            <a:endCxn id="48" idx="0"/>
          </p:cNvCxnSpPr>
          <p:nvPr/>
        </p:nvCxnSpPr>
        <p:spPr>
          <a:xfrm flipH="1">
            <a:off x="4941296" y="2890558"/>
            <a:ext cx="227934" cy="285478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00FCBC7-F0D6-5F90-8BD9-387F3AB977FC}"/>
              </a:ext>
            </a:extLst>
          </p:cNvPr>
          <p:cNvCxnSpPr>
            <a:cxnSpLocks/>
            <a:stCxn id="26" idx="3"/>
            <a:endCxn id="49" idx="7"/>
          </p:cNvCxnSpPr>
          <p:nvPr/>
        </p:nvCxnSpPr>
        <p:spPr>
          <a:xfrm>
            <a:off x="5547096" y="2890558"/>
            <a:ext cx="325820" cy="368326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34EB5EB-2FDC-5D4C-31CC-23F1261E90F0}"/>
              </a:ext>
            </a:extLst>
          </p:cNvPr>
          <p:cNvSpPr/>
          <p:nvPr/>
        </p:nvSpPr>
        <p:spPr>
          <a:xfrm flipH="1">
            <a:off x="4277351" y="4021441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17456E-6F44-E2BB-B50E-FF4818328A46}"/>
              </a:ext>
            </a:extLst>
          </p:cNvPr>
          <p:cNvCxnSpPr>
            <a:cxnSpLocks/>
            <a:stCxn id="31" idx="4"/>
            <a:endCxn id="61" idx="7"/>
          </p:cNvCxnSpPr>
          <p:nvPr/>
        </p:nvCxnSpPr>
        <p:spPr>
          <a:xfrm>
            <a:off x="4217981" y="3710418"/>
            <a:ext cx="137628" cy="389281"/>
          </a:xfrm>
          <a:prstGeom prst="line">
            <a:avLst/>
          </a:pr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0780031-A6CA-3BA9-8C20-E0B4BB692DE3}"/>
              </a:ext>
            </a:extLst>
          </p:cNvPr>
          <p:cNvSpPr/>
          <p:nvPr/>
        </p:nvSpPr>
        <p:spPr>
          <a:xfrm>
            <a:off x="6481509" y="3891328"/>
            <a:ext cx="581986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2A8A1C-15DB-A2BB-CB59-5BA627C2F080}"/>
              </a:ext>
            </a:extLst>
          </p:cNvPr>
          <p:cNvCxnSpPr>
            <a:cxnSpLocks/>
            <a:stCxn id="49" idx="3"/>
            <a:endCxn id="102" idx="1"/>
          </p:cNvCxnSpPr>
          <p:nvPr/>
        </p:nvCxnSpPr>
        <p:spPr>
          <a:xfrm>
            <a:off x="6250782" y="3636750"/>
            <a:ext cx="315957" cy="332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88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635721" y="12723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dirty="0"/>
              <a:t>Độ phức tạp về thời gian</a:t>
            </a:r>
            <a:endParaRPr lang="en-US"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2769506" y="1845039"/>
            <a:ext cx="3713205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vi-VN"/>
              <a:t>Insert: O(log n)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vi-VN"/>
              <a:t>Color red: O(1)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vi-VN"/>
              <a:t>Fix violations: O(log n)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	a. Recolor: O(1)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	b. Rotation: O(1)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Total: O(log n)</a:t>
            </a:r>
          </a:p>
        </p:txBody>
      </p:sp>
      <p:sp>
        <p:nvSpPr>
          <p:cNvPr id="2" name="Google Shape;1637;p41">
            <a:extLst>
              <a:ext uri="{FF2B5EF4-FFF2-40B4-BE49-F238E27FC236}">
                <a16:creationId xmlns:a16="http://schemas.microsoft.com/office/drawing/2014/main" id="{F3099CEF-0B18-46EE-E895-50E5D342EB82}"/>
              </a:ext>
            </a:extLst>
          </p:cNvPr>
          <p:cNvSpPr txBox="1">
            <a:spLocks/>
          </p:cNvSpPr>
          <p:nvPr/>
        </p:nvSpPr>
        <p:spPr>
          <a:xfrm>
            <a:off x="4626109" y="1845039"/>
            <a:ext cx="3713205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&lt;- Giới hạn bởi chiều cao h của cây</a:t>
            </a:r>
          </a:p>
        </p:txBody>
      </p:sp>
    </p:spTree>
    <p:extLst>
      <p:ext uri="{BB962C8B-B14F-4D97-AF65-F5344CB8AC3E}">
        <p14:creationId xmlns:p14="http://schemas.microsoft.com/office/powerpoint/2010/main" val="370802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03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Xóa (Delete)</a:t>
            </a:r>
            <a:endParaRPr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790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Giới thiệu Cây nhị phân tìm kiếm</a:t>
            </a:r>
            <a:endParaRPr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525851" y="1807951"/>
            <a:ext cx="4337409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cs typeface="Poppins" panose="00000500000000000000" pitchFamily="2" charset="0"/>
              </a:rPr>
              <a:t>Cây BST này = 1 linked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cs typeface="Poppins" panose="00000500000000000000" pitchFamily="2" charset="0"/>
              </a:rPr>
              <a:t>Vấn đề: Để tìm node 1, cần phải đi qua tất cả các node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cs typeface="Poppins" panose="00000500000000000000" pitchFamily="2" charset="0"/>
              </a:rPr>
              <a:t>Giải pháp: Cây nhị phân tìm kiếm cân bằng. Những cây nhị phân này có chiều cao h được đảm bảo là O(log n) cho n phần tử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1B0F31-D767-9C83-FD83-B6C9F9AF7E14}"/>
              </a:ext>
            </a:extLst>
          </p:cNvPr>
          <p:cNvGrpSpPr/>
          <p:nvPr/>
        </p:nvGrpSpPr>
        <p:grpSpPr>
          <a:xfrm>
            <a:off x="4805127" y="1261116"/>
            <a:ext cx="3733812" cy="3362055"/>
            <a:chOff x="4404854" y="1662495"/>
            <a:chExt cx="3733812" cy="336205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CADA3E7-0257-A39E-9CE8-AEEBEC4C0154}"/>
                </a:ext>
              </a:extLst>
            </p:cNvPr>
            <p:cNvSpPr/>
            <p:nvPr/>
          </p:nvSpPr>
          <p:spPr>
            <a:xfrm flipH="1">
              <a:off x="6803902" y="2384401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62C237-F831-4E98-6661-5F1C1700AB9A}"/>
                </a:ext>
              </a:extLst>
            </p:cNvPr>
            <p:cNvSpPr/>
            <p:nvPr/>
          </p:nvSpPr>
          <p:spPr>
            <a:xfrm flipH="1">
              <a:off x="5967639" y="3097113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0EB7EE-E13A-DFC4-9807-23F071E7EAB3}"/>
                </a:ext>
              </a:extLst>
            </p:cNvPr>
            <p:cNvCxnSpPr>
              <a:cxnSpLocks/>
              <a:stCxn id="3" idx="5"/>
              <a:endCxn id="5" idx="1"/>
            </p:cNvCxnSpPr>
            <p:nvPr/>
          </p:nvCxnSpPr>
          <p:spPr>
            <a:xfrm flipH="1">
              <a:off x="6423763" y="2840525"/>
              <a:ext cx="458397" cy="33484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05BDFA-F663-70E7-2A37-F87D5CC3D765}"/>
                </a:ext>
              </a:extLst>
            </p:cNvPr>
            <p:cNvSpPr/>
            <p:nvPr/>
          </p:nvSpPr>
          <p:spPr>
            <a:xfrm flipH="1">
              <a:off x="5185028" y="3793358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D9E75C-DBED-2FB1-B81C-DE694B024E7D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 flipH="1">
              <a:off x="5641152" y="3553237"/>
              <a:ext cx="404745" cy="31837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8098A5-0564-8998-D954-59FC4A696547}"/>
                </a:ext>
              </a:extLst>
            </p:cNvPr>
            <p:cNvSpPr/>
            <p:nvPr/>
          </p:nvSpPr>
          <p:spPr>
            <a:xfrm flipH="1">
              <a:off x="7587634" y="1662495"/>
              <a:ext cx="55103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D1CDFC-4F49-A536-2B60-F99F454097D9}"/>
                </a:ext>
              </a:extLst>
            </p:cNvPr>
            <p:cNvCxnSpPr>
              <a:cxnSpLocks/>
              <a:stCxn id="13" idx="5"/>
              <a:endCxn id="3" idx="1"/>
            </p:cNvCxnSpPr>
            <p:nvPr/>
          </p:nvCxnSpPr>
          <p:spPr>
            <a:xfrm flipH="1">
              <a:off x="7260026" y="2118619"/>
              <a:ext cx="408305" cy="34404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7192D6-68DA-2A9C-B76E-ECCD97FCAE14}"/>
                </a:ext>
              </a:extLst>
            </p:cNvPr>
            <p:cNvSpPr/>
            <p:nvPr/>
          </p:nvSpPr>
          <p:spPr>
            <a:xfrm flipH="1">
              <a:off x="4404854" y="4490168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CE6211F-67DC-731A-BDAD-6A584F111045}"/>
                </a:ext>
              </a:extLst>
            </p:cNvPr>
            <p:cNvCxnSpPr>
              <a:cxnSpLocks/>
              <a:stCxn id="9" idx="5"/>
              <a:endCxn id="2" idx="1"/>
            </p:cNvCxnSpPr>
            <p:nvPr/>
          </p:nvCxnSpPr>
          <p:spPr>
            <a:xfrm flipH="1">
              <a:off x="4860978" y="4249482"/>
              <a:ext cx="402308" cy="3189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899956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1237526" y="1225887"/>
            <a:ext cx="4811582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b="1">
                <a:cs typeface="Poppins" panose="00000500000000000000" pitchFamily="2" charset="0"/>
              </a:rPr>
              <a:t>1. C</a:t>
            </a:r>
            <a:r>
              <a:rPr lang="vi-VN" b="1">
                <a:cs typeface="Poppins" panose="00000500000000000000" pitchFamily="2" charset="0"/>
              </a:rPr>
              <a:t>ấy ghép</a:t>
            </a:r>
            <a:r>
              <a:rPr lang="en-US" b="1">
                <a:cs typeface="Poppins" panose="00000500000000000000" pitchFamily="2" charset="0"/>
              </a:rPr>
              <a:t> (Transplant)</a:t>
            </a:r>
            <a:endParaRPr lang="vi-VN" b="1"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cs typeface="Poppins" panose="00000500000000000000" pitchFamily="2" charset="0"/>
              </a:rPr>
              <a:t>G</a:t>
            </a:r>
            <a:r>
              <a:rPr lang="vi-VN">
                <a:cs typeface="Poppins" panose="00000500000000000000" pitchFamily="2" charset="0"/>
              </a:rPr>
              <a:t>iúp chúng ta di chuyển các cây con trong cây</a:t>
            </a:r>
            <a:endParaRPr lang="vi-VN" b="1"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b="1">
                <a:cs typeface="Poppins" panose="00000500000000000000" pitchFamily="2" charset="0"/>
              </a:rPr>
              <a:t>2. X</a:t>
            </a:r>
            <a:r>
              <a:rPr lang="vi-VN" b="1">
                <a:cs typeface="Poppins" panose="00000500000000000000" pitchFamily="2" charset="0"/>
              </a:rPr>
              <a:t>óa</a:t>
            </a:r>
            <a:r>
              <a:rPr lang="en-US" b="1">
                <a:cs typeface="Poppins" panose="00000500000000000000" pitchFamily="2" charset="0"/>
              </a:rPr>
              <a:t> (Delete)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cs typeface="Poppins" panose="00000500000000000000" pitchFamily="2" charset="0"/>
              </a:rPr>
              <a:t>X</a:t>
            </a:r>
            <a:r>
              <a:rPr lang="vi-VN">
                <a:cs typeface="Poppins" panose="00000500000000000000" pitchFamily="2" charset="0"/>
              </a:rPr>
              <a:t>óa node</a:t>
            </a:r>
          </a:p>
          <a:p>
            <a:pPr marL="0" indent="0">
              <a:lnSpc>
                <a:spcPct val="150000"/>
              </a:lnSpc>
            </a:pPr>
            <a:r>
              <a:rPr lang="en-US" b="1">
                <a:cs typeface="Poppins" panose="00000500000000000000" pitchFamily="2" charset="0"/>
              </a:rPr>
              <a:t>3. X</a:t>
            </a:r>
            <a:r>
              <a:rPr lang="vi-VN" b="1">
                <a:cs typeface="Poppins" panose="00000500000000000000" pitchFamily="2" charset="0"/>
              </a:rPr>
              <a:t>óa bản sửa lỗi</a:t>
            </a:r>
            <a:r>
              <a:rPr lang="en-US" b="1">
                <a:cs typeface="Poppins" panose="00000500000000000000" pitchFamily="2" charset="0"/>
              </a:rPr>
              <a:t> (</a:t>
            </a:r>
            <a:r>
              <a:rPr lang="en-US" b="1" err="1">
                <a:cs typeface="Poppins" panose="00000500000000000000" pitchFamily="2" charset="0"/>
              </a:rPr>
              <a:t>Delete_fixup</a:t>
            </a:r>
            <a:r>
              <a:rPr lang="en-US" b="1">
                <a:cs typeface="Poppins" panose="00000500000000000000" pitchFamily="2" charset="0"/>
              </a:rPr>
              <a:t>)</a:t>
            </a:r>
            <a:endParaRPr lang="vi-VN" b="1"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cs typeface="Poppins" panose="00000500000000000000" pitchFamily="2" charset="0"/>
              </a:rPr>
              <a:t>K</a:t>
            </a:r>
            <a:r>
              <a:rPr lang="vi-VN">
                <a:cs typeface="Poppins" panose="00000500000000000000" pitchFamily="2" charset="0"/>
              </a:rPr>
              <a:t>hắc phục mọi vi phạm đỏ đen</a:t>
            </a:r>
            <a:endParaRPr lang="en-US"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</a:pPr>
            <a:endParaRPr lang="vi-VN">
              <a:cs typeface="Poppins" panose="00000500000000000000" pitchFamily="2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1098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F51314-B4E5-144D-E228-BF86AF2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1" y="909259"/>
            <a:ext cx="7704000" cy="572700"/>
          </a:xfrm>
        </p:spPr>
        <p:txBody>
          <a:bodyPr/>
          <a:lstStyle/>
          <a:p>
            <a:r>
              <a:rPr lang="en-US" b="1">
                <a:cs typeface="Poppins" panose="00000500000000000000" pitchFamily="2" charset="0"/>
              </a:rPr>
              <a:t>1. Transplant</a:t>
            </a:r>
            <a:r>
              <a:rPr lang="vi-VN" b="1">
                <a:cs typeface="Poppins" panose="00000500000000000000" pitchFamily="2" charset="0"/>
              </a:rPr>
              <a:t> (node u, node v)</a:t>
            </a:r>
            <a:endParaRPr lang="en-US"/>
          </a:p>
        </p:txBody>
      </p:sp>
      <p:sp>
        <p:nvSpPr>
          <p:cNvPr id="12" name="Google Shape;1533;p39">
            <a:extLst>
              <a:ext uri="{FF2B5EF4-FFF2-40B4-BE49-F238E27FC236}">
                <a16:creationId xmlns:a16="http://schemas.microsoft.com/office/drawing/2014/main" id="{39661B8E-C1C2-5117-FDD4-AA07051BB7C8}"/>
              </a:ext>
            </a:extLst>
          </p:cNvPr>
          <p:cNvSpPr txBox="1">
            <a:spLocks/>
          </p:cNvSpPr>
          <p:nvPr/>
        </p:nvSpPr>
        <p:spPr>
          <a:xfrm>
            <a:off x="1214080" y="1523919"/>
            <a:ext cx="50648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latin typeface="Poppins" panose="00000500000000000000" pitchFamily="2" charset="0"/>
                <a:cs typeface="Poppins" panose="00000500000000000000" pitchFamily="2" charset="0"/>
              </a:rPr>
              <a:t>G</a:t>
            </a:r>
            <a:r>
              <a:rPr lang="vi-VN" b="1">
                <a:cs typeface="Poppins" panose="00000500000000000000" pitchFamily="2" charset="0"/>
              </a:rPr>
              <a:t>iúp chúng ta di chuyển các cây con trong cây</a:t>
            </a:r>
            <a:endParaRPr lang="en-US" b="1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vi-VN">
                <a:cs typeface="Poppins" panose="00000500000000000000" pitchFamily="2" charset="0"/>
              </a:rPr>
              <a:t>Trường hợp:</a:t>
            </a:r>
          </a:p>
          <a:p>
            <a:pPr marL="285750" indent="-285750">
              <a:lnSpc>
                <a:spcPct val="150000"/>
              </a:lnSpc>
              <a:buSzPct val="100000"/>
              <a:buFontTx/>
              <a:buChar char="-"/>
            </a:pPr>
            <a:r>
              <a:rPr lang="vi-VN">
                <a:cs typeface="Poppins" panose="00000500000000000000" pitchFamily="2" charset="0"/>
              </a:rPr>
              <a:t>u là root ( u-&gt;parent == NULL)</a:t>
            </a:r>
          </a:p>
          <a:p>
            <a:pPr marL="285750" indent="-285750">
              <a:lnSpc>
                <a:spcPct val="150000"/>
              </a:lnSpc>
              <a:buSzPct val="100000"/>
              <a:buFontTx/>
              <a:buChar char="-"/>
            </a:pPr>
            <a:r>
              <a:rPr lang="vi-VN">
                <a:cs typeface="Poppins" panose="00000500000000000000" pitchFamily="2" charset="0"/>
              </a:rPr>
              <a:t>u là con trái của u.parent </a:t>
            </a: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(u == u-&gt;parent-&gt;left)</a:t>
            </a:r>
            <a:endParaRPr lang="vi-VN"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Tx/>
              <a:buChar char="-"/>
            </a:pPr>
            <a:r>
              <a:rPr lang="vi-VN">
                <a:cs typeface="Poppins" panose="00000500000000000000" pitchFamily="2" charset="0"/>
              </a:rPr>
              <a:t>u là con phải của u.parent </a:t>
            </a: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(u == u-&gt;parent-&gt;</a:t>
            </a:r>
            <a:r>
              <a:rPr lang="vi-VN">
                <a:cs typeface="Poppins" panose="00000500000000000000" pitchFamily="2" charset="0"/>
              </a:rPr>
              <a:t>right</a:t>
            </a: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0" indent="0">
              <a:lnSpc>
                <a:spcPct val="150000"/>
              </a:lnSpc>
            </a:pPr>
            <a:endParaRPr lang="vi-VN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89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82BB-F15E-8DFC-2552-E909FCD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</p:spPr>
        <p:txBody>
          <a:bodyPr/>
          <a:lstStyle/>
          <a:p>
            <a:r>
              <a:rPr lang="en-US" b="1">
                <a:cs typeface="Poppins" panose="00000500000000000000" pitchFamily="2" charset="0"/>
              </a:rPr>
              <a:t>1. Transplant</a:t>
            </a:r>
            <a:r>
              <a:rPr lang="vi-VN" b="1">
                <a:cs typeface="Poppins" panose="00000500000000000000" pitchFamily="2" charset="0"/>
              </a:rPr>
              <a:t> (node u, node v)</a:t>
            </a:r>
            <a:br>
              <a:rPr lang="vi-VN" b="1">
                <a:cs typeface="Poppins" panose="00000500000000000000" pitchFamily="2" charset="0"/>
              </a:rPr>
            </a:b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00388E-3FA2-524B-5650-B8A6924BC8A2}"/>
              </a:ext>
            </a:extLst>
          </p:cNvPr>
          <p:cNvSpPr/>
          <p:nvPr/>
        </p:nvSpPr>
        <p:spPr>
          <a:xfrm flipH="1">
            <a:off x="6301090" y="2158385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C7FAC-0A69-9E59-882F-AC8196781EC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>
            <a:off x="6757214" y="2614509"/>
            <a:ext cx="443567" cy="33484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49062F-F3F5-ADEB-7B44-5249BBDB3099}"/>
              </a:ext>
            </a:extLst>
          </p:cNvPr>
          <p:cNvSpPr/>
          <p:nvPr/>
        </p:nvSpPr>
        <p:spPr>
          <a:xfrm flipH="1">
            <a:off x="5464827" y="2871097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A5F20F-B8CE-7D00-2761-14D24CC81ED1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 flipH="1">
            <a:off x="5920951" y="2614509"/>
            <a:ext cx="458397" cy="33484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E5A1FB9-768B-AF1F-1CF5-A877CDB2741A}"/>
              </a:ext>
            </a:extLst>
          </p:cNvPr>
          <p:cNvSpPr/>
          <p:nvPr/>
        </p:nvSpPr>
        <p:spPr>
          <a:xfrm flipH="1">
            <a:off x="6196835" y="3606665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3B1FA0-C198-5C14-471F-5EA0C84AC47D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>
            <a:off x="5920951" y="3327221"/>
            <a:ext cx="354142" cy="35770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BB919F-FE8D-0BDE-5CA4-7B09C8C32150}"/>
              </a:ext>
            </a:extLst>
          </p:cNvPr>
          <p:cNvSpPr/>
          <p:nvPr/>
        </p:nvSpPr>
        <p:spPr>
          <a:xfrm flipH="1">
            <a:off x="4682216" y="3567342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9E3369-46F9-61CE-43B6-8613ACC90B55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 flipH="1">
            <a:off x="5138340" y="3327221"/>
            <a:ext cx="404745" cy="31837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132C26-F7CC-6EF0-E780-18BEB7A54DF4}"/>
              </a:ext>
            </a:extLst>
          </p:cNvPr>
          <p:cNvGrpSpPr/>
          <p:nvPr/>
        </p:nvGrpSpPr>
        <p:grpSpPr>
          <a:xfrm>
            <a:off x="7122523" y="2871097"/>
            <a:ext cx="1322082" cy="1230627"/>
            <a:chOff x="7122523" y="2871097"/>
            <a:chExt cx="1322082" cy="123062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B5F2C1-1647-DB4F-FCAE-05B69BA05779}"/>
                </a:ext>
              </a:extLst>
            </p:cNvPr>
            <p:cNvSpPr/>
            <p:nvPr/>
          </p:nvSpPr>
          <p:spPr>
            <a:xfrm flipH="1">
              <a:off x="7122523" y="2871097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358F93-858D-D414-3A57-B9829C737AE2}"/>
                </a:ext>
              </a:extLst>
            </p:cNvPr>
            <p:cNvCxnSpPr>
              <a:cxnSpLocks/>
              <a:stCxn id="8" idx="3"/>
              <a:endCxn id="18" idx="7"/>
            </p:cNvCxnSpPr>
            <p:nvPr/>
          </p:nvCxnSpPr>
          <p:spPr>
            <a:xfrm>
              <a:off x="7578647" y="3327221"/>
              <a:ext cx="379332" cy="31837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372F90-58CD-5F54-ED0A-BA1FA492AD2A}"/>
                </a:ext>
              </a:extLst>
            </p:cNvPr>
            <p:cNvSpPr/>
            <p:nvPr/>
          </p:nvSpPr>
          <p:spPr>
            <a:xfrm flipH="1">
              <a:off x="7874487" y="3567342"/>
              <a:ext cx="570118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23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21198E-B07C-B9CE-53A4-61BBDFF62325}"/>
              </a:ext>
            </a:extLst>
          </p:cNvPr>
          <p:cNvSpPr txBox="1"/>
          <p:nvPr/>
        </p:nvSpPr>
        <p:spPr>
          <a:xfrm>
            <a:off x="93519" y="1978066"/>
            <a:ext cx="41973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>
                <a:solidFill>
                  <a:srgbClr val="000000"/>
                </a:solidFill>
                <a:latin typeface="Cascadia Mono" panose="020B0609020000020004" pitchFamily="49" charset="0"/>
              </a:rPr>
              <a:t> transplant(Node*&amp; root, Node* u, Node* v)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(u-&gt;parent == </a:t>
            </a:r>
            <a:r>
              <a:rPr lang="en-US" sz="110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  root = v;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(u == u-&gt;parent-&gt;left)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  u-&gt;parent-&gt;left = v;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  u-&gt;parent-&gt;right = v;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v-&gt;parent = u-&gt;parent;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9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940490-9D40-FF2D-F4CD-DBD21AEC9835}"/>
              </a:ext>
            </a:extLst>
          </p:cNvPr>
          <p:cNvCxnSpPr>
            <a:cxnSpLocks/>
          </p:cNvCxnSpPr>
          <p:nvPr/>
        </p:nvCxnSpPr>
        <p:spPr>
          <a:xfrm>
            <a:off x="37514" y="2283655"/>
            <a:ext cx="440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637;p41">
            <a:extLst>
              <a:ext uri="{FF2B5EF4-FFF2-40B4-BE49-F238E27FC236}">
                <a16:creationId xmlns:a16="http://schemas.microsoft.com/office/drawing/2014/main" id="{29FE53E9-073F-2FEE-68C2-599731DB7C7C}"/>
              </a:ext>
            </a:extLst>
          </p:cNvPr>
          <p:cNvSpPr txBox="1">
            <a:spLocks/>
          </p:cNvSpPr>
          <p:nvPr/>
        </p:nvSpPr>
        <p:spPr>
          <a:xfrm>
            <a:off x="776252" y="1363380"/>
            <a:ext cx="916976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Xóa (15)</a:t>
            </a:r>
          </a:p>
        </p:txBody>
      </p:sp>
      <p:sp>
        <p:nvSpPr>
          <p:cNvPr id="33" name="Google Shape;1637;p41">
            <a:extLst>
              <a:ext uri="{FF2B5EF4-FFF2-40B4-BE49-F238E27FC236}">
                <a16:creationId xmlns:a16="http://schemas.microsoft.com/office/drawing/2014/main" id="{A3E01C1E-472A-789C-A4E1-5DB35859A91F}"/>
              </a:ext>
            </a:extLst>
          </p:cNvPr>
          <p:cNvSpPr txBox="1">
            <a:spLocks/>
          </p:cNvSpPr>
          <p:nvPr/>
        </p:nvSpPr>
        <p:spPr>
          <a:xfrm>
            <a:off x="6301090" y="1489112"/>
            <a:ext cx="553145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root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10515E-0E0E-AABE-2495-4E458CC41A87}"/>
              </a:ext>
            </a:extLst>
          </p:cNvPr>
          <p:cNvCxnSpPr>
            <a:cxnSpLocks/>
          </p:cNvCxnSpPr>
          <p:nvPr/>
        </p:nvCxnSpPr>
        <p:spPr>
          <a:xfrm>
            <a:off x="6577662" y="1852334"/>
            <a:ext cx="0" cy="2391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637;p41">
            <a:extLst>
              <a:ext uri="{FF2B5EF4-FFF2-40B4-BE49-F238E27FC236}">
                <a16:creationId xmlns:a16="http://schemas.microsoft.com/office/drawing/2014/main" id="{1425892C-F227-F2F2-EC8C-0A1637DFB9D3}"/>
              </a:ext>
            </a:extLst>
          </p:cNvPr>
          <p:cNvSpPr txBox="1">
            <a:spLocks/>
          </p:cNvSpPr>
          <p:nvPr/>
        </p:nvSpPr>
        <p:spPr>
          <a:xfrm>
            <a:off x="5968558" y="2153611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8" name="Google Shape;1637;p41">
            <a:extLst>
              <a:ext uri="{FF2B5EF4-FFF2-40B4-BE49-F238E27FC236}">
                <a16:creationId xmlns:a16="http://schemas.microsoft.com/office/drawing/2014/main" id="{45708D9E-A6B9-96FA-4ED0-D1F7A6690CAC}"/>
              </a:ext>
            </a:extLst>
          </p:cNvPr>
          <p:cNvSpPr txBox="1">
            <a:spLocks/>
          </p:cNvSpPr>
          <p:nvPr/>
        </p:nvSpPr>
        <p:spPr>
          <a:xfrm>
            <a:off x="7671706" y="2831781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" name="Google Shape;1637;p41">
            <a:extLst>
              <a:ext uri="{FF2B5EF4-FFF2-40B4-BE49-F238E27FC236}">
                <a16:creationId xmlns:a16="http://schemas.microsoft.com/office/drawing/2014/main" id="{1FB2482A-58B5-4990-8591-EB0BDD71D23F}"/>
              </a:ext>
            </a:extLst>
          </p:cNvPr>
          <p:cNvSpPr txBox="1">
            <a:spLocks/>
          </p:cNvSpPr>
          <p:nvPr/>
        </p:nvSpPr>
        <p:spPr>
          <a:xfrm>
            <a:off x="7114696" y="2200456"/>
            <a:ext cx="553145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root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EFF4F-7F93-BCBB-3A5F-B853120C5F65}"/>
              </a:ext>
            </a:extLst>
          </p:cNvPr>
          <p:cNvCxnSpPr>
            <a:cxnSpLocks/>
          </p:cNvCxnSpPr>
          <p:nvPr/>
        </p:nvCxnSpPr>
        <p:spPr>
          <a:xfrm>
            <a:off x="7391268" y="2563678"/>
            <a:ext cx="0" cy="2391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AC7173-63F5-28B0-BD99-2CF3AF1A6ECF}"/>
              </a:ext>
            </a:extLst>
          </p:cNvPr>
          <p:cNvCxnSpPr>
            <a:cxnSpLocks/>
          </p:cNvCxnSpPr>
          <p:nvPr/>
        </p:nvCxnSpPr>
        <p:spPr>
          <a:xfrm>
            <a:off x="37514" y="3769765"/>
            <a:ext cx="440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29AD4B-72EF-632D-6621-4A7DB0EA1573}"/>
              </a:ext>
            </a:extLst>
          </p:cNvPr>
          <p:cNvCxnSpPr>
            <a:cxnSpLocks/>
          </p:cNvCxnSpPr>
          <p:nvPr/>
        </p:nvCxnSpPr>
        <p:spPr>
          <a:xfrm>
            <a:off x="335465" y="2461315"/>
            <a:ext cx="440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-0.08785 -0.13272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build="allAtOnce"/>
      <p:bldP spid="37" grpId="0" build="allAtOnce"/>
      <p:bldP spid="38" grpId="0" build="allAtOnce"/>
      <p:bldP spid="40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82BB-F15E-8DFC-2552-E909FCD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</p:spPr>
        <p:txBody>
          <a:bodyPr/>
          <a:lstStyle/>
          <a:p>
            <a:r>
              <a:rPr lang="en-US" b="1">
                <a:cs typeface="Poppins" panose="00000500000000000000" pitchFamily="2" charset="0"/>
              </a:rPr>
              <a:t>1. Transplant</a:t>
            </a:r>
            <a:r>
              <a:rPr lang="vi-VN" b="1">
                <a:cs typeface="Poppins" panose="00000500000000000000" pitchFamily="2" charset="0"/>
              </a:rPr>
              <a:t> (node u, node v)</a:t>
            </a:r>
            <a:br>
              <a:rPr lang="vi-VN" b="1">
                <a:cs typeface="Poppins" panose="00000500000000000000" pitchFamily="2" charset="0"/>
              </a:rPr>
            </a:b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00388E-3FA2-524B-5650-B8A6924BC8A2}"/>
              </a:ext>
            </a:extLst>
          </p:cNvPr>
          <p:cNvSpPr/>
          <p:nvPr/>
        </p:nvSpPr>
        <p:spPr>
          <a:xfrm flipH="1">
            <a:off x="6301090" y="2158385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C7FAC-0A69-9E59-882F-AC8196781EC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>
            <a:off x="6757214" y="2614509"/>
            <a:ext cx="443567" cy="33484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49062F-F3F5-ADEB-7B44-5249BBDB3099}"/>
              </a:ext>
            </a:extLst>
          </p:cNvPr>
          <p:cNvSpPr/>
          <p:nvPr/>
        </p:nvSpPr>
        <p:spPr>
          <a:xfrm flipH="1">
            <a:off x="5464827" y="2871097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A5F20F-B8CE-7D00-2761-14D24CC81ED1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 flipH="1">
            <a:off x="5920951" y="2614509"/>
            <a:ext cx="458397" cy="33484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E5A1FB9-768B-AF1F-1CF5-A877CDB2741A}"/>
              </a:ext>
            </a:extLst>
          </p:cNvPr>
          <p:cNvSpPr/>
          <p:nvPr/>
        </p:nvSpPr>
        <p:spPr>
          <a:xfrm flipH="1">
            <a:off x="6196835" y="3606665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3B1FA0-C198-5C14-471F-5EA0C84AC47D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>
            <a:off x="5920951" y="3327221"/>
            <a:ext cx="354142" cy="35770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132C26-F7CC-6EF0-E780-18BEB7A54DF4}"/>
              </a:ext>
            </a:extLst>
          </p:cNvPr>
          <p:cNvGrpSpPr/>
          <p:nvPr/>
        </p:nvGrpSpPr>
        <p:grpSpPr>
          <a:xfrm>
            <a:off x="7122523" y="2871097"/>
            <a:ext cx="1322082" cy="1230627"/>
            <a:chOff x="7122523" y="2871097"/>
            <a:chExt cx="1322082" cy="123062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B5F2C1-1647-DB4F-FCAE-05B69BA05779}"/>
                </a:ext>
              </a:extLst>
            </p:cNvPr>
            <p:cNvSpPr/>
            <p:nvPr/>
          </p:nvSpPr>
          <p:spPr>
            <a:xfrm flipH="1">
              <a:off x="7122523" y="2871097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358F93-858D-D414-3A57-B9829C737AE2}"/>
                </a:ext>
              </a:extLst>
            </p:cNvPr>
            <p:cNvCxnSpPr>
              <a:cxnSpLocks/>
              <a:stCxn id="8" idx="3"/>
              <a:endCxn id="18" idx="7"/>
            </p:cNvCxnSpPr>
            <p:nvPr/>
          </p:nvCxnSpPr>
          <p:spPr>
            <a:xfrm>
              <a:off x="7578647" y="3327221"/>
              <a:ext cx="379332" cy="31837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372F90-58CD-5F54-ED0A-BA1FA492AD2A}"/>
                </a:ext>
              </a:extLst>
            </p:cNvPr>
            <p:cNvSpPr/>
            <p:nvPr/>
          </p:nvSpPr>
          <p:spPr>
            <a:xfrm flipH="1">
              <a:off x="7874487" y="3567342"/>
              <a:ext cx="570118" cy="5343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23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21198E-B07C-B9CE-53A4-61BBDFF62325}"/>
              </a:ext>
            </a:extLst>
          </p:cNvPr>
          <p:cNvSpPr txBox="1"/>
          <p:nvPr/>
        </p:nvSpPr>
        <p:spPr>
          <a:xfrm>
            <a:off x="93519" y="1978066"/>
            <a:ext cx="41973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>
                <a:solidFill>
                  <a:srgbClr val="000000"/>
                </a:solidFill>
                <a:latin typeface="Cascadia Mono" panose="020B0609020000020004" pitchFamily="49" charset="0"/>
              </a:rPr>
              <a:t> transplant(Node*&amp; root, Node* u, Node* v)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(u-&gt;parent == </a:t>
            </a:r>
            <a:r>
              <a:rPr lang="en-US" sz="110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  root = v;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(u == u-&gt;parent-&gt;left)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  u-&gt;parent-&gt;left = v;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  u-&gt;parent-&gt;right = v;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v-&gt;parent = u-&gt;parent;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9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940490-9D40-FF2D-F4CD-DBD21AEC9835}"/>
              </a:ext>
            </a:extLst>
          </p:cNvPr>
          <p:cNvCxnSpPr>
            <a:cxnSpLocks/>
          </p:cNvCxnSpPr>
          <p:nvPr/>
        </p:nvCxnSpPr>
        <p:spPr>
          <a:xfrm>
            <a:off x="37514" y="2802845"/>
            <a:ext cx="440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637;p41">
            <a:extLst>
              <a:ext uri="{FF2B5EF4-FFF2-40B4-BE49-F238E27FC236}">
                <a16:creationId xmlns:a16="http://schemas.microsoft.com/office/drawing/2014/main" id="{29FE53E9-073F-2FEE-68C2-599731DB7C7C}"/>
              </a:ext>
            </a:extLst>
          </p:cNvPr>
          <p:cNvSpPr txBox="1">
            <a:spLocks/>
          </p:cNvSpPr>
          <p:nvPr/>
        </p:nvSpPr>
        <p:spPr>
          <a:xfrm>
            <a:off x="776252" y="1363380"/>
            <a:ext cx="916976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Xóa (12)</a:t>
            </a:r>
          </a:p>
        </p:txBody>
      </p:sp>
      <p:sp>
        <p:nvSpPr>
          <p:cNvPr id="37" name="Google Shape;1637;p41">
            <a:extLst>
              <a:ext uri="{FF2B5EF4-FFF2-40B4-BE49-F238E27FC236}">
                <a16:creationId xmlns:a16="http://schemas.microsoft.com/office/drawing/2014/main" id="{1425892C-F227-F2F2-EC8C-0A1637DFB9D3}"/>
              </a:ext>
            </a:extLst>
          </p:cNvPr>
          <p:cNvSpPr txBox="1">
            <a:spLocks/>
          </p:cNvSpPr>
          <p:nvPr/>
        </p:nvSpPr>
        <p:spPr>
          <a:xfrm>
            <a:off x="5150857" y="2852205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8" name="Google Shape;1637;p41">
            <a:extLst>
              <a:ext uri="{FF2B5EF4-FFF2-40B4-BE49-F238E27FC236}">
                <a16:creationId xmlns:a16="http://schemas.microsoft.com/office/drawing/2014/main" id="{45708D9E-A6B9-96FA-4ED0-D1F7A6690CAC}"/>
              </a:ext>
            </a:extLst>
          </p:cNvPr>
          <p:cNvSpPr txBox="1">
            <a:spLocks/>
          </p:cNvSpPr>
          <p:nvPr/>
        </p:nvSpPr>
        <p:spPr>
          <a:xfrm>
            <a:off x="5903622" y="3588987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AC7173-63F5-28B0-BD99-2CF3AF1A6ECF}"/>
              </a:ext>
            </a:extLst>
          </p:cNvPr>
          <p:cNvCxnSpPr>
            <a:cxnSpLocks/>
          </p:cNvCxnSpPr>
          <p:nvPr/>
        </p:nvCxnSpPr>
        <p:spPr>
          <a:xfrm>
            <a:off x="37514" y="3769765"/>
            <a:ext cx="440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29AD4B-72EF-632D-6621-4A7DB0EA1573}"/>
              </a:ext>
            </a:extLst>
          </p:cNvPr>
          <p:cNvCxnSpPr>
            <a:cxnSpLocks/>
          </p:cNvCxnSpPr>
          <p:nvPr/>
        </p:nvCxnSpPr>
        <p:spPr>
          <a:xfrm>
            <a:off x="380932" y="2949355"/>
            <a:ext cx="440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637;p41">
            <a:extLst>
              <a:ext uri="{FF2B5EF4-FFF2-40B4-BE49-F238E27FC236}">
                <a16:creationId xmlns:a16="http://schemas.microsoft.com/office/drawing/2014/main" id="{39B63225-8C72-06F8-0D98-BE142DA945E5}"/>
              </a:ext>
            </a:extLst>
          </p:cNvPr>
          <p:cNvSpPr txBox="1">
            <a:spLocks/>
          </p:cNvSpPr>
          <p:nvPr/>
        </p:nvSpPr>
        <p:spPr>
          <a:xfrm>
            <a:off x="5868493" y="2144653"/>
            <a:ext cx="510855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u.p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5703EB-7CA2-BBAE-511B-567709373E24}"/>
              </a:ext>
            </a:extLst>
          </p:cNvPr>
          <p:cNvCxnSpPr>
            <a:cxnSpLocks/>
            <a:stCxn id="9" idx="5"/>
            <a:endCxn id="13" idx="7"/>
          </p:cNvCxnSpPr>
          <p:nvPr/>
        </p:nvCxnSpPr>
        <p:spPr>
          <a:xfrm flipH="1">
            <a:off x="6275093" y="2614509"/>
            <a:ext cx="104255" cy="107041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Google Shape;1637;p41">
            <a:extLst>
              <a:ext uri="{FF2B5EF4-FFF2-40B4-BE49-F238E27FC236}">
                <a16:creationId xmlns:a16="http://schemas.microsoft.com/office/drawing/2014/main" id="{C1D24FA5-A9A8-49D9-17F9-28FD259BB4A5}"/>
              </a:ext>
            </a:extLst>
          </p:cNvPr>
          <p:cNvSpPr txBox="1">
            <a:spLocks/>
          </p:cNvSpPr>
          <p:nvPr/>
        </p:nvSpPr>
        <p:spPr>
          <a:xfrm>
            <a:off x="5868493" y="2137183"/>
            <a:ext cx="510855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v.p</a:t>
            </a:r>
          </a:p>
        </p:txBody>
      </p:sp>
      <p:sp>
        <p:nvSpPr>
          <p:cNvPr id="21" name="Google Shape;1637;p41">
            <a:extLst>
              <a:ext uri="{FF2B5EF4-FFF2-40B4-BE49-F238E27FC236}">
                <a16:creationId xmlns:a16="http://schemas.microsoft.com/office/drawing/2014/main" id="{0CC8652F-8BB2-27EA-7F09-7D818A33C8B0}"/>
              </a:ext>
            </a:extLst>
          </p:cNvPr>
          <p:cNvSpPr txBox="1">
            <a:spLocks/>
          </p:cNvSpPr>
          <p:nvPr/>
        </p:nvSpPr>
        <p:spPr>
          <a:xfrm>
            <a:off x="5156743" y="2866915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3903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58025E-6 L -0.08003 -0.14414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722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37" grpId="0" build="allAtOnce"/>
      <p:bldP spid="38" grpId="0" build="allAtOnce"/>
      <p:bldP spid="3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82BB-F15E-8DFC-2552-E909FCD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</p:spPr>
        <p:txBody>
          <a:bodyPr/>
          <a:lstStyle/>
          <a:p>
            <a:r>
              <a:rPr lang="en-US" b="1">
                <a:cs typeface="Poppins" panose="00000500000000000000" pitchFamily="2" charset="0"/>
              </a:rPr>
              <a:t>1. Transplant</a:t>
            </a:r>
            <a:r>
              <a:rPr lang="vi-VN" b="1">
                <a:cs typeface="Poppins" panose="00000500000000000000" pitchFamily="2" charset="0"/>
              </a:rPr>
              <a:t> (node u, node v)</a:t>
            </a:r>
            <a:br>
              <a:rPr lang="vi-VN" b="1">
                <a:cs typeface="Poppins" panose="00000500000000000000" pitchFamily="2" charset="0"/>
              </a:rPr>
            </a:b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00388E-3FA2-524B-5650-B8A6924BC8A2}"/>
              </a:ext>
            </a:extLst>
          </p:cNvPr>
          <p:cNvSpPr/>
          <p:nvPr/>
        </p:nvSpPr>
        <p:spPr>
          <a:xfrm flipH="1">
            <a:off x="6301090" y="2158385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C7FAC-0A69-9E59-882F-AC8196781EC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>
            <a:off x="6757214" y="2614509"/>
            <a:ext cx="443567" cy="33484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49062F-F3F5-ADEB-7B44-5249BBDB3099}"/>
              </a:ext>
            </a:extLst>
          </p:cNvPr>
          <p:cNvSpPr/>
          <p:nvPr/>
        </p:nvSpPr>
        <p:spPr>
          <a:xfrm flipH="1">
            <a:off x="5464827" y="2871097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A5F20F-B8CE-7D00-2761-14D24CC81ED1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 flipH="1">
            <a:off x="5920951" y="2614509"/>
            <a:ext cx="458397" cy="33484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E5A1FB9-768B-AF1F-1CF5-A877CDB2741A}"/>
              </a:ext>
            </a:extLst>
          </p:cNvPr>
          <p:cNvSpPr/>
          <p:nvPr/>
        </p:nvSpPr>
        <p:spPr>
          <a:xfrm flipH="1">
            <a:off x="4866016" y="3645600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3B1FA0-C198-5C14-471F-5EA0C84AC47D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 flipH="1">
            <a:off x="5133207" y="3327221"/>
            <a:ext cx="409878" cy="31837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8B5F2C1-1647-DB4F-FCAE-05B69BA05779}"/>
              </a:ext>
            </a:extLst>
          </p:cNvPr>
          <p:cNvSpPr/>
          <p:nvPr/>
        </p:nvSpPr>
        <p:spPr>
          <a:xfrm flipH="1">
            <a:off x="7122523" y="2871097"/>
            <a:ext cx="534382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358F93-858D-D414-3A57-B9829C737AE2}"/>
              </a:ext>
            </a:extLst>
          </p:cNvPr>
          <p:cNvCxnSpPr>
            <a:cxnSpLocks/>
            <a:stCxn id="8" idx="5"/>
            <a:endCxn id="18" idx="0"/>
          </p:cNvCxnSpPr>
          <p:nvPr/>
        </p:nvCxnSpPr>
        <p:spPr>
          <a:xfrm flipH="1">
            <a:off x="6866882" y="3327221"/>
            <a:ext cx="333899" cy="31837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D372F90-58CD-5F54-ED0A-BA1FA492AD2A}"/>
              </a:ext>
            </a:extLst>
          </p:cNvPr>
          <p:cNvSpPr/>
          <p:nvPr/>
        </p:nvSpPr>
        <p:spPr>
          <a:xfrm flipH="1">
            <a:off x="6581823" y="3645600"/>
            <a:ext cx="570118" cy="534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1198E-B07C-B9CE-53A4-61BBDFF62325}"/>
              </a:ext>
            </a:extLst>
          </p:cNvPr>
          <p:cNvSpPr txBox="1"/>
          <p:nvPr/>
        </p:nvSpPr>
        <p:spPr>
          <a:xfrm>
            <a:off x="93519" y="1978066"/>
            <a:ext cx="41973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>
                <a:solidFill>
                  <a:srgbClr val="000000"/>
                </a:solidFill>
                <a:latin typeface="Cascadia Mono" panose="020B0609020000020004" pitchFamily="49" charset="0"/>
              </a:rPr>
              <a:t> transplant(Node*&amp; root, Node* u, Node* v)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(u-&gt;parent == </a:t>
            </a:r>
            <a:r>
              <a:rPr lang="en-US" sz="110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  root = v;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(u == u-&gt;parent-&gt;left)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  u-&gt;parent-&gt;left = v;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  u-&gt;parent-&gt;right = v;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v-&gt;parent = u-&gt;parent;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9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940490-9D40-FF2D-F4CD-DBD21AEC9835}"/>
              </a:ext>
            </a:extLst>
          </p:cNvPr>
          <p:cNvCxnSpPr>
            <a:cxnSpLocks/>
          </p:cNvCxnSpPr>
          <p:nvPr/>
        </p:nvCxnSpPr>
        <p:spPr>
          <a:xfrm>
            <a:off x="37514" y="3327221"/>
            <a:ext cx="440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637;p41">
            <a:extLst>
              <a:ext uri="{FF2B5EF4-FFF2-40B4-BE49-F238E27FC236}">
                <a16:creationId xmlns:a16="http://schemas.microsoft.com/office/drawing/2014/main" id="{29FE53E9-073F-2FEE-68C2-599731DB7C7C}"/>
              </a:ext>
            </a:extLst>
          </p:cNvPr>
          <p:cNvSpPr txBox="1">
            <a:spLocks/>
          </p:cNvSpPr>
          <p:nvPr/>
        </p:nvSpPr>
        <p:spPr>
          <a:xfrm>
            <a:off x="776252" y="1363380"/>
            <a:ext cx="916976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Xóa (19)</a:t>
            </a:r>
          </a:p>
        </p:txBody>
      </p:sp>
      <p:sp>
        <p:nvSpPr>
          <p:cNvPr id="37" name="Google Shape;1637;p41">
            <a:extLst>
              <a:ext uri="{FF2B5EF4-FFF2-40B4-BE49-F238E27FC236}">
                <a16:creationId xmlns:a16="http://schemas.microsoft.com/office/drawing/2014/main" id="{1425892C-F227-F2F2-EC8C-0A1637DFB9D3}"/>
              </a:ext>
            </a:extLst>
          </p:cNvPr>
          <p:cNvSpPr txBox="1">
            <a:spLocks/>
          </p:cNvSpPr>
          <p:nvPr/>
        </p:nvSpPr>
        <p:spPr>
          <a:xfrm>
            <a:off x="7690751" y="2852205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8" name="Google Shape;1637;p41">
            <a:extLst>
              <a:ext uri="{FF2B5EF4-FFF2-40B4-BE49-F238E27FC236}">
                <a16:creationId xmlns:a16="http://schemas.microsoft.com/office/drawing/2014/main" id="{45708D9E-A6B9-96FA-4ED0-D1F7A6690CAC}"/>
              </a:ext>
            </a:extLst>
          </p:cNvPr>
          <p:cNvSpPr txBox="1">
            <a:spLocks/>
          </p:cNvSpPr>
          <p:nvPr/>
        </p:nvSpPr>
        <p:spPr>
          <a:xfrm>
            <a:off x="7142569" y="3645600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AC7173-63F5-28B0-BD99-2CF3AF1A6ECF}"/>
              </a:ext>
            </a:extLst>
          </p:cNvPr>
          <p:cNvCxnSpPr>
            <a:cxnSpLocks/>
          </p:cNvCxnSpPr>
          <p:nvPr/>
        </p:nvCxnSpPr>
        <p:spPr>
          <a:xfrm>
            <a:off x="37514" y="3769765"/>
            <a:ext cx="440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29AD4B-72EF-632D-6621-4A7DB0EA1573}"/>
              </a:ext>
            </a:extLst>
          </p:cNvPr>
          <p:cNvCxnSpPr>
            <a:cxnSpLocks/>
          </p:cNvCxnSpPr>
          <p:nvPr/>
        </p:nvCxnSpPr>
        <p:spPr>
          <a:xfrm>
            <a:off x="375880" y="3464653"/>
            <a:ext cx="440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637;p41">
            <a:extLst>
              <a:ext uri="{FF2B5EF4-FFF2-40B4-BE49-F238E27FC236}">
                <a16:creationId xmlns:a16="http://schemas.microsoft.com/office/drawing/2014/main" id="{39B63225-8C72-06F8-0D98-BE142DA945E5}"/>
              </a:ext>
            </a:extLst>
          </p:cNvPr>
          <p:cNvSpPr txBox="1">
            <a:spLocks/>
          </p:cNvSpPr>
          <p:nvPr/>
        </p:nvSpPr>
        <p:spPr>
          <a:xfrm>
            <a:off x="5868493" y="2144653"/>
            <a:ext cx="510855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u.p</a:t>
            </a:r>
          </a:p>
        </p:txBody>
      </p:sp>
      <p:sp>
        <p:nvSpPr>
          <p:cNvPr id="19" name="Google Shape;1637;p41">
            <a:extLst>
              <a:ext uri="{FF2B5EF4-FFF2-40B4-BE49-F238E27FC236}">
                <a16:creationId xmlns:a16="http://schemas.microsoft.com/office/drawing/2014/main" id="{C1D24FA5-A9A8-49D9-17F9-28FD259BB4A5}"/>
              </a:ext>
            </a:extLst>
          </p:cNvPr>
          <p:cNvSpPr txBox="1">
            <a:spLocks/>
          </p:cNvSpPr>
          <p:nvPr/>
        </p:nvSpPr>
        <p:spPr>
          <a:xfrm>
            <a:off x="5868493" y="2137183"/>
            <a:ext cx="510855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v.p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374CC9-86F3-D8EF-186C-AA75C85895E1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757214" y="2614509"/>
            <a:ext cx="109668" cy="103109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Google Shape;1637;p41">
            <a:extLst>
              <a:ext uri="{FF2B5EF4-FFF2-40B4-BE49-F238E27FC236}">
                <a16:creationId xmlns:a16="http://schemas.microsoft.com/office/drawing/2014/main" id="{C87B0A40-7913-BF08-499A-6E9214BD5251}"/>
              </a:ext>
            </a:extLst>
          </p:cNvPr>
          <p:cNvSpPr txBox="1">
            <a:spLocks/>
          </p:cNvSpPr>
          <p:nvPr/>
        </p:nvSpPr>
        <p:spPr>
          <a:xfrm>
            <a:off x="7694092" y="2852205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0251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82716E-6 L 0.05851 -0.1506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75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37" grpId="0" build="allAtOnce"/>
      <p:bldP spid="38" grpId="0" build="allAtOnce"/>
      <p:bldP spid="3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F51314-B4E5-144D-E228-BF86AF2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31179"/>
            <a:ext cx="7704000" cy="572700"/>
          </a:xfrm>
        </p:spPr>
        <p:txBody>
          <a:bodyPr/>
          <a:lstStyle/>
          <a:p>
            <a:r>
              <a:rPr lang="vi-VN"/>
              <a:t>2. Delete</a:t>
            </a:r>
            <a:endParaRPr lang="en-US"/>
          </a:p>
        </p:txBody>
      </p:sp>
      <p:sp>
        <p:nvSpPr>
          <p:cNvPr id="12" name="Google Shape;1533;p39">
            <a:extLst>
              <a:ext uri="{FF2B5EF4-FFF2-40B4-BE49-F238E27FC236}">
                <a16:creationId xmlns:a16="http://schemas.microsoft.com/office/drawing/2014/main" id="{39661B8E-C1C2-5117-FDD4-AA07051BB7C8}"/>
              </a:ext>
            </a:extLst>
          </p:cNvPr>
          <p:cNvSpPr txBox="1">
            <a:spLocks/>
          </p:cNvSpPr>
          <p:nvPr/>
        </p:nvSpPr>
        <p:spPr>
          <a:xfrm>
            <a:off x="1234288" y="1656450"/>
            <a:ext cx="50648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vi-VN" b="1">
                <a:cs typeface="Poppins" panose="00000500000000000000" pitchFamily="2" charset="0"/>
              </a:rPr>
              <a:t>Xóa 1 node khi :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Có Null con trái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Có Null con phải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Không có Null con</a:t>
            </a:r>
          </a:p>
        </p:txBody>
      </p:sp>
    </p:spTree>
    <p:extLst>
      <p:ext uri="{BB962C8B-B14F-4D97-AF65-F5344CB8AC3E}">
        <p14:creationId xmlns:p14="http://schemas.microsoft.com/office/powerpoint/2010/main" val="1037224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6491534-8684-49D3-567B-7615D2D2CD2A}"/>
              </a:ext>
            </a:extLst>
          </p:cNvPr>
          <p:cNvSpPr/>
          <p:nvPr/>
        </p:nvSpPr>
        <p:spPr>
          <a:xfrm>
            <a:off x="3448268" y="878538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322A98-580F-4B18-0A38-C21DA1E3EB4E}"/>
              </a:ext>
            </a:extLst>
          </p:cNvPr>
          <p:cNvCxnSpPr>
            <a:cxnSpLocks/>
            <a:stCxn id="7" idx="3"/>
            <a:endCxn id="39" idx="7"/>
          </p:cNvCxnSpPr>
          <p:nvPr/>
        </p:nvCxnSpPr>
        <p:spPr>
          <a:xfrm flipH="1">
            <a:off x="2919384" y="1334662"/>
            <a:ext cx="607142" cy="557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C77A04-26C0-8A6B-DE95-AE23BF203759}"/>
              </a:ext>
            </a:extLst>
          </p:cNvPr>
          <p:cNvSpPr/>
          <p:nvPr/>
        </p:nvSpPr>
        <p:spPr>
          <a:xfrm>
            <a:off x="4388819" y="1814258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875767-69F0-C15C-1674-FB2CE784A8F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904392" y="1334662"/>
            <a:ext cx="562685" cy="557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A1E9404-F0E9-2F01-CDBD-799A63A07FB1}"/>
              </a:ext>
            </a:extLst>
          </p:cNvPr>
          <p:cNvSpPr/>
          <p:nvPr/>
        </p:nvSpPr>
        <p:spPr>
          <a:xfrm>
            <a:off x="3881082" y="2510084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65EED3-ACB9-67A4-2C14-7F9E661F5267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4337206" y="2270382"/>
            <a:ext cx="129871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2AFE6EA-D65F-545C-B54E-D996E045516C}"/>
              </a:ext>
            </a:extLst>
          </p:cNvPr>
          <p:cNvSpPr/>
          <p:nvPr/>
        </p:nvSpPr>
        <p:spPr>
          <a:xfrm>
            <a:off x="4923201" y="2510084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8D3973-DD9D-F39E-2EBC-F6C96370881C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4844943" y="2270382"/>
            <a:ext cx="156516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CEC1B6E-A653-F9AD-FC0B-AC5C93558DCB}"/>
              </a:ext>
            </a:extLst>
          </p:cNvPr>
          <p:cNvSpPr/>
          <p:nvPr/>
        </p:nvSpPr>
        <p:spPr>
          <a:xfrm>
            <a:off x="5485893" y="3315562"/>
            <a:ext cx="581986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CDECAA-453F-8B9D-5C7E-AA637F6E049D}"/>
              </a:ext>
            </a:extLst>
          </p:cNvPr>
          <p:cNvCxnSpPr>
            <a:cxnSpLocks/>
            <a:stCxn id="13" idx="5"/>
            <a:endCxn id="19" idx="1"/>
          </p:cNvCxnSpPr>
          <p:nvPr/>
        </p:nvCxnSpPr>
        <p:spPr>
          <a:xfrm>
            <a:off x="5379325" y="2966208"/>
            <a:ext cx="191798" cy="4276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59506E-BE12-F319-08FA-BDDAC8EF62DF}"/>
              </a:ext>
            </a:extLst>
          </p:cNvPr>
          <p:cNvSpPr/>
          <p:nvPr/>
        </p:nvSpPr>
        <p:spPr>
          <a:xfrm>
            <a:off x="2463260" y="1814258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367EBF0-5B43-7A73-3517-DCFF08F4DD25}"/>
              </a:ext>
            </a:extLst>
          </p:cNvPr>
          <p:cNvSpPr/>
          <p:nvPr/>
        </p:nvSpPr>
        <p:spPr>
          <a:xfrm>
            <a:off x="1752404" y="2472908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F5E704-8B87-BBA4-770D-4008952DA7D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2208528" y="2270382"/>
            <a:ext cx="332990" cy="2807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10CDCFD-B797-109A-282C-1BC4FCD91448}"/>
              </a:ext>
            </a:extLst>
          </p:cNvPr>
          <p:cNvSpPr/>
          <p:nvPr/>
        </p:nvSpPr>
        <p:spPr>
          <a:xfrm>
            <a:off x="2998129" y="2510084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4C62D4-AE06-E8CE-22D1-CA99A89AF776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2919384" y="2270382"/>
            <a:ext cx="157003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6354AE6-F462-9FD5-B77E-BD56232534DE}"/>
              </a:ext>
            </a:extLst>
          </p:cNvPr>
          <p:cNvSpPr/>
          <p:nvPr/>
        </p:nvSpPr>
        <p:spPr>
          <a:xfrm>
            <a:off x="3386859" y="3357667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4D0917-F980-4223-09BB-6AAF44C5178B}"/>
              </a:ext>
            </a:extLst>
          </p:cNvPr>
          <p:cNvCxnSpPr>
            <a:cxnSpLocks/>
            <a:stCxn id="42" idx="4"/>
            <a:endCxn id="45" idx="1"/>
          </p:cNvCxnSpPr>
          <p:nvPr/>
        </p:nvCxnSpPr>
        <p:spPr>
          <a:xfrm>
            <a:off x="3265320" y="3044466"/>
            <a:ext cx="199797" cy="3914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239221" y="4104454"/>
            <a:ext cx="23776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b="1">
                <a:solidFill>
                  <a:schemeClr val="tx1"/>
                </a:solidFill>
              </a:rPr>
              <a:t>Case 1: </a:t>
            </a:r>
            <a:r>
              <a:rPr lang="vi-VN">
                <a:solidFill>
                  <a:schemeClr val="tx1"/>
                </a:solidFill>
              </a:rPr>
              <a:t>có Null con trái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B9847C-F07C-8BCD-FDF3-7E1CA146595A}"/>
              </a:ext>
            </a:extLst>
          </p:cNvPr>
          <p:cNvSpPr txBox="1"/>
          <p:nvPr/>
        </p:nvSpPr>
        <p:spPr>
          <a:xfrm>
            <a:off x="998247" y="663494"/>
            <a:ext cx="135881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600">
                <a:solidFill>
                  <a:schemeClr val="tx1"/>
                </a:solidFill>
              </a:rPr>
              <a:t>Xóa (19)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A0E4AC-F0C7-8139-DB58-89831FF39553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809661" y="2966208"/>
            <a:ext cx="191798" cy="469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Google Shape;1637;p41">
            <a:extLst>
              <a:ext uri="{FF2B5EF4-FFF2-40B4-BE49-F238E27FC236}">
                <a16:creationId xmlns:a16="http://schemas.microsoft.com/office/drawing/2014/main" id="{AE293BC2-6FBE-EA07-BD38-A2BF9CF45761}"/>
              </a:ext>
            </a:extLst>
          </p:cNvPr>
          <p:cNvSpPr txBox="1">
            <a:spLocks/>
          </p:cNvSpPr>
          <p:nvPr/>
        </p:nvSpPr>
        <p:spPr>
          <a:xfrm>
            <a:off x="4527072" y="3284168"/>
            <a:ext cx="710994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NULL</a:t>
            </a:r>
          </a:p>
        </p:txBody>
      </p:sp>
      <p:sp>
        <p:nvSpPr>
          <p:cNvPr id="92" name="Google Shape;1637;p41">
            <a:extLst>
              <a:ext uri="{FF2B5EF4-FFF2-40B4-BE49-F238E27FC236}">
                <a16:creationId xmlns:a16="http://schemas.microsoft.com/office/drawing/2014/main" id="{C96FF005-8F4B-5AA4-C556-2D8FF1356CCD}"/>
              </a:ext>
            </a:extLst>
          </p:cNvPr>
          <p:cNvSpPr txBox="1">
            <a:spLocks/>
          </p:cNvSpPr>
          <p:nvPr/>
        </p:nvSpPr>
        <p:spPr>
          <a:xfrm>
            <a:off x="5533146" y="2510084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93" name="Google Shape;1637;p41">
            <a:extLst>
              <a:ext uri="{FF2B5EF4-FFF2-40B4-BE49-F238E27FC236}">
                <a16:creationId xmlns:a16="http://schemas.microsoft.com/office/drawing/2014/main" id="{D153F71A-B5FB-8289-7D77-92717540FE06}"/>
              </a:ext>
            </a:extLst>
          </p:cNvPr>
          <p:cNvSpPr txBox="1">
            <a:spLocks/>
          </p:cNvSpPr>
          <p:nvPr/>
        </p:nvSpPr>
        <p:spPr>
          <a:xfrm>
            <a:off x="6135472" y="3340955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D63731-6E61-C461-8593-5C72F28AA455}"/>
              </a:ext>
            </a:extLst>
          </p:cNvPr>
          <p:cNvSpPr txBox="1"/>
          <p:nvPr/>
        </p:nvSpPr>
        <p:spPr>
          <a:xfrm>
            <a:off x="5785494" y="2315267"/>
            <a:ext cx="157906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transplant (z,x)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6FF40A-A288-0448-0F98-D4D17A17B260}"/>
              </a:ext>
            </a:extLst>
          </p:cNvPr>
          <p:cNvSpPr txBox="1"/>
          <p:nvPr/>
        </p:nvSpPr>
        <p:spPr>
          <a:xfrm>
            <a:off x="5278345" y="1809464"/>
            <a:ext cx="17387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Màu gốc z = </a:t>
            </a:r>
            <a:r>
              <a:rPr lang="vi-VN" b="1">
                <a:solidFill>
                  <a:schemeClr val="tx1"/>
                </a:solidFill>
              </a:rPr>
              <a:t>đen</a:t>
            </a:r>
          </a:p>
        </p:txBody>
      </p:sp>
      <p:sp>
        <p:nvSpPr>
          <p:cNvPr id="96" name="Google Shape;1637;p41">
            <a:extLst>
              <a:ext uri="{FF2B5EF4-FFF2-40B4-BE49-F238E27FC236}">
                <a16:creationId xmlns:a16="http://schemas.microsoft.com/office/drawing/2014/main" id="{FFA459BE-5700-B082-BA93-B6F65F1CE8F5}"/>
              </a:ext>
            </a:extLst>
          </p:cNvPr>
          <p:cNvSpPr txBox="1">
            <a:spLocks/>
          </p:cNvSpPr>
          <p:nvPr/>
        </p:nvSpPr>
        <p:spPr>
          <a:xfrm>
            <a:off x="5525847" y="2503043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56E94C-7AC2-5AE7-CF11-3BD4B9A343BC}"/>
              </a:ext>
            </a:extLst>
          </p:cNvPr>
          <p:cNvSpPr txBox="1"/>
          <p:nvPr/>
        </p:nvSpPr>
        <p:spPr>
          <a:xfrm>
            <a:off x="4905560" y="3022035"/>
            <a:ext cx="157906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delete_fixup (x)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28D8274-AA3E-C264-043C-FDBF217A2C3A}"/>
              </a:ext>
            </a:extLst>
          </p:cNvPr>
          <p:cNvSpPr/>
          <p:nvPr/>
        </p:nvSpPr>
        <p:spPr>
          <a:xfrm>
            <a:off x="4921894" y="2520380"/>
            <a:ext cx="581986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93827E-6 L -0.06371 -0.1549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-774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9" grpId="1" animBg="1"/>
      <p:bldP spid="91" grpId="0" build="allAtOnce"/>
      <p:bldP spid="92" grpId="0" build="allAtOnce"/>
      <p:bldP spid="93" grpId="0" build="allAtOnce"/>
      <p:bldP spid="94" grpId="0"/>
      <p:bldP spid="94" grpId="1"/>
      <p:bldP spid="95" grpId="0"/>
      <p:bldP spid="97" grpId="0"/>
      <p:bldP spid="9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6491534-8684-49D3-567B-7615D2D2CD2A}"/>
              </a:ext>
            </a:extLst>
          </p:cNvPr>
          <p:cNvSpPr/>
          <p:nvPr/>
        </p:nvSpPr>
        <p:spPr>
          <a:xfrm>
            <a:off x="4037618" y="921069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322A98-580F-4B18-0A38-C21DA1E3EB4E}"/>
              </a:ext>
            </a:extLst>
          </p:cNvPr>
          <p:cNvCxnSpPr>
            <a:cxnSpLocks/>
            <a:stCxn id="7" idx="3"/>
            <a:endCxn id="39" idx="7"/>
          </p:cNvCxnSpPr>
          <p:nvPr/>
        </p:nvCxnSpPr>
        <p:spPr>
          <a:xfrm flipH="1">
            <a:off x="3508734" y="1377193"/>
            <a:ext cx="607142" cy="557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C77A04-26C0-8A6B-DE95-AE23BF203759}"/>
              </a:ext>
            </a:extLst>
          </p:cNvPr>
          <p:cNvSpPr/>
          <p:nvPr/>
        </p:nvSpPr>
        <p:spPr>
          <a:xfrm>
            <a:off x="4978169" y="1856789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875767-69F0-C15C-1674-FB2CE784A8F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493742" y="1377193"/>
            <a:ext cx="562685" cy="557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A1E9404-F0E9-2F01-CDBD-799A63A07FB1}"/>
              </a:ext>
            </a:extLst>
          </p:cNvPr>
          <p:cNvSpPr/>
          <p:nvPr/>
        </p:nvSpPr>
        <p:spPr>
          <a:xfrm>
            <a:off x="4470432" y="2552615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65EED3-ACB9-67A4-2C14-7F9E661F5267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4926556" y="2312913"/>
            <a:ext cx="129871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2AFE6EA-D65F-545C-B54E-D996E045516C}"/>
              </a:ext>
            </a:extLst>
          </p:cNvPr>
          <p:cNvSpPr/>
          <p:nvPr/>
        </p:nvSpPr>
        <p:spPr>
          <a:xfrm>
            <a:off x="5512551" y="2552615"/>
            <a:ext cx="55833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8D3973-DD9D-F39E-2EBC-F6C96370881C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5434293" y="2312913"/>
            <a:ext cx="160024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59506E-BE12-F319-08FA-BDDAC8EF62DF}"/>
              </a:ext>
            </a:extLst>
          </p:cNvPr>
          <p:cNvSpPr/>
          <p:nvPr/>
        </p:nvSpPr>
        <p:spPr>
          <a:xfrm>
            <a:off x="3052610" y="1856789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367EBF0-5B43-7A73-3517-DCFF08F4DD25}"/>
              </a:ext>
            </a:extLst>
          </p:cNvPr>
          <p:cNvSpPr/>
          <p:nvPr/>
        </p:nvSpPr>
        <p:spPr>
          <a:xfrm>
            <a:off x="2417729" y="2531367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F5E704-8B87-BBA4-770D-4008952DA7D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2873853" y="2312913"/>
            <a:ext cx="257015" cy="296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10CDCFD-B797-109A-282C-1BC4FCD91448}"/>
              </a:ext>
            </a:extLst>
          </p:cNvPr>
          <p:cNvSpPr/>
          <p:nvPr/>
        </p:nvSpPr>
        <p:spPr>
          <a:xfrm>
            <a:off x="3587479" y="2552615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4C62D4-AE06-E8CE-22D1-CA99A89AF776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3508734" y="2312913"/>
            <a:ext cx="157003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6354AE6-F462-9FD5-B77E-BD56232534DE}"/>
              </a:ext>
            </a:extLst>
          </p:cNvPr>
          <p:cNvSpPr/>
          <p:nvPr/>
        </p:nvSpPr>
        <p:spPr>
          <a:xfrm>
            <a:off x="3936050" y="3290765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4D0917-F980-4223-09BB-6AAF44C5178B}"/>
              </a:ext>
            </a:extLst>
          </p:cNvPr>
          <p:cNvCxnSpPr>
            <a:cxnSpLocks/>
            <a:stCxn id="42" idx="4"/>
            <a:endCxn id="45" idx="1"/>
          </p:cNvCxnSpPr>
          <p:nvPr/>
        </p:nvCxnSpPr>
        <p:spPr>
          <a:xfrm>
            <a:off x="3854670" y="3086997"/>
            <a:ext cx="159638" cy="2820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828571" y="4146985"/>
            <a:ext cx="23776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b="1">
                <a:solidFill>
                  <a:schemeClr val="tx1"/>
                </a:solidFill>
              </a:rPr>
              <a:t>Case 2: </a:t>
            </a:r>
            <a:r>
              <a:rPr lang="vi-VN">
                <a:solidFill>
                  <a:schemeClr val="tx1"/>
                </a:solidFill>
              </a:rPr>
              <a:t>có Null con phải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B9847C-F07C-8BCD-FDF3-7E1CA146595A}"/>
              </a:ext>
            </a:extLst>
          </p:cNvPr>
          <p:cNvSpPr txBox="1"/>
          <p:nvPr/>
        </p:nvSpPr>
        <p:spPr>
          <a:xfrm>
            <a:off x="1587597" y="706025"/>
            <a:ext cx="135881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600">
                <a:solidFill>
                  <a:schemeClr val="tx1"/>
                </a:solidFill>
              </a:rPr>
              <a:t>Xóa (5)</a:t>
            </a:r>
          </a:p>
        </p:txBody>
      </p:sp>
      <p:sp>
        <p:nvSpPr>
          <p:cNvPr id="92" name="Google Shape;1637;p41">
            <a:extLst>
              <a:ext uri="{FF2B5EF4-FFF2-40B4-BE49-F238E27FC236}">
                <a16:creationId xmlns:a16="http://schemas.microsoft.com/office/drawing/2014/main" id="{C96FF005-8F4B-5AA4-C556-2D8FF1356CCD}"/>
              </a:ext>
            </a:extLst>
          </p:cNvPr>
          <p:cNvSpPr txBox="1">
            <a:spLocks/>
          </p:cNvSpPr>
          <p:nvPr/>
        </p:nvSpPr>
        <p:spPr>
          <a:xfrm>
            <a:off x="2111014" y="2488698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D63731-6E61-C461-8593-5C72F28AA455}"/>
              </a:ext>
            </a:extLst>
          </p:cNvPr>
          <p:cNvSpPr txBox="1"/>
          <p:nvPr/>
        </p:nvSpPr>
        <p:spPr>
          <a:xfrm>
            <a:off x="659425" y="2636773"/>
            <a:ext cx="157906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transplant (z,x)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6FF40A-A288-0448-0F98-D4D17A17B260}"/>
              </a:ext>
            </a:extLst>
          </p:cNvPr>
          <p:cNvSpPr txBox="1"/>
          <p:nvPr/>
        </p:nvSpPr>
        <p:spPr>
          <a:xfrm>
            <a:off x="827361" y="1956017"/>
            <a:ext cx="17387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Màu gốc z = </a:t>
            </a:r>
            <a:r>
              <a:rPr lang="vi-VN" b="1">
                <a:solidFill>
                  <a:schemeClr val="tx1"/>
                </a:solidFill>
              </a:rPr>
              <a:t>đen</a:t>
            </a:r>
          </a:p>
        </p:txBody>
      </p:sp>
      <p:sp>
        <p:nvSpPr>
          <p:cNvPr id="96" name="Google Shape;1637;p41">
            <a:extLst>
              <a:ext uri="{FF2B5EF4-FFF2-40B4-BE49-F238E27FC236}">
                <a16:creationId xmlns:a16="http://schemas.microsoft.com/office/drawing/2014/main" id="{FFA459BE-5700-B082-BA93-B6F65F1CE8F5}"/>
              </a:ext>
            </a:extLst>
          </p:cNvPr>
          <p:cNvSpPr txBox="1">
            <a:spLocks/>
          </p:cNvSpPr>
          <p:nvPr/>
        </p:nvSpPr>
        <p:spPr>
          <a:xfrm>
            <a:off x="1435743" y="3274808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7E7C00-3E76-9605-E5A1-21C3C748724A}"/>
              </a:ext>
            </a:extLst>
          </p:cNvPr>
          <p:cNvSpPr/>
          <p:nvPr/>
        </p:nvSpPr>
        <p:spPr>
          <a:xfrm>
            <a:off x="1750221" y="3290765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8CD188-2991-5FCD-2EB0-714C11349003}"/>
              </a:ext>
            </a:extLst>
          </p:cNvPr>
          <p:cNvCxnSpPr>
            <a:cxnSpLocks/>
            <a:stCxn id="40" idx="3"/>
            <a:endCxn id="3" idx="7"/>
          </p:cNvCxnSpPr>
          <p:nvPr/>
        </p:nvCxnSpPr>
        <p:spPr>
          <a:xfrm flipH="1">
            <a:off x="2206345" y="2987491"/>
            <a:ext cx="289642" cy="3815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20331A-2B97-1CD8-B216-0D7003355348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2873853" y="2987491"/>
            <a:ext cx="106463" cy="4144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Google Shape;1637;p41">
            <a:extLst>
              <a:ext uri="{FF2B5EF4-FFF2-40B4-BE49-F238E27FC236}">
                <a16:creationId xmlns:a16="http://schemas.microsoft.com/office/drawing/2014/main" id="{4F32CEE7-0723-D934-B429-13C3503B4508}"/>
              </a:ext>
            </a:extLst>
          </p:cNvPr>
          <p:cNvSpPr txBox="1">
            <a:spLocks/>
          </p:cNvSpPr>
          <p:nvPr/>
        </p:nvSpPr>
        <p:spPr>
          <a:xfrm>
            <a:off x="2740727" y="3274808"/>
            <a:ext cx="710994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NULL</a:t>
            </a:r>
          </a:p>
        </p:txBody>
      </p:sp>
      <p:sp>
        <p:nvSpPr>
          <p:cNvPr id="32" name="Google Shape;1637;p41">
            <a:extLst>
              <a:ext uri="{FF2B5EF4-FFF2-40B4-BE49-F238E27FC236}">
                <a16:creationId xmlns:a16="http://schemas.microsoft.com/office/drawing/2014/main" id="{DC73B7A5-6AF1-BA58-2878-DDFC6FB82571}"/>
              </a:ext>
            </a:extLst>
          </p:cNvPr>
          <p:cNvSpPr txBox="1">
            <a:spLocks/>
          </p:cNvSpPr>
          <p:nvPr/>
        </p:nvSpPr>
        <p:spPr>
          <a:xfrm>
            <a:off x="2100285" y="2488698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0F8EE-5077-BAA6-8ECA-5CBB905812D7}"/>
              </a:ext>
            </a:extLst>
          </p:cNvPr>
          <p:cNvSpPr txBox="1"/>
          <p:nvPr/>
        </p:nvSpPr>
        <p:spPr>
          <a:xfrm>
            <a:off x="1633510" y="2990481"/>
            <a:ext cx="157906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delete_fixup (x)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41E5D8-E913-A906-142A-AB6F0CC1B979}"/>
              </a:ext>
            </a:extLst>
          </p:cNvPr>
          <p:cNvSpPr/>
          <p:nvPr/>
        </p:nvSpPr>
        <p:spPr>
          <a:xfrm>
            <a:off x="2416247" y="2525818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4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07326 -0.1450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72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92" grpId="0" build="allAtOnce"/>
      <p:bldP spid="94" grpId="0"/>
      <p:bldP spid="94" grpId="1"/>
      <p:bldP spid="95" grpId="0"/>
      <p:bldP spid="96" grpId="0" build="allAtOnce"/>
      <p:bldP spid="3" grpId="0" animBg="1"/>
      <p:bldP spid="3" grpId="1" animBg="1"/>
      <p:bldP spid="28" grpId="0" build="allAtOnce"/>
      <p:bldP spid="33" grpId="0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6491534-8684-49D3-567B-7615D2D2CD2A}"/>
              </a:ext>
            </a:extLst>
          </p:cNvPr>
          <p:cNvSpPr/>
          <p:nvPr/>
        </p:nvSpPr>
        <p:spPr>
          <a:xfrm>
            <a:off x="4304809" y="1242907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322A98-580F-4B18-0A38-C21DA1E3EB4E}"/>
              </a:ext>
            </a:extLst>
          </p:cNvPr>
          <p:cNvCxnSpPr>
            <a:cxnSpLocks/>
            <a:stCxn id="7" idx="3"/>
            <a:endCxn id="39" idx="7"/>
          </p:cNvCxnSpPr>
          <p:nvPr/>
        </p:nvCxnSpPr>
        <p:spPr>
          <a:xfrm flipH="1">
            <a:off x="3775925" y="1699031"/>
            <a:ext cx="607142" cy="557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C77A04-26C0-8A6B-DE95-AE23BF203759}"/>
              </a:ext>
            </a:extLst>
          </p:cNvPr>
          <p:cNvSpPr/>
          <p:nvPr/>
        </p:nvSpPr>
        <p:spPr>
          <a:xfrm>
            <a:off x="5245360" y="2178627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875767-69F0-C15C-1674-FB2CE784A8F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760933" y="1699031"/>
            <a:ext cx="562685" cy="557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A1E9404-F0E9-2F01-CDBD-799A63A07FB1}"/>
              </a:ext>
            </a:extLst>
          </p:cNvPr>
          <p:cNvSpPr/>
          <p:nvPr/>
        </p:nvSpPr>
        <p:spPr>
          <a:xfrm>
            <a:off x="4737623" y="2874453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65EED3-ACB9-67A4-2C14-7F9E661F5267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5193747" y="2634751"/>
            <a:ext cx="129871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2AFE6EA-D65F-545C-B54E-D996E045516C}"/>
              </a:ext>
            </a:extLst>
          </p:cNvPr>
          <p:cNvSpPr/>
          <p:nvPr/>
        </p:nvSpPr>
        <p:spPr>
          <a:xfrm>
            <a:off x="5779742" y="2874453"/>
            <a:ext cx="55833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8D3973-DD9D-F39E-2EBC-F6C96370881C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5701484" y="2634751"/>
            <a:ext cx="160024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59506E-BE12-F319-08FA-BDDAC8EF62DF}"/>
              </a:ext>
            </a:extLst>
          </p:cNvPr>
          <p:cNvSpPr/>
          <p:nvPr/>
        </p:nvSpPr>
        <p:spPr>
          <a:xfrm>
            <a:off x="3319801" y="2178627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367EBF0-5B43-7A73-3517-DCFF08F4DD25}"/>
              </a:ext>
            </a:extLst>
          </p:cNvPr>
          <p:cNvSpPr/>
          <p:nvPr/>
        </p:nvSpPr>
        <p:spPr>
          <a:xfrm>
            <a:off x="2684920" y="2853205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F5E704-8B87-BBA4-770D-4008952DA7D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3141044" y="2634751"/>
            <a:ext cx="257015" cy="296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10CDCFD-B797-109A-282C-1BC4FCD91448}"/>
              </a:ext>
            </a:extLst>
          </p:cNvPr>
          <p:cNvSpPr/>
          <p:nvPr/>
        </p:nvSpPr>
        <p:spPr>
          <a:xfrm>
            <a:off x="3854670" y="2874453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4C62D4-AE06-E8CE-22D1-CA99A89AF776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3775925" y="2634751"/>
            <a:ext cx="157003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6354AE6-F462-9FD5-B77E-BD56232534DE}"/>
              </a:ext>
            </a:extLst>
          </p:cNvPr>
          <p:cNvSpPr/>
          <p:nvPr/>
        </p:nvSpPr>
        <p:spPr>
          <a:xfrm>
            <a:off x="4203241" y="3612603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4D0917-F980-4223-09BB-6AAF44C5178B}"/>
              </a:ext>
            </a:extLst>
          </p:cNvPr>
          <p:cNvCxnSpPr>
            <a:cxnSpLocks/>
            <a:stCxn id="42" idx="4"/>
            <a:endCxn id="45" idx="1"/>
          </p:cNvCxnSpPr>
          <p:nvPr/>
        </p:nvCxnSpPr>
        <p:spPr>
          <a:xfrm>
            <a:off x="4121861" y="3408835"/>
            <a:ext cx="159638" cy="2820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828570" y="4146985"/>
            <a:ext cx="290877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b="1">
                <a:solidFill>
                  <a:schemeClr val="tx1"/>
                </a:solidFill>
              </a:rPr>
              <a:t>Case 3: </a:t>
            </a:r>
            <a:r>
              <a:rPr lang="vi-VN">
                <a:solidFill>
                  <a:schemeClr val="tx1"/>
                </a:solidFill>
              </a:rPr>
              <a:t>không có Null con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B9847C-F07C-8BCD-FDF3-7E1CA146595A}"/>
              </a:ext>
            </a:extLst>
          </p:cNvPr>
          <p:cNvSpPr txBox="1"/>
          <p:nvPr/>
        </p:nvSpPr>
        <p:spPr>
          <a:xfrm>
            <a:off x="1587597" y="706025"/>
            <a:ext cx="135881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600">
                <a:solidFill>
                  <a:schemeClr val="tx1"/>
                </a:solidFill>
              </a:rPr>
              <a:t>Xóa (12)</a:t>
            </a:r>
          </a:p>
        </p:txBody>
      </p:sp>
      <p:sp>
        <p:nvSpPr>
          <p:cNvPr id="96" name="Google Shape;1637;p41">
            <a:extLst>
              <a:ext uri="{FF2B5EF4-FFF2-40B4-BE49-F238E27FC236}">
                <a16:creationId xmlns:a16="http://schemas.microsoft.com/office/drawing/2014/main" id="{FFA459BE-5700-B082-BA93-B6F65F1CE8F5}"/>
              </a:ext>
            </a:extLst>
          </p:cNvPr>
          <p:cNvSpPr txBox="1">
            <a:spLocks/>
          </p:cNvSpPr>
          <p:nvPr/>
        </p:nvSpPr>
        <p:spPr>
          <a:xfrm>
            <a:off x="3995226" y="1203800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2" name="Google Shape;1637;p41">
            <a:extLst>
              <a:ext uri="{FF2B5EF4-FFF2-40B4-BE49-F238E27FC236}">
                <a16:creationId xmlns:a16="http://schemas.microsoft.com/office/drawing/2014/main" id="{7525A0AB-A699-A43B-FF68-AA6BB2BC7B2C}"/>
              </a:ext>
            </a:extLst>
          </p:cNvPr>
          <p:cNvSpPr txBox="1">
            <a:spLocks/>
          </p:cNvSpPr>
          <p:nvPr/>
        </p:nvSpPr>
        <p:spPr>
          <a:xfrm>
            <a:off x="5068748" y="3549848"/>
            <a:ext cx="710994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NULL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7E28F4-76C9-DA53-3EEF-2DB2FA3BC458}"/>
              </a:ext>
            </a:extLst>
          </p:cNvPr>
          <p:cNvCxnSpPr>
            <a:cxnSpLocks/>
          </p:cNvCxnSpPr>
          <p:nvPr/>
        </p:nvCxnSpPr>
        <p:spPr>
          <a:xfrm>
            <a:off x="5193747" y="3325458"/>
            <a:ext cx="192293" cy="3602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BDB4ED-1F4F-036A-86DA-40D30976547F}"/>
              </a:ext>
            </a:extLst>
          </p:cNvPr>
          <p:cNvSpPr txBox="1"/>
          <p:nvPr/>
        </p:nvSpPr>
        <p:spPr>
          <a:xfrm>
            <a:off x="5587541" y="1318466"/>
            <a:ext cx="2121064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Tìm giá trị nhỏ nhất ở z.cây con phải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1AB3B5-AAF1-96FF-53AB-AAAD6B50FF65}"/>
              </a:ext>
            </a:extLst>
          </p:cNvPr>
          <p:cNvCxnSpPr/>
          <p:nvPr/>
        </p:nvCxnSpPr>
        <p:spPr>
          <a:xfrm flipH="1">
            <a:off x="5779742" y="2017183"/>
            <a:ext cx="514732" cy="300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637;p41">
            <a:extLst>
              <a:ext uri="{FF2B5EF4-FFF2-40B4-BE49-F238E27FC236}">
                <a16:creationId xmlns:a16="http://schemas.microsoft.com/office/drawing/2014/main" id="{A686A8DB-F067-143E-9AC5-1A6D206D0456}"/>
              </a:ext>
            </a:extLst>
          </p:cNvPr>
          <p:cNvSpPr txBox="1">
            <a:spLocks/>
          </p:cNvSpPr>
          <p:nvPr/>
        </p:nvSpPr>
        <p:spPr>
          <a:xfrm>
            <a:off x="5295658" y="2898066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5" name="Google Shape;1637;p41">
            <a:extLst>
              <a:ext uri="{FF2B5EF4-FFF2-40B4-BE49-F238E27FC236}">
                <a16:creationId xmlns:a16="http://schemas.microsoft.com/office/drawing/2014/main" id="{1D65C2E3-814F-8F39-DC26-2A508A6C211B}"/>
              </a:ext>
            </a:extLst>
          </p:cNvPr>
          <p:cNvSpPr txBox="1">
            <a:spLocks/>
          </p:cNvSpPr>
          <p:nvPr/>
        </p:nvSpPr>
        <p:spPr>
          <a:xfrm>
            <a:off x="5558347" y="3551409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1CF88A-E0B3-FEA7-C967-8ED47B36323E}"/>
              </a:ext>
            </a:extLst>
          </p:cNvPr>
          <p:cNvSpPr txBox="1"/>
          <p:nvPr/>
        </p:nvSpPr>
        <p:spPr>
          <a:xfrm>
            <a:off x="5861508" y="3813799"/>
            <a:ext cx="17387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Màu gốc y = </a:t>
            </a:r>
            <a:r>
              <a:rPr lang="vi-VN" b="1">
                <a:solidFill>
                  <a:schemeClr val="tx1"/>
                </a:solidFill>
              </a:rPr>
              <a:t>đen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86DB8-70BA-33D4-7A37-A98E43C62699}"/>
              </a:ext>
            </a:extLst>
          </p:cNvPr>
          <p:cNvSpPr txBox="1"/>
          <p:nvPr/>
        </p:nvSpPr>
        <p:spPr>
          <a:xfrm>
            <a:off x="5603130" y="3344600"/>
            <a:ext cx="157906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transplant (y,x)</a:t>
            </a:r>
          </a:p>
        </p:txBody>
      </p:sp>
      <p:sp>
        <p:nvSpPr>
          <p:cNvPr id="30" name="Google Shape;1637;p41">
            <a:extLst>
              <a:ext uri="{FF2B5EF4-FFF2-40B4-BE49-F238E27FC236}">
                <a16:creationId xmlns:a16="http://schemas.microsoft.com/office/drawing/2014/main" id="{B2B3CF75-4F04-D305-8059-E957451DF224}"/>
              </a:ext>
            </a:extLst>
          </p:cNvPr>
          <p:cNvSpPr txBox="1">
            <a:spLocks/>
          </p:cNvSpPr>
          <p:nvPr/>
        </p:nvSpPr>
        <p:spPr>
          <a:xfrm>
            <a:off x="5289893" y="2844923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A73D2C-B977-F93B-62EB-08C1C6F11FC0}"/>
              </a:ext>
            </a:extLst>
          </p:cNvPr>
          <p:cNvSpPr/>
          <p:nvPr/>
        </p:nvSpPr>
        <p:spPr>
          <a:xfrm>
            <a:off x="5237859" y="1044798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Google Shape;1637;p41">
            <a:extLst>
              <a:ext uri="{FF2B5EF4-FFF2-40B4-BE49-F238E27FC236}">
                <a16:creationId xmlns:a16="http://schemas.microsoft.com/office/drawing/2014/main" id="{496CE6DE-CC7C-0527-8FD7-8B53BB269722}"/>
              </a:ext>
            </a:extLst>
          </p:cNvPr>
          <p:cNvSpPr txBox="1">
            <a:spLocks/>
          </p:cNvSpPr>
          <p:nvPr/>
        </p:nvSpPr>
        <p:spPr>
          <a:xfrm>
            <a:off x="5824172" y="1046630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237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32099E-6 L -0.03212 -0.13672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685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6" grpId="0"/>
      <p:bldP spid="2" grpId="0"/>
      <p:bldP spid="2" grpId="1"/>
      <p:bldP spid="20" grpId="0"/>
      <p:bldP spid="20" grpId="1"/>
      <p:bldP spid="24" grpId="0"/>
      <p:bldP spid="24" grpId="1"/>
      <p:bldP spid="25" grpId="0"/>
      <p:bldP spid="25" grpId="1"/>
      <p:bldP spid="26" grpId="0"/>
      <p:bldP spid="29" grpId="0"/>
      <p:bldP spid="30" grpId="0"/>
      <p:bldP spid="31" grpId="0" animBg="1"/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6491534-8684-49D3-567B-7615D2D2CD2A}"/>
              </a:ext>
            </a:extLst>
          </p:cNvPr>
          <p:cNvSpPr/>
          <p:nvPr/>
        </p:nvSpPr>
        <p:spPr>
          <a:xfrm>
            <a:off x="4304809" y="1242907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322A98-580F-4B18-0A38-C21DA1E3EB4E}"/>
              </a:ext>
            </a:extLst>
          </p:cNvPr>
          <p:cNvCxnSpPr>
            <a:cxnSpLocks/>
            <a:stCxn id="7" idx="3"/>
            <a:endCxn id="39" idx="7"/>
          </p:cNvCxnSpPr>
          <p:nvPr/>
        </p:nvCxnSpPr>
        <p:spPr>
          <a:xfrm flipH="1">
            <a:off x="3775925" y="1699031"/>
            <a:ext cx="607142" cy="557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C77A04-26C0-8A6B-DE95-AE23BF203759}"/>
              </a:ext>
            </a:extLst>
          </p:cNvPr>
          <p:cNvSpPr/>
          <p:nvPr/>
        </p:nvSpPr>
        <p:spPr>
          <a:xfrm>
            <a:off x="5245360" y="2178627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875767-69F0-C15C-1674-FB2CE784A8F7}"/>
              </a:ext>
            </a:extLst>
          </p:cNvPr>
          <p:cNvCxnSpPr>
            <a:cxnSpLocks/>
            <a:stCxn id="31" idx="4"/>
            <a:endCxn id="9" idx="0"/>
          </p:cNvCxnSpPr>
          <p:nvPr/>
        </p:nvCxnSpPr>
        <p:spPr>
          <a:xfrm>
            <a:off x="5505050" y="1579180"/>
            <a:ext cx="7501" cy="599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65EED3-ACB9-67A4-2C14-7F9E661F5267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193747" y="2634751"/>
            <a:ext cx="129871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2AFE6EA-D65F-545C-B54E-D996E045516C}"/>
              </a:ext>
            </a:extLst>
          </p:cNvPr>
          <p:cNvSpPr/>
          <p:nvPr/>
        </p:nvSpPr>
        <p:spPr>
          <a:xfrm>
            <a:off x="5779742" y="2874453"/>
            <a:ext cx="55833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8D3973-DD9D-F39E-2EBC-F6C96370881C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5701484" y="2634751"/>
            <a:ext cx="160024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59506E-BE12-F319-08FA-BDDAC8EF62DF}"/>
              </a:ext>
            </a:extLst>
          </p:cNvPr>
          <p:cNvSpPr/>
          <p:nvPr/>
        </p:nvSpPr>
        <p:spPr>
          <a:xfrm>
            <a:off x="3319801" y="2178627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367EBF0-5B43-7A73-3517-DCFF08F4DD25}"/>
              </a:ext>
            </a:extLst>
          </p:cNvPr>
          <p:cNvSpPr/>
          <p:nvPr/>
        </p:nvSpPr>
        <p:spPr>
          <a:xfrm>
            <a:off x="2684920" y="2853205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F5E704-8B87-BBA4-770D-4008952DA7D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3141044" y="2634751"/>
            <a:ext cx="257015" cy="296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10CDCFD-B797-109A-282C-1BC4FCD91448}"/>
              </a:ext>
            </a:extLst>
          </p:cNvPr>
          <p:cNvSpPr/>
          <p:nvPr/>
        </p:nvSpPr>
        <p:spPr>
          <a:xfrm>
            <a:off x="3854670" y="2874453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4C62D4-AE06-E8CE-22D1-CA99A89AF776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3775925" y="2634751"/>
            <a:ext cx="157003" cy="317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6354AE6-F462-9FD5-B77E-BD56232534DE}"/>
              </a:ext>
            </a:extLst>
          </p:cNvPr>
          <p:cNvSpPr/>
          <p:nvPr/>
        </p:nvSpPr>
        <p:spPr>
          <a:xfrm>
            <a:off x="4203241" y="3612603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4D0917-F980-4223-09BB-6AAF44C5178B}"/>
              </a:ext>
            </a:extLst>
          </p:cNvPr>
          <p:cNvCxnSpPr>
            <a:cxnSpLocks/>
            <a:stCxn id="42" idx="4"/>
            <a:endCxn id="45" idx="1"/>
          </p:cNvCxnSpPr>
          <p:nvPr/>
        </p:nvCxnSpPr>
        <p:spPr>
          <a:xfrm>
            <a:off x="4121861" y="3408835"/>
            <a:ext cx="159638" cy="2820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828570" y="4146985"/>
            <a:ext cx="290877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b="1">
                <a:solidFill>
                  <a:schemeClr val="tx1"/>
                </a:solidFill>
              </a:rPr>
              <a:t>Case 3: </a:t>
            </a:r>
            <a:r>
              <a:rPr lang="vi-VN">
                <a:solidFill>
                  <a:schemeClr val="tx1"/>
                </a:solidFill>
              </a:rPr>
              <a:t>không có Null con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B9847C-F07C-8BCD-FDF3-7E1CA146595A}"/>
              </a:ext>
            </a:extLst>
          </p:cNvPr>
          <p:cNvSpPr txBox="1"/>
          <p:nvPr/>
        </p:nvSpPr>
        <p:spPr>
          <a:xfrm>
            <a:off x="1587597" y="706025"/>
            <a:ext cx="135881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600">
                <a:solidFill>
                  <a:schemeClr val="tx1"/>
                </a:solidFill>
              </a:rPr>
              <a:t>Xóa (12)</a:t>
            </a:r>
          </a:p>
        </p:txBody>
      </p:sp>
      <p:sp>
        <p:nvSpPr>
          <p:cNvPr id="96" name="Google Shape;1637;p41">
            <a:extLst>
              <a:ext uri="{FF2B5EF4-FFF2-40B4-BE49-F238E27FC236}">
                <a16:creationId xmlns:a16="http://schemas.microsoft.com/office/drawing/2014/main" id="{FFA459BE-5700-B082-BA93-B6F65F1CE8F5}"/>
              </a:ext>
            </a:extLst>
          </p:cNvPr>
          <p:cNvSpPr txBox="1">
            <a:spLocks/>
          </p:cNvSpPr>
          <p:nvPr/>
        </p:nvSpPr>
        <p:spPr>
          <a:xfrm>
            <a:off x="3995226" y="1203800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2" name="Google Shape;1637;p41">
            <a:extLst>
              <a:ext uri="{FF2B5EF4-FFF2-40B4-BE49-F238E27FC236}">
                <a16:creationId xmlns:a16="http://schemas.microsoft.com/office/drawing/2014/main" id="{7525A0AB-A699-A43B-FF68-AA6BB2BC7B2C}"/>
              </a:ext>
            </a:extLst>
          </p:cNvPr>
          <p:cNvSpPr txBox="1">
            <a:spLocks/>
          </p:cNvSpPr>
          <p:nvPr/>
        </p:nvSpPr>
        <p:spPr>
          <a:xfrm>
            <a:off x="4801557" y="2865738"/>
            <a:ext cx="710994" cy="48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/>
              <a:t>NULL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A73D2C-B977-F93B-62EB-08C1C6F11FC0}"/>
              </a:ext>
            </a:extLst>
          </p:cNvPr>
          <p:cNvSpPr/>
          <p:nvPr/>
        </p:nvSpPr>
        <p:spPr>
          <a:xfrm>
            <a:off x="5237859" y="1044798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Google Shape;1637;p41">
            <a:extLst>
              <a:ext uri="{FF2B5EF4-FFF2-40B4-BE49-F238E27FC236}">
                <a16:creationId xmlns:a16="http://schemas.microsoft.com/office/drawing/2014/main" id="{496CE6DE-CC7C-0527-8FD7-8B53BB269722}"/>
              </a:ext>
            </a:extLst>
          </p:cNvPr>
          <p:cNvSpPr txBox="1">
            <a:spLocks/>
          </p:cNvSpPr>
          <p:nvPr/>
        </p:nvSpPr>
        <p:spPr>
          <a:xfrm>
            <a:off x="5824172" y="1046630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936F3D1E-FF30-FBAE-E364-57C81D3B720D}"/>
              </a:ext>
            </a:extLst>
          </p:cNvPr>
          <p:cNvSpPr txBox="1">
            <a:spLocks/>
          </p:cNvSpPr>
          <p:nvPr/>
        </p:nvSpPr>
        <p:spPr>
          <a:xfrm>
            <a:off x="5258739" y="2866014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C9EB54-3A06-A12B-E9C4-6D4D8815669A}"/>
              </a:ext>
            </a:extLst>
          </p:cNvPr>
          <p:cNvSpPr txBox="1"/>
          <p:nvPr/>
        </p:nvSpPr>
        <p:spPr>
          <a:xfrm>
            <a:off x="5861508" y="3813799"/>
            <a:ext cx="17387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Màu gốc y = </a:t>
            </a:r>
            <a:r>
              <a:rPr lang="vi-VN" b="1">
                <a:solidFill>
                  <a:schemeClr val="tx1"/>
                </a:solidFill>
              </a:rPr>
              <a:t>đen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801A74-4985-443B-6BF0-0D5B65023105}"/>
              </a:ext>
            </a:extLst>
          </p:cNvPr>
          <p:cNvGrpSpPr/>
          <p:nvPr/>
        </p:nvGrpSpPr>
        <p:grpSpPr>
          <a:xfrm>
            <a:off x="4287860" y="753953"/>
            <a:ext cx="957579" cy="488954"/>
            <a:chOff x="4287860" y="753953"/>
            <a:chExt cx="957579" cy="488954"/>
          </a:xfrm>
        </p:grpSpPr>
        <p:sp>
          <p:nvSpPr>
            <p:cNvPr id="18" name="Google Shape;1637;p41">
              <a:extLst>
                <a:ext uri="{FF2B5EF4-FFF2-40B4-BE49-F238E27FC236}">
                  <a16:creationId xmlns:a16="http://schemas.microsoft.com/office/drawing/2014/main" id="{B462B96B-F65B-5B54-CA1A-561A0EC591B7}"/>
                </a:ext>
              </a:extLst>
            </p:cNvPr>
            <p:cNvSpPr txBox="1">
              <a:spLocks/>
            </p:cNvSpPr>
            <p:nvPr/>
          </p:nvSpPr>
          <p:spPr>
            <a:xfrm>
              <a:off x="4287860" y="753953"/>
              <a:ext cx="553145" cy="488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>
                <a:lnSpc>
                  <a:spcPct val="150000"/>
                </a:lnSpc>
                <a:buSzPct val="100000"/>
              </a:pPr>
              <a:r>
                <a:rPr lang="vi-VN"/>
                <a:t>root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22537E-2C56-F944-E7F3-EB85D4AEAE24}"/>
                </a:ext>
              </a:extLst>
            </p:cNvPr>
            <p:cNvCxnSpPr>
              <a:cxnSpLocks/>
            </p:cNvCxnSpPr>
            <p:nvPr/>
          </p:nvCxnSpPr>
          <p:spPr>
            <a:xfrm>
              <a:off x="4801591" y="1044798"/>
              <a:ext cx="443848" cy="1195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3BD1136-B3CF-E2F5-77C3-5F391B8B762B}"/>
              </a:ext>
            </a:extLst>
          </p:cNvPr>
          <p:cNvSpPr txBox="1"/>
          <p:nvPr/>
        </p:nvSpPr>
        <p:spPr>
          <a:xfrm>
            <a:off x="5701484" y="1543637"/>
            <a:ext cx="157906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transplant (z,y)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6D18F6-FBE4-E21B-B41F-CCA9BB83ECC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760933" y="1699031"/>
            <a:ext cx="562685" cy="557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Google Shape;1637;p41">
            <a:extLst>
              <a:ext uri="{FF2B5EF4-FFF2-40B4-BE49-F238E27FC236}">
                <a16:creationId xmlns:a16="http://schemas.microsoft.com/office/drawing/2014/main" id="{F9D9549A-485F-3DAE-6068-F36E579376F6}"/>
              </a:ext>
            </a:extLst>
          </p:cNvPr>
          <p:cNvSpPr txBox="1">
            <a:spLocks/>
          </p:cNvSpPr>
          <p:nvPr/>
        </p:nvSpPr>
        <p:spPr>
          <a:xfrm>
            <a:off x="4847888" y="1203800"/>
            <a:ext cx="286273" cy="3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C1244-ECFF-4B03-053E-B4A9E34596A7}"/>
              </a:ext>
            </a:extLst>
          </p:cNvPr>
          <p:cNvSpPr txBox="1"/>
          <p:nvPr/>
        </p:nvSpPr>
        <p:spPr>
          <a:xfrm>
            <a:off x="5193747" y="3424827"/>
            <a:ext cx="157906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delete_fixup (x)</a:t>
            </a:r>
          </a:p>
        </p:txBody>
      </p:sp>
    </p:spTree>
    <p:extLst>
      <p:ext uri="{BB962C8B-B14F-4D97-AF65-F5344CB8AC3E}">
        <p14:creationId xmlns:p14="http://schemas.microsoft.com/office/powerpoint/2010/main" val="32186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7284E-6 L -0.10191 0.0370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18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19753E-6 L -0.10816 0.0475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6" grpId="0"/>
      <p:bldP spid="31" grpId="0" animBg="1"/>
      <p:bldP spid="35" grpId="0"/>
      <p:bldP spid="22" grpId="0"/>
      <p:bldP spid="34" grpId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330378" y="445025"/>
            <a:ext cx="64832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/>
              <a:t> Tại sao lại có cây đỏ đen?</a:t>
            </a: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536817" y="2393290"/>
            <a:ext cx="3203982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</a:t>
            </a:r>
            <a:r>
              <a:rPr lang="en-US" err="1"/>
              <a:t>ây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đỏ</a:t>
            </a:r>
            <a:r>
              <a:rPr lang="en-US"/>
              <a:t> đen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TH cây </a:t>
            </a:r>
            <a:r>
              <a:rPr lang="en-US" err="1"/>
              <a:t>nhị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cân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khắc</a:t>
            </a:r>
            <a:r>
              <a:rPr lang="en-US"/>
              <a:t> </a:t>
            </a:r>
            <a:r>
              <a:rPr lang="en-US" err="1"/>
              <a:t>phục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yếu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BST</a:t>
            </a:r>
            <a:endParaRPr/>
          </a:p>
        </p:txBody>
      </p:sp>
      <p:grpSp>
        <p:nvGrpSpPr>
          <p:cNvPr id="1646" name="Group 1645">
            <a:extLst>
              <a:ext uri="{FF2B5EF4-FFF2-40B4-BE49-F238E27FC236}">
                <a16:creationId xmlns:a16="http://schemas.microsoft.com/office/drawing/2014/main" id="{F9027C70-150E-BFFE-45B1-9F355E7A9584}"/>
              </a:ext>
            </a:extLst>
          </p:cNvPr>
          <p:cNvGrpSpPr/>
          <p:nvPr/>
        </p:nvGrpSpPr>
        <p:grpSpPr>
          <a:xfrm>
            <a:off x="4316096" y="1437919"/>
            <a:ext cx="4430157" cy="3113620"/>
            <a:chOff x="4144330" y="1652179"/>
            <a:chExt cx="4430157" cy="31136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6C6318F-BD86-6116-3671-EF27BEFFB6FA}"/>
                </a:ext>
              </a:extLst>
            </p:cNvPr>
            <p:cNvSpPr/>
            <p:nvPr/>
          </p:nvSpPr>
          <p:spPr>
            <a:xfrm>
              <a:off x="4512913" y="2364891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AFE5A-AD94-BC87-EC56-91F22676BE44}"/>
                </a:ext>
              </a:extLst>
            </p:cNvPr>
            <p:cNvSpPr/>
            <p:nvPr/>
          </p:nvSpPr>
          <p:spPr>
            <a:xfrm>
              <a:off x="5334346" y="1652179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67AE23-FB6B-A67A-1BC7-6347A5A6244D}"/>
                </a:ext>
              </a:extLst>
            </p:cNvPr>
            <p:cNvCxnSpPr>
              <a:stCxn id="7" idx="3"/>
              <a:endCxn id="2" idx="7"/>
            </p:cNvCxnSpPr>
            <p:nvPr/>
          </p:nvCxnSpPr>
          <p:spPr>
            <a:xfrm flipH="1">
              <a:off x="4969037" y="2108303"/>
              <a:ext cx="443567" cy="3348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BB9F67-9B90-9974-32B0-62F52AB1DF33}"/>
                </a:ext>
              </a:extLst>
            </p:cNvPr>
            <p:cNvSpPr/>
            <p:nvPr/>
          </p:nvSpPr>
          <p:spPr>
            <a:xfrm>
              <a:off x="6170609" y="2364891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B4289A-5016-86F8-0788-E8483BAFA70E}"/>
                </a:ext>
              </a:extLst>
            </p:cNvPr>
            <p:cNvCxnSpPr>
              <a:cxnSpLocks/>
              <a:stCxn id="7" idx="5"/>
              <a:endCxn id="11" idx="1"/>
            </p:cNvCxnSpPr>
            <p:nvPr/>
          </p:nvCxnSpPr>
          <p:spPr>
            <a:xfrm>
              <a:off x="5790470" y="2108303"/>
              <a:ext cx="458397" cy="3348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02CC27-EDCD-1E1F-E590-CC34821A3D17}"/>
                </a:ext>
              </a:extLst>
            </p:cNvPr>
            <p:cNvSpPr/>
            <p:nvPr/>
          </p:nvSpPr>
          <p:spPr>
            <a:xfrm>
              <a:off x="5438601" y="3100459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47F1D5-B043-8A07-EB2B-07B77D37D893}"/>
                </a:ext>
              </a:extLst>
            </p:cNvPr>
            <p:cNvCxnSpPr>
              <a:cxnSpLocks/>
              <a:stCxn id="11" idx="3"/>
              <a:endCxn id="17" idx="7"/>
            </p:cNvCxnSpPr>
            <p:nvPr/>
          </p:nvCxnSpPr>
          <p:spPr>
            <a:xfrm flipH="1">
              <a:off x="5894725" y="2821015"/>
              <a:ext cx="354142" cy="3577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719026-4E6E-1DFC-C26E-3E340AA02AED}"/>
                </a:ext>
              </a:extLst>
            </p:cNvPr>
            <p:cNvSpPr/>
            <p:nvPr/>
          </p:nvSpPr>
          <p:spPr>
            <a:xfrm>
              <a:off x="6953220" y="3061136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032DBC-E430-5673-A100-B1F01CB287C1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6626733" y="2821015"/>
              <a:ext cx="404745" cy="31837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4B3201-7184-F254-B8A2-563313042F7F}"/>
                </a:ext>
              </a:extLst>
            </p:cNvPr>
            <p:cNvSpPr/>
            <p:nvPr/>
          </p:nvSpPr>
          <p:spPr>
            <a:xfrm>
              <a:off x="4799964" y="3832122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2D7F37-13D0-7DF9-FC32-2C50B1317E4D}"/>
                </a:ext>
              </a:extLst>
            </p:cNvPr>
            <p:cNvCxnSpPr>
              <a:cxnSpLocks/>
              <a:stCxn id="17" idx="3"/>
              <a:endCxn id="39" idx="7"/>
            </p:cNvCxnSpPr>
            <p:nvPr/>
          </p:nvCxnSpPr>
          <p:spPr>
            <a:xfrm flipH="1">
              <a:off x="5256088" y="3556583"/>
              <a:ext cx="260771" cy="3537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D4DB20-C0FF-C1DF-A6C3-9C33A1DB18B9}"/>
                </a:ext>
              </a:extLst>
            </p:cNvPr>
            <p:cNvSpPr/>
            <p:nvPr/>
          </p:nvSpPr>
          <p:spPr>
            <a:xfrm>
              <a:off x="6132070" y="3874543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BC58BE-7966-EE9A-1EAA-D63A8F961698}"/>
                </a:ext>
              </a:extLst>
            </p:cNvPr>
            <p:cNvCxnSpPr>
              <a:cxnSpLocks/>
              <a:stCxn id="17" idx="5"/>
              <a:endCxn id="41" idx="1"/>
            </p:cNvCxnSpPr>
            <p:nvPr/>
          </p:nvCxnSpPr>
          <p:spPr>
            <a:xfrm>
              <a:off x="5894725" y="3556583"/>
              <a:ext cx="315603" cy="396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1471BE-56CC-38B4-F4E5-103850D963AD}"/>
                </a:ext>
              </a:extLst>
            </p:cNvPr>
            <p:cNvSpPr/>
            <p:nvPr/>
          </p:nvSpPr>
          <p:spPr>
            <a:xfrm>
              <a:off x="7540664" y="3874543"/>
              <a:ext cx="581986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23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C0ADC9-7068-0CA7-D314-5B4EBFE3FE2C}"/>
                </a:ext>
              </a:extLst>
            </p:cNvPr>
            <p:cNvCxnSpPr>
              <a:cxnSpLocks/>
              <a:stCxn id="19" idx="5"/>
              <a:endCxn id="52" idx="1"/>
            </p:cNvCxnSpPr>
            <p:nvPr/>
          </p:nvCxnSpPr>
          <p:spPr>
            <a:xfrm>
              <a:off x="7409344" y="3517260"/>
              <a:ext cx="216550" cy="4355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4DBCDA-9077-A8F5-B0CA-A0348A9B76B6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55" y="2834040"/>
              <a:ext cx="115000" cy="2206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48B5537-6D4E-C614-88FB-A0D635E40AAD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>
              <a:off x="4443245" y="2821015"/>
              <a:ext cx="147926" cy="17885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8DC06845-A66F-827E-11E6-08ED38260129}"/>
                </a:ext>
              </a:extLst>
            </p:cNvPr>
            <p:cNvCxnSpPr>
              <a:cxnSpLocks/>
              <a:stCxn id="39" idx="5"/>
            </p:cNvCxnSpPr>
            <p:nvPr/>
          </p:nvCxnSpPr>
          <p:spPr>
            <a:xfrm>
              <a:off x="5256088" y="4288246"/>
              <a:ext cx="130385" cy="2224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8AF9E648-A7FC-2A65-E642-19AF806764A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H="1">
              <a:off x="4747837" y="4288246"/>
              <a:ext cx="130385" cy="1725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0042B117-03AF-50FE-A334-EBB7D62F944D}"/>
                </a:ext>
              </a:extLst>
            </p:cNvPr>
            <p:cNvCxnSpPr>
              <a:cxnSpLocks/>
              <a:stCxn id="41" idx="5"/>
            </p:cNvCxnSpPr>
            <p:nvPr/>
          </p:nvCxnSpPr>
          <p:spPr>
            <a:xfrm>
              <a:off x="6588194" y="4330667"/>
              <a:ext cx="116797" cy="26018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BBF06322-6FE3-70A9-98BB-2C33653584E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>
              <a:off x="6117718" y="4330667"/>
              <a:ext cx="92610" cy="2413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33310DEC-4779-6296-52FB-E3FD2CF9343C}"/>
                </a:ext>
              </a:extLst>
            </p:cNvPr>
            <p:cNvCxnSpPr>
              <a:cxnSpLocks/>
              <a:stCxn id="52" idx="5"/>
            </p:cNvCxnSpPr>
            <p:nvPr/>
          </p:nvCxnSpPr>
          <p:spPr>
            <a:xfrm>
              <a:off x="8037420" y="4330667"/>
              <a:ext cx="83772" cy="2413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5C02D78C-25CD-991D-3F90-470EC560C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284" y="4330667"/>
              <a:ext cx="106572" cy="2413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F869BE32-C78E-88AA-8B16-4F80F21E490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H="1">
              <a:off x="6876731" y="3517260"/>
              <a:ext cx="154747" cy="2755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9" name="Google Shape;1637;p41">
              <a:extLst>
                <a:ext uri="{FF2B5EF4-FFF2-40B4-BE49-F238E27FC236}">
                  <a16:creationId xmlns:a16="http://schemas.microsoft.com/office/drawing/2014/main" id="{CBBB06C8-22AB-F076-89F6-A540137DF60E}"/>
                </a:ext>
              </a:extLst>
            </p:cNvPr>
            <p:cNvSpPr txBox="1">
              <a:spLocks/>
            </p:cNvSpPr>
            <p:nvPr/>
          </p:nvSpPr>
          <p:spPr>
            <a:xfrm>
              <a:off x="4144330" y="2957387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1632" name="Google Shape;1637;p41">
              <a:extLst>
                <a:ext uri="{FF2B5EF4-FFF2-40B4-BE49-F238E27FC236}">
                  <a16:creationId xmlns:a16="http://schemas.microsoft.com/office/drawing/2014/main" id="{B0FB9E99-F9F1-7426-EDA3-76F185C8AF0C}"/>
                </a:ext>
              </a:extLst>
            </p:cNvPr>
            <p:cNvSpPr txBox="1">
              <a:spLocks/>
            </p:cNvSpPr>
            <p:nvPr/>
          </p:nvSpPr>
          <p:spPr>
            <a:xfrm>
              <a:off x="4800211" y="2973870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1633" name="Google Shape;1637;p41">
              <a:extLst>
                <a:ext uri="{FF2B5EF4-FFF2-40B4-BE49-F238E27FC236}">
                  <a16:creationId xmlns:a16="http://schemas.microsoft.com/office/drawing/2014/main" id="{83833379-DD08-3D04-A7A2-E3475047A4C5}"/>
                </a:ext>
              </a:extLst>
            </p:cNvPr>
            <p:cNvSpPr txBox="1">
              <a:spLocks/>
            </p:cNvSpPr>
            <p:nvPr/>
          </p:nvSpPr>
          <p:spPr>
            <a:xfrm>
              <a:off x="4451091" y="4393813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1634" name="Google Shape;1637;p41">
              <a:extLst>
                <a:ext uri="{FF2B5EF4-FFF2-40B4-BE49-F238E27FC236}">
                  <a16:creationId xmlns:a16="http://schemas.microsoft.com/office/drawing/2014/main" id="{8BFAB388-3F09-C892-1672-5FC0929C77E4}"/>
                </a:ext>
              </a:extLst>
            </p:cNvPr>
            <p:cNvSpPr txBox="1">
              <a:spLocks/>
            </p:cNvSpPr>
            <p:nvPr/>
          </p:nvSpPr>
          <p:spPr>
            <a:xfrm>
              <a:off x="5096990" y="4421122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1636" name="Google Shape;1637;p41">
              <a:extLst>
                <a:ext uri="{FF2B5EF4-FFF2-40B4-BE49-F238E27FC236}">
                  <a16:creationId xmlns:a16="http://schemas.microsoft.com/office/drawing/2014/main" id="{D1BE5A48-3C74-A449-1752-34E34F3D6587}"/>
                </a:ext>
              </a:extLst>
            </p:cNvPr>
            <p:cNvSpPr txBox="1">
              <a:spLocks/>
            </p:cNvSpPr>
            <p:nvPr/>
          </p:nvSpPr>
          <p:spPr>
            <a:xfrm>
              <a:off x="6608177" y="3679404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1642" name="Google Shape;1637;p41">
              <a:extLst>
                <a:ext uri="{FF2B5EF4-FFF2-40B4-BE49-F238E27FC236}">
                  <a16:creationId xmlns:a16="http://schemas.microsoft.com/office/drawing/2014/main" id="{3443D5A8-64A6-49AB-7A74-B7BB03649EEE}"/>
                </a:ext>
              </a:extLst>
            </p:cNvPr>
            <p:cNvSpPr txBox="1">
              <a:spLocks/>
            </p:cNvSpPr>
            <p:nvPr/>
          </p:nvSpPr>
          <p:spPr>
            <a:xfrm>
              <a:off x="7266833" y="4471819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1643" name="Google Shape;1637;p41">
              <a:extLst>
                <a:ext uri="{FF2B5EF4-FFF2-40B4-BE49-F238E27FC236}">
                  <a16:creationId xmlns:a16="http://schemas.microsoft.com/office/drawing/2014/main" id="{B82FFE7A-4E01-C243-4627-7DA58B975CB2}"/>
                </a:ext>
              </a:extLst>
            </p:cNvPr>
            <p:cNvSpPr txBox="1">
              <a:spLocks/>
            </p:cNvSpPr>
            <p:nvPr/>
          </p:nvSpPr>
          <p:spPr>
            <a:xfrm>
              <a:off x="5860519" y="4443864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1644" name="Google Shape;1637;p41">
              <a:extLst>
                <a:ext uri="{FF2B5EF4-FFF2-40B4-BE49-F238E27FC236}">
                  <a16:creationId xmlns:a16="http://schemas.microsoft.com/office/drawing/2014/main" id="{C5A21043-4984-1F59-D9F7-AA482DFDC5C8}"/>
                </a:ext>
              </a:extLst>
            </p:cNvPr>
            <p:cNvSpPr txBox="1">
              <a:spLocks/>
            </p:cNvSpPr>
            <p:nvPr/>
          </p:nvSpPr>
          <p:spPr>
            <a:xfrm>
              <a:off x="6436171" y="4456538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1645" name="Google Shape;1637;p41">
              <a:extLst>
                <a:ext uri="{FF2B5EF4-FFF2-40B4-BE49-F238E27FC236}">
                  <a16:creationId xmlns:a16="http://schemas.microsoft.com/office/drawing/2014/main" id="{65ACE9F5-6C84-1D2D-3928-511E8E331FC3}"/>
                </a:ext>
              </a:extLst>
            </p:cNvPr>
            <p:cNvSpPr txBox="1">
              <a:spLocks/>
            </p:cNvSpPr>
            <p:nvPr/>
          </p:nvSpPr>
          <p:spPr>
            <a:xfrm>
              <a:off x="7870307" y="4471819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4A1056D0-AD5E-7682-3137-01B4AD6295D4}"/>
              </a:ext>
            </a:extLst>
          </p:cNvPr>
          <p:cNvGrpSpPr/>
          <p:nvPr/>
        </p:nvGrpSpPr>
        <p:grpSpPr>
          <a:xfrm>
            <a:off x="4316096" y="1437919"/>
            <a:ext cx="4430157" cy="3113620"/>
            <a:chOff x="4144330" y="1652179"/>
            <a:chExt cx="4430157" cy="3113620"/>
          </a:xfrm>
          <a:noFill/>
        </p:grpSpPr>
        <p:sp>
          <p:nvSpPr>
            <p:cNvPr id="1647" name="Oval 1646">
              <a:extLst>
                <a:ext uri="{FF2B5EF4-FFF2-40B4-BE49-F238E27FC236}">
                  <a16:creationId xmlns:a16="http://schemas.microsoft.com/office/drawing/2014/main" id="{BBD7C5FE-257A-00DC-F1EF-16B6FA334BF7}"/>
                </a:ext>
              </a:extLst>
            </p:cNvPr>
            <p:cNvSpPr/>
            <p:nvPr/>
          </p:nvSpPr>
          <p:spPr>
            <a:xfrm>
              <a:off x="4512913" y="2364891"/>
              <a:ext cx="534382" cy="534382"/>
            </a:xfrm>
            <a:prstGeom prst="ellipse">
              <a:avLst/>
            </a:prstGeom>
            <a:grp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48" name="Oval 1647">
              <a:extLst>
                <a:ext uri="{FF2B5EF4-FFF2-40B4-BE49-F238E27FC236}">
                  <a16:creationId xmlns:a16="http://schemas.microsoft.com/office/drawing/2014/main" id="{4ACAE445-0123-F0DD-B25B-7C273E4CB9FE}"/>
                </a:ext>
              </a:extLst>
            </p:cNvPr>
            <p:cNvSpPr/>
            <p:nvPr/>
          </p:nvSpPr>
          <p:spPr>
            <a:xfrm>
              <a:off x="5334346" y="1652179"/>
              <a:ext cx="534382" cy="534382"/>
            </a:xfrm>
            <a:prstGeom prst="ellipse">
              <a:avLst/>
            </a:prstGeom>
            <a:grp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49" name="Straight Connector 1648">
              <a:extLst>
                <a:ext uri="{FF2B5EF4-FFF2-40B4-BE49-F238E27FC236}">
                  <a16:creationId xmlns:a16="http://schemas.microsoft.com/office/drawing/2014/main" id="{F84E55CC-6CD0-9C98-9FD4-85BB972FACC1}"/>
                </a:ext>
              </a:extLst>
            </p:cNvPr>
            <p:cNvCxnSpPr>
              <a:stCxn id="1648" idx="3"/>
              <a:endCxn id="1647" idx="7"/>
            </p:cNvCxnSpPr>
            <p:nvPr/>
          </p:nvCxnSpPr>
          <p:spPr>
            <a:xfrm flipH="1">
              <a:off x="4969037" y="2108303"/>
              <a:ext cx="443567" cy="334846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0" name="Oval 1649">
              <a:extLst>
                <a:ext uri="{FF2B5EF4-FFF2-40B4-BE49-F238E27FC236}">
                  <a16:creationId xmlns:a16="http://schemas.microsoft.com/office/drawing/2014/main" id="{049D3021-FEBF-562D-07F2-46756DEC27EE}"/>
                </a:ext>
              </a:extLst>
            </p:cNvPr>
            <p:cNvSpPr/>
            <p:nvPr/>
          </p:nvSpPr>
          <p:spPr>
            <a:xfrm>
              <a:off x="6170609" y="2364891"/>
              <a:ext cx="534382" cy="534382"/>
            </a:xfrm>
            <a:prstGeom prst="ellipse">
              <a:avLst/>
            </a:prstGeom>
            <a:grp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1" name="Straight Connector 1650">
              <a:extLst>
                <a:ext uri="{FF2B5EF4-FFF2-40B4-BE49-F238E27FC236}">
                  <a16:creationId xmlns:a16="http://schemas.microsoft.com/office/drawing/2014/main" id="{4F938A88-93AE-9B5F-D3FC-F69E2D81EA9C}"/>
                </a:ext>
              </a:extLst>
            </p:cNvPr>
            <p:cNvCxnSpPr>
              <a:cxnSpLocks/>
              <a:stCxn id="1648" idx="5"/>
              <a:endCxn id="1650" idx="1"/>
            </p:cNvCxnSpPr>
            <p:nvPr/>
          </p:nvCxnSpPr>
          <p:spPr>
            <a:xfrm>
              <a:off x="5790470" y="2108303"/>
              <a:ext cx="458397" cy="334846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2" name="Oval 1651">
              <a:extLst>
                <a:ext uri="{FF2B5EF4-FFF2-40B4-BE49-F238E27FC236}">
                  <a16:creationId xmlns:a16="http://schemas.microsoft.com/office/drawing/2014/main" id="{DC272682-5509-4C80-AD82-1B93EA1B88EF}"/>
                </a:ext>
              </a:extLst>
            </p:cNvPr>
            <p:cNvSpPr/>
            <p:nvPr/>
          </p:nvSpPr>
          <p:spPr>
            <a:xfrm>
              <a:off x="5438601" y="3100459"/>
              <a:ext cx="534382" cy="534382"/>
            </a:xfrm>
            <a:prstGeom prst="ellipse">
              <a:avLst/>
            </a:prstGeom>
            <a:grp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3" name="Straight Connector 1652">
              <a:extLst>
                <a:ext uri="{FF2B5EF4-FFF2-40B4-BE49-F238E27FC236}">
                  <a16:creationId xmlns:a16="http://schemas.microsoft.com/office/drawing/2014/main" id="{836961AB-1C10-ABCF-3D22-EED8356B47C2}"/>
                </a:ext>
              </a:extLst>
            </p:cNvPr>
            <p:cNvCxnSpPr>
              <a:cxnSpLocks/>
              <a:stCxn id="1650" idx="3"/>
              <a:endCxn id="1652" idx="7"/>
            </p:cNvCxnSpPr>
            <p:nvPr/>
          </p:nvCxnSpPr>
          <p:spPr>
            <a:xfrm flipH="1">
              <a:off x="5894725" y="2821015"/>
              <a:ext cx="354142" cy="357702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4" name="Oval 1653">
              <a:extLst>
                <a:ext uri="{FF2B5EF4-FFF2-40B4-BE49-F238E27FC236}">
                  <a16:creationId xmlns:a16="http://schemas.microsoft.com/office/drawing/2014/main" id="{EBD08AB4-B40F-D450-FC35-C7375CFB6598}"/>
                </a:ext>
              </a:extLst>
            </p:cNvPr>
            <p:cNvSpPr/>
            <p:nvPr/>
          </p:nvSpPr>
          <p:spPr>
            <a:xfrm>
              <a:off x="6953220" y="3061136"/>
              <a:ext cx="534382" cy="534382"/>
            </a:xfrm>
            <a:prstGeom prst="ellipse">
              <a:avLst/>
            </a:prstGeom>
            <a:grp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  <a:endPara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5" name="Straight Connector 1654">
              <a:extLst>
                <a:ext uri="{FF2B5EF4-FFF2-40B4-BE49-F238E27FC236}">
                  <a16:creationId xmlns:a16="http://schemas.microsoft.com/office/drawing/2014/main" id="{43813558-1D77-6D64-4E3E-0B6BDB91A022}"/>
                </a:ext>
              </a:extLst>
            </p:cNvPr>
            <p:cNvCxnSpPr>
              <a:cxnSpLocks/>
              <a:stCxn id="1650" idx="5"/>
              <a:endCxn id="1654" idx="1"/>
            </p:cNvCxnSpPr>
            <p:nvPr/>
          </p:nvCxnSpPr>
          <p:spPr>
            <a:xfrm>
              <a:off x="6626733" y="2821015"/>
              <a:ext cx="404745" cy="318379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6" name="Oval 1655">
              <a:extLst>
                <a:ext uri="{FF2B5EF4-FFF2-40B4-BE49-F238E27FC236}">
                  <a16:creationId xmlns:a16="http://schemas.microsoft.com/office/drawing/2014/main" id="{C289A67F-06E8-44C2-B10A-81791E41CCF7}"/>
                </a:ext>
              </a:extLst>
            </p:cNvPr>
            <p:cNvSpPr/>
            <p:nvPr/>
          </p:nvSpPr>
          <p:spPr>
            <a:xfrm>
              <a:off x="4799964" y="3832122"/>
              <a:ext cx="534382" cy="534382"/>
            </a:xfrm>
            <a:prstGeom prst="ellipse">
              <a:avLst/>
            </a:prstGeom>
            <a:grp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7" name="Straight Connector 1656">
              <a:extLst>
                <a:ext uri="{FF2B5EF4-FFF2-40B4-BE49-F238E27FC236}">
                  <a16:creationId xmlns:a16="http://schemas.microsoft.com/office/drawing/2014/main" id="{4EE11DBF-72A6-3321-274C-28C62AF7E9D5}"/>
                </a:ext>
              </a:extLst>
            </p:cNvPr>
            <p:cNvCxnSpPr>
              <a:cxnSpLocks/>
              <a:stCxn id="1652" idx="3"/>
              <a:endCxn id="1656" idx="7"/>
            </p:cNvCxnSpPr>
            <p:nvPr/>
          </p:nvCxnSpPr>
          <p:spPr>
            <a:xfrm flipH="1">
              <a:off x="5256088" y="3556583"/>
              <a:ext cx="260771" cy="353797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8" name="Oval 1657">
              <a:extLst>
                <a:ext uri="{FF2B5EF4-FFF2-40B4-BE49-F238E27FC236}">
                  <a16:creationId xmlns:a16="http://schemas.microsoft.com/office/drawing/2014/main" id="{0E43C769-F2C3-A524-5EC8-8BDDE000FF8C}"/>
                </a:ext>
              </a:extLst>
            </p:cNvPr>
            <p:cNvSpPr/>
            <p:nvPr/>
          </p:nvSpPr>
          <p:spPr>
            <a:xfrm>
              <a:off x="6132070" y="3874543"/>
              <a:ext cx="534382" cy="534382"/>
            </a:xfrm>
            <a:prstGeom prst="ellipse">
              <a:avLst/>
            </a:prstGeom>
            <a:grp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E8660565-DA1A-238C-1242-53D4A5F087F0}"/>
                </a:ext>
              </a:extLst>
            </p:cNvPr>
            <p:cNvCxnSpPr>
              <a:cxnSpLocks/>
              <a:stCxn id="1652" idx="5"/>
              <a:endCxn id="1658" idx="1"/>
            </p:cNvCxnSpPr>
            <p:nvPr/>
          </p:nvCxnSpPr>
          <p:spPr>
            <a:xfrm>
              <a:off x="5894725" y="3556583"/>
              <a:ext cx="315603" cy="396218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0" name="Oval 1659">
              <a:extLst>
                <a:ext uri="{FF2B5EF4-FFF2-40B4-BE49-F238E27FC236}">
                  <a16:creationId xmlns:a16="http://schemas.microsoft.com/office/drawing/2014/main" id="{BD05A2DC-3521-E5C5-AE4C-CFD46E54625F}"/>
                </a:ext>
              </a:extLst>
            </p:cNvPr>
            <p:cNvSpPr/>
            <p:nvPr/>
          </p:nvSpPr>
          <p:spPr>
            <a:xfrm>
              <a:off x="7540664" y="3874543"/>
              <a:ext cx="581986" cy="534382"/>
            </a:xfrm>
            <a:prstGeom prst="ellipse">
              <a:avLst/>
            </a:prstGeom>
            <a:grpFill/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23</a:t>
              </a:r>
              <a:endPara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661" name="Straight Connector 1660">
              <a:extLst>
                <a:ext uri="{FF2B5EF4-FFF2-40B4-BE49-F238E27FC236}">
                  <a16:creationId xmlns:a16="http://schemas.microsoft.com/office/drawing/2014/main" id="{149C1390-E646-93F1-F25D-19A58333A4B9}"/>
                </a:ext>
              </a:extLst>
            </p:cNvPr>
            <p:cNvCxnSpPr>
              <a:cxnSpLocks/>
              <a:stCxn id="1654" idx="5"/>
              <a:endCxn id="1660" idx="1"/>
            </p:cNvCxnSpPr>
            <p:nvPr/>
          </p:nvCxnSpPr>
          <p:spPr>
            <a:xfrm>
              <a:off x="7409344" y="3517260"/>
              <a:ext cx="216550" cy="435541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2" name="Straight Connector 1661">
              <a:extLst>
                <a:ext uri="{FF2B5EF4-FFF2-40B4-BE49-F238E27FC236}">
                  <a16:creationId xmlns:a16="http://schemas.microsoft.com/office/drawing/2014/main" id="{489FAA4B-335F-408F-A8FA-F585FE0F5EE0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55" y="2834040"/>
              <a:ext cx="115000" cy="220682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3" name="Straight Connector 1662">
              <a:extLst>
                <a:ext uri="{FF2B5EF4-FFF2-40B4-BE49-F238E27FC236}">
                  <a16:creationId xmlns:a16="http://schemas.microsoft.com/office/drawing/2014/main" id="{F97F8CC3-0D4C-D53C-23A8-BA178F31247A}"/>
                </a:ext>
              </a:extLst>
            </p:cNvPr>
            <p:cNvCxnSpPr>
              <a:cxnSpLocks/>
              <a:stCxn id="1647" idx="3"/>
            </p:cNvCxnSpPr>
            <p:nvPr/>
          </p:nvCxnSpPr>
          <p:spPr>
            <a:xfrm flipH="1">
              <a:off x="4443245" y="2821015"/>
              <a:ext cx="147926" cy="178851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4" name="Straight Connector 1663">
              <a:extLst>
                <a:ext uri="{FF2B5EF4-FFF2-40B4-BE49-F238E27FC236}">
                  <a16:creationId xmlns:a16="http://schemas.microsoft.com/office/drawing/2014/main" id="{295CFCCB-917B-37C9-E266-46F669E54547}"/>
                </a:ext>
              </a:extLst>
            </p:cNvPr>
            <p:cNvCxnSpPr>
              <a:cxnSpLocks/>
              <a:stCxn id="1656" idx="5"/>
            </p:cNvCxnSpPr>
            <p:nvPr/>
          </p:nvCxnSpPr>
          <p:spPr>
            <a:xfrm>
              <a:off x="5256088" y="4288246"/>
              <a:ext cx="130385" cy="22248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5" name="Straight Connector 1664">
              <a:extLst>
                <a:ext uri="{FF2B5EF4-FFF2-40B4-BE49-F238E27FC236}">
                  <a16:creationId xmlns:a16="http://schemas.microsoft.com/office/drawing/2014/main" id="{8B1E30D2-8AC4-6027-A38A-1F64DD1EC22C}"/>
                </a:ext>
              </a:extLst>
            </p:cNvPr>
            <p:cNvCxnSpPr>
              <a:cxnSpLocks/>
              <a:stCxn id="1656" idx="3"/>
            </p:cNvCxnSpPr>
            <p:nvPr/>
          </p:nvCxnSpPr>
          <p:spPr>
            <a:xfrm flipH="1">
              <a:off x="4747837" y="4288246"/>
              <a:ext cx="130385" cy="172514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6" name="Straight Connector 1665">
              <a:extLst>
                <a:ext uri="{FF2B5EF4-FFF2-40B4-BE49-F238E27FC236}">
                  <a16:creationId xmlns:a16="http://schemas.microsoft.com/office/drawing/2014/main" id="{3372BC29-51C5-43BC-FA48-893CE415CFF6}"/>
                </a:ext>
              </a:extLst>
            </p:cNvPr>
            <p:cNvCxnSpPr>
              <a:cxnSpLocks/>
              <a:stCxn id="1658" idx="5"/>
            </p:cNvCxnSpPr>
            <p:nvPr/>
          </p:nvCxnSpPr>
          <p:spPr>
            <a:xfrm>
              <a:off x="6588194" y="4330667"/>
              <a:ext cx="116797" cy="260187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7" name="Straight Connector 1666">
              <a:extLst>
                <a:ext uri="{FF2B5EF4-FFF2-40B4-BE49-F238E27FC236}">
                  <a16:creationId xmlns:a16="http://schemas.microsoft.com/office/drawing/2014/main" id="{9ED106AA-66A3-4B37-58B5-F58CD41ECC3F}"/>
                </a:ext>
              </a:extLst>
            </p:cNvPr>
            <p:cNvCxnSpPr>
              <a:cxnSpLocks/>
              <a:stCxn id="1658" idx="3"/>
            </p:cNvCxnSpPr>
            <p:nvPr/>
          </p:nvCxnSpPr>
          <p:spPr>
            <a:xfrm flipH="1">
              <a:off x="6117718" y="4330667"/>
              <a:ext cx="92610" cy="241333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8" name="Straight Connector 1667">
              <a:extLst>
                <a:ext uri="{FF2B5EF4-FFF2-40B4-BE49-F238E27FC236}">
                  <a16:creationId xmlns:a16="http://schemas.microsoft.com/office/drawing/2014/main" id="{39224C46-794C-03D2-BAC8-BA5A3752B777}"/>
                </a:ext>
              </a:extLst>
            </p:cNvPr>
            <p:cNvCxnSpPr>
              <a:cxnSpLocks/>
              <a:stCxn id="1660" idx="5"/>
            </p:cNvCxnSpPr>
            <p:nvPr/>
          </p:nvCxnSpPr>
          <p:spPr>
            <a:xfrm>
              <a:off x="8037420" y="4330667"/>
              <a:ext cx="83772" cy="241333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9" name="Straight Connector 1668">
              <a:extLst>
                <a:ext uri="{FF2B5EF4-FFF2-40B4-BE49-F238E27FC236}">
                  <a16:creationId xmlns:a16="http://schemas.microsoft.com/office/drawing/2014/main" id="{75109B6B-AAE7-5192-7FCF-11314D886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284" y="4330667"/>
              <a:ext cx="106572" cy="241333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0" name="Straight Connector 1669">
              <a:extLst>
                <a:ext uri="{FF2B5EF4-FFF2-40B4-BE49-F238E27FC236}">
                  <a16:creationId xmlns:a16="http://schemas.microsoft.com/office/drawing/2014/main" id="{01530F50-2703-B269-5595-6E837D364AB7}"/>
                </a:ext>
              </a:extLst>
            </p:cNvPr>
            <p:cNvCxnSpPr>
              <a:cxnSpLocks/>
              <a:stCxn id="1654" idx="3"/>
            </p:cNvCxnSpPr>
            <p:nvPr/>
          </p:nvCxnSpPr>
          <p:spPr>
            <a:xfrm flipH="1">
              <a:off x="6876731" y="3517260"/>
              <a:ext cx="154747" cy="275539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1" name="Google Shape;1637;p41">
              <a:extLst>
                <a:ext uri="{FF2B5EF4-FFF2-40B4-BE49-F238E27FC236}">
                  <a16:creationId xmlns:a16="http://schemas.microsoft.com/office/drawing/2014/main" id="{3FA42582-B240-F008-0742-0E75D79B375B}"/>
                </a:ext>
              </a:extLst>
            </p:cNvPr>
            <p:cNvSpPr txBox="1">
              <a:spLocks/>
            </p:cNvSpPr>
            <p:nvPr/>
          </p:nvSpPr>
          <p:spPr>
            <a:xfrm>
              <a:off x="4144330" y="2957387"/>
              <a:ext cx="704180" cy="293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72" name="Google Shape;1637;p41">
              <a:extLst>
                <a:ext uri="{FF2B5EF4-FFF2-40B4-BE49-F238E27FC236}">
                  <a16:creationId xmlns:a16="http://schemas.microsoft.com/office/drawing/2014/main" id="{7CA0C9FD-4CB9-E308-77C0-19B9B3EEDA62}"/>
                </a:ext>
              </a:extLst>
            </p:cNvPr>
            <p:cNvSpPr txBox="1">
              <a:spLocks/>
            </p:cNvSpPr>
            <p:nvPr/>
          </p:nvSpPr>
          <p:spPr>
            <a:xfrm>
              <a:off x="4800211" y="2973870"/>
              <a:ext cx="704180" cy="293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73" name="Google Shape;1637;p41">
              <a:extLst>
                <a:ext uri="{FF2B5EF4-FFF2-40B4-BE49-F238E27FC236}">
                  <a16:creationId xmlns:a16="http://schemas.microsoft.com/office/drawing/2014/main" id="{7F05B8E8-9517-F716-058D-E1346BD5BD1C}"/>
                </a:ext>
              </a:extLst>
            </p:cNvPr>
            <p:cNvSpPr txBox="1">
              <a:spLocks/>
            </p:cNvSpPr>
            <p:nvPr/>
          </p:nvSpPr>
          <p:spPr>
            <a:xfrm>
              <a:off x="4451091" y="4393813"/>
              <a:ext cx="704180" cy="293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74" name="Google Shape;1637;p41">
              <a:extLst>
                <a:ext uri="{FF2B5EF4-FFF2-40B4-BE49-F238E27FC236}">
                  <a16:creationId xmlns:a16="http://schemas.microsoft.com/office/drawing/2014/main" id="{6ABB5991-DB3D-0357-7A0A-B4032F332A2C}"/>
                </a:ext>
              </a:extLst>
            </p:cNvPr>
            <p:cNvSpPr txBox="1">
              <a:spLocks/>
            </p:cNvSpPr>
            <p:nvPr/>
          </p:nvSpPr>
          <p:spPr>
            <a:xfrm>
              <a:off x="5096990" y="4421122"/>
              <a:ext cx="704180" cy="293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75" name="Google Shape;1637;p41">
              <a:extLst>
                <a:ext uri="{FF2B5EF4-FFF2-40B4-BE49-F238E27FC236}">
                  <a16:creationId xmlns:a16="http://schemas.microsoft.com/office/drawing/2014/main" id="{4D7B4AD4-C56B-A16C-09CA-8377814CAC22}"/>
                </a:ext>
              </a:extLst>
            </p:cNvPr>
            <p:cNvSpPr txBox="1">
              <a:spLocks/>
            </p:cNvSpPr>
            <p:nvPr/>
          </p:nvSpPr>
          <p:spPr>
            <a:xfrm>
              <a:off x="6608177" y="3679404"/>
              <a:ext cx="704180" cy="293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76" name="Google Shape;1637;p41">
              <a:extLst>
                <a:ext uri="{FF2B5EF4-FFF2-40B4-BE49-F238E27FC236}">
                  <a16:creationId xmlns:a16="http://schemas.microsoft.com/office/drawing/2014/main" id="{D52A554C-B803-3645-F018-AE84377C6BF4}"/>
                </a:ext>
              </a:extLst>
            </p:cNvPr>
            <p:cNvSpPr txBox="1">
              <a:spLocks/>
            </p:cNvSpPr>
            <p:nvPr/>
          </p:nvSpPr>
          <p:spPr>
            <a:xfrm>
              <a:off x="7266833" y="4471819"/>
              <a:ext cx="704180" cy="293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77" name="Google Shape;1637;p41">
              <a:extLst>
                <a:ext uri="{FF2B5EF4-FFF2-40B4-BE49-F238E27FC236}">
                  <a16:creationId xmlns:a16="http://schemas.microsoft.com/office/drawing/2014/main" id="{36D58F6C-EBEA-9FEB-2608-6400F49A640A}"/>
                </a:ext>
              </a:extLst>
            </p:cNvPr>
            <p:cNvSpPr txBox="1">
              <a:spLocks/>
            </p:cNvSpPr>
            <p:nvPr/>
          </p:nvSpPr>
          <p:spPr>
            <a:xfrm>
              <a:off x="5860519" y="4443864"/>
              <a:ext cx="704180" cy="293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78" name="Google Shape;1637;p41">
              <a:extLst>
                <a:ext uri="{FF2B5EF4-FFF2-40B4-BE49-F238E27FC236}">
                  <a16:creationId xmlns:a16="http://schemas.microsoft.com/office/drawing/2014/main" id="{CD6C68AE-C225-1488-57BA-03F9669506D4}"/>
                </a:ext>
              </a:extLst>
            </p:cNvPr>
            <p:cNvSpPr txBox="1">
              <a:spLocks/>
            </p:cNvSpPr>
            <p:nvPr/>
          </p:nvSpPr>
          <p:spPr>
            <a:xfrm>
              <a:off x="6436171" y="4456538"/>
              <a:ext cx="704180" cy="293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79" name="Google Shape;1637;p41">
              <a:extLst>
                <a:ext uri="{FF2B5EF4-FFF2-40B4-BE49-F238E27FC236}">
                  <a16:creationId xmlns:a16="http://schemas.microsoft.com/office/drawing/2014/main" id="{8E814573-E64B-7A54-6FCA-83A2BF6CC18C}"/>
                </a:ext>
              </a:extLst>
            </p:cNvPr>
            <p:cNvSpPr txBox="1">
              <a:spLocks/>
            </p:cNvSpPr>
            <p:nvPr/>
          </p:nvSpPr>
          <p:spPr>
            <a:xfrm>
              <a:off x="7870307" y="4471819"/>
              <a:ext cx="704180" cy="293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>
                  <a:solidFill>
                    <a:schemeClr val="tx1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17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F51314-B4E5-144D-E228-BF86AF2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1" y="909259"/>
            <a:ext cx="7704000" cy="572700"/>
          </a:xfrm>
        </p:spPr>
        <p:txBody>
          <a:bodyPr/>
          <a:lstStyle/>
          <a:p>
            <a:r>
              <a:rPr lang="vi-VN">
                <a:cs typeface="Poppins" panose="00000500000000000000" pitchFamily="2" charset="0"/>
              </a:rPr>
              <a:t>3.</a:t>
            </a:r>
            <a:r>
              <a:rPr lang="en-US" b="1">
                <a:cs typeface="Poppins" panose="00000500000000000000" pitchFamily="2" charset="0"/>
              </a:rPr>
              <a:t> </a:t>
            </a:r>
            <a:r>
              <a:rPr lang="vi-VN" b="1">
                <a:cs typeface="Poppins" panose="00000500000000000000" pitchFamily="2" charset="0"/>
              </a:rPr>
              <a:t>Delete_fixup(x)</a:t>
            </a:r>
            <a:endParaRPr lang="en-US"/>
          </a:p>
        </p:txBody>
      </p:sp>
      <p:sp>
        <p:nvSpPr>
          <p:cNvPr id="12" name="Google Shape;1533;p39">
            <a:extLst>
              <a:ext uri="{FF2B5EF4-FFF2-40B4-BE49-F238E27FC236}">
                <a16:creationId xmlns:a16="http://schemas.microsoft.com/office/drawing/2014/main" id="{39661B8E-C1C2-5117-FDD4-AA07051BB7C8}"/>
              </a:ext>
            </a:extLst>
          </p:cNvPr>
          <p:cNvSpPr txBox="1">
            <a:spLocks/>
          </p:cNvSpPr>
          <p:nvPr/>
        </p:nvSpPr>
        <p:spPr>
          <a:xfrm>
            <a:off x="1214078" y="1523919"/>
            <a:ext cx="5500899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vi-VN" b="1">
                <a:latin typeface="Poppins" panose="00000500000000000000" pitchFamily="2" charset="0"/>
                <a:cs typeface="Poppins" panose="00000500000000000000" pitchFamily="2" charset="0"/>
              </a:rPr>
              <a:t>Với w là sibling</a:t>
            </a:r>
          </a:p>
          <a:p>
            <a:pPr>
              <a:lnSpc>
                <a:spcPct val="150000"/>
              </a:lnSpc>
            </a:pPr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Các trường hợp sửa lỗi: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w là </a:t>
            </a:r>
            <a:r>
              <a:rPr lang="vi-VN">
                <a:solidFill>
                  <a:srgbClr val="FF0000"/>
                </a:solidFill>
                <a:cs typeface="Poppins" panose="00000500000000000000" pitchFamily="2" charset="0"/>
              </a:rPr>
              <a:t>đỏ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w là đen, w.left và w.right là đen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w là đen, w.left là </a:t>
            </a:r>
            <a:r>
              <a:rPr lang="vi-VN">
                <a:solidFill>
                  <a:srgbClr val="FF0000"/>
                </a:solidFill>
                <a:cs typeface="Poppins" panose="00000500000000000000" pitchFamily="2" charset="0"/>
              </a:rPr>
              <a:t>đỏ</a:t>
            </a:r>
            <a:r>
              <a:rPr lang="vi-VN">
                <a:cs typeface="Poppins" panose="00000500000000000000" pitchFamily="2" charset="0"/>
              </a:rPr>
              <a:t> và w.right là đen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vi-VN">
                <a:cs typeface="Poppins" panose="00000500000000000000" pitchFamily="2" charset="0"/>
              </a:rPr>
              <a:t>w là đen, w.right là </a:t>
            </a:r>
            <a:r>
              <a:rPr lang="vi-VN">
                <a:solidFill>
                  <a:srgbClr val="FF0000"/>
                </a:solidFill>
                <a:cs typeface="Poppins" panose="00000500000000000000" pitchFamily="2" charset="0"/>
              </a:rPr>
              <a:t>đỏ</a:t>
            </a:r>
          </a:p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chemeClr val="tx1"/>
                </a:solidFill>
                <a:cs typeface="Poppins" panose="00000500000000000000" pitchFamily="2" charset="0"/>
              </a:rPr>
              <a:t>*Có thể thực hiện nhiều hơn 1 lần sửa lỗi cho mỗi lần gọi</a:t>
            </a:r>
          </a:p>
        </p:txBody>
      </p:sp>
    </p:spTree>
    <p:extLst>
      <p:ext uri="{BB962C8B-B14F-4D97-AF65-F5344CB8AC3E}">
        <p14:creationId xmlns:p14="http://schemas.microsoft.com/office/powerpoint/2010/main" val="3399064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6491534-8684-49D3-567B-7615D2D2CD2A}"/>
              </a:ext>
            </a:extLst>
          </p:cNvPr>
          <p:cNvSpPr/>
          <p:nvPr/>
        </p:nvSpPr>
        <p:spPr>
          <a:xfrm>
            <a:off x="5586389" y="1748355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322A98-580F-4B18-0A38-C21DA1E3EB4E}"/>
              </a:ext>
            </a:extLst>
          </p:cNvPr>
          <p:cNvCxnSpPr>
            <a:cxnSpLocks/>
            <a:stCxn id="7" idx="3"/>
            <a:endCxn id="39" idx="7"/>
          </p:cNvCxnSpPr>
          <p:nvPr/>
        </p:nvCxnSpPr>
        <p:spPr>
          <a:xfrm flipH="1">
            <a:off x="5246438" y="2204479"/>
            <a:ext cx="418209" cy="3806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C77A04-26C0-8A6B-DE95-AE23BF203759}"/>
              </a:ext>
            </a:extLst>
          </p:cNvPr>
          <p:cNvSpPr/>
          <p:nvPr/>
        </p:nvSpPr>
        <p:spPr>
          <a:xfrm>
            <a:off x="6382466" y="2495142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875767-69F0-C15C-1674-FB2CE784A8F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042513" y="2204479"/>
            <a:ext cx="418211" cy="368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A1E9404-F0E9-2F01-CDBD-799A63A07FB1}"/>
              </a:ext>
            </a:extLst>
          </p:cNvPr>
          <p:cNvSpPr/>
          <p:nvPr/>
        </p:nvSpPr>
        <p:spPr>
          <a:xfrm>
            <a:off x="5717236" y="3265374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65EED3-ACB9-67A4-2C14-7F9E661F5267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6173360" y="2951266"/>
            <a:ext cx="287364" cy="392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8D3973-DD9D-F39E-2EBC-F6C96370881C}"/>
              </a:ext>
            </a:extLst>
          </p:cNvPr>
          <p:cNvCxnSpPr>
            <a:cxnSpLocks/>
            <a:stCxn id="9" idx="5"/>
            <a:endCxn id="98" idx="1"/>
          </p:cNvCxnSpPr>
          <p:nvPr/>
        </p:nvCxnSpPr>
        <p:spPr>
          <a:xfrm>
            <a:off x="6838590" y="2951266"/>
            <a:ext cx="248718" cy="392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59506E-BE12-F319-08FA-BDDAC8EF62DF}"/>
              </a:ext>
            </a:extLst>
          </p:cNvPr>
          <p:cNvSpPr/>
          <p:nvPr/>
        </p:nvSpPr>
        <p:spPr>
          <a:xfrm>
            <a:off x="4790314" y="2506864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723232" y="1489528"/>
            <a:ext cx="237768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800" b="1">
                <a:solidFill>
                  <a:schemeClr val="tx1"/>
                </a:solidFill>
              </a:rPr>
              <a:t>TH 1: </a:t>
            </a:r>
            <a:r>
              <a:rPr lang="vi-VN" sz="1800">
                <a:solidFill>
                  <a:schemeClr val="tx1"/>
                </a:solidFill>
              </a:rPr>
              <a:t>w là </a:t>
            </a:r>
            <a:r>
              <a:rPr lang="vi-VN" sz="1800">
                <a:solidFill>
                  <a:srgbClr val="FF0000"/>
                </a:solidFill>
              </a:rPr>
              <a:t>đỏ</a:t>
            </a:r>
            <a:endParaRPr lang="vi-VN" sz="1800" b="1">
              <a:solidFill>
                <a:srgbClr val="FF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28D8274-AA3E-C264-043C-FDBF217A2C3A}"/>
              </a:ext>
            </a:extLst>
          </p:cNvPr>
          <p:cNvSpPr/>
          <p:nvPr/>
        </p:nvSpPr>
        <p:spPr>
          <a:xfrm>
            <a:off x="7002078" y="3265374"/>
            <a:ext cx="581986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Google Shape;1637;p41">
            <a:extLst>
              <a:ext uri="{FF2B5EF4-FFF2-40B4-BE49-F238E27FC236}">
                <a16:creationId xmlns:a16="http://schemas.microsoft.com/office/drawing/2014/main" id="{06C72E90-8CAA-49C6-DE97-6B5BBB94C8A0}"/>
              </a:ext>
            </a:extLst>
          </p:cNvPr>
          <p:cNvSpPr txBox="1">
            <a:spLocks/>
          </p:cNvSpPr>
          <p:nvPr/>
        </p:nvSpPr>
        <p:spPr>
          <a:xfrm>
            <a:off x="5351535" y="2506864"/>
            <a:ext cx="286273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Google Shape;1637;p41">
            <a:extLst>
              <a:ext uri="{FF2B5EF4-FFF2-40B4-BE49-F238E27FC236}">
                <a16:creationId xmlns:a16="http://schemas.microsoft.com/office/drawing/2014/main" id="{34A16EEC-7D08-5B83-EEB8-2A9E75C5D07D}"/>
              </a:ext>
            </a:extLst>
          </p:cNvPr>
          <p:cNvSpPr txBox="1">
            <a:spLocks/>
          </p:cNvSpPr>
          <p:nvPr/>
        </p:nvSpPr>
        <p:spPr>
          <a:xfrm>
            <a:off x="6115275" y="1723494"/>
            <a:ext cx="534382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x.p</a:t>
            </a:r>
          </a:p>
        </p:txBody>
      </p:sp>
      <p:sp>
        <p:nvSpPr>
          <p:cNvPr id="22" name="Google Shape;1637;p41">
            <a:extLst>
              <a:ext uri="{FF2B5EF4-FFF2-40B4-BE49-F238E27FC236}">
                <a16:creationId xmlns:a16="http://schemas.microsoft.com/office/drawing/2014/main" id="{D1117E0E-746D-02E8-6AC1-4159C0F181DF}"/>
              </a:ext>
            </a:extLst>
          </p:cNvPr>
          <p:cNvSpPr txBox="1">
            <a:spLocks/>
          </p:cNvSpPr>
          <p:nvPr/>
        </p:nvSpPr>
        <p:spPr>
          <a:xfrm>
            <a:off x="6916848" y="2467881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A2534-E2A8-DAE7-CBC7-CAFEEC622C70}"/>
              </a:ext>
            </a:extLst>
          </p:cNvPr>
          <p:cNvSpPr txBox="1"/>
          <p:nvPr/>
        </p:nvSpPr>
        <p:spPr>
          <a:xfrm>
            <a:off x="867540" y="1976417"/>
            <a:ext cx="37527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9933"/>
                </a:solidFill>
                <a:latin typeface="Cascadia Mono" panose="020B0609020000020004" pitchFamily="49" charset="0"/>
              </a:rPr>
              <a:t>// Truong hop</a:t>
            </a:r>
            <a:r>
              <a:rPr lang="vi-VN" sz="1400">
                <a:solidFill>
                  <a:srgbClr val="339933"/>
                </a:solidFill>
                <a:latin typeface="Cascadia Mono" panose="020B0609020000020004" pitchFamily="49" charset="0"/>
              </a:rPr>
              <a:t> 1:</a:t>
            </a:r>
          </a:p>
          <a:p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(w-&gt;color == RED) {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w-&gt;color = BLACK; 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x-&gt;parent-&gt;color = RED; 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left_r</a:t>
            </a:r>
            <a:r>
              <a:rPr lang="en-US" sz="1400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(root, x-&gt;parent);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w = x-&gt;parent-&gt;right;</a:t>
            </a:r>
            <a:endParaRPr lang="vi-VN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vi-VN">
                <a:latin typeface="Cascadia Mono" panose="020B0609020000020004" pitchFamily="49" charset="0"/>
              </a:rPr>
              <a:t>}</a:t>
            </a:r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8D11FBB-0B32-D88B-0F64-0717799CB0AD}"/>
              </a:ext>
            </a:extLst>
          </p:cNvPr>
          <p:cNvSpPr/>
          <p:nvPr/>
        </p:nvSpPr>
        <p:spPr>
          <a:xfrm rot="17839330">
            <a:off x="5496142" y="1669471"/>
            <a:ext cx="624374" cy="613892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CA4A44B-D2E9-8A5B-32B1-897E57CC3999}"/>
              </a:ext>
            </a:extLst>
          </p:cNvPr>
          <p:cNvCxnSpPr>
            <a:cxnSpLocks/>
          </p:cNvCxnSpPr>
          <p:nvPr/>
        </p:nvCxnSpPr>
        <p:spPr>
          <a:xfrm>
            <a:off x="1021252" y="2586315"/>
            <a:ext cx="313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2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5.55556E-7 0.03981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3981 L -0.00035 0.08179 " pathEditMode="relative" rAng="0" ptsTypes="AA">
                                      <p:cBhvr>
                                        <p:cTn id="3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713172" y="1486826"/>
            <a:ext cx="237768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800" b="1">
                <a:solidFill>
                  <a:schemeClr val="tx1"/>
                </a:solidFill>
              </a:rPr>
              <a:t>TH 1: </a:t>
            </a:r>
            <a:r>
              <a:rPr lang="vi-VN" sz="1800">
                <a:solidFill>
                  <a:schemeClr val="tx1"/>
                </a:solidFill>
              </a:rPr>
              <a:t>w là </a:t>
            </a:r>
            <a:r>
              <a:rPr lang="vi-VN" sz="1800">
                <a:solidFill>
                  <a:srgbClr val="FF0000"/>
                </a:solidFill>
              </a:rPr>
              <a:t>đỏ</a:t>
            </a:r>
            <a:endParaRPr lang="vi-VN" sz="18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A2534-E2A8-DAE7-CBC7-CAFEEC622C70}"/>
              </a:ext>
            </a:extLst>
          </p:cNvPr>
          <p:cNvSpPr txBox="1"/>
          <p:nvPr/>
        </p:nvSpPr>
        <p:spPr>
          <a:xfrm>
            <a:off x="877054" y="1975269"/>
            <a:ext cx="37527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9933"/>
                </a:solidFill>
                <a:latin typeface="Cascadia Mono" panose="020B0609020000020004" pitchFamily="49" charset="0"/>
              </a:rPr>
              <a:t>// Truong hop 1:</a:t>
            </a:r>
            <a:endParaRPr lang="vi-VN" sz="1400">
              <a:solidFill>
                <a:srgbClr val="339933"/>
              </a:solidFill>
              <a:latin typeface="Cascadia Mono" panose="020B06090200000200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(w-&gt;color == RED) {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w-&gt;color = BLACK; 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x-&gt;parent-&gt;color = RED; 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left_r</a:t>
            </a:r>
            <a:r>
              <a:rPr lang="en-US" sz="1400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(root, x-&gt;parent);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w = x-&gt;parent-&gt;right;</a:t>
            </a:r>
            <a:endParaRPr lang="vi-VN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vi-VN">
                <a:latin typeface="Cascadia Mono" panose="020B0609020000020004" pitchFamily="49" charset="0"/>
              </a:rPr>
              <a:t>}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BEA077-A6BB-40D2-3509-2419AD4A07A1}"/>
              </a:ext>
            </a:extLst>
          </p:cNvPr>
          <p:cNvCxnSpPr>
            <a:cxnSpLocks/>
          </p:cNvCxnSpPr>
          <p:nvPr/>
        </p:nvCxnSpPr>
        <p:spPr>
          <a:xfrm>
            <a:off x="919415" y="3056436"/>
            <a:ext cx="4240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6B02122-9D8E-A6FF-E309-967EEFF08F20}"/>
              </a:ext>
            </a:extLst>
          </p:cNvPr>
          <p:cNvSpPr/>
          <p:nvPr/>
        </p:nvSpPr>
        <p:spPr>
          <a:xfrm>
            <a:off x="5485772" y="2508297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44C535-CE65-E0CE-2164-DF620050BBBC}"/>
              </a:ext>
            </a:extLst>
          </p:cNvPr>
          <p:cNvCxnSpPr>
            <a:cxnSpLocks/>
            <a:stCxn id="70" idx="3"/>
            <a:endCxn id="77" idx="7"/>
          </p:cNvCxnSpPr>
          <p:nvPr/>
        </p:nvCxnSpPr>
        <p:spPr>
          <a:xfrm flipH="1">
            <a:off x="5154431" y="2964421"/>
            <a:ext cx="409599" cy="368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270A4D9-7292-BD8B-DB91-152532A8A432}"/>
              </a:ext>
            </a:extLst>
          </p:cNvPr>
          <p:cNvSpPr/>
          <p:nvPr/>
        </p:nvSpPr>
        <p:spPr>
          <a:xfrm>
            <a:off x="6281849" y="3255084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8C0B69-A442-9D39-A610-14910C2FBDF8}"/>
              </a:ext>
            </a:extLst>
          </p:cNvPr>
          <p:cNvCxnSpPr>
            <a:cxnSpLocks/>
            <a:stCxn id="70" idx="5"/>
            <a:endCxn id="72" idx="1"/>
          </p:cNvCxnSpPr>
          <p:nvPr/>
        </p:nvCxnSpPr>
        <p:spPr>
          <a:xfrm>
            <a:off x="5941896" y="2964421"/>
            <a:ext cx="418211" cy="368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A8A101A-B1BA-6ADB-B813-E12B4182B84F}"/>
              </a:ext>
            </a:extLst>
          </p:cNvPr>
          <p:cNvSpPr/>
          <p:nvPr/>
        </p:nvSpPr>
        <p:spPr>
          <a:xfrm>
            <a:off x="6360107" y="180934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36F492-B867-9765-E345-29BA25AC5CCB}"/>
              </a:ext>
            </a:extLst>
          </p:cNvPr>
          <p:cNvCxnSpPr>
            <a:cxnSpLocks/>
            <a:stCxn id="80" idx="1"/>
            <a:endCxn id="74" idx="3"/>
          </p:cNvCxnSpPr>
          <p:nvPr/>
        </p:nvCxnSpPr>
        <p:spPr>
          <a:xfrm flipV="1">
            <a:off x="6014658" y="2265470"/>
            <a:ext cx="423707" cy="4082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C04B01-0E5D-4D78-9ABC-57714A51E6DE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6816231" y="2265470"/>
            <a:ext cx="397236" cy="4272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BFC9B75-BF36-7A3A-5ABE-3E3EE90E4369}"/>
              </a:ext>
            </a:extLst>
          </p:cNvPr>
          <p:cNvSpPr/>
          <p:nvPr/>
        </p:nvSpPr>
        <p:spPr>
          <a:xfrm>
            <a:off x="4698307" y="3255084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59E999-8C98-0BC6-16F9-06AF43600541}"/>
              </a:ext>
            </a:extLst>
          </p:cNvPr>
          <p:cNvSpPr/>
          <p:nvPr/>
        </p:nvSpPr>
        <p:spPr>
          <a:xfrm>
            <a:off x="7128237" y="2614499"/>
            <a:ext cx="581986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Google Shape;1637;p41">
            <a:extLst>
              <a:ext uri="{FF2B5EF4-FFF2-40B4-BE49-F238E27FC236}">
                <a16:creationId xmlns:a16="http://schemas.microsoft.com/office/drawing/2014/main" id="{BF83A003-F100-A315-4800-F295EC42FC1E}"/>
              </a:ext>
            </a:extLst>
          </p:cNvPr>
          <p:cNvSpPr txBox="1">
            <a:spLocks/>
          </p:cNvSpPr>
          <p:nvPr/>
        </p:nvSpPr>
        <p:spPr>
          <a:xfrm>
            <a:off x="6014658" y="2483436"/>
            <a:ext cx="534382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x.p</a:t>
            </a:r>
          </a:p>
        </p:txBody>
      </p:sp>
      <p:sp>
        <p:nvSpPr>
          <p:cNvPr id="15" name="Google Shape;1637;p41">
            <a:extLst>
              <a:ext uri="{FF2B5EF4-FFF2-40B4-BE49-F238E27FC236}">
                <a16:creationId xmlns:a16="http://schemas.microsoft.com/office/drawing/2014/main" id="{7E55BABE-054B-1D17-BCA4-A12AB79CFAE0}"/>
              </a:ext>
            </a:extLst>
          </p:cNvPr>
          <p:cNvSpPr txBox="1">
            <a:spLocks/>
          </p:cNvSpPr>
          <p:nvPr/>
        </p:nvSpPr>
        <p:spPr>
          <a:xfrm>
            <a:off x="5250918" y="3274062"/>
            <a:ext cx="286273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D741C895-832C-E2A4-E137-1E92231B918D}"/>
              </a:ext>
            </a:extLst>
          </p:cNvPr>
          <p:cNvSpPr txBox="1">
            <a:spLocks/>
          </p:cNvSpPr>
          <p:nvPr/>
        </p:nvSpPr>
        <p:spPr>
          <a:xfrm>
            <a:off x="6912305" y="1753040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0" name="Google Shape;1637;p41">
            <a:extLst>
              <a:ext uri="{FF2B5EF4-FFF2-40B4-BE49-F238E27FC236}">
                <a16:creationId xmlns:a16="http://schemas.microsoft.com/office/drawing/2014/main" id="{79AB647D-7CDE-21EA-11A2-56F79F7678F7}"/>
              </a:ext>
            </a:extLst>
          </p:cNvPr>
          <p:cNvSpPr txBox="1">
            <a:spLocks/>
          </p:cNvSpPr>
          <p:nvPr/>
        </p:nvSpPr>
        <p:spPr>
          <a:xfrm>
            <a:off x="6854872" y="3274062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746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19753E-6 L -0.00017 0.04382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1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494234" y="1320638"/>
            <a:ext cx="440109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800" b="1">
                <a:solidFill>
                  <a:schemeClr val="tx1"/>
                </a:solidFill>
              </a:rPr>
              <a:t>TH 2: </a:t>
            </a:r>
            <a:r>
              <a:rPr lang="vi-VN" sz="1800">
                <a:cs typeface="Poppins" panose="00000500000000000000" pitchFamily="2" charset="0"/>
              </a:rPr>
              <a:t>w là </a:t>
            </a:r>
            <a:r>
              <a:rPr lang="vi-VN" sz="1800" b="1">
                <a:cs typeface="Poppins" panose="00000500000000000000" pitchFamily="2" charset="0"/>
              </a:rPr>
              <a:t>đen</a:t>
            </a:r>
            <a:r>
              <a:rPr lang="vi-VN" sz="1800">
                <a:cs typeface="Poppins" panose="00000500000000000000" pitchFamily="2" charset="0"/>
              </a:rPr>
              <a:t>, w.left và w.right là </a:t>
            </a:r>
            <a:r>
              <a:rPr lang="vi-VN" sz="1800" b="1">
                <a:cs typeface="Poppins" panose="00000500000000000000" pitchFamily="2" charset="0"/>
              </a:rPr>
              <a:t>đen</a:t>
            </a:r>
          </a:p>
          <a:p>
            <a:pPr marL="139700">
              <a:lnSpc>
                <a:spcPct val="150000"/>
              </a:lnSpc>
            </a:pPr>
            <a:endParaRPr lang="vi-VN" sz="18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A2534-E2A8-DAE7-CBC7-CAFEEC622C70}"/>
              </a:ext>
            </a:extLst>
          </p:cNvPr>
          <p:cNvSpPr txBox="1"/>
          <p:nvPr/>
        </p:nvSpPr>
        <p:spPr>
          <a:xfrm>
            <a:off x="642213" y="1791173"/>
            <a:ext cx="57168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9933"/>
                </a:solidFill>
                <a:latin typeface="Cascadia Mono" panose="020B0609020000020004" pitchFamily="49" charset="0"/>
              </a:rPr>
              <a:t>// Truong hop 2</a:t>
            </a: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w.left.color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== BLACK &amp;&amp;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w.right.color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== BLACK) {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 RED;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x.parent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BEA077-A6BB-40D2-3509-2419AD4A07A1}"/>
              </a:ext>
            </a:extLst>
          </p:cNvPr>
          <p:cNvCxnSpPr>
            <a:cxnSpLocks/>
          </p:cNvCxnSpPr>
          <p:nvPr/>
        </p:nvCxnSpPr>
        <p:spPr>
          <a:xfrm>
            <a:off x="763459" y="2597761"/>
            <a:ext cx="3489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6B02122-9D8E-A6FF-E309-967EEFF08F20}"/>
              </a:ext>
            </a:extLst>
          </p:cNvPr>
          <p:cNvSpPr/>
          <p:nvPr/>
        </p:nvSpPr>
        <p:spPr>
          <a:xfrm flipH="1">
            <a:off x="6428790" y="3149892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44C535-CE65-E0CE-2164-DF620050BBBC}"/>
              </a:ext>
            </a:extLst>
          </p:cNvPr>
          <p:cNvCxnSpPr>
            <a:cxnSpLocks/>
            <a:stCxn id="70" idx="3"/>
            <a:endCxn id="77" idx="7"/>
          </p:cNvCxnSpPr>
          <p:nvPr/>
        </p:nvCxnSpPr>
        <p:spPr>
          <a:xfrm>
            <a:off x="6884914" y="3606016"/>
            <a:ext cx="201331" cy="3395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270A4D9-7292-BD8B-DB91-152532A8A432}"/>
              </a:ext>
            </a:extLst>
          </p:cNvPr>
          <p:cNvSpPr/>
          <p:nvPr/>
        </p:nvSpPr>
        <p:spPr>
          <a:xfrm flipH="1">
            <a:off x="5824687" y="3825952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8C0B69-A442-9D39-A610-14910C2FBDF8}"/>
              </a:ext>
            </a:extLst>
          </p:cNvPr>
          <p:cNvCxnSpPr>
            <a:cxnSpLocks/>
            <a:stCxn id="70" idx="5"/>
            <a:endCxn id="72" idx="1"/>
          </p:cNvCxnSpPr>
          <p:nvPr/>
        </p:nvCxnSpPr>
        <p:spPr>
          <a:xfrm flipH="1">
            <a:off x="6280811" y="3606016"/>
            <a:ext cx="226237" cy="2981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A8A101A-B1BA-6ADB-B813-E12B4182B84F}"/>
              </a:ext>
            </a:extLst>
          </p:cNvPr>
          <p:cNvSpPr/>
          <p:nvPr/>
        </p:nvSpPr>
        <p:spPr>
          <a:xfrm flipH="1">
            <a:off x="5746429" y="2380214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36F492-B867-9765-E345-29BA25AC5CCB}"/>
              </a:ext>
            </a:extLst>
          </p:cNvPr>
          <p:cNvCxnSpPr>
            <a:cxnSpLocks/>
            <a:stCxn id="70" idx="7"/>
            <a:endCxn id="74" idx="3"/>
          </p:cNvCxnSpPr>
          <p:nvPr/>
        </p:nvCxnSpPr>
        <p:spPr>
          <a:xfrm flipH="1" flipV="1">
            <a:off x="6202553" y="2836338"/>
            <a:ext cx="304495" cy="3918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C04B01-0E5D-4D78-9ABC-57714A51E6DE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 flipH="1">
            <a:off x="5427451" y="2836338"/>
            <a:ext cx="397236" cy="4272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BFC9B75-BF36-7A3A-5ABE-3E3EE90E4369}"/>
              </a:ext>
            </a:extLst>
          </p:cNvPr>
          <p:cNvSpPr/>
          <p:nvPr/>
        </p:nvSpPr>
        <p:spPr>
          <a:xfrm flipH="1">
            <a:off x="7007987" y="3867271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59E999-8C98-0BC6-16F9-06AF43600541}"/>
              </a:ext>
            </a:extLst>
          </p:cNvPr>
          <p:cNvSpPr/>
          <p:nvPr/>
        </p:nvSpPr>
        <p:spPr>
          <a:xfrm flipH="1">
            <a:off x="4930695" y="3185367"/>
            <a:ext cx="581986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Google Shape;1637;p41">
            <a:extLst>
              <a:ext uri="{FF2B5EF4-FFF2-40B4-BE49-F238E27FC236}">
                <a16:creationId xmlns:a16="http://schemas.microsoft.com/office/drawing/2014/main" id="{BF83A003-F100-A315-4800-F295EC42FC1E}"/>
              </a:ext>
            </a:extLst>
          </p:cNvPr>
          <p:cNvSpPr txBox="1">
            <a:spLocks/>
          </p:cNvSpPr>
          <p:nvPr/>
        </p:nvSpPr>
        <p:spPr>
          <a:xfrm flipH="1">
            <a:off x="6261386" y="2334281"/>
            <a:ext cx="534382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x.p</a:t>
            </a:r>
          </a:p>
        </p:txBody>
      </p:sp>
      <p:sp>
        <p:nvSpPr>
          <p:cNvPr id="15" name="Google Shape;1637;p41">
            <a:extLst>
              <a:ext uri="{FF2B5EF4-FFF2-40B4-BE49-F238E27FC236}">
                <a16:creationId xmlns:a16="http://schemas.microsoft.com/office/drawing/2014/main" id="{7E55BABE-054B-1D17-BCA4-A12AB79CFAE0}"/>
              </a:ext>
            </a:extLst>
          </p:cNvPr>
          <p:cNvSpPr txBox="1">
            <a:spLocks/>
          </p:cNvSpPr>
          <p:nvPr/>
        </p:nvSpPr>
        <p:spPr>
          <a:xfrm flipH="1">
            <a:off x="5525547" y="3189121"/>
            <a:ext cx="286273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D741C895-832C-E2A4-E137-1E92231B918D}"/>
              </a:ext>
            </a:extLst>
          </p:cNvPr>
          <p:cNvSpPr txBox="1">
            <a:spLocks/>
          </p:cNvSpPr>
          <p:nvPr/>
        </p:nvSpPr>
        <p:spPr>
          <a:xfrm flipH="1">
            <a:off x="6979751" y="3137385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0C083-CF76-0556-0769-38B1331A7D11}"/>
              </a:ext>
            </a:extLst>
          </p:cNvPr>
          <p:cNvSpPr txBox="1"/>
          <p:nvPr/>
        </p:nvSpPr>
        <p:spPr>
          <a:xfrm>
            <a:off x="2764325" y="3984782"/>
            <a:ext cx="23487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chemeClr val="tx1"/>
                </a:solidFill>
                <a:cs typeface="Poppins" panose="00000500000000000000" pitchFamily="2" charset="0"/>
              </a:rPr>
              <a:t>*R-B tree chưa hoàn chỉnh</a:t>
            </a:r>
          </a:p>
        </p:txBody>
      </p:sp>
    </p:spTree>
    <p:extLst>
      <p:ext uri="{BB962C8B-B14F-4D97-AF65-F5344CB8AC3E}">
        <p14:creationId xmlns:p14="http://schemas.microsoft.com/office/powerpoint/2010/main" val="17191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284E-6 L -4.16667E-6 0.03611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23457E-6 L 0.08125 -0.1651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82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5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560744" y="1303418"/>
            <a:ext cx="494824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800" b="1">
                <a:solidFill>
                  <a:schemeClr val="tx1"/>
                </a:solidFill>
              </a:rPr>
              <a:t>TH 3: </a:t>
            </a:r>
            <a:r>
              <a:rPr lang="vi-VN" sz="1800">
                <a:cs typeface="Poppins" panose="00000500000000000000" pitchFamily="2" charset="0"/>
              </a:rPr>
              <a:t>w là </a:t>
            </a:r>
            <a:r>
              <a:rPr lang="vi-VN" sz="1800" b="1">
                <a:cs typeface="Poppins" panose="00000500000000000000" pitchFamily="2" charset="0"/>
              </a:rPr>
              <a:t>đen</a:t>
            </a:r>
            <a:r>
              <a:rPr lang="vi-VN" sz="1800">
                <a:cs typeface="Poppins" panose="00000500000000000000" pitchFamily="2" charset="0"/>
              </a:rPr>
              <a:t>, w.left là </a:t>
            </a:r>
            <a:r>
              <a:rPr lang="vi-VN" sz="1800">
                <a:solidFill>
                  <a:srgbClr val="FF0000"/>
                </a:solidFill>
                <a:cs typeface="Poppins" panose="00000500000000000000" pitchFamily="2" charset="0"/>
              </a:rPr>
              <a:t>đỏ</a:t>
            </a:r>
            <a:r>
              <a:rPr lang="vi-VN" sz="1800">
                <a:cs typeface="Poppins" panose="00000500000000000000" pitchFamily="2" charset="0"/>
              </a:rPr>
              <a:t> và w.right là </a:t>
            </a:r>
            <a:r>
              <a:rPr lang="vi-VN" sz="1800" b="1">
                <a:cs typeface="Poppins" panose="00000500000000000000" pitchFamily="2" charset="0"/>
              </a:rPr>
              <a:t>đen</a:t>
            </a:r>
            <a:endParaRPr lang="vi-VN" sz="18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A2534-E2A8-DAE7-CBC7-CAFEEC622C70}"/>
              </a:ext>
            </a:extLst>
          </p:cNvPr>
          <p:cNvSpPr txBox="1"/>
          <p:nvPr/>
        </p:nvSpPr>
        <p:spPr>
          <a:xfrm>
            <a:off x="709290" y="1885007"/>
            <a:ext cx="32476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9933"/>
                </a:solidFill>
                <a:latin typeface="Cascadia Mono" panose="020B0609020000020004" pitchFamily="49" charset="0"/>
              </a:rPr>
              <a:t>// Truong hop 3:</a:t>
            </a: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w.right.color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== BLACK) {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w.left.color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 BLACK;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 RED;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vi-VN">
                <a:solidFill>
                  <a:srgbClr val="000000"/>
                </a:solidFill>
                <a:latin typeface="Cascadia Mono" panose="020B0609020000020004" pitchFamily="49" charset="0"/>
              </a:rPr>
              <a:t>right_r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(root, w);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w =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x.parent.right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9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BEA077-A6BB-40D2-3509-2419AD4A07A1}"/>
              </a:ext>
            </a:extLst>
          </p:cNvPr>
          <p:cNvCxnSpPr>
            <a:cxnSpLocks/>
          </p:cNvCxnSpPr>
          <p:nvPr/>
        </p:nvCxnSpPr>
        <p:spPr>
          <a:xfrm>
            <a:off x="849602" y="2488319"/>
            <a:ext cx="313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6B02122-9D8E-A6FF-E309-967EEFF08F20}"/>
              </a:ext>
            </a:extLst>
          </p:cNvPr>
          <p:cNvSpPr/>
          <p:nvPr/>
        </p:nvSpPr>
        <p:spPr>
          <a:xfrm flipH="1">
            <a:off x="6191349" y="2649751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44C535-CE65-E0CE-2164-DF620050BBBC}"/>
              </a:ext>
            </a:extLst>
          </p:cNvPr>
          <p:cNvCxnSpPr>
            <a:cxnSpLocks/>
            <a:stCxn id="70" idx="3"/>
            <a:endCxn id="77" idx="7"/>
          </p:cNvCxnSpPr>
          <p:nvPr/>
        </p:nvCxnSpPr>
        <p:spPr>
          <a:xfrm>
            <a:off x="6647473" y="3105875"/>
            <a:ext cx="201331" cy="3395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270A4D9-7292-BD8B-DB91-152532A8A432}"/>
              </a:ext>
            </a:extLst>
          </p:cNvPr>
          <p:cNvSpPr/>
          <p:nvPr/>
        </p:nvSpPr>
        <p:spPr>
          <a:xfrm flipH="1">
            <a:off x="5587246" y="3325811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8C0B69-A442-9D39-A610-14910C2FBDF8}"/>
              </a:ext>
            </a:extLst>
          </p:cNvPr>
          <p:cNvCxnSpPr>
            <a:cxnSpLocks/>
            <a:stCxn id="70" idx="5"/>
            <a:endCxn id="72" idx="1"/>
          </p:cNvCxnSpPr>
          <p:nvPr/>
        </p:nvCxnSpPr>
        <p:spPr>
          <a:xfrm flipH="1">
            <a:off x="6043370" y="3105875"/>
            <a:ext cx="226237" cy="2981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A8A101A-B1BA-6ADB-B813-E12B4182B84F}"/>
              </a:ext>
            </a:extLst>
          </p:cNvPr>
          <p:cNvSpPr/>
          <p:nvPr/>
        </p:nvSpPr>
        <p:spPr>
          <a:xfrm flipH="1">
            <a:off x="5508988" y="1880073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36F492-B867-9765-E345-29BA25AC5CCB}"/>
              </a:ext>
            </a:extLst>
          </p:cNvPr>
          <p:cNvCxnSpPr>
            <a:cxnSpLocks/>
            <a:stCxn id="70" idx="7"/>
            <a:endCxn id="74" idx="3"/>
          </p:cNvCxnSpPr>
          <p:nvPr/>
        </p:nvCxnSpPr>
        <p:spPr>
          <a:xfrm flipH="1" flipV="1">
            <a:off x="5965112" y="2336197"/>
            <a:ext cx="304495" cy="3918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C04B01-0E5D-4D78-9ABC-57714A51E6DE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 flipH="1">
            <a:off x="5196668" y="2336197"/>
            <a:ext cx="390578" cy="4272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BFC9B75-BF36-7A3A-5ABE-3E3EE90E4369}"/>
              </a:ext>
            </a:extLst>
          </p:cNvPr>
          <p:cNvSpPr/>
          <p:nvPr/>
        </p:nvSpPr>
        <p:spPr>
          <a:xfrm flipH="1">
            <a:off x="6770546" y="3367130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59E999-8C98-0BC6-16F9-06AF43600541}"/>
              </a:ext>
            </a:extLst>
          </p:cNvPr>
          <p:cNvSpPr/>
          <p:nvPr/>
        </p:nvSpPr>
        <p:spPr>
          <a:xfrm flipH="1">
            <a:off x="4738714" y="2685226"/>
            <a:ext cx="536526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Google Shape;1637;p41">
            <a:extLst>
              <a:ext uri="{FF2B5EF4-FFF2-40B4-BE49-F238E27FC236}">
                <a16:creationId xmlns:a16="http://schemas.microsoft.com/office/drawing/2014/main" id="{BF83A003-F100-A315-4800-F295EC42FC1E}"/>
              </a:ext>
            </a:extLst>
          </p:cNvPr>
          <p:cNvSpPr txBox="1">
            <a:spLocks/>
          </p:cNvSpPr>
          <p:nvPr/>
        </p:nvSpPr>
        <p:spPr>
          <a:xfrm flipH="1">
            <a:off x="6023945" y="1834140"/>
            <a:ext cx="534382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x.p</a:t>
            </a:r>
          </a:p>
        </p:txBody>
      </p:sp>
      <p:sp>
        <p:nvSpPr>
          <p:cNvPr id="15" name="Google Shape;1637;p41">
            <a:extLst>
              <a:ext uri="{FF2B5EF4-FFF2-40B4-BE49-F238E27FC236}">
                <a16:creationId xmlns:a16="http://schemas.microsoft.com/office/drawing/2014/main" id="{7E55BABE-054B-1D17-BCA4-A12AB79CFAE0}"/>
              </a:ext>
            </a:extLst>
          </p:cNvPr>
          <p:cNvSpPr txBox="1">
            <a:spLocks/>
          </p:cNvSpPr>
          <p:nvPr/>
        </p:nvSpPr>
        <p:spPr>
          <a:xfrm flipH="1">
            <a:off x="5288106" y="2688980"/>
            <a:ext cx="286273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D741C895-832C-E2A4-E137-1E92231B918D}"/>
              </a:ext>
            </a:extLst>
          </p:cNvPr>
          <p:cNvSpPr txBox="1">
            <a:spLocks/>
          </p:cNvSpPr>
          <p:nvPr/>
        </p:nvSpPr>
        <p:spPr>
          <a:xfrm flipH="1">
            <a:off x="6742310" y="2637244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EA5B8C6-3100-C474-822C-0F23C71B6FB2}"/>
              </a:ext>
            </a:extLst>
          </p:cNvPr>
          <p:cNvSpPr/>
          <p:nvPr/>
        </p:nvSpPr>
        <p:spPr>
          <a:xfrm rot="3760670" flipH="1">
            <a:off x="6163757" y="2559934"/>
            <a:ext cx="624374" cy="613892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97531E-6 L 5.55556E-7 0.03982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3982 L -0.00035 0.08735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604753" y="1260368"/>
            <a:ext cx="496561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800" b="1">
                <a:solidFill>
                  <a:schemeClr val="tx1"/>
                </a:solidFill>
              </a:rPr>
              <a:t>TH 3: </a:t>
            </a:r>
            <a:r>
              <a:rPr lang="vi-VN" sz="1800">
                <a:cs typeface="Poppins" panose="00000500000000000000" pitchFamily="2" charset="0"/>
              </a:rPr>
              <a:t>w là </a:t>
            </a:r>
            <a:r>
              <a:rPr lang="vi-VN" sz="1800" b="1">
                <a:cs typeface="Poppins" panose="00000500000000000000" pitchFamily="2" charset="0"/>
              </a:rPr>
              <a:t>đen</a:t>
            </a:r>
            <a:r>
              <a:rPr lang="vi-VN" sz="1800">
                <a:cs typeface="Poppins" panose="00000500000000000000" pitchFamily="2" charset="0"/>
              </a:rPr>
              <a:t>, w.left là </a:t>
            </a:r>
            <a:r>
              <a:rPr lang="vi-VN" sz="1800">
                <a:solidFill>
                  <a:srgbClr val="FF0000"/>
                </a:solidFill>
                <a:cs typeface="Poppins" panose="00000500000000000000" pitchFamily="2" charset="0"/>
              </a:rPr>
              <a:t>đỏ</a:t>
            </a:r>
            <a:r>
              <a:rPr lang="vi-VN" sz="1800">
                <a:cs typeface="Poppins" panose="00000500000000000000" pitchFamily="2" charset="0"/>
              </a:rPr>
              <a:t> và w.right là </a:t>
            </a:r>
            <a:r>
              <a:rPr lang="vi-VN" sz="1800" b="1">
                <a:cs typeface="Poppins" panose="00000500000000000000" pitchFamily="2" charset="0"/>
              </a:rPr>
              <a:t>đen</a:t>
            </a:r>
            <a:endParaRPr lang="vi-VN" sz="18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A2534-E2A8-DAE7-CBC7-CAFEEC622C70}"/>
              </a:ext>
            </a:extLst>
          </p:cNvPr>
          <p:cNvSpPr txBox="1"/>
          <p:nvPr/>
        </p:nvSpPr>
        <p:spPr>
          <a:xfrm>
            <a:off x="732998" y="1824124"/>
            <a:ext cx="32476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9933"/>
                </a:solidFill>
                <a:latin typeface="Cascadia Mono" panose="020B0609020000020004" pitchFamily="49" charset="0"/>
              </a:rPr>
              <a:t>// Truong hop 3:</a:t>
            </a: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w.right.color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== BLACK) {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w.left.color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 BLACK;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 RED;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vi-VN">
                <a:solidFill>
                  <a:srgbClr val="000000"/>
                </a:solidFill>
                <a:latin typeface="Cascadia Mono" panose="020B0609020000020004" pitchFamily="49" charset="0"/>
              </a:rPr>
              <a:t>right_r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(root, w);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w =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x.parent.right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9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BEA077-A6BB-40D2-3509-2419AD4A07A1}"/>
              </a:ext>
            </a:extLst>
          </p:cNvPr>
          <p:cNvCxnSpPr>
            <a:cxnSpLocks/>
          </p:cNvCxnSpPr>
          <p:nvPr/>
        </p:nvCxnSpPr>
        <p:spPr>
          <a:xfrm>
            <a:off x="865703" y="2859454"/>
            <a:ext cx="313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6B02122-9D8E-A6FF-E309-967EEFF08F20}"/>
              </a:ext>
            </a:extLst>
          </p:cNvPr>
          <p:cNvSpPr/>
          <p:nvPr/>
        </p:nvSpPr>
        <p:spPr>
          <a:xfrm flipH="1">
            <a:off x="5985540" y="280704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44C535-CE65-E0CE-2164-DF620050BBBC}"/>
              </a:ext>
            </a:extLst>
          </p:cNvPr>
          <p:cNvCxnSpPr>
            <a:cxnSpLocks/>
            <a:stCxn id="70" idx="3"/>
            <a:endCxn id="77" idx="7"/>
          </p:cNvCxnSpPr>
          <p:nvPr/>
        </p:nvCxnSpPr>
        <p:spPr>
          <a:xfrm>
            <a:off x="6441664" y="3263170"/>
            <a:ext cx="265691" cy="3243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270A4D9-7292-BD8B-DB91-152532A8A432}"/>
              </a:ext>
            </a:extLst>
          </p:cNvPr>
          <p:cNvSpPr/>
          <p:nvPr/>
        </p:nvSpPr>
        <p:spPr>
          <a:xfrm flipH="1">
            <a:off x="7277100" y="4185324"/>
            <a:ext cx="534382" cy="534382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8C0B69-A442-9D39-A610-14910C2FBDF8}"/>
              </a:ext>
            </a:extLst>
          </p:cNvPr>
          <p:cNvCxnSpPr>
            <a:cxnSpLocks/>
            <a:stCxn id="77" idx="3"/>
            <a:endCxn id="72" idx="7"/>
          </p:cNvCxnSpPr>
          <p:nvPr/>
        </p:nvCxnSpPr>
        <p:spPr>
          <a:xfrm>
            <a:off x="7085221" y="3965393"/>
            <a:ext cx="270137" cy="2981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A8A101A-B1BA-6ADB-B813-E12B4182B84F}"/>
              </a:ext>
            </a:extLst>
          </p:cNvPr>
          <p:cNvSpPr/>
          <p:nvPr/>
        </p:nvSpPr>
        <p:spPr>
          <a:xfrm flipH="1">
            <a:off x="5303179" y="2037368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36F492-B867-9765-E345-29BA25AC5CCB}"/>
              </a:ext>
            </a:extLst>
          </p:cNvPr>
          <p:cNvCxnSpPr>
            <a:cxnSpLocks/>
            <a:stCxn id="70" idx="7"/>
            <a:endCxn id="74" idx="3"/>
          </p:cNvCxnSpPr>
          <p:nvPr/>
        </p:nvCxnSpPr>
        <p:spPr>
          <a:xfrm flipH="1" flipV="1">
            <a:off x="5759303" y="2493492"/>
            <a:ext cx="304495" cy="3918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C04B01-0E5D-4D78-9ABC-57714A51E6DE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 flipH="1">
            <a:off x="4991173" y="2493492"/>
            <a:ext cx="390264" cy="4272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BFC9B75-BF36-7A3A-5ABE-3E3EE90E4369}"/>
              </a:ext>
            </a:extLst>
          </p:cNvPr>
          <p:cNvSpPr/>
          <p:nvPr/>
        </p:nvSpPr>
        <p:spPr>
          <a:xfrm flipH="1">
            <a:off x="6629097" y="3509269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59E999-8C98-0BC6-16F9-06AF43600541}"/>
              </a:ext>
            </a:extLst>
          </p:cNvPr>
          <p:cNvSpPr/>
          <p:nvPr/>
        </p:nvSpPr>
        <p:spPr>
          <a:xfrm flipH="1">
            <a:off x="4535049" y="2842521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Google Shape;1637;p41">
            <a:extLst>
              <a:ext uri="{FF2B5EF4-FFF2-40B4-BE49-F238E27FC236}">
                <a16:creationId xmlns:a16="http://schemas.microsoft.com/office/drawing/2014/main" id="{BF83A003-F100-A315-4800-F295EC42FC1E}"/>
              </a:ext>
            </a:extLst>
          </p:cNvPr>
          <p:cNvSpPr txBox="1">
            <a:spLocks/>
          </p:cNvSpPr>
          <p:nvPr/>
        </p:nvSpPr>
        <p:spPr>
          <a:xfrm flipH="1">
            <a:off x="5818136" y="1991435"/>
            <a:ext cx="534382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x.p</a:t>
            </a:r>
          </a:p>
        </p:txBody>
      </p:sp>
      <p:sp>
        <p:nvSpPr>
          <p:cNvPr id="15" name="Google Shape;1637;p41">
            <a:extLst>
              <a:ext uri="{FF2B5EF4-FFF2-40B4-BE49-F238E27FC236}">
                <a16:creationId xmlns:a16="http://schemas.microsoft.com/office/drawing/2014/main" id="{7E55BABE-054B-1D17-BCA4-A12AB79CFAE0}"/>
              </a:ext>
            </a:extLst>
          </p:cNvPr>
          <p:cNvSpPr txBox="1">
            <a:spLocks/>
          </p:cNvSpPr>
          <p:nvPr/>
        </p:nvSpPr>
        <p:spPr>
          <a:xfrm flipH="1">
            <a:off x="5082297" y="2846275"/>
            <a:ext cx="286273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D741C895-832C-E2A4-E137-1E92231B918D}"/>
              </a:ext>
            </a:extLst>
          </p:cNvPr>
          <p:cNvSpPr txBox="1">
            <a:spLocks/>
          </p:cNvSpPr>
          <p:nvPr/>
        </p:nvSpPr>
        <p:spPr>
          <a:xfrm flipH="1">
            <a:off x="7172553" y="3509269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22D4A60-0835-8EB3-448E-9570B3AE09F2}"/>
              </a:ext>
            </a:extLst>
          </p:cNvPr>
          <p:cNvSpPr/>
          <p:nvPr/>
        </p:nvSpPr>
        <p:spPr>
          <a:xfrm rot="3760670" flipH="1">
            <a:off x="6584101" y="3422254"/>
            <a:ext cx="624374" cy="613892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637;p41">
            <a:extLst>
              <a:ext uri="{FF2B5EF4-FFF2-40B4-BE49-F238E27FC236}">
                <a16:creationId xmlns:a16="http://schemas.microsoft.com/office/drawing/2014/main" id="{9B3BB189-F246-5526-29A4-8B5DDB511D18}"/>
              </a:ext>
            </a:extLst>
          </p:cNvPr>
          <p:cNvSpPr txBox="1">
            <a:spLocks/>
          </p:cNvSpPr>
          <p:nvPr/>
        </p:nvSpPr>
        <p:spPr>
          <a:xfrm flipH="1">
            <a:off x="6523634" y="2768948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1430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19753E-6 L -0.00035 0.04383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1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621367" y="779979"/>
            <a:ext cx="356341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800" b="1">
                <a:solidFill>
                  <a:schemeClr val="tx1"/>
                </a:solidFill>
              </a:rPr>
              <a:t>TH 4: </a:t>
            </a:r>
            <a:r>
              <a:rPr lang="vi-VN" sz="1800">
                <a:cs typeface="Poppins" panose="00000500000000000000" pitchFamily="2" charset="0"/>
              </a:rPr>
              <a:t>w là </a:t>
            </a:r>
            <a:r>
              <a:rPr lang="vi-VN" sz="1800" b="1">
                <a:cs typeface="Poppins" panose="00000500000000000000" pitchFamily="2" charset="0"/>
              </a:rPr>
              <a:t>đen</a:t>
            </a:r>
            <a:r>
              <a:rPr lang="vi-VN" sz="1800">
                <a:cs typeface="Poppins" panose="00000500000000000000" pitchFamily="2" charset="0"/>
              </a:rPr>
              <a:t>, w.right là </a:t>
            </a:r>
            <a:r>
              <a:rPr lang="vi-VN" sz="1800">
                <a:solidFill>
                  <a:srgbClr val="FF0000"/>
                </a:solidFill>
                <a:cs typeface="Poppins" panose="00000500000000000000" pitchFamily="2" charset="0"/>
              </a:rPr>
              <a:t>đỏ</a:t>
            </a:r>
            <a:endParaRPr lang="vi-VN" sz="18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A2534-E2A8-DAE7-CBC7-CAFEEC622C70}"/>
              </a:ext>
            </a:extLst>
          </p:cNvPr>
          <p:cNvSpPr txBox="1"/>
          <p:nvPr/>
        </p:nvSpPr>
        <p:spPr>
          <a:xfrm>
            <a:off x="515840" y="2728698"/>
            <a:ext cx="32476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9933"/>
                </a:solidFill>
                <a:latin typeface="Cascadia Mono" panose="020B0609020000020004" pitchFamily="49" charset="0"/>
              </a:rPr>
              <a:t>// Truong hop</a:t>
            </a:r>
            <a:r>
              <a:rPr lang="vi-VN" sz="1400">
                <a:solidFill>
                  <a:srgbClr val="339933"/>
                </a:solidFill>
                <a:latin typeface="Cascadia Mono" panose="020B0609020000020004" pitchFamily="49" charset="0"/>
              </a:rPr>
              <a:t> 4: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w-&gt;color = x-&gt;parent-&gt;color;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x-&gt;parent-&gt;color = BLACK;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w-&gt;right-&gt;color = BLACK;</a:t>
            </a:r>
          </a:p>
          <a:p>
            <a:r>
              <a:rPr lang="vi-VN">
                <a:latin typeface="Cascadia Mono" panose="020B0609020000020004" pitchFamily="49" charset="0"/>
              </a:rPr>
              <a:t>l</a:t>
            </a:r>
            <a:r>
              <a:rPr lang="vi-VN">
                <a:solidFill>
                  <a:srgbClr val="000000"/>
                </a:solidFill>
                <a:latin typeface="Cascadia Mono" panose="020B0609020000020004" pitchFamily="49" charset="0"/>
              </a:rPr>
              <a:t>eft_r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(root, x-&gt;parent);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x = root;</a:t>
            </a:r>
            <a:endParaRPr lang="en-US" sz="6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B02122-9D8E-A6FF-E309-967EEFF08F20}"/>
              </a:ext>
            </a:extLst>
          </p:cNvPr>
          <p:cNvSpPr/>
          <p:nvPr/>
        </p:nvSpPr>
        <p:spPr>
          <a:xfrm flipH="1">
            <a:off x="5964012" y="2861932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44C535-CE65-E0CE-2164-DF620050BBBC}"/>
              </a:ext>
            </a:extLst>
          </p:cNvPr>
          <p:cNvCxnSpPr>
            <a:cxnSpLocks/>
            <a:stCxn id="70" idx="3"/>
            <a:endCxn id="77" idx="7"/>
          </p:cNvCxnSpPr>
          <p:nvPr/>
        </p:nvCxnSpPr>
        <p:spPr>
          <a:xfrm>
            <a:off x="6420136" y="3318056"/>
            <a:ext cx="241747" cy="2981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270A4D9-7292-BD8B-DB91-152532A8A432}"/>
              </a:ext>
            </a:extLst>
          </p:cNvPr>
          <p:cNvSpPr/>
          <p:nvPr/>
        </p:nvSpPr>
        <p:spPr>
          <a:xfrm flipH="1">
            <a:off x="5359909" y="3537992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8C0B69-A442-9D39-A610-14910C2FBDF8}"/>
              </a:ext>
            </a:extLst>
          </p:cNvPr>
          <p:cNvCxnSpPr>
            <a:cxnSpLocks/>
            <a:stCxn id="70" idx="5"/>
            <a:endCxn id="72" idx="1"/>
          </p:cNvCxnSpPr>
          <p:nvPr/>
        </p:nvCxnSpPr>
        <p:spPr>
          <a:xfrm flipH="1">
            <a:off x="5816033" y="3318056"/>
            <a:ext cx="226237" cy="2981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A8A101A-B1BA-6ADB-B813-E12B4182B84F}"/>
              </a:ext>
            </a:extLst>
          </p:cNvPr>
          <p:cNvSpPr/>
          <p:nvPr/>
        </p:nvSpPr>
        <p:spPr>
          <a:xfrm flipH="1">
            <a:off x="5281651" y="2092254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11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36F492-B867-9765-E345-29BA25AC5CCB}"/>
              </a:ext>
            </a:extLst>
          </p:cNvPr>
          <p:cNvCxnSpPr>
            <a:cxnSpLocks/>
            <a:stCxn id="70" idx="7"/>
            <a:endCxn id="74" idx="3"/>
          </p:cNvCxnSpPr>
          <p:nvPr/>
        </p:nvCxnSpPr>
        <p:spPr>
          <a:xfrm flipH="1" flipV="1">
            <a:off x="5737775" y="2548378"/>
            <a:ext cx="304495" cy="3918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C04B01-0E5D-4D78-9ABC-57714A51E6DE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 flipH="1">
            <a:off x="4970070" y="2548378"/>
            <a:ext cx="389839" cy="4272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BFC9B75-BF36-7A3A-5ABE-3E3EE90E4369}"/>
              </a:ext>
            </a:extLst>
          </p:cNvPr>
          <p:cNvSpPr/>
          <p:nvPr/>
        </p:nvSpPr>
        <p:spPr>
          <a:xfrm flipH="1">
            <a:off x="6583625" y="3537992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59E999-8C98-0BC6-16F9-06AF43600541}"/>
              </a:ext>
            </a:extLst>
          </p:cNvPr>
          <p:cNvSpPr/>
          <p:nvPr/>
        </p:nvSpPr>
        <p:spPr>
          <a:xfrm flipH="1">
            <a:off x="4516429" y="2897407"/>
            <a:ext cx="531474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Google Shape;1637;p41">
            <a:extLst>
              <a:ext uri="{FF2B5EF4-FFF2-40B4-BE49-F238E27FC236}">
                <a16:creationId xmlns:a16="http://schemas.microsoft.com/office/drawing/2014/main" id="{BF83A003-F100-A315-4800-F295EC42FC1E}"/>
              </a:ext>
            </a:extLst>
          </p:cNvPr>
          <p:cNvSpPr txBox="1">
            <a:spLocks/>
          </p:cNvSpPr>
          <p:nvPr/>
        </p:nvSpPr>
        <p:spPr>
          <a:xfrm flipH="1">
            <a:off x="5796608" y="2046321"/>
            <a:ext cx="534382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x.p</a:t>
            </a:r>
          </a:p>
        </p:txBody>
      </p:sp>
      <p:sp>
        <p:nvSpPr>
          <p:cNvPr id="15" name="Google Shape;1637;p41">
            <a:extLst>
              <a:ext uri="{FF2B5EF4-FFF2-40B4-BE49-F238E27FC236}">
                <a16:creationId xmlns:a16="http://schemas.microsoft.com/office/drawing/2014/main" id="{7E55BABE-054B-1D17-BCA4-A12AB79CFAE0}"/>
              </a:ext>
            </a:extLst>
          </p:cNvPr>
          <p:cNvSpPr txBox="1">
            <a:spLocks/>
          </p:cNvSpPr>
          <p:nvPr/>
        </p:nvSpPr>
        <p:spPr>
          <a:xfrm flipH="1">
            <a:off x="5060769" y="2901161"/>
            <a:ext cx="286273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D741C895-832C-E2A4-E137-1E92231B918D}"/>
              </a:ext>
            </a:extLst>
          </p:cNvPr>
          <p:cNvSpPr txBox="1">
            <a:spLocks/>
          </p:cNvSpPr>
          <p:nvPr/>
        </p:nvSpPr>
        <p:spPr>
          <a:xfrm flipH="1">
            <a:off x="6514973" y="2849425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2A513C-76A1-78BF-EEBE-C6D1056E662D}"/>
              </a:ext>
            </a:extLst>
          </p:cNvPr>
          <p:cNvCxnSpPr>
            <a:cxnSpLocks/>
          </p:cNvCxnSpPr>
          <p:nvPr/>
        </p:nvCxnSpPr>
        <p:spPr>
          <a:xfrm>
            <a:off x="257649" y="3108452"/>
            <a:ext cx="313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7AC112-2B7E-FC01-587C-FAB57F8ECDC3}"/>
              </a:ext>
            </a:extLst>
          </p:cNvPr>
          <p:cNvSpPr txBox="1"/>
          <p:nvPr/>
        </p:nvSpPr>
        <p:spPr>
          <a:xfrm>
            <a:off x="532419" y="1181955"/>
            <a:ext cx="47185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9933"/>
                </a:solidFill>
                <a:latin typeface="Cascadia Mono" panose="020B0609020000020004" pitchFamily="49" charset="0"/>
              </a:rPr>
              <a:t>// Truong hop</a:t>
            </a:r>
            <a:r>
              <a:rPr lang="vi-VN" sz="1400">
                <a:solidFill>
                  <a:srgbClr val="339933"/>
                </a:solidFill>
                <a:latin typeface="Cascadia Mono" panose="020B0609020000020004" pitchFamily="49" charset="0"/>
              </a:rPr>
              <a:t> 3:</a:t>
            </a: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w.right.color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== BLACK) {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w.left.color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 BLACK;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w.color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= RED;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vi-VN">
                <a:solidFill>
                  <a:srgbClr val="000000"/>
                </a:solidFill>
                <a:latin typeface="Cascadia Mono" panose="020B0609020000020004" pitchFamily="49" charset="0"/>
              </a:rPr>
              <a:t>right_r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(root, w);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w = 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x.parent.right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90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2FA43AE-EA35-5C75-DA83-C52F033B51C9}"/>
              </a:ext>
            </a:extLst>
          </p:cNvPr>
          <p:cNvSpPr/>
          <p:nvPr/>
        </p:nvSpPr>
        <p:spPr>
          <a:xfrm rot="17839330">
            <a:off x="5916109" y="2812799"/>
            <a:ext cx="624374" cy="613892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87654E-7 L -2.5E-6 0.03982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982 L -0.00034 0.08179 " pathEditMode="relative" rAng="0" ptsTypes="AA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09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8179 L -0.00034 0.12222 " pathEditMode="relative" rAng="0" ptsTypes="AA">
                                      <p:cBhvr>
                                        <p:cTn id="3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525084" y="1534664"/>
            <a:ext cx="356341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800" b="1">
                <a:solidFill>
                  <a:schemeClr val="tx1"/>
                </a:solidFill>
              </a:rPr>
              <a:t>TH 4: </a:t>
            </a:r>
            <a:r>
              <a:rPr lang="vi-VN" sz="1800">
                <a:cs typeface="Poppins" panose="00000500000000000000" pitchFamily="2" charset="0"/>
              </a:rPr>
              <a:t>w là </a:t>
            </a:r>
            <a:r>
              <a:rPr lang="vi-VN" sz="1800" b="1">
                <a:cs typeface="Poppins" panose="00000500000000000000" pitchFamily="2" charset="0"/>
              </a:rPr>
              <a:t>đen</a:t>
            </a:r>
            <a:r>
              <a:rPr lang="vi-VN" sz="1800">
                <a:cs typeface="Poppins" panose="00000500000000000000" pitchFamily="2" charset="0"/>
              </a:rPr>
              <a:t>, w.right là </a:t>
            </a:r>
            <a:r>
              <a:rPr lang="vi-VN" sz="1800">
                <a:solidFill>
                  <a:srgbClr val="FF0000"/>
                </a:solidFill>
                <a:cs typeface="Poppins" panose="00000500000000000000" pitchFamily="2" charset="0"/>
              </a:rPr>
              <a:t>đỏ</a:t>
            </a:r>
            <a:endParaRPr lang="vi-VN" sz="18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A2534-E2A8-DAE7-CBC7-CAFEEC622C70}"/>
              </a:ext>
            </a:extLst>
          </p:cNvPr>
          <p:cNvSpPr txBox="1"/>
          <p:nvPr/>
        </p:nvSpPr>
        <p:spPr>
          <a:xfrm>
            <a:off x="621367" y="1940596"/>
            <a:ext cx="32476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9933"/>
                </a:solidFill>
                <a:latin typeface="Cascadia Mono" panose="020B0609020000020004" pitchFamily="49" charset="0"/>
              </a:rPr>
              <a:t>// Truong hop</a:t>
            </a:r>
            <a:r>
              <a:rPr lang="vi-VN" sz="1400">
                <a:solidFill>
                  <a:srgbClr val="339933"/>
                </a:solidFill>
                <a:latin typeface="Cascadia Mono" panose="020B0609020000020004" pitchFamily="49" charset="0"/>
              </a:rPr>
              <a:t> 4: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w-&gt;color = x-&gt;parent-&gt;color;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x-&gt;parent-&gt;color = BLACK;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w-&gt;right-&gt;color = BLACK;</a:t>
            </a:r>
          </a:p>
          <a:p>
            <a:r>
              <a:rPr lang="vi-VN">
                <a:latin typeface="Cascadia Mono" panose="020B0609020000020004" pitchFamily="49" charset="0"/>
              </a:rPr>
              <a:t>l</a:t>
            </a:r>
            <a:r>
              <a:rPr lang="vi-VN">
                <a:solidFill>
                  <a:srgbClr val="000000"/>
                </a:solidFill>
                <a:latin typeface="Cascadia Mono" panose="020B0609020000020004" pitchFamily="49" charset="0"/>
              </a:rPr>
              <a:t>eft_r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(root, x-&gt;parent);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x = root;</a:t>
            </a:r>
            <a:endParaRPr lang="en-US" sz="6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B02122-9D8E-A6FF-E309-967EEFF08F20}"/>
              </a:ext>
            </a:extLst>
          </p:cNvPr>
          <p:cNvSpPr/>
          <p:nvPr/>
        </p:nvSpPr>
        <p:spPr>
          <a:xfrm flipH="1">
            <a:off x="5840300" y="1724008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44C535-CE65-E0CE-2164-DF620050BBBC}"/>
              </a:ext>
            </a:extLst>
          </p:cNvPr>
          <p:cNvCxnSpPr>
            <a:cxnSpLocks/>
            <a:stCxn id="70" idx="3"/>
            <a:endCxn id="77" idx="7"/>
          </p:cNvCxnSpPr>
          <p:nvPr/>
        </p:nvCxnSpPr>
        <p:spPr>
          <a:xfrm>
            <a:off x="6296424" y="2180132"/>
            <a:ext cx="464182" cy="2640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270A4D9-7292-BD8B-DB91-152532A8A432}"/>
              </a:ext>
            </a:extLst>
          </p:cNvPr>
          <p:cNvSpPr/>
          <p:nvPr/>
        </p:nvSpPr>
        <p:spPr>
          <a:xfrm flipH="1">
            <a:off x="5748360" y="3137346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8C0B69-A442-9D39-A610-14910C2FBDF8}"/>
              </a:ext>
            </a:extLst>
          </p:cNvPr>
          <p:cNvCxnSpPr>
            <a:cxnSpLocks/>
            <a:stCxn id="74" idx="3"/>
            <a:endCxn id="72" idx="7"/>
          </p:cNvCxnSpPr>
          <p:nvPr/>
        </p:nvCxnSpPr>
        <p:spPr>
          <a:xfrm>
            <a:off x="5525030" y="2833170"/>
            <a:ext cx="301588" cy="382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A8A101A-B1BA-6ADB-B813-E12B4182B84F}"/>
              </a:ext>
            </a:extLst>
          </p:cNvPr>
          <p:cNvSpPr/>
          <p:nvPr/>
        </p:nvSpPr>
        <p:spPr>
          <a:xfrm flipH="1">
            <a:off x="5068906" y="237704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11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36F492-B867-9765-E345-29BA25AC5CCB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 flipH="1">
            <a:off x="5525030" y="2180132"/>
            <a:ext cx="393528" cy="2751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C04B01-0E5D-4D78-9ABC-57714A51E6DE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 flipH="1">
            <a:off x="4866460" y="2833170"/>
            <a:ext cx="280704" cy="382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BFC9B75-BF36-7A3A-5ABE-3E3EE90E4369}"/>
              </a:ext>
            </a:extLst>
          </p:cNvPr>
          <p:cNvSpPr/>
          <p:nvPr/>
        </p:nvSpPr>
        <p:spPr>
          <a:xfrm flipH="1">
            <a:off x="6682348" y="2365902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59E999-8C98-0BC6-16F9-06AF43600541}"/>
              </a:ext>
            </a:extLst>
          </p:cNvPr>
          <p:cNvSpPr/>
          <p:nvPr/>
        </p:nvSpPr>
        <p:spPr>
          <a:xfrm flipH="1">
            <a:off x="4410336" y="313734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Google Shape;1637;p41">
            <a:extLst>
              <a:ext uri="{FF2B5EF4-FFF2-40B4-BE49-F238E27FC236}">
                <a16:creationId xmlns:a16="http://schemas.microsoft.com/office/drawing/2014/main" id="{BF83A003-F100-A315-4800-F295EC42FC1E}"/>
              </a:ext>
            </a:extLst>
          </p:cNvPr>
          <p:cNvSpPr txBox="1">
            <a:spLocks/>
          </p:cNvSpPr>
          <p:nvPr/>
        </p:nvSpPr>
        <p:spPr>
          <a:xfrm flipH="1">
            <a:off x="5614729" y="2312146"/>
            <a:ext cx="507661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x.p</a:t>
            </a:r>
          </a:p>
        </p:txBody>
      </p:sp>
      <p:sp>
        <p:nvSpPr>
          <p:cNvPr id="15" name="Google Shape;1637;p41">
            <a:extLst>
              <a:ext uri="{FF2B5EF4-FFF2-40B4-BE49-F238E27FC236}">
                <a16:creationId xmlns:a16="http://schemas.microsoft.com/office/drawing/2014/main" id="{7E55BABE-054B-1D17-BCA4-A12AB79CFAE0}"/>
              </a:ext>
            </a:extLst>
          </p:cNvPr>
          <p:cNvSpPr txBox="1">
            <a:spLocks/>
          </p:cNvSpPr>
          <p:nvPr/>
        </p:nvSpPr>
        <p:spPr>
          <a:xfrm flipH="1">
            <a:off x="4990721" y="3135259"/>
            <a:ext cx="286273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D741C895-832C-E2A4-E137-1E92231B918D}"/>
              </a:ext>
            </a:extLst>
          </p:cNvPr>
          <p:cNvSpPr txBox="1">
            <a:spLocks/>
          </p:cNvSpPr>
          <p:nvPr/>
        </p:nvSpPr>
        <p:spPr>
          <a:xfrm flipH="1">
            <a:off x="6390265" y="1724008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2A513C-76A1-78BF-EEBE-C6D1056E662D}"/>
              </a:ext>
            </a:extLst>
          </p:cNvPr>
          <p:cNvCxnSpPr>
            <a:cxnSpLocks/>
          </p:cNvCxnSpPr>
          <p:nvPr/>
        </p:nvCxnSpPr>
        <p:spPr>
          <a:xfrm>
            <a:off x="368228" y="2953356"/>
            <a:ext cx="313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637;p41">
            <a:extLst>
              <a:ext uri="{FF2B5EF4-FFF2-40B4-BE49-F238E27FC236}">
                <a16:creationId xmlns:a16="http://schemas.microsoft.com/office/drawing/2014/main" id="{8D4E5C3E-08FF-6306-71DB-823D19669446}"/>
              </a:ext>
            </a:extLst>
          </p:cNvPr>
          <p:cNvSpPr txBox="1">
            <a:spLocks/>
          </p:cNvSpPr>
          <p:nvPr/>
        </p:nvSpPr>
        <p:spPr>
          <a:xfrm flipH="1">
            <a:off x="4290309" y="3595261"/>
            <a:ext cx="939140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 = root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F4557E-2444-9D78-CE4A-D0434012E8A4}"/>
              </a:ext>
            </a:extLst>
          </p:cNvPr>
          <p:cNvSpPr txBox="1"/>
          <p:nvPr/>
        </p:nvSpPr>
        <p:spPr>
          <a:xfrm>
            <a:off x="4547426" y="845052"/>
            <a:ext cx="23487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chemeClr val="tx1"/>
                </a:solidFill>
                <a:cs typeface="Poppins" panose="00000500000000000000" pitchFamily="2" charset="0"/>
              </a:rPr>
              <a:t>*R-B tree chưa hoàn chỉnh</a:t>
            </a:r>
          </a:p>
        </p:txBody>
      </p:sp>
    </p:spTree>
    <p:extLst>
      <p:ext uri="{BB962C8B-B14F-4D97-AF65-F5344CB8AC3E}">
        <p14:creationId xmlns:p14="http://schemas.microsoft.com/office/powerpoint/2010/main" val="17629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4.72222E-6 0.03982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3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D29A09B8-A968-BD17-98EE-977729A2A718}"/>
              </a:ext>
            </a:extLst>
          </p:cNvPr>
          <p:cNvSpPr txBox="1"/>
          <p:nvPr/>
        </p:nvSpPr>
        <p:spPr>
          <a:xfrm>
            <a:off x="525084" y="1541284"/>
            <a:ext cx="356341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</a:pPr>
            <a:r>
              <a:rPr lang="vi-VN" sz="1800" b="1">
                <a:solidFill>
                  <a:schemeClr val="tx1"/>
                </a:solidFill>
              </a:rPr>
              <a:t>TH 4: </a:t>
            </a:r>
            <a:r>
              <a:rPr lang="vi-VN" sz="1800">
                <a:cs typeface="Poppins" panose="00000500000000000000" pitchFamily="2" charset="0"/>
              </a:rPr>
              <a:t>w là </a:t>
            </a:r>
            <a:r>
              <a:rPr lang="vi-VN" sz="1800" b="1">
                <a:cs typeface="Poppins" panose="00000500000000000000" pitchFamily="2" charset="0"/>
              </a:rPr>
              <a:t>đen</a:t>
            </a:r>
            <a:r>
              <a:rPr lang="vi-VN" sz="1800">
                <a:cs typeface="Poppins" panose="00000500000000000000" pitchFamily="2" charset="0"/>
              </a:rPr>
              <a:t>, w.right là </a:t>
            </a:r>
            <a:r>
              <a:rPr lang="vi-VN" sz="1800">
                <a:solidFill>
                  <a:srgbClr val="FF0000"/>
                </a:solidFill>
                <a:cs typeface="Poppins" panose="00000500000000000000" pitchFamily="2" charset="0"/>
              </a:rPr>
              <a:t>đỏ</a:t>
            </a:r>
            <a:endParaRPr lang="vi-VN" sz="18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A2534-E2A8-DAE7-CBC7-CAFEEC622C70}"/>
              </a:ext>
            </a:extLst>
          </p:cNvPr>
          <p:cNvSpPr txBox="1"/>
          <p:nvPr/>
        </p:nvSpPr>
        <p:spPr>
          <a:xfrm>
            <a:off x="621367" y="1940596"/>
            <a:ext cx="32476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9933"/>
                </a:solidFill>
                <a:latin typeface="Cascadia Mono" panose="020B0609020000020004" pitchFamily="49" charset="0"/>
              </a:rPr>
              <a:t>// Truong hop 4: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w-&gt;color = x-&gt;parent-&gt;color;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x-&gt;parent-&gt;color = BLACK;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w-&gt;right-&gt;color = BLACK;</a:t>
            </a:r>
          </a:p>
          <a:p>
            <a:r>
              <a:rPr lang="vi-VN">
                <a:latin typeface="Cascadia Mono" panose="020B0609020000020004" pitchFamily="49" charset="0"/>
              </a:rPr>
              <a:t>l</a:t>
            </a:r>
            <a:r>
              <a:rPr lang="vi-VN">
                <a:solidFill>
                  <a:srgbClr val="000000"/>
                </a:solidFill>
                <a:latin typeface="Cascadia Mono" panose="020B0609020000020004" pitchFamily="49" charset="0"/>
              </a:rPr>
              <a:t>eft_r</a:t>
            </a:r>
            <a:r>
              <a:rPr lang="en-US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(root, x-&gt;parent);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x = root;</a:t>
            </a:r>
            <a:endParaRPr lang="en-US" sz="6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B02122-9D8E-A6FF-E309-967EEFF08F20}"/>
              </a:ext>
            </a:extLst>
          </p:cNvPr>
          <p:cNvSpPr/>
          <p:nvPr/>
        </p:nvSpPr>
        <p:spPr>
          <a:xfrm flipH="1">
            <a:off x="5840300" y="1724008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44C535-CE65-E0CE-2164-DF620050BBBC}"/>
              </a:ext>
            </a:extLst>
          </p:cNvPr>
          <p:cNvCxnSpPr>
            <a:cxnSpLocks/>
            <a:stCxn id="70" idx="3"/>
            <a:endCxn id="77" idx="7"/>
          </p:cNvCxnSpPr>
          <p:nvPr/>
        </p:nvCxnSpPr>
        <p:spPr>
          <a:xfrm>
            <a:off x="6296424" y="2180132"/>
            <a:ext cx="464182" cy="2640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270A4D9-7292-BD8B-DB91-152532A8A432}"/>
              </a:ext>
            </a:extLst>
          </p:cNvPr>
          <p:cNvSpPr/>
          <p:nvPr/>
        </p:nvSpPr>
        <p:spPr>
          <a:xfrm flipH="1">
            <a:off x="5748360" y="3137346"/>
            <a:ext cx="534382" cy="534382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8C0B69-A442-9D39-A610-14910C2FBDF8}"/>
              </a:ext>
            </a:extLst>
          </p:cNvPr>
          <p:cNvCxnSpPr>
            <a:cxnSpLocks/>
            <a:stCxn id="74" idx="3"/>
            <a:endCxn id="72" idx="7"/>
          </p:cNvCxnSpPr>
          <p:nvPr/>
        </p:nvCxnSpPr>
        <p:spPr>
          <a:xfrm>
            <a:off x="5525030" y="2833170"/>
            <a:ext cx="301588" cy="382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A8A101A-B1BA-6ADB-B813-E12B4182B84F}"/>
              </a:ext>
            </a:extLst>
          </p:cNvPr>
          <p:cNvSpPr/>
          <p:nvPr/>
        </p:nvSpPr>
        <p:spPr>
          <a:xfrm flipH="1">
            <a:off x="5068906" y="237704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11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36F492-B867-9765-E345-29BA25AC5CCB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 flipH="1">
            <a:off x="5525030" y="2180132"/>
            <a:ext cx="393528" cy="2751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C04B01-0E5D-4D78-9ABC-57714A51E6DE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 flipH="1">
            <a:off x="4866460" y="2833170"/>
            <a:ext cx="280704" cy="382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BFC9B75-BF36-7A3A-5ABE-3E3EE90E4369}"/>
              </a:ext>
            </a:extLst>
          </p:cNvPr>
          <p:cNvSpPr/>
          <p:nvPr/>
        </p:nvSpPr>
        <p:spPr>
          <a:xfrm flipH="1">
            <a:off x="6682348" y="2365902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59E999-8C98-0BC6-16F9-06AF43600541}"/>
              </a:ext>
            </a:extLst>
          </p:cNvPr>
          <p:cNvSpPr/>
          <p:nvPr/>
        </p:nvSpPr>
        <p:spPr>
          <a:xfrm flipH="1">
            <a:off x="4410336" y="3137346"/>
            <a:ext cx="534382" cy="53438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Google Shape;1637;p41">
            <a:extLst>
              <a:ext uri="{FF2B5EF4-FFF2-40B4-BE49-F238E27FC236}">
                <a16:creationId xmlns:a16="http://schemas.microsoft.com/office/drawing/2014/main" id="{BF83A003-F100-A315-4800-F295EC42FC1E}"/>
              </a:ext>
            </a:extLst>
          </p:cNvPr>
          <p:cNvSpPr txBox="1">
            <a:spLocks/>
          </p:cNvSpPr>
          <p:nvPr/>
        </p:nvSpPr>
        <p:spPr>
          <a:xfrm flipH="1">
            <a:off x="5614729" y="2312146"/>
            <a:ext cx="507661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x.p</a:t>
            </a:r>
          </a:p>
        </p:txBody>
      </p:sp>
      <p:sp>
        <p:nvSpPr>
          <p:cNvPr id="15" name="Google Shape;1637;p41">
            <a:extLst>
              <a:ext uri="{FF2B5EF4-FFF2-40B4-BE49-F238E27FC236}">
                <a16:creationId xmlns:a16="http://schemas.microsoft.com/office/drawing/2014/main" id="{7E55BABE-054B-1D17-BCA4-A12AB79CFAE0}"/>
              </a:ext>
            </a:extLst>
          </p:cNvPr>
          <p:cNvSpPr txBox="1">
            <a:spLocks/>
          </p:cNvSpPr>
          <p:nvPr/>
        </p:nvSpPr>
        <p:spPr>
          <a:xfrm flipH="1">
            <a:off x="5006812" y="3135269"/>
            <a:ext cx="286273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D741C895-832C-E2A4-E137-1E92231B918D}"/>
              </a:ext>
            </a:extLst>
          </p:cNvPr>
          <p:cNvSpPr txBox="1">
            <a:spLocks/>
          </p:cNvSpPr>
          <p:nvPr/>
        </p:nvSpPr>
        <p:spPr>
          <a:xfrm flipH="1">
            <a:off x="6390265" y="1724008"/>
            <a:ext cx="288534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2A513C-76A1-78BF-EEBE-C6D1056E662D}"/>
              </a:ext>
            </a:extLst>
          </p:cNvPr>
          <p:cNvCxnSpPr>
            <a:cxnSpLocks/>
          </p:cNvCxnSpPr>
          <p:nvPr/>
        </p:nvCxnSpPr>
        <p:spPr>
          <a:xfrm>
            <a:off x="368228" y="2953356"/>
            <a:ext cx="313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637;p41">
            <a:extLst>
              <a:ext uri="{FF2B5EF4-FFF2-40B4-BE49-F238E27FC236}">
                <a16:creationId xmlns:a16="http://schemas.microsoft.com/office/drawing/2014/main" id="{8D4E5C3E-08FF-6306-71DB-823D19669446}"/>
              </a:ext>
            </a:extLst>
          </p:cNvPr>
          <p:cNvSpPr txBox="1">
            <a:spLocks/>
          </p:cNvSpPr>
          <p:nvPr/>
        </p:nvSpPr>
        <p:spPr>
          <a:xfrm flipH="1">
            <a:off x="4290309" y="3595261"/>
            <a:ext cx="939140" cy="38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rgbClr val="FF0000"/>
                </a:solidFill>
              </a:rPr>
              <a:t>x = root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F4557E-2444-9D78-CE4A-D0434012E8A4}"/>
              </a:ext>
            </a:extLst>
          </p:cNvPr>
          <p:cNvSpPr txBox="1"/>
          <p:nvPr/>
        </p:nvSpPr>
        <p:spPr>
          <a:xfrm>
            <a:off x="4547426" y="845052"/>
            <a:ext cx="23487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chemeClr val="tx1"/>
                </a:solidFill>
                <a:cs typeface="Poppins" panose="00000500000000000000" pitchFamily="2" charset="0"/>
              </a:rPr>
              <a:t>*R-B tree chưa hoàn chỉnh</a:t>
            </a:r>
          </a:p>
        </p:txBody>
      </p:sp>
    </p:spTree>
    <p:extLst>
      <p:ext uri="{BB962C8B-B14F-4D97-AF65-F5344CB8AC3E}">
        <p14:creationId xmlns:p14="http://schemas.microsoft.com/office/powerpoint/2010/main" val="12775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4.72222E-6 0.03982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3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0A21BB-81EC-E885-EF70-6BAEE6AB18C9}"/>
              </a:ext>
            </a:extLst>
          </p:cNvPr>
          <p:cNvSpPr txBox="1"/>
          <p:nvPr/>
        </p:nvSpPr>
        <p:spPr>
          <a:xfrm>
            <a:off x="0" y="0"/>
            <a:ext cx="65851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9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900">
                <a:solidFill>
                  <a:srgbClr val="000000"/>
                </a:solidFill>
                <a:latin typeface="Cascadia Mono" panose="020B0609020000020004" pitchFamily="49" charset="0"/>
              </a:rPr>
              <a:t> delete_fixup(Node*&amp; root, Node* x) {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(x != root &amp;&amp; x-&gt;color == BLACK) {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9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(x == x-&gt;parent-&gt;left) {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Node* w = x-&gt;parent-&gt;right;</a:t>
            </a:r>
          </a:p>
          <a:p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vi-VN" sz="900">
                <a:solidFill>
                  <a:srgbClr val="008000"/>
                </a:solidFill>
                <a:latin typeface="Cascadia Mono" panose="020B0609020000020004" pitchFamily="49" charset="0"/>
              </a:rPr>
              <a:t>// Trường hợp 1</a:t>
            </a:r>
            <a:endParaRPr lang="vi-VN" sz="9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(w-&gt;color == RED) {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w-&gt;color = BLACK;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x-&gt;parent-&gt;color = RED;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left_r</a:t>
            </a:r>
            <a:r>
              <a:rPr lang="en-US" sz="900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(root, x-&gt;parent);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w = x-&gt;parent-&gt;right;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vi-VN" sz="900">
                <a:solidFill>
                  <a:srgbClr val="008000"/>
                </a:solidFill>
                <a:latin typeface="Cascadia Mono" panose="020B0609020000020004" pitchFamily="49" charset="0"/>
              </a:rPr>
              <a:t>// Trường hợp 2: Cả hai con của w đều là đen</a:t>
            </a:r>
            <a:endParaRPr lang="vi-VN" sz="9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(w-&gt;left-&gt;color == BLACK &amp;&amp; w-&gt;right-&gt;color == BLACK) {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w-&gt;color = RED;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x = x-&gt;parent;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vi-VN" sz="900">
                <a:solidFill>
                  <a:srgbClr val="008000"/>
                </a:solidFill>
                <a:latin typeface="Cascadia Mono" panose="020B0609020000020004" pitchFamily="49" charset="0"/>
              </a:rPr>
              <a:t>// Trường hợp 3: Con phải của w là đen</a:t>
            </a:r>
            <a:endParaRPr lang="vi-VN" sz="9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(w-&gt;right-&gt;color == BLACK) {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w-&gt;left-&gt;color = BLACK;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w-&gt;color = RED;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right_r</a:t>
            </a:r>
            <a:r>
              <a:rPr lang="en-US" sz="900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(root, w);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w = x-&gt;parent-&gt;right;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vi-VN" sz="900">
                <a:solidFill>
                  <a:srgbClr val="008000"/>
                </a:solidFill>
                <a:latin typeface="Cascadia Mono" panose="020B0609020000020004" pitchFamily="49" charset="0"/>
              </a:rPr>
              <a:t>// Trường hợp 4: Con phải của w là đỏ</a:t>
            </a:r>
            <a:endParaRPr lang="vi-VN" sz="9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w-&gt;color = x-&gt;parent-&gt;color;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x-&gt;parent-&gt;color = BLACK;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w-&gt;right-&gt;color = BLACK;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left_r</a:t>
            </a:r>
            <a:r>
              <a:rPr lang="en-US" sz="900" err="1">
                <a:solidFill>
                  <a:srgbClr val="000000"/>
                </a:solidFill>
                <a:latin typeface="Cascadia Mono" panose="020B0609020000020004" pitchFamily="49" charset="0"/>
              </a:rPr>
              <a:t>otate</a:t>
            </a:r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(root, x-&gt;parent);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    x = root;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vi-VN" sz="9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vi-VN" sz="900">
                <a:solidFill>
                  <a:srgbClr val="008000"/>
                </a:solidFill>
                <a:latin typeface="Cascadia Mono" panose="020B0609020000020004" pitchFamily="49" charset="0"/>
              </a:rPr>
              <a:t>// Trường hợp tương tự cho node x là con phải của node cha của nó</a:t>
            </a:r>
            <a:endParaRPr lang="vi-VN" sz="9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vi-VN" sz="9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vi-VN" sz="900">
                <a:solidFill>
                  <a:srgbClr val="008000"/>
                </a:solidFill>
                <a:latin typeface="Cascadia Mono" panose="020B0609020000020004" pitchFamily="49" charset="0"/>
              </a:rPr>
              <a:t>// Code cho trường hợp 2, 3 và 4 tương tự như trên</a:t>
            </a:r>
            <a:endParaRPr lang="vi-VN" sz="9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    x-&gt;color = BLACK; </a:t>
            </a:r>
            <a:r>
              <a:rPr lang="en-US" sz="90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900" err="1">
                <a:solidFill>
                  <a:srgbClr val="008000"/>
                </a:solidFill>
                <a:latin typeface="Cascadia Mono" panose="020B0609020000020004" pitchFamily="49" charset="0"/>
              </a:rPr>
              <a:t>Đảm</a:t>
            </a:r>
            <a:r>
              <a:rPr lang="en-US" sz="90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900" err="1">
                <a:solidFill>
                  <a:srgbClr val="008000"/>
                </a:solidFill>
                <a:latin typeface="Cascadia Mono" panose="020B0609020000020004" pitchFamily="49" charset="0"/>
              </a:rPr>
              <a:t>bảo</a:t>
            </a:r>
            <a:r>
              <a:rPr lang="en-US" sz="90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900" err="1">
                <a:solidFill>
                  <a:srgbClr val="008000"/>
                </a:solidFill>
                <a:latin typeface="Cascadia Mono" panose="020B0609020000020004" pitchFamily="49" charset="0"/>
              </a:rPr>
              <a:t>rằng</a:t>
            </a:r>
            <a:r>
              <a:rPr lang="en-US" sz="900">
                <a:solidFill>
                  <a:srgbClr val="008000"/>
                </a:solidFill>
                <a:latin typeface="Cascadia Mono" panose="020B0609020000020004" pitchFamily="49" charset="0"/>
              </a:rPr>
              <a:t> node x </a:t>
            </a:r>
            <a:r>
              <a:rPr lang="en-US" sz="900" err="1">
                <a:solidFill>
                  <a:srgbClr val="008000"/>
                </a:solidFill>
                <a:latin typeface="Cascadia Mono" panose="020B0609020000020004" pitchFamily="49" charset="0"/>
              </a:rPr>
              <a:t>là</a:t>
            </a:r>
            <a:r>
              <a:rPr lang="en-US" sz="900">
                <a:solidFill>
                  <a:srgbClr val="008000"/>
                </a:solidFill>
                <a:latin typeface="Cascadia Mono" panose="020B0609020000020004" pitchFamily="49" charset="0"/>
              </a:rPr>
              <a:t> đen</a:t>
            </a:r>
            <a:endParaRPr lang="en-US" sz="9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6F74B7-3753-9118-BB5B-7C7EE1FB7EC3}"/>
              </a:ext>
            </a:extLst>
          </p:cNvPr>
          <p:cNvSpPr/>
          <p:nvPr/>
        </p:nvSpPr>
        <p:spPr>
          <a:xfrm>
            <a:off x="282908" y="4971103"/>
            <a:ext cx="3177667" cy="1723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2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933221" y="445025"/>
            <a:ext cx="52775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/>
              <a:t> Cấu trúc của một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35947-69C0-C641-26C0-2D19CE8B8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66" t="9997" r="15802" b="9904"/>
          <a:stretch/>
        </p:blipFill>
        <p:spPr>
          <a:xfrm>
            <a:off x="699774" y="1132025"/>
            <a:ext cx="2195427" cy="382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89877-AA2B-B356-7C8A-B6E85D515481}"/>
              </a:ext>
            </a:extLst>
          </p:cNvPr>
          <p:cNvSpPr txBox="1"/>
          <p:nvPr/>
        </p:nvSpPr>
        <p:spPr>
          <a:xfrm>
            <a:off x="3584182" y="1448365"/>
            <a:ext cx="50240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data: dữ liệu của node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left: con trỏ trỏ tới con trái của node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right: con trỏ trỏ tới con phải của node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color: màu của node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parent: con trỏ trỏ tới node cha</a:t>
            </a:r>
            <a:endParaRPr lang="vi-VN" sz="200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5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18819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/>
              <a:t>	Độ phức tạp về thời gian</a:t>
            </a:r>
            <a:endParaRPr lang="en-US" dirty="0"/>
          </a:p>
        </p:txBody>
      </p:sp>
      <p:sp>
        <p:nvSpPr>
          <p:cNvPr id="2" name="Google Shape;1637;p41">
            <a:extLst>
              <a:ext uri="{FF2B5EF4-FFF2-40B4-BE49-F238E27FC236}">
                <a16:creationId xmlns:a16="http://schemas.microsoft.com/office/drawing/2014/main" id="{0EADD7AC-0C3F-5FDC-5E5B-BA5AB61547C0}"/>
              </a:ext>
            </a:extLst>
          </p:cNvPr>
          <p:cNvSpPr txBox="1">
            <a:spLocks/>
          </p:cNvSpPr>
          <p:nvPr/>
        </p:nvSpPr>
        <p:spPr>
          <a:xfrm>
            <a:off x="3586519" y="2601818"/>
            <a:ext cx="3021349" cy="37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Delete: O(log n)</a:t>
            </a:r>
          </a:p>
        </p:txBody>
      </p:sp>
    </p:spTree>
    <p:extLst>
      <p:ext uri="{BB962C8B-B14F-4D97-AF65-F5344CB8AC3E}">
        <p14:creationId xmlns:p14="http://schemas.microsoft.com/office/powerpoint/2010/main" val="1039376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E043-173A-3A72-FD31-354FF1BB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421" y="2116650"/>
            <a:ext cx="7297500" cy="910200"/>
          </a:xfrm>
        </p:spPr>
        <p:txBody>
          <a:bodyPr/>
          <a:lstStyle/>
          <a:p>
            <a:r>
              <a:rPr lang="vi-VN" sz="4400"/>
              <a:t>Thanks for listening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43440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1498067" y="200235"/>
            <a:ext cx="62995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/>
              <a:t> </a:t>
            </a:r>
            <a:r>
              <a:rPr lang="en-US"/>
              <a:t>Các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tuân</a:t>
            </a:r>
            <a:r>
              <a:rPr lang="en-US"/>
              <a:t> </a:t>
            </a:r>
            <a:r>
              <a:rPr lang="en-US" err="1"/>
              <a:t>thủ</a:t>
            </a:r>
            <a:endParaRPr lang="en-US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80960" y="1361968"/>
            <a:ext cx="4238499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vi-VN"/>
              <a:t>Mọi node đều phải có màu đỏ hoặc đen.</a:t>
            </a:r>
          </a:p>
          <a:p>
            <a:pPr>
              <a:buFont typeface="+mj-lt"/>
              <a:buAutoNum type="arabicPeriod"/>
            </a:pPr>
            <a:r>
              <a:rPr lang="vi-VN"/>
              <a:t>Node gốc (root) luôn luôn màu đen. </a:t>
            </a:r>
          </a:p>
          <a:p>
            <a:pPr>
              <a:buFont typeface="+mj-lt"/>
              <a:buAutoNum type="arabicPeriod"/>
            </a:pPr>
            <a:r>
              <a:rPr lang="vi-VN"/>
              <a:t>Tất cả các node lá (NULL) đều màu đen.</a:t>
            </a:r>
          </a:p>
          <a:p>
            <a:pPr algn="l">
              <a:buFont typeface="+mj-lt"/>
              <a:buAutoNum type="arabicPeriod"/>
            </a:pPr>
            <a:r>
              <a:rPr lang="vi-VN"/>
              <a:t>Không có hai node đỏ liền kề (Một node đỏ thì không thể có cha đỏ hoặc con đỏ).</a:t>
            </a:r>
          </a:p>
          <a:p>
            <a:pPr algn="l">
              <a:buFont typeface="+mj-lt"/>
              <a:buAutoNum type="arabicPeriod"/>
            </a:pPr>
            <a:r>
              <a:rPr lang="vi-VN"/>
              <a:t>Mọi đường dẫn từ một node đến bất kì node NULL (thuộc con của nó ) thì đều có cùng số lượng node đen.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D43F51-45D9-5E3B-0390-B378B7E2850C}"/>
              </a:ext>
            </a:extLst>
          </p:cNvPr>
          <p:cNvGrpSpPr/>
          <p:nvPr/>
        </p:nvGrpSpPr>
        <p:grpSpPr>
          <a:xfrm>
            <a:off x="4607890" y="1314656"/>
            <a:ext cx="4430157" cy="3113620"/>
            <a:chOff x="4144330" y="1652179"/>
            <a:chExt cx="4430157" cy="31136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6C975C-E612-FCCE-C987-1A84785712E4}"/>
                </a:ext>
              </a:extLst>
            </p:cNvPr>
            <p:cNvSpPr/>
            <p:nvPr/>
          </p:nvSpPr>
          <p:spPr>
            <a:xfrm>
              <a:off x="4512913" y="2364891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D808F5-2E03-20C6-3CF5-675B8A7EFC96}"/>
                </a:ext>
              </a:extLst>
            </p:cNvPr>
            <p:cNvSpPr/>
            <p:nvPr/>
          </p:nvSpPr>
          <p:spPr>
            <a:xfrm>
              <a:off x="5334346" y="1652179"/>
              <a:ext cx="534382" cy="534382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FFC8FB-F9A1-1F23-D050-7262C1EFE372}"/>
                </a:ext>
              </a:extLst>
            </p:cNvPr>
            <p:cNvCxnSpPr>
              <a:stCxn id="16" idx="3"/>
              <a:endCxn id="15" idx="7"/>
            </p:cNvCxnSpPr>
            <p:nvPr/>
          </p:nvCxnSpPr>
          <p:spPr>
            <a:xfrm flipH="1">
              <a:off x="4969037" y="2108303"/>
              <a:ext cx="443567" cy="3348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E0963F-DCCB-DF45-F3A4-C9DC807ED4B2}"/>
                </a:ext>
              </a:extLst>
            </p:cNvPr>
            <p:cNvSpPr/>
            <p:nvPr/>
          </p:nvSpPr>
          <p:spPr>
            <a:xfrm>
              <a:off x="6170609" y="2364891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FD1BDF-E6E4-FC68-C93E-CE50BE3A0527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790470" y="2108303"/>
              <a:ext cx="458397" cy="3348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AA788A-4809-DD69-8F9B-8825370708BB}"/>
                </a:ext>
              </a:extLst>
            </p:cNvPr>
            <p:cNvSpPr/>
            <p:nvPr/>
          </p:nvSpPr>
          <p:spPr>
            <a:xfrm>
              <a:off x="5438601" y="3100459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EABE8D-713E-2A26-1455-7FE4CEB1C890}"/>
                </a:ext>
              </a:extLst>
            </p:cNvPr>
            <p:cNvCxnSpPr>
              <a:cxnSpLocks/>
              <a:stCxn id="18" idx="3"/>
              <a:endCxn id="20" idx="7"/>
            </p:cNvCxnSpPr>
            <p:nvPr/>
          </p:nvCxnSpPr>
          <p:spPr>
            <a:xfrm flipH="1">
              <a:off x="5894725" y="2821015"/>
              <a:ext cx="354142" cy="3577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D76D85-EF13-A941-A334-A6CC16B880A8}"/>
                </a:ext>
              </a:extLst>
            </p:cNvPr>
            <p:cNvSpPr/>
            <p:nvPr/>
          </p:nvSpPr>
          <p:spPr>
            <a:xfrm>
              <a:off x="6953220" y="3061136"/>
              <a:ext cx="534382" cy="534382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A8ECBB-71A9-99A0-138D-33FC917EF659}"/>
                </a:ext>
              </a:extLst>
            </p:cNvPr>
            <p:cNvCxnSpPr>
              <a:cxnSpLocks/>
              <a:stCxn id="18" idx="5"/>
              <a:endCxn id="22" idx="1"/>
            </p:cNvCxnSpPr>
            <p:nvPr/>
          </p:nvCxnSpPr>
          <p:spPr>
            <a:xfrm>
              <a:off x="6626733" y="2821015"/>
              <a:ext cx="404745" cy="31837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E5ABA78-5CCA-8454-879B-72B50FDDF503}"/>
                </a:ext>
              </a:extLst>
            </p:cNvPr>
            <p:cNvSpPr/>
            <p:nvPr/>
          </p:nvSpPr>
          <p:spPr>
            <a:xfrm>
              <a:off x="4799964" y="3832122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EEEDFB-94E5-FCB0-9792-F0E3BA8E9503}"/>
                </a:ext>
              </a:extLst>
            </p:cNvPr>
            <p:cNvCxnSpPr>
              <a:cxnSpLocks/>
              <a:stCxn id="20" idx="3"/>
              <a:endCxn id="24" idx="7"/>
            </p:cNvCxnSpPr>
            <p:nvPr/>
          </p:nvCxnSpPr>
          <p:spPr>
            <a:xfrm flipH="1">
              <a:off x="5256088" y="3556583"/>
              <a:ext cx="260771" cy="3537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6BD706-48BE-8434-A0FC-06AA1A22A2E9}"/>
                </a:ext>
              </a:extLst>
            </p:cNvPr>
            <p:cNvSpPr/>
            <p:nvPr/>
          </p:nvSpPr>
          <p:spPr>
            <a:xfrm>
              <a:off x="6132070" y="3874543"/>
              <a:ext cx="534382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52AA24-4210-18A2-39BE-5A2AC42D0717}"/>
                </a:ext>
              </a:extLst>
            </p:cNvPr>
            <p:cNvCxnSpPr>
              <a:cxnSpLocks/>
              <a:stCxn id="20" idx="5"/>
              <a:endCxn id="26" idx="1"/>
            </p:cNvCxnSpPr>
            <p:nvPr/>
          </p:nvCxnSpPr>
          <p:spPr>
            <a:xfrm>
              <a:off x="5894725" y="3556583"/>
              <a:ext cx="315603" cy="396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5ACEE1-9025-3104-8EF2-6F2062365008}"/>
                </a:ext>
              </a:extLst>
            </p:cNvPr>
            <p:cNvSpPr/>
            <p:nvPr/>
          </p:nvSpPr>
          <p:spPr>
            <a:xfrm>
              <a:off x="7540664" y="3874543"/>
              <a:ext cx="581985" cy="53438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Poppins" panose="00000500000000000000" pitchFamily="2" charset="0"/>
                  <a:cs typeface="Poppins" panose="00000500000000000000" pitchFamily="2" charset="0"/>
                </a:rPr>
                <a:t>23</a:t>
              </a:r>
              <a:endParaRPr lang="en-US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A7C6CE-AB0C-8A5C-3532-05CC0299113B}"/>
                </a:ext>
              </a:extLst>
            </p:cNvPr>
            <p:cNvCxnSpPr>
              <a:cxnSpLocks/>
              <a:stCxn id="22" idx="5"/>
              <a:endCxn id="28" idx="1"/>
            </p:cNvCxnSpPr>
            <p:nvPr/>
          </p:nvCxnSpPr>
          <p:spPr>
            <a:xfrm>
              <a:off x="7409344" y="3517260"/>
              <a:ext cx="216550" cy="4355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E3D6DF-AB00-051E-FE0C-1D235542CDC6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55" y="2834040"/>
              <a:ext cx="115000" cy="2206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BCF4C6-AA06-F4CA-22B2-6403FE8C088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4443245" y="2821015"/>
              <a:ext cx="147926" cy="17885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F811AD-A262-864E-0D44-88EB7DE4B1BF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5256088" y="4288246"/>
              <a:ext cx="130385" cy="2224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DEE5B4-1F92-0EED-A8E8-DD9791613358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4747837" y="4288246"/>
              <a:ext cx="130385" cy="1725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1DAE01-09B0-A553-C296-A28580F9A805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6588194" y="4330667"/>
              <a:ext cx="116797" cy="26018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030E3E-A053-53D6-F985-444D0FA37BF2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H="1">
              <a:off x="6117718" y="4330667"/>
              <a:ext cx="92610" cy="2413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DE7913-8467-1C9B-28DC-61890CB87E53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8037419" y="4330667"/>
              <a:ext cx="83773" cy="2413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AEBB2F-A6E3-5808-8C44-61F968EA7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284" y="4330667"/>
              <a:ext cx="106572" cy="2413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2F35CB-8416-9F74-D689-8E35FA26D74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876731" y="3517260"/>
              <a:ext cx="154747" cy="2755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Google Shape;1637;p41">
              <a:extLst>
                <a:ext uri="{FF2B5EF4-FFF2-40B4-BE49-F238E27FC236}">
                  <a16:creationId xmlns:a16="http://schemas.microsoft.com/office/drawing/2014/main" id="{1CF4CC01-FA11-811B-FEBC-7D1737E56797}"/>
                </a:ext>
              </a:extLst>
            </p:cNvPr>
            <p:cNvSpPr txBox="1">
              <a:spLocks/>
            </p:cNvSpPr>
            <p:nvPr/>
          </p:nvSpPr>
          <p:spPr>
            <a:xfrm>
              <a:off x="4144330" y="2957387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40" name="Google Shape;1637;p41">
              <a:extLst>
                <a:ext uri="{FF2B5EF4-FFF2-40B4-BE49-F238E27FC236}">
                  <a16:creationId xmlns:a16="http://schemas.microsoft.com/office/drawing/2014/main" id="{0187D07D-BC73-1F41-8107-0A5B30C9673E}"/>
                </a:ext>
              </a:extLst>
            </p:cNvPr>
            <p:cNvSpPr txBox="1">
              <a:spLocks/>
            </p:cNvSpPr>
            <p:nvPr/>
          </p:nvSpPr>
          <p:spPr>
            <a:xfrm>
              <a:off x="4800211" y="2973870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41" name="Google Shape;1637;p41">
              <a:extLst>
                <a:ext uri="{FF2B5EF4-FFF2-40B4-BE49-F238E27FC236}">
                  <a16:creationId xmlns:a16="http://schemas.microsoft.com/office/drawing/2014/main" id="{6D4A22BA-BE13-E9DB-D9A1-40C5E3B9D644}"/>
                </a:ext>
              </a:extLst>
            </p:cNvPr>
            <p:cNvSpPr txBox="1">
              <a:spLocks/>
            </p:cNvSpPr>
            <p:nvPr/>
          </p:nvSpPr>
          <p:spPr>
            <a:xfrm>
              <a:off x="4451091" y="4393813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42" name="Google Shape;1637;p41">
              <a:extLst>
                <a:ext uri="{FF2B5EF4-FFF2-40B4-BE49-F238E27FC236}">
                  <a16:creationId xmlns:a16="http://schemas.microsoft.com/office/drawing/2014/main" id="{8BAA7E69-8832-A5B4-C20F-BF0E72FDCAA3}"/>
                </a:ext>
              </a:extLst>
            </p:cNvPr>
            <p:cNvSpPr txBox="1">
              <a:spLocks/>
            </p:cNvSpPr>
            <p:nvPr/>
          </p:nvSpPr>
          <p:spPr>
            <a:xfrm>
              <a:off x="5096990" y="4421122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43" name="Google Shape;1637;p41">
              <a:extLst>
                <a:ext uri="{FF2B5EF4-FFF2-40B4-BE49-F238E27FC236}">
                  <a16:creationId xmlns:a16="http://schemas.microsoft.com/office/drawing/2014/main" id="{97FE1496-F407-280C-5733-237A8D7E4479}"/>
                </a:ext>
              </a:extLst>
            </p:cNvPr>
            <p:cNvSpPr txBox="1">
              <a:spLocks/>
            </p:cNvSpPr>
            <p:nvPr/>
          </p:nvSpPr>
          <p:spPr>
            <a:xfrm>
              <a:off x="6608177" y="3679404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44" name="Google Shape;1637;p41">
              <a:extLst>
                <a:ext uri="{FF2B5EF4-FFF2-40B4-BE49-F238E27FC236}">
                  <a16:creationId xmlns:a16="http://schemas.microsoft.com/office/drawing/2014/main" id="{BFF91387-8EC6-3B11-6DFB-76A48647E4E2}"/>
                </a:ext>
              </a:extLst>
            </p:cNvPr>
            <p:cNvSpPr txBox="1">
              <a:spLocks/>
            </p:cNvSpPr>
            <p:nvPr/>
          </p:nvSpPr>
          <p:spPr>
            <a:xfrm>
              <a:off x="7266833" y="4471819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45" name="Google Shape;1637;p41">
              <a:extLst>
                <a:ext uri="{FF2B5EF4-FFF2-40B4-BE49-F238E27FC236}">
                  <a16:creationId xmlns:a16="http://schemas.microsoft.com/office/drawing/2014/main" id="{EE37964C-3ECF-2958-F4A0-0118E857ADC2}"/>
                </a:ext>
              </a:extLst>
            </p:cNvPr>
            <p:cNvSpPr txBox="1">
              <a:spLocks/>
            </p:cNvSpPr>
            <p:nvPr/>
          </p:nvSpPr>
          <p:spPr>
            <a:xfrm>
              <a:off x="5860519" y="4443864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46" name="Google Shape;1637;p41">
              <a:extLst>
                <a:ext uri="{FF2B5EF4-FFF2-40B4-BE49-F238E27FC236}">
                  <a16:creationId xmlns:a16="http://schemas.microsoft.com/office/drawing/2014/main" id="{21052AD3-23A6-7B09-1162-FB4D14AAE08C}"/>
                </a:ext>
              </a:extLst>
            </p:cNvPr>
            <p:cNvSpPr txBox="1">
              <a:spLocks/>
            </p:cNvSpPr>
            <p:nvPr/>
          </p:nvSpPr>
          <p:spPr>
            <a:xfrm>
              <a:off x="6436171" y="4456538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  <p:sp>
          <p:nvSpPr>
            <p:cNvPr id="47" name="Google Shape;1637;p41">
              <a:extLst>
                <a:ext uri="{FF2B5EF4-FFF2-40B4-BE49-F238E27FC236}">
                  <a16:creationId xmlns:a16="http://schemas.microsoft.com/office/drawing/2014/main" id="{58B6C6C1-2700-8998-8B6F-EA7D706EB395}"/>
                </a:ext>
              </a:extLst>
            </p:cNvPr>
            <p:cNvSpPr txBox="1">
              <a:spLocks/>
            </p:cNvSpPr>
            <p:nvPr/>
          </p:nvSpPr>
          <p:spPr>
            <a:xfrm>
              <a:off x="7870307" y="4471819"/>
              <a:ext cx="704180" cy="29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oppins"/>
                <a:buNone/>
                <a:defRPr sz="2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vi-VN"/>
                <a:t>NULL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3284A28D-5E3B-7E9E-1F7A-3FB4941E292B}"/>
              </a:ext>
            </a:extLst>
          </p:cNvPr>
          <p:cNvSpPr/>
          <p:nvPr/>
        </p:nvSpPr>
        <p:spPr>
          <a:xfrm>
            <a:off x="5729238" y="1251040"/>
            <a:ext cx="672571" cy="6725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73D7DA-0D23-7F01-1FEA-1943DE57912E}"/>
              </a:ext>
            </a:extLst>
          </p:cNvPr>
          <p:cNvSpPr/>
          <p:nvPr/>
        </p:nvSpPr>
        <p:spPr>
          <a:xfrm>
            <a:off x="5585969" y="1974961"/>
            <a:ext cx="2627523" cy="15046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637;p41">
            <a:extLst>
              <a:ext uri="{FF2B5EF4-FFF2-40B4-BE49-F238E27FC236}">
                <a16:creationId xmlns:a16="http://schemas.microsoft.com/office/drawing/2014/main" id="{D9D87CAE-9648-088C-CE66-FA6FC8FBDC04}"/>
              </a:ext>
            </a:extLst>
          </p:cNvPr>
          <p:cNvSpPr txBox="1">
            <a:spLocks/>
          </p:cNvSpPr>
          <p:nvPr/>
        </p:nvSpPr>
        <p:spPr>
          <a:xfrm>
            <a:off x="4732311" y="2066446"/>
            <a:ext cx="294441" cy="29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vi-VN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3" name="Google Shape;1637;p41">
            <a:extLst>
              <a:ext uri="{FF2B5EF4-FFF2-40B4-BE49-F238E27FC236}">
                <a16:creationId xmlns:a16="http://schemas.microsoft.com/office/drawing/2014/main" id="{C2DA0BCF-DE5F-FF8C-A49B-6249525087C8}"/>
              </a:ext>
            </a:extLst>
          </p:cNvPr>
          <p:cNvSpPr txBox="1">
            <a:spLocks/>
          </p:cNvSpPr>
          <p:nvPr/>
        </p:nvSpPr>
        <p:spPr>
          <a:xfrm>
            <a:off x="4441721" y="3191872"/>
            <a:ext cx="294441" cy="29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vi-VN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" name="Google Shape;1637;p41">
            <a:extLst>
              <a:ext uri="{FF2B5EF4-FFF2-40B4-BE49-F238E27FC236}">
                <a16:creationId xmlns:a16="http://schemas.microsoft.com/office/drawing/2014/main" id="{300B1B00-4AA9-BCEF-BFC9-142D80D2B485}"/>
              </a:ext>
            </a:extLst>
          </p:cNvPr>
          <p:cNvSpPr txBox="1">
            <a:spLocks/>
          </p:cNvSpPr>
          <p:nvPr/>
        </p:nvSpPr>
        <p:spPr>
          <a:xfrm>
            <a:off x="6446951" y="1228565"/>
            <a:ext cx="1891784" cy="29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vi-VN">
                <a:solidFill>
                  <a:schemeClr val="accent1"/>
                </a:solidFill>
              </a:rPr>
              <a:t>Chiều cao đen của cây đỏ-đen =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AF10F4-11F3-232B-239D-845DAB5AFB83}"/>
              </a:ext>
            </a:extLst>
          </p:cNvPr>
          <p:cNvSpPr/>
          <p:nvPr/>
        </p:nvSpPr>
        <p:spPr>
          <a:xfrm>
            <a:off x="4647851" y="2647486"/>
            <a:ext cx="507784" cy="35553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7;p41">
            <a:extLst>
              <a:ext uri="{FF2B5EF4-FFF2-40B4-BE49-F238E27FC236}">
                <a16:creationId xmlns:a16="http://schemas.microsoft.com/office/drawing/2014/main" id="{355E3782-B7B9-CF50-4FBF-15C5CE23BCB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1099" y="3594503"/>
            <a:ext cx="3203982" cy="675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>
                <a:solidFill>
                  <a:schemeClr val="accent1"/>
                </a:solidFill>
              </a:rPr>
              <a:t>#Chiều cao đen: là số lượng node đen từ root -&gt; NULL.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50" grpId="0" animBg="1"/>
      <p:bldP spid="50" grpId="1" animBg="1"/>
      <p:bldP spid="52" grpId="0"/>
      <p:bldP spid="53" grpId="0"/>
      <p:bldP spid="54" grpId="0"/>
      <p:bldP spid="4" grpId="0" animBg="1"/>
      <p:bldP spid="4" grpId="1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463532" y="1452215"/>
            <a:ext cx="6216935" cy="2239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vi-VN"/>
              <a:t>Mỗi node yêu cầu một bit lưu trữ để theo dõi màu sắc =&gt; Độ phức tạp không gian là O(n)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vi-VN"/>
              <a:t>Đường đi dài nhất (root tới NULL xa nhất) không dài hơn hai lần đường đi ngắn nhất (root đến NULL gần nhất)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600"/>
              </a:spcAft>
              <a:buSzPct val="100000"/>
              <a:buFontTx/>
              <a:buChar char="-"/>
            </a:pPr>
            <a:r>
              <a:rPr lang="vi-VN"/>
              <a:t>Đường ngắn nhất: đều có node đen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600"/>
              </a:spcAft>
              <a:buSzPct val="100000"/>
              <a:buFontTx/>
              <a:buChar char="-"/>
            </a:pPr>
            <a:r>
              <a:rPr lang="vi-VN"/>
              <a:t>Đường dài nhất: xen kẽ giữa đỏ và đen</a:t>
            </a:r>
          </a:p>
        </p:txBody>
      </p:sp>
      <p:sp>
        <p:nvSpPr>
          <p:cNvPr id="4" name="Google Shape;1735;p43">
            <a:extLst>
              <a:ext uri="{FF2B5EF4-FFF2-40B4-BE49-F238E27FC236}">
                <a16:creationId xmlns:a16="http://schemas.microsoft.com/office/drawing/2014/main" id="{1D160C2B-2EA3-770B-6BCA-B9D70531D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067" y="200235"/>
            <a:ext cx="62995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/>
              <a:t> </a:t>
            </a:r>
            <a:r>
              <a:rPr lang="en-US"/>
              <a:t>Các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tuân</a:t>
            </a:r>
            <a:r>
              <a:rPr lang="en-US"/>
              <a:t> </a:t>
            </a:r>
            <a:r>
              <a:rPr lang="en-US" err="1"/>
              <a:t>thủ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3318454" y="329364"/>
            <a:ext cx="25070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/>
              <a:t>Hoạt động</a:t>
            </a:r>
            <a:endParaRPr lang="en-US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3181184" y="1766457"/>
            <a:ext cx="2354235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Search (Tìm kiếm)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Insert (Chèn)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/>
              <a:t>Remove (Xóa)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C43869-AE80-698D-9113-D45FE580F337}"/>
              </a:ext>
            </a:extLst>
          </p:cNvPr>
          <p:cNvSpPr/>
          <p:nvPr/>
        </p:nvSpPr>
        <p:spPr>
          <a:xfrm>
            <a:off x="2993855" y="2117862"/>
            <a:ext cx="1791743" cy="7729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637;p41">
            <a:extLst>
              <a:ext uri="{FF2B5EF4-FFF2-40B4-BE49-F238E27FC236}">
                <a16:creationId xmlns:a16="http://schemas.microsoft.com/office/drawing/2014/main" id="{2C983A0B-38EC-482C-0858-D1E06DF3B644}"/>
              </a:ext>
            </a:extLst>
          </p:cNvPr>
          <p:cNvSpPr txBox="1">
            <a:spLocks/>
          </p:cNvSpPr>
          <p:nvPr/>
        </p:nvSpPr>
        <p:spPr>
          <a:xfrm>
            <a:off x="4735287" y="2218012"/>
            <a:ext cx="17917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  <a:buSzPct val="100000"/>
            </a:pPr>
            <a:r>
              <a:rPr lang="vi-VN">
                <a:solidFill>
                  <a:schemeClr val="tx1"/>
                </a:solidFill>
              </a:rPr>
              <a:t>Cần </a:t>
            </a:r>
            <a:r>
              <a:rPr lang="vi-VN">
                <a:solidFill>
                  <a:schemeClr val="accent1"/>
                </a:solidFill>
              </a:rPr>
              <a:t>Phép xoay</a:t>
            </a:r>
          </a:p>
        </p:txBody>
      </p:sp>
    </p:spTree>
    <p:extLst>
      <p:ext uri="{BB962C8B-B14F-4D97-AF65-F5344CB8AC3E}">
        <p14:creationId xmlns:p14="http://schemas.microsoft.com/office/powerpoint/2010/main" val="31374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3422</Words>
  <Application>Microsoft Office PowerPoint</Application>
  <PresentationFormat>On-screen Show (16:9)</PresentationFormat>
  <Paragraphs>766</Paragraphs>
  <Slides>61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Cascadia Mono</vt:lpstr>
      <vt:lpstr>Open Sans</vt:lpstr>
      <vt:lpstr>Arial</vt:lpstr>
      <vt:lpstr>Poppins</vt:lpstr>
      <vt:lpstr>IBM Plex Mono</vt:lpstr>
      <vt:lpstr>Wingdings</vt:lpstr>
      <vt:lpstr>Introduction to Coding Workshop by Slidesgo</vt:lpstr>
      <vt:lpstr>Cây Đỏ Đen Red-Black Tree</vt:lpstr>
      <vt:lpstr>01</vt:lpstr>
      <vt:lpstr>Giới thiệu Cây nhị phân tìm kiếm</vt:lpstr>
      <vt:lpstr>Giới thiệu Cây nhị phân tìm kiếm</vt:lpstr>
      <vt:lpstr> Tại sao lại có cây đỏ đen?</vt:lpstr>
      <vt:lpstr> Cấu trúc của một node</vt:lpstr>
      <vt:lpstr> Các quy tắc cần tuân thủ</vt:lpstr>
      <vt:lpstr> Các quy tắc cần tuân thủ</vt:lpstr>
      <vt:lpstr>Hoạt động</vt:lpstr>
      <vt:lpstr>Hoạt động</vt:lpstr>
      <vt:lpstr>Độ phức tạp về thời gian</vt:lpstr>
      <vt:lpstr>Phép xoay (Rotations)</vt:lpstr>
      <vt:lpstr>Phép xoay trái</vt:lpstr>
      <vt:lpstr>Phép xoay phải</vt:lpstr>
      <vt:lpstr> Độ phức tạp về thời gian</vt:lpstr>
      <vt:lpstr>02</vt:lpstr>
      <vt:lpstr>Tại sao việc chèn phải được thực hiện cẩn thận?</vt:lpstr>
      <vt:lpstr>Mối quan hệ của Z</vt:lpstr>
      <vt:lpstr>Chiến lược</vt:lpstr>
      <vt:lpstr>Các quy tắc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Độ phức tạp về thời gian</vt:lpstr>
      <vt:lpstr>03</vt:lpstr>
      <vt:lpstr>PowerPoint Presentation</vt:lpstr>
      <vt:lpstr>1. Transplant (node u, node v)</vt:lpstr>
      <vt:lpstr>1. Transplant (node u, node v) </vt:lpstr>
      <vt:lpstr>1. Transplant (node u, node v) </vt:lpstr>
      <vt:lpstr>1. Transplant (node u, node v) </vt:lpstr>
      <vt:lpstr>2. Delete</vt:lpstr>
      <vt:lpstr>PowerPoint Presentation</vt:lpstr>
      <vt:lpstr>PowerPoint Presentation</vt:lpstr>
      <vt:lpstr>PowerPoint Presentation</vt:lpstr>
      <vt:lpstr>PowerPoint Presentation</vt:lpstr>
      <vt:lpstr>3. Delete_fixup(x)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Độ phức tạp về thời gian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Cây Đỏ Đen Red-Black Tree</dc:title>
  <cp:lastModifiedBy>Mai Vũ Gia Huy</cp:lastModifiedBy>
  <cp:revision>12</cp:revision>
  <dcterms:modified xsi:type="dcterms:W3CDTF">2024-05-06T15:13:06Z</dcterms:modified>
</cp:coreProperties>
</file>