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79" r:id="rId7"/>
    <p:sldId id="258" r:id="rId8"/>
    <p:sldId id="280" r:id="rId9"/>
    <p:sldId id="281" r:id="rId10"/>
    <p:sldId id="284" r:id="rId11"/>
    <p:sldId id="282" r:id="rId12"/>
    <p:sldId id="266" r:id="rId13"/>
    <p:sldId id="283" r:id="rId14"/>
    <p:sldId id="286" r:id="rId15"/>
    <p:sldId id="285" r:id="rId16"/>
    <p:sldId id="287" r:id="rId17"/>
    <p:sldId id="288" r:id="rId18"/>
    <p:sldId id="296" r:id="rId19"/>
    <p:sldId id="297" r:id="rId20"/>
    <p:sldId id="298" r:id="rId21"/>
    <p:sldId id="293" r:id="rId22"/>
    <p:sldId id="289" r:id="rId23"/>
    <p:sldId id="290" r:id="rId24"/>
    <p:sldId id="291" r:id="rId25"/>
    <p:sldId id="292" r:id="rId26"/>
    <p:sldId id="294" r:id="rId27"/>
    <p:sldId id="295" r:id="rId28"/>
    <p:sldId id="299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88" y="3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>
                <a:latin typeface="Times New Roman" panose="02020603050405020304" pitchFamily="18" charset="0"/>
              </a:rPr>
              <a:t>14/05/2024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56371FA-A98D-41E8-93F4-09945841298A}" type="datetimeFigureOut">
              <a:rPr lang="en-US" smtClean="0"/>
              <a:pPr/>
              <a:t>14/05/2024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9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2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6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0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24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13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5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65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06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1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31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1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29790"/>
            <a:ext cx="5632174" cy="3200400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97" y="1258932"/>
            <a:ext cx="8664145" cy="556054"/>
          </a:xfrm>
        </p:spPr>
        <p:txBody>
          <a:bodyPr>
            <a:normAutofit/>
          </a:bodyPr>
          <a:lstStyle/>
          <a:p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giữa</a:t>
            </a:r>
            <a:r>
              <a:rPr lang="en-US" b="1" dirty="0"/>
              <a:t> </a:t>
            </a:r>
            <a:r>
              <a:rPr lang="en-US" b="1" dirty="0" err="1"/>
              <a:t>bậc</a:t>
            </a:r>
            <a:r>
              <a:rPr lang="en-US" b="1" dirty="0"/>
              <a:t>,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72297" y="2099191"/>
            <a:ext cx="10647405" cy="265961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569214"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.</a:t>
            </a:r>
          </a:p>
          <a:p>
            <a:pPr marL="569214"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n &gt; 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2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n-1.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Nếu số đỉnh của một đơn đồ thị</a:t>
            </a:r>
            <a:r>
              <a:rPr lang="en-US" dirty="0"/>
              <a:t>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hay </a:t>
            </a:r>
            <a:r>
              <a:rPr lang="en-US" dirty="0" err="1"/>
              <a:t>khuyên</a:t>
            </a:r>
            <a:r>
              <a:rPr lang="en-US" dirty="0"/>
              <a:t>)</a:t>
            </a:r>
            <a:r>
              <a:rPr lang="vi-VN" dirty="0"/>
              <a:t> nhiều hơn 1 thì tồn tại ít nhất 2 đỉnh</a:t>
            </a:r>
            <a:r>
              <a:rPr lang="en-US" dirty="0"/>
              <a:t> </a:t>
            </a:r>
            <a:r>
              <a:rPr lang="vi-VN" dirty="0"/>
              <a:t>có bậc bằng nhau.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</a:t>
            </a:r>
            <a:endParaRPr lang="el-GR" b="0" i="0" dirty="0">
              <a:solidFill>
                <a:srgbClr val="E8E6E3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599288" cy="3457971"/>
          </a:xfrm>
        </p:spPr>
        <p:txBody>
          <a:bodyPr anchor="b"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3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5">
                <a:extLst>
                  <a:ext uri="{FF2B5EF4-FFF2-40B4-BE49-F238E27FC236}">
                    <a16:creationId xmlns:a16="http://schemas.microsoft.com/office/drawing/2014/main" id="{426E16D2-1AA3-8BBF-EDF5-985D12A47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497" y="1791730"/>
                <a:ext cx="10647405" cy="216243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US" sz="1800" dirty="0">
                    <a:latin typeface="Times New Roman" panose="02020603050405020304" pitchFamily="18" charset="0"/>
                  </a:rPr>
                  <a:t>Đồ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thị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rỗng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Đồ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thị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tập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cạnh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là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rỗng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285750" indent="-285750"/>
                <a:r>
                  <a:rPr lang="en-US" sz="1800" dirty="0" err="1">
                    <a:latin typeface="Times New Roman" panose="02020603050405020304" pitchFamily="18" charset="0"/>
                  </a:rPr>
                  <a:t>Đồ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thị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đơn</a:t>
                </a:r>
                <a:r>
                  <a:rPr lang="en-US" sz="1800" dirty="0">
                    <a:latin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Đồ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thị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không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rỗng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và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không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cạnh</a:t>
                </a:r>
                <a:r>
                  <a:rPr lang="en-US" sz="1800" dirty="0">
                    <a:latin typeface="Times New Roman" panose="02020603050405020304" pitchFamily="18" charset="0"/>
                  </a:rPr>
                  <a:t> song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song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hoặc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khuyên</a:t>
                </a:r>
                <a:r>
                  <a:rPr lang="en-US" sz="1800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285750" indent="-285750"/>
                <a:r>
                  <a:rPr lang="en-US" sz="1800" dirty="0" err="1">
                    <a:latin typeface="Times New Roman" panose="02020603050405020304" pitchFamily="18" charset="0"/>
                  </a:rPr>
                  <a:t>Đồ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thị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đầy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đủ</a:t>
                </a:r>
                <a:r>
                  <a:rPr lang="en-US" sz="1800" dirty="0">
                    <a:latin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Đồ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thị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đơn</a:t>
                </a:r>
                <a:r>
                  <a:rPr lang="en-US" sz="1800" dirty="0">
                    <a:latin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vô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hướng</a:t>
                </a:r>
                <a:r>
                  <a:rPr lang="en-US" sz="1800" dirty="0">
                    <a:latin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</a:rPr>
                  <a:t> n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đỉnh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và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tập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hai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đỉnh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phân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biệt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bất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kỳ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đều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liền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kề</a:t>
                </a:r>
                <a:r>
                  <a:rPr lang="en-US" sz="180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</a:rPr>
                  <a:t>nhau</a:t>
                </a:r>
                <a:r>
                  <a:rPr lang="en-US" sz="1800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742950" lvl="1" indent="-285750"/>
                <a:r>
                  <a:rPr lang="en-US" sz="1400" dirty="0" err="1">
                    <a:latin typeface="Times New Roman" panose="02020603050405020304" pitchFamily="18" charset="0"/>
                  </a:rPr>
                  <a:t>Bậc</a:t>
                </a:r>
                <a:r>
                  <a:rPr 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</a:rPr>
                  <a:t>của</a:t>
                </a:r>
                <a:r>
                  <a:rPr 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</a:rPr>
                  <a:t>mọi</a:t>
                </a:r>
                <a:r>
                  <a:rPr 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</a:rPr>
                  <a:t>đỉnh</a:t>
                </a:r>
                <a:r>
                  <a:rPr lang="en-US" sz="1400" dirty="0">
                    <a:latin typeface="Times New Roman" panose="02020603050405020304" pitchFamily="18" charset="0"/>
                  </a:rPr>
                  <a:t> = n – 1.</a:t>
                </a:r>
              </a:p>
              <a:p>
                <a:pPr marL="742950" lvl="1" indent="-285750"/>
                <a:r>
                  <a:rPr lang="en-US" sz="1400" dirty="0" err="1">
                    <a:latin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</a:rPr>
                  <a:t>cạnh</a:t>
                </a:r>
                <a:r>
                  <a:rPr lang="en-US" sz="1400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</a:rPr>
                  <a:t>.</a:t>
                </a:r>
              </a:p>
              <a:p>
                <a:pPr marL="285750" indent="-285750"/>
                <a:endParaRPr lang="el-GR" dirty="0">
                  <a:solidFill>
                    <a:srgbClr val="E8E6E3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5">
                <a:extLst>
                  <a:ext uri="{FF2B5EF4-FFF2-40B4-BE49-F238E27FC236}">
                    <a16:creationId xmlns:a16="http://schemas.microsoft.com/office/drawing/2014/main" id="{426E16D2-1AA3-8BBF-EDF5-985D12A4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97" y="1791730"/>
                <a:ext cx="10647405" cy="2162432"/>
              </a:xfrm>
              <a:prstGeom prst="rect">
                <a:avLst/>
              </a:prstGeom>
              <a:blipFill>
                <a:blip r:embed="rId3"/>
                <a:stretch>
                  <a:fillRect l="-343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Graph Theory (Defined w/ 5+ Step-by-Step Examples!)">
            <a:extLst>
              <a:ext uri="{FF2B5EF4-FFF2-40B4-BE49-F238E27FC236}">
                <a16:creationId xmlns:a16="http://schemas.microsoft.com/office/drawing/2014/main" id="{F0E214EE-27CF-50CB-2CA8-AC1AF414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42" y="2502244"/>
            <a:ext cx="7416114" cy="532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26E16D2-1AA3-8BBF-EDF5-985D12A47893}"/>
              </a:ext>
            </a:extLst>
          </p:cNvPr>
          <p:cNvSpPr txBox="1">
            <a:spLocks/>
          </p:cNvSpPr>
          <p:nvPr/>
        </p:nvSpPr>
        <p:spPr>
          <a:xfrm>
            <a:off x="858792" y="548861"/>
            <a:ext cx="10647405" cy="4962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đều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mọi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đều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cùng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bậc</a:t>
            </a:r>
            <a:r>
              <a:rPr lang="en-US" sz="1800" dirty="0">
                <a:latin typeface="Times New Roman" panose="02020603050405020304" pitchFamily="18" charset="0"/>
              </a:rPr>
              <a:t>.</a:t>
            </a:r>
          </a:p>
          <a:p>
            <a:pPr marL="285750" indent="-285750"/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solidFill>
                <a:srgbClr val="E8E6E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F90EE3-0E31-636F-59D6-2D9A660C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02" y="1045092"/>
            <a:ext cx="3873191" cy="23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F2E979B-B8AA-1391-FDCA-4A011D9AA600}"/>
              </a:ext>
            </a:extLst>
          </p:cNvPr>
          <p:cNvSpPr txBox="1">
            <a:spLocks/>
          </p:cNvSpPr>
          <p:nvPr/>
        </p:nvSpPr>
        <p:spPr>
          <a:xfrm>
            <a:off x="902394" y="3345366"/>
            <a:ext cx="10647405" cy="6542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bù</a:t>
            </a:r>
            <a:r>
              <a:rPr lang="en-US" sz="1800" dirty="0">
                <a:latin typeface="Times New Roman" panose="02020603050405020304" pitchFamily="18" charset="0"/>
              </a:rPr>
              <a:t>: Hai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chung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nhưng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kỳ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đều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trùng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</a:rPr>
              <a:t>.</a:t>
            </a:r>
          </a:p>
          <a:p>
            <a:pPr marL="285750" indent="-285750"/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solidFill>
                <a:srgbClr val="E8E6E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26847-85D7-48E3-C604-BE311BE6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195" y="4124835"/>
            <a:ext cx="4423609" cy="22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26E16D2-1AA3-8BBF-EDF5-985D12A47893}"/>
              </a:ext>
            </a:extLst>
          </p:cNvPr>
          <p:cNvSpPr txBox="1">
            <a:spLocks/>
          </p:cNvSpPr>
          <p:nvPr/>
        </p:nvSpPr>
        <p:spPr>
          <a:xfrm>
            <a:off x="772297" y="1041835"/>
            <a:ext cx="10647405" cy="7818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lưỡng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</a:rPr>
              <a:t> chia </a:t>
            </a:r>
            <a:r>
              <a:rPr lang="en-US" sz="1800" dirty="0" err="1">
                <a:latin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rời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đều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ít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kia.</a:t>
            </a:r>
          </a:p>
          <a:p>
            <a:pPr marL="285750" indent="-285750"/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solidFill>
                <a:srgbClr val="E8E6E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8DE38-E368-0DDB-4414-0865E761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2200710"/>
            <a:ext cx="1029796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26E16D2-1AA3-8BBF-EDF5-985D12A47893}"/>
              </a:ext>
            </a:extLst>
          </p:cNvPr>
          <p:cNvSpPr txBox="1">
            <a:spLocks/>
          </p:cNvSpPr>
          <p:nvPr/>
        </p:nvSpPr>
        <p:spPr>
          <a:xfrm>
            <a:off x="772297" y="1041835"/>
            <a:ext cx="10647405" cy="2170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trọng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vi-VN" sz="1800" dirty="0">
                <a:latin typeface="Times New Roman" panose="02020603050405020304" pitchFamily="18" charset="0"/>
              </a:rPr>
              <a:t> mỗi cạnh được gắn nhãn là một số, số này được gọi là trọng số của đỉnh</a:t>
            </a:r>
            <a:r>
              <a:rPr lang="en-US" sz="1800" dirty="0">
                <a:latin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285750" indent="-285750"/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solidFill>
                <a:srgbClr val="E8E6E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 descr="Vallicon | Khai dân trí - Chấn dân khí - Hậu dân sinh">
            <a:extLst>
              <a:ext uri="{FF2B5EF4-FFF2-40B4-BE49-F238E27FC236}">
                <a16:creationId xmlns:a16="http://schemas.microsoft.com/office/drawing/2014/main" id="{C7A6A775-A56A-FC0B-D08F-6295D6B4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73" y="2127296"/>
            <a:ext cx="5447333" cy="22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ô Màu Đồ Thị - Tạo Nét Sáng Tạo Với Cách Trình Bày Thông Minh">
            <a:extLst>
              <a:ext uri="{FF2B5EF4-FFF2-40B4-BE49-F238E27FC236}">
                <a16:creationId xmlns:a16="http://schemas.microsoft.com/office/drawing/2014/main" id="{D3C12394-22E0-1518-A964-4E988FDD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27776"/>
            <a:ext cx="5143500" cy="19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26E16D2-1AA3-8BBF-EDF5-985D12A47893}"/>
              </a:ext>
            </a:extLst>
          </p:cNvPr>
          <p:cNvSpPr txBox="1">
            <a:spLocks/>
          </p:cNvSpPr>
          <p:nvPr/>
        </p:nvSpPr>
        <p:spPr>
          <a:xfrm>
            <a:off x="772297" y="1041835"/>
            <a:ext cx="10647405" cy="2170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con: </a:t>
            </a:r>
            <a:r>
              <a:rPr lang="en-US" sz="1800" dirty="0" err="1"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con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gọi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con.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285750" indent="-285750"/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solidFill>
                <a:srgbClr val="E8E6E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 descr="Graphs and Subgraphs - Mathonline">
            <a:extLst>
              <a:ext uri="{FF2B5EF4-FFF2-40B4-BE49-F238E27FC236}">
                <a16:creationId xmlns:a16="http://schemas.microsoft.com/office/drawing/2014/main" id="{65FC9C0F-6E7D-F13A-A1FD-4BC5C16C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46" y="2127296"/>
            <a:ext cx="6675809" cy="310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0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26E16D2-1AA3-8BBF-EDF5-985D12A47893}"/>
              </a:ext>
            </a:extLst>
          </p:cNvPr>
          <p:cNvSpPr txBox="1">
            <a:spLocks/>
          </p:cNvSpPr>
          <p:nvPr/>
        </p:nvSpPr>
        <p:spPr>
          <a:xfrm>
            <a:off x="772297" y="1041835"/>
            <a:ext cx="10647405" cy="8734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phận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trùng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canh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con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285750" indent="-285750"/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solidFill>
                <a:srgbClr val="E8E6E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6FE27B-70A6-1F7C-2A4F-052BFCD0E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01" y="1817714"/>
            <a:ext cx="6504804" cy="27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B32C94-484A-C0B5-7B91-480974FDD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50" y="3942585"/>
            <a:ext cx="6963034" cy="29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4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26E16D2-1AA3-8BBF-EDF5-985D12A47893}"/>
              </a:ext>
            </a:extLst>
          </p:cNvPr>
          <p:cNvSpPr txBox="1">
            <a:spLocks/>
          </p:cNvSpPr>
          <p:nvPr/>
        </p:nvSpPr>
        <p:spPr>
          <a:xfrm>
            <a:off x="772297" y="1041835"/>
            <a:ext cx="10647405" cy="17940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đẳng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</a:rPr>
              <a:t>: Hai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gọi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đẳng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</a:rPr>
              <a:t>sắp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xếp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quy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tắc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</a:rPr>
              <a:t>Hai </a:t>
            </a:r>
            <a:r>
              <a:rPr lang="en-US" sz="1800" dirty="0" err="1">
                <a:latin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đẳng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chất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</a:p>
          <a:p>
            <a:pPr marL="742950" lvl="1" indent="-285750"/>
            <a:r>
              <a:rPr lang="en-US" sz="1400" dirty="0" err="1">
                <a:latin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chung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đỉnh</a:t>
            </a:r>
            <a:r>
              <a:rPr lang="en-US" sz="1400" dirty="0"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cạnh</a:t>
            </a:r>
            <a:r>
              <a:rPr lang="en-US" sz="1400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/>
            <a:r>
              <a:rPr lang="en-US" sz="1400" dirty="0" err="1">
                <a:latin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đỉnh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chung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bậc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cả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hai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đồ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thị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như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nhau</a:t>
            </a:r>
            <a:r>
              <a:rPr lang="en-US" sz="1400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/>
            <a:r>
              <a:rPr lang="en-US" sz="1400" dirty="0" err="1">
                <a:latin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thành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phần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như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nhau</a:t>
            </a:r>
            <a:r>
              <a:rPr lang="en-US" sz="1400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/>
            <a:endParaRPr lang="en-US" sz="1400" dirty="0">
              <a:latin typeface="Times New Roman" panose="02020603050405020304" pitchFamily="18" charset="0"/>
            </a:endParaRPr>
          </a:p>
          <a:p>
            <a:pPr marL="285750" indent="-285750"/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solidFill>
                <a:srgbClr val="E8E6E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ình 1: Đẳng cấu đồ thị">
            <a:extLst>
              <a:ext uri="{FF2B5EF4-FFF2-40B4-BE49-F238E27FC236}">
                <a16:creationId xmlns:a16="http://schemas.microsoft.com/office/drawing/2014/main" id="{1E9577B9-36F2-C111-6B41-F6535A5B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4" y="2977607"/>
            <a:ext cx="4921464" cy="32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ình 2: Đẳng cấu đồ thị 1">
            <a:extLst>
              <a:ext uri="{FF2B5EF4-FFF2-40B4-BE49-F238E27FC236}">
                <a16:creationId xmlns:a16="http://schemas.microsoft.com/office/drawing/2014/main" id="{05F63FB2-BEEF-8EC8-7FA1-266EFB9E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33" y="2977607"/>
            <a:ext cx="4704835" cy="272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4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8092" y="1955547"/>
            <a:ext cx="6742670" cy="1524735"/>
          </a:xfrm>
        </p:spPr>
        <p:txBody>
          <a:bodyPr/>
          <a:lstStyle/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Chu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0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chu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Liên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/>
          <a:p>
            <a:r>
              <a:rPr lang="en-US" sz="3000" b="1" dirty="0" err="1"/>
              <a:t>Đường</a:t>
            </a:r>
            <a:r>
              <a:rPr lang="en-US" sz="3000" b="1" dirty="0"/>
              <a:t> </a:t>
            </a:r>
            <a:r>
              <a:rPr lang="en-US" sz="3000" b="1" dirty="0" err="1"/>
              <a:t>đi</a:t>
            </a:r>
            <a:r>
              <a:rPr lang="en-US" sz="3000" b="1" dirty="0"/>
              <a:t> </a:t>
            </a:r>
            <a:r>
              <a:rPr lang="en-US" sz="3000" b="1" dirty="0" err="1"/>
              <a:t>là</a:t>
            </a:r>
            <a:r>
              <a:rPr lang="en-US" sz="3000" b="1" dirty="0"/>
              <a:t> </a:t>
            </a:r>
            <a:r>
              <a:rPr lang="en-US" sz="3000" b="1" dirty="0" err="1"/>
              <a:t>một</a:t>
            </a:r>
            <a:r>
              <a:rPr lang="en-US" sz="3000" b="1" dirty="0"/>
              <a:t> </a:t>
            </a:r>
            <a:r>
              <a:rPr lang="en-US" sz="3000" b="1" dirty="0" err="1"/>
              <a:t>dãy</a:t>
            </a:r>
            <a:r>
              <a:rPr lang="en-US" sz="3000" b="1" dirty="0"/>
              <a:t> </a:t>
            </a:r>
            <a:r>
              <a:rPr lang="en-US" sz="3000" b="1" dirty="0" err="1"/>
              <a:t>tập</a:t>
            </a:r>
            <a:r>
              <a:rPr lang="en-US" sz="3000" b="1" dirty="0"/>
              <a:t> </a:t>
            </a:r>
            <a:r>
              <a:rPr lang="en-US" sz="3000" b="1" dirty="0" err="1"/>
              <a:t>hợp</a:t>
            </a:r>
            <a:r>
              <a:rPr lang="en-US" sz="3000" b="1" dirty="0"/>
              <a:t> </a:t>
            </a:r>
            <a:r>
              <a:rPr lang="en-US" sz="3000" b="1" dirty="0" err="1"/>
              <a:t>các</a:t>
            </a:r>
            <a:r>
              <a:rPr lang="en-US" sz="3000" b="1" dirty="0"/>
              <a:t> </a:t>
            </a:r>
            <a:r>
              <a:rPr lang="en-US" sz="3000" b="1" dirty="0" err="1"/>
              <a:t>đỉnh</a:t>
            </a:r>
            <a:r>
              <a:rPr lang="en-US" sz="3000" b="1" dirty="0"/>
              <a:t> </a:t>
            </a:r>
            <a:r>
              <a:rPr lang="en-US" sz="3000" b="1" dirty="0" err="1"/>
              <a:t>theo</a:t>
            </a:r>
            <a:r>
              <a:rPr lang="en-US" sz="3000" b="1" dirty="0"/>
              <a:t> </a:t>
            </a:r>
            <a:r>
              <a:rPr lang="en-US" sz="3000" b="1" dirty="0" err="1"/>
              <a:t>một</a:t>
            </a:r>
            <a:r>
              <a:rPr lang="en-US" sz="3000" b="1" dirty="0"/>
              <a:t> </a:t>
            </a:r>
            <a:r>
              <a:rPr lang="en-US" sz="3000" b="1" dirty="0" err="1"/>
              <a:t>thứ</a:t>
            </a:r>
            <a:r>
              <a:rPr lang="en-US" sz="3000" b="1" dirty="0"/>
              <a:t> </a:t>
            </a:r>
            <a:r>
              <a:rPr lang="en-US" sz="3000" b="1" dirty="0" err="1"/>
              <a:t>tự</a:t>
            </a:r>
            <a:r>
              <a:rPr lang="en-US" sz="3000" b="1" dirty="0"/>
              <a:t> </a:t>
            </a:r>
            <a:r>
              <a:rPr lang="en-US" sz="3000" b="1" dirty="0" err="1"/>
              <a:t>nhất</a:t>
            </a:r>
            <a:r>
              <a:rPr lang="en-US" sz="3000" b="1" dirty="0"/>
              <a:t> </a:t>
            </a:r>
            <a:r>
              <a:rPr lang="en-US" sz="3000" b="1" dirty="0" err="1"/>
              <a:t>định</a:t>
            </a:r>
            <a:endParaRPr lang="en-US" sz="3000" b="1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3384EAF-9628-5E44-8DE3-A7F1D9FD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9500" y="2634494"/>
            <a:ext cx="3924300" cy="3654545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154321.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6452.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32512543.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026" name="Picture 2" descr="Lý Thuyết Đồ Thị: Lịch sử, Định nghĩa, Cách vẽ đồ thị - Lý Thuyết Đồ ...">
            <a:extLst>
              <a:ext uri="{FF2B5EF4-FFF2-40B4-BE49-F238E27FC236}">
                <a16:creationId xmlns:a16="http://schemas.microsoft.com/office/drawing/2014/main" id="{39BAC8E0-DD47-F8A4-5A20-68002154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45" y="2579649"/>
            <a:ext cx="3091521" cy="16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5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873263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3384EAF-9628-5E44-8DE3-A7F1D9FD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6126" y="3066929"/>
            <a:ext cx="4714775" cy="3654545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154321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6452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32512543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4689C9F-553A-EB3C-05B2-4965A6234EB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517307"/>
            <a:ext cx="8299295" cy="1117187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  <a:p>
            <a:pPr marL="569214" lvl="1">
              <a:buFontTx/>
              <a:buChar char="-"/>
            </a:pP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026" name="Picture 2" descr="Lý Thuyết Đồ Thị: Lịch sử, Định nghĩa, Cách vẽ đồ thị - Lý Thuyết Đồ ...">
            <a:extLst>
              <a:ext uri="{FF2B5EF4-FFF2-40B4-BE49-F238E27FC236}">
                <a16:creationId xmlns:a16="http://schemas.microsoft.com/office/drawing/2014/main" id="{39BAC8E0-DD47-F8A4-5A20-68002154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94" y="3374156"/>
            <a:ext cx="3091521" cy="16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6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97" y="1258932"/>
            <a:ext cx="10459995" cy="5560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CHU TRÌNH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 err="1"/>
              <a:t>trùng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72297" y="2099191"/>
            <a:ext cx="10647405" cy="108267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Chu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trình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đơn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là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chu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trình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không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chứa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cạnh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nào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quá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1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lần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</a:rPr>
              <a:t>Chu </a:t>
            </a:r>
            <a:r>
              <a:rPr lang="en-US" dirty="0" err="1">
                <a:latin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l-GR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2" descr="Lý Thuyết Đồ Thị: Lịch sử, Định nghĩa, Cách vẽ đồ thị - Lý Thuyết Đồ ...">
            <a:extLst>
              <a:ext uri="{FF2B5EF4-FFF2-40B4-BE49-F238E27FC236}">
                <a16:creationId xmlns:a16="http://schemas.microsoft.com/office/drawing/2014/main" id="{E711D99F-9F28-619E-E85E-F12D5C16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50" y="3181865"/>
            <a:ext cx="3091521" cy="16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482928-A067-6916-08AF-A851F6F62E62}"/>
              </a:ext>
            </a:extLst>
          </p:cNvPr>
          <p:cNvSpPr txBox="1">
            <a:spLocks/>
          </p:cNvSpPr>
          <p:nvPr/>
        </p:nvSpPr>
        <p:spPr>
          <a:xfrm>
            <a:off x="5144428" y="3066929"/>
            <a:ext cx="4714775" cy="36545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latin typeface="Times New Roman" panose="02020603050405020304" pitchFamily="18" charset="0"/>
              </a:rPr>
              <a:t>Ví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dụ</a:t>
            </a:r>
            <a:r>
              <a:rPr lang="en-US" sz="1800" b="1" dirty="0">
                <a:latin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800" b="1" dirty="0" err="1">
                <a:latin typeface="Times New Roman" panose="02020603050405020304" pitchFamily="18" charset="0"/>
              </a:rPr>
              <a:t>Đường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đi</a:t>
            </a:r>
            <a:r>
              <a:rPr lang="en-US" sz="1800" b="1" dirty="0">
                <a:latin typeface="Times New Roman" panose="02020603050405020304" pitchFamily="18" charset="0"/>
              </a:rPr>
              <a:t> 154321 </a:t>
            </a:r>
            <a:r>
              <a:rPr lang="en-US" sz="1800" b="1" dirty="0" err="1">
                <a:latin typeface="Times New Roman" panose="02020603050405020304" pitchFamily="18" charset="0"/>
              </a:rPr>
              <a:t>là</a:t>
            </a:r>
            <a:r>
              <a:rPr lang="en-US" sz="1800" b="1" dirty="0">
                <a:latin typeface="Times New Roman" panose="02020603050405020304" pitchFamily="18" charset="0"/>
              </a:rPr>
              <a:t> chu </a:t>
            </a:r>
            <a:r>
              <a:rPr lang="en-US" sz="1800" b="1" dirty="0" err="1">
                <a:latin typeface="Times New Roman" panose="02020603050405020304" pitchFamily="18" charset="0"/>
              </a:rPr>
              <a:t>trình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đơn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và</a:t>
            </a:r>
            <a:r>
              <a:rPr lang="en-US" sz="1800" b="1" dirty="0">
                <a:latin typeface="Times New Roman" panose="02020603050405020304" pitchFamily="18" charset="0"/>
              </a:rPr>
              <a:t> chu </a:t>
            </a:r>
            <a:r>
              <a:rPr lang="en-US" sz="1800" b="1" dirty="0" err="1">
                <a:latin typeface="Times New Roman" panose="02020603050405020304" pitchFamily="18" charset="0"/>
              </a:rPr>
              <a:t>trình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sơ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cấp</a:t>
            </a:r>
            <a:endParaRPr lang="en-US" sz="1800" b="1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1" dirty="0" err="1">
                <a:latin typeface="Times New Roman" panose="02020603050405020304" pitchFamily="18" charset="0"/>
              </a:rPr>
              <a:t>Đường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đi</a:t>
            </a:r>
            <a:r>
              <a:rPr lang="en-US" sz="1800" b="1" dirty="0">
                <a:latin typeface="Times New Roman" panose="02020603050405020304" pitchFamily="18" charset="0"/>
              </a:rPr>
              <a:t> 6452346 </a:t>
            </a:r>
            <a:r>
              <a:rPr lang="en-US" sz="1800" b="1" dirty="0" err="1">
                <a:latin typeface="Times New Roman" panose="02020603050405020304" pitchFamily="18" charset="0"/>
              </a:rPr>
              <a:t>là</a:t>
            </a:r>
            <a:r>
              <a:rPr lang="en-US" sz="1800" b="1" dirty="0">
                <a:latin typeface="Times New Roman" panose="02020603050405020304" pitchFamily="18" charset="0"/>
              </a:rPr>
              <a:t> chu </a:t>
            </a:r>
            <a:r>
              <a:rPr lang="en-US" sz="1800" b="1" dirty="0" err="1">
                <a:latin typeface="Times New Roman" panose="02020603050405020304" pitchFamily="18" charset="0"/>
              </a:rPr>
              <a:t>trình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sơ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cấp</a:t>
            </a:r>
            <a:r>
              <a:rPr lang="en-US" sz="1800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11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8717D2A-388E-A75E-2CB9-E7D3A2B77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 anchor="b">
            <a:normAutofit/>
          </a:bodyPr>
          <a:lstStyle/>
          <a:p>
            <a:r>
              <a:rPr lang="en-US" dirty="0"/>
              <a:t>Liên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D524D68-46B6-F419-627A-DE14F66FC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61"/>
          <a:stretch/>
        </p:blipFill>
        <p:spPr bwMode="auto">
          <a:xfrm>
            <a:off x="20" y="-5080"/>
            <a:ext cx="657627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AE979B17-6ED9-668B-5090-BBF27871D9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1" y="159412"/>
            <a:ext cx="5988314" cy="2176015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KHI ta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kì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cặp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thì</a:t>
            </a:r>
            <a:r>
              <a:rPr lang="en-US" b="1" dirty="0"/>
              <a:t> </a:t>
            </a:r>
            <a:r>
              <a:rPr lang="en-US" b="1" dirty="0" err="1"/>
              <a:t>luôn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ít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giữa</a:t>
            </a:r>
            <a:r>
              <a:rPr lang="en-US" b="1" dirty="0"/>
              <a:t> </a:t>
            </a:r>
            <a:r>
              <a:rPr lang="en-US" b="1" dirty="0" err="1"/>
              <a:t>chúng</a:t>
            </a:r>
            <a:r>
              <a:rPr lang="en-US" b="1" dirty="0"/>
              <a:t>.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227" y="2732890"/>
            <a:ext cx="5733773" cy="3117994"/>
          </a:xfrm>
        </p:spPr>
        <p:txBody>
          <a:bodyPr>
            <a:noAutofit/>
          </a:bodyPr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con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122" name="Picture 2" descr="Thành Phần Liên Thông">
            <a:extLst>
              <a:ext uri="{FF2B5EF4-FFF2-40B4-BE49-F238E27FC236}">
                <a16:creationId xmlns:a16="http://schemas.microsoft.com/office/drawing/2014/main" id="{E2FF9A78-68B4-FA92-B406-CE0E880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13" y="4537828"/>
            <a:ext cx="3803609" cy="213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FBE3DF-C8F7-B192-55CE-F07BEBB3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64" y="2491526"/>
            <a:ext cx="5156105" cy="18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1" y="190304"/>
            <a:ext cx="6350384" cy="2406702"/>
          </a:xfrm>
        </p:spPr>
        <p:txBody>
          <a:bodyPr anchor="b">
            <a:normAutofit/>
          </a:bodyPr>
          <a:lstStyle/>
          <a:p>
            <a:r>
              <a:rPr lang="en-US" b="1" dirty="0"/>
              <a:t>Khi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,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yếu</a:t>
            </a:r>
            <a:r>
              <a:rPr lang="en-US" b="1" dirty="0"/>
              <a:t>.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227" y="2732890"/>
            <a:ext cx="5733773" cy="3117994"/>
          </a:xfrm>
        </p:spPr>
        <p:txBody>
          <a:bodyPr>
            <a:noAutofit/>
          </a:bodyPr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(a -&gt; b </a:t>
            </a:r>
            <a:r>
              <a:rPr lang="en-US" dirty="0" err="1"/>
              <a:t>và</a:t>
            </a:r>
            <a:r>
              <a:rPr lang="en-US" dirty="0"/>
              <a:t> b -&gt; a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).</a:t>
            </a:r>
          </a:p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6" name="Picture 2" descr="Đồ Thị Liên Thông CH">
            <a:extLst>
              <a:ext uri="{FF2B5EF4-FFF2-40B4-BE49-F238E27FC236}">
                <a16:creationId xmlns:a16="http://schemas.microsoft.com/office/drawing/2014/main" id="{F3E79D65-BF09-2F68-B807-D1E325CA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5" y="2514553"/>
            <a:ext cx="5417408" cy="333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1020445"/>
            <a:ext cx="4763528" cy="1325563"/>
          </a:xfrm>
        </p:spPr>
        <p:txBody>
          <a:bodyPr anchor="b">
            <a:normAutofit/>
          </a:bodyPr>
          <a:lstStyle/>
          <a:p>
            <a:r>
              <a:rPr lang="en-US" b="1" dirty="0"/>
              <a:t>Presentation ended –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646921"/>
            <a:ext cx="4380470" cy="4035707"/>
          </a:xfrm>
        </p:spPr>
        <p:txBody>
          <a:bodyPr>
            <a:normAutofit/>
          </a:bodyPr>
          <a:lstStyle/>
          <a:p>
            <a:r>
              <a:rPr lang="en-US" sz="1500" dirty="0"/>
              <a:t>Danh </a:t>
            </a:r>
            <a:r>
              <a:rPr lang="en-US" sz="1500" dirty="0" err="1"/>
              <a:t>sách</a:t>
            </a:r>
            <a:r>
              <a:rPr lang="en-US" sz="1500" dirty="0"/>
              <a:t> </a:t>
            </a:r>
            <a:r>
              <a:rPr lang="en-US" sz="1500" dirty="0" err="1"/>
              <a:t>thành</a:t>
            </a:r>
            <a:r>
              <a:rPr lang="en-US" sz="1500" dirty="0"/>
              <a:t> </a:t>
            </a:r>
            <a:r>
              <a:rPr lang="en-US" sz="1500" dirty="0" err="1"/>
              <a:t>viên</a:t>
            </a:r>
            <a:r>
              <a:rPr lang="en-US" sz="1500" dirty="0"/>
              <a:t> </a:t>
            </a:r>
            <a:r>
              <a:rPr lang="en-US" sz="1500" dirty="0" err="1"/>
              <a:t>nhóm</a:t>
            </a:r>
            <a:r>
              <a:rPr lang="en-US" sz="1500" dirty="0"/>
              <a:t> 19 </a:t>
            </a:r>
            <a:r>
              <a:rPr lang="en-US" sz="1500" dirty="0" err="1"/>
              <a:t>đã</a:t>
            </a:r>
            <a:r>
              <a:rPr lang="en-US" sz="1500" dirty="0"/>
              <a:t> </a:t>
            </a:r>
            <a:r>
              <a:rPr lang="en-US" sz="1500" dirty="0" err="1"/>
              <a:t>tham</a:t>
            </a:r>
            <a:r>
              <a:rPr lang="en-US" sz="1500" dirty="0"/>
              <a:t> </a:t>
            </a:r>
            <a:r>
              <a:rPr lang="en-US" sz="1500" dirty="0" err="1"/>
              <a:t>gia</a:t>
            </a:r>
            <a:r>
              <a:rPr lang="en-US" sz="1500" dirty="0"/>
              <a:t>:</a:t>
            </a:r>
          </a:p>
          <a:p>
            <a:r>
              <a:rPr lang="en-US" sz="1500" dirty="0"/>
              <a:t>- </a:t>
            </a:r>
            <a:r>
              <a:rPr lang="en-US" sz="1500" dirty="0" err="1"/>
              <a:t>Đô</a:t>
            </a:r>
            <a:r>
              <a:rPr lang="en-US" sz="1500" dirty="0"/>
              <a:t>̃ </a:t>
            </a:r>
            <a:r>
              <a:rPr lang="en-US" sz="1500" dirty="0" err="1"/>
              <a:t>Hoàng</a:t>
            </a:r>
            <a:r>
              <a:rPr lang="en-US" sz="1500" dirty="0"/>
              <a:t> Minh - 22520858</a:t>
            </a:r>
          </a:p>
          <a:p>
            <a:r>
              <a:rPr lang="en-US" sz="1500" dirty="0"/>
              <a:t>- </a:t>
            </a:r>
            <a:r>
              <a:rPr lang="en-US" sz="1500" dirty="0" err="1"/>
              <a:t>Phạm</a:t>
            </a:r>
            <a:r>
              <a:rPr lang="en-US" sz="1500" dirty="0"/>
              <a:t> </a:t>
            </a:r>
            <a:r>
              <a:rPr lang="en-US" sz="1500" dirty="0" err="1"/>
              <a:t>Quốc</a:t>
            </a:r>
            <a:r>
              <a:rPr lang="en-US" sz="1500" dirty="0"/>
              <a:t> Nam – 23520984</a:t>
            </a:r>
          </a:p>
          <a:p>
            <a:r>
              <a:rPr lang="en-US" sz="1500" dirty="0"/>
              <a:t>- Võ Tạ </a:t>
            </a:r>
            <a:r>
              <a:rPr lang="en-US" sz="1500" dirty="0" err="1"/>
              <a:t>Hữu</a:t>
            </a:r>
            <a:r>
              <a:rPr lang="en-US" sz="1500" dirty="0"/>
              <a:t> Huy - 23520655</a:t>
            </a:r>
          </a:p>
          <a:p>
            <a:r>
              <a:rPr lang="en-US" sz="1500" dirty="0"/>
              <a:t>- Mai Anh Khoa - 23520744</a:t>
            </a:r>
          </a:p>
          <a:p>
            <a:r>
              <a:rPr lang="en-US" sz="1500" dirty="0" err="1"/>
              <a:t>Giảng</a:t>
            </a:r>
            <a:r>
              <a:rPr lang="en-US" sz="1500" dirty="0"/>
              <a:t> </a:t>
            </a:r>
            <a:r>
              <a:rPr lang="en-US" sz="1500" dirty="0" err="1"/>
              <a:t>viên</a:t>
            </a:r>
            <a:r>
              <a:rPr lang="en-US" sz="1500" dirty="0"/>
              <a:t> </a:t>
            </a:r>
            <a:r>
              <a:rPr lang="en-US" sz="1500" dirty="0" err="1"/>
              <a:t>hướng</a:t>
            </a:r>
            <a:r>
              <a:rPr lang="en-US" sz="1500" dirty="0"/>
              <a:t> </a:t>
            </a:r>
            <a:r>
              <a:rPr lang="en-US" sz="1500" dirty="0" err="1"/>
              <a:t>dẫn</a:t>
            </a:r>
            <a:r>
              <a:rPr lang="en-US" sz="1500" dirty="0"/>
              <a:t>: </a:t>
            </a:r>
            <a:r>
              <a:rPr lang="en-US" sz="1500" dirty="0" err="1"/>
              <a:t>Dương</a:t>
            </a:r>
            <a:r>
              <a:rPr lang="en-US" sz="1500" dirty="0"/>
              <a:t> </a:t>
            </a:r>
            <a:r>
              <a:rPr lang="en-US" sz="1500" dirty="0" err="1"/>
              <a:t>Việt</a:t>
            </a:r>
            <a:r>
              <a:rPr lang="en-US" sz="1500" dirty="0"/>
              <a:t> </a:t>
            </a:r>
            <a:r>
              <a:rPr lang="en-US" sz="1500" dirty="0" err="1"/>
              <a:t>Hằng</a:t>
            </a:r>
            <a:r>
              <a:rPr lang="en-US" sz="1500" dirty="0"/>
              <a:t>.</a:t>
            </a:r>
          </a:p>
          <a:p>
            <a:r>
              <a:rPr lang="en-US" sz="1500" dirty="0"/>
              <a:t>IT003 – </a:t>
            </a:r>
            <a:r>
              <a:rPr lang="en-US" sz="1500" dirty="0" err="1"/>
              <a:t>Cấu</a:t>
            </a:r>
            <a:r>
              <a:rPr lang="en-US" sz="1500" dirty="0"/>
              <a:t> </a:t>
            </a:r>
            <a:r>
              <a:rPr lang="en-US" sz="1500" dirty="0" err="1"/>
              <a:t>trúc</a:t>
            </a:r>
            <a:r>
              <a:rPr lang="en-US" sz="1500" dirty="0"/>
              <a:t> </a:t>
            </a:r>
            <a:r>
              <a:rPr lang="en-US" sz="1500" dirty="0" err="1"/>
              <a:t>dư</a:t>
            </a:r>
            <a:r>
              <a:rPr lang="en-US" sz="1500" dirty="0"/>
              <a:t>̃ </a:t>
            </a:r>
            <a:r>
              <a:rPr lang="en-US" sz="1500" dirty="0" err="1"/>
              <a:t>liệu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̀ </a:t>
            </a:r>
            <a:r>
              <a:rPr lang="en-US" sz="1500" dirty="0" err="1"/>
              <a:t>giải</a:t>
            </a:r>
            <a:r>
              <a:rPr lang="en-US" sz="1500" dirty="0"/>
              <a:t> </a:t>
            </a:r>
            <a:r>
              <a:rPr lang="en-US" sz="1500" dirty="0" err="1"/>
              <a:t>thuật</a:t>
            </a:r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825" y="136535"/>
            <a:ext cx="4179570" cy="54598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ĐỊNH </a:t>
            </a:r>
            <a:r>
              <a:rPr lang="en-US" b="1" dirty="0" err="1">
                <a:solidFill>
                  <a:srgbClr val="FF0000"/>
                </a:solidFill>
              </a:rPr>
              <a:t>Nghĩa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A8BABF-5C38-D2B3-CDA3-B1024992F2B0}"/>
              </a:ext>
            </a:extLst>
          </p:cNvPr>
          <p:cNvSpPr txBox="1">
            <a:spLocks/>
          </p:cNvSpPr>
          <p:nvPr/>
        </p:nvSpPr>
        <p:spPr>
          <a:xfrm>
            <a:off x="6311825" y="1110405"/>
            <a:ext cx="5694645" cy="50769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thị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(vertex)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cạnh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(edge).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Trong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thị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phi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tuyến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cạnh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Liên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bất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kì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. Khi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hai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kề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Liên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. Khi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cạnh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còn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gọi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vòng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khuyên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).</a:t>
            </a: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7F21C5-6C62-9396-37F6-200B9654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30" y="1956761"/>
            <a:ext cx="3759847" cy="33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856" y="252762"/>
            <a:ext cx="9390287" cy="1018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ĐỒ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vô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Graph data structure cheat sheet for coding interviews. | Data ...">
            <a:extLst>
              <a:ext uri="{FF2B5EF4-FFF2-40B4-BE49-F238E27FC236}">
                <a16:creationId xmlns:a16="http://schemas.microsoft.com/office/drawing/2014/main" id="{A6F70973-2239-CAE1-E823-23EB5E25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59" y="1615376"/>
            <a:ext cx="8157520" cy="342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 anchor="b"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pic>
        <p:nvPicPr>
          <p:cNvPr id="4" name="Picture 3" descr="Hand with red strings">
            <a:extLst>
              <a:ext uri="{FF2B5EF4-FFF2-40B4-BE49-F238E27FC236}">
                <a16:creationId xmlns:a16="http://schemas.microsoft.com/office/drawing/2014/main" id="{24C04066-E177-5B96-1D2D-7E45F41AF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7" r="16071"/>
          <a:stretch/>
        </p:blipFill>
        <p:spPr>
          <a:xfrm>
            <a:off x="20" y="-5080"/>
            <a:ext cx="657627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Autofit/>
          </a:bodyPr>
          <a:lstStyle/>
          <a:p>
            <a:r>
              <a:rPr lang="en-US" sz="3000" b="1" dirty="0" err="1"/>
              <a:t>Đỉnh</a:t>
            </a:r>
            <a:r>
              <a:rPr lang="en-US" sz="3000" b="1" dirty="0"/>
              <a:t> </a:t>
            </a:r>
            <a:r>
              <a:rPr lang="en-US" sz="3000" b="1" dirty="0" err="1"/>
              <a:t>kề</a:t>
            </a:r>
            <a:endParaRPr lang="en-US" sz="30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Cạnh</a:t>
            </a:r>
            <a:r>
              <a:rPr lang="en-US" dirty="0"/>
              <a:t> e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j (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j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j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e={</a:t>
            </a:r>
            <a:r>
              <a:rPr lang="en-US" dirty="0" err="1"/>
              <a:t>i</a:t>
            </a:r>
            <a:r>
              <a:rPr lang="en-US" dirty="0"/>
              <a:t>, j} </a:t>
            </a:r>
            <a:r>
              <a:rPr lang="en-US" dirty="0" err="1"/>
              <a:t>hoặc</a:t>
            </a:r>
            <a:r>
              <a:rPr lang="en-US" dirty="0"/>
              <a:t> {j, 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Cạnh</a:t>
            </a:r>
            <a:r>
              <a:rPr lang="en-US" dirty="0"/>
              <a:t> u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j (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j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Cạnh</a:t>
            </a:r>
            <a:r>
              <a:rPr lang="en-US" dirty="0">
                <a:solidFill>
                  <a:srgbClr val="FF0000"/>
                </a:solidFill>
              </a:rPr>
              <a:t> u </a:t>
            </a:r>
            <a:r>
              <a:rPr lang="en-US" dirty="0" err="1">
                <a:solidFill>
                  <a:srgbClr val="FF0000"/>
                </a:solidFill>
              </a:rPr>
              <a:t>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khỏi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đỉnh</a:t>
            </a:r>
            <a:r>
              <a:rPr lang="en-US" dirty="0">
                <a:solidFill>
                  <a:srgbClr val="FF0000"/>
                </a:solidFill>
              </a:rPr>
              <a:t> 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Đỉnh</a:t>
            </a:r>
            <a:r>
              <a:rPr lang="en-US" dirty="0">
                <a:solidFill>
                  <a:srgbClr val="FF0000"/>
                </a:solidFill>
              </a:rPr>
              <a:t> j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Kí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u={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j}.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image.png">
            <a:extLst>
              <a:ext uri="{FF2B5EF4-FFF2-40B4-BE49-F238E27FC236}">
                <a16:creationId xmlns:a16="http://schemas.microsoft.com/office/drawing/2014/main" id="{CEBEAF7D-E6FD-B7C0-94A5-C01309B2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63" y="1683866"/>
            <a:ext cx="2959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" name="image.png">
            <a:extLst>
              <a:ext uri="{FF2B5EF4-FFF2-40B4-BE49-F238E27FC236}">
                <a16:creationId xmlns:a16="http://schemas.microsoft.com/office/drawing/2014/main" id="{3F595EA9-423F-E0BC-3AAD-2155EE1B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42" y="1683866"/>
            <a:ext cx="30368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22" y="1449301"/>
            <a:ext cx="5655197" cy="546316"/>
          </a:xfrm>
        </p:spPr>
        <p:txBody>
          <a:bodyPr anchor="b">
            <a:normAutofit/>
          </a:bodyPr>
          <a:lstStyle/>
          <a:p>
            <a:r>
              <a:rPr lang="en-US" sz="3000" b="1" dirty="0" err="1"/>
              <a:t>Bậc</a:t>
            </a:r>
            <a:endParaRPr lang="en-US" sz="3000" b="1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66114"/>
            <a:ext cx="5733773" cy="3117994"/>
          </a:xfrm>
        </p:spPr>
        <p:txBody>
          <a:bodyPr>
            <a:noAutofit/>
          </a:bodyPr>
          <a:lstStyle/>
          <a:p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deg(e)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deg</a:t>
            </a:r>
            <a:r>
              <a:rPr lang="en-US" baseline="-25000" dirty="0" err="1"/>
              <a:t>G</a:t>
            </a:r>
            <a:r>
              <a:rPr lang="en-US" dirty="0"/>
              <a:t>(e) (</a:t>
            </a:r>
            <a:r>
              <a:rPr lang="en-US" dirty="0" err="1"/>
              <a:t>với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khuyên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deg(A) = 3.</a:t>
            </a:r>
          </a:p>
          <a:p>
            <a:pPr lvl="1"/>
            <a:r>
              <a:rPr lang="en-US" dirty="0"/>
              <a:t>deg(B) = deg(D) = deg(E) = 2.</a:t>
            </a:r>
          </a:p>
          <a:p>
            <a:pPr lvl="1"/>
            <a:r>
              <a:rPr lang="en-US" dirty="0"/>
              <a:t>deg(C) = 1.</a:t>
            </a:r>
          </a:p>
          <a:p>
            <a:pPr lvl="1"/>
            <a:r>
              <a:rPr lang="en-US" dirty="0"/>
              <a:t>deg(F) = 4.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Graph data structure introduction - KodeBinary">
            <a:extLst>
              <a:ext uri="{FF2B5EF4-FFF2-40B4-BE49-F238E27FC236}">
                <a16:creationId xmlns:a16="http://schemas.microsoft.com/office/drawing/2014/main" id="{3A7E1CD7-D165-242C-7DCE-210E6B3D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2" y="2566114"/>
            <a:ext cx="4876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90377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1800859"/>
            <a:ext cx="5506720" cy="303148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deg(e) = deg</a:t>
            </a:r>
            <a:r>
              <a:rPr lang="en-US" baseline="30000" dirty="0"/>
              <a:t>+</a:t>
            </a:r>
            <a:r>
              <a:rPr lang="en-US" dirty="0"/>
              <a:t>(e) + deg</a:t>
            </a:r>
            <a:r>
              <a:rPr lang="en-US" baseline="30000" dirty="0"/>
              <a:t>-</a:t>
            </a:r>
            <a:r>
              <a:rPr lang="en-US" dirty="0"/>
              <a:t>(e).</a:t>
            </a:r>
          </a:p>
          <a:p>
            <a:r>
              <a:rPr lang="en-US" dirty="0"/>
              <a:t>Trong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marL="569214" lvl="1"/>
            <a:r>
              <a:rPr lang="en-US" dirty="0"/>
              <a:t>deg</a:t>
            </a:r>
            <a:r>
              <a:rPr lang="en-US" baseline="30000" dirty="0"/>
              <a:t>+</a:t>
            </a:r>
            <a:r>
              <a:rPr lang="en-US" dirty="0"/>
              <a:t>(e) (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</a:t>
            </a:r>
          </a:p>
          <a:p>
            <a:pPr marL="569214" lvl="1"/>
            <a:r>
              <a:rPr lang="en-US" dirty="0"/>
              <a:t>deg</a:t>
            </a:r>
            <a:r>
              <a:rPr lang="en-US" baseline="30000" dirty="0"/>
              <a:t>-</a:t>
            </a:r>
            <a:r>
              <a:rPr lang="en-US" dirty="0"/>
              <a:t>(e) (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/>
              <a:t>	deg(5) = deg</a:t>
            </a:r>
            <a:r>
              <a:rPr lang="en-US" baseline="30000" dirty="0"/>
              <a:t>+</a:t>
            </a:r>
            <a:r>
              <a:rPr lang="en-US" dirty="0"/>
              <a:t>(5) + deg</a:t>
            </a:r>
            <a:r>
              <a:rPr lang="en-US" baseline="30000" dirty="0"/>
              <a:t>-</a:t>
            </a:r>
            <a:r>
              <a:rPr lang="en-US" dirty="0"/>
              <a:t>(5) = 1 + 3 = 4.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EB6318-03B2-416B-DD15-5035CB2D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800859"/>
            <a:ext cx="45148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treo</a:t>
            </a:r>
            <a:r>
              <a:rPr lang="en-US" b="1" dirty="0"/>
              <a:t>,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cô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65299" y="2931726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deg(e) = 1.</a:t>
            </a:r>
          </a:p>
          <a:p>
            <a:pPr marL="569214" lvl="1"/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deg(e) = 0.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37D123D-ABEF-2D7E-697A-A428CD65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55" y="2031928"/>
            <a:ext cx="3149762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{5858062B-C38B-4337-A45F-B496364B7BE7}tf67328976_win32</Template>
  <TotalTime>577</TotalTime>
  <Words>1428</Words>
  <Application>Microsoft Office PowerPoint</Application>
  <PresentationFormat>Widescreen</PresentationFormat>
  <Paragraphs>155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Times New Roman</vt:lpstr>
      <vt:lpstr>Custom</vt:lpstr>
      <vt:lpstr>GIỚI thiệu về đồ thị</vt:lpstr>
      <vt:lpstr>Nội dung</vt:lpstr>
      <vt:lpstr>ĐỊNH Nghĩa</vt:lpstr>
      <vt:lpstr>ĐỒ thị có hai dạng là vô hướng và có hướng. </vt:lpstr>
      <vt:lpstr>Các tính chất và đặc điểm</vt:lpstr>
      <vt:lpstr>Đỉnh kề</vt:lpstr>
      <vt:lpstr>Bậc</vt:lpstr>
      <vt:lpstr>Đối với đồ thị có hướng:</vt:lpstr>
      <vt:lpstr>Đỉnh treo, ĐỈnh cô lập</vt:lpstr>
      <vt:lpstr>MỘt số liên hệ giữa bậc, Đỉnh và cạnh</vt:lpstr>
      <vt:lpstr>Các loại đồ thị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Đường Đi và Chu Trình</vt:lpstr>
      <vt:lpstr>Đường đi là một dãy tập hợp các đỉnh theo một thứ tự nhất định</vt:lpstr>
      <vt:lpstr>Đường đi có hai loại là đường đi Đơn và đường đi sơ cấp.</vt:lpstr>
      <vt:lpstr>CHU TRÌNH là một đường đi có đỉnh đầu và đỉnh cuối trùng nhau</vt:lpstr>
      <vt:lpstr>Liên thông và thành phần liên thông</vt:lpstr>
      <vt:lpstr>Một đồ thị có tính liên thông KHI ta xét bất kì một cặp đỉnh phân biệt nào thì luôn có ít nhất một đường đi giữa chúng.</vt:lpstr>
      <vt:lpstr>Khi xét về đồ thị có hướng, đồ thị liên thông có hai dạng là đồ thị liên thông mạnh và đồ thị liên thông yếu.</vt:lpstr>
      <vt:lpstr>Presentation ended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đồ thị</dc:title>
  <dc:creator>Northcounter</dc:creator>
  <cp:lastModifiedBy>Northcounter</cp:lastModifiedBy>
  <cp:revision>11</cp:revision>
  <dcterms:created xsi:type="dcterms:W3CDTF">2024-03-31T12:56:29Z</dcterms:created>
  <dcterms:modified xsi:type="dcterms:W3CDTF">2024-05-14T16:21:19Z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