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3" r:id="rId3"/>
    <p:sldId id="273" r:id="rId4"/>
    <p:sldId id="276" r:id="rId5"/>
    <p:sldId id="274" r:id="rId6"/>
    <p:sldId id="279" r:id="rId7"/>
    <p:sldId id="280" r:id="rId8"/>
    <p:sldId id="281" r:id="rId9"/>
    <p:sldId id="277" r:id="rId10"/>
    <p:sldId id="282" r:id="rId11"/>
    <p:sldId id="278" r:id="rId12"/>
    <p:sldId id="283" r:id="rId13"/>
    <p:sldId id="284" r:id="rId14"/>
    <p:sldId id="285" r:id="rId15"/>
    <p:sldId id="286" r:id="rId16"/>
    <p:sldId id="287" r:id="rId17"/>
    <p:sldId id="275" r:id="rId18"/>
    <p:sldId id="288" r:id="rId19"/>
    <p:sldId id="303" r:id="rId20"/>
    <p:sldId id="304" r:id="rId21"/>
    <p:sldId id="289" r:id="rId22"/>
    <p:sldId id="290" r:id="rId23"/>
    <p:sldId id="291" r:id="rId24"/>
    <p:sldId id="294" r:id="rId25"/>
    <p:sldId id="295" r:id="rId26"/>
    <p:sldId id="306" r:id="rId27"/>
    <p:sldId id="307" r:id="rId28"/>
    <p:sldId id="308" r:id="rId29"/>
    <p:sldId id="309" r:id="rId30"/>
    <p:sldId id="297" r:id="rId31"/>
    <p:sldId id="298" r:id="rId32"/>
    <p:sldId id="299"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0A57-3759-4F62-B56A-3E6B2DA89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AB86D4-B32C-446B-8FBE-3B808B4F5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45E75E-0061-4350-87C3-4918BEF533C1}"/>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CD7DAA35-D47B-47F4-9D07-FAC95B72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4E0D-A1E7-47DD-BD6D-A61118CC4C14}"/>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269054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AC27-C9DC-45E2-8639-372DF3D5C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83889-68A4-4E20-BD5D-5B539B0F7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93FC7-78F1-4688-B067-BCC7C89E047A}"/>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96F1AEE5-8FDA-4231-9FBE-419DE1755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44FFA-6DA1-41E9-958C-2DA65DB70F39}"/>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44261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C6609-2A02-45B3-82DD-D4E21A9562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9E60D-D861-4515-81AC-99FA1FC73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41280-9F26-412C-91E7-48D49009BF5E}"/>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336C485B-0195-446E-953E-EC36913CD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DC354-2421-4D8C-A2D1-2FCA6C6DEFBF}"/>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1987022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0" i="0">
                <a:solidFill>
                  <a:srgbClr val="363C3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3/13/2024</a:t>
            </a:fld>
            <a:endParaRPr kumimoji="0" lang="en-US" sz="1800" b="0" i="0" u="none" strike="noStrike" kern="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7035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B669-1C5B-422F-AB8A-ACA93163B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F0854-3777-44C6-856F-A3E0DEE64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24151-BB9D-46BF-99F9-3B9AD96803FF}"/>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C6DFAF74-286D-426B-9BFF-42B9D9B0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A3F3E-6E99-4F0F-A2B1-B5220AA04A65}"/>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381278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7E18-E687-4FA5-A293-66E951897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4FD8A-22B3-454F-8219-4DEBA320E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649B5-B54C-4B91-B353-1B56D6B63CB2}"/>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7EA86193-D60B-4058-A579-0F564EFC2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2DF89-9FA6-4FDE-A015-29F0CCA2C375}"/>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336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F34B-B6DB-444E-9723-6D89722DD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E30D7-1379-4DB6-A499-0E34B7C32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F571F9-26E9-4B85-914F-A729EDED8B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1B1C49-BDD6-4925-8C04-BB12E35ABBF7}"/>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6" name="Footer Placeholder 5">
            <a:extLst>
              <a:ext uri="{FF2B5EF4-FFF2-40B4-BE49-F238E27FC236}">
                <a16:creationId xmlns:a16="http://schemas.microsoft.com/office/drawing/2014/main" id="{8824C319-257E-443A-8471-0B9F5568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29EF3-318E-40E2-A2FD-DEBB9341C08D}"/>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272382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2FC1-4658-4028-9D14-00CD04E78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F8746D-B9B7-43A6-8FE3-DDC4D5A41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932F0A-D8BD-4798-A086-E34F0B319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B088E5-D222-4879-B68C-4BD696D30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48D91-9E09-4C16-B35B-601807CDE7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531F7E-D2F8-43D6-9785-F0860E64AA68}"/>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8" name="Footer Placeholder 7">
            <a:extLst>
              <a:ext uri="{FF2B5EF4-FFF2-40B4-BE49-F238E27FC236}">
                <a16:creationId xmlns:a16="http://schemas.microsoft.com/office/drawing/2014/main" id="{1099D25F-FE05-4BBA-9174-B310D66DA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0A5A6-E791-4B3E-B18D-7B344C3601BC}"/>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350988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8481-F4EB-443C-B5DD-74D5326BB8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AFF712-EFD2-4F26-A51F-54FC0A313CA1}"/>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4" name="Footer Placeholder 3">
            <a:extLst>
              <a:ext uri="{FF2B5EF4-FFF2-40B4-BE49-F238E27FC236}">
                <a16:creationId xmlns:a16="http://schemas.microsoft.com/office/drawing/2014/main" id="{B0BE6B15-1556-4678-B775-A22CB6857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91CCA5-078D-4E80-8C8A-DEDE060D5B11}"/>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163098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D013C-C179-492E-BE3F-68524F80323D}"/>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3" name="Footer Placeholder 2">
            <a:extLst>
              <a:ext uri="{FF2B5EF4-FFF2-40B4-BE49-F238E27FC236}">
                <a16:creationId xmlns:a16="http://schemas.microsoft.com/office/drawing/2014/main" id="{111A6935-B35D-4627-B985-3BB3DDFCA6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C3AC5E-04BA-4D59-9B14-236E8867709F}"/>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122301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6B1F-4BDB-4CD4-A778-DB6364469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C6EBE3-1C04-4834-8B66-6A0B6E4C0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E40E8-DE7C-4646-BDB6-9C6B5788B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62F7-6FD5-466D-9170-4435C926AF13}"/>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6" name="Footer Placeholder 5">
            <a:extLst>
              <a:ext uri="{FF2B5EF4-FFF2-40B4-BE49-F238E27FC236}">
                <a16:creationId xmlns:a16="http://schemas.microsoft.com/office/drawing/2014/main" id="{B7068E56-1DDE-462C-B385-7BC1A57A4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6E97E-1529-4165-9C51-6BCFA209C845}"/>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408233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AE71-A9EE-4399-89B0-989CCCA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77AA3-0417-47E8-8C99-26721C4D8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CC96B-C391-4F28-8088-2091AA054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2B143-B956-4C01-9ACD-3D16973A2F1F}"/>
              </a:ext>
            </a:extLst>
          </p:cNvPr>
          <p:cNvSpPr>
            <a:spLocks noGrp="1"/>
          </p:cNvSpPr>
          <p:nvPr>
            <p:ph type="dt" sz="half" idx="10"/>
          </p:nvPr>
        </p:nvSpPr>
        <p:spPr/>
        <p:txBody>
          <a:bodyPr/>
          <a:lstStyle/>
          <a:p>
            <a:fld id="{CC9E65B9-8FEE-4FF5-84EA-FF9DAED2A7F7}" type="datetimeFigureOut">
              <a:rPr lang="en-US" smtClean="0"/>
              <a:t>3/13/2024</a:t>
            </a:fld>
            <a:endParaRPr lang="en-US"/>
          </a:p>
        </p:txBody>
      </p:sp>
      <p:sp>
        <p:nvSpPr>
          <p:cNvPr id="6" name="Footer Placeholder 5">
            <a:extLst>
              <a:ext uri="{FF2B5EF4-FFF2-40B4-BE49-F238E27FC236}">
                <a16:creationId xmlns:a16="http://schemas.microsoft.com/office/drawing/2014/main" id="{F1955E85-6B83-4787-B42A-92B47477B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F0D09-13DA-4127-9F19-C157D1B44116}"/>
              </a:ext>
            </a:extLst>
          </p:cNvPr>
          <p:cNvSpPr>
            <a:spLocks noGrp="1"/>
          </p:cNvSpPr>
          <p:nvPr>
            <p:ph type="sldNum" sz="quarter" idx="12"/>
          </p:nvPr>
        </p:nvSpPr>
        <p:spPr/>
        <p:txBody>
          <a:bodyPr/>
          <a:lstStyle/>
          <a:p>
            <a:fld id="{5467E449-26FF-4DDC-8EDF-BA628433CB4D}" type="slidenum">
              <a:rPr lang="en-US" smtClean="0"/>
              <a:t>‹#›</a:t>
            </a:fld>
            <a:endParaRPr lang="en-US"/>
          </a:p>
        </p:txBody>
      </p:sp>
    </p:spTree>
    <p:extLst>
      <p:ext uri="{BB962C8B-B14F-4D97-AF65-F5344CB8AC3E}">
        <p14:creationId xmlns:p14="http://schemas.microsoft.com/office/powerpoint/2010/main" val="191340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7482C-157B-4670-94D7-B12BB796A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A2B5A1-C141-4145-AA0A-36185666D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0F5A1-B5A8-49BC-8725-55DA7F38F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E65B9-8FEE-4FF5-84EA-FF9DAED2A7F7}" type="datetimeFigureOut">
              <a:rPr lang="en-US" smtClean="0"/>
              <a:t>3/13/2024</a:t>
            </a:fld>
            <a:endParaRPr lang="en-US"/>
          </a:p>
        </p:txBody>
      </p:sp>
      <p:sp>
        <p:nvSpPr>
          <p:cNvPr id="5" name="Footer Placeholder 4">
            <a:extLst>
              <a:ext uri="{FF2B5EF4-FFF2-40B4-BE49-F238E27FC236}">
                <a16:creationId xmlns:a16="http://schemas.microsoft.com/office/drawing/2014/main" id="{A7C1C0C8-21A2-4DA9-900B-3449C90B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187CFB-1167-4D8C-9E67-B75A56AB6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7E449-26FF-4DDC-8EDF-BA628433CB4D}" type="slidenum">
              <a:rPr lang="en-US" smtClean="0"/>
              <a:t>‹#›</a:t>
            </a:fld>
            <a:endParaRPr lang="en-US"/>
          </a:p>
        </p:txBody>
      </p:sp>
    </p:spTree>
    <p:extLst>
      <p:ext uri="{BB962C8B-B14F-4D97-AF65-F5344CB8AC3E}">
        <p14:creationId xmlns:p14="http://schemas.microsoft.com/office/powerpoint/2010/main" val="316902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50" y="1"/>
            <a:ext cx="12188874" cy="727075"/>
          </a:xfrm>
          <a:custGeom>
            <a:avLst/>
            <a:gdLst/>
            <a:ahLst/>
            <a:cxnLst/>
            <a:rect l="l" t="t" r="r" b="b"/>
            <a:pathLst>
              <a:path w="9903460" h="727075">
                <a:moveTo>
                  <a:pt x="9902952" y="0"/>
                </a:moveTo>
                <a:lnTo>
                  <a:pt x="0" y="0"/>
                </a:lnTo>
                <a:lnTo>
                  <a:pt x="0" y="726948"/>
                </a:lnTo>
                <a:lnTo>
                  <a:pt x="9902952" y="726948"/>
                </a:lnTo>
                <a:lnTo>
                  <a:pt x="9902952" y="0"/>
                </a:lnTo>
                <a:close/>
              </a:path>
            </a:pathLst>
          </a:custGeom>
          <a:solidFill>
            <a:srgbClr val="395BB3"/>
          </a:solidFill>
        </p:spPr>
        <p:txBody>
          <a:bodyPr wrap="square" lIns="0" tIns="0" rIns="0" bIns="0" rtlCol="0"/>
          <a:lstStyle/>
          <a:p>
            <a:endParaRPr sz="1800"/>
          </a:p>
        </p:txBody>
      </p:sp>
      <p:sp>
        <p:nvSpPr>
          <p:cNvPr id="17" name="bg object 17"/>
          <p:cNvSpPr/>
          <p:nvPr/>
        </p:nvSpPr>
        <p:spPr>
          <a:xfrm>
            <a:off x="0" y="6583679"/>
            <a:ext cx="12188874" cy="274320"/>
          </a:xfrm>
          <a:custGeom>
            <a:avLst/>
            <a:gdLst/>
            <a:ahLst/>
            <a:cxnLst/>
            <a:rect l="l" t="t" r="r" b="b"/>
            <a:pathLst>
              <a:path w="9903460" h="274320">
                <a:moveTo>
                  <a:pt x="9902952" y="0"/>
                </a:moveTo>
                <a:lnTo>
                  <a:pt x="0" y="0"/>
                </a:lnTo>
                <a:lnTo>
                  <a:pt x="0" y="274319"/>
                </a:lnTo>
                <a:lnTo>
                  <a:pt x="9902952" y="274319"/>
                </a:lnTo>
                <a:lnTo>
                  <a:pt x="9902952" y="0"/>
                </a:lnTo>
                <a:close/>
              </a:path>
            </a:pathLst>
          </a:custGeom>
          <a:solidFill>
            <a:srgbClr val="395BB3"/>
          </a:solidFill>
        </p:spPr>
        <p:txBody>
          <a:bodyPr wrap="square" lIns="0" tIns="0" rIns="0" bIns="0" rtlCol="0"/>
          <a:lstStyle/>
          <a:p>
            <a:endParaRPr sz="1800"/>
          </a:p>
        </p:txBody>
      </p:sp>
      <p:pic>
        <p:nvPicPr>
          <p:cNvPr id="18" name="bg object 18"/>
          <p:cNvPicPr/>
          <p:nvPr/>
        </p:nvPicPr>
        <p:blipFill>
          <a:blip r:embed="rId3" cstate="print"/>
          <a:stretch>
            <a:fillRect/>
          </a:stretch>
        </p:blipFill>
        <p:spPr>
          <a:xfrm>
            <a:off x="10955918" y="80773"/>
            <a:ext cx="911586" cy="565403"/>
          </a:xfrm>
          <a:prstGeom prst="rect">
            <a:avLst/>
          </a:prstGeom>
        </p:spPr>
      </p:pic>
      <p:sp>
        <p:nvSpPr>
          <p:cNvPr id="2" name="Holder 2"/>
          <p:cNvSpPr>
            <a:spLocks noGrp="1"/>
          </p:cNvSpPr>
          <p:nvPr>
            <p:ph type="title"/>
          </p:nvPr>
        </p:nvSpPr>
        <p:spPr>
          <a:xfrm>
            <a:off x="360633" y="137541"/>
            <a:ext cx="11382044" cy="430887"/>
          </a:xfrm>
          <a:prstGeom prst="rect">
            <a:avLst/>
          </a:prstGeom>
        </p:spPr>
        <p:txBody>
          <a:bodyPr wrap="square" lIns="0" tIns="0" rIns="0" bIns="0">
            <a:spAutoFit/>
          </a:bodyPr>
          <a:lstStyle>
            <a:lvl1pPr>
              <a:defRPr sz="2800" b="1" i="0">
                <a:solidFill>
                  <a:schemeClr val="bg1"/>
                </a:solidFill>
                <a:latin typeface="Tahoma"/>
                <a:cs typeface="Tahoma"/>
              </a:defRPr>
            </a:lvl1pPr>
          </a:lstStyle>
          <a:p>
            <a:endParaRPr/>
          </a:p>
        </p:txBody>
      </p:sp>
      <p:sp>
        <p:nvSpPr>
          <p:cNvPr id="3" name="Holder 3"/>
          <p:cNvSpPr>
            <a:spLocks noGrp="1"/>
          </p:cNvSpPr>
          <p:nvPr>
            <p:ph type="body" idx="1"/>
          </p:nvPr>
        </p:nvSpPr>
        <p:spPr>
          <a:xfrm>
            <a:off x="4311903" y="1106805"/>
            <a:ext cx="6152271" cy="276999"/>
          </a:xfrm>
          <a:prstGeom prst="rect">
            <a:avLst/>
          </a:prstGeom>
        </p:spPr>
        <p:txBody>
          <a:bodyPr wrap="square" lIns="0" tIns="0" rIns="0" bIns="0">
            <a:spAutoFit/>
          </a:bodyPr>
          <a:lstStyle>
            <a:lvl1pPr>
              <a:defRPr sz="1800" b="0" i="0">
                <a:solidFill>
                  <a:srgbClr val="363C3C"/>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17242843"/>
      </p:ext>
    </p:extLst>
  </p:cSld>
  <p:clrMap bg1="lt1" tx1="dk1" bg2="lt2" tx2="dk2" accent1="accent1" accent2="accent2" accent3="accent3" accent4="accent4" accent5="accent5" accent6="accent6" hlink="hlink" folHlink="folHlink"/>
  <p:sldLayoutIdLst>
    <p:sldLayoutId id="214748366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uble Wave 11">
            <a:extLst>
              <a:ext uri="{FF2B5EF4-FFF2-40B4-BE49-F238E27FC236}">
                <a16:creationId xmlns:a16="http://schemas.microsoft.com/office/drawing/2014/main" id="{DD1AFFC3-478F-4D1C-A0C8-16764A96E64A}"/>
              </a:ext>
            </a:extLst>
          </p:cNvPr>
          <p:cNvSpPr/>
          <p:nvPr/>
        </p:nvSpPr>
        <p:spPr>
          <a:xfrm>
            <a:off x="2258728" y="1811956"/>
            <a:ext cx="7902341" cy="3234088"/>
          </a:xfrm>
          <a:prstGeom prst="doubleWave">
            <a:avLst/>
          </a:prstGeom>
          <a:solidFill>
            <a:schemeClr val="accent1">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D0278B1A-346E-422C-B00C-2BBB8D5F39B2}"/>
              </a:ext>
            </a:extLst>
          </p:cNvPr>
          <p:cNvSpPr txBox="1"/>
          <p:nvPr/>
        </p:nvSpPr>
        <p:spPr>
          <a:xfrm>
            <a:off x="3739415" y="2459504"/>
            <a:ext cx="4855946" cy="1938992"/>
          </a:xfrm>
          <a:prstGeom prst="rect">
            <a:avLst/>
          </a:prstGeom>
          <a:noFill/>
        </p:spPr>
        <p:txBody>
          <a:bodyPr wrap="square" rtlCol="0">
            <a:spAutoFit/>
          </a:bodyPr>
          <a:lstStyle/>
          <a:p>
            <a:pPr algn="ct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MERGE SORT </a:t>
            </a:r>
          </a:p>
          <a:p>
            <a:pPr algn="ct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&amp; </a:t>
            </a:r>
          </a:p>
          <a:p>
            <a:pPr algn="ct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PRIORITY QUEUE</a:t>
            </a:r>
          </a:p>
        </p:txBody>
      </p:sp>
      <p:sp>
        <p:nvSpPr>
          <p:cNvPr id="14" name="Flowchart: Connector 13">
            <a:extLst>
              <a:ext uri="{FF2B5EF4-FFF2-40B4-BE49-F238E27FC236}">
                <a16:creationId xmlns:a16="http://schemas.microsoft.com/office/drawing/2014/main" id="{9909DA73-EC9D-419F-9E7C-AD0555529CD7}"/>
              </a:ext>
            </a:extLst>
          </p:cNvPr>
          <p:cNvSpPr/>
          <p:nvPr/>
        </p:nvSpPr>
        <p:spPr>
          <a:xfrm>
            <a:off x="259882" y="240631"/>
            <a:ext cx="1694046" cy="1193532"/>
          </a:xfrm>
          <a:prstGeom prst="flowChartConnector">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effectLst>
                  <a:outerShdw blurRad="38100" dist="38100" dir="2700000" algn="tl">
                    <a:srgbClr val="000000">
                      <a:alpha val="43137"/>
                    </a:srgbClr>
                  </a:outerShdw>
                </a:effectLst>
              </a:rPr>
              <a:t>Group 5</a:t>
            </a:r>
          </a:p>
        </p:txBody>
      </p:sp>
    </p:spTree>
    <p:extLst>
      <p:ext uri="{BB962C8B-B14F-4D97-AF65-F5344CB8AC3E}">
        <p14:creationId xmlns:p14="http://schemas.microsoft.com/office/powerpoint/2010/main" val="258183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Ưu</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điểm</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7753149" cy="1384995"/>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mj-lt"/>
                <a:ea typeface="Calibri" panose="020F0502020204030204" pitchFamily="34" charset="0"/>
              </a:rPr>
              <a:t>Tính ổn định</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 </a:t>
            </a:r>
            <a:r>
              <a:rPr lang="vi-VN" sz="2200" kern="100" dirty="0">
                <a:effectLst/>
                <a:latin typeface="+mj-lt"/>
                <a:ea typeface="Calibri" panose="020F0502020204030204" pitchFamily="34" charset="0"/>
                <a:cs typeface="Times New Roman" panose="02020603050405020304" pitchFamily="18" charset="0"/>
              </a:rPr>
              <a:t>Merge sort là một thuật toán sắp xếp ổn định, có nghĩa là nó duy trì thứ tự tương đối của các phần tử bằng nhau trong mảng đầu vào</a:t>
            </a:r>
            <a:endParaRPr lang="en-US" sz="22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239432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Ưu</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điểm</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7753149" cy="1384995"/>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mj-lt"/>
                <a:ea typeface="Calibri" panose="020F0502020204030204" pitchFamily="34" charset="0"/>
              </a:rPr>
              <a:t>Tính ổn định</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 </a:t>
            </a:r>
            <a:r>
              <a:rPr lang="vi-VN" sz="2200" kern="100" dirty="0">
                <a:effectLst/>
                <a:latin typeface="+mj-lt"/>
                <a:ea typeface="Calibri" panose="020F0502020204030204" pitchFamily="34" charset="0"/>
                <a:cs typeface="Times New Roman" panose="02020603050405020304" pitchFamily="18" charset="0"/>
              </a:rPr>
              <a:t>Merge sort là một thuật toán sắp xếp ổn định, có nghĩa là nó duy trì thứ tự tương đối của các phần tử bằng nhau trong mảng đầu vào</a:t>
            </a:r>
            <a:endParaRPr lang="en-US" sz="22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
        <p:nvSpPr>
          <p:cNvPr id="5" name="TextBox 4">
            <a:extLst>
              <a:ext uri="{FF2B5EF4-FFF2-40B4-BE49-F238E27FC236}">
                <a16:creationId xmlns:a16="http://schemas.microsoft.com/office/drawing/2014/main" id="{87789C3B-375A-49E7-B581-667B8ABD4E1B}"/>
              </a:ext>
            </a:extLst>
          </p:cNvPr>
          <p:cNvSpPr txBox="1"/>
          <p:nvPr/>
        </p:nvSpPr>
        <p:spPr>
          <a:xfrm>
            <a:off x="452387" y="3103368"/>
            <a:ext cx="8191099" cy="1384995"/>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mj-lt"/>
                <a:ea typeface="Calibri" panose="020F0502020204030204" pitchFamily="34" charset="0"/>
              </a:rPr>
              <a:t>Hiệu suất được đảm bảo trong trường hợp xấu nhất</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 </a:t>
            </a:r>
            <a:r>
              <a:rPr lang="vi-VN" sz="2200" kern="100" dirty="0">
                <a:effectLst/>
                <a:latin typeface="+mj-lt"/>
                <a:ea typeface="Calibri" panose="020F0502020204030204" pitchFamily="34" charset="0"/>
                <a:cs typeface="Times New Roman" panose="02020603050405020304" pitchFamily="18" charset="0"/>
              </a:rPr>
              <a:t>Merge sort có độ phức tạp v</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ề</a:t>
            </a:r>
            <a:r>
              <a:rPr lang="vi-VN" sz="2200" kern="100" dirty="0">
                <a:effectLst/>
                <a:latin typeface="+mj-lt"/>
                <a:ea typeface="Calibri" panose="020F0502020204030204" pitchFamily="34" charset="0"/>
                <a:cs typeface="Times New Roman" panose="02020603050405020304" pitchFamily="18" charset="0"/>
              </a:rPr>
              <a:t> thời gian trong cả trường hợp xấu nhất là O(n log(n)), có nghĩa là nó hoạt động tốt ngay cả trên tập dữ liệu lớn </a:t>
            </a:r>
            <a:endParaRPr lang="en-US" sz="22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179709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Ưu</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điểm</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7753149" cy="1384995"/>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mj-lt"/>
                <a:ea typeface="Calibri" panose="020F0502020204030204" pitchFamily="34" charset="0"/>
              </a:rPr>
              <a:t>Tính ổn định</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 </a:t>
            </a:r>
            <a:r>
              <a:rPr lang="vi-VN" sz="2200" kern="100" dirty="0">
                <a:effectLst/>
                <a:latin typeface="+mj-lt"/>
                <a:ea typeface="Calibri" panose="020F0502020204030204" pitchFamily="34" charset="0"/>
                <a:cs typeface="Times New Roman" panose="02020603050405020304" pitchFamily="18" charset="0"/>
              </a:rPr>
              <a:t>Merge sort là một thuật toán sắp xếp ổn định, có nghĩa là nó duy trì thứ tự tương đối của các phần tử bằng nhau trong mảng đầu vào</a:t>
            </a:r>
            <a:endParaRPr lang="en-US" sz="22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
        <p:nvSpPr>
          <p:cNvPr id="5" name="TextBox 4">
            <a:extLst>
              <a:ext uri="{FF2B5EF4-FFF2-40B4-BE49-F238E27FC236}">
                <a16:creationId xmlns:a16="http://schemas.microsoft.com/office/drawing/2014/main" id="{87789C3B-375A-49E7-B581-667B8ABD4E1B}"/>
              </a:ext>
            </a:extLst>
          </p:cNvPr>
          <p:cNvSpPr txBox="1"/>
          <p:nvPr/>
        </p:nvSpPr>
        <p:spPr>
          <a:xfrm>
            <a:off x="452387" y="3103368"/>
            <a:ext cx="8191099" cy="1384995"/>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mj-lt"/>
                <a:ea typeface="Calibri" panose="020F0502020204030204" pitchFamily="34" charset="0"/>
              </a:rPr>
              <a:t>Hiệu suất được đảm bảo trong trường hợp xấu nhất</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 </a:t>
            </a:r>
            <a:r>
              <a:rPr lang="vi-VN" sz="2200" kern="100" dirty="0">
                <a:effectLst/>
                <a:latin typeface="+mj-lt"/>
                <a:ea typeface="Calibri" panose="020F0502020204030204" pitchFamily="34" charset="0"/>
                <a:cs typeface="Times New Roman" panose="02020603050405020304" pitchFamily="18" charset="0"/>
              </a:rPr>
              <a:t>Merge sort có độ phức tạp v</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ề</a:t>
            </a:r>
            <a:r>
              <a:rPr lang="vi-VN" sz="2200" kern="100" dirty="0">
                <a:effectLst/>
                <a:latin typeface="+mj-lt"/>
                <a:ea typeface="Calibri" panose="020F0502020204030204" pitchFamily="34" charset="0"/>
                <a:cs typeface="Times New Roman" panose="02020603050405020304" pitchFamily="18" charset="0"/>
              </a:rPr>
              <a:t> thời gian trong cả trường hợp xấu nhất là O(n log(n)), có nghĩa là nó hoạt động tốt ngay cả trên tập dữ liệu lớn </a:t>
            </a:r>
            <a:endParaRPr lang="en-US" sz="2200"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mj-lt"/>
            </a:endParaRPr>
          </a:p>
        </p:txBody>
      </p:sp>
      <p:sp>
        <p:nvSpPr>
          <p:cNvPr id="6" name="TextBox 5">
            <a:extLst>
              <a:ext uri="{FF2B5EF4-FFF2-40B4-BE49-F238E27FC236}">
                <a16:creationId xmlns:a16="http://schemas.microsoft.com/office/drawing/2014/main" id="{12614F34-CBAD-4B6A-8F77-20C52CF678F4}"/>
              </a:ext>
            </a:extLst>
          </p:cNvPr>
          <p:cNvSpPr txBox="1"/>
          <p:nvPr/>
        </p:nvSpPr>
        <p:spPr>
          <a:xfrm>
            <a:off x="469231" y="4793114"/>
            <a:ext cx="8008219" cy="1384995"/>
          </a:xfrm>
          <a:prstGeom prst="rect">
            <a:avLst/>
          </a:prstGeom>
          <a:noFill/>
        </p:spPr>
        <p:txBody>
          <a:bodyPr wrap="square" rtlCol="0">
            <a:spAutoFit/>
          </a:bodyPr>
          <a:lstStyle/>
          <a:p>
            <a:pPr marL="285750" indent="-28575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Có</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thể</a:t>
            </a:r>
            <a:r>
              <a:rPr lang="en-US" sz="2200" b="1" dirty="0">
                <a:latin typeface="Times New Roman" panose="02020603050405020304" pitchFamily="18" charset="0"/>
                <a:cs typeface="Times New Roman" panose="02020603050405020304" pitchFamily="18" charset="0"/>
              </a:rPr>
              <a:t> song </a:t>
            </a:r>
            <a:r>
              <a:rPr lang="en-US" sz="2200" b="1" dirty="0" err="1">
                <a:latin typeface="Times New Roman" panose="02020603050405020304" pitchFamily="18" charset="0"/>
                <a:cs typeface="Times New Roman" panose="02020603050405020304" pitchFamily="18" charset="0"/>
              </a:rPr>
              <a:t>hóa</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Merge sort là một thuật toán có khả năng song song hóa một cách tự nhiên, có nghĩa là nó có thể dễ dàng song song hóa để tận dụng nhiều bộ xử lý hoặc luồng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25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Hạn</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chế</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8080408" cy="769441"/>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Times New Roman" panose="02020603050405020304" pitchFamily="18" charset="0"/>
                <a:ea typeface="Calibri" panose="020F0502020204030204" pitchFamily="34" charset="0"/>
              </a:rPr>
              <a:t>Độ phức tạp về không gian </a:t>
            </a:r>
            <a:r>
              <a:rPr lang="vi-VN" sz="2200" dirty="0">
                <a:effectLst/>
                <a:latin typeface="Times New Roman" panose="02020603050405020304" pitchFamily="18" charset="0"/>
                <a:ea typeface="Calibri" panose="020F0502020204030204" pitchFamily="34" charset="0"/>
              </a:rPr>
              <a:t>: Merge sort yêu cầu bộ nhớ bổ sung để lưu trữ các mảng con đã hợp nhất trong quá trình sắp xếp</a:t>
            </a:r>
            <a:endParaRPr lang="en-US" sz="2200" dirty="0">
              <a:latin typeface="+mj-lt"/>
            </a:endParaRPr>
          </a:p>
        </p:txBody>
      </p:sp>
    </p:spTree>
    <p:extLst>
      <p:ext uri="{BB962C8B-B14F-4D97-AF65-F5344CB8AC3E}">
        <p14:creationId xmlns:p14="http://schemas.microsoft.com/office/powerpoint/2010/main" val="196385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Hạn</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chế</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8080408" cy="769441"/>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Times New Roman" panose="02020603050405020304" pitchFamily="18" charset="0"/>
                <a:ea typeface="Calibri" panose="020F0502020204030204" pitchFamily="34" charset="0"/>
              </a:rPr>
              <a:t>Độ phức tạp về không gian </a:t>
            </a:r>
            <a:r>
              <a:rPr lang="vi-VN" sz="2200" dirty="0">
                <a:effectLst/>
                <a:latin typeface="Times New Roman" panose="02020603050405020304" pitchFamily="18" charset="0"/>
                <a:ea typeface="Calibri" panose="020F0502020204030204" pitchFamily="34" charset="0"/>
              </a:rPr>
              <a:t>: Merge sort yêu cầu bộ nhớ bổ sung để lưu trữ các mảng con đã hợp nhất trong quá trình sắp xếp</a:t>
            </a:r>
            <a:endParaRPr lang="en-US" sz="2200" dirty="0">
              <a:latin typeface="+mj-lt"/>
            </a:endParaRPr>
          </a:p>
        </p:txBody>
      </p:sp>
      <p:sp>
        <p:nvSpPr>
          <p:cNvPr id="5" name="TextBox 4">
            <a:extLst>
              <a:ext uri="{FF2B5EF4-FFF2-40B4-BE49-F238E27FC236}">
                <a16:creationId xmlns:a16="http://schemas.microsoft.com/office/drawing/2014/main" id="{87789C3B-375A-49E7-B581-667B8ABD4E1B}"/>
              </a:ext>
            </a:extLst>
          </p:cNvPr>
          <p:cNvSpPr txBox="1"/>
          <p:nvPr/>
        </p:nvSpPr>
        <p:spPr>
          <a:xfrm>
            <a:off x="563077" y="2867742"/>
            <a:ext cx="8402855" cy="769441"/>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Times New Roman" panose="02020603050405020304" pitchFamily="18" charset="0"/>
                <a:ea typeface="Calibri" panose="020F0502020204030204" pitchFamily="34" charset="0"/>
              </a:rPr>
              <a:t>Không đúng chỗ</a:t>
            </a:r>
            <a:r>
              <a:rPr lang="en-US" sz="2200" b="1" dirty="0">
                <a:effectLst/>
                <a:latin typeface="Times New Roman" panose="02020603050405020304" pitchFamily="18" charset="0"/>
                <a:ea typeface="Calibri" panose="020F0502020204030204" pitchFamily="34" charset="0"/>
              </a:rPr>
              <a:t> </a:t>
            </a:r>
            <a:r>
              <a:rPr lang="vi-VN" sz="2200" dirty="0">
                <a:effectLst/>
                <a:latin typeface="Times New Roman" panose="02020603050405020304" pitchFamily="18" charset="0"/>
                <a:ea typeface="Calibri" panose="020F0502020204030204" pitchFamily="34" charset="0"/>
              </a:rPr>
              <a:t>: Merge sort không phải là thuật toán sắp xếp tại chỗ, có nghĩa là nó cần thêm bộ nhớ để lưu trữ dữ liệu đã sắp xếp</a:t>
            </a:r>
            <a:endParaRPr lang="en-US" sz="2200" dirty="0">
              <a:latin typeface="+mj-lt"/>
            </a:endParaRPr>
          </a:p>
        </p:txBody>
      </p:sp>
    </p:spTree>
    <p:extLst>
      <p:ext uri="{BB962C8B-B14F-4D97-AF65-F5344CB8AC3E}">
        <p14:creationId xmlns:p14="http://schemas.microsoft.com/office/powerpoint/2010/main" val="215622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03076C2-26F3-4A09-847F-5D74796FAD1A}"/>
              </a:ext>
            </a:extLst>
          </p:cNvPr>
          <p:cNvSpPr txBox="1"/>
          <p:nvPr/>
        </p:nvSpPr>
        <p:spPr>
          <a:xfrm>
            <a:off x="452387" y="962526"/>
            <a:ext cx="3291840"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err="1">
                <a:solidFill>
                  <a:srgbClr val="0070C0"/>
                </a:solidFill>
                <a:latin typeface="Times New Roman" panose="02020603050405020304" pitchFamily="18" charset="0"/>
                <a:cs typeface="Times New Roman" panose="02020603050405020304" pitchFamily="18" charset="0"/>
              </a:rPr>
              <a:t>Hạn</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chế</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của</a:t>
            </a:r>
            <a:r>
              <a:rPr lang="en-US" sz="2000" b="1" dirty="0">
                <a:solidFill>
                  <a:srgbClr val="0070C0"/>
                </a:solidFill>
                <a:latin typeface="Times New Roman" panose="02020603050405020304" pitchFamily="18" charset="0"/>
                <a:cs typeface="Times New Roman" panose="02020603050405020304" pitchFamily="18" charset="0"/>
              </a:rPr>
              <a:t> Merge Sort:</a:t>
            </a:r>
          </a:p>
        </p:txBody>
      </p:sp>
      <p:sp>
        <p:nvSpPr>
          <p:cNvPr id="4" name="TextBox 3">
            <a:extLst>
              <a:ext uri="{FF2B5EF4-FFF2-40B4-BE49-F238E27FC236}">
                <a16:creationId xmlns:a16="http://schemas.microsoft.com/office/drawing/2014/main" id="{1DBFC1A7-71DF-4359-AF7A-5A329DEB33DF}"/>
              </a:ext>
            </a:extLst>
          </p:cNvPr>
          <p:cNvSpPr txBox="1"/>
          <p:nvPr/>
        </p:nvSpPr>
        <p:spPr>
          <a:xfrm>
            <a:off x="563078" y="1571085"/>
            <a:ext cx="8080408" cy="769441"/>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Times New Roman" panose="02020603050405020304" pitchFamily="18" charset="0"/>
                <a:ea typeface="Calibri" panose="020F0502020204030204" pitchFamily="34" charset="0"/>
              </a:rPr>
              <a:t>Độ phức tạp về không gian </a:t>
            </a:r>
            <a:r>
              <a:rPr lang="vi-VN" sz="2200" dirty="0">
                <a:effectLst/>
                <a:latin typeface="Times New Roman" panose="02020603050405020304" pitchFamily="18" charset="0"/>
                <a:ea typeface="Calibri" panose="020F0502020204030204" pitchFamily="34" charset="0"/>
              </a:rPr>
              <a:t>: Merge sort yêu cầu bộ nhớ bổ sung để lưu trữ các mảng con đã hợp nhất trong quá trình sắp xếp</a:t>
            </a:r>
            <a:endParaRPr lang="en-US" sz="2200" dirty="0">
              <a:latin typeface="+mj-lt"/>
            </a:endParaRPr>
          </a:p>
        </p:txBody>
      </p:sp>
      <p:sp>
        <p:nvSpPr>
          <p:cNvPr id="5" name="TextBox 4">
            <a:extLst>
              <a:ext uri="{FF2B5EF4-FFF2-40B4-BE49-F238E27FC236}">
                <a16:creationId xmlns:a16="http://schemas.microsoft.com/office/drawing/2014/main" id="{87789C3B-375A-49E7-B581-667B8ABD4E1B}"/>
              </a:ext>
            </a:extLst>
          </p:cNvPr>
          <p:cNvSpPr txBox="1"/>
          <p:nvPr/>
        </p:nvSpPr>
        <p:spPr>
          <a:xfrm>
            <a:off x="563077" y="2867742"/>
            <a:ext cx="8402855" cy="769441"/>
          </a:xfrm>
          <a:prstGeom prst="rect">
            <a:avLst/>
          </a:prstGeom>
          <a:noFill/>
        </p:spPr>
        <p:txBody>
          <a:bodyPr wrap="square" rtlCol="0">
            <a:spAutoFit/>
          </a:bodyPr>
          <a:lstStyle/>
          <a:p>
            <a:pPr marL="285750" indent="-285750">
              <a:buFont typeface="Arial" panose="020B0604020202020204" pitchFamily="34" charset="0"/>
              <a:buChar char="•"/>
            </a:pPr>
            <a:r>
              <a:rPr lang="vi-VN" sz="2200" b="1" dirty="0">
                <a:effectLst/>
                <a:latin typeface="Times New Roman" panose="02020603050405020304" pitchFamily="18" charset="0"/>
                <a:ea typeface="Calibri" panose="020F0502020204030204" pitchFamily="34" charset="0"/>
              </a:rPr>
              <a:t>Không đúng chỗ</a:t>
            </a:r>
            <a:r>
              <a:rPr lang="en-US" sz="2200" b="1" dirty="0">
                <a:effectLst/>
                <a:latin typeface="Times New Roman" panose="02020603050405020304" pitchFamily="18" charset="0"/>
                <a:ea typeface="Calibri" panose="020F0502020204030204" pitchFamily="34" charset="0"/>
              </a:rPr>
              <a:t> </a:t>
            </a:r>
            <a:r>
              <a:rPr lang="vi-VN" sz="2200" dirty="0">
                <a:effectLst/>
                <a:latin typeface="Times New Roman" panose="02020603050405020304" pitchFamily="18" charset="0"/>
                <a:ea typeface="Calibri" panose="020F0502020204030204" pitchFamily="34" charset="0"/>
              </a:rPr>
              <a:t>: Merge sort không phải là thuật toán sắp xếp tại chỗ, có nghĩa là nó cần thêm bộ nhớ để lưu trữ dữ liệu đã sắp xếp</a:t>
            </a:r>
            <a:endParaRPr lang="en-US" sz="2200" dirty="0">
              <a:latin typeface="+mj-lt"/>
            </a:endParaRPr>
          </a:p>
        </p:txBody>
      </p:sp>
      <p:sp>
        <p:nvSpPr>
          <p:cNvPr id="7" name="TextBox 6">
            <a:extLst>
              <a:ext uri="{FF2B5EF4-FFF2-40B4-BE49-F238E27FC236}">
                <a16:creationId xmlns:a16="http://schemas.microsoft.com/office/drawing/2014/main" id="{A358A7F3-0B1E-42AB-8F26-788861E76E3B}"/>
              </a:ext>
            </a:extLst>
          </p:cNvPr>
          <p:cNvSpPr txBox="1"/>
          <p:nvPr/>
        </p:nvSpPr>
        <p:spPr>
          <a:xfrm>
            <a:off x="425916" y="4164399"/>
            <a:ext cx="8677175" cy="2062103"/>
          </a:xfrm>
          <a:prstGeom prst="rect">
            <a:avLst/>
          </a:prstGeom>
          <a:noFill/>
        </p:spPr>
        <p:txBody>
          <a:bodyPr wrap="square" rtlCol="0">
            <a:spAutoFit/>
          </a:bodyPr>
          <a:lstStyle/>
          <a:p>
            <a:pPr marL="285750" indent="-285750">
              <a:buFont typeface="Arial" panose="020B0604020202020204" pitchFamily="34" charset="0"/>
              <a:buChar char="•"/>
            </a:pPr>
            <a:r>
              <a:rPr lang="vi-VN" sz="2200" b="1" kern="100" dirty="0">
                <a:effectLst/>
                <a:latin typeface="+mj-lt"/>
                <a:ea typeface="Calibri" panose="020F0502020204030204" pitchFamily="34" charset="0"/>
                <a:cs typeface="Times New Roman" panose="02020603050405020304" pitchFamily="18" charset="0"/>
              </a:rPr>
              <a:t>Không phải lúc nào cũng tối ưu cho các tập dữ liệu nhỏ</a:t>
            </a:r>
            <a:r>
              <a:rPr lang="en-US" sz="2200" b="1" kern="100" dirty="0">
                <a:effectLst/>
                <a:latin typeface="+mj-lt"/>
                <a:ea typeface="Calibri" panose="020F0502020204030204" pitchFamily="34" charset="0"/>
                <a:cs typeface="Times New Roman" panose="02020603050405020304" pitchFamily="18" charset="0"/>
              </a:rPr>
              <a:t> </a:t>
            </a:r>
            <a:r>
              <a:rPr lang="vi-VN" sz="2200" kern="100" dirty="0">
                <a:effectLst/>
                <a:latin typeface="+mj-lt"/>
                <a:ea typeface="Calibri" panose="020F0502020204030204" pitchFamily="34" charset="0"/>
                <a:cs typeface="Times New Roman" panose="02020603050405020304" pitchFamily="18" charset="0"/>
              </a:rPr>
              <a:t>: Đối với các tập dữ liệu nhỏ, merge sort có độ phức tạp về thời gian cao hơn một số thuật toán sắp xếp khác, chẳng hạn như </a:t>
            </a:r>
            <a:r>
              <a:rPr lang="vi-VN" sz="2200" i="1" kern="100" dirty="0">
                <a:effectLst/>
                <a:latin typeface="+mj-lt"/>
                <a:ea typeface="Calibri" panose="020F0502020204030204" pitchFamily="34" charset="0"/>
                <a:cs typeface="Times New Roman" panose="02020603050405020304" pitchFamily="18" charset="0"/>
              </a:rPr>
              <a:t>insertion sort</a:t>
            </a:r>
            <a:r>
              <a:rPr lang="en-US" sz="2200" i="1" kern="100" dirty="0">
                <a:effectLst/>
                <a:latin typeface="+mj-lt"/>
                <a:ea typeface="Calibri" panose="020F0502020204030204" pitchFamily="34" charset="0"/>
                <a:cs typeface="Times New Roman" panose="02020603050405020304" pitchFamily="18" charset="0"/>
              </a:rPr>
              <a:t> </a:t>
            </a:r>
            <a:r>
              <a:rPr lang="vi-VN" sz="2200" i="1" kern="100" dirty="0">
                <a:effectLst/>
                <a:latin typeface="+mj-lt"/>
                <a:ea typeface="Calibri" panose="020F0502020204030204" pitchFamily="34" charset="0"/>
                <a:cs typeface="Times New Roman" panose="02020603050405020304" pitchFamily="18" charset="0"/>
              </a:rPr>
              <a:t>( sắp xếp chèn )</a:t>
            </a:r>
            <a:r>
              <a:rPr lang="vi-VN" sz="2200" kern="100" dirty="0">
                <a:effectLst/>
                <a:latin typeface="+mj-lt"/>
                <a:ea typeface="Calibri" panose="020F0502020204030204" pitchFamily="34" charset="0"/>
                <a:cs typeface="Times New Roman" panose="02020603050405020304" pitchFamily="18" charset="0"/>
              </a:rPr>
              <a:t>.</a:t>
            </a:r>
            <a:r>
              <a:rPr lang="vi-VN" sz="2200" i="1" kern="100" dirty="0">
                <a:effectLst/>
                <a:latin typeface="+mj-lt"/>
                <a:ea typeface="Calibri" panose="020F0502020204030204" pitchFamily="34" charset="0"/>
                <a:cs typeface="Times New Roman" panose="02020603050405020304" pitchFamily="18" charset="0"/>
              </a:rPr>
              <a:t> </a:t>
            </a:r>
            <a:r>
              <a:rPr lang="vi-VN" sz="2200" kern="100" dirty="0">
                <a:effectLst/>
                <a:latin typeface="+mj-lt"/>
                <a:ea typeface="Calibri" panose="020F0502020204030204" pitchFamily="34" charset="0"/>
                <a:cs typeface="Times New Roman" panose="02020603050405020304" pitchFamily="18" charset="0"/>
              </a:rPr>
              <a:t>Điều này có thể dẫn đến </a:t>
            </a:r>
            <a:r>
              <a:rPr lang="vi-VN" sz="2200" u="sng" kern="100" dirty="0">
                <a:effectLst/>
                <a:latin typeface="+mj-lt"/>
                <a:ea typeface="Calibri" panose="020F0502020204030204" pitchFamily="34" charset="0"/>
                <a:cs typeface="Times New Roman" panose="02020603050405020304" pitchFamily="18" charset="0"/>
              </a:rPr>
              <a:t>hiệu suất chậm hơn </a:t>
            </a:r>
            <a:r>
              <a:rPr lang="vi-VN" sz="2200" kern="100" dirty="0">
                <a:effectLst/>
                <a:latin typeface="+mj-lt"/>
                <a:ea typeface="Calibri" panose="020F0502020204030204" pitchFamily="34" charset="0"/>
                <a:cs typeface="Times New Roman" panose="02020603050405020304" pitchFamily="18" charset="0"/>
              </a:rPr>
              <a:t>đối với các </a:t>
            </a:r>
            <a:r>
              <a:rPr lang="vi-VN" sz="2200" u="sng" kern="100" dirty="0">
                <a:effectLst/>
                <a:latin typeface="+mj-lt"/>
                <a:ea typeface="Calibri" panose="020F0502020204030204" pitchFamily="34" charset="0"/>
                <a:cs typeface="Times New Roman" panose="02020603050405020304" pitchFamily="18" charset="0"/>
              </a:rPr>
              <a:t>tập dữ liệu rất nhỏ</a:t>
            </a:r>
            <a:endParaRPr lang="en-US" sz="2200" u="sng" kern="1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305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338EC-6745-4044-97A5-97D84446AF4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pic>
        <p:nvPicPr>
          <p:cNvPr id="2" name="Merge Sort">
            <a:hlinkClick r:id="" action="ppaction://media"/>
            <a:extLst>
              <a:ext uri="{FF2B5EF4-FFF2-40B4-BE49-F238E27FC236}">
                <a16:creationId xmlns:a16="http://schemas.microsoft.com/office/drawing/2014/main" id="{219452DB-473A-47EC-9E33-5971782F82F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02644"/>
            <a:ext cx="12192000" cy="5878702"/>
          </a:xfrm>
          <a:prstGeom prst="rect">
            <a:avLst/>
          </a:prstGeom>
        </p:spPr>
      </p:pic>
    </p:spTree>
    <p:extLst>
      <p:ext uri="{BB962C8B-B14F-4D97-AF65-F5344CB8AC3E}">
        <p14:creationId xmlns:p14="http://schemas.microsoft.com/office/powerpoint/2010/main" val="4424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40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7" name="TextBox 6">
            <a:extLst>
              <a:ext uri="{FF2B5EF4-FFF2-40B4-BE49-F238E27FC236}">
                <a16:creationId xmlns:a16="http://schemas.microsoft.com/office/drawing/2014/main" id="{7EFCAE7C-17C5-4FD0-B91F-D8F1A9B018C5}"/>
              </a:ext>
            </a:extLst>
          </p:cNvPr>
          <p:cNvSpPr txBox="1"/>
          <p:nvPr/>
        </p:nvSpPr>
        <p:spPr>
          <a:xfrm>
            <a:off x="259882" y="952901"/>
            <a:ext cx="28875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1. </a:t>
            </a:r>
            <a:r>
              <a:rPr lang="en-US" sz="2600" b="1" dirty="0" err="1">
                <a:latin typeface="Times New Roman" panose="02020603050405020304" pitchFamily="18" charset="0"/>
                <a:cs typeface="Times New Roman" panose="02020603050405020304" pitchFamily="18" charset="0"/>
              </a:rPr>
              <a:t>Định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nghĩa</a:t>
            </a:r>
            <a:r>
              <a:rPr lang="en-US" sz="2600"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1B6F4E5-6991-483F-8500-43A56764449E}"/>
              </a:ext>
            </a:extLst>
          </p:cNvPr>
          <p:cNvSpPr txBox="1"/>
          <p:nvPr/>
        </p:nvSpPr>
        <p:spPr>
          <a:xfrm>
            <a:off x="394636" y="1761423"/>
            <a:ext cx="8422105" cy="1107996"/>
          </a:xfrm>
          <a:prstGeom prst="rect">
            <a:avLst/>
          </a:prstGeom>
          <a:noFill/>
        </p:spPr>
        <p:txBody>
          <a:bodyPr wrap="square" rtlCol="0">
            <a:spAutoFit/>
          </a:bodyPr>
          <a:lstStyle/>
          <a:p>
            <a:pPr marL="285750" indent="-285750">
              <a:buFont typeface="Arial" panose="020B0604020202020204" pitchFamily="34" charset="0"/>
              <a:buChar char="•"/>
            </a:pPr>
            <a:r>
              <a:rPr lang="en-US" sz="2200" b="1"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là</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loại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sắp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xếp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dựa</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trên</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giá</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trị</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ưu</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của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chúng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cao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thường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được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truy</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xuất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trước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thấp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latin typeface="Times New Roman" panose="02020603050405020304" pitchFamily="18" charset="0"/>
                <a:ea typeface="Aptos"/>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31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7" name="TextBox 6">
            <a:extLst>
              <a:ext uri="{FF2B5EF4-FFF2-40B4-BE49-F238E27FC236}">
                <a16:creationId xmlns:a16="http://schemas.microsoft.com/office/drawing/2014/main" id="{7EFCAE7C-17C5-4FD0-B91F-D8F1A9B018C5}"/>
              </a:ext>
            </a:extLst>
          </p:cNvPr>
          <p:cNvSpPr txBox="1"/>
          <p:nvPr/>
        </p:nvSpPr>
        <p:spPr>
          <a:xfrm>
            <a:off x="259882" y="952901"/>
            <a:ext cx="28875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1. </a:t>
            </a:r>
            <a:r>
              <a:rPr lang="en-US" sz="2600" b="1" dirty="0" err="1">
                <a:latin typeface="Times New Roman" panose="02020603050405020304" pitchFamily="18" charset="0"/>
                <a:cs typeface="Times New Roman" panose="02020603050405020304" pitchFamily="18" charset="0"/>
              </a:rPr>
              <a:t>Định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nghĩa</a:t>
            </a:r>
            <a:r>
              <a:rPr lang="en-US" sz="2600"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1B6F4E5-6991-483F-8500-43A56764449E}"/>
              </a:ext>
            </a:extLst>
          </p:cNvPr>
          <p:cNvSpPr txBox="1"/>
          <p:nvPr/>
        </p:nvSpPr>
        <p:spPr>
          <a:xfrm>
            <a:off x="394636" y="1761423"/>
            <a:ext cx="8422105" cy="1107996"/>
          </a:xfrm>
          <a:prstGeom prst="rect">
            <a:avLst/>
          </a:prstGeom>
          <a:noFill/>
        </p:spPr>
        <p:txBody>
          <a:bodyPr wrap="square" rtlCol="0">
            <a:spAutoFit/>
          </a:bodyPr>
          <a:lstStyle/>
          <a:p>
            <a:pPr marL="285750" indent="-285750">
              <a:buFont typeface="Arial" panose="020B0604020202020204" pitchFamily="34" charset="0"/>
              <a:buChar char="•"/>
            </a:pPr>
            <a:r>
              <a:rPr lang="en-US" sz="2200" b="1"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là</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loại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sắp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xếp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dựa</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trên</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giá</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trị</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ưu</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của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chúng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cao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thường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được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truy</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xuất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trước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thấp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latin typeface="Times New Roman" panose="02020603050405020304" pitchFamily="18" charset="0"/>
                <a:ea typeface="Aptos"/>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D1214A3-7BC7-428C-A3CA-FAE1F9EBF1F8}"/>
              </a:ext>
            </a:extLst>
          </p:cNvPr>
          <p:cNvSpPr txBox="1"/>
          <p:nvPr/>
        </p:nvSpPr>
        <p:spPr>
          <a:xfrm>
            <a:off x="394636" y="3429000"/>
            <a:ext cx="8460607" cy="1107996"/>
          </a:xfrm>
          <a:prstGeom prst="rect">
            <a:avLst/>
          </a:prstGeom>
          <a:noFill/>
        </p:spPr>
        <p:txBody>
          <a:bodyPr wrap="square" rtlCol="0">
            <a:spAutoFit/>
          </a:bodyPr>
          <a:lstStyle/>
          <a:p>
            <a:pPr marL="285750" indent="-285750">
              <a:buFont typeface="Arial" panose="020B0604020202020204" pitchFamily="34" charset="0"/>
              <a:buChar char="•"/>
            </a:pP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Trong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mỗi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một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gắn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liền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với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Khi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bạn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thêm</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một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vào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sẽ</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được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chèn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vào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dựa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của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81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7" name="TextBox 6">
            <a:extLst>
              <a:ext uri="{FF2B5EF4-FFF2-40B4-BE49-F238E27FC236}">
                <a16:creationId xmlns:a16="http://schemas.microsoft.com/office/drawing/2014/main" id="{7EFCAE7C-17C5-4FD0-B91F-D8F1A9B018C5}"/>
              </a:ext>
            </a:extLst>
          </p:cNvPr>
          <p:cNvSpPr txBox="1"/>
          <p:nvPr/>
        </p:nvSpPr>
        <p:spPr>
          <a:xfrm>
            <a:off x="259882" y="952901"/>
            <a:ext cx="28875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1. </a:t>
            </a:r>
            <a:r>
              <a:rPr lang="en-US" sz="2600" b="1" dirty="0" err="1">
                <a:latin typeface="Times New Roman" panose="02020603050405020304" pitchFamily="18" charset="0"/>
                <a:cs typeface="Times New Roman" panose="02020603050405020304" pitchFamily="18" charset="0"/>
              </a:rPr>
              <a:t>Định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nghĩa</a:t>
            </a:r>
            <a:r>
              <a:rPr lang="en-US" sz="2600"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1B6F4E5-6991-483F-8500-43A56764449E}"/>
              </a:ext>
            </a:extLst>
          </p:cNvPr>
          <p:cNvSpPr txBox="1"/>
          <p:nvPr/>
        </p:nvSpPr>
        <p:spPr>
          <a:xfrm>
            <a:off x="394636" y="1761423"/>
            <a:ext cx="8422105" cy="1107996"/>
          </a:xfrm>
          <a:prstGeom prst="rect">
            <a:avLst/>
          </a:prstGeom>
          <a:noFill/>
        </p:spPr>
        <p:txBody>
          <a:bodyPr wrap="square" rtlCol="0">
            <a:spAutoFit/>
          </a:bodyPr>
          <a:lstStyle/>
          <a:p>
            <a:pPr marL="285750" indent="-285750">
              <a:buFont typeface="Arial" panose="020B0604020202020204" pitchFamily="34" charset="0"/>
              <a:buChar char="•"/>
            </a:pPr>
            <a:r>
              <a:rPr lang="en-US" sz="2200" b="1"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b="1"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là</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loại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sắp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xếp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dựa</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trên</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giá</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trị</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ưu</a:t>
            </a:r>
            <a:r>
              <a:rPr lang="en-US" sz="2200" i="1" spc="10" dirty="0">
                <a:effectLst/>
                <a:latin typeface="Times New Roman" panose="02020603050405020304" pitchFamily="18" charset="0"/>
                <a:ea typeface="Aptos"/>
                <a:cs typeface="Times New Roman" panose="02020603050405020304" pitchFamily="18" charset="0"/>
              </a:rPr>
              <a:t> </a:t>
            </a:r>
            <a:r>
              <a:rPr lang="en-US" sz="2200" i="1" spc="10" dirty="0" err="1">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của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chúng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cao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thường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được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truy</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xuất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trước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các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thấp</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hơn</a:t>
            </a:r>
            <a:r>
              <a:rPr lang="en-US" sz="2200" spc="10" dirty="0">
                <a:solidFill>
                  <a:srgbClr val="273239"/>
                </a:solidFill>
                <a:latin typeface="Times New Roman" panose="02020603050405020304" pitchFamily="18" charset="0"/>
                <a:ea typeface="Aptos"/>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D1214A3-7BC7-428C-A3CA-FAE1F9EBF1F8}"/>
              </a:ext>
            </a:extLst>
          </p:cNvPr>
          <p:cNvSpPr txBox="1"/>
          <p:nvPr/>
        </p:nvSpPr>
        <p:spPr>
          <a:xfrm>
            <a:off x="394636" y="3429000"/>
            <a:ext cx="8460607" cy="1107996"/>
          </a:xfrm>
          <a:prstGeom prst="rect">
            <a:avLst/>
          </a:prstGeom>
          <a:noFill/>
        </p:spPr>
        <p:txBody>
          <a:bodyPr wrap="square" rtlCol="0">
            <a:spAutoFit/>
          </a:bodyPr>
          <a:lstStyle/>
          <a:p>
            <a:pPr marL="285750" indent="-285750">
              <a:buFont typeface="Arial" panose="020B0604020202020204" pitchFamily="34" charset="0"/>
              <a:buChar char="•"/>
            </a:pP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Trong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mỗi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một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gắn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liền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với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Khi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bạn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thêm</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một</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phần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vào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hàng</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đợi</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sẽ</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được</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chèn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vào</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vị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trí</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dựa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giá</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trị</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ưu</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tiên</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của</a:t>
            </a:r>
            <a:r>
              <a:rPr lang="en-US" sz="2200" spc="10" dirty="0">
                <a:solidFill>
                  <a:srgbClr val="273239"/>
                </a:solidFill>
                <a:effectLst/>
                <a:latin typeface="Times New Roman" panose="02020603050405020304" pitchFamily="18" charset="0"/>
                <a:ea typeface="Aptos"/>
                <a:cs typeface="Times New Roman" panose="02020603050405020304" pitchFamily="18" charset="0"/>
              </a:rPr>
              <a:t> </a:t>
            </a:r>
            <a:r>
              <a:rPr lang="en-US" sz="2200" spc="10" dirty="0" err="1">
                <a:solidFill>
                  <a:srgbClr val="273239"/>
                </a:solidFill>
                <a:effectLst/>
                <a:latin typeface="Times New Roman" panose="02020603050405020304" pitchFamily="18" charset="0"/>
                <a:ea typeface="Aptos"/>
                <a:cs typeface="Times New Roman" panose="02020603050405020304" pitchFamily="18" charset="0"/>
              </a:rPr>
              <a:t>nó</a:t>
            </a:r>
            <a:r>
              <a:rPr lang="en-US" sz="2200" spc="10" dirty="0">
                <a:solidFill>
                  <a:srgbClr val="273239"/>
                </a:solidFill>
                <a:effectLst/>
                <a:latin typeface="Times New Roman" panose="02020603050405020304" pitchFamily="18" charset="0"/>
                <a:ea typeface="Aptos"/>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745A84-CCE3-4425-8B24-A2170DCBD1CF}"/>
              </a:ext>
            </a:extLst>
          </p:cNvPr>
          <p:cNvSpPr txBox="1"/>
          <p:nvPr/>
        </p:nvSpPr>
        <p:spPr>
          <a:xfrm>
            <a:off x="394636" y="5168766"/>
            <a:ext cx="8335478" cy="1046440"/>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bao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vùng</a:t>
            </a:r>
            <a:r>
              <a:rPr lang="en-US" sz="2200" dirty="0">
                <a:latin typeface="Times New Roman" panose="02020603050405020304" pitchFamily="18" charset="0"/>
                <a:cs typeface="Times New Roman" panose="02020603050405020304" pitchFamily="18" charset="0"/>
              </a:rPr>
              <a:t> heap, </a:t>
            </a:r>
            <a:r>
              <a:rPr lang="en-US" sz="2200" dirty="0" err="1">
                <a:latin typeface="Times New Roman" panose="02020603050405020304" pitchFamily="18" charset="0"/>
                <a:cs typeface="Times New Roman" panose="02020603050405020304" pitchFamily="18" charset="0"/>
              </a:rPr>
              <a:t>cây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a:t>
            </a:r>
          </a:p>
          <a:p>
            <a:pPr marL="0" marR="0" fontAlgn="base">
              <a:spcBef>
                <a:spcPts val="0"/>
              </a:spcBef>
              <a:spcAft>
                <a:spcPts val="75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214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523AC-73CB-46FB-B841-1501B94E651E}"/>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3" name="TextBox 2">
            <a:extLst>
              <a:ext uri="{FF2B5EF4-FFF2-40B4-BE49-F238E27FC236}">
                <a16:creationId xmlns:a16="http://schemas.microsoft.com/office/drawing/2014/main" id="{9F4386BF-61C9-4789-B051-969946B066A8}"/>
              </a:ext>
            </a:extLst>
          </p:cNvPr>
          <p:cNvSpPr txBox="1"/>
          <p:nvPr/>
        </p:nvSpPr>
        <p:spPr>
          <a:xfrm>
            <a:off x="259882" y="952901"/>
            <a:ext cx="28875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1. </a:t>
            </a:r>
            <a:r>
              <a:rPr lang="en-US" sz="2600" b="1" dirty="0" err="1">
                <a:latin typeface="Times New Roman" panose="02020603050405020304" pitchFamily="18" charset="0"/>
                <a:cs typeface="Times New Roman" panose="02020603050405020304" pitchFamily="18" charset="0"/>
              </a:rPr>
              <a:t>Định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nghĩa</a:t>
            </a:r>
            <a:r>
              <a:rPr lang="en-US" sz="26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118FB5AB-D0F1-48C5-B9CC-946862B9EEDF}"/>
              </a:ext>
            </a:extLst>
          </p:cNvPr>
          <p:cNvSpPr txBox="1"/>
          <p:nvPr/>
        </p:nvSpPr>
        <p:spPr>
          <a:xfrm>
            <a:off x="516736" y="1989402"/>
            <a:ext cx="6978317"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Merge Sort </a:t>
            </a:r>
            <a:r>
              <a:rPr lang="vi-VN" sz="2400">
                <a:effectLst/>
                <a:latin typeface="Times New Roman" panose="02020603050405020304" pitchFamily="18" charset="0"/>
                <a:ea typeface="Calibri" panose="020F0502020204030204" pitchFamily="34" charset="0"/>
                <a:cs typeface="Times New Roman" panose="02020603050405020304" pitchFamily="18" charset="0"/>
              </a:rPr>
              <a:t>là </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một thuật toán sắp xếp đệ quy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Merge Sort h</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oạt động bằng cách chia mảng thành các phần nhỏ </a:t>
            </a:r>
            <a:r>
              <a:rPr lang="vi-VN" sz="2400" dirty="0">
                <a:effectLst/>
                <a:latin typeface="+mj-lt"/>
                <a:ea typeface="Calibri" panose="020F0502020204030204" pitchFamily="34" charset="0"/>
                <a:cs typeface="Times New Roman" panose="02020603050405020304" pitchFamily="18" charset="0"/>
              </a:rPr>
              <a:t>hơn</a:t>
            </a:r>
            <a:r>
              <a:rPr lang="en-US" sz="2400" dirty="0">
                <a:effectLst/>
                <a:latin typeface="+mj-lt"/>
                <a:ea typeface="Calibri" panose="020F0502020204030204" pitchFamily="34" charset="0"/>
                <a:cs typeface="Times New Roman" panose="02020603050405020304" pitchFamily="18" charset="0"/>
              </a:rPr>
              <a:t> </a:t>
            </a:r>
            <a:r>
              <a:rPr lang="vi-VN" sz="2400" dirty="0">
                <a:effectLst/>
                <a:latin typeface="+mj-lt"/>
                <a:ea typeface="Calibri" panose="020F0502020204030204" pitchFamily="34" charset="0"/>
              </a:rPr>
              <a:t>sắp xếp từng phần đó rồi kết hợp chúng lại để có một dãy đã được sắp xếp</a:t>
            </a:r>
            <a:r>
              <a:rPr lang="en-US" sz="2400" dirty="0">
                <a:effectLst/>
                <a:latin typeface="+mj-lt"/>
                <a:ea typeface="Calibri" panose="020F0502020204030204" pitchFamily="34" charset="0"/>
              </a:rPr>
              <a:t> </a:t>
            </a:r>
            <a:endParaRPr lang="en-US"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5837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2" name="TextBox 1">
            <a:extLst>
              <a:ext uri="{FF2B5EF4-FFF2-40B4-BE49-F238E27FC236}">
                <a16:creationId xmlns:a16="http://schemas.microsoft.com/office/drawing/2014/main" id="{58CD03C0-A40A-4612-9C93-EF2F220747AF}"/>
              </a:ext>
            </a:extLst>
          </p:cNvPr>
          <p:cNvSpPr txBox="1"/>
          <p:nvPr/>
        </p:nvSpPr>
        <p:spPr>
          <a:xfrm>
            <a:off x="567890" y="1164657"/>
            <a:ext cx="10770669" cy="1421992"/>
          </a:xfrm>
          <a:prstGeom prst="rect">
            <a:avLst/>
          </a:prstGeom>
          <a:noFill/>
        </p:spPr>
        <p:txBody>
          <a:bodyPr wrap="square" rtlCol="0">
            <a:spAutoFit/>
          </a:bodyPr>
          <a:lstStyle/>
          <a:p>
            <a:pPr marL="285750" indent="-285750" algn="just">
              <a:lnSpc>
                <a:spcPct val="150000"/>
              </a:lnSpc>
              <a:spcBef>
                <a:spcPts val="600"/>
              </a:spcBef>
              <a:spcAft>
                <a:spcPts val="600"/>
              </a:spcAft>
              <a:buFont typeface="Wingdings" panose="05000000000000000000" pitchFamily="2" charset="2"/>
              <a:buChar char="v"/>
            </a:pPr>
            <a:r>
              <a:rPr lang="en-US" sz="2000" dirty="0" err="1">
                <a:solidFill>
                  <a:srgbClr val="0070C0"/>
                </a:solidFill>
                <a:latin typeface="Times New Roman" panose="02020603050405020304" pitchFamily="18" charset="0"/>
                <a:cs typeface="Times New Roman" panose="02020603050405020304" pitchFamily="18" charset="0"/>
              </a:rPr>
              <a:t>Bài</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toán</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Cho</a:t>
            </a:r>
            <a:r>
              <a:rPr lang="en-US" sz="2000" i="1"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ván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0 &lt; a</a:t>
            </a:r>
            <a:r>
              <a:rPr lang="en-US" sz="2000"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10</a:t>
            </a:r>
            <a:r>
              <a:rPr lang="en-US" sz="2000" baseline="30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ghép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a:t>
            </a:r>
            <a:r>
              <a:rPr lang="en-US" sz="2000" baseline="-25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a</a:t>
            </a:r>
            <a:r>
              <a:rPr lang="en-US" sz="2000" i="1" baseline="-25000" dirty="0" err="1">
                <a:latin typeface="Times New Roman" panose="02020603050405020304" pitchFamily="18" charset="0"/>
                <a:cs typeface="Times New Roman" panose="02020603050405020304" pitchFamily="18" charset="0"/>
              </a:rPr>
              <a:t>j</a:t>
            </a:r>
            <a:r>
              <a:rPr lang="en-US" sz="2000" i="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tốn</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a</a:t>
            </a:r>
            <a:r>
              <a:rPr lang="en-US" sz="2000" i="1" baseline="-25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chi </a:t>
            </a:r>
            <a:r>
              <a:rPr lang="en-US" sz="2000" i="1" dirty="0" err="1">
                <a:latin typeface="Times New Roman" panose="02020603050405020304" pitchFamily="18" charset="0"/>
                <a:cs typeface="Times New Roman" panose="02020603050405020304" pitchFamily="18" charset="0"/>
              </a:rPr>
              <a:t>phí</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nhỏ</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a:t>
            </a:r>
          </a:p>
        </p:txBody>
      </p:sp>
      <p:sp>
        <p:nvSpPr>
          <p:cNvPr id="27" name="TextBox 26">
            <a:extLst>
              <a:ext uri="{FF2B5EF4-FFF2-40B4-BE49-F238E27FC236}">
                <a16:creationId xmlns:a16="http://schemas.microsoft.com/office/drawing/2014/main" id="{43B85C1C-DEC8-46E2-8585-BB38F3DCE08C}"/>
              </a:ext>
            </a:extLst>
          </p:cNvPr>
          <p:cNvSpPr txBox="1"/>
          <p:nvPr/>
        </p:nvSpPr>
        <p:spPr>
          <a:xfrm>
            <a:off x="567890" y="3003083"/>
            <a:ext cx="3166711" cy="923330"/>
          </a:xfrm>
          <a:prstGeom prst="rect">
            <a:avLst/>
          </a:prstGeom>
          <a:noFill/>
        </p:spPr>
        <p:txBody>
          <a:bodyPr wrap="square" rtlCol="0">
            <a:spAutoFit/>
          </a:bodyPr>
          <a:lstStyle/>
          <a:p>
            <a:r>
              <a:rPr lang="en-US" dirty="0" err="1"/>
              <a:t>Ví</a:t>
            </a:r>
            <a:r>
              <a:rPr lang="en-US" dirty="0"/>
              <a:t> </a:t>
            </a:r>
            <a:r>
              <a:rPr lang="en-US" dirty="0" err="1"/>
              <a:t>dụ</a:t>
            </a:r>
            <a:r>
              <a:rPr lang="en-US" dirty="0"/>
              <a:t>:</a:t>
            </a:r>
          </a:p>
          <a:p>
            <a:endParaRPr lang="en-US" dirty="0"/>
          </a:p>
          <a:p>
            <a:endParaRPr lang="en-US" dirty="0"/>
          </a:p>
        </p:txBody>
      </p:sp>
      <p:graphicFrame>
        <p:nvGraphicFramePr>
          <p:cNvPr id="31" name="Table 31">
            <a:extLst>
              <a:ext uri="{FF2B5EF4-FFF2-40B4-BE49-F238E27FC236}">
                <a16:creationId xmlns:a16="http://schemas.microsoft.com/office/drawing/2014/main" id="{BA2CE664-A323-43E3-A3F8-C81CB8AFB0C3}"/>
              </a:ext>
            </a:extLst>
          </p:cNvPr>
          <p:cNvGraphicFramePr>
            <a:graphicFrameLocks noGrp="1"/>
          </p:cNvGraphicFramePr>
          <p:nvPr>
            <p:extLst>
              <p:ext uri="{D42A27DB-BD31-4B8C-83A1-F6EECF244321}">
                <p14:modId xmlns:p14="http://schemas.microsoft.com/office/powerpoint/2010/main" val="2547234280"/>
              </p:ext>
            </p:extLst>
          </p:nvPr>
        </p:nvGraphicFramePr>
        <p:xfrm>
          <a:off x="1444858" y="3837386"/>
          <a:ext cx="8128000" cy="128325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84508220"/>
                    </a:ext>
                  </a:extLst>
                </a:gridCol>
                <a:gridCol w="4064000">
                  <a:extLst>
                    <a:ext uri="{9D8B030D-6E8A-4147-A177-3AD203B41FA5}">
                      <a16:colId xmlns:a16="http://schemas.microsoft.com/office/drawing/2014/main" val="215403076"/>
                    </a:ext>
                  </a:extLst>
                </a:gridCol>
              </a:tblGrid>
              <a:tr h="470741">
                <a:tc>
                  <a:txBody>
                    <a:bodyPr/>
                    <a:lstStyle/>
                    <a:p>
                      <a:r>
                        <a:rPr lang="en-US" dirty="0"/>
                        <a:t>Input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Output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5445512"/>
                  </a:ext>
                </a:extLst>
              </a:tr>
              <a:tr h="812512">
                <a:tc>
                  <a:txBody>
                    <a:bodyPr/>
                    <a:lstStyle/>
                    <a:p>
                      <a:r>
                        <a:rPr lang="en-US" dirty="0"/>
                        <a:t>6</a:t>
                      </a:r>
                    </a:p>
                    <a:p>
                      <a:r>
                        <a:rPr lang="en-US" dirty="0"/>
                        <a:t>1 2 8 2 7 6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431058"/>
                  </a:ext>
                </a:extLst>
              </a:tr>
            </a:tbl>
          </a:graphicData>
        </a:graphic>
      </p:graphicFrame>
    </p:spTree>
    <p:extLst>
      <p:ext uri="{BB962C8B-B14F-4D97-AF65-F5344CB8AC3E}">
        <p14:creationId xmlns:p14="http://schemas.microsoft.com/office/powerpoint/2010/main" val="96531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7" name="TextBox 6">
            <a:extLst>
              <a:ext uri="{FF2B5EF4-FFF2-40B4-BE49-F238E27FC236}">
                <a16:creationId xmlns:a16="http://schemas.microsoft.com/office/drawing/2014/main" id="{4E24273C-5EE4-40BC-B6BA-72E0B80D9F3C}"/>
              </a:ext>
            </a:extLst>
          </p:cNvPr>
          <p:cNvSpPr txBox="1"/>
          <p:nvPr/>
        </p:nvSpPr>
        <p:spPr>
          <a:xfrm>
            <a:off x="259882" y="952901"/>
            <a:ext cx="521689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2.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hàng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đợi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tiên</a:t>
            </a:r>
            <a:r>
              <a:rPr lang="en-US" sz="26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86B5882-CF9D-4F36-9D50-CF005FE9FEA4}"/>
              </a:ext>
            </a:extLst>
          </p:cNvPr>
          <p:cNvSpPr txBox="1"/>
          <p:nvPr/>
        </p:nvSpPr>
        <p:spPr>
          <a:xfrm>
            <a:off x="259882" y="1722922"/>
            <a:ext cx="8210350" cy="3416320"/>
          </a:xfrm>
          <a:prstGeom prst="rect">
            <a:avLst/>
          </a:prstGeom>
          <a:noFill/>
        </p:spPr>
        <p:txBody>
          <a:bodyPr wrap="square" rtlCol="0">
            <a:spAutoFit/>
          </a:bodyPr>
          <a:lstStyle/>
          <a:p>
            <a:pPr algn="just"/>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algn="just"/>
            <a:endParaRPr lang="vi-VN" sz="2200" dirty="0">
              <a:latin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fontAlgn="base">
              <a:spcBef>
                <a:spcPts val="0"/>
              </a:spcBef>
              <a:spcAft>
                <a:spcPts val="0"/>
              </a:spcAft>
              <a:buSzPts val="1000"/>
              <a:tabLst>
                <a:tab pos="457200" algn="l"/>
              </a:tabLst>
            </a:pP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thấp</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fontAlgn="base">
              <a:spcBef>
                <a:spcPts val="0"/>
              </a:spcBef>
              <a:spcAft>
                <a:spcPts val="0"/>
              </a:spcAft>
              <a:buSzPts val="1000"/>
              <a:tabLst>
                <a:tab pos="457200" algn="l"/>
              </a:tabLst>
            </a:pP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algn="just" fontAlgn="base">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cùng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kern="100" dirty="0">
              <a:effectLst/>
              <a:latin typeface="Times New Roman" panose="02020603050405020304" pitchFamily="18" charset="0"/>
              <a:ea typeface="Aptos"/>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6460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4" name="TextBox 3">
            <a:extLst>
              <a:ext uri="{FF2B5EF4-FFF2-40B4-BE49-F238E27FC236}">
                <a16:creationId xmlns:a16="http://schemas.microsoft.com/office/drawing/2014/main" id="{4A9A7239-0373-4C1D-8BE1-2D715F571293}"/>
              </a:ext>
            </a:extLst>
          </p:cNvPr>
          <p:cNvSpPr txBox="1"/>
          <p:nvPr/>
        </p:nvSpPr>
        <p:spPr>
          <a:xfrm>
            <a:off x="259882" y="952901"/>
            <a:ext cx="521689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2.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hàng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đợi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tiên</a:t>
            </a:r>
            <a:r>
              <a:rPr lang="en-US" sz="2600"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F56E260-6E83-40CE-BC21-C9C115977B54}"/>
              </a:ext>
            </a:extLst>
          </p:cNvPr>
          <p:cNvSpPr txBox="1"/>
          <p:nvPr/>
        </p:nvSpPr>
        <p:spPr>
          <a:xfrm>
            <a:off x="125128" y="1570936"/>
            <a:ext cx="9923647" cy="1046440"/>
          </a:xfrm>
          <a:prstGeom prst="rect">
            <a:avLst/>
          </a:prstGeom>
          <a:noFill/>
        </p:spPr>
        <p:txBody>
          <a:bodyPr wrap="square" rtlCol="0">
            <a:spAutoFit/>
          </a:bodyPr>
          <a:lstStyle/>
          <a:p>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dưới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ASCII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đa</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22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kern="100" dirty="0">
              <a:effectLst/>
              <a:latin typeface="Times New Roman" panose="02020603050405020304" pitchFamily="18" charset="0"/>
              <a:ea typeface="Aptos"/>
              <a:cs typeface="Times New Roman" panose="02020603050405020304" pitchFamily="18" charset="0"/>
            </a:endParaRPr>
          </a:p>
          <a:p>
            <a:endParaRPr lang="en-US" dirty="0"/>
          </a:p>
        </p:txBody>
      </p:sp>
      <p:pic>
        <p:nvPicPr>
          <p:cNvPr id="7" name="Picture 6" descr="A green screen with white text&#10;&#10;Description automatically generated">
            <a:extLst>
              <a:ext uri="{FF2B5EF4-FFF2-40B4-BE49-F238E27FC236}">
                <a16:creationId xmlns:a16="http://schemas.microsoft.com/office/drawing/2014/main" id="{CC3D15FE-DD03-4692-A2C3-CBB92FDCFF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9894" y="2617376"/>
            <a:ext cx="7656097" cy="3706422"/>
          </a:xfrm>
          <a:prstGeom prst="rect">
            <a:avLst/>
          </a:prstGeom>
          <a:noFill/>
          <a:ln>
            <a:noFill/>
          </a:ln>
        </p:spPr>
      </p:pic>
    </p:spTree>
    <p:extLst>
      <p:ext uri="{BB962C8B-B14F-4D97-AF65-F5344CB8AC3E}">
        <p14:creationId xmlns:p14="http://schemas.microsoft.com/office/powerpoint/2010/main" val="72917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4" name="TextBox 3">
            <a:extLst>
              <a:ext uri="{FF2B5EF4-FFF2-40B4-BE49-F238E27FC236}">
                <a16:creationId xmlns:a16="http://schemas.microsoft.com/office/drawing/2014/main" id="{3EC3ABFA-5890-4F86-992C-7D955921C855}"/>
              </a:ext>
            </a:extLst>
          </p:cNvPr>
          <p:cNvSpPr txBox="1"/>
          <p:nvPr/>
        </p:nvSpPr>
        <p:spPr>
          <a:xfrm>
            <a:off x="361480" y="1206416"/>
            <a:ext cx="5216893"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3</a:t>
            </a:r>
            <a:r>
              <a:rPr lang="vi-VN" sz="2600" b="1" dirty="0">
                <a:latin typeface="Times New Roman" panose="02020603050405020304" pitchFamily="18" charset="0"/>
                <a:cs typeface="Times New Roman" panose="02020603050405020304" pitchFamily="18" charset="0"/>
              </a:rPr>
              <a:t>. Các loại hàng đợi ưu tiên:</a:t>
            </a:r>
            <a:endParaRPr lang="en-US" sz="2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A58D10C-48D3-4865-86DA-C1E0DCEC9FE5}"/>
              </a:ext>
            </a:extLst>
          </p:cNvPr>
          <p:cNvSpPr txBox="1"/>
          <p:nvPr/>
        </p:nvSpPr>
        <p:spPr>
          <a:xfrm>
            <a:off x="581658" y="2271937"/>
            <a:ext cx="4481230" cy="1107996"/>
          </a:xfrm>
          <a:prstGeom prst="rect">
            <a:avLst/>
          </a:prstGeom>
          <a:noFill/>
        </p:spPr>
        <p:txBody>
          <a:bodyPr wrap="square" rtlCol="0">
            <a:spAutoFit/>
          </a:bodyPr>
          <a:lstStyle/>
          <a:p>
            <a:pPr marL="285750" indent="-285750">
              <a:buFont typeface="Arial" panose="020B0604020202020204" pitchFamily="34" charset="0"/>
              <a:buChar char="•"/>
            </a:pPr>
            <a:r>
              <a:rPr lang="vi-VN" sz="2200" dirty="0">
                <a:latin typeface="+mj-lt"/>
              </a:rPr>
              <a:t>Hàng đợi ưu tiên </a:t>
            </a:r>
            <a:r>
              <a:rPr lang="vi-VN" sz="2200" b="1" dirty="0">
                <a:latin typeface="+mj-lt"/>
              </a:rPr>
              <a:t>thứ tự giảm dần</a:t>
            </a:r>
          </a:p>
          <a:p>
            <a:pPr marL="285750" indent="-285750">
              <a:buFont typeface="Arial" panose="020B0604020202020204" pitchFamily="34" charset="0"/>
              <a:buChar char="•"/>
            </a:pPr>
            <a:endParaRPr lang="vi-VN" sz="2200" b="1" dirty="0">
              <a:latin typeface="+mj-lt"/>
            </a:endParaRPr>
          </a:p>
          <a:p>
            <a:pPr marL="285750" indent="-285750">
              <a:buFont typeface="Arial" panose="020B0604020202020204" pitchFamily="34" charset="0"/>
              <a:buChar char="•"/>
            </a:pPr>
            <a:r>
              <a:rPr lang="vi-VN" sz="2200" dirty="0">
                <a:latin typeface="+mj-lt"/>
              </a:rPr>
              <a:t>Hàng đợi ưu tiên </a:t>
            </a:r>
            <a:r>
              <a:rPr lang="vi-VN" sz="2200" b="1" dirty="0">
                <a:latin typeface="+mj-lt"/>
              </a:rPr>
              <a:t>thứ tự tăng dần</a:t>
            </a:r>
            <a:endParaRPr lang="en-US" sz="2200" b="1" dirty="0">
              <a:latin typeface="+mj-lt"/>
            </a:endParaRPr>
          </a:p>
        </p:txBody>
      </p:sp>
      <p:pic>
        <p:nvPicPr>
          <p:cNvPr id="7" name="Picture 6" descr="Các loại hàng đợi ưu tiên">
            <a:extLst>
              <a:ext uri="{FF2B5EF4-FFF2-40B4-BE49-F238E27FC236}">
                <a16:creationId xmlns:a16="http://schemas.microsoft.com/office/drawing/2014/main" id="{D1AA4E24-DAC3-4A50-B819-64EF7B6FA5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18729" y="1701800"/>
            <a:ext cx="5216893" cy="3454400"/>
          </a:xfrm>
          <a:prstGeom prst="rect">
            <a:avLst/>
          </a:prstGeom>
          <a:noFill/>
          <a:ln>
            <a:noFill/>
          </a:ln>
        </p:spPr>
      </p:pic>
      <p:sp>
        <p:nvSpPr>
          <p:cNvPr id="8" name="TextBox 7">
            <a:extLst>
              <a:ext uri="{FF2B5EF4-FFF2-40B4-BE49-F238E27FC236}">
                <a16:creationId xmlns:a16="http://schemas.microsoft.com/office/drawing/2014/main" id="{DD7C914E-EC8D-49A3-8A24-6C19D6888782}"/>
              </a:ext>
            </a:extLst>
          </p:cNvPr>
          <p:cNvSpPr txBox="1"/>
          <p:nvPr/>
        </p:nvSpPr>
        <p:spPr>
          <a:xfrm>
            <a:off x="5578373" y="5061007"/>
            <a:ext cx="6097604" cy="574901"/>
          </a:xfrm>
          <a:prstGeom prst="rect">
            <a:avLst/>
          </a:prstGeom>
          <a:noFill/>
        </p:spPr>
        <p:txBody>
          <a:bodyPr wrap="square">
            <a:spAutoFit/>
          </a:bodyPr>
          <a:lstStyle/>
          <a:p>
            <a:pPr marL="0" marR="0" algn="ctr" fontAlgn="base">
              <a:lnSpc>
                <a:spcPct val="200000"/>
              </a:lnSpc>
              <a:spcBef>
                <a:spcPts val="0"/>
              </a:spcBef>
              <a:spcAft>
                <a:spcPts val="750"/>
              </a:spcAft>
            </a:pP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Các</a:t>
            </a:r>
            <a:r>
              <a:rPr lang="en-US" sz="1800" i="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lo</a:t>
            </a:r>
            <a:r>
              <a:rPr lang="en-US" sz="1800" i="1" kern="0" spc="10" dirty="0" err="1">
                <a:solidFill>
                  <a:srgbClr val="273239"/>
                </a:solidFill>
                <a:effectLst/>
                <a:latin typeface="Cambria" panose="02040503050406030204" pitchFamily="18" charset="0"/>
                <a:ea typeface="Times New Roman" panose="02020603050405020304" pitchFamily="18" charset="0"/>
                <a:cs typeface="Cambria" panose="02040503050406030204" pitchFamily="18" charset="0"/>
              </a:rPr>
              <a:t>ạ</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i</a:t>
            </a:r>
            <a:r>
              <a:rPr lang="en-US" sz="1800" i="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h</a:t>
            </a:r>
            <a:r>
              <a:rPr lang="en-US" sz="1800" i="1" kern="0" spc="10" dirty="0" err="1">
                <a:solidFill>
                  <a:srgbClr val="273239"/>
                </a:solidFill>
                <a:effectLst/>
                <a:latin typeface="Nunito" pitchFamily="2" charset="0"/>
                <a:ea typeface="Times New Roman" panose="02020603050405020304" pitchFamily="18" charset="0"/>
                <a:cs typeface="Nunito" pitchFamily="2" charset="0"/>
              </a:rPr>
              <a:t>à</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ng</a:t>
            </a:r>
            <a:r>
              <a:rPr lang="en-US" sz="1800" i="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1800" i="1" kern="0" spc="10" dirty="0" err="1">
                <a:solidFill>
                  <a:srgbClr val="273239"/>
                </a:solidFill>
                <a:effectLst/>
                <a:latin typeface="Cambria" panose="02040503050406030204" pitchFamily="18" charset="0"/>
                <a:ea typeface="Times New Roman" panose="02020603050405020304" pitchFamily="18" charset="0"/>
                <a:cs typeface="Cambria" panose="02040503050406030204" pitchFamily="18" charset="0"/>
              </a:rPr>
              <a:t>đợ</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i</a:t>
            </a:r>
            <a:r>
              <a:rPr lang="en-US" sz="1800" i="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1800" i="1" kern="0" spc="10" dirty="0" err="1">
                <a:solidFill>
                  <a:srgbClr val="273239"/>
                </a:solidFill>
                <a:effectLst/>
                <a:latin typeface="Cambria" panose="02040503050406030204" pitchFamily="18" charset="0"/>
                <a:ea typeface="Times New Roman" panose="02020603050405020304" pitchFamily="18" charset="0"/>
                <a:cs typeface="Cambria" panose="02040503050406030204" pitchFamily="18" charset="0"/>
              </a:rPr>
              <a:t>ư</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u</a:t>
            </a:r>
            <a:r>
              <a:rPr lang="en-US" sz="1800" i="1"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ti</a:t>
            </a:r>
            <a:r>
              <a:rPr lang="en-US" sz="1800" i="1" kern="0" spc="10" dirty="0" err="1">
                <a:solidFill>
                  <a:srgbClr val="273239"/>
                </a:solidFill>
                <a:effectLst/>
                <a:latin typeface="Nunito" pitchFamily="2" charset="0"/>
                <a:ea typeface="Times New Roman" panose="02020603050405020304" pitchFamily="18" charset="0"/>
                <a:cs typeface="Nunito" pitchFamily="2" charset="0"/>
              </a:rPr>
              <a:t>ê</a:t>
            </a:r>
            <a:r>
              <a:rPr lang="en-US" sz="1800" i="1" kern="0" spc="10" dirty="0" err="1">
                <a:solidFill>
                  <a:srgbClr val="273239"/>
                </a:solidFill>
                <a:effectLst/>
                <a:latin typeface="Nunito" pitchFamily="2" charset="0"/>
                <a:ea typeface="Times New Roman" panose="02020603050405020304" pitchFamily="18" charset="0"/>
                <a:cs typeface="Times New Roman" panose="02020603050405020304" pitchFamily="18" charset="0"/>
              </a:rPr>
              <a:t>n</a:t>
            </a:r>
            <a:endParaRPr lang="en-US" sz="2800" kern="10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23260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8" name="TextBox 7">
            <a:extLst>
              <a:ext uri="{FF2B5EF4-FFF2-40B4-BE49-F238E27FC236}">
                <a16:creationId xmlns:a16="http://schemas.microsoft.com/office/drawing/2014/main" id="{BA5E1FD5-EC43-4C84-BE7F-61B3E138BED3}"/>
              </a:ext>
            </a:extLst>
          </p:cNvPr>
          <p:cNvSpPr txBox="1"/>
          <p:nvPr/>
        </p:nvSpPr>
        <p:spPr>
          <a:xfrm>
            <a:off x="361480" y="986589"/>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a:t>
            </a:r>
            <a:r>
              <a:rPr lang="vi-VN" sz="2600" b="1" dirty="0">
                <a:latin typeface="Times New Roman" panose="02020603050405020304" pitchFamily="18" charset="0"/>
                <a:cs typeface="Times New Roman" panose="02020603050405020304" pitchFamily="18" charset="0"/>
              </a:rPr>
              <a:t>. Cài đặt và thao tác đối với hàng đợi ưu tiên:</a:t>
            </a:r>
            <a:endParaRPr lang="en-US" sz="2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FF05F8-3416-4DE9-B5BD-345D399C59C4}"/>
              </a:ext>
            </a:extLst>
          </p:cNvPr>
          <p:cNvSpPr txBox="1"/>
          <p:nvPr/>
        </p:nvSpPr>
        <p:spPr>
          <a:xfrm>
            <a:off x="1534301" y="3944137"/>
            <a:ext cx="6578335" cy="2351285"/>
          </a:xfrm>
          <a:prstGeom prst="rect">
            <a:avLst/>
          </a:prstGeom>
          <a:noFill/>
        </p:spPr>
        <p:txBody>
          <a:bodyPr wrap="square" rtlCol="0">
            <a:spAutoFit/>
          </a:bodyPr>
          <a:lstStyle/>
          <a:p>
            <a:pPr>
              <a:lnSpc>
                <a:spcPct val="150000"/>
              </a:lnSpc>
            </a:pPr>
            <a:r>
              <a:rPr lang="vi-VN" sz="2000" dirty="0">
                <a:latin typeface="+mj-lt"/>
              </a:rPr>
              <a:t>Trong đó:</a:t>
            </a:r>
          </a:p>
          <a:p>
            <a:pPr marL="285750" indent="-285750">
              <a:lnSpc>
                <a:spcPct val="150000"/>
              </a:lnSpc>
              <a:buFont typeface="Arial" panose="020B0604020202020204" pitchFamily="34" charset="0"/>
              <a:buChar char="•"/>
            </a:pPr>
            <a:r>
              <a:rPr lang="vi-VN" sz="2000" dirty="0">
                <a:latin typeface="+mj-lt"/>
              </a:rPr>
              <a:t>Type chỉ kiểu dữ liệu</a:t>
            </a:r>
          </a:p>
          <a:p>
            <a:pPr marL="285750" indent="-285750">
              <a:lnSpc>
                <a:spcPct val="150000"/>
              </a:lnSpc>
              <a:buFont typeface="Arial" panose="020B0604020202020204" pitchFamily="34" charset="0"/>
              <a:buChar char="•"/>
            </a:pPr>
            <a:r>
              <a:rPr lang="en-US" sz="2000" b="1" i="0" dirty="0">
                <a:solidFill>
                  <a:srgbClr val="1B1B1B"/>
                </a:solidFill>
                <a:effectLst/>
                <a:latin typeface="Times New Roman" panose="02020603050405020304" pitchFamily="18" charset="0"/>
                <a:cs typeface="Times New Roman" panose="02020603050405020304" pitchFamily="18" charset="0"/>
              </a:rPr>
              <a:t>Container</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chỉ</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kiểu</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dữ</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liệu</a:t>
            </a:r>
            <a:r>
              <a:rPr lang="en-US" sz="2000" b="0" i="0" dirty="0">
                <a:solidFill>
                  <a:srgbClr val="1B1B1B"/>
                </a:solidFill>
                <a:effectLst/>
                <a:latin typeface="Times New Roman" panose="02020603050405020304" pitchFamily="18" charset="0"/>
                <a:cs typeface="Times New Roman" panose="02020603050405020304" pitchFamily="18" charset="0"/>
              </a:rPr>
              <a:t> </a:t>
            </a:r>
            <a:r>
              <a:rPr lang="en-US" sz="2000" b="0" i="0" dirty="0" err="1">
                <a:solidFill>
                  <a:srgbClr val="1B1B1B"/>
                </a:solidFill>
                <a:effectLst/>
                <a:latin typeface="Times New Roman" panose="02020603050405020304" pitchFamily="18" charset="0"/>
                <a:cs typeface="Times New Roman" panose="02020603050405020304" pitchFamily="18" charset="0"/>
              </a:rPr>
              <a:t>chứa</a:t>
            </a:r>
            <a:r>
              <a:rPr lang="vi-VN" sz="2000" b="0" i="0" dirty="0">
                <a:solidFill>
                  <a:srgbClr val="1B1B1B"/>
                </a:solidFill>
                <a:effectLst/>
                <a:latin typeface="Times New Roman" panose="02020603050405020304" pitchFamily="18" charset="0"/>
                <a:cs typeface="Times New Roman" panose="02020603050405020304" pitchFamily="18" charset="0"/>
              </a:rPr>
              <a:t> ( </a:t>
            </a:r>
            <a:r>
              <a:rPr lang="vi-VN" sz="2000" dirty="0">
                <a:solidFill>
                  <a:srgbClr val="1B1B1B"/>
                </a:solidFill>
                <a:latin typeface="Times New Roman" panose="02020603050405020304" pitchFamily="18" charset="0"/>
                <a:cs typeface="Times New Roman" panose="02020603050405020304" pitchFamily="18" charset="0"/>
              </a:rPr>
              <a:t>bắt buộc là kiểu mảng)</a:t>
            </a:r>
          </a:p>
          <a:p>
            <a:pPr marL="285750" indent="-285750">
              <a:lnSpc>
                <a:spcPct val="150000"/>
              </a:lnSpc>
              <a:buFont typeface="Arial" panose="020B0604020202020204" pitchFamily="34" charset="0"/>
              <a:buChar char="•"/>
            </a:pPr>
            <a:r>
              <a:rPr lang="vi-VN" sz="2000" b="0" i="0" dirty="0">
                <a:solidFill>
                  <a:srgbClr val="1B1B1B"/>
                </a:solidFill>
                <a:effectLst/>
                <a:latin typeface="Times New Roman" panose="02020603050405020304" pitchFamily="18" charset="0"/>
                <a:cs typeface="Times New Roman" panose="02020603050405020304" pitchFamily="18" charset="0"/>
              </a:rPr>
              <a:t>Tham trị </a:t>
            </a:r>
            <a:r>
              <a:rPr lang="vi-VN" sz="2000" b="1" i="0" dirty="0">
                <a:solidFill>
                  <a:srgbClr val="1B1B1B"/>
                </a:solidFill>
                <a:effectLst/>
                <a:latin typeface="Times New Roman" panose="02020603050405020304" pitchFamily="18" charset="0"/>
                <a:cs typeface="Times New Roman" panose="02020603050405020304" pitchFamily="18" charset="0"/>
              </a:rPr>
              <a:t>Functional</a:t>
            </a:r>
            <a:r>
              <a:rPr lang="vi-VN" sz="2000" b="0" i="0" dirty="0">
                <a:solidFill>
                  <a:srgbClr val="1B1B1B"/>
                </a:solidFill>
                <a:effectLst/>
                <a:latin typeface="Times New Roman" panose="02020603050405020304" pitchFamily="18" charset="0"/>
                <a:cs typeface="Times New Roman" panose="02020603050405020304" pitchFamily="18" charset="0"/>
              </a:rPr>
              <a:t> là phần tham trị phụ chỉ thứ tự ưu tiên cho các phần tử ( less, greater )</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B52A479-2D26-45F4-8990-38EFA6332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301" y="2324661"/>
            <a:ext cx="5934903" cy="1619476"/>
          </a:xfrm>
          <a:prstGeom prst="rect">
            <a:avLst/>
          </a:prstGeom>
        </p:spPr>
      </p:pic>
      <p:sp>
        <p:nvSpPr>
          <p:cNvPr id="14" name="TextBox 13">
            <a:extLst>
              <a:ext uri="{FF2B5EF4-FFF2-40B4-BE49-F238E27FC236}">
                <a16:creationId xmlns:a16="http://schemas.microsoft.com/office/drawing/2014/main" id="{A9E4B041-7B2A-4D3B-9CC4-6D16DB7BE8A3}"/>
              </a:ext>
            </a:extLst>
          </p:cNvPr>
          <p:cNvSpPr txBox="1"/>
          <p:nvPr/>
        </p:nvSpPr>
        <p:spPr>
          <a:xfrm>
            <a:off x="856649" y="1633375"/>
            <a:ext cx="1915427" cy="430887"/>
          </a:xfrm>
          <a:prstGeom prst="rect">
            <a:avLst/>
          </a:prstGeom>
          <a:noFill/>
        </p:spPr>
        <p:txBody>
          <a:bodyPr wrap="square" rtlCol="0">
            <a:spAutoFit/>
          </a:bodyPr>
          <a:lstStyle/>
          <a:p>
            <a:pPr marL="285750" indent="-285750">
              <a:buFont typeface="Wingdings" panose="05000000000000000000" pitchFamily="2" charset="2"/>
              <a:buChar char="v"/>
            </a:pPr>
            <a:r>
              <a:rPr lang="vi-VN" sz="2200" b="1" dirty="0">
                <a:latin typeface="+mj-lt"/>
              </a:rPr>
              <a:t>Cài đặt:</a:t>
            </a:r>
            <a:endParaRPr lang="en-US" sz="2200" b="1" dirty="0">
              <a:latin typeface="+mj-lt"/>
            </a:endParaRPr>
          </a:p>
        </p:txBody>
      </p:sp>
    </p:spTree>
    <p:extLst>
      <p:ext uri="{BB962C8B-B14F-4D97-AF65-F5344CB8AC3E}">
        <p14:creationId xmlns:p14="http://schemas.microsoft.com/office/powerpoint/2010/main" val="80807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5" name="TextBox 4">
            <a:extLst>
              <a:ext uri="{FF2B5EF4-FFF2-40B4-BE49-F238E27FC236}">
                <a16:creationId xmlns:a16="http://schemas.microsoft.com/office/drawing/2014/main" id="{FE7D6C3B-63B0-45C9-91DC-08E2A2B63081}"/>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a:t>
            </a:r>
            <a:r>
              <a:rPr lang="vi-VN" sz="2600" b="1" dirty="0">
                <a:latin typeface="Times New Roman" panose="02020603050405020304" pitchFamily="18" charset="0"/>
                <a:cs typeface="Times New Roman" panose="02020603050405020304" pitchFamily="18" charset="0"/>
              </a:rPr>
              <a:t>. Cài đặt và thao tác đối với hàng đợi ưu tiên:</a:t>
            </a:r>
            <a:endParaRPr lang="en-US" sz="2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77362C-F377-4886-A061-3F731E29C470}"/>
              </a:ext>
            </a:extLst>
          </p:cNvPr>
          <p:cNvSpPr txBox="1"/>
          <p:nvPr/>
        </p:nvSpPr>
        <p:spPr>
          <a:xfrm>
            <a:off x="789272" y="1525653"/>
            <a:ext cx="2300437" cy="430887"/>
          </a:xfrm>
          <a:prstGeom prst="rect">
            <a:avLst/>
          </a:prstGeom>
          <a:noFill/>
        </p:spPr>
        <p:txBody>
          <a:bodyPr wrap="square" rtlCol="0">
            <a:spAutoFit/>
          </a:bodyPr>
          <a:lstStyle/>
          <a:p>
            <a:pPr marL="285750" indent="-285750">
              <a:buFont typeface="Wingdings" panose="05000000000000000000" pitchFamily="2" charset="2"/>
              <a:buChar char="v"/>
            </a:pPr>
            <a:r>
              <a:rPr lang="vi-VN" sz="2200" b="1" dirty="0">
                <a:latin typeface="+mj-lt"/>
              </a:rPr>
              <a:t>Các thao tác:</a:t>
            </a:r>
            <a:endParaRPr lang="en-US" sz="2200" b="1" dirty="0">
              <a:latin typeface="+mj-lt"/>
            </a:endParaRPr>
          </a:p>
        </p:txBody>
      </p:sp>
      <p:sp>
        <p:nvSpPr>
          <p:cNvPr id="2" name="TextBox 1">
            <a:extLst>
              <a:ext uri="{FF2B5EF4-FFF2-40B4-BE49-F238E27FC236}">
                <a16:creationId xmlns:a16="http://schemas.microsoft.com/office/drawing/2014/main" id="{0390F25D-1B9B-4D20-8E2E-96FCF016B151}"/>
              </a:ext>
            </a:extLst>
          </p:cNvPr>
          <p:cNvSpPr txBox="1"/>
          <p:nvPr/>
        </p:nvSpPr>
        <p:spPr>
          <a:xfrm>
            <a:off x="933651" y="2110883"/>
            <a:ext cx="6121667" cy="1294585"/>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empty() </a:t>
            </a:r>
            <a:r>
              <a:rPr lang="vi-VN" b="0" i="0" dirty="0">
                <a:solidFill>
                  <a:srgbClr val="1B1B1B"/>
                </a:solidFill>
                <a:effectLst/>
                <a:latin typeface="Open Sans" panose="020B0606030504020204" pitchFamily="34" charset="0"/>
              </a:rPr>
              <a:t>: Thao tác này kiểm tra xem </a:t>
            </a:r>
            <a:r>
              <a:rPr lang="vi-VN" b="1" i="0" dirty="0">
                <a:solidFill>
                  <a:srgbClr val="1B1B1B"/>
                </a:solidFill>
                <a:effectLst/>
                <a:latin typeface="Open Sans" panose="020B0606030504020204" pitchFamily="34" charset="0"/>
              </a:rPr>
              <a:t>Priority_Queue </a:t>
            </a:r>
            <a:r>
              <a:rPr lang="vi-VN" b="0" i="0" dirty="0">
                <a:solidFill>
                  <a:srgbClr val="1B1B1B"/>
                </a:solidFill>
                <a:effectLst/>
                <a:latin typeface="Open Sans" panose="020B0606030504020204" pitchFamily="34" charset="0"/>
              </a:rPr>
              <a:t>trống hay không. Nếu nó trống, trả về </a:t>
            </a:r>
            <a:r>
              <a:rPr lang="vi-VN" b="1" i="0" dirty="0">
                <a:solidFill>
                  <a:srgbClr val="1B1B1B"/>
                </a:solidFill>
                <a:effectLst/>
                <a:latin typeface="Open Sans" panose="020B0606030504020204" pitchFamily="34" charset="0"/>
              </a:rPr>
              <a:t>true</a:t>
            </a:r>
            <a:r>
              <a:rPr lang="vi-VN" b="0" i="0" dirty="0">
                <a:solidFill>
                  <a:srgbClr val="1B1B1B"/>
                </a:solidFill>
                <a:effectLst/>
                <a:latin typeface="Open Sans" panose="020B0606030504020204" pitchFamily="34" charset="0"/>
              </a:rPr>
              <a:t>, ngược lại là </a:t>
            </a:r>
            <a:r>
              <a:rPr lang="vi-VN" b="1" i="0" dirty="0">
                <a:solidFill>
                  <a:srgbClr val="1B1B1B"/>
                </a:solidFill>
                <a:effectLst/>
                <a:latin typeface="Open Sans" panose="020B0606030504020204" pitchFamily="34" charset="0"/>
              </a:rPr>
              <a:t>false</a:t>
            </a:r>
            <a:r>
              <a:rPr lang="vi-VN" b="0" i="0" dirty="0">
                <a:solidFill>
                  <a:srgbClr val="1B1B1B"/>
                </a:solidFill>
                <a:effectLst/>
                <a:latin typeface="Open Sans" panose="020B0606030504020204" pitchFamily="34" charset="0"/>
              </a:rPr>
              <a:t>. Nó không chứa bất kì tham số nào</a:t>
            </a:r>
            <a:r>
              <a:rPr lang="en-US" b="0" i="0" dirty="0">
                <a:solidFill>
                  <a:srgbClr val="1B1B1B"/>
                </a:solidFill>
                <a:effectLst/>
                <a:latin typeface="Open Sans" panose="020B0606030504020204" pitchFamily="34" charset="0"/>
              </a:rPr>
              <a:t>.</a:t>
            </a:r>
            <a:endParaRPr lang="vi-VN" b="0" i="0" dirty="0">
              <a:solidFill>
                <a:srgbClr val="1B1B1B"/>
              </a:solidFill>
              <a:effectLst/>
              <a:latin typeface="Open Sans" panose="020B0606030504020204" pitchFamily="34" charset="0"/>
            </a:endParaRPr>
          </a:p>
        </p:txBody>
      </p:sp>
      <p:pic>
        <p:nvPicPr>
          <p:cNvPr id="9" name="Picture 8">
            <a:extLst>
              <a:ext uri="{FF2B5EF4-FFF2-40B4-BE49-F238E27FC236}">
                <a16:creationId xmlns:a16="http://schemas.microsoft.com/office/drawing/2014/main" id="{B235BD7A-9FA6-48F8-9D65-81ED42130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265" y="2298902"/>
            <a:ext cx="3038899" cy="743054"/>
          </a:xfrm>
          <a:prstGeom prst="rect">
            <a:avLst/>
          </a:prstGeom>
        </p:spPr>
      </p:pic>
      <p:sp>
        <p:nvSpPr>
          <p:cNvPr id="11" name="TextBox 10">
            <a:extLst>
              <a:ext uri="{FF2B5EF4-FFF2-40B4-BE49-F238E27FC236}">
                <a16:creationId xmlns:a16="http://schemas.microsoft.com/office/drawing/2014/main" id="{F668FCA2-ABCA-4DC2-BB37-E5A419CF2890}"/>
              </a:ext>
            </a:extLst>
          </p:cNvPr>
          <p:cNvSpPr txBox="1"/>
          <p:nvPr/>
        </p:nvSpPr>
        <p:spPr>
          <a:xfrm>
            <a:off x="933651" y="4288176"/>
            <a:ext cx="6352673" cy="1295611"/>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size() </a:t>
            </a:r>
            <a:r>
              <a:rPr lang="vi-VN" b="0" i="0" dirty="0">
                <a:solidFill>
                  <a:srgbClr val="1B1B1B"/>
                </a:solidFill>
                <a:effectLst/>
                <a:latin typeface="Open Sans" panose="020B0606030504020204" pitchFamily="34" charset="0"/>
              </a:rPr>
              <a:t>: Phương thức này cung cấp số phần tử của </a:t>
            </a:r>
            <a:r>
              <a:rPr lang="vi-VN" b="1" i="0" dirty="0">
                <a:solidFill>
                  <a:srgbClr val="1B1B1B"/>
                </a:solidFill>
                <a:effectLst/>
                <a:latin typeface="Open Sans" panose="020B0606030504020204" pitchFamily="34" charset="0"/>
              </a:rPr>
              <a:t>Priority_queue</a:t>
            </a:r>
            <a:r>
              <a:rPr lang="vi-VN" b="0" i="0" dirty="0">
                <a:solidFill>
                  <a:srgbClr val="1B1B1B"/>
                </a:solidFill>
                <a:effectLst/>
                <a:latin typeface="Open Sans" panose="020B0606030504020204" pitchFamily="34" charset="0"/>
              </a:rPr>
              <a:t>. Nó trả về giá trị là một số nguyên. Nó không chứa bất kỳ tham số nào.</a:t>
            </a:r>
            <a:endParaRPr lang="en-US" dirty="0"/>
          </a:p>
        </p:txBody>
      </p:sp>
      <p:pic>
        <p:nvPicPr>
          <p:cNvPr id="15" name="Picture 14">
            <a:extLst>
              <a:ext uri="{FF2B5EF4-FFF2-40B4-BE49-F238E27FC236}">
                <a16:creationId xmlns:a16="http://schemas.microsoft.com/office/drawing/2014/main" id="{3013A962-CFEA-44FA-8280-778A7A447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265" y="4636892"/>
            <a:ext cx="2543530" cy="790685"/>
          </a:xfrm>
          <a:prstGeom prst="rect">
            <a:avLst/>
          </a:prstGeom>
        </p:spPr>
      </p:pic>
    </p:spTree>
    <p:extLst>
      <p:ext uri="{BB962C8B-B14F-4D97-AF65-F5344CB8AC3E}">
        <p14:creationId xmlns:p14="http://schemas.microsoft.com/office/powerpoint/2010/main" val="172593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5" name="TextBox 4">
            <a:extLst>
              <a:ext uri="{FF2B5EF4-FFF2-40B4-BE49-F238E27FC236}">
                <a16:creationId xmlns:a16="http://schemas.microsoft.com/office/drawing/2014/main" id="{FE7D6C3B-63B0-45C9-91DC-08E2A2B63081}"/>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a:t>
            </a:r>
            <a:r>
              <a:rPr lang="vi-VN" sz="2600" b="1" dirty="0">
                <a:latin typeface="Times New Roman" panose="02020603050405020304" pitchFamily="18" charset="0"/>
                <a:cs typeface="Times New Roman" panose="02020603050405020304" pitchFamily="18" charset="0"/>
              </a:rPr>
              <a:t>. Cài đặt và thao tác đối với hàng đợi ưu tiên:</a:t>
            </a:r>
            <a:endParaRPr lang="en-US" sz="2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77362C-F377-4886-A061-3F731E29C470}"/>
              </a:ext>
            </a:extLst>
          </p:cNvPr>
          <p:cNvSpPr txBox="1"/>
          <p:nvPr/>
        </p:nvSpPr>
        <p:spPr>
          <a:xfrm>
            <a:off x="789272" y="1491795"/>
            <a:ext cx="2300437" cy="430887"/>
          </a:xfrm>
          <a:prstGeom prst="rect">
            <a:avLst/>
          </a:prstGeom>
          <a:noFill/>
        </p:spPr>
        <p:txBody>
          <a:bodyPr wrap="square" rtlCol="0">
            <a:spAutoFit/>
          </a:bodyPr>
          <a:lstStyle/>
          <a:p>
            <a:pPr marL="285750" indent="-285750">
              <a:buFont typeface="Wingdings" panose="05000000000000000000" pitchFamily="2" charset="2"/>
              <a:buChar char="v"/>
            </a:pPr>
            <a:r>
              <a:rPr lang="vi-VN" sz="2200" b="1" dirty="0">
                <a:latin typeface="+mj-lt"/>
              </a:rPr>
              <a:t>Các thao tác:</a:t>
            </a:r>
            <a:endParaRPr lang="en-US" sz="2200" b="1" dirty="0">
              <a:latin typeface="+mj-lt"/>
            </a:endParaRPr>
          </a:p>
        </p:txBody>
      </p:sp>
      <p:sp>
        <p:nvSpPr>
          <p:cNvPr id="3" name="TextBox 2">
            <a:extLst>
              <a:ext uri="{FF2B5EF4-FFF2-40B4-BE49-F238E27FC236}">
                <a16:creationId xmlns:a16="http://schemas.microsoft.com/office/drawing/2014/main" id="{8CB19645-45A9-4E94-AFCE-3D6B5C613347}"/>
              </a:ext>
            </a:extLst>
          </p:cNvPr>
          <p:cNvSpPr txBox="1"/>
          <p:nvPr/>
        </p:nvSpPr>
        <p:spPr>
          <a:xfrm>
            <a:off x="789272" y="2026238"/>
            <a:ext cx="7998593" cy="1711109"/>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push()</a:t>
            </a:r>
            <a:r>
              <a:rPr lang="en-US" b="1" i="0" dirty="0">
                <a:solidFill>
                  <a:srgbClr val="7030A0"/>
                </a:solidFill>
                <a:effectLst/>
                <a:latin typeface="Open Sans" panose="020B0606030504020204" pitchFamily="34" charset="0"/>
              </a:rPr>
              <a:t> </a:t>
            </a:r>
            <a:r>
              <a:rPr lang="vi-VN" b="0" i="0" dirty="0">
                <a:solidFill>
                  <a:srgbClr val="1B1B1B"/>
                </a:solidFill>
                <a:effectLst/>
                <a:latin typeface="Open Sans" panose="020B0606030504020204" pitchFamily="34" charset="0"/>
              </a:rPr>
              <a:t>: Phương thức này chèn phần tử vào hàng đợi ưu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tiên</a:t>
            </a:r>
            <a:r>
              <a:rPr lang="en-US" b="0"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Priority_Queue</a:t>
            </a:r>
            <a:r>
              <a:rPr lang="en-US" b="0"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Đầu tiên, phần tử được thêm vào cuối hàng đợi và đồng thời các phần tử tự sắp xếp lại với mức độ ưu tiên. Nó có giá trị chứa trong tham số.</a:t>
            </a:r>
            <a:endParaRPr lang="en-US" dirty="0"/>
          </a:p>
        </p:txBody>
      </p:sp>
      <p:pic>
        <p:nvPicPr>
          <p:cNvPr id="8" name="Picture 7">
            <a:extLst>
              <a:ext uri="{FF2B5EF4-FFF2-40B4-BE49-F238E27FC236}">
                <a16:creationId xmlns:a16="http://schemas.microsoft.com/office/drawing/2014/main" id="{8A816DA6-69BA-4BE3-9DF2-9D3556503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060" y="3840903"/>
            <a:ext cx="5334744" cy="724001"/>
          </a:xfrm>
          <a:prstGeom prst="rect">
            <a:avLst/>
          </a:prstGeom>
        </p:spPr>
      </p:pic>
      <p:sp>
        <p:nvSpPr>
          <p:cNvPr id="10" name="TextBox 9">
            <a:extLst>
              <a:ext uri="{FF2B5EF4-FFF2-40B4-BE49-F238E27FC236}">
                <a16:creationId xmlns:a16="http://schemas.microsoft.com/office/drawing/2014/main" id="{B27B5FD7-8AF2-4ABC-BDCF-3B3C18AA43C2}"/>
              </a:ext>
            </a:extLst>
          </p:cNvPr>
          <p:cNvSpPr txBox="1"/>
          <p:nvPr/>
        </p:nvSpPr>
        <p:spPr>
          <a:xfrm>
            <a:off x="789272" y="4992560"/>
            <a:ext cx="6520583" cy="1295611"/>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pop()</a:t>
            </a:r>
            <a:r>
              <a:rPr lang="en-US" b="1" i="0" dirty="0">
                <a:solidFill>
                  <a:srgbClr val="7030A0"/>
                </a:solidFill>
                <a:effectLst/>
                <a:latin typeface="Open Sans" panose="020B0606030504020204" pitchFamily="34" charset="0"/>
              </a:rPr>
              <a:t> </a:t>
            </a:r>
            <a:r>
              <a:rPr lang="vi-VN" b="0" i="0" dirty="0">
                <a:solidFill>
                  <a:srgbClr val="1B1B1B"/>
                </a:solidFill>
                <a:effectLst/>
                <a:latin typeface="Open Sans" panose="020B0606030504020204" pitchFamily="34" charset="0"/>
              </a:rPr>
              <a:t>: Phương thức này xóa phần tử trên cùng (mức độ ưu tiên cao nhất) khỏi hàng đợi ưu tiên. Nó không có bất kỳ tham số nào.</a:t>
            </a:r>
            <a:endParaRPr lang="en-US" dirty="0"/>
          </a:p>
        </p:txBody>
      </p:sp>
      <p:pic>
        <p:nvPicPr>
          <p:cNvPr id="13" name="Picture 12">
            <a:extLst>
              <a:ext uri="{FF2B5EF4-FFF2-40B4-BE49-F238E27FC236}">
                <a16:creationId xmlns:a16="http://schemas.microsoft.com/office/drawing/2014/main" id="{830C197C-AD30-4309-B3B6-17BEF10F1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2489" y="5198201"/>
            <a:ext cx="2229161" cy="743054"/>
          </a:xfrm>
          <a:prstGeom prst="rect">
            <a:avLst/>
          </a:prstGeom>
        </p:spPr>
      </p:pic>
    </p:spTree>
    <p:extLst>
      <p:ext uri="{BB962C8B-B14F-4D97-AF65-F5344CB8AC3E}">
        <p14:creationId xmlns:p14="http://schemas.microsoft.com/office/powerpoint/2010/main" val="372316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5" name="TextBox 4">
            <a:extLst>
              <a:ext uri="{FF2B5EF4-FFF2-40B4-BE49-F238E27FC236}">
                <a16:creationId xmlns:a16="http://schemas.microsoft.com/office/drawing/2014/main" id="{FE7D6C3B-63B0-45C9-91DC-08E2A2B63081}"/>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a:t>
            </a:r>
            <a:r>
              <a:rPr lang="vi-VN" sz="2600" b="1" dirty="0">
                <a:latin typeface="Times New Roman" panose="02020603050405020304" pitchFamily="18" charset="0"/>
                <a:cs typeface="Times New Roman" panose="02020603050405020304" pitchFamily="18" charset="0"/>
              </a:rPr>
              <a:t>. Cài đặt và thao tác đối với hàng đợi ưu tiên:</a:t>
            </a:r>
            <a:endParaRPr lang="en-US" sz="2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77362C-F377-4886-A061-3F731E29C470}"/>
              </a:ext>
            </a:extLst>
          </p:cNvPr>
          <p:cNvSpPr txBox="1"/>
          <p:nvPr/>
        </p:nvSpPr>
        <p:spPr>
          <a:xfrm>
            <a:off x="789272" y="1491795"/>
            <a:ext cx="2300437" cy="430887"/>
          </a:xfrm>
          <a:prstGeom prst="rect">
            <a:avLst/>
          </a:prstGeom>
          <a:noFill/>
        </p:spPr>
        <p:txBody>
          <a:bodyPr wrap="square" rtlCol="0">
            <a:spAutoFit/>
          </a:bodyPr>
          <a:lstStyle/>
          <a:p>
            <a:pPr marL="285750" indent="-285750">
              <a:buFont typeface="Wingdings" panose="05000000000000000000" pitchFamily="2" charset="2"/>
              <a:buChar char="v"/>
            </a:pPr>
            <a:r>
              <a:rPr lang="vi-VN" sz="2200" b="1" dirty="0">
                <a:latin typeface="+mj-lt"/>
              </a:rPr>
              <a:t>Các thao tác:</a:t>
            </a:r>
            <a:endParaRPr lang="en-US" sz="2200" b="1" dirty="0">
              <a:latin typeface="+mj-lt"/>
            </a:endParaRPr>
          </a:p>
        </p:txBody>
      </p:sp>
      <p:sp>
        <p:nvSpPr>
          <p:cNvPr id="2" name="TextBox 1">
            <a:extLst>
              <a:ext uri="{FF2B5EF4-FFF2-40B4-BE49-F238E27FC236}">
                <a16:creationId xmlns:a16="http://schemas.microsoft.com/office/drawing/2014/main" id="{344FEC6F-320E-42D3-8E61-4AE55AB14CE6}"/>
              </a:ext>
            </a:extLst>
          </p:cNvPr>
          <p:cNvSpPr txBox="1"/>
          <p:nvPr/>
        </p:nvSpPr>
        <p:spPr>
          <a:xfrm>
            <a:off x="789272" y="2133389"/>
            <a:ext cx="6439301" cy="1295611"/>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top()</a:t>
            </a:r>
            <a:r>
              <a:rPr lang="en-US" b="1" i="0" dirty="0">
                <a:solidFill>
                  <a:srgbClr val="7030A0"/>
                </a:solidFill>
                <a:effectLst/>
                <a:latin typeface="Open Sans" panose="020B0606030504020204" pitchFamily="34" charset="0"/>
              </a:rPr>
              <a:t> </a:t>
            </a:r>
            <a:r>
              <a:rPr lang="vi-VN" b="0" i="0" dirty="0">
                <a:solidFill>
                  <a:srgbClr val="1B1B1B"/>
                </a:solidFill>
                <a:effectLst/>
                <a:latin typeface="Open Sans" panose="020B0606030504020204" pitchFamily="34" charset="0"/>
              </a:rPr>
              <a:t>: Phương thức này cung cấp phần tử trên cùng từ vùng chứa hàng đợi ưu tiên. Nó không có bất kỳ tham số nào.</a:t>
            </a:r>
            <a:endParaRPr lang="en-US" dirty="0"/>
          </a:p>
        </p:txBody>
      </p:sp>
      <p:pic>
        <p:nvPicPr>
          <p:cNvPr id="9" name="Picture 8">
            <a:extLst>
              <a:ext uri="{FF2B5EF4-FFF2-40B4-BE49-F238E27FC236}">
                <a16:creationId xmlns:a16="http://schemas.microsoft.com/office/drawing/2014/main" id="{9C46FD18-9A9F-4A01-A95A-6C3B3424B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326" y="2231747"/>
            <a:ext cx="2200582" cy="771633"/>
          </a:xfrm>
          <a:prstGeom prst="rect">
            <a:avLst/>
          </a:prstGeom>
        </p:spPr>
      </p:pic>
      <p:sp>
        <p:nvSpPr>
          <p:cNvPr id="15" name="TextBox 14">
            <a:extLst>
              <a:ext uri="{FF2B5EF4-FFF2-40B4-BE49-F238E27FC236}">
                <a16:creationId xmlns:a16="http://schemas.microsoft.com/office/drawing/2014/main" id="{D2B2D5D1-61CB-4666-A343-D3DF9CED0707}"/>
              </a:ext>
            </a:extLst>
          </p:cNvPr>
          <p:cNvSpPr txBox="1"/>
          <p:nvPr/>
        </p:nvSpPr>
        <p:spPr>
          <a:xfrm>
            <a:off x="789272" y="4287513"/>
            <a:ext cx="6121667" cy="1711109"/>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swap()</a:t>
            </a:r>
            <a:r>
              <a:rPr lang="en-US" b="1" i="0" dirty="0">
                <a:solidFill>
                  <a:srgbClr val="7030A0"/>
                </a:solidFill>
                <a:effectLst/>
                <a:latin typeface="Open Sans" panose="020B0606030504020204" pitchFamily="34" charset="0"/>
              </a:rPr>
              <a:t> </a:t>
            </a:r>
            <a:r>
              <a:rPr lang="vi-VN" b="0" i="0" dirty="0">
                <a:solidFill>
                  <a:srgbClr val="1B1B1B"/>
                </a:solidFill>
                <a:effectLst/>
                <a:latin typeface="Open Sans" panose="020B0606030504020204" pitchFamily="34" charset="0"/>
              </a:rPr>
              <a:t>: Phương thức này hoán đổi các phần tử của một </a:t>
            </a:r>
            <a:r>
              <a:rPr lang="vi-VN" b="1" i="0" dirty="0">
                <a:solidFill>
                  <a:srgbClr val="1B1B1B"/>
                </a:solidFill>
                <a:effectLst/>
                <a:latin typeface="Open Sans" panose="020B0606030504020204" pitchFamily="34" charset="0"/>
              </a:rPr>
              <a:t>Priority_queue</a:t>
            </a:r>
            <a:r>
              <a:rPr lang="vi-VN" b="0" i="0" dirty="0">
                <a:solidFill>
                  <a:srgbClr val="1B1B1B"/>
                </a:solidFill>
                <a:effectLst/>
                <a:latin typeface="Open Sans" panose="020B0606030504020204" pitchFamily="34" charset="0"/>
              </a:rPr>
              <a:t> với một </a:t>
            </a:r>
            <a:r>
              <a:rPr lang="vi-VN" b="1" i="0" dirty="0">
                <a:solidFill>
                  <a:srgbClr val="1B1B1B"/>
                </a:solidFill>
                <a:effectLst/>
                <a:latin typeface="Open Sans" panose="020B0606030504020204" pitchFamily="34" charset="0"/>
              </a:rPr>
              <a:t>Priority_queue</a:t>
            </a:r>
            <a:r>
              <a:rPr lang="vi-VN" b="0" i="0" dirty="0">
                <a:solidFill>
                  <a:srgbClr val="1B1B1B"/>
                </a:solidFill>
                <a:effectLst/>
                <a:latin typeface="Open Sans" panose="020B0606030504020204" pitchFamily="34" charset="0"/>
              </a:rPr>
              <a:t> (có cùng kích thước và kiểu). Nó nhận hàng đợi ưu tiên trong một tham số có các giá trị cần được hoán đổi.</a:t>
            </a:r>
            <a:endParaRPr lang="en-US" dirty="0"/>
          </a:p>
        </p:txBody>
      </p:sp>
      <p:pic>
        <p:nvPicPr>
          <p:cNvPr id="16" name="Picture 15">
            <a:extLst>
              <a:ext uri="{FF2B5EF4-FFF2-40B4-BE49-F238E27FC236}">
                <a16:creationId xmlns:a16="http://schemas.microsoft.com/office/drawing/2014/main" id="{FE644006-C116-41BA-9B42-7208F38C3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378" y="4757250"/>
            <a:ext cx="2724530" cy="771633"/>
          </a:xfrm>
          <a:prstGeom prst="rect">
            <a:avLst/>
          </a:prstGeom>
        </p:spPr>
      </p:pic>
    </p:spTree>
    <p:extLst>
      <p:ext uri="{BB962C8B-B14F-4D97-AF65-F5344CB8AC3E}">
        <p14:creationId xmlns:p14="http://schemas.microsoft.com/office/powerpoint/2010/main" val="128988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5" name="TextBox 4">
            <a:extLst>
              <a:ext uri="{FF2B5EF4-FFF2-40B4-BE49-F238E27FC236}">
                <a16:creationId xmlns:a16="http://schemas.microsoft.com/office/drawing/2014/main" id="{FE7D6C3B-63B0-45C9-91DC-08E2A2B63081}"/>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4</a:t>
            </a:r>
            <a:r>
              <a:rPr lang="vi-VN" sz="2600" b="1" dirty="0">
                <a:latin typeface="Times New Roman" panose="02020603050405020304" pitchFamily="18" charset="0"/>
                <a:cs typeface="Times New Roman" panose="02020603050405020304" pitchFamily="18" charset="0"/>
              </a:rPr>
              <a:t>. Cài đặt và thao tác đối với hàng đợi ưu tiên:</a:t>
            </a:r>
            <a:endParaRPr lang="en-US" sz="2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77362C-F377-4886-A061-3F731E29C470}"/>
              </a:ext>
            </a:extLst>
          </p:cNvPr>
          <p:cNvSpPr txBox="1"/>
          <p:nvPr/>
        </p:nvSpPr>
        <p:spPr>
          <a:xfrm>
            <a:off x="789272" y="1491795"/>
            <a:ext cx="2300437" cy="430887"/>
          </a:xfrm>
          <a:prstGeom prst="rect">
            <a:avLst/>
          </a:prstGeom>
          <a:noFill/>
        </p:spPr>
        <p:txBody>
          <a:bodyPr wrap="square" rtlCol="0">
            <a:spAutoFit/>
          </a:bodyPr>
          <a:lstStyle/>
          <a:p>
            <a:pPr marL="285750" indent="-285750">
              <a:buFont typeface="Wingdings" panose="05000000000000000000" pitchFamily="2" charset="2"/>
              <a:buChar char="v"/>
            </a:pPr>
            <a:r>
              <a:rPr lang="vi-VN" sz="2200" b="1" dirty="0">
                <a:latin typeface="+mj-lt"/>
              </a:rPr>
              <a:t>Các thao tác:</a:t>
            </a:r>
            <a:endParaRPr lang="en-US" sz="2200" b="1" dirty="0">
              <a:latin typeface="+mj-lt"/>
            </a:endParaRPr>
          </a:p>
        </p:txBody>
      </p:sp>
      <p:sp>
        <p:nvSpPr>
          <p:cNvPr id="13" name="TextBox 12">
            <a:extLst>
              <a:ext uri="{FF2B5EF4-FFF2-40B4-BE49-F238E27FC236}">
                <a16:creationId xmlns:a16="http://schemas.microsoft.com/office/drawing/2014/main" id="{C698E8C9-01CE-4848-9ABA-985BFE60C620}"/>
              </a:ext>
            </a:extLst>
          </p:cNvPr>
          <p:cNvSpPr txBox="1"/>
          <p:nvPr/>
        </p:nvSpPr>
        <p:spPr>
          <a:xfrm>
            <a:off x="789272" y="2511301"/>
            <a:ext cx="7700210" cy="880113"/>
          </a:xfrm>
          <a:prstGeom prst="rect">
            <a:avLst/>
          </a:prstGeom>
          <a:noFill/>
        </p:spPr>
        <p:txBody>
          <a:bodyPr wrap="square" rtlCol="0">
            <a:spAutoFit/>
          </a:bodyPr>
          <a:lstStyle/>
          <a:p>
            <a:pPr marL="285750" indent="-285750" algn="just">
              <a:lnSpc>
                <a:spcPct val="150000"/>
              </a:lnSpc>
              <a:buClr>
                <a:schemeClr val="tx1"/>
              </a:buClr>
              <a:buFont typeface="Arial" panose="020B0604020202020204" pitchFamily="34" charset="0"/>
              <a:buChar char="•"/>
            </a:pPr>
            <a:r>
              <a:rPr lang="vi-VN" b="1" i="0" dirty="0">
                <a:solidFill>
                  <a:srgbClr val="7030A0"/>
                </a:solidFill>
                <a:effectLst/>
                <a:latin typeface="Open Sans" panose="020B0606030504020204" pitchFamily="34" charset="0"/>
              </a:rPr>
              <a:t>emplace()</a:t>
            </a:r>
            <a:r>
              <a:rPr lang="en-US" b="1" i="0" dirty="0">
                <a:solidFill>
                  <a:srgbClr val="7030A0"/>
                </a:solidFill>
                <a:effectLst/>
                <a:latin typeface="Open Sans" panose="020B0606030504020204" pitchFamily="34" charset="0"/>
              </a:rPr>
              <a:t> </a:t>
            </a:r>
            <a:r>
              <a:rPr lang="vi-VN" b="0" i="0" dirty="0">
                <a:solidFill>
                  <a:srgbClr val="1B1B1B"/>
                </a:solidFill>
                <a:effectLst/>
                <a:latin typeface="Open Sans" panose="020B0606030504020204" pitchFamily="34" charset="0"/>
              </a:rPr>
              <a:t>: Phương thức này thêm một phần tử mới vào một vùng chứa ở đầu hàng đợi ưu tiên. Nó nhận giá trị trong một tham số.</a:t>
            </a:r>
            <a:endParaRPr lang="en-US" dirty="0"/>
          </a:p>
        </p:txBody>
      </p:sp>
      <p:pic>
        <p:nvPicPr>
          <p:cNvPr id="15" name="Picture 14">
            <a:extLst>
              <a:ext uri="{FF2B5EF4-FFF2-40B4-BE49-F238E27FC236}">
                <a16:creationId xmlns:a16="http://schemas.microsoft.com/office/drawing/2014/main" id="{E61CA72E-03F1-4149-A73F-EF71FA4ED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098" y="3790464"/>
            <a:ext cx="4867954" cy="885949"/>
          </a:xfrm>
          <a:prstGeom prst="rect">
            <a:avLst/>
          </a:prstGeom>
        </p:spPr>
      </p:pic>
    </p:spTree>
    <p:extLst>
      <p:ext uri="{BB962C8B-B14F-4D97-AF65-F5344CB8AC3E}">
        <p14:creationId xmlns:p14="http://schemas.microsoft.com/office/powerpoint/2010/main" val="124536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4" name="TextBox 3">
            <a:extLst>
              <a:ext uri="{FF2B5EF4-FFF2-40B4-BE49-F238E27FC236}">
                <a16:creationId xmlns:a16="http://schemas.microsoft.com/office/drawing/2014/main" id="{4527F449-63BD-4FCE-9CFB-52343180A307}"/>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5</a:t>
            </a:r>
            <a:r>
              <a:rPr lang="vi-VN" sz="2600" b="1"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Ứng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dụng</a:t>
            </a:r>
            <a:r>
              <a:rPr lang="en-US" sz="2600"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AAF02793-2B9E-4E57-89AA-3BD6063D9641}"/>
              </a:ext>
            </a:extLst>
          </p:cNvPr>
          <p:cNvSpPr txBox="1"/>
          <p:nvPr/>
        </p:nvSpPr>
        <p:spPr>
          <a:xfrm>
            <a:off x="471636" y="1738483"/>
            <a:ext cx="8835993" cy="3924151"/>
          </a:xfrm>
          <a:prstGeom prst="rect">
            <a:avLst/>
          </a:prstGeom>
          <a:noFill/>
        </p:spPr>
        <p:txBody>
          <a:bodyPr wrap="square" rtlCol="0">
            <a:spAutoFit/>
          </a:bodyPr>
          <a:lstStyle/>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CPU</a:t>
            </a: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ngăn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xếp</a:t>
            </a: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Nén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Huffman</a:t>
            </a: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phỏng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chẳng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chờ</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kern="100" dirty="0">
              <a:effectLst/>
              <a:latin typeface="Times New Roman" panose="02020603050405020304" pitchFamily="18" charset="0"/>
              <a:ea typeface="Aptos"/>
              <a:cs typeface="Times New Roman" panose="02020603050405020304" pitchFamily="18" charset="0"/>
            </a:endParaRP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nhỏ</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K.</a:t>
            </a:r>
          </a:p>
          <a:p>
            <a:pPr marL="342900" marR="0" lvl="0" indent="-342900" fontAlgn="base">
              <a:lnSpc>
                <a:spcPct val="150000"/>
              </a:lnSpc>
              <a:spcBef>
                <a:spcPts val="0"/>
              </a:spcBef>
              <a:spcAft>
                <a:spcPts val="0"/>
              </a:spcAft>
              <a:buSzPts val="1000"/>
              <a:buFont typeface="Symbol" panose="05050102010706020507" pitchFamily="18" charset="2"/>
              <a:buChar char=""/>
              <a:tabLst>
                <a:tab pos="457200" algn="l"/>
              </a:tabLst>
            </a:pPr>
            <a:r>
              <a:rPr lang="en-US" sz="2200" kern="0" spc="10" dirty="0" err="1">
                <a:solidFill>
                  <a:srgbClr val="273239"/>
                </a:solidFill>
                <a:latin typeface="Times New Roman" panose="02020603050405020304" pitchFamily="18" charset="0"/>
                <a:ea typeface="Aptos"/>
                <a:cs typeface="Times New Roman" panose="02020603050405020304" pitchFamily="18" charset="0"/>
              </a:rPr>
              <a:t>Các</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thuật</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toán</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đồ</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thị</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như</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thuật</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toán</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Đường</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đi</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ngắn</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nhất</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của</a:t>
            </a:r>
            <a:r>
              <a:rPr lang="en-US" sz="2200" kern="0" spc="10" dirty="0">
                <a:solidFill>
                  <a:srgbClr val="273239"/>
                </a:solidFill>
                <a:latin typeface="Times New Roman" panose="02020603050405020304" pitchFamily="18" charset="0"/>
                <a:ea typeface="Aptos"/>
                <a:cs typeface="Times New Roman" panose="02020603050405020304" pitchFamily="18" charset="0"/>
              </a:rPr>
              <a:t> Dijkstra,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Cây</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kéo</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dài</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tối</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thiểu</a:t>
            </a:r>
            <a:r>
              <a:rPr lang="en-US" sz="2200" kern="0" spc="10" dirty="0">
                <a:solidFill>
                  <a:srgbClr val="273239"/>
                </a:solidFill>
                <a:latin typeface="Times New Roman" panose="02020603050405020304" pitchFamily="18" charset="0"/>
                <a:ea typeface="Aptos"/>
                <a:cs typeface="Times New Roman" panose="02020603050405020304" pitchFamily="18" charset="0"/>
              </a:rPr>
              <a:t> </a:t>
            </a:r>
            <a:r>
              <a:rPr lang="en-US" sz="2200" kern="0" spc="10" dirty="0" err="1">
                <a:solidFill>
                  <a:srgbClr val="273239"/>
                </a:solidFill>
                <a:latin typeface="Times New Roman" panose="02020603050405020304" pitchFamily="18" charset="0"/>
                <a:ea typeface="Aptos"/>
                <a:cs typeface="Times New Roman" panose="02020603050405020304" pitchFamily="18" charset="0"/>
              </a:rPr>
              <a:t>của</a:t>
            </a:r>
            <a:r>
              <a:rPr lang="en-US" sz="2200" kern="0" spc="10" dirty="0">
                <a:solidFill>
                  <a:srgbClr val="273239"/>
                </a:solidFill>
                <a:latin typeface="Times New Roman" panose="02020603050405020304" pitchFamily="18" charset="0"/>
                <a:ea typeface="Aptos"/>
                <a:cs typeface="Times New Roman" panose="02020603050405020304" pitchFamily="18" charset="0"/>
              </a:rPr>
              <a:t> Brim,…</a:t>
            </a:r>
            <a:endParaRPr lang="en-US" sz="2200" kern="100" dirty="0">
              <a:effectLst/>
              <a:latin typeface="Times New Roman" panose="02020603050405020304" pitchFamily="18" charset="0"/>
              <a:ea typeface="Aptos"/>
              <a:cs typeface="Times New Roman" panose="02020603050405020304" pitchFamily="18" charset="0"/>
            </a:endParaRPr>
          </a:p>
          <a:p>
            <a:endParaRPr lang="en-US" dirty="0"/>
          </a:p>
        </p:txBody>
      </p:sp>
    </p:spTree>
    <p:extLst>
      <p:ext uri="{BB962C8B-B14F-4D97-AF65-F5344CB8AC3E}">
        <p14:creationId xmlns:p14="http://schemas.microsoft.com/office/powerpoint/2010/main" val="417183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523AC-73CB-46FB-B841-1501B94E651E}"/>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3" name="TextBox 2">
            <a:extLst>
              <a:ext uri="{FF2B5EF4-FFF2-40B4-BE49-F238E27FC236}">
                <a16:creationId xmlns:a16="http://schemas.microsoft.com/office/drawing/2014/main" id="{9F4386BF-61C9-4789-B051-969946B066A8}"/>
              </a:ext>
            </a:extLst>
          </p:cNvPr>
          <p:cNvSpPr txBox="1"/>
          <p:nvPr/>
        </p:nvSpPr>
        <p:spPr>
          <a:xfrm>
            <a:off x="259882" y="952901"/>
            <a:ext cx="28875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1. </a:t>
            </a:r>
            <a:r>
              <a:rPr lang="en-US" sz="2600" b="1" dirty="0" err="1">
                <a:latin typeface="Times New Roman" panose="02020603050405020304" pitchFamily="18" charset="0"/>
                <a:cs typeface="Times New Roman" panose="02020603050405020304" pitchFamily="18" charset="0"/>
              </a:rPr>
              <a:t>Định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nghĩa</a:t>
            </a:r>
            <a:r>
              <a:rPr lang="en-US" sz="2600"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118FB5AB-D0F1-48C5-B9CC-946862B9EEDF}"/>
              </a:ext>
            </a:extLst>
          </p:cNvPr>
          <p:cNvSpPr txBox="1"/>
          <p:nvPr/>
        </p:nvSpPr>
        <p:spPr>
          <a:xfrm>
            <a:off x="259882" y="1732548"/>
            <a:ext cx="6978317"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Merge Sort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là một thuật toán sắp xếp đệ quy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Merge Sort h</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oạt động bằng cách chia mảng thành các phần nhỏ </a:t>
            </a:r>
            <a:r>
              <a:rPr lang="vi-VN" sz="2400" dirty="0">
                <a:effectLst/>
                <a:latin typeface="+mj-lt"/>
                <a:ea typeface="Calibri" panose="020F0502020204030204" pitchFamily="34" charset="0"/>
                <a:cs typeface="Times New Roman" panose="02020603050405020304" pitchFamily="18" charset="0"/>
              </a:rPr>
              <a:t>hơn</a:t>
            </a:r>
            <a:r>
              <a:rPr lang="en-US" sz="2400" dirty="0">
                <a:effectLst/>
                <a:latin typeface="+mj-lt"/>
                <a:ea typeface="Calibri" panose="020F0502020204030204" pitchFamily="34" charset="0"/>
                <a:cs typeface="Times New Roman" panose="02020603050405020304" pitchFamily="18" charset="0"/>
              </a:rPr>
              <a:t> </a:t>
            </a:r>
            <a:r>
              <a:rPr lang="vi-VN" sz="2400" dirty="0">
                <a:effectLst/>
                <a:latin typeface="+mj-lt"/>
                <a:ea typeface="Calibri" panose="020F0502020204030204" pitchFamily="34" charset="0"/>
              </a:rPr>
              <a:t>sắp xếp từng phần đó rồi kết hợp chúng lại để có một dãy đã được sắp xếp</a:t>
            </a:r>
            <a:endParaRPr lang="en-US" sz="2400" dirty="0">
              <a:effectLst/>
              <a:latin typeface="+mj-lt"/>
              <a:ea typeface="Calibri" panose="020F0502020204030204" pitchFamily="34" charset="0"/>
            </a:endParaRPr>
          </a:p>
          <a:p>
            <a:pPr marL="285750" indent="-285750" algn="just">
              <a:buFont typeface="Arial" panose="020B0604020202020204" pitchFamily="34" charset="0"/>
              <a:buChar char="•"/>
            </a:pPr>
            <a:endParaRPr lang="en-US" sz="2400"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err="1">
                <a:effectLst/>
                <a:latin typeface="+mj-lt"/>
                <a:ea typeface="Calibri" panose="020F0502020204030204" pitchFamily="34" charset="0"/>
                <a:cs typeface="Times New Roman" panose="02020603050405020304" pitchFamily="18" charset="0"/>
              </a:rPr>
              <a:t>Các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bước</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triển</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khai</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thuật</a:t>
            </a:r>
            <a:r>
              <a:rPr lang="en-US" sz="2400" dirty="0">
                <a:effectLst/>
                <a:latin typeface="+mj-lt"/>
                <a:ea typeface="Calibri" panose="020F0502020204030204" pitchFamily="34" charset="0"/>
                <a:cs typeface="Times New Roman" panose="02020603050405020304" pitchFamily="18" charset="0"/>
              </a:rPr>
              <a:t> </a:t>
            </a:r>
            <a:r>
              <a:rPr lang="en-US" sz="2400" dirty="0" err="1">
                <a:effectLst/>
                <a:latin typeface="+mj-lt"/>
                <a:ea typeface="Calibri" panose="020F0502020204030204" pitchFamily="34" charset="0"/>
                <a:cs typeface="Times New Roman" panose="02020603050405020304" pitchFamily="18" charset="0"/>
              </a:rPr>
              <a:t>toán</a:t>
            </a:r>
            <a:r>
              <a:rPr lang="en-US" sz="2400" dirty="0">
                <a:effectLst/>
                <a:latin typeface="+mj-lt"/>
                <a:ea typeface="Calibri" panose="020F0502020204030204" pitchFamily="34" charset="0"/>
                <a:cs typeface="Times New Roman" panose="02020603050405020304" pitchFamily="18" charset="0"/>
              </a:rPr>
              <a:t> Merge Sort:</a:t>
            </a:r>
          </a:p>
        </p:txBody>
      </p:sp>
      <p:sp>
        <p:nvSpPr>
          <p:cNvPr id="4" name="Rectangle: Rounded Corners 3">
            <a:extLst>
              <a:ext uri="{FF2B5EF4-FFF2-40B4-BE49-F238E27FC236}">
                <a16:creationId xmlns:a16="http://schemas.microsoft.com/office/drawing/2014/main" id="{39383E52-F3FF-4BAA-82D6-5C6A91E7DE35}"/>
              </a:ext>
            </a:extLst>
          </p:cNvPr>
          <p:cNvSpPr/>
          <p:nvPr/>
        </p:nvSpPr>
        <p:spPr>
          <a:xfrm>
            <a:off x="259882" y="4812630"/>
            <a:ext cx="3465094" cy="12320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800" b="1" dirty="0">
                <a:solidFill>
                  <a:schemeClr val="bg1"/>
                </a:solidFill>
                <a:effectLst/>
                <a:latin typeface="Times New Roman" panose="02020603050405020304" pitchFamily="18" charset="0"/>
                <a:ea typeface="Calibri" panose="020F0502020204030204" pitchFamily="34" charset="0"/>
              </a:rPr>
              <a:t>Chia mảng ban đầu thành các phần nhỏ hơn đến khi mỗi phần chỉ còn một phần tử</a:t>
            </a:r>
            <a:endParaRPr lang="en-US" b="1" dirty="0">
              <a:solidFill>
                <a:schemeClr val="bg1"/>
              </a:solidFill>
            </a:endParaRPr>
          </a:p>
        </p:txBody>
      </p:sp>
      <p:sp>
        <p:nvSpPr>
          <p:cNvPr id="6" name="Rectangle: Rounded Corners 5">
            <a:extLst>
              <a:ext uri="{FF2B5EF4-FFF2-40B4-BE49-F238E27FC236}">
                <a16:creationId xmlns:a16="http://schemas.microsoft.com/office/drawing/2014/main" id="{728F3040-95F4-4449-867E-63E87A077BB9}"/>
              </a:ext>
            </a:extLst>
          </p:cNvPr>
          <p:cNvSpPr/>
          <p:nvPr/>
        </p:nvSpPr>
        <p:spPr>
          <a:xfrm>
            <a:off x="5029200" y="4812629"/>
            <a:ext cx="1607419" cy="12320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800" b="1" dirty="0">
                <a:effectLst/>
                <a:latin typeface="Times New Roman" panose="02020603050405020304" pitchFamily="18" charset="0"/>
                <a:ea typeface="Calibri" panose="020F0502020204030204" pitchFamily="34" charset="0"/>
              </a:rPr>
              <a:t>Sắp xếp từng phần nhỏ đó</a:t>
            </a:r>
            <a:endParaRPr lang="en-US" b="1" dirty="0"/>
          </a:p>
        </p:txBody>
      </p:sp>
      <p:sp>
        <p:nvSpPr>
          <p:cNvPr id="7" name="Rectangle: Rounded Corners 6">
            <a:extLst>
              <a:ext uri="{FF2B5EF4-FFF2-40B4-BE49-F238E27FC236}">
                <a16:creationId xmlns:a16="http://schemas.microsoft.com/office/drawing/2014/main" id="{C2D9FFCC-2CE5-4DAC-8685-71753F7365A8}"/>
              </a:ext>
            </a:extLst>
          </p:cNvPr>
          <p:cNvSpPr/>
          <p:nvPr/>
        </p:nvSpPr>
        <p:spPr>
          <a:xfrm>
            <a:off x="7940843" y="4812631"/>
            <a:ext cx="3465094" cy="12320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800" b="1" dirty="0">
                <a:effectLst/>
                <a:latin typeface="Times New Roman" panose="02020603050405020304" pitchFamily="18" charset="0"/>
                <a:ea typeface="Calibri" panose="020F0502020204030204" pitchFamily="34" charset="0"/>
              </a:rPr>
              <a:t>Kết hợp các phần đã được sắp xếp để tạo ra một mảng đã được sắp xếp hoàn chỉnh</a:t>
            </a:r>
            <a:endParaRPr lang="en-US" b="1" dirty="0"/>
          </a:p>
        </p:txBody>
      </p:sp>
      <p:sp>
        <p:nvSpPr>
          <p:cNvPr id="10" name="Arrow: Right 9">
            <a:extLst>
              <a:ext uri="{FF2B5EF4-FFF2-40B4-BE49-F238E27FC236}">
                <a16:creationId xmlns:a16="http://schemas.microsoft.com/office/drawing/2014/main" id="{47BCFCFC-F9A2-462E-BD2F-802C41D60619}"/>
              </a:ext>
            </a:extLst>
          </p:cNvPr>
          <p:cNvSpPr/>
          <p:nvPr/>
        </p:nvSpPr>
        <p:spPr>
          <a:xfrm>
            <a:off x="3724976" y="5236143"/>
            <a:ext cx="1304224" cy="394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Arrow: Right 10">
            <a:extLst>
              <a:ext uri="{FF2B5EF4-FFF2-40B4-BE49-F238E27FC236}">
                <a16:creationId xmlns:a16="http://schemas.microsoft.com/office/drawing/2014/main" id="{D5A26AF8-D013-40A9-B647-2823498CD769}"/>
              </a:ext>
            </a:extLst>
          </p:cNvPr>
          <p:cNvSpPr/>
          <p:nvPr/>
        </p:nvSpPr>
        <p:spPr>
          <a:xfrm>
            <a:off x="6636619" y="5236143"/>
            <a:ext cx="1304224" cy="394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408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4" name="TextBox 3">
            <a:extLst>
              <a:ext uri="{FF2B5EF4-FFF2-40B4-BE49-F238E27FC236}">
                <a16:creationId xmlns:a16="http://schemas.microsoft.com/office/drawing/2014/main" id="{2F2F057D-D005-4EDA-86E3-8DC4779D1258}"/>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6.1. </a:t>
            </a:r>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điểm</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hang </a:t>
            </a:r>
            <a:r>
              <a:rPr lang="en-US" sz="2600" b="1" dirty="0" err="1">
                <a:latin typeface="Times New Roman" panose="02020603050405020304" pitchFamily="18" charset="0"/>
                <a:cs typeface="Times New Roman" panose="02020603050405020304" pitchFamily="18" charset="0"/>
              </a:rPr>
              <a:t>đợi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tiên</a:t>
            </a:r>
            <a:r>
              <a:rPr lang="en-US" sz="2600"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15F953F9-AE40-4221-8CA2-4E2B8CB40812}"/>
              </a:ext>
            </a:extLst>
          </p:cNvPr>
          <p:cNvSpPr txBox="1"/>
          <p:nvPr/>
        </p:nvSpPr>
        <p:spPr>
          <a:xfrm>
            <a:off x="587141" y="1889732"/>
            <a:ext cx="9615638" cy="3078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hơn</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sắp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endParaRPr lang="en-US" sz="2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chẳng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Dijkstra</a:t>
            </a:r>
          </a:p>
          <a:p>
            <a:pPr marL="285750" indent="-285750">
              <a:lnSpc>
                <a:spcPct val="150000"/>
              </a:lnSpc>
              <a:buFont typeface="Arial" panose="020B0604020202020204" pitchFamily="34" charset="0"/>
              <a:buChar char="•"/>
            </a:pP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Bao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22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1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E0CBBC-1FCF-46F1-8DB7-466A77BDAD48}"/>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II. Priority Queue</a:t>
            </a:r>
          </a:p>
        </p:txBody>
      </p:sp>
      <p:sp>
        <p:nvSpPr>
          <p:cNvPr id="4" name="TextBox 3">
            <a:extLst>
              <a:ext uri="{FF2B5EF4-FFF2-40B4-BE49-F238E27FC236}">
                <a16:creationId xmlns:a16="http://schemas.microsoft.com/office/drawing/2014/main" id="{11E8F36C-A65F-465D-83AE-24E984D79CC7}"/>
              </a:ext>
            </a:extLst>
          </p:cNvPr>
          <p:cNvSpPr txBox="1"/>
          <p:nvPr/>
        </p:nvSpPr>
        <p:spPr>
          <a:xfrm>
            <a:off x="259882" y="878867"/>
            <a:ext cx="717510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6.2. </a:t>
            </a:r>
            <a:r>
              <a:rPr lang="en-US" sz="2600" b="1" dirty="0" err="1">
                <a:latin typeface="Times New Roman" panose="02020603050405020304" pitchFamily="18" charset="0"/>
                <a:cs typeface="Times New Roman" panose="02020603050405020304" pitchFamily="18" charset="0"/>
              </a:rPr>
              <a:t>Nhược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điểm</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hang </a:t>
            </a:r>
            <a:r>
              <a:rPr lang="en-US" sz="2600" b="1" dirty="0" err="1">
                <a:latin typeface="Times New Roman" panose="02020603050405020304" pitchFamily="18" charset="0"/>
                <a:cs typeface="Times New Roman" panose="02020603050405020304" pitchFamily="18" charset="0"/>
              </a:rPr>
              <a:t>đợi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ưu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tiên</a:t>
            </a:r>
            <a:r>
              <a:rPr lang="en-US" sz="2600"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72C6CBE4-CD0F-491A-BC9E-8C9848411159}"/>
              </a:ext>
            </a:extLst>
          </p:cNvPr>
          <p:cNvSpPr txBox="1"/>
          <p:nvPr/>
        </p:nvSpPr>
        <p:spPr>
          <a:xfrm>
            <a:off x="606392" y="1925052"/>
            <a:ext cx="7883091" cy="257070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thụ</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nhớ</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xuất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hơn</a:t>
            </a:r>
            <a:r>
              <a:rPr lang="en-US" sz="2200" dirty="0">
                <a:latin typeface="Times New Roman" panose="02020603050405020304" pitchFamily="18" charset="0"/>
                <a:cs typeface="Times New Roman" panose="02020603050405020304" pitchFamily="18" charset="0"/>
              </a:rPr>
              <a:t> so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25611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D6BCD5-5B8F-4C45-9B08-9CDDF6271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445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4" name="TextBox 3">
            <a:extLst>
              <a:ext uri="{FF2B5EF4-FFF2-40B4-BE49-F238E27FC236}">
                <a16:creationId xmlns:a16="http://schemas.microsoft.com/office/drawing/2014/main" id="{9BBF451E-84CE-4DBF-9357-DA9E9A44BFE2}"/>
              </a:ext>
            </a:extLst>
          </p:cNvPr>
          <p:cNvSpPr txBox="1"/>
          <p:nvPr/>
        </p:nvSpPr>
        <p:spPr>
          <a:xfrm>
            <a:off x="510139" y="991402"/>
            <a:ext cx="253144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minh</a:t>
            </a:r>
            <a:r>
              <a:rPr lang="en-US" dirty="0">
                <a:solidFill>
                  <a:srgbClr val="0070C0"/>
                </a:solidFill>
              </a:rPr>
              <a:t> </a:t>
            </a:r>
            <a:r>
              <a:rPr lang="en-US" dirty="0" err="1">
                <a:solidFill>
                  <a:srgbClr val="0070C0"/>
                </a:solidFill>
              </a:rPr>
              <a:t>họa</a:t>
            </a:r>
            <a:r>
              <a:rPr lang="en-US" dirty="0">
                <a:solidFill>
                  <a:srgbClr val="0070C0"/>
                </a:solidFill>
              </a:rPr>
              <a:t>:</a:t>
            </a:r>
          </a:p>
        </p:txBody>
      </p:sp>
      <p:pic>
        <p:nvPicPr>
          <p:cNvPr id="5" name="Picture 4" descr="Sơ đồ minh họa thuật toán Merge Sort">
            <a:extLst>
              <a:ext uri="{FF2B5EF4-FFF2-40B4-BE49-F238E27FC236}">
                <a16:creationId xmlns:a16="http://schemas.microsoft.com/office/drawing/2014/main" id="{66E16B61-49A1-4069-B511-C275FBF974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010" y="1679218"/>
            <a:ext cx="5313145" cy="4002093"/>
          </a:xfrm>
          <a:prstGeom prst="rect">
            <a:avLst/>
          </a:prstGeom>
          <a:noFill/>
          <a:ln>
            <a:noFill/>
          </a:ln>
        </p:spPr>
      </p:pic>
      <p:sp>
        <p:nvSpPr>
          <p:cNvPr id="6" name="TextBox 5">
            <a:extLst>
              <a:ext uri="{FF2B5EF4-FFF2-40B4-BE49-F238E27FC236}">
                <a16:creationId xmlns:a16="http://schemas.microsoft.com/office/drawing/2014/main" id="{195B2470-D39B-42EF-A622-6CDDEC4E856F}"/>
              </a:ext>
            </a:extLst>
          </p:cNvPr>
          <p:cNvSpPr txBox="1"/>
          <p:nvPr/>
        </p:nvSpPr>
        <p:spPr>
          <a:xfrm>
            <a:off x="1366788" y="5727031"/>
            <a:ext cx="375385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err="1"/>
              <a:t>Độ</a:t>
            </a:r>
            <a:r>
              <a:rPr lang="en-US" dirty="0"/>
              <a:t> </a:t>
            </a:r>
            <a:r>
              <a:rPr lang="en-US" dirty="0" err="1"/>
              <a:t>phức</a:t>
            </a:r>
            <a:r>
              <a:rPr lang="en-US" dirty="0"/>
              <a:t> </a:t>
            </a:r>
            <a:r>
              <a:rPr lang="en-US" dirty="0" err="1"/>
              <a:t>tạp</a:t>
            </a:r>
            <a:r>
              <a:rPr lang="en-US" dirty="0"/>
              <a:t>: </a:t>
            </a:r>
            <a:r>
              <a:rPr lang="vi-VN" sz="1800" b="1" dirty="0">
                <a:effectLst/>
                <a:latin typeface="Times New Roman" panose="02020603050405020304" pitchFamily="18" charset="0"/>
                <a:ea typeface="Calibri" panose="020F0502020204030204" pitchFamily="34" charset="0"/>
              </a:rPr>
              <a:t>O(N</a:t>
            </a:r>
            <a:r>
              <a:rPr lang="en-US" sz="1800" b="1" dirty="0">
                <a:effectLst/>
                <a:latin typeface="Times New Roman" panose="02020603050405020304" pitchFamily="18" charset="0"/>
                <a:ea typeface="Calibri" panose="020F0502020204030204" pitchFamily="34" charset="0"/>
              </a:rPr>
              <a:t> </a:t>
            </a:r>
            <a:r>
              <a:rPr lang="vi-VN" sz="1800" b="1" dirty="0">
                <a:effectLst/>
                <a:latin typeface="Times New Roman" panose="02020603050405020304" pitchFamily="18" charset="0"/>
                <a:ea typeface="Calibri" panose="020F0502020204030204" pitchFamily="34" charset="0"/>
              </a:rPr>
              <a:t>log(N))</a:t>
            </a:r>
            <a:endParaRPr lang="en-US" b="1" dirty="0"/>
          </a:p>
        </p:txBody>
      </p:sp>
    </p:spTree>
    <p:extLst>
      <p:ext uri="{BB962C8B-B14F-4D97-AF65-F5344CB8AC3E}">
        <p14:creationId xmlns:p14="http://schemas.microsoft.com/office/powerpoint/2010/main" val="122782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4" name="TextBox 3">
            <a:extLst>
              <a:ext uri="{FF2B5EF4-FFF2-40B4-BE49-F238E27FC236}">
                <a16:creationId xmlns:a16="http://schemas.microsoft.com/office/drawing/2014/main" id="{9BBF451E-84CE-4DBF-9357-DA9E9A44BFE2}"/>
              </a:ext>
            </a:extLst>
          </p:cNvPr>
          <p:cNvSpPr txBox="1"/>
          <p:nvPr/>
        </p:nvSpPr>
        <p:spPr>
          <a:xfrm>
            <a:off x="510139" y="991402"/>
            <a:ext cx="253144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minh</a:t>
            </a:r>
            <a:r>
              <a:rPr lang="en-US" dirty="0">
                <a:solidFill>
                  <a:srgbClr val="0070C0"/>
                </a:solidFill>
              </a:rPr>
              <a:t> </a:t>
            </a:r>
            <a:r>
              <a:rPr lang="en-US" dirty="0" err="1">
                <a:solidFill>
                  <a:srgbClr val="0070C0"/>
                </a:solidFill>
              </a:rPr>
              <a:t>họa</a:t>
            </a:r>
            <a:r>
              <a:rPr lang="en-US" dirty="0">
                <a:solidFill>
                  <a:srgbClr val="0070C0"/>
                </a:solidFill>
              </a:rPr>
              <a:t>:</a:t>
            </a:r>
          </a:p>
        </p:txBody>
      </p:sp>
      <p:pic>
        <p:nvPicPr>
          <p:cNvPr id="5" name="Picture 4" descr="Sơ đồ minh họa thuật toán Merge Sort">
            <a:extLst>
              <a:ext uri="{FF2B5EF4-FFF2-40B4-BE49-F238E27FC236}">
                <a16:creationId xmlns:a16="http://schemas.microsoft.com/office/drawing/2014/main" id="{66E16B61-49A1-4069-B511-C275FBF974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010" y="1679218"/>
            <a:ext cx="5313145" cy="4002093"/>
          </a:xfrm>
          <a:prstGeom prst="rect">
            <a:avLst/>
          </a:prstGeom>
          <a:noFill/>
          <a:ln>
            <a:noFill/>
          </a:ln>
        </p:spPr>
      </p:pic>
      <p:sp>
        <p:nvSpPr>
          <p:cNvPr id="6" name="TextBox 5">
            <a:extLst>
              <a:ext uri="{FF2B5EF4-FFF2-40B4-BE49-F238E27FC236}">
                <a16:creationId xmlns:a16="http://schemas.microsoft.com/office/drawing/2014/main" id="{195B2470-D39B-42EF-A622-6CDDEC4E856F}"/>
              </a:ext>
            </a:extLst>
          </p:cNvPr>
          <p:cNvSpPr txBox="1"/>
          <p:nvPr/>
        </p:nvSpPr>
        <p:spPr>
          <a:xfrm>
            <a:off x="1366788" y="5727031"/>
            <a:ext cx="375385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err="1"/>
              <a:t>Độ</a:t>
            </a:r>
            <a:r>
              <a:rPr lang="en-US" dirty="0"/>
              <a:t> </a:t>
            </a:r>
            <a:r>
              <a:rPr lang="en-US" dirty="0" err="1"/>
              <a:t>phức</a:t>
            </a:r>
            <a:r>
              <a:rPr lang="en-US" dirty="0"/>
              <a:t> </a:t>
            </a:r>
            <a:r>
              <a:rPr lang="en-US" dirty="0" err="1"/>
              <a:t>tạp</a:t>
            </a:r>
            <a:r>
              <a:rPr lang="en-US" dirty="0"/>
              <a:t>: </a:t>
            </a:r>
            <a:r>
              <a:rPr lang="vi-VN" sz="1800" b="1" dirty="0">
                <a:effectLst/>
                <a:latin typeface="Times New Roman" panose="02020603050405020304" pitchFamily="18" charset="0"/>
                <a:ea typeface="Calibri" panose="020F0502020204030204" pitchFamily="34" charset="0"/>
              </a:rPr>
              <a:t>O(N</a:t>
            </a:r>
            <a:r>
              <a:rPr lang="en-US" sz="1800" b="1" dirty="0">
                <a:effectLst/>
                <a:latin typeface="Times New Roman" panose="02020603050405020304" pitchFamily="18" charset="0"/>
                <a:ea typeface="Calibri" panose="020F0502020204030204" pitchFamily="34" charset="0"/>
              </a:rPr>
              <a:t> </a:t>
            </a:r>
            <a:r>
              <a:rPr lang="vi-VN" sz="1800" b="1" dirty="0">
                <a:effectLst/>
                <a:latin typeface="Times New Roman" panose="02020603050405020304" pitchFamily="18" charset="0"/>
                <a:ea typeface="Calibri" panose="020F0502020204030204" pitchFamily="34" charset="0"/>
              </a:rPr>
              <a:t>log(N))</a:t>
            </a:r>
            <a:endParaRPr lang="en-US" b="1" dirty="0"/>
          </a:p>
        </p:txBody>
      </p:sp>
      <p:sp>
        <p:nvSpPr>
          <p:cNvPr id="8" name="TextBox 7">
            <a:extLst>
              <a:ext uri="{FF2B5EF4-FFF2-40B4-BE49-F238E27FC236}">
                <a16:creationId xmlns:a16="http://schemas.microsoft.com/office/drawing/2014/main" id="{7A830A7A-F024-4410-B7AE-3E0E1699357B}"/>
              </a:ext>
            </a:extLst>
          </p:cNvPr>
          <p:cNvSpPr txBox="1"/>
          <p:nvPr/>
        </p:nvSpPr>
        <p:spPr>
          <a:xfrm>
            <a:off x="6493847" y="2141231"/>
            <a:ext cx="4671457"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ban </a:t>
            </a:r>
            <a:r>
              <a:rPr lang="en-US" sz="1800" kern="0" dirty="0" err="1">
                <a:solidFill>
                  <a:srgbClr val="333333"/>
                </a:solidFill>
                <a:effectLst/>
                <a:latin typeface="Times New Roman" panose="02020603050405020304" pitchFamily="18" charset="0"/>
                <a:ea typeface="Times New Roman" panose="02020603050405020304" pitchFamily="18" charset="0"/>
              </a:rPr>
              <a:t>đầu</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được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lặp</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lại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hành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động</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cho</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tới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khi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kích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thước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sau</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là</a:t>
            </a:r>
            <a:r>
              <a:rPr lang="en-US" sz="1800" kern="0" dirty="0">
                <a:solidFill>
                  <a:srgbClr val="333333"/>
                </a:solidFill>
                <a:effectLst/>
                <a:latin typeface="Times New Roman" panose="02020603050405020304" pitchFamily="18" charset="0"/>
                <a:ea typeface="Times New Roman" panose="02020603050405020304" pitchFamily="18" charset="0"/>
              </a:rPr>
              <a:t> 1</a:t>
            </a:r>
            <a:endParaRPr lang="en-US" dirty="0"/>
          </a:p>
        </p:txBody>
      </p:sp>
    </p:spTree>
    <p:extLst>
      <p:ext uri="{BB962C8B-B14F-4D97-AF65-F5344CB8AC3E}">
        <p14:creationId xmlns:p14="http://schemas.microsoft.com/office/powerpoint/2010/main" val="34642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4" name="TextBox 3">
            <a:extLst>
              <a:ext uri="{FF2B5EF4-FFF2-40B4-BE49-F238E27FC236}">
                <a16:creationId xmlns:a16="http://schemas.microsoft.com/office/drawing/2014/main" id="{9BBF451E-84CE-4DBF-9357-DA9E9A44BFE2}"/>
              </a:ext>
            </a:extLst>
          </p:cNvPr>
          <p:cNvSpPr txBox="1"/>
          <p:nvPr/>
        </p:nvSpPr>
        <p:spPr>
          <a:xfrm>
            <a:off x="510139" y="991402"/>
            <a:ext cx="253144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minh</a:t>
            </a:r>
            <a:r>
              <a:rPr lang="en-US" dirty="0">
                <a:solidFill>
                  <a:srgbClr val="0070C0"/>
                </a:solidFill>
              </a:rPr>
              <a:t> </a:t>
            </a:r>
            <a:r>
              <a:rPr lang="en-US" dirty="0" err="1">
                <a:solidFill>
                  <a:srgbClr val="0070C0"/>
                </a:solidFill>
              </a:rPr>
              <a:t>họa</a:t>
            </a:r>
            <a:r>
              <a:rPr lang="en-US" dirty="0">
                <a:solidFill>
                  <a:srgbClr val="0070C0"/>
                </a:solidFill>
              </a:rPr>
              <a:t>:</a:t>
            </a:r>
          </a:p>
        </p:txBody>
      </p:sp>
      <p:pic>
        <p:nvPicPr>
          <p:cNvPr id="5" name="Picture 4" descr="Sơ đồ minh họa thuật toán Merge Sort">
            <a:extLst>
              <a:ext uri="{FF2B5EF4-FFF2-40B4-BE49-F238E27FC236}">
                <a16:creationId xmlns:a16="http://schemas.microsoft.com/office/drawing/2014/main" id="{66E16B61-49A1-4069-B511-C275FBF974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010" y="1679218"/>
            <a:ext cx="5313145" cy="4002093"/>
          </a:xfrm>
          <a:prstGeom prst="rect">
            <a:avLst/>
          </a:prstGeom>
          <a:noFill/>
          <a:ln>
            <a:noFill/>
          </a:ln>
        </p:spPr>
      </p:pic>
      <p:sp>
        <p:nvSpPr>
          <p:cNvPr id="6" name="TextBox 5">
            <a:extLst>
              <a:ext uri="{FF2B5EF4-FFF2-40B4-BE49-F238E27FC236}">
                <a16:creationId xmlns:a16="http://schemas.microsoft.com/office/drawing/2014/main" id="{195B2470-D39B-42EF-A622-6CDDEC4E856F}"/>
              </a:ext>
            </a:extLst>
          </p:cNvPr>
          <p:cNvSpPr txBox="1"/>
          <p:nvPr/>
        </p:nvSpPr>
        <p:spPr>
          <a:xfrm>
            <a:off x="1366788" y="5727031"/>
            <a:ext cx="375385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err="1"/>
              <a:t>Độ</a:t>
            </a:r>
            <a:r>
              <a:rPr lang="en-US" dirty="0"/>
              <a:t> </a:t>
            </a:r>
            <a:r>
              <a:rPr lang="en-US" dirty="0" err="1"/>
              <a:t>phức</a:t>
            </a:r>
            <a:r>
              <a:rPr lang="en-US" dirty="0"/>
              <a:t> </a:t>
            </a:r>
            <a:r>
              <a:rPr lang="en-US" dirty="0" err="1"/>
              <a:t>tạp</a:t>
            </a:r>
            <a:r>
              <a:rPr lang="en-US" dirty="0"/>
              <a:t>: </a:t>
            </a:r>
            <a:r>
              <a:rPr lang="vi-VN" sz="1800" b="1" dirty="0">
                <a:effectLst/>
                <a:latin typeface="Times New Roman" panose="02020603050405020304" pitchFamily="18" charset="0"/>
                <a:ea typeface="Calibri" panose="020F0502020204030204" pitchFamily="34" charset="0"/>
              </a:rPr>
              <a:t>O(N</a:t>
            </a:r>
            <a:r>
              <a:rPr lang="en-US" sz="1800" b="1" dirty="0">
                <a:effectLst/>
                <a:latin typeface="Times New Roman" panose="02020603050405020304" pitchFamily="18" charset="0"/>
                <a:ea typeface="Calibri" panose="020F0502020204030204" pitchFamily="34" charset="0"/>
              </a:rPr>
              <a:t> </a:t>
            </a:r>
            <a:r>
              <a:rPr lang="vi-VN" sz="1800" b="1" dirty="0">
                <a:effectLst/>
                <a:latin typeface="Times New Roman" panose="02020603050405020304" pitchFamily="18" charset="0"/>
                <a:ea typeface="Calibri" panose="020F0502020204030204" pitchFamily="34" charset="0"/>
              </a:rPr>
              <a:t>log(N))</a:t>
            </a:r>
            <a:endParaRPr lang="en-US" b="1" dirty="0"/>
          </a:p>
        </p:txBody>
      </p:sp>
      <p:sp>
        <p:nvSpPr>
          <p:cNvPr id="7" name="TextBox 6">
            <a:extLst>
              <a:ext uri="{FF2B5EF4-FFF2-40B4-BE49-F238E27FC236}">
                <a16:creationId xmlns:a16="http://schemas.microsoft.com/office/drawing/2014/main" id="{457092AF-6299-4211-9EF8-20FB9BD873F2}"/>
              </a:ext>
            </a:extLst>
          </p:cNvPr>
          <p:cNvSpPr txBox="1"/>
          <p:nvPr/>
        </p:nvSpPr>
        <p:spPr>
          <a:xfrm>
            <a:off x="6493847" y="2141231"/>
            <a:ext cx="4671457"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ban </a:t>
            </a:r>
            <a:r>
              <a:rPr lang="en-US" sz="1800" kern="0" dirty="0" err="1">
                <a:solidFill>
                  <a:srgbClr val="333333"/>
                </a:solidFill>
                <a:effectLst/>
                <a:latin typeface="Times New Roman" panose="02020603050405020304" pitchFamily="18" charset="0"/>
                <a:ea typeface="Times New Roman" panose="02020603050405020304" pitchFamily="18" charset="0"/>
              </a:rPr>
              <a:t>đầu</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được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lặp</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lại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hành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động</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cho</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tới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khi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kích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thước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sau</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là</a:t>
            </a:r>
            <a:r>
              <a:rPr lang="en-US" sz="1800" kern="0" dirty="0">
                <a:solidFill>
                  <a:srgbClr val="333333"/>
                </a:solidFill>
                <a:effectLst/>
                <a:latin typeface="Times New Roman" panose="02020603050405020304" pitchFamily="18" charset="0"/>
                <a:ea typeface="Times New Roman" panose="02020603050405020304" pitchFamily="18" charset="0"/>
              </a:rPr>
              <a:t> 1</a:t>
            </a:r>
            <a:endParaRPr lang="en-US" dirty="0"/>
          </a:p>
        </p:txBody>
      </p:sp>
      <p:sp>
        <p:nvSpPr>
          <p:cNvPr id="2" name="TextBox 1">
            <a:extLst>
              <a:ext uri="{FF2B5EF4-FFF2-40B4-BE49-F238E27FC236}">
                <a16:creationId xmlns:a16="http://schemas.microsoft.com/office/drawing/2014/main" id="{488C980F-6F2E-4A48-8643-4C2145CF1079}"/>
              </a:ext>
            </a:extLst>
          </p:cNvPr>
          <p:cNvSpPr txBox="1"/>
          <p:nvPr/>
        </p:nvSpPr>
        <p:spPr>
          <a:xfrm>
            <a:off x="6493847" y="3110299"/>
            <a:ext cx="4559168" cy="923330"/>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kích</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thước</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gộp</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721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4" name="TextBox 3">
            <a:extLst>
              <a:ext uri="{FF2B5EF4-FFF2-40B4-BE49-F238E27FC236}">
                <a16:creationId xmlns:a16="http://schemas.microsoft.com/office/drawing/2014/main" id="{9BBF451E-84CE-4DBF-9357-DA9E9A44BFE2}"/>
              </a:ext>
            </a:extLst>
          </p:cNvPr>
          <p:cNvSpPr txBox="1"/>
          <p:nvPr/>
        </p:nvSpPr>
        <p:spPr>
          <a:xfrm>
            <a:off x="510139" y="991402"/>
            <a:ext cx="2531444"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err="1">
                <a:solidFill>
                  <a:srgbClr val="0070C0"/>
                </a:solidFill>
              </a:rPr>
              <a:t>Ví</a:t>
            </a:r>
            <a:r>
              <a:rPr lang="en-US" dirty="0">
                <a:solidFill>
                  <a:srgbClr val="0070C0"/>
                </a:solidFill>
              </a:rPr>
              <a:t> </a:t>
            </a:r>
            <a:r>
              <a:rPr lang="en-US" dirty="0" err="1">
                <a:solidFill>
                  <a:srgbClr val="0070C0"/>
                </a:solidFill>
              </a:rPr>
              <a:t>dụ</a:t>
            </a:r>
            <a:r>
              <a:rPr lang="en-US" dirty="0">
                <a:solidFill>
                  <a:srgbClr val="0070C0"/>
                </a:solidFill>
              </a:rPr>
              <a:t> </a:t>
            </a:r>
            <a:r>
              <a:rPr lang="en-US" dirty="0" err="1">
                <a:solidFill>
                  <a:srgbClr val="0070C0"/>
                </a:solidFill>
              </a:rPr>
              <a:t>minh</a:t>
            </a:r>
            <a:r>
              <a:rPr lang="en-US" dirty="0">
                <a:solidFill>
                  <a:srgbClr val="0070C0"/>
                </a:solidFill>
              </a:rPr>
              <a:t> </a:t>
            </a:r>
            <a:r>
              <a:rPr lang="en-US" dirty="0" err="1">
                <a:solidFill>
                  <a:srgbClr val="0070C0"/>
                </a:solidFill>
              </a:rPr>
              <a:t>họa</a:t>
            </a:r>
            <a:r>
              <a:rPr lang="en-US" dirty="0">
                <a:solidFill>
                  <a:srgbClr val="0070C0"/>
                </a:solidFill>
              </a:rPr>
              <a:t>:</a:t>
            </a:r>
          </a:p>
        </p:txBody>
      </p:sp>
      <p:pic>
        <p:nvPicPr>
          <p:cNvPr id="5" name="Picture 4" descr="Sơ đồ minh họa thuật toán Merge Sort">
            <a:extLst>
              <a:ext uri="{FF2B5EF4-FFF2-40B4-BE49-F238E27FC236}">
                <a16:creationId xmlns:a16="http://schemas.microsoft.com/office/drawing/2014/main" id="{66E16B61-49A1-4069-B511-C275FBF974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010" y="1679218"/>
            <a:ext cx="5313145" cy="4002093"/>
          </a:xfrm>
          <a:prstGeom prst="rect">
            <a:avLst/>
          </a:prstGeom>
          <a:noFill/>
          <a:ln>
            <a:noFill/>
          </a:ln>
        </p:spPr>
      </p:pic>
      <p:sp>
        <p:nvSpPr>
          <p:cNvPr id="6" name="TextBox 5">
            <a:extLst>
              <a:ext uri="{FF2B5EF4-FFF2-40B4-BE49-F238E27FC236}">
                <a16:creationId xmlns:a16="http://schemas.microsoft.com/office/drawing/2014/main" id="{195B2470-D39B-42EF-A622-6CDDEC4E856F}"/>
              </a:ext>
            </a:extLst>
          </p:cNvPr>
          <p:cNvSpPr txBox="1"/>
          <p:nvPr/>
        </p:nvSpPr>
        <p:spPr>
          <a:xfrm>
            <a:off x="1366788" y="5727031"/>
            <a:ext cx="375385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err="1"/>
              <a:t>Độ</a:t>
            </a:r>
            <a:r>
              <a:rPr lang="en-US" dirty="0"/>
              <a:t> </a:t>
            </a:r>
            <a:r>
              <a:rPr lang="en-US" dirty="0" err="1"/>
              <a:t>phức</a:t>
            </a:r>
            <a:r>
              <a:rPr lang="en-US" dirty="0"/>
              <a:t> </a:t>
            </a:r>
            <a:r>
              <a:rPr lang="en-US" dirty="0" err="1"/>
              <a:t>tạp</a:t>
            </a:r>
            <a:r>
              <a:rPr lang="en-US" dirty="0"/>
              <a:t>: </a:t>
            </a:r>
            <a:r>
              <a:rPr lang="vi-VN" sz="1800" b="1" dirty="0">
                <a:effectLst/>
                <a:latin typeface="Times New Roman" panose="02020603050405020304" pitchFamily="18" charset="0"/>
                <a:ea typeface="Calibri" panose="020F0502020204030204" pitchFamily="34" charset="0"/>
              </a:rPr>
              <a:t>O(N</a:t>
            </a:r>
            <a:r>
              <a:rPr lang="en-US" sz="1800" b="1" dirty="0">
                <a:effectLst/>
                <a:latin typeface="Times New Roman" panose="02020603050405020304" pitchFamily="18" charset="0"/>
                <a:ea typeface="Calibri" panose="020F0502020204030204" pitchFamily="34" charset="0"/>
              </a:rPr>
              <a:t> </a:t>
            </a:r>
            <a:r>
              <a:rPr lang="vi-VN" sz="1800" b="1" dirty="0">
                <a:effectLst/>
                <a:latin typeface="Times New Roman" panose="02020603050405020304" pitchFamily="18" charset="0"/>
                <a:ea typeface="Calibri" panose="020F0502020204030204" pitchFamily="34" charset="0"/>
              </a:rPr>
              <a:t>log(N))</a:t>
            </a:r>
            <a:endParaRPr lang="en-US" b="1" dirty="0"/>
          </a:p>
        </p:txBody>
      </p:sp>
      <p:sp>
        <p:nvSpPr>
          <p:cNvPr id="7" name="TextBox 6">
            <a:extLst>
              <a:ext uri="{FF2B5EF4-FFF2-40B4-BE49-F238E27FC236}">
                <a16:creationId xmlns:a16="http://schemas.microsoft.com/office/drawing/2014/main" id="{457092AF-6299-4211-9EF8-20FB9BD873F2}"/>
              </a:ext>
            </a:extLst>
          </p:cNvPr>
          <p:cNvSpPr txBox="1"/>
          <p:nvPr/>
        </p:nvSpPr>
        <p:spPr>
          <a:xfrm>
            <a:off x="6493847" y="2141231"/>
            <a:ext cx="4671457"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ban </a:t>
            </a:r>
            <a:r>
              <a:rPr lang="en-US" sz="1800" kern="0" dirty="0" err="1">
                <a:solidFill>
                  <a:srgbClr val="333333"/>
                </a:solidFill>
                <a:effectLst/>
                <a:latin typeface="Times New Roman" panose="02020603050405020304" pitchFamily="18" charset="0"/>
                <a:ea typeface="Times New Roman" panose="02020603050405020304" pitchFamily="18" charset="0"/>
              </a:rPr>
              <a:t>đầu</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được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lặp</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lại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hành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động</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cho</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tới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khi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kích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thước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sau</a:t>
            </a:r>
            <a:r>
              <a:rPr lang="en-US" sz="1800" kern="0" dirty="0">
                <a:solidFill>
                  <a:srgbClr val="333333"/>
                </a:solidFill>
                <a:effectLst/>
                <a:latin typeface="Times New Roman" panose="02020603050405020304" pitchFamily="18" charset="0"/>
                <a:ea typeface="Times New Roman" panose="02020603050405020304" pitchFamily="18" charset="0"/>
              </a:rPr>
              <a:t> chia </a:t>
            </a:r>
            <a:r>
              <a:rPr lang="en-US" sz="1800" kern="0" dirty="0" err="1">
                <a:solidFill>
                  <a:srgbClr val="333333"/>
                </a:solidFill>
                <a:effectLst/>
                <a:latin typeface="Times New Roman" panose="02020603050405020304" pitchFamily="18" charset="0"/>
                <a:ea typeface="Times New Roman" panose="02020603050405020304" pitchFamily="18" charset="0"/>
              </a:rPr>
              <a:t>là</a:t>
            </a:r>
            <a:r>
              <a:rPr lang="en-US" sz="1800" kern="0" dirty="0">
                <a:solidFill>
                  <a:srgbClr val="333333"/>
                </a:solidFill>
                <a:effectLst/>
                <a:latin typeface="Times New Roman" panose="02020603050405020304" pitchFamily="18" charset="0"/>
                <a:ea typeface="Times New Roman" panose="02020603050405020304" pitchFamily="18" charset="0"/>
              </a:rPr>
              <a:t> 1</a:t>
            </a:r>
            <a:endParaRPr lang="en-US" dirty="0"/>
          </a:p>
        </p:txBody>
      </p:sp>
      <p:sp>
        <p:nvSpPr>
          <p:cNvPr id="2" name="TextBox 1">
            <a:extLst>
              <a:ext uri="{FF2B5EF4-FFF2-40B4-BE49-F238E27FC236}">
                <a16:creationId xmlns:a16="http://schemas.microsoft.com/office/drawing/2014/main" id="{488C980F-6F2E-4A48-8643-4C2145CF1079}"/>
              </a:ext>
            </a:extLst>
          </p:cNvPr>
          <p:cNvSpPr txBox="1"/>
          <p:nvPr/>
        </p:nvSpPr>
        <p:spPr>
          <a:xfrm>
            <a:off x="6493847" y="3110299"/>
            <a:ext cx="4559168" cy="923330"/>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Khi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kích</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thước</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gộp</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8F46EFB4-CDD4-4DA1-A180-D494FA57CDAC}"/>
              </a:ext>
            </a:extLst>
          </p:cNvPr>
          <p:cNvSpPr txBox="1"/>
          <p:nvPr/>
        </p:nvSpPr>
        <p:spPr>
          <a:xfrm>
            <a:off x="6493846" y="4070439"/>
            <a:ext cx="4559169"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0" dirty="0" err="1">
                <a:solidFill>
                  <a:srgbClr val="333333"/>
                </a:solidFill>
                <a:effectLst/>
                <a:latin typeface="Times New Roman" panose="02020603050405020304" pitchFamily="18" charset="0"/>
                <a:ea typeface="Times New Roman" panose="02020603050405020304" pitchFamily="18" charset="0"/>
              </a:rPr>
              <a:t>Thực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hiện</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gộp</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lại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các</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này</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cho</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tới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khi</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hoàn</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thành</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và</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chỉ</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còn</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một</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mảng</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đã</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sắp</a:t>
            </a:r>
            <a:r>
              <a:rPr lang="en-US" sz="1800" kern="0" dirty="0">
                <a:solidFill>
                  <a:srgbClr val="333333"/>
                </a:solidFill>
                <a:effectLst/>
                <a:latin typeface="Times New Roman" panose="02020603050405020304" pitchFamily="18" charset="0"/>
                <a:ea typeface="Times New Roman" panose="02020603050405020304" pitchFamily="18" charset="0"/>
              </a:rPr>
              <a:t> </a:t>
            </a:r>
            <a:r>
              <a:rPr lang="en-US" sz="1800" kern="0" dirty="0" err="1">
                <a:solidFill>
                  <a:srgbClr val="333333"/>
                </a:solidFill>
                <a:effectLst/>
                <a:latin typeface="Times New Roman" panose="02020603050405020304" pitchFamily="18" charset="0"/>
                <a:ea typeface="Times New Roman" panose="02020603050405020304" pitchFamily="18" charset="0"/>
              </a:rPr>
              <a:t>xếp</a:t>
            </a:r>
            <a:endParaRPr lang="en-US" dirty="0"/>
          </a:p>
        </p:txBody>
      </p:sp>
    </p:spTree>
    <p:extLst>
      <p:ext uri="{BB962C8B-B14F-4D97-AF65-F5344CB8AC3E}">
        <p14:creationId xmlns:p14="http://schemas.microsoft.com/office/powerpoint/2010/main" val="371161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4C001ED-C172-43F9-A57A-EE1698B770B5}"/>
              </a:ext>
            </a:extLst>
          </p:cNvPr>
          <p:cNvSpPr txBox="1"/>
          <p:nvPr/>
        </p:nvSpPr>
        <p:spPr>
          <a:xfrm>
            <a:off x="500514" y="991402"/>
            <a:ext cx="4899259" cy="646331"/>
          </a:xfrm>
          <a:prstGeom prst="rect">
            <a:avLst/>
          </a:prstGeom>
          <a:noFill/>
        </p:spPr>
        <p:txBody>
          <a:bodyPr wrap="square" rtlCol="0">
            <a:spAutoFit/>
          </a:bodyPr>
          <a:lstStyle/>
          <a:p>
            <a:pPr marL="285750" indent="-285750">
              <a:buFont typeface="Wingdings" panose="05000000000000000000" pitchFamily="2" charset="2"/>
              <a:buChar char="v"/>
            </a:pPr>
            <a:r>
              <a:rPr lang="vi-VN" b="1" kern="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Triển khai thuật toán Merge Sort trong C++: </a:t>
            </a:r>
            <a:endParaRPr lang="en-US" b="1" kern="1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51886631-748A-4E67-9099-D5B609B5A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3" y="1540042"/>
            <a:ext cx="5818471" cy="4724937"/>
          </a:xfrm>
          <a:prstGeom prst="rect">
            <a:avLst/>
          </a:prstGeom>
        </p:spPr>
      </p:pic>
    </p:spTree>
    <p:extLst>
      <p:ext uri="{BB962C8B-B14F-4D97-AF65-F5344CB8AC3E}">
        <p14:creationId xmlns:p14="http://schemas.microsoft.com/office/powerpoint/2010/main" val="192971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D6DCF-0BFC-42A5-B429-72A25A52326B}"/>
              </a:ext>
            </a:extLst>
          </p:cNvPr>
          <p:cNvSpPr txBox="1"/>
          <p:nvPr/>
        </p:nvSpPr>
        <p:spPr>
          <a:xfrm>
            <a:off x="259882" y="134754"/>
            <a:ext cx="3955983" cy="492443"/>
          </a:xfrm>
          <a:prstGeom prst="rect">
            <a:avLst/>
          </a:prstGeom>
          <a:noFill/>
        </p:spPr>
        <p:txBody>
          <a:bodyPr wrap="square" rtlCol="0">
            <a:spAutoFit/>
          </a:bodyPr>
          <a:lstStyle/>
          <a:p>
            <a:r>
              <a:rPr lang="en-US" sz="2600" b="1" dirty="0">
                <a:solidFill>
                  <a:schemeClr val="bg1"/>
                </a:solidFill>
                <a:latin typeface="Times New Roman" panose="02020603050405020304" pitchFamily="18" charset="0"/>
                <a:cs typeface="Times New Roman" panose="02020603050405020304" pitchFamily="18" charset="0"/>
              </a:rPr>
              <a:t>I. Merge Sort</a:t>
            </a:r>
          </a:p>
        </p:txBody>
      </p:sp>
      <p:sp>
        <p:nvSpPr>
          <p:cNvPr id="2" name="TextBox 1">
            <a:extLst>
              <a:ext uri="{FF2B5EF4-FFF2-40B4-BE49-F238E27FC236}">
                <a16:creationId xmlns:a16="http://schemas.microsoft.com/office/drawing/2014/main" id="{74C001ED-C172-43F9-A57A-EE1698B770B5}"/>
              </a:ext>
            </a:extLst>
          </p:cNvPr>
          <p:cNvSpPr txBox="1"/>
          <p:nvPr/>
        </p:nvSpPr>
        <p:spPr>
          <a:xfrm>
            <a:off x="500514" y="991402"/>
            <a:ext cx="4899259" cy="646331"/>
          </a:xfrm>
          <a:prstGeom prst="rect">
            <a:avLst/>
          </a:prstGeom>
          <a:noFill/>
        </p:spPr>
        <p:txBody>
          <a:bodyPr wrap="square" rtlCol="0">
            <a:spAutoFit/>
          </a:bodyPr>
          <a:lstStyle/>
          <a:p>
            <a:pPr marL="285750" indent="-285750">
              <a:buFont typeface="Wingdings" panose="05000000000000000000" pitchFamily="2" charset="2"/>
              <a:buChar char="v"/>
            </a:pPr>
            <a:r>
              <a:rPr lang="vi-VN" b="1" kern="1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Triển khai thuật toán Merge Sort trong C++: </a:t>
            </a:r>
            <a:endParaRPr lang="en-US" b="1" kern="1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51886631-748A-4E67-9099-D5B609B5A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3" y="1540042"/>
            <a:ext cx="5818471" cy="4724937"/>
          </a:xfrm>
          <a:prstGeom prst="rect">
            <a:avLst/>
          </a:prstGeom>
        </p:spPr>
      </p:pic>
      <p:pic>
        <p:nvPicPr>
          <p:cNvPr id="5" name="Picture 4">
            <a:extLst>
              <a:ext uri="{FF2B5EF4-FFF2-40B4-BE49-F238E27FC236}">
                <a16:creationId xmlns:a16="http://schemas.microsoft.com/office/drawing/2014/main" id="{A8944EE5-3152-44A3-B136-801E5FF16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914" y="1472665"/>
            <a:ext cx="6163535" cy="4792314"/>
          </a:xfrm>
          <a:prstGeom prst="rect">
            <a:avLst/>
          </a:prstGeom>
        </p:spPr>
      </p:pic>
    </p:spTree>
    <p:extLst>
      <p:ext uri="{BB962C8B-B14F-4D97-AF65-F5344CB8AC3E}">
        <p14:creationId xmlns:p14="http://schemas.microsoft.com/office/powerpoint/2010/main" val="3405539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2103</Words>
  <Application>Microsoft Office PowerPoint</Application>
  <PresentationFormat>Widescreen</PresentationFormat>
  <Paragraphs>150</Paragraphs>
  <Slides>32</Slides>
  <Notes>0</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Aptos</vt:lpstr>
      <vt:lpstr>Arial</vt:lpstr>
      <vt:lpstr>Calibri</vt:lpstr>
      <vt:lpstr>Calibri Light</vt:lpstr>
      <vt:lpstr>Cambria</vt:lpstr>
      <vt:lpstr>Nunito</vt:lpstr>
      <vt:lpstr>Open Sans</vt:lpstr>
      <vt:lpstr>Symbol</vt:lpstr>
      <vt:lpstr>Tahoma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Tony</dc:creator>
  <cp:lastModifiedBy>Phil Tony</cp:lastModifiedBy>
  <cp:revision>8</cp:revision>
  <dcterms:created xsi:type="dcterms:W3CDTF">2024-03-09T13:33:30Z</dcterms:created>
  <dcterms:modified xsi:type="dcterms:W3CDTF">2024-03-13T12:11:52Z</dcterms:modified>
</cp:coreProperties>
</file>