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258" r:id="rId3"/>
    <p:sldId id="261" r:id="rId4"/>
    <p:sldId id="262" r:id="rId5"/>
    <p:sldId id="269" r:id="rId6"/>
    <p:sldId id="265"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49" r:id="rId46"/>
    <p:sldId id="339" r:id="rId47"/>
    <p:sldId id="340" r:id="rId48"/>
    <p:sldId id="341" r:id="rId49"/>
    <p:sldId id="343" r:id="rId50"/>
    <p:sldId id="344" r:id="rId51"/>
    <p:sldId id="345" r:id="rId52"/>
    <p:sldId id="347" r:id="rId53"/>
    <p:sldId id="348" r:id="rId54"/>
    <p:sldId id="281" r:id="rId55"/>
  </p:sldIdLst>
  <p:sldSz cx="9144000" cy="5143500" type="screen16x9"/>
  <p:notesSz cx="6858000" cy="9144000"/>
  <p:embeddedFontLst>
    <p:embeddedFont>
      <p:font typeface="Anaheim" panose="020B0600070205080204" charset="0"/>
      <p:regular r:id="rId57"/>
    </p:embeddedFont>
    <p:embeddedFont>
      <p:font typeface="Barlow" panose="020F0502020204030204" pitchFamily="2" charset="0"/>
      <p:regular r:id="rId58"/>
      <p:bold r:id="rId59"/>
      <p:italic r:id="rId60"/>
      <p:boldItalic r:id="rId61"/>
    </p:embeddedFont>
    <p:embeddedFont>
      <p:font typeface="Barlow Condensed ExtraBold" panose="020F0502020204030204" pitchFamily="2" charset="0"/>
      <p:bold r:id="rId62"/>
      <p:boldItalic r:id="rId63"/>
    </p:embeddedFont>
    <p:embeddedFont>
      <p:font typeface="Nunito Light" panose="020F0502020204030204" pitchFamily="2" charset="0"/>
      <p:regular r:id="rId64"/>
      <p:italic r:id="rId65"/>
    </p:embeddedFont>
    <p:embeddedFont>
      <p:font typeface="Overpass Mono" panose="020B0600070205080204" charset="0"/>
      <p:regular r:id="rId66"/>
      <p:bold r:id="rId67"/>
    </p:embeddedFont>
    <p:embeddedFont>
      <p:font typeface="Raleway SemiBold" pitchFamily="2" charset="0"/>
      <p:bold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9372EF-8DB2-4448-BCA9-E0EB7948AB9E}">
  <a:tblStyle styleId="{159372EF-8DB2-4448-BCA9-E0EB7948AB9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03C6FB-3A7F-4A71-9E5E-27F1EBBB18A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6" autoAdjust="0"/>
    <p:restoredTop sz="94660"/>
  </p:normalViewPr>
  <p:slideViewPr>
    <p:cSldViewPr snapToGrid="0">
      <p:cViewPr varScale="1">
        <p:scale>
          <a:sx n="142" d="100"/>
          <a:sy n="142" d="100"/>
        </p:scale>
        <p:origin x="8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3078530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185172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8EE58B99-5AF6-6B6A-83E9-498C261C8086}"/>
            </a:ext>
          </a:extLst>
        </p:cNvPr>
        <p:cNvGrpSpPr/>
        <p:nvPr/>
      </p:nvGrpSpPr>
      <p:grpSpPr>
        <a:xfrm>
          <a:off x="0" y="0"/>
          <a:ext cx="0" cy="0"/>
          <a:chOff x="0" y="0"/>
          <a:chExt cx="0" cy="0"/>
        </a:xfrm>
      </p:grpSpPr>
      <p:sp>
        <p:nvSpPr>
          <p:cNvPr id="503" name="Google Shape;503;g8b2f66a28e_0_74:notes">
            <a:extLst>
              <a:ext uri="{FF2B5EF4-FFF2-40B4-BE49-F238E27FC236}">
                <a16:creationId xmlns:a16="http://schemas.microsoft.com/office/drawing/2014/main" id="{1E026427-07E3-8F06-0363-97605D5CA6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a:extLst>
              <a:ext uri="{FF2B5EF4-FFF2-40B4-BE49-F238E27FC236}">
                <a16:creationId xmlns:a16="http://schemas.microsoft.com/office/drawing/2014/main" id="{EBC824C6-167E-DAE3-803A-5CE0E619D8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717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a:extLst>
            <a:ext uri="{FF2B5EF4-FFF2-40B4-BE49-F238E27FC236}">
              <a16:creationId xmlns:a16="http://schemas.microsoft.com/office/drawing/2014/main" id="{B40859BC-2B04-98B6-696C-4C44B34BBEDA}"/>
            </a:ext>
          </a:extLst>
        </p:cNvPr>
        <p:cNvGrpSpPr/>
        <p:nvPr/>
      </p:nvGrpSpPr>
      <p:grpSpPr>
        <a:xfrm>
          <a:off x="0" y="0"/>
          <a:ext cx="0" cy="0"/>
          <a:chOff x="0" y="0"/>
          <a:chExt cx="0" cy="0"/>
        </a:xfrm>
      </p:grpSpPr>
      <p:sp>
        <p:nvSpPr>
          <p:cNvPr id="771" name="Google Shape;771;g8de203a353_0_125:notes">
            <a:extLst>
              <a:ext uri="{FF2B5EF4-FFF2-40B4-BE49-F238E27FC236}">
                <a16:creationId xmlns:a16="http://schemas.microsoft.com/office/drawing/2014/main" id="{4FD30200-E1FB-5991-AC2C-F69046AEEB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a:extLst>
              <a:ext uri="{FF2B5EF4-FFF2-40B4-BE49-F238E27FC236}">
                <a16:creationId xmlns:a16="http://schemas.microsoft.com/office/drawing/2014/main" id="{5F44FCCC-5F8C-A7CB-D758-E6C464F06A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34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04603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6" r:id="rId4"/>
    <p:sldLayoutId id="2147483657" r:id="rId5"/>
    <p:sldLayoutId id="2147483658" r:id="rId6"/>
    <p:sldLayoutId id="2147483659" r:id="rId7"/>
    <p:sldLayoutId id="2147483661" r:id="rId8"/>
    <p:sldLayoutId id="2147483663" r:id="rId9"/>
    <p:sldLayoutId id="2147483665" r:id="rId10"/>
    <p:sldLayoutId id="2147483668" r:id="rId11"/>
    <p:sldLayoutId id="2147483669" r:id="rId12"/>
    <p:sldLayoutId id="2147483670" r:id="rId13"/>
    <p:sldLayoutId id="2147483673" r:id="rId14"/>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2748283" y="718786"/>
            <a:ext cx="3868497" cy="1083880"/>
          </a:xfrm>
          <a:prstGeom prst="rect">
            <a:avLst/>
          </a:prstGeom>
        </p:spPr>
        <p:txBody>
          <a:bodyPr spcFirstLastPara="1" wrap="square" lIns="91425" tIns="91425" rIns="91425" bIns="0" anchor="b" anchorCtr="0">
            <a:noAutofit/>
          </a:bodyPr>
          <a:lstStyle/>
          <a:p>
            <a:pPr marL="0" lvl="0" indent="0" algn="just" rtl="0">
              <a:spcBef>
                <a:spcPts val="0"/>
              </a:spcBef>
              <a:spcAft>
                <a:spcPts val="0"/>
              </a:spcAft>
              <a:buNone/>
            </a:pPr>
            <a:r>
              <a:rPr lang="vi-VN"/>
              <a:t>TEAM 5</a:t>
            </a:r>
          </a:p>
        </p:txBody>
      </p:sp>
      <p:sp>
        <p:nvSpPr>
          <p:cNvPr id="335" name="Google Shape;335;p27"/>
          <p:cNvSpPr txBox="1">
            <a:spLocks noGrp="1"/>
          </p:cNvSpPr>
          <p:nvPr>
            <p:ph type="subTitle" idx="1"/>
          </p:nvPr>
        </p:nvSpPr>
        <p:spPr>
          <a:xfrm>
            <a:off x="844062" y="3285812"/>
            <a:ext cx="6948084" cy="93449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vi-VN" sz="2100" err="1">
                <a:solidFill>
                  <a:schemeClr val="dk2"/>
                </a:solidFill>
              </a:rPr>
              <a:t>Merge</a:t>
            </a:r>
            <a:r>
              <a:rPr lang="vi-VN" sz="2100">
                <a:solidFill>
                  <a:schemeClr val="dk2"/>
                </a:solidFill>
              </a:rPr>
              <a:t> sort</a:t>
            </a:r>
            <a:endParaRPr lang="vi-VN">
              <a:solidFill>
                <a:schemeClr val="dk2"/>
              </a:solidFill>
            </a:endParaRPr>
          </a:p>
          <a:p>
            <a:pPr marL="0" lvl="0" indent="0" algn="l" rtl="0">
              <a:spcBef>
                <a:spcPts val="0"/>
              </a:spcBef>
              <a:spcAft>
                <a:spcPts val="0"/>
              </a:spcAft>
              <a:buNone/>
            </a:pPr>
            <a:r>
              <a:rPr lang="vi-VN" sz="2100">
                <a:solidFill>
                  <a:schemeClr val="dk2"/>
                </a:solidFill>
              </a:rPr>
              <a:t>Cấu trúc </a:t>
            </a:r>
            <a:r>
              <a:rPr lang="vi-VN" sz="2100" err="1">
                <a:solidFill>
                  <a:schemeClr val="dk2"/>
                </a:solidFill>
              </a:rPr>
              <a:t>priority</a:t>
            </a:r>
            <a:r>
              <a:rPr lang="vi-VN" sz="2100">
                <a:solidFill>
                  <a:schemeClr val="dk2"/>
                </a:solidFill>
              </a:rPr>
              <a:t> queue (dùng </a:t>
            </a:r>
            <a:r>
              <a:rPr lang="vi-VN" sz="2100" err="1">
                <a:solidFill>
                  <a:schemeClr val="dk2"/>
                </a:solidFill>
              </a:rPr>
              <a:t>heap</a:t>
            </a:r>
            <a:r>
              <a:rPr lang="vi-VN" sz="2100">
                <a:solidFill>
                  <a:schemeClr val="dk2"/>
                </a:solidFill>
              </a:rPr>
              <a:t>)</a:t>
            </a:r>
          </a:p>
          <a:p>
            <a:pPr marL="0" lvl="0" indent="0" algn="l" rtl="0">
              <a:spcBef>
                <a:spcPts val="0"/>
              </a:spcBef>
              <a:spcAft>
                <a:spcPts val="0"/>
              </a:spcAft>
              <a:buNone/>
            </a:pPr>
            <a:r>
              <a:rPr lang="vi-VN" sz="2100">
                <a:solidFill>
                  <a:schemeClr val="dk2"/>
                </a:solidFill>
              </a:rPr>
              <a:t>Bài tập</a:t>
            </a:r>
            <a:endParaRPr sz="2100">
              <a:solidFill>
                <a:schemeClr val="dk2"/>
              </a:solidFill>
            </a:endParaRPr>
          </a:p>
        </p:txBody>
      </p:sp>
      <p:grpSp>
        <p:nvGrpSpPr>
          <p:cNvPr id="10" name="Google Shape;1194;p58">
            <a:extLst>
              <a:ext uri="{FF2B5EF4-FFF2-40B4-BE49-F238E27FC236}">
                <a16:creationId xmlns:a16="http://schemas.microsoft.com/office/drawing/2014/main" id="{48AFDF71-4770-F976-7274-EB631FD9805E}"/>
              </a:ext>
            </a:extLst>
          </p:cNvPr>
          <p:cNvGrpSpPr/>
          <p:nvPr/>
        </p:nvGrpSpPr>
        <p:grpSpPr>
          <a:xfrm>
            <a:off x="544515" y="3374039"/>
            <a:ext cx="184996" cy="160371"/>
            <a:chOff x="5037700" y="2430325"/>
            <a:chExt cx="75955" cy="65850"/>
          </a:xfrm>
        </p:grpSpPr>
        <p:sp>
          <p:nvSpPr>
            <p:cNvPr id="11" name="Google Shape;1195;p58">
              <a:extLst>
                <a:ext uri="{FF2B5EF4-FFF2-40B4-BE49-F238E27FC236}">
                  <a16:creationId xmlns:a16="http://schemas.microsoft.com/office/drawing/2014/main" id="{861C033A-0238-4D61-AEC6-45D351F0FD3B}"/>
                </a:ext>
              </a:extLst>
            </p:cNvPr>
            <p:cNvSpPr/>
            <p:nvPr/>
          </p:nvSpPr>
          <p:spPr>
            <a:xfrm>
              <a:off x="5059705"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96;p58">
              <a:extLst>
                <a:ext uri="{FF2B5EF4-FFF2-40B4-BE49-F238E27FC236}">
                  <a16:creationId xmlns:a16="http://schemas.microsoft.com/office/drawing/2014/main" id="{2DA08A27-C098-02B1-68F9-8A8E1588935C}"/>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194;p58">
            <a:extLst>
              <a:ext uri="{FF2B5EF4-FFF2-40B4-BE49-F238E27FC236}">
                <a16:creationId xmlns:a16="http://schemas.microsoft.com/office/drawing/2014/main" id="{9BB0935A-5082-D9AE-AF64-561DB7057C6C}"/>
              </a:ext>
            </a:extLst>
          </p:cNvPr>
          <p:cNvGrpSpPr/>
          <p:nvPr/>
        </p:nvGrpSpPr>
        <p:grpSpPr>
          <a:xfrm>
            <a:off x="550832" y="3672874"/>
            <a:ext cx="184984" cy="160371"/>
            <a:chOff x="5037700" y="2430325"/>
            <a:chExt cx="75950" cy="65850"/>
          </a:xfrm>
        </p:grpSpPr>
        <p:sp>
          <p:nvSpPr>
            <p:cNvPr id="14" name="Google Shape;1195;p58">
              <a:extLst>
                <a:ext uri="{FF2B5EF4-FFF2-40B4-BE49-F238E27FC236}">
                  <a16:creationId xmlns:a16="http://schemas.microsoft.com/office/drawing/2014/main" id="{52B5787A-3BBE-E9AD-0CCB-89D82D436A8F}"/>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6;p58">
              <a:extLst>
                <a:ext uri="{FF2B5EF4-FFF2-40B4-BE49-F238E27FC236}">
                  <a16:creationId xmlns:a16="http://schemas.microsoft.com/office/drawing/2014/main" id="{3156DBFB-C6C1-5CCE-69B7-3A15C1F47DF8}"/>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194;p58">
            <a:extLst>
              <a:ext uri="{FF2B5EF4-FFF2-40B4-BE49-F238E27FC236}">
                <a16:creationId xmlns:a16="http://schemas.microsoft.com/office/drawing/2014/main" id="{15FB9E82-1B48-3CC6-3DFD-E21359838BCF}"/>
              </a:ext>
            </a:extLst>
          </p:cNvPr>
          <p:cNvGrpSpPr/>
          <p:nvPr/>
        </p:nvGrpSpPr>
        <p:grpSpPr>
          <a:xfrm>
            <a:off x="550832" y="3971709"/>
            <a:ext cx="184984" cy="160371"/>
            <a:chOff x="5037700" y="2430325"/>
            <a:chExt cx="75950" cy="65850"/>
          </a:xfrm>
        </p:grpSpPr>
        <p:sp>
          <p:nvSpPr>
            <p:cNvPr id="17" name="Google Shape;1195;p58">
              <a:extLst>
                <a:ext uri="{FF2B5EF4-FFF2-40B4-BE49-F238E27FC236}">
                  <a16:creationId xmlns:a16="http://schemas.microsoft.com/office/drawing/2014/main" id="{7E9CDFAD-913E-3A03-330E-C58E2E381BF0}"/>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6;p58">
              <a:extLst>
                <a:ext uri="{FF2B5EF4-FFF2-40B4-BE49-F238E27FC236}">
                  <a16:creationId xmlns:a16="http://schemas.microsoft.com/office/drawing/2014/main" id="{5D78C6C7-BCC5-0A78-CBBA-C39FC191C0EA}"/>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349;p29">
            <a:extLst>
              <a:ext uri="{FF2B5EF4-FFF2-40B4-BE49-F238E27FC236}">
                <a16:creationId xmlns:a16="http://schemas.microsoft.com/office/drawing/2014/main" id="{431D660B-275F-07D6-4D2D-EBB08B3F7381}"/>
              </a:ext>
            </a:extLst>
          </p:cNvPr>
          <p:cNvSpPr txBox="1">
            <a:spLocks/>
          </p:cNvSpPr>
          <p:nvPr/>
        </p:nvSpPr>
        <p:spPr>
          <a:xfrm flipH="1">
            <a:off x="844062" y="1938382"/>
            <a:ext cx="5688107" cy="1211714"/>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Anaheim"/>
              <a:buNone/>
              <a:defRPr sz="21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9pPr>
          </a:lstStyle>
          <a:p>
            <a:pPr marL="0" indent="0"/>
            <a:r>
              <a:rPr lang="vi-VN" b="1">
                <a:latin typeface="Overpass Mono"/>
                <a:ea typeface="Overpass Mono"/>
                <a:cs typeface="Overpass Mono"/>
                <a:sym typeface="Overpass Mono"/>
              </a:rPr>
              <a:t>23520277: Trương Trọng Đạt</a:t>
            </a:r>
          </a:p>
          <a:p>
            <a:pPr marL="0" indent="0"/>
            <a:r>
              <a:rPr lang="vi-VN" b="1">
                <a:latin typeface="Overpass Mono"/>
                <a:ea typeface="Overpass Mono"/>
                <a:cs typeface="Overpass Mono"/>
                <a:sym typeface="Overpass Mono"/>
              </a:rPr>
              <a:t>23520743: Lý Đăng Khoa</a:t>
            </a:r>
          </a:p>
          <a:p>
            <a:pPr marL="0" indent="0"/>
            <a:r>
              <a:rPr lang="vi-VN" b="1">
                <a:latin typeface="Overpass Mono"/>
                <a:ea typeface="Overpass Mono"/>
                <a:cs typeface="Overpass Mono"/>
                <a:sym typeface="Overpass Mono"/>
              </a:rPr>
              <a:t>23520941: Nguyễn Nhữ Hoàng Minh</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B972A5-066C-FB6D-06E9-5D57514FD498}"/>
              </a:ext>
            </a:extLst>
          </p:cNvPr>
          <p:cNvSpPr>
            <a:spLocks noGrp="1"/>
          </p:cNvSpPr>
          <p:nvPr>
            <p:ph type="title"/>
          </p:nvPr>
        </p:nvSpPr>
        <p:spPr>
          <a:xfrm>
            <a:off x="1273026" y="257789"/>
            <a:ext cx="6780728" cy="669000"/>
          </a:xfrm>
        </p:spPr>
        <p:txBody>
          <a:bodyPr/>
          <a:lstStyle/>
          <a:p>
            <a:r>
              <a:rPr lang="vi-VN"/>
              <a:t>Ví Dụ Quá Trình Ghép (Merge)</a:t>
            </a:r>
          </a:p>
        </p:txBody>
      </p:sp>
      <p:pic>
        <p:nvPicPr>
          <p:cNvPr id="9218" name="Picture 2">
            <a:extLst>
              <a:ext uri="{FF2B5EF4-FFF2-40B4-BE49-F238E27FC236}">
                <a16:creationId xmlns:a16="http://schemas.microsoft.com/office/drawing/2014/main" id="{069C24E9-F43F-56EF-C13B-ABDDAF45B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077" y="632483"/>
            <a:ext cx="5389050" cy="179129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F42ED00-AD99-0511-8380-2BB3E698D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68" y="2486967"/>
            <a:ext cx="8691592" cy="1276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69355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5A5EA274-1F8D-0D2E-7407-9DB763129967}"/>
              </a:ext>
            </a:extLst>
          </p:cNvPr>
          <p:cNvSpPr>
            <a:spLocks noGrp="1"/>
          </p:cNvSpPr>
          <p:nvPr>
            <p:ph type="title"/>
          </p:nvPr>
        </p:nvSpPr>
        <p:spPr>
          <a:xfrm>
            <a:off x="1313107" y="222320"/>
            <a:ext cx="6831082" cy="669925"/>
          </a:xfrm>
        </p:spPr>
        <p:txBody>
          <a:bodyPr/>
          <a:lstStyle/>
          <a:p>
            <a:r>
              <a:rPr lang="vi-VN"/>
              <a:t>Ví Dụ Quá Trình Ghép (Merge)</a:t>
            </a:r>
          </a:p>
        </p:txBody>
      </p:sp>
      <p:pic>
        <p:nvPicPr>
          <p:cNvPr id="10242" name="Picture 2">
            <a:extLst>
              <a:ext uri="{FF2B5EF4-FFF2-40B4-BE49-F238E27FC236}">
                <a16:creationId xmlns:a16="http://schemas.microsoft.com/office/drawing/2014/main" id="{A61A150B-A057-360B-2A9C-ADBF5AE7B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2245"/>
            <a:ext cx="6255099" cy="378023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2FF89C96-AAB7-B043-1246-A25293EAC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099" y="3382317"/>
            <a:ext cx="294322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 name="Hình ảnh 4">
            <a:extLst>
              <a:ext uri="{FF2B5EF4-FFF2-40B4-BE49-F238E27FC236}">
                <a16:creationId xmlns:a16="http://schemas.microsoft.com/office/drawing/2014/main" id="{676BCC02-728F-79E6-87F6-CF914C403F91}"/>
              </a:ext>
            </a:extLst>
          </p:cNvPr>
          <p:cNvPicPr>
            <a:picLocks noChangeAspect="1"/>
          </p:cNvPicPr>
          <p:nvPr/>
        </p:nvPicPr>
        <p:blipFill>
          <a:blip r:embed="rId4"/>
          <a:stretch>
            <a:fillRect/>
          </a:stretch>
        </p:blipFill>
        <p:spPr>
          <a:xfrm>
            <a:off x="6946355" y="892245"/>
            <a:ext cx="1560711" cy="597460"/>
          </a:xfrm>
          <a:prstGeom prst="rect">
            <a:avLst/>
          </a:prstGeom>
        </p:spPr>
      </p:pic>
    </p:spTree>
    <p:extLst>
      <p:ext uri="{BB962C8B-B14F-4D97-AF65-F5344CB8AC3E}">
        <p14:creationId xmlns:p14="http://schemas.microsoft.com/office/powerpoint/2010/main" val="323023051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D372F0F6-D7D2-7E52-B130-6C46703A475D}"/>
              </a:ext>
            </a:extLst>
          </p:cNvPr>
          <p:cNvSpPr>
            <a:spLocks noGrp="1"/>
          </p:cNvSpPr>
          <p:nvPr>
            <p:ph type="title"/>
          </p:nvPr>
        </p:nvSpPr>
        <p:spPr>
          <a:xfrm>
            <a:off x="1273026" y="257789"/>
            <a:ext cx="6780728" cy="669000"/>
          </a:xfrm>
        </p:spPr>
        <p:txBody>
          <a:bodyPr/>
          <a:lstStyle/>
          <a:p>
            <a:r>
              <a:rPr lang="vi-VN"/>
              <a:t>Ví Dụ Quá Trình Ghép (Merge)</a:t>
            </a:r>
          </a:p>
        </p:txBody>
      </p:sp>
      <p:pic>
        <p:nvPicPr>
          <p:cNvPr id="7" name="Hình ảnh 6">
            <a:extLst>
              <a:ext uri="{FF2B5EF4-FFF2-40B4-BE49-F238E27FC236}">
                <a16:creationId xmlns:a16="http://schemas.microsoft.com/office/drawing/2014/main" id="{FFB5D029-B30C-BD45-EAC0-615D52B03839}"/>
              </a:ext>
            </a:extLst>
          </p:cNvPr>
          <p:cNvPicPr>
            <a:picLocks noChangeAspect="1"/>
          </p:cNvPicPr>
          <p:nvPr/>
        </p:nvPicPr>
        <p:blipFill>
          <a:blip r:embed="rId2"/>
          <a:stretch>
            <a:fillRect/>
          </a:stretch>
        </p:blipFill>
        <p:spPr>
          <a:xfrm>
            <a:off x="-176719" y="2895679"/>
            <a:ext cx="1609483" cy="658425"/>
          </a:xfrm>
          <a:prstGeom prst="rect">
            <a:avLst/>
          </a:prstGeom>
        </p:spPr>
      </p:pic>
      <p:pic>
        <p:nvPicPr>
          <p:cNvPr id="11266" name="Picture 2">
            <a:extLst>
              <a:ext uri="{FF2B5EF4-FFF2-40B4-BE49-F238E27FC236}">
                <a16:creationId xmlns:a16="http://schemas.microsoft.com/office/drawing/2014/main" id="{4FEEB7C0-CE28-CDE3-A6F9-6EEAF727F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252" y="773723"/>
            <a:ext cx="7673748" cy="440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1597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9D62D720-A242-E335-0DB0-6904E65E1340}"/>
              </a:ext>
            </a:extLst>
          </p:cNvPr>
          <p:cNvPicPr>
            <a:picLocks noChangeAspect="1"/>
          </p:cNvPicPr>
          <p:nvPr/>
        </p:nvPicPr>
        <p:blipFill>
          <a:blip r:embed="rId2"/>
          <a:stretch>
            <a:fillRect/>
          </a:stretch>
        </p:blipFill>
        <p:spPr>
          <a:xfrm>
            <a:off x="7143504" y="745331"/>
            <a:ext cx="1609483" cy="658425"/>
          </a:xfrm>
          <a:prstGeom prst="rect">
            <a:avLst/>
          </a:prstGeom>
        </p:spPr>
      </p:pic>
      <p:sp>
        <p:nvSpPr>
          <p:cNvPr id="5" name="Tiêu đề 1">
            <a:extLst>
              <a:ext uri="{FF2B5EF4-FFF2-40B4-BE49-F238E27FC236}">
                <a16:creationId xmlns:a16="http://schemas.microsoft.com/office/drawing/2014/main" id="{20B05880-1C16-581A-0D5C-53BD555A64DB}"/>
              </a:ext>
            </a:extLst>
          </p:cNvPr>
          <p:cNvSpPr>
            <a:spLocks noGrp="1"/>
          </p:cNvSpPr>
          <p:nvPr>
            <p:ph type="title"/>
          </p:nvPr>
        </p:nvSpPr>
        <p:spPr>
          <a:xfrm>
            <a:off x="1273026" y="257789"/>
            <a:ext cx="6780728" cy="669000"/>
          </a:xfrm>
        </p:spPr>
        <p:txBody>
          <a:bodyPr/>
          <a:lstStyle/>
          <a:p>
            <a:r>
              <a:rPr lang="vi-VN"/>
              <a:t>Ví Dụ Quá Trình Ghép (Merge)</a:t>
            </a:r>
          </a:p>
        </p:txBody>
      </p:sp>
      <p:pic>
        <p:nvPicPr>
          <p:cNvPr id="6" name="Hình ảnh 5">
            <a:extLst>
              <a:ext uri="{FF2B5EF4-FFF2-40B4-BE49-F238E27FC236}">
                <a16:creationId xmlns:a16="http://schemas.microsoft.com/office/drawing/2014/main" id="{418EEAE3-E6BC-2B65-1987-D90DEC06C851}"/>
              </a:ext>
            </a:extLst>
          </p:cNvPr>
          <p:cNvPicPr>
            <a:picLocks noChangeAspect="1"/>
          </p:cNvPicPr>
          <p:nvPr/>
        </p:nvPicPr>
        <p:blipFill>
          <a:blip r:embed="rId3"/>
          <a:stretch>
            <a:fillRect/>
          </a:stretch>
        </p:blipFill>
        <p:spPr>
          <a:xfrm>
            <a:off x="293914" y="1343130"/>
            <a:ext cx="8556171" cy="3257876"/>
          </a:xfrm>
          <a:prstGeom prst="rect">
            <a:avLst/>
          </a:prstGeom>
        </p:spPr>
      </p:pic>
    </p:spTree>
    <p:extLst>
      <p:ext uri="{BB962C8B-B14F-4D97-AF65-F5344CB8AC3E}">
        <p14:creationId xmlns:p14="http://schemas.microsoft.com/office/powerpoint/2010/main" val="270208036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1AC7BDBF-A57F-0D94-ECB7-F6BAE5C8DE34}"/>
              </a:ext>
            </a:extLst>
          </p:cNvPr>
          <p:cNvSpPr>
            <a:spLocks noGrp="1"/>
          </p:cNvSpPr>
          <p:nvPr>
            <p:ph type="title"/>
          </p:nvPr>
        </p:nvSpPr>
        <p:spPr>
          <a:xfrm>
            <a:off x="1273026" y="257789"/>
            <a:ext cx="6780728" cy="669000"/>
          </a:xfrm>
        </p:spPr>
        <p:txBody>
          <a:bodyPr/>
          <a:lstStyle/>
          <a:p>
            <a:r>
              <a:rPr lang="vi-VN"/>
              <a:t>Ví Dụ Quá Trình Ghép (Merge)</a:t>
            </a:r>
          </a:p>
        </p:txBody>
      </p:sp>
      <p:pic>
        <p:nvPicPr>
          <p:cNvPr id="6" name="Hình ảnh 5">
            <a:extLst>
              <a:ext uri="{FF2B5EF4-FFF2-40B4-BE49-F238E27FC236}">
                <a16:creationId xmlns:a16="http://schemas.microsoft.com/office/drawing/2014/main" id="{D4EF4C91-61C0-7AC6-AD7C-3C1D849F320D}"/>
              </a:ext>
            </a:extLst>
          </p:cNvPr>
          <p:cNvPicPr>
            <a:picLocks noChangeAspect="1"/>
          </p:cNvPicPr>
          <p:nvPr/>
        </p:nvPicPr>
        <p:blipFill>
          <a:blip r:embed="rId2"/>
          <a:stretch>
            <a:fillRect/>
          </a:stretch>
        </p:blipFill>
        <p:spPr>
          <a:xfrm>
            <a:off x="-49764" y="800598"/>
            <a:ext cx="1609483" cy="658425"/>
          </a:xfrm>
          <a:prstGeom prst="rect">
            <a:avLst/>
          </a:prstGeom>
        </p:spPr>
      </p:pic>
      <p:pic>
        <p:nvPicPr>
          <p:cNvPr id="13314" name="Picture 2">
            <a:extLst>
              <a:ext uri="{FF2B5EF4-FFF2-40B4-BE49-F238E27FC236}">
                <a16:creationId xmlns:a16="http://schemas.microsoft.com/office/drawing/2014/main" id="{B91EEE39-427F-95E1-E801-851714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8075"/>
            <a:ext cx="3603455" cy="34654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E8E8A422-B4C8-70B0-421D-367BA50EF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372" y="844062"/>
            <a:ext cx="5533628" cy="429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4775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C1647A7A-314B-BADE-7C37-183C96DAF6E8}"/>
              </a:ext>
            </a:extLst>
          </p:cNvPr>
          <p:cNvSpPr>
            <a:spLocks noGrp="1"/>
          </p:cNvSpPr>
          <p:nvPr>
            <p:ph type="title"/>
          </p:nvPr>
        </p:nvSpPr>
        <p:spPr>
          <a:xfrm>
            <a:off x="1273026" y="257789"/>
            <a:ext cx="6780728" cy="669000"/>
          </a:xfrm>
        </p:spPr>
        <p:txBody>
          <a:bodyPr/>
          <a:lstStyle/>
          <a:p>
            <a:r>
              <a:rPr lang="vi-VN"/>
              <a:t>Ví Dụ Quá Trình Ghép (Merge)</a:t>
            </a:r>
          </a:p>
        </p:txBody>
      </p:sp>
      <p:pic>
        <p:nvPicPr>
          <p:cNvPr id="5" name="Hình ảnh 4">
            <a:extLst>
              <a:ext uri="{FF2B5EF4-FFF2-40B4-BE49-F238E27FC236}">
                <a16:creationId xmlns:a16="http://schemas.microsoft.com/office/drawing/2014/main" id="{FE6F32E3-E832-7013-6756-BC64799346B4}"/>
              </a:ext>
            </a:extLst>
          </p:cNvPr>
          <p:cNvPicPr>
            <a:picLocks noChangeAspect="1"/>
          </p:cNvPicPr>
          <p:nvPr/>
        </p:nvPicPr>
        <p:blipFill>
          <a:blip r:embed="rId2"/>
          <a:stretch>
            <a:fillRect/>
          </a:stretch>
        </p:blipFill>
        <p:spPr>
          <a:xfrm>
            <a:off x="0" y="2896728"/>
            <a:ext cx="1609483" cy="658425"/>
          </a:xfrm>
          <a:prstGeom prst="rect">
            <a:avLst/>
          </a:prstGeom>
        </p:spPr>
      </p:pic>
      <p:pic>
        <p:nvPicPr>
          <p:cNvPr id="14338" name="Picture 2">
            <a:extLst>
              <a:ext uri="{FF2B5EF4-FFF2-40B4-BE49-F238E27FC236}">
                <a16:creationId xmlns:a16="http://schemas.microsoft.com/office/drawing/2014/main" id="{148981E9-8128-C043-6BE1-372E9DEF0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504" y="1129810"/>
            <a:ext cx="7656623" cy="42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1818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F4F6AE6F-0C4D-5CA5-74A5-FF15014E434C}"/>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15362" name="Picture 2">
            <a:extLst>
              <a:ext uri="{FF2B5EF4-FFF2-40B4-BE49-F238E27FC236}">
                <a16:creationId xmlns:a16="http://schemas.microsoft.com/office/drawing/2014/main" id="{3F8021A6-FB7B-C121-7224-12777D48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78" y="813916"/>
            <a:ext cx="9653359" cy="432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16122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68F87285-1CFA-7D0E-0E92-E1D7734B6552}"/>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16386" name="Picture 2">
            <a:extLst>
              <a:ext uri="{FF2B5EF4-FFF2-40B4-BE49-F238E27FC236}">
                <a16:creationId xmlns:a16="http://schemas.microsoft.com/office/drawing/2014/main" id="{2306A44F-4D0B-7CC5-F023-0A594C129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32" y="813915"/>
            <a:ext cx="9566031" cy="432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7976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1450F-B11C-FFB5-63E7-142ADD8FD40D}"/>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5AC3C550-C7D3-E48E-E679-449308C23041}"/>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17410" name="Picture 2">
            <a:extLst>
              <a:ext uri="{FF2B5EF4-FFF2-40B4-BE49-F238E27FC236}">
                <a16:creationId xmlns:a16="http://schemas.microsoft.com/office/drawing/2014/main" id="{41667D11-EB88-0840-0D76-DE6B16402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41" y="768699"/>
            <a:ext cx="9541651" cy="460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2056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F4584-B66B-02D3-4FA8-8FCBC27C92F4}"/>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8AF67E62-7E16-244D-C328-00B3BD0D0C3B}"/>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18434" name="Picture 2">
            <a:extLst>
              <a:ext uri="{FF2B5EF4-FFF2-40B4-BE49-F238E27FC236}">
                <a16:creationId xmlns:a16="http://schemas.microsoft.com/office/drawing/2014/main" id="{B7E115AF-E144-7188-20CC-F8829DEB4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6" y="813916"/>
            <a:ext cx="9277652" cy="449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89665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vi-VN" sz="2400" b="1">
                <a:latin typeface="Overpass Mono"/>
                <a:ea typeface="Overpass Mono"/>
                <a:cs typeface="Overpass Mono"/>
                <a:sym typeface="Overpass Mono"/>
              </a:rPr>
              <a:t>Merge Sort</a:t>
            </a:r>
            <a:endParaRPr sz="2400" b="1">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vi-VN" sz="3500" b="1"/>
              <a:t>02</a:t>
            </a:r>
            <a:endParaRPr sz="3500" b="1"/>
          </a:p>
        </p:txBody>
      </p:sp>
      <p:sp>
        <p:nvSpPr>
          <p:cNvPr id="351" name="Google Shape;351;p29"/>
          <p:cNvSpPr txBox="1">
            <a:spLocks noGrp="1"/>
          </p:cNvSpPr>
          <p:nvPr>
            <p:ph type="subTitle" idx="3"/>
          </p:nvPr>
        </p:nvSpPr>
        <p:spPr>
          <a:xfrm flipH="1">
            <a:off x="5093028" y="2162325"/>
            <a:ext cx="3015991"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vi-VN" sz="2400"/>
              <a:t>P</a:t>
            </a:r>
            <a:r>
              <a:rPr lang="vi-VN" sz="2400" b="1">
                <a:latin typeface="Overpass Mono"/>
                <a:ea typeface="Overpass Mono"/>
                <a:cs typeface="Overpass Mono"/>
                <a:sym typeface="Overpass Mono"/>
              </a:rPr>
              <a:t>riority queue</a:t>
            </a:r>
            <a:endParaRPr sz="2400" b="1">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3692029" y="3187948"/>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vi-VN"/>
              <a:t>03</a:t>
            </a:r>
            <a:endParaRPr/>
          </a:p>
        </p:txBody>
      </p:sp>
      <p:sp>
        <p:nvSpPr>
          <p:cNvPr id="353" name="Google Shape;353;p29"/>
          <p:cNvSpPr txBox="1">
            <a:spLocks noGrp="1"/>
          </p:cNvSpPr>
          <p:nvPr>
            <p:ph type="subTitle" idx="7"/>
          </p:nvPr>
        </p:nvSpPr>
        <p:spPr>
          <a:xfrm flipH="1">
            <a:off x="3621691" y="3557190"/>
            <a:ext cx="950309"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vi-VN" sz="2400"/>
              <a:t>Quiz</a:t>
            </a:r>
            <a:endParaRPr sz="2400"/>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50197-AF8D-BC23-005C-C725FC0CFB9E}"/>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0AC688DC-9264-F02B-7346-CE03C99BE18E}"/>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19458" name="Picture 2">
            <a:extLst>
              <a:ext uri="{FF2B5EF4-FFF2-40B4-BE49-F238E27FC236}">
                <a16:creationId xmlns:a16="http://schemas.microsoft.com/office/drawing/2014/main" id="{5E8850A2-B915-394A-A31D-A78A7E60A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5" y="793349"/>
            <a:ext cx="9199266" cy="435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22631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B2133-ABF7-AF36-75DA-05FE8B1B6C65}"/>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F1F19999-8108-C70A-0541-53B68098C8B7}"/>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20482" name="Picture 2">
            <a:extLst>
              <a:ext uri="{FF2B5EF4-FFF2-40B4-BE49-F238E27FC236}">
                <a16:creationId xmlns:a16="http://schemas.microsoft.com/office/drawing/2014/main" id="{BBB9BD69-71A5-BE03-CE58-FCC69D4B3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4980"/>
            <a:ext cx="9144000" cy="353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1540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98C0E-7091-A9AA-EC65-997263283E57}"/>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39EA9995-50CF-6EFB-9630-4492984D243A}"/>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21506" name="Picture 2">
            <a:extLst>
              <a:ext uri="{FF2B5EF4-FFF2-40B4-BE49-F238E27FC236}">
                <a16:creationId xmlns:a16="http://schemas.microsoft.com/office/drawing/2014/main" id="{2FB9C350-F017-8D31-D63F-C5B6CF0A6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3916"/>
            <a:ext cx="9144000" cy="432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10955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BFC18-4924-A55C-A6D0-6F442DE02C93}"/>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3B5C86FD-7D55-B509-1A9B-84E3F8BAF164}"/>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22530" name="Picture 2">
            <a:extLst>
              <a:ext uri="{FF2B5EF4-FFF2-40B4-BE49-F238E27FC236}">
                <a16:creationId xmlns:a16="http://schemas.microsoft.com/office/drawing/2014/main" id="{C4DEC26D-1FEA-1A70-4264-8E846F3C9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13916"/>
            <a:ext cx="9138259" cy="432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59906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258AB-9C84-7B59-A41A-9BCF93C9A16D}"/>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7D417D42-DA57-F684-5512-EC82AD147F8A}"/>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23554" name="Picture 2">
            <a:extLst>
              <a:ext uri="{FF2B5EF4-FFF2-40B4-BE49-F238E27FC236}">
                <a16:creationId xmlns:a16="http://schemas.microsoft.com/office/drawing/2014/main" id="{F4B6B267-B8B2-7ECD-A8CF-EA7ACB1F3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4255"/>
            <a:ext cx="9144001" cy="425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82516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D4D07-E048-F1D9-62AA-1B8D816DBD0C}"/>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5A2EF105-94BA-F7DA-6090-0D5637959BC5}"/>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24578" name="Picture 2">
            <a:extLst>
              <a:ext uri="{FF2B5EF4-FFF2-40B4-BE49-F238E27FC236}">
                <a16:creationId xmlns:a16="http://schemas.microsoft.com/office/drawing/2014/main" id="{25591F07-3DFB-CD21-6CA7-AD47D6FBC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327" y="770111"/>
            <a:ext cx="10043327" cy="437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71182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1282D-EBC3-ADEE-3AE9-54D412F2A033}"/>
            </a:ext>
          </a:extLst>
        </p:cNvPr>
        <p:cNvGrpSpPr/>
        <p:nvPr/>
      </p:nvGrpSpPr>
      <p:grpSpPr>
        <a:xfrm>
          <a:off x="0" y="0"/>
          <a:ext cx="0" cy="0"/>
          <a:chOff x="0" y="0"/>
          <a:chExt cx="0" cy="0"/>
        </a:xfrm>
      </p:grpSpPr>
      <p:sp>
        <p:nvSpPr>
          <p:cNvPr id="4" name="Tiêu đề 1">
            <a:extLst>
              <a:ext uri="{FF2B5EF4-FFF2-40B4-BE49-F238E27FC236}">
                <a16:creationId xmlns:a16="http://schemas.microsoft.com/office/drawing/2014/main" id="{BB73A427-7ACF-CF69-1739-820B062AE37C}"/>
              </a:ext>
            </a:extLst>
          </p:cNvPr>
          <p:cNvSpPr>
            <a:spLocks noGrp="1"/>
          </p:cNvSpPr>
          <p:nvPr>
            <p:ph type="title"/>
          </p:nvPr>
        </p:nvSpPr>
        <p:spPr>
          <a:xfrm>
            <a:off x="1283075" y="144916"/>
            <a:ext cx="6780728" cy="669000"/>
          </a:xfrm>
        </p:spPr>
        <p:txBody>
          <a:bodyPr/>
          <a:lstStyle/>
          <a:p>
            <a:r>
              <a:rPr lang="vi-VN"/>
              <a:t>Ví Dụ Quá Trình Ghép (Merge)</a:t>
            </a:r>
          </a:p>
        </p:txBody>
      </p:sp>
      <p:pic>
        <p:nvPicPr>
          <p:cNvPr id="25602" name="Picture 2">
            <a:extLst>
              <a:ext uri="{FF2B5EF4-FFF2-40B4-BE49-F238E27FC236}">
                <a16:creationId xmlns:a16="http://schemas.microsoft.com/office/drawing/2014/main" id="{CE3E7964-7EDE-5E7E-8C13-D2258A2AB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039" y="643724"/>
            <a:ext cx="6425921" cy="226076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3E8B5650-4A98-F98B-1429-0AD12D911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91307"/>
            <a:ext cx="9366924" cy="215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06246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3A9F4A4-D275-A9F9-500E-BFF3D844889A}"/>
              </a:ext>
            </a:extLst>
          </p:cNvPr>
          <p:cNvSpPr>
            <a:spLocks noGrp="1"/>
          </p:cNvSpPr>
          <p:nvPr>
            <p:ph type="title"/>
          </p:nvPr>
        </p:nvSpPr>
        <p:spPr>
          <a:xfrm>
            <a:off x="1278000" y="142233"/>
            <a:ext cx="6588000" cy="669000"/>
          </a:xfrm>
        </p:spPr>
        <p:txBody>
          <a:bodyPr/>
          <a:lstStyle/>
          <a:p>
            <a:r>
              <a:rPr lang="vi-VN"/>
              <a:t>Độ Phức Tạp</a:t>
            </a:r>
          </a:p>
        </p:txBody>
      </p:sp>
      <p:pic>
        <p:nvPicPr>
          <p:cNvPr id="26626" name="Picture 2">
            <a:extLst>
              <a:ext uri="{FF2B5EF4-FFF2-40B4-BE49-F238E27FC236}">
                <a16:creationId xmlns:a16="http://schemas.microsoft.com/office/drawing/2014/main" id="{1F971201-64FB-177F-746D-029BA1F99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145512"/>
            <a:ext cx="5943600" cy="399798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24;p40">
            <a:extLst>
              <a:ext uri="{FF2B5EF4-FFF2-40B4-BE49-F238E27FC236}">
                <a16:creationId xmlns:a16="http://schemas.microsoft.com/office/drawing/2014/main" id="{D7AF7493-5EAF-A6DB-9B5A-CAD6FF0259F1}"/>
              </a:ext>
            </a:extLst>
          </p:cNvPr>
          <p:cNvSpPr txBox="1"/>
          <p:nvPr/>
        </p:nvSpPr>
        <p:spPr>
          <a:xfrm>
            <a:off x="15625" y="1012200"/>
            <a:ext cx="3184775" cy="3744686"/>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vi-VN" sz="1600">
                <a:solidFill>
                  <a:schemeClr val="lt1"/>
                </a:solidFill>
                <a:latin typeface="Anaheim"/>
                <a:ea typeface="Anaheim"/>
                <a:cs typeface="Anaheim"/>
                <a:sym typeface="Anaheim"/>
              </a:rPr>
              <a:t>- Độ phức tạp thời gian: vì Merge Sort luôn phân chia mảng thành 2 phần với độ phức tạp O[log(n)] và cần O(n) để trộn chúng lại, nên: </a:t>
            </a:r>
          </a:p>
          <a:p>
            <a:pPr marL="0" lvl="0" indent="0" rtl="0">
              <a:lnSpc>
                <a:spcPct val="115000"/>
              </a:lnSpc>
              <a:spcBef>
                <a:spcPts val="0"/>
              </a:spcBef>
              <a:spcAft>
                <a:spcPts val="1600"/>
              </a:spcAft>
              <a:buNone/>
            </a:pPr>
            <a:r>
              <a:rPr lang="vi-VN" sz="1600">
                <a:solidFill>
                  <a:schemeClr val="lt1"/>
                </a:solidFill>
                <a:latin typeface="Anaheim"/>
                <a:ea typeface="Anaheim"/>
                <a:cs typeface="Anaheim"/>
                <a:sym typeface="Anaheim"/>
              </a:rPr>
              <a:t>+ Trường hợp </a:t>
            </a:r>
            <a:r>
              <a:rPr lang="vi-VN" sz="1600">
                <a:solidFill>
                  <a:srgbClr val="92D050"/>
                </a:solidFill>
                <a:latin typeface="Anaheim"/>
                <a:ea typeface="Anaheim"/>
                <a:cs typeface="Anaheim"/>
                <a:sym typeface="Anaheim"/>
              </a:rPr>
              <a:t>tốt nhất</a:t>
            </a:r>
            <a:r>
              <a:rPr lang="vi-VN" sz="1600">
                <a:solidFill>
                  <a:schemeClr val="lt1"/>
                </a:solidFill>
                <a:latin typeface="Anaheim"/>
                <a:ea typeface="Anaheim"/>
                <a:cs typeface="Anaheim"/>
                <a:sym typeface="Anaheim"/>
              </a:rPr>
              <a:t>: O(nlog(n)).</a:t>
            </a:r>
          </a:p>
          <a:p>
            <a:pPr marL="0" lvl="0" indent="0" rtl="0">
              <a:lnSpc>
                <a:spcPct val="115000"/>
              </a:lnSpc>
              <a:spcBef>
                <a:spcPts val="0"/>
              </a:spcBef>
              <a:spcAft>
                <a:spcPts val="1600"/>
              </a:spcAft>
              <a:buNone/>
            </a:pPr>
            <a:r>
              <a:rPr lang="vi-VN" sz="1600">
                <a:solidFill>
                  <a:schemeClr val="lt1"/>
                </a:solidFill>
                <a:latin typeface="Anaheim"/>
                <a:ea typeface="Anaheim"/>
                <a:cs typeface="Anaheim"/>
                <a:sym typeface="Anaheim"/>
              </a:rPr>
              <a:t>+ Trường hợp </a:t>
            </a:r>
            <a:r>
              <a:rPr lang="vi-VN" sz="1600">
                <a:solidFill>
                  <a:srgbClr val="FF0000"/>
                </a:solidFill>
                <a:latin typeface="Anaheim"/>
                <a:ea typeface="Anaheim"/>
                <a:cs typeface="Anaheim"/>
                <a:sym typeface="Anaheim"/>
              </a:rPr>
              <a:t>xấu nhất</a:t>
            </a:r>
            <a:r>
              <a:rPr lang="vi-VN" sz="1600">
                <a:solidFill>
                  <a:schemeClr val="lt1"/>
                </a:solidFill>
                <a:latin typeface="Anaheim"/>
                <a:ea typeface="Anaheim"/>
                <a:cs typeface="Anaheim"/>
                <a:sym typeface="Anaheim"/>
              </a:rPr>
              <a:t>: O(nlog(n)).</a:t>
            </a:r>
          </a:p>
          <a:p>
            <a:pPr marL="0" lvl="0" indent="0" rtl="0">
              <a:lnSpc>
                <a:spcPct val="115000"/>
              </a:lnSpc>
              <a:spcBef>
                <a:spcPts val="0"/>
              </a:spcBef>
              <a:spcAft>
                <a:spcPts val="1600"/>
              </a:spcAft>
              <a:buNone/>
            </a:pPr>
            <a:r>
              <a:rPr lang="vi-VN" sz="1600">
                <a:solidFill>
                  <a:schemeClr val="lt1"/>
                </a:solidFill>
                <a:latin typeface="Anaheim"/>
                <a:ea typeface="Anaheim"/>
                <a:cs typeface="Anaheim"/>
                <a:sym typeface="Anaheim"/>
              </a:rPr>
              <a:t>+ Trường hợp </a:t>
            </a:r>
            <a:r>
              <a:rPr lang="vi-VN" sz="1600">
                <a:solidFill>
                  <a:srgbClr val="FFFF00"/>
                </a:solidFill>
                <a:latin typeface="Anaheim"/>
                <a:ea typeface="Anaheim"/>
                <a:cs typeface="Anaheim"/>
                <a:sym typeface="Anaheim"/>
              </a:rPr>
              <a:t>trung bình</a:t>
            </a:r>
            <a:r>
              <a:rPr lang="vi-VN" sz="1600">
                <a:solidFill>
                  <a:schemeClr val="lt1"/>
                </a:solidFill>
                <a:latin typeface="Anaheim"/>
                <a:ea typeface="Anaheim"/>
                <a:cs typeface="Anaheim"/>
                <a:sym typeface="Anaheim"/>
              </a:rPr>
              <a:t>: O(nlog(n)).</a:t>
            </a:r>
          </a:p>
          <a:p>
            <a:pPr marL="0" lvl="0" indent="0" rtl="0">
              <a:lnSpc>
                <a:spcPct val="115000"/>
              </a:lnSpc>
              <a:spcBef>
                <a:spcPts val="0"/>
              </a:spcBef>
              <a:spcAft>
                <a:spcPts val="1600"/>
              </a:spcAft>
              <a:buNone/>
            </a:pPr>
            <a:r>
              <a:rPr lang="vi-VN" sz="1600">
                <a:solidFill>
                  <a:schemeClr val="lt1"/>
                </a:solidFill>
                <a:latin typeface="Anaheim"/>
                <a:ea typeface="Anaheim"/>
                <a:cs typeface="Anaheim"/>
                <a:sym typeface="Anaheim"/>
              </a:rPr>
              <a:t>- Độ phức tạp không gian: O(n), vì n phần tử được phân vào n không gian con.</a:t>
            </a:r>
          </a:p>
        </p:txBody>
      </p:sp>
    </p:spTree>
    <p:extLst>
      <p:ext uri="{BB962C8B-B14F-4D97-AF65-F5344CB8AC3E}">
        <p14:creationId xmlns:p14="http://schemas.microsoft.com/office/powerpoint/2010/main" val="100250028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CB249BF6-5531-7F14-D884-A8628C03CE42}"/>
              </a:ext>
            </a:extLst>
          </p:cNvPr>
          <p:cNvSpPr>
            <a:spLocks noGrp="1"/>
          </p:cNvSpPr>
          <p:nvPr>
            <p:ph type="body" idx="1"/>
          </p:nvPr>
        </p:nvSpPr>
        <p:spPr>
          <a:xfrm>
            <a:off x="123122" y="917947"/>
            <a:ext cx="4855836" cy="2130900"/>
          </a:xfrm>
        </p:spPr>
        <p:txBody>
          <a:bodyPr/>
          <a:lstStyle/>
          <a:p>
            <a:pPr marL="127000" indent="0" algn="l">
              <a:buNone/>
            </a:pPr>
            <a:r>
              <a:rPr lang="vi-VN" sz="1800" b="1">
                <a:solidFill>
                  <a:srgbClr val="92D050"/>
                </a:solidFill>
              </a:rPr>
              <a:t>Ưu điểm:</a:t>
            </a:r>
          </a:p>
          <a:p>
            <a:pPr marL="127000" indent="0" algn="l">
              <a:buNone/>
            </a:pPr>
            <a:r>
              <a:rPr lang="vi-VN" sz="1800"/>
              <a:t>- Hiệu quả về mặt thời gian, đặc biệt là với các danh sách dữ liệu lớn.</a:t>
            </a:r>
          </a:p>
          <a:p>
            <a:pPr marL="127000" indent="0" algn="l">
              <a:buNone/>
            </a:pPr>
            <a:r>
              <a:rPr lang="vi-VN" sz="1800"/>
              <a:t>- Hiệu quả cho sắp xếp ngoại (external sorting) </a:t>
            </a:r>
          </a:p>
          <a:p>
            <a:pPr marL="127000" indent="0" algn="l">
              <a:buNone/>
            </a:pPr>
            <a:r>
              <a:rPr lang="vi-VN" sz="1800"/>
              <a:t>- Là một dạng sắp xếp ổn định (stable sort)</a:t>
            </a:r>
          </a:p>
          <a:p>
            <a:pPr algn="l"/>
            <a:endParaRPr lang="vi-VN" sz="1800"/>
          </a:p>
        </p:txBody>
      </p:sp>
      <p:sp>
        <p:nvSpPr>
          <p:cNvPr id="3" name="Tiêu đề 2">
            <a:extLst>
              <a:ext uri="{FF2B5EF4-FFF2-40B4-BE49-F238E27FC236}">
                <a16:creationId xmlns:a16="http://schemas.microsoft.com/office/drawing/2014/main" id="{DB654E53-F178-3152-9154-CD00C1CC3324}"/>
              </a:ext>
            </a:extLst>
          </p:cNvPr>
          <p:cNvSpPr>
            <a:spLocks noGrp="1"/>
          </p:cNvSpPr>
          <p:nvPr>
            <p:ph type="title"/>
          </p:nvPr>
        </p:nvSpPr>
        <p:spPr>
          <a:xfrm>
            <a:off x="1751029" y="188610"/>
            <a:ext cx="5544074" cy="669000"/>
          </a:xfrm>
        </p:spPr>
        <p:txBody>
          <a:bodyPr/>
          <a:lstStyle/>
          <a:p>
            <a:r>
              <a:rPr lang="vi-VN"/>
              <a:t>Ưu Điểm Và Nhược Điểm</a:t>
            </a:r>
          </a:p>
        </p:txBody>
      </p:sp>
      <p:pic>
        <p:nvPicPr>
          <p:cNvPr id="27650" name="Picture 2">
            <a:extLst>
              <a:ext uri="{FF2B5EF4-FFF2-40B4-BE49-F238E27FC236}">
                <a16:creationId xmlns:a16="http://schemas.microsoft.com/office/drawing/2014/main" id="{A8C7E576-8DAF-CA51-0854-15DB73081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715735"/>
            <a:ext cx="41529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24;p40">
            <a:extLst>
              <a:ext uri="{FF2B5EF4-FFF2-40B4-BE49-F238E27FC236}">
                <a16:creationId xmlns:a16="http://schemas.microsoft.com/office/drawing/2014/main" id="{FB35723D-F164-12DB-D69D-1BF516956628}"/>
              </a:ext>
            </a:extLst>
          </p:cNvPr>
          <p:cNvSpPr txBox="1"/>
          <p:nvPr/>
        </p:nvSpPr>
        <p:spPr>
          <a:xfrm>
            <a:off x="293945" y="3382735"/>
            <a:ext cx="6654491" cy="1912751"/>
          </a:xfrm>
          <a:prstGeom prst="rect">
            <a:avLst/>
          </a:prstGeom>
          <a:noFill/>
          <a:ln>
            <a:noFill/>
          </a:ln>
        </p:spPr>
        <p:txBody>
          <a:bodyPr spcFirstLastPara="1" wrap="square" lIns="91425" tIns="91425" rIns="91425" bIns="91425" anchor="t" anchorCtr="0">
            <a:noAutofit/>
          </a:bodyPr>
          <a:lstStyle/>
          <a:p>
            <a:pPr marL="0" lvl="0" indent="0" rtl="0">
              <a:spcBef>
                <a:spcPts val="0"/>
              </a:spcBef>
              <a:buNone/>
            </a:pPr>
            <a:r>
              <a:rPr lang="vi-VN" sz="1800" b="1">
                <a:solidFill>
                  <a:srgbClr val="C00000"/>
                </a:solidFill>
                <a:latin typeface="Anaheim"/>
                <a:ea typeface="Anaheim"/>
                <a:cs typeface="Anaheim"/>
                <a:sym typeface="Anaheim"/>
              </a:rPr>
              <a:t>Nhược điểm:</a:t>
            </a:r>
          </a:p>
          <a:p>
            <a:pPr marL="0" lvl="0" indent="0" rtl="0">
              <a:spcBef>
                <a:spcPts val="0"/>
              </a:spcBef>
              <a:buNone/>
            </a:pPr>
            <a:r>
              <a:rPr lang="vi-VN" sz="1800">
                <a:solidFill>
                  <a:schemeClr val="lt1"/>
                </a:solidFill>
                <a:latin typeface="Anaheim"/>
                <a:ea typeface="Anaheim"/>
                <a:cs typeface="Anaheim"/>
                <a:sym typeface="Anaheim"/>
              </a:rPr>
              <a:t>- Có thể chậm hơn thuật toán sắp xếp khác khi lượng dữ liệu nhỏ </a:t>
            </a:r>
          </a:p>
          <a:p>
            <a:pPr marL="0" lvl="0" indent="0" rtl="0">
              <a:spcBef>
                <a:spcPts val="0"/>
              </a:spcBef>
              <a:buNone/>
            </a:pPr>
            <a:r>
              <a:rPr lang="vi-VN" sz="1800">
                <a:solidFill>
                  <a:schemeClr val="lt1"/>
                </a:solidFill>
                <a:latin typeface="Anaheim"/>
                <a:ea typeface="Anaheim"/>
                <a:cs typeface="Anaheim"/>
                <a:sym typeface="Anaheim"/>
              </a:rPr>
              <a:t>- Mặc dù mảng đã được sắp xếp, toàn bộ các bước vẫn chạy </a:t>
            </a:r>
          </a:p>
          <a:p>
            <a:pPr marL="0" lvl="0" indent="0" rtl="0">
              <a:spcBef>
                <a:spcPts val="0"/>
              </a:spcBef>
              <a:buNone/>
            </a:pPr>
            <a:r>
              <a:rPr lang="vi-VN" sz="1800">
                <a:solidFill>
                  <a:schemeClr val="lt1"/>
                </a:solidFill>
                <a:latin typeface="Anaheim"/>
                <a:ea typeface="Anaheim"/>
                <a:cs typeface="Anaheim"/>
                <a:sym typeface="Anaheim"/>
              </a:rPr>
              <a:t>- Cần thêm bộ nhớ để chứa dãy con</a:t>
            </a:r>
          </a:p>
        </p:txBody>
      </p:sp>
    </p:spTree>
    <p:extLst>
      <p:ext uri="{BB962C8B-B14F-4D97-AF65-F5344CB8AC3E}">
        <p14:creationId xmlns:p14="http://schemas.microsoft.com/office/powerpoint/2010/main" val="43221621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phụ 1">
            <a:extLst>
              <a:ext uri="{FF2B5EF4-FFF2-40B4-BE49-F238E27FC236}">
                <a16:creationId xmlns:a16="http://schemas.microsoft.com/office/drawing/2014/main" id="{397B7680-CF72-5E93-087F-DFF19F68A553}"/>
              </a:ext>
            </a:extLst>
          </p:cNvPr>
          <p:cNvSpPr>
            <a:spLocks noGrp="1"/>
          </p:cNvSpPr>
          <p:nvPr>
            <p:ph type="subTitle" idx="1"/>
          </p:nvPr>
        </p:nvSpPr>
        <p:spPr>
          <a:xfrm flipH="1">
            <a:off x="125603" y="2204719"/>
            <a:ext cx="8892794" cy="1455600"/>
          </a:xfrm>
        </p:spPr>
        <p:txBody>
          <a:bodyPr/>
          <a:lstStyle/>
          <a:p>
            <a:pPr>
              <a:spcAft>
                <a:spcPts val="600"/>
              </a:spcAft>
            </a:pPr>
            <a:r>
              <a:rPr lang="vi-VN" sz="2200">
                <a:solidFill>
                  <a:srgbClr val="92D050"/>
                </a:solidFill>
              </a:rPr>
              <a:t>- Sắp xếp các danh sách lớn. </a:t>
            </a:r>
          </a:p>
          <a:p>
            <a:pPr>
              <a:spcAft>
                <a:spcPts val="600"/>
              </a:spcAft>
            </a:pPr>
            <a:r>
              <a:rPr lang="vi-VN" sz="2200"/>
              <a:t>VD: Các từ trong từ điển, sách trong thư viện theo tên sách/tên tác giả, dữ liệu người dùng trong mạng xã hội</a:t>
            </a:r>
          </a:p>
          <a:p>
            <a:pPr>
              <a:spcAft>
                <a:spcPts val="600"/>
              </a:spcAft>
            </a:pPr>
            <a:r>
              <a:rPr lang="vi-VN" sz="2200">
                <a:solidFill>
                  <a:srgbClr val="92D050"/>
                </a:solidFill>
              </a:rPr>
              <a:t>- Tận dụng bộ nhớ ngoài cho việc sắp xếp</a:t>
            </a:r>
          </a:p>
          <a:p>
            <a:pPr>
              <a:spcAft>
                <a:spcPts val="600"/>
              </a:spcAft>
            </a:pPr>
            <a:r>
              <a:rPr lang="vi-VN" sz="2200">
                <a:solidFill>
                  <a:srgbClr val="92D050"/>
                </a:solidFill>
              </a:rPr>
              <a:t>- Đếm các cặp nghịch thế trong mảng (inversion count of an array)</a:t>
            </a:r>
          </a:p>
          <a:p>
            <a:pPr>
              <a:spcAft>
                <a:spcPts val="600"/>
              </a:spcAft>
            </a:pPr>
            <a:r>
              <a:rPr lang="vi-VN" sz="2200">
                <a:solidFill>
                  <a:srgbClr val="92D050"/>
                </a:solidFill>
              </a:rPr>
              <a:t>- Kết hợp với các thuật toán sắp xếp khác như insertion sort</a:t>
            </a:r>
          </a:p>
        </p:txBody>
      </p:sp>
      <p:sp>
        <p:nvSpPr>
          <p:cNvPr id="3" name="Tiêu đề 2">
            <a:extLst>
              <a:ext uri="{FF2B5EF4-FFF2-40B4-BE49-F238E27FC236}">
                <a16:creationId xmlns:a16="http://schemas.microsoft.com/office/drawing/2014/main" id="{25DDF704-2C6C-5EC1-F6A0-1E6DE4EFC1E9}"/>
              </a:ext>
            </a:extLst>
          </p:cNvPr>
          <p:cNvSpPr>
            <a:spLocks noGrp="1"/>
          </p:cNvSpPr>
          <p:nvPr>
            <p:ph type="title"/>
          </p:nvPr>
        </p:nvSpPr>
        <p:spPr/>
        <p:txBody>
          <a:bodyPr/>
          <a:lstStyle/>
          <a:p>
            <a:r>
              <a:rPr lang="vi-VN"/>
              <a:t>Ứng Dụng</a:t>
            </a:r>
          </a:p>
        </p:txBody>
      </p:sp>
    </p:spTree>
    <p:extLst>
      <p:ext uri="{BB962C8B-B14F-4D97-AF65-F5344CB8AC3E}">
        <p14:creationId xmlns:p14="http://schemas.microsoft.com/office/powerpoint/2010/main" val="213807845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640450"/>
            <a:ext cx="8425200" cy="106355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vi-VN"/>
              <a:t>M</a:t>
            </a:r>
            <a:r>
              <a:rPr lang="en"/>
              <a:t>erge Sort</a:t>
            </a:r>
            <a:br>
              <a:rPr lang="en"/>
            </a:br>
            <a:r>
              <a:rPr lang="vi-VN"/>
              <a:t>(Sắp xếp trộn)</a:t>
            </a:r>
            <a:endParaRP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960810"/>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vi-VN"/>
              <a:t>Priority queue</a:t>
            </a:r>
            <a:br>
              <a:rPr lang="vi-VN"/>
            </a:br>
            <a:endParaRPr lang="vi-VN"/>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vi-VN"/>
              <a:t>02</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1433B75-A583-0F06-7817-6069796D5B69}"/>
              </a:ext>
            </a:extLst>
          </p:cNvPr>
          <p:cNvSpPr>
            <a:spLocks noGrp="1"/>
          </p:cNvSpPr>
          <p:nvPr>
            <p:ph type="title"/>
          </p:nvPr>
        </p:nvSpPr>
        <p:spPr>
          <a:xfrm>
            <a:off x="1278000" y="227644"/>
            <a:ext cx="6588000" cy="669000"/>
          </a:xfrm>
        </p:spPr>
        <p:txBody>
          <a:bodyPr/>
          <a:lstStyle/>
          <a:p>
            <a:r>
              <a:rPr lang="vi-VN"/>
              <a:t>Định Nghĩa Priority Queue</a:t>
            </a:r>
          </a:p>
        </p:txBody>
      </p:sp>
      <p:sp>
        <p:nvSpPr>
          <p:cNvPr id="3" name="Tiêu đề 2">
            <a:extLst>
              <a:ext uri="{FF2B5EF4-FFF2-40B4-BE49-F238E27FC236}">
                <a16:creationId xmlns:a16="http://schemas.microsoft.com/office/drawing/2014/main" id="{8F6C5D91-32B0-02E1-5381-F6115E0E5DE0}"/>
              </a:ext>
            </a:extLst>
          </p:cNvPr>
          <p:cNvSpPr>
            <a:spLocks noGrp="1"/>
          </p:cNvSpPr>
          <p:nvPr>
            <p:ph type="title" idx="2"/>
          </p:nvPr>
        </p:nvSpPr>
        <p:spPr>
          <a:xfrm>
            <a:off x="442128" y="1276140"/>
            <a:ext cx="8425542" cy="3004457"/>
          </a:xfrm>
        </p:spPr>
        <p:txBody>
          <a:bodyPr/>
          <a:lstStyle/>
          <a:p>
            <a:pPr algn="l"/>
            <a:r>
              <a:rPr lang="vi-VN" sz="2100" spc="80" dirty="0" err="1">
                <a:solidFill>
                  <a:srgbClr val="00B0F0"/>
                </a:solidFill>
              </a:rPr>
              <a:t>Priority</a:t>
            </a:r>
            <a:r>
              <a:rPr lang="vi-VN" sz="2100" spc="80" dirty="0">
                <a:solidFill>
                  <a:srgbClr val="00B0F0"/>
                </a:solidFill>
              </a:rPr>
              <a:t> </a:t>
            </a:r>
            <a:r>
              <a:rPr lang="vi-VN" sz="2100" spc="80" dirty="0" err="1">
                <a:solidFill>
                  <a:srgbClr val="00B0F0"/>
                </a:solidFill>
              </a:rPr>
              <a:t>Queue</a:t>
            </a:r>
            <a:r>
              <a:rPr lang="vi-VN" sz="2100" spc="80" dirty="0">
                <a:solidFill>
                  <a:srgbClr val="00B0F0"/>
                </a:solidFill>
              </a:rPr>
              <a:t> </a:t>
            </a:r>
            <a:r>
              <a:rPr lang="vi-VN" sz="2100" spc="80" dirty="0"/>
              <a:t>là một cấu trúc dữ liệu mà các phần tử được quản lý sẽ có độ ưu tiên khác nhau gắn với từng phần tử. Phần tử có thứ tự ưu tiên cao hơn trong </a:t>
            </a:r>
            <a:r>
              <a:rPr lang="vi-VN" sz="2100" spc="80" dirty="0" err="1"/>
              <a:t>Priority</a:t>
            </a:r>
            <a:r>
              <a:rPr lang="vi-VN" sz="2100" spc="80" dirty="0"/>
              <a:t> </a:t>
            </a:r>
            <a:r>
              <a:rPr lang="vi-VN" sz="2100" spc="80" dirty="0" err="1"/>
              <a:t>Queue</a:t>
            </a:r>
            <a:r>
              <a:rPr lang="vi-VN" sz="2100" spc="80" dirty="0"/>
              <a:t> sẽ được xếp lên trước và truy vấn trước.</a:t>
            </a:r>
            <a:br>
              <a:rPr lang="vi-VN" sz="2100" spc="80" dirty="0"/>
            </a:br>
            <a:br>
              <a:rPr lang="vi-VN" sz="2100" spc="80" dirty="0"/>
            </a:br>
            <a:r>
              <a:rPr lang="vi-VN" sz="2100" spc="80" dirty="0"/>
              <a:t>Đơn giản hơn, </a:t>
            </a:r>
            <a:r>
              <a:rPr lang="vi-VN" sz="2100" spc="80" dirty="0" err="1"/>
              <a:t>Priority</a:t>
            </a:r>
            <a:r>
              <a:rPr lang="vi-VN" sz="2100" spc="80" dirty="0"/>
              <a:t> </a:t>
            </a:r>
            <a:r>
              <a:rPr lang="vi-VN" sz="2100" spc="80" dirty="0" err="1"/>
              <a:t>Queue</a:t>
            </a:r>
            <a:r>
              <a:rPr lang="vi-VN" sz="2100" spc="80" dirty="0"/>
              <a:t> là một cấu trúc cho phép nó tự động sắp xếp các phần tử của nó.</a:t>
            </a:r>
            <a:br>
              <a:rPr lang="vi-VN" sz="2100" spc="80" dirty="0"/>
            </a:br>
            <a:endParaRPr lang="vi-VN" sz="2100" spc="80" dirty="0"/>
          </a:p>
        </p:txBody>
      </p:sp>
    </p:spTree>
    <p:extLst>
      <p:ext uri="{BB962C8B-B14F-4D97-AF65-F5344CB8AC3E}">
        <p14:creationId xmlns:p14="http://schemas.microsoft.com/office/powerpoint/2010/main" val="376357988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phụ 1">
            <a:extLst>
              <a:ext uri="{FF2B5EF4-FFF2-40B4-BE49-F238E27FC236}">
                <a16:creationId xmlns:a16="http://schemas.microsoft.com/office/drawing/2014/main" id="{2140E619-388D-A26D-AFDE-011A5E0ECC73}"/>
              </a:ext>
            </a:extLst>
          </p:cNvPr>
          <p:cNvSpPr>
            <a:spLocks noGrp="1"/>
          </p:cNvSpPr>
          <p:nvPr>
            <p:ph type="subTitle" idx="1"/>
          </p:nvPr>
        </p:nvSpPr>
        <p:spPr>
          <a:xfrm flipH="1">
            <a:off x="700869" y="2219790"/>
            <a:ext cx="7865350" cy="2095975"/>
          </a:xfrm>
        </p:spPr>
        <p:txBody>
          <a:bodyPr/>
          <a:lstStyle/>
          <a:p>
            <a:r>
              <a:rPr lang="vi-VN" sz="2100" dirty="0"/>
              <a:t>Một </a:t>
            </a:r>
            <a:r>
              <a:rPr lang="vi-VN" sz="2100" dirty="0" err="1"/>
              <a:t>Priority</a:t>
            </a:r>
            <a:r>
              <a:rPr lang="vi-VN" sz="2100" dirty="0"/>
              <a:t> </a:t>
            </a:r>
            <a:r>
              <a:rPr lang="vi-VN" sz="2100" dirty="0" err="1"/>
              <a:t>Queue</a:t>
            </a:r>
            <a:r>
              <a:rPr lang="vi-VN" sz="2100" dirty="0"/>
              <a:t> sẽ có các chức năng cơ bản sau:</a:t>
            </a:r>
          </a:p>
          <a:p>
            <a:endParaRPr lang="vi-VN" sz="2100" dirty="0"/>
          </a:p>
          <a:p>
            <a:r>
              <a:rPr lang="vi-VN" sz="2100" dirty="0">
                <a:solidFill>
                  <a:srgbClr val="C00000"/>
                </a:solidFill>
              </a:rPr>
              <a:t>o</a:t>
            </a:r>
            <a:r>
              <a:rPr lang="vi-VN" sz="2100" dirty="0"/>
              <a:t>	Thêm một phần tử vào tập quản lý</a:t>
            </a:r>
          </a:p>
          <a:p>
            <a:r>
              <a:rPr lang="vi-VN" sz="2100" dirty="0">
                <a:solidFill>
                  <a:srgbClr val="FFC000"/>
                </a:solidFill>
              </a:rPr>
              <a:t>o</a:t>
            </a:r>
            <a:r>
              <a:rPr lang="vi-VN" sz="2100" dirty="0"/>
              <a:t>	Lấy ra phần tử có ưu tiên cao nhất</a:t>
            </a:r>
          </a:p>
          <a:p>
            <a:r>
              <a:rPr lang="vi-VN" sz="2100" dirty="0">
                <a:solidFill>
                  <a:srgbClr val="FFFF00"/>
                </a:solidFill>
              </a:rPr>
              <a:t>o</a:t>
            </a:r>
            <a:r>
              <a:rPr lang="vi-VN" sz="2100" dirty="0"/>
              <a:t>	Loại bỏ một phần tử </a:t>
            </a:r>
          </a:p>
          <a:p>
            <a:r>
              <a:rPr lang="vi-VN" sz="2100" dirty="0">
                <a:solidFill>
                  <a:srgbClr val="92D050"/>
                </a:solidFill>
              </a:rPr>
              <a:t>o</a:t>
            </a:r>
            <a:r>
              <a:rPr lang="vi-VN" sz="2100" dirty="0"/>
              <a:t>	Trả về giá trị của phân tử có độ ưu tiên cao nhất</a:t>
            </a:r>
          </a:p>
          <a:p>
            <a:r>
              <a:rPr lang="vi-VN" sz="2100" dirty="0">
                <a:solidFill>
                  <a:srgbClr val="00B050"/>
                </a:solidFill>
              </a:rPr>
              <a:t>o</a:t>
            </a:r>
            <a:r>
              <a:rPr lang="vi-VN" sz="2100" dirty="0"/>
              <a:t>	Thay đổi độ ưu tiên của một phần tử cho trước</a:t>
            </a:r>
          </a:p>
          <a:p>
            <a:endParaRPr lang="vi-VN" sz="2100" dirty="0"/>
          </a:p>
        </p:txBody>
      </p:sp>
      <p:sp>
        <p:nvSpPr>
          <p:cNvPr id="4" name="Tiêu đề 1">
            <a:extLst>
              <a:ext uri="{FF2B5EF4-FFF2-40B4-BE49-F238E27FC236}">
                <a16:creationId xmlns:a16="http://schemas.microsoft.com/office/drawing/2014/main" id="{8A01CF70-060B-DD2F-4AC4-6B0528E8066A}"/>
              </a:ext>
            </a:extLst>
          </p:cNvPr>
          <p:cNvSpPr>
            <a:spLocks noGrp="1"/>
          </p:cNvSpPr>
          <p:nvPr>
            <p:ph type="title"/>
          </p:nvPr>
        </p:nvSpPr>
        <p:spPr>
          <a:xfrm>
            <a:off x="1278000" y="227644"/>
            <a:ext cx="6588000" cy="669000"/>
          </a:xfrm>
        </p:spPr>
        <p:txBody>
          <a:bodyPr/>
          <a:lstStyle/>
          <a:p>
            <a:r>
              <a:rPr lang="vi-VN"/>
              <a:t>Định Nghĩa Priority Queue</a:t>
            </a:r>
          </a:p>
        </p:txBody>
      </p:sp>
    </p:spTree>
    <p:extLst>
      <p:ext uri="{BB962C8B-B14F-4D97-AF65-F5344CB8AC3E}">
        <p14:creationId xmlns:p14="http://schemas.microsoft.com/office/powerpoint/2010/main" val="265279228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C270B7EE-C412-BAE0-3F6C-D4AFEE9BF122}"/>
              </a:ext>
            </a:extLst>
          </p:cNvPr>
          <p:cNvSpPr>
            <a:spLocks noGrp="1"/>
          </p:cNvSpPr>
          <p:nvPr>
            <p:ph type="body" idx="1"/>
          </p:nvPr>
        </p:nvSpPr>
        <p:spPr>
          <a:xfrm>
            <a:off x="281354" y="1373897"/>
            <a:ext cx="7295102" cy="3379302"/>
          </a:xfrm>
        </p:spPr>
        <p:txBody>
          <a:bodyPr/>
          <a:lstStyle/>
          <a:p>
            <a:pPr marL="127000" indent="0" algn="l">
              <a:buNone/>
            </a:pPr>
            <a:r>
              <a:rPr lang="vi-VN" sz="2000" dirty="0" err="1"/>
              <a:t>Binary</a:t>
            </a:r>
            <a:r>
              <a:rPr lang="vi-VN" sz="2000" dirty="0"/>
              <a:t> </a:t>
            </a:r>
            <a:r>
              <a:rPr lang="vi-VN" sz="2000" dirty="0" err="1"/>
              <a:t>Heap</a:t>
            </a:r>
            <a:r>
              <a:rPr lang="vi-VN" sz="2000" dirty="0"/>
              <a:t> là 1 cây nhị phân có đủ 2 tính chất sau:</a:t>
            </a:r>
          </a:p>
          <a:p>
            <a:pPr algn="l"/>
            <a:endParaRPr lang="vi-VN" sz="2000" dirty="0"/>
          </a:p>
          <a:p>
            <a:pPr marL="127000" indent="0" algn="l">
              <a:buNone/>
            </a:pPr>
            <a:r>
              <a:rPr lang="vi-VN" sz="2000" dirty="0"/>
              <a:t>   Là cây nhị phân hoàn chỉnh.</a:t>
            </a:r>
          </a:p>
          <a:p>
            <a:pPr marL="127000" indent="0" algn="l">
              <a:buNone/>
            </a:pPr>
            <a:endParaRPr lang="vi-VN" sz="2000" dirty="0"/>
          </a:p>
          <a:p>
            <a:pPr marL="127000" indent="0" algn="l">
              <a:buNone/>
            </a:pPr>
            <a:r>
              <a:rPr lang="vi-VN" sz="2000" dirty="0"/>
              <a:t>   </a:t>
            </a:r>
            <a:r>
              <a:rPr lang="vi-VN" sz="2000" dirty="0" err="1"/>
              <a:t>Binary</a:t>
            </a:r>
            <a:r>
              <a:rPr lang="vi-VN" sz="2000" dirty="0"/>
              <a:t> </a:t>
            </a:r>
            <a:r>
              <a:rPr lang="vi-VN" sz="2000" dirty="0" err="1"/>
              <a:t>Heap</a:t>
            </a:r>
            <a:r>
              <a:rPr lang="vi-VN" sz="2000" dirty="0"/>
              <a:t> phải là </a:t>
            </a:r>
            <a:r>
              <a:rPr lang="vi-VN" sz="2000" dirty="0" err="1"/>
              <a:t>Max</a:t>
            </a:r>
            <a:r>
              <a:rPr lang="vi-VN" sz="2000" dirty="0"/>
              <a:t> </a:t>
            </a:r>
            <a:r>
              <a:rPr lang="vi-VN" sz="2000" dirty="0" err="1"/>
              <a:t>Heap</a:t>
            </a:r>
            <a:r>
              <a:rPr lang="vi-VN" sz="2000" dirty="0"/>
              <a:t> hoặc Min </a:t>
            </a:r>
            <a:r>
              <a:rPr lang="vi-VN" sz="2000" dirty="0" err="1"/>
              <a:t>Heap</a:t>
            </a:r>
            <a:r>
              <a:rPr lang="vi-VN" sz="2000" dirty="0"/>
              <a:t>. Trong Min </a:t>
            </a:r>
            <a:r>
              <a:rPr lang="vi-VN" sz="2000" dirty="0" err="1"/>
              <a:t>Heap</a:t>
            </a:r>
            <a:r>
              <a:rPr lang="vi-VN" sz="2000" dirty="0"/>
              <a:t>, phần tử ở </a:t>
            </a:r>
            <a:r>
              <a:rPr lang="vi-VN" sz="2000" dirty="0" err="1"/>
              <a:t>node</a:t>
            </a:r>
            <a:r>
              <a:rPr lang="vi-VN" sz="2000" dirty="0"/>
              <a:t> cha phải là nhỏ hơn hoặc bằng tất cả các phần tử ở </a:t>
            </a:r>
            <a:r>
              <a:rPr lang="vi-VN" sz="2000" dirty="0" err="1"/>
              <a:t>node</a:t>
            </a:r>
            <a:r>
              <a:rPr lang="vi-VN" sz="2000" dirty="0"/>
              <a:t> con. </a:t>
            </a:r>
            <a:r>
              <a:rPr lang="vi-VN" sz="2000" dirty="0" err="1"/>
              <a:t>Max</a:t>
            </a:r>
            <a:r>
              <a:rPr lang="vi-VN" sz="2000" dirty="0"/>
              <a:t> </a:t>
            </a:r>
            <a:r>
              <a:rPr lang="vi-VN" sz="2000" dirty="0" err="1"/>
              <a:t>Heap</a:t>
            </a:r>
            <a:r>
              <a:rPr lang="vi-VN" sz="2000" dirty="0"/>
              <a:t> tương tự như </a:t>
            </a:r>
            <a:r>
              <a:rPr lang="vi-VN" sz="2000" dirty="0" err="1"/>
              <a:t>MinHeap</a:t>
            </a:r>
            <a:r>
              <a:rPr lang="vi-VN" sz="2000" dirty="0"/>
              <a:t>.</a:t>
            </a:r>
          </a:p>
        </p:txBody>
      </p:sp>
      <p:sp>
        <p:nvSpPr>
          <p:cNvPr id="3" name="Tiêu đề 2">
            <a:extLst>
              <a:ext uri="{FF2B5EF4-FFF2-40B4-BE49-F238E27FC236}">
                <a16:creationId xmlns:a16="http://schemas.microsoft.com/office/drawing/2014/main" id="{CABFAA56-FD3B-799F-A1B7-D6A8E1205013}"/>
              </a:ext>
            </a:extLst>
          </p:cNvPr>
          <p:cNvSpPr>
            <a:spLocks noGrp="1"/>
          </p:cNvSpPr>
          <p:nvPr>
            <p:ph type="title"/>
          </p:nvPr>
        </p:nvSpPr>
        <p:spPr>
          <a:xfrm>
            <a:off x="1794049" y="390301"/>
            <a:ext cx="5445788" cy="1137773"/>
          </a:xfrm>
        </p:spPr>
        <p:txBody>
          <a:bodyPr/>
          <a:lstStyle/>
          <a:p>
            <a:r>
              <a:rPr lang="vi-VN"/>
              <a:t>Định Nghĩa Binary Heap</a:t>
            </a:r>
          </a:p>
        </p:txBody>
      </p:sp>
      <p:grpSp>
        <p:nvGrpSpPr>
          <p:cNvPr id="86" name="Google Shape;1147;p58">
            <a:extLst>
              <a:ext uri="{FF2B5EF4-FFF2-40B4-BE49-F238E27FC236}">
                <a16:creationId xmlns:a16="http://schemas.microsoft.com/office/drawing/2014/main" id="{70E11D78-6856-FD5B-0D40-474DFAD6B2BC}"/>
              </a:ext>
            </a:extLst>
          </p:cNvPr>
          <p:cNvGrpSpPr/>
          <p:nvPr/>
        </p:nvGrpSpPr>
        <p:grpSpPr>
          <a:xfrm>
            <a:off x="150985" y="2120530"/>
            <a:ext cx="416747" cy="170496"/>
            <a:chOff x="4659775" y="2072774"/>
            <a:chExt cx="74324" cy="28701"/>
          </a:xfrm>
          <a:solidFill>
            <a:srgbClr val="92D050"/>
          </a:solidFill>
        </p:grpSpPr>
        <p:sp>
          <p:nvSpPr>
            <p:cNvPr id="87" name="Google Shape;1148;p58">
              <a:extLst>
                <a:ext uri="{FF2B5EF4-FFF2-40B4-BE49-F238E27FC236}">
                  <a16:creationId xmlns:a16="http://schemas.microsoft.com/office/drawing/2014/main" id="{24A2D4EF-81D8-023B-3DF1-282354A1D4BD}"/>
                </a:ext>
              </a:extLst>
            </p:cNvPr>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49;p58">
              <a:extLst>
                <a:ext uri="{FF2B5EF4-FFF2-40B4-BE49-F238E27FC236}">
                  <a16:creationId xmlns:a16="http://schemas.microsoft.com/office/drawing/2014/main" id="{295D3D48-BAF5-9DF3-DC87-2B67DB57E451}"/>
                </a:ext>
              </a:extLst>
            </p:cNvPr>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50;p58">
              <a:extLst>
                <a:ext uri="{FF2B5EF4-FFF2-40B4-BE49-F238E27FC236}">
                  <a16:creationId xmlns:a16="http://schemas.microsoft.com/office/drawing/2014/main" id="{5E16C143-2670-B914-8240-ED3698E493E2}"/>
                </a:ext>
              </a:extLst>
            </p:cNvPr>
            <p:cNvSpPr/>
            <p:nvPr/>
          </p:nvSpPr>
          <p:spPr>
            <a:xfrm>
              <a:off x="4709349" y="2072774"/>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1147;p58">
            <a:extLst>
              <a:ext uri="{FF2B5EF4-FFF2-40B4-BE49-F238E27FC236}">
                <a16:creationId xmlns:a16="http://schemas.microsoft.com/office/drawing/2014/main" id="{765D6D55-53DF-C05B-6BC4-343168E46899}"/>
              </a:ext>
            </a:extLst>
          </p:cNvPr>
          <p:cNvGrpSpPr/>
          <p:nvPr/>
        </p:nvGrpSpPr>
        <p:grpSpPr>
          <a:xfrm>
            <a:off x="150985" y="3669651"/>
            <a:ext cx="416747" cy="170496"/>
            <a:chOff x="4659775" y="2072774"/>
            <a:chExt cx="74324" cy="28701"/>
          </a:xfrm>
          <a:solidFill>
            <a:srgbClr val="00B050"/>
          </a:solidFill>
        </p:grpSpPr>
        <p:sp>
          <p:nvSpPr>
            <p:cNvPr id="91" name="Google Shape;1148;p58">
              <a:extLst>
                <a:ext uri="{FF2B5EF4-FFF2-40B4-BE49-F238E27FC236}">
                  <a16:creationId xmlns:a16="http://schemas.microsoft.com/office/drawing/2014/main" id="{3B32A36F-7DA0-A27E-179B-0AD3D9CE28A1}"/>
                </a:ext>
              </a:extLst>
            </p:cNvPr>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49;p58">
              <a:extLst>
                <a:ext uri="{FF2B5EF4-FFF2-40B4-BE49-F238E27FC236}">
                  <a16:creationId xmlns:a16="http://schemas.microsoft.com/office/drawing/2014/main" id="{1EF0637B-1F33-0977-49F0-E3440F5D50CC}"/>
                </a:ext>
              </a:extLst>
            </p:cNvPr>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50;p58">
              <a:extLst>
                <a:ext uri="{FF2B5EF4-FFF2-40B4-BE49-F238E27FC236}">
                  <a16:creationId xmlns:a16="http://schemas.microsoft.com/office/drawing/2014/main" id="{D11EE3A1-60BE-BADA-EC19-9AEC9B109BAE}"/>
                </a:ext>
              </a:extLst>
            </p:cNvPr>
            <p:cNvSpPr/>
            <p:nvPr/>
          </p:nvSpPr>
          <p:spPr>
            <a:xfrm>
              <a:off x="4709349" y="2072774"/>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375864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phụ 1">
            <a:extLst>
              <a:ext uri="{FF2B5EF4-FFF2-40B4-BE49-F238E27FC236}">
                <a16:creationId xmlns:a16="http://schemas.microsoft.com/office/drawing/2014/main" id="{66466D31-7C5A-88DD-CBFD-BFC2B0E01B77}"/>
              </a:ext>
            </a:extLst>
          </p:cNvPr>
          <p:cNvSpPr>
            <a:spLocks noGrp="1"/>
          </p:cNvSpPr>
          <p:nvPr>
            <p:ph type="subTitle" idx="1"/>
          </p:nvPr>
        </p:nvSpPr>
        <p:spPr>
          <a:xfrm flipH="1">
            <a:off x="-110533" y="1913983"/>
            <a:ext cx="4933741" cy="2733152"/>
          </a:xfrm>
        </p:spPr>
        <p:txBody>
          <a:bodyPr/>
          <a:lstStyle/>
          <a:p>
            <a:r>
              <a:rPr lang="vi-VN" sz="1900">
                <a:solidFill>
                  <a:srgbClr val="C00000"/>
                </a:solidFill>
              </a:rPr>
              <a:t>o</a:t>
            </a:r>
            <a:r>
              <a:rPr lang="vi-VN" sz="1900"/>
              <a:t> Được dùng trong các Grapth algorithm:</a:t>
            </a:r>
          </a:p>
          <a:p>
            <a:r>
              <a:rPr lang="vi-VN" sz="1900"/>
              <a:t>- Thuật toán đường đi ngắn nhất Dijkstra.</a:t>
            </a:r>
          </a:p>
          <a:p>
            <a:r>
              <a:rPr lang="vi-VN" sz="1900"/>
              <a:t>- Thuật toán cây bao trùm tối thiểu Prim.</a:t>
            </a:r>
          </a:p>
          <a:p>
            <a:endParaRPr lang="vi-VN" sz="1900"/>
          </a:p>
          <a:p>
            <a:r>
              <a:rPr lang="vi-VN" sz="1900">
                <a:solidFill>
                  <a:srgbClr val="FF0000"/>
                </a:solidFill>
              </a:rPr>
              <a:t>o</a:t>
            </a:r>
            <a:r>
              <a:rPr lang="vi-VN" sz="1900">
                <a:solidFill>
                  <a:srgbClr val="C00000"/>
                </a:solidFill>
              </a:rPr>
              <a:t> </a:t>
            </a:r>
            <a:r>
              <a:rPr lang="vi-VN" sz="1900"/>
              <a:t>Bài toán tìm kiếm: Tìm phần tử nhỏ/lớn thứ k.</a:t>
            </a:r>
          </a:p>
          <a:p>
            <a:endParaRPr lang="vi-VN" sz="1900"/>
          </a:p>
          <a:p>
            <a:r>
              <a:rPr lang="vi-VN" sz="1900">
                <a:solidFill>
                  <a:srgbClr val="FFC000"/>
                </a:solidFill>
              </a:rPr>
              <a:t>o</a:t>
            </a:r>
            <a:r>
              <a:rPr lang="vi-VN" sz="1900">
                <a:solidFill>
                  <a:srgbClr val="C00000"/>
                </a:solidFill>
              </a:rPr>
              <a:t> </a:t>
            </a:r>
            <a:r>
              <a:rPr lang="vi-VN" sz="1900"/>
              <a:t>Trí tuệ nhân tạo: thuật toán tìm kiếm A*.</a:t>
            </a:r>
          </a:p>
          <a:p>
            <a:endParaRPr lang="vi-VN" sz="1900"/>
          </a:p>
          <a:p>
            <a:r>
              <a:rPr lang="vi-VN" sz="1900">
                <a:solidFill>
                  <a:srgbClr val="FFFF00"/>
                </a:solidFill>
              </a:rPr>
              <a:t>o</a:t>
            </a:r>
            <a:r>
              <a:rPr lang="vi-VN" sz="1900">
                <a:solidFill>
                  <a:srgbClr val="C00000"/>
                </a:solidFill>
              </a:rPr>
              <a:t> </a:t>
            </a:r>
            <a:r>
              <a:rPr lang="vi-VN" sz="1900"/>
              <a:t>Tất cả các ứng dụng của Queue có liên quan đến mức độ ưu tiên.</a:t>
            </a:r>
          </a:p>
          <a:p>
            <a:endParaRPr lang="vi-VN" sz="1900"/>
          </a:p>
          <a:p>
            <a:r>
              <a:rPr lang="vi-VN" sz="1900">
                <a:solidFill>
                  <a:srgbClr val="92D050"/>
                </a:solidFill>
              </a:rPr>
              <a:t>o</a:t>
            </a:r>
            <a:r>
              <a:rPr lang="vi-VN" sz="1900">
                <a:solidFill>
                  <a:srgbClr val="FFFF00"/>
                </a:solidFill>
              </a:rPr>
              <a:t> </a:t>
            </a:r>
            <a:r>
              <a:rPr lang="vi-VN" sz="1900" b="0" i="0">
                <a:solidFill>
                  <a:srgbClr val="FFFFFF"/>
                </a:solidFill>
                <a:effectLst/>
                <a:latin typeface="Anaheim" panose="020B0604020202020204" charset="0"/>
                <a:ea typeface="Anaheim" panose="020B0604020202020204" charset="0"/>
                <a:cs typeface="Anaheim" panose="020B0604020202020204" charset="0"/>
              </a:rPr>
              <a:t>Triển khai Stack.</a:t>
            </a:r>
            <a:endParaRPr lang="vi-VN" sz="1900">
              <a:effectLst/>
            </a:endParaRPr>
          </a:p>
          <a:p>
            <a:endParaRPr lang="vi-VN" sz="1900"/>
          </a:p>
          <a:p>
            <a:r>
              <a:rPr lang="vi-VN" sz="1900" b="0" i="0">
                <a:solidFill>
                  <a:srgbClr val="92D050"/>
                </a:solidFill>
                <a:effectLst/>
                <a:latin typeface="Anaheim" panose="020B0604020202020204" charset="0"/>
                <a:ea typeface="Anaheim" panose="020B0604020202020204" charset="0"/>
                <a:cs typeface="Anaheim" panose="020B0604020202020204" charset="0"/>
              </a:rPr>
              <a:t> </a:t>
            </a:r>
            <a:endParaRPr lang="vi-VN" sz="1900">
              <a:solidFill>
                <a:srgbClr val="92D050"/>
              </a:solidFill>
            </a:endParaRPr>
          </a:p>
          <a:p>
            <a:endParaRPr lang="vi-VN" sz="1900"/>
          </a:p>
        </p:txBody>
      </p:sp>
      <p:sp>
        <p:nvSpPr>
          <p:cNvPr id="3" name="Tiêu đề 2">
            <a:extLst>
              <a:ext uri="{FF2B5EF4-FFF2-40B4-BE49-F238E27FC236}">
                <a16:creationId xmlns:a16="http://schemas.microsoft.com/office/drawing/2014/main" id="{9828BC36-2E56-CABC-2151-1998BBCFE53E}"/>
              </a:ext>
            </a:extLst>
          </p:cNvPr>
          <p:cNvSpPr>
            <a:spLocks noGrp="1"/>
          </p:cNvSpPr>
          <p:nvPr>
            <p:ph type="title"/>
          </p:nvPr>
        </p:nvSpPr>
        <p:spPr/>
        <p:txBody>
          <a:bodyPr/>
          <a:lstStyle/>
          <a:p>
            <a:r>
              <a:rPr lang="vi-VN"/>
              <a:t>Ứng Dụng</a:t>
            </a:r>
          </a:p>
        </p:txBody>
      </p:sp>
      <p:sp>
        <p:nvSpPr>
          <p:cNvPr id="13" name="Hộp Văn bản 12">
            <a:extLst>
              <a:ext uri="{FF2B5EF4-FFF2-40B4-BE49-F238E27FC236}">
                <a16:creationId xmlns:a16="http://schemas.microsoft.com/office/drawing/2014/main" id="{816F036A-F683-DC37-8820-8EA72F867CB9}"/>
              </a:ext>
            </a:extLst>
          </p:cNvPr>
          <p:cNvSpPr txBox="1"/>
          <p:nvPr/>
        </p:nvSpPr>
        <p:spPr>
          <a:xfrm>
            <a:off x="4637314" y="1913983"/>
            <a:ext cx="4592097" cy="3104376"/>
          </a:xfrm>
          <a:prstGeom prst="rect">
            <a:avLst/>
          </a:prstGeom>
          <a:noFill/>
        </p:spPr>
        <p:txBody>
          <a:bodyPr wrap="square">
            <a:spAutoFit/>
          </a:bodyPr>
          <a:lstStyle/>
          <a:p>
            <a:pPr marL="0" lvl="0" indent="0" algn="l" rtl="0">
              <a:lnSpc>
                <a:spcPct val="115000"/>
              </a:lnSpc>
              <a:spcBef>
                <a:spcPts val="0"/>
              </a:spcBef>
              <a:spcAft>
                <a:spcPts val="0"/>
              </a:spcAft>
              <a:buNone/>
            </a:pPr>
            <a:r>
              <a:rPr lang="vi-VN" sz="1900">
                <a:solidFill>
                  <a:srgbClr val="00B050"/>
                </a:solidFill>
              </a:rPr>
              <a:t>o</a:t>
            </a:r>
            <a:r>
              <a:rPr lang="vi-VN" sz="1900">
                <a:solidFill>
                  <a:srgbClr val="FFFF00"/>
                </a:solidFill>
              </a:rPr>
              <a:t> </a:t>
            </a:r>
            <a:r>
              <a:rPr lang="vi-VN" sz="1900">
                <a:solidFill>
                  <a:schemeClr val="lt1"/>
                </a:solidFill>
                <a:latin typeface="Anaheim"/>
                <a:ea typeface="Anaheim"/>
                <a:cs typeface="Anaheim"/>
                <a:sym typeface="Anaheim"/>
              </a:rPr>
              <a:t>Cân bằng tải (load balancing), quản lý các ngắt, thời gian chờ (interrupt handling) trong hệ điều hành.</a:t>
            </a:r>
          </a:p>
          <a:p>
            <a:pPr marL="0" lvl="0" indent="0" algn="l" rtl="0">
              <a:lnSpc>
                <a:spcPct val="115000"/>
              </a:lnSpc>
              <a:spcBef>
                <a:spcPts val="0"/>
              </a:spcBef>
              <a:spcAft>
                <a:spcPts val="0"/>
              </a:spcAft>
              <a:buNone/>
            </a:pPr>
            <a:endParaRPr lang="vi-VN" sz="1900">
              <a:solidFill>
                <a:schemeClr val="lt1"/>
              </a:solidFill>
              <a:latin typeface="Anaheim"/>
              <a:ea typeface="Anaheim"/>
              <a:cs typeface="Anaheim"/>
              <a:sym typeface="Anaheim"/>
            </a:endParaRPr>
          </a:p>
          <a:p>
            <a:pPr marL="0" lvl="0" indent="0" algn="l" rtl="0">
              <a:lnSpc>
                <a:spcPct val="115000"/>
              </a:lnSpc>
              <a:spcBef>
                <a:spcPts val="0"/>
              </a:spcBef>
              <a:spcAft>
                <a:spcPts val="0"/>
              </a:spcAft>
              <a:buNone/>
            </a:pPr>
            <a:r>
              <a:rPr lang="vi-VN" sz="1900">
                <a:solidFill>
                  <a:srgbClr val="00B0F0"/>
                </a:solidFill>
              </a:rPr>
              <a:t>o</a:t>
            </a:r>
            <a:r>
              <a:rPr lang="vi-VN" sz="1900">
                <a:solidFill>
                  <a:srgbClr val="FFFF00"/>
                </a:solidFill>
              </a:rPr>
              <a:t> </a:t>
            </a:r>
            <a:r>
              <a:rPr lang="vi-VN" sz="1900">
                <a:solidFill>
                  <a:schemeClr val="lt1"/>
                </a:solidFill>
                <a:latin typeface="Anaheim"/>
                <a:ea typeface="Anaheim"/>
                <a:cs typeface="Anaheim"/>
                <a:sym typeface="Anaheim"/>
              </a:rPr>
              <a:t>Lập lịch CPU.</a:t>
            </a:r>
          </a:p>
          <a:p>
            <a:pPr marL="0" lvl="0" indent="0" algn="l" rtl="0">
              <a:lnSpc>
                <a:spcPct val="115000"/>
              </a:lnSpc>
              <a:spcBef>
                <a:spcPts val="0"/>
              </a:spcBef>
              <a:spcAft>
                <a:spcPts val="0"/>
              </a:spcAft>
              <a:buNone/>
            </a:pPr>
            <a:endParaRPr lang="vi-VN" sz="1900">
              <a:solidFill>
                <a:schemeClr val="lt1"/>
              </a:solidFill>
              <a:latin typeface="Anaheim"/>
              <a:ea typeface="Anaheim"/>
              <a:cs typeface="Anaheim"/>
              <a:sym typeface="Anaheim"/>
            </a:endParaRPr>
          </a:p>
          <a:p>
            <a:pPr marL="0" lvl="0" indent="0" algn="l" rtl="0">
              <a:lnSpc>
                <a:spcPct val="115000"/>
              </a:lnSpc>
              <a:spcBef>
                <a:spcPts val="0"/>
              </a:spcBef>
              <a:spcAft>
                <a:spcPts val="0"/>
              </a:spcAft>
              <a:buNone/>
            </a:pPr>
            <a:r>
              <a:rPr lang="vi-VN" sz="1900">
                <a:solidFill>
                  <a:srgbClr val="0070C0"/>
                </a:solidFill>
              </a:rPr>
              <a:t>o</a:t>
            </a:r>
            <a:r>
              <a:rPr lang="vi-VN" sz="1900">
                <a:solidFill>
                  <a:srgbClr val="FFFF00"/>
                </a:solidFill>
              </a:rPr>
              <a:t> </a:t>
            </a:r>
            <a:r>
              <a:rPr lang="vi-VN" sz="1900">
                <a:solidFill>
                  <a:schemeClr val="lt1"/>
                </a:solidFill>
                <a:latin typeface="Anaheim"/>
                <a:ea typeface="Anaheim"/>
                <a:cs typeface="Anaheim"/>
                <a:sym typeface="Anaheim"/>
              </a:rPr>
              <a:t>Nén dữ liệu: thuật toán Huffman Coding.</a:t>
            </a:r>
          </a:p>
          <a:p>
            <a:pPr marL="0" lvl="0" indent="0" algn="l" rtl="0">
              <a:lnSpc>
                <a:spcPct val="115000"/>
              </a:lnSpc>
              <a:spcBef>
                <a:spcPts val="0"/>
              </a:spcBef>
              <a:spcAft>
                <a:spcPts val="0"/>
              </a:spcAft>
              <a:buNone/>
            </a:pPr>
            <a:endParaRPr lang="vi-VN" sz="1900">
              <a:solidFill>
                <a:schemeClr val="lt1"/>
              </a:solidFill>
              <a:latin typeface="Anaheim"/>
              <a:ea typeface="Anaheim"/>
              <a:cs typeface="Anaheim"/>
              <a:sym typeface="Anaheim"/>
            </a:endParaRPr>
          </a:p>
          <a:p>
            <a:pPr marL="0" lvl="0" indent="0" algn="l" rtl="0">
              <a:lnSpc>
                <a:spcPct val="115000"/>
              </a:lnSpc>
              <a:spcBef>
                <a:spcPts val="0"/>
              </a:spcBef>
              <a:spcAft>
                <a:spcPts val="0"/>
              </a:spcAft>
              <a:buNone/>
            </a:pPr>
            <a:r>
              <a:rPr lang="vi-VN" sz="1900">
                <a:solidFill>
                  <a:srgbClr val="7030A0"/>
                </a:solidFill>
              </a:rPr>
              <a:t>o</a:t>
            </a:r>
            <a:r>
              <a:rPr lang="vi-VN" sz="1900">
                <a:solidFill>
                  <a:srgbClr val="FFFF00"/>
                </a:solidFill>
              </a:rPr>
              <a:t> </a:t>
            </a:r>
            <a:r>
              <a:rPr lang="vi-VN" sz="1900">
                <a:solidFill>
                  <a:schemeClr val="lt1"/>
                </a:solidFill>
                <a:latin typeface="Anaheim"/>
                <a:ea typeface="Anaheim"/>
                <a:cs typeface="Anaheim"/>
                <a:sym typeface="Anaheim"/>
              </a:rPr>
              <a:t>Mô phỏng sự kiện: khách hàng xếp hàng.</a:t>
            </a:r>
          </a:p>
        </p:txBody>
      </p:sp>
    </p:spTree>
    <p:extLst>
      <p:ext uri="{BB962C8B-B14F-4D97-AF65-F5344CB8AC3E}">
        <p14:creationId xmlns:p14="http://schemas.microsoft.com/office/powerpoint/2010/main" val="282494764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DE3961-563C-C8EC-0998-1A3ED75AF202}"/>
              </a:ext>
            </a:extLst>
          </p:cNvPr>
          <p:cNvSpPr>
            <a:spLocks noGrp="1"/>
          </p:cNvSpPr>
          <p:nvPr>
            <p:ph type="title"/>
          </p:nvPr>
        </p:nvSpPr>
        <p:spPr/>
        <p:txBody>
          <a:bodyPr/>
          <a:lstStyle/>
          <a:p>
            <a:pPr algn="ctr"/>
            <a:r>
              <a:rPr lang="en-US"/>
              <a:t>Cài </a:t>
            </a:r>
            <a:r>
              <a:rPr lang="vi-VN"/>
              <a:t>Đ</a:t>
            </a:r>
            <a:r>
              <a:rPr lang="en-US"/>
              <a:t>ặt Priority Queue Bằng Binary Heap</a:t>
            </a:r>
            <a:endParaRPr lang="vi-VN"/>
          </a:p>
        </p:txBody>
      </p:sp>
    </p:spTree>
    <p:extLst>
      <p:ext uri="{BB962C8B-B14F-4D97-AF65-F5344CB8AC3E}">
        <p14:creationId xmlns:p14="http://schemas.microsoft.com/office/powerpoint/2010/main" val="228018413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757747-16A5-8989-18FF-B1E16380477E}"/>
              </a:ext>
            </a:extLst>
          </p:cNvPr>
          <p:cNvSpPr>
            <a:spLocks noGrp="1"/>
          </p:cNvSpPr>
          <p:nvPr>
            <p:ph type="title"/>
          </p:nvPr>
        </p:nvSpPr>
        <p:spPr>
          <a:xfrm>
            <a:off x="1242881" y="51798"/>
            <a:ext cx="7082180" cy="669000"/>
          </a:xfrm>
        </p:spPr>
        <p:txBody>
          <a:bodyPr/>
          <a:lstStyle/>
          <a:p>
            <a:r>
              <a:rPr lang="vi-VN"/>
              <a:t>1/Chèn 1 Phần Tử Vào Priority Queue</a:t>
            </a:r>
          </a:p>
        </p:txBody>
      </p:sp>
      <p:sp>
        <p:nvSpPr>
          <p:cNvPr id="3" name="Tiêu đề phụ 2">
            <a:extLst>
              <a:ext uri="{FF2B5EF4-FFF2-40B4-BE49-F238E27FC236}">
                <a16:creationId xmlns:a16="http://schemas.microsoft.com/office/drawing/2014/main" id="{BB08DD4F-4248-75B1-82E7-FD20C07F03B3}"/>
              </a:ext>
            </a:extLst>
          </p:cNvPr>
          <p:cNvSpPr>
            <a:spLocks noGrp="1"/>
          </p:cNvSpPr>
          <p:nvPr>
            <p:ph type="subTitle" idx="1"/>
          </p:nvPr>
        </p:nvSpPr>
        <p:spPr>
          <a:xfrm flipH="1">
            <a:off x="-65599" y="2802862"/>
            <a:ext cx="2889187" cy="769384"/>
          </a:xfrm>
        </p:spPr>
        <p:txBody>
          <a:bodyPr/>
          <a:lstStyle/>
          <a:p>
            <a:r>
              <a:rPr lang="vi-VN" sz="2100"/>
              <a:t>Chèn phần tử mới vào cuối cây: </a:t>
            </a:r>
          </a:p>
        </p:txBody>
      </p:sp>
      <p:pic>
        <p:nvPicPr>
          <p:cNvPr id="8" name="Hình ảnh 7" descr="Ảnh có chứa vòng tròn, ảnh chụp màn hình, Xanh điện, Đồ họa">
            <a:extLst>
              <a:ext uri="{FF2B5EF4-FFF2-40B4-BE49-F238E27FC236}">
                <a16:creationId xmlns:a16="http://schemas.microsoft.com/office/drawing/2014/main" id="{3EAF3FAB-0483-96E2-FBF2-9F2942FD17CC}"/>
              </a:ext>
            </a:extLst>
          </p:cNvPr>
          <p:cNvPicPr>
            <a:picLocks noChangeAspect="1"/>
          </p:cNvPicPr>
          <p:nvPr/>
        </p:nvPicPr>
        <p:blipFill>
          <a:blip r:embed="rId2"/>
          <a:stretch>
            <a:fillRect/>
          </a:stretch>
        </p:blipFill>
        <p:spPr>
          <a:xfrm>
            <a:off x="3374028" y="390413"/>
            <a:ext cx="5334274" cy="4362674"/>
          </a:xfrm>
          <a:prstGeom prst="rect">
            <a:avLst/>
          </a:prstGeom>
        </p:spPr>
      </p:pic>
    </p:spTree>
    <p:extLst>
      <p:ext uri="{BB962C8B-B14F-4D97-AF65-F5344CB8AC3E}">
        <p14:creationId xmlns:p14="http://schemas.microsoft.com/office/powerpoint/2010/main" val="139243790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F845E-644A-F8E1-8560-BBD5263BCB61}"/>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36C75D82-6854-47D1-06C8-99B06E125718}"/>
              </a:ext>
            </a:extLst>
          </p:cNvPr>
          <p:cNvSpPr>
            <a:spLocks noGrp="1"/>
          </p:cNvSpPr>
          <p:nvPr>
            <p:ph type="title"/>
          </p:nvPr>
        </p:nvSpPr>
        <p:spPr>
          <a:xfrm>
            <a:off x="1242881" y="51798"/>
            <a:ext cx="7082180" cy="669000"/>
          </a:xfrm>
        </p:spPr>
        <p:txBody>
          <a:bodyPr/>
          <a:lstStyle/>
          <a:p>
            <a:r>
              <a:rPr lang="vi-VN"/>
              <a:t>1/Chèn 1 Phần Tử Vào Priority Queue</a:t>
            </a:r>
          </a:p>
        </p:txBody>
      </p:sp>
      <p:sp>
        <p:nvSpPr>
          <p:cNvPr id="3" name="Tiêu đề phụ 2">
            <a:extLst>
              <a:ext uri="{FF2B5EF4-FFF2-40B4-BE49-F238E27FC236}">
                <a16:creationId xmlns:a16="http://schemas.microsoft.com/office/drawing/2014/main" id="{59BE376F-FC10-0A1F-18EF-4FF44210CA18}"/>
              </a:ext>
            </a:extLst>
          </p:cNvPr>
          <p:cNvSpPr>
            <a:spLocks noGrp="1"/>
          </p:cNvSpPr>
          <p:nvPr>
            <p:ph type="subTitle" idx="1"/>
          </p:nvPr>
        </p:nvSpPr>
        <p:spPr>
          <a:xfrm flipH="1">
            <a:off x="-160776" y="2737547"/>
            <a:ext cx="3014507" cy="899956"/>
          </a:xfrm>
        </p:spPr>
        <p:txBody>
          <a:bodyPr/>
          <a:lstStyle/>
          <a:p>
            <a:r>
              <a:rPr lang="vi-VN" sz="2100"/>
              <a:t>Khôi phục tính chất</a:t>
            </a:r>
          </a:p>
          <a:p>
            <a:r>
              <a:rPr lang="vi-VN" sz="2100"/>
              <a:t>Heap cho Priority Queue:</a:t>
            </a:r>
          </a:p>
        </p:txBody>
      </p:sp>
      <p:pic>
        <p:nvPicPr>
          <p:cNvPr id="6" name="Hình ảnh 5" descr="Ảnh có chứa vòng tròn, ảnh chụp màn hình, Xanh điện">
            <a:extLst>
              <a:ext uri="{FF2B5EF4-FFF2-40B4-BE49-F238E27FC236}">
                <a16:creationId xmlns:a16="http://schemas.microsoft.com/office/drawing/2014/main" id="{1ADC6806-275C-AF87-3323-E9E4C4646E68}"/>
              </a:ext>
            </a:extLst>
          </p:cNvPr>
          <p:cNvPicPr>
            <a:picLocks noChangeAspect="1"/>
          </p:cNvPicPr>
          <p:nvPr/>
        </p:nvPicPr>
        <p:blipFill>
          <a:blip r:embed="rId2"/>
          <a:stretch>
            <a:fillRect/>
          </a:stretch>
        </p:blipFill>
        <p:spPr>
          <a:xfrm>
            <a:off x="3370592" y="394092"/>
            <a:ext cx="5334274" cy="4362674"/>
          </a:xfrm>
          <a:prstGeom prst="rect">
            <a:avLst/>
          </a:prstGeom>
        </p:spPr>
      </p:pic>
    </p:spTree>
    <p:extLst>
      <p:ext uri="{BB962C8B-B14F-4D97-AF65-F5344CB8AC3E}">
        <p14:creationId xmlns:p14="http://schemas.microsoft.com/office/powerpoint/2010/main" val="353925376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11A0027D-C01B-B597-9680-51AC2073E539}"/>
              </a:ext>
            </a:extLst>
          </p:cNvPr>
          <p:cNvSpPr>
            <a:spLocks noGrp="1"/>
          </p:cNvSpPr>
          <p:nvPr>
            <p:ph type="title"/>
          </p:nvPr>
        </p:nvSpPr>
        <p:spPr>
          <a:xfrm>
            <a:off x="1242881" y="51798"/>
            <a:ext cx="7082180" cy="669000"/>
          </a:xfrm>
        </p:spPr>
        <p:txBody>
          <a:bodyPr/>
          <a:lstStyle/>
          <a:p>
            <a:pPr algn="ctr"/>
            <a:r>
              <a:rPr lang="vi-VN"/>
              <a:t>1/Chèn 1 Phần Tử Vào Priority Queue</a:t>
            </a:r>
          </a:p>
        </p:txBody>
      </p:sp>
      <p:sp>
        <p:nvSpPr>
          <p:cNvPr id="5" name="Google Shape;757;p48">
            <a:extLst>
              <a:ext uri="{FF2B5EF4-FFF2-40B4-BE49-F238E27FC236}">
                <a16:creationId xmlns:a16="http://schemas.microsoft.com/office/drawing/2014/main" id="{BBD14DBC-4D56-24AD-6BBF-465DAA1B56EA}"/>
              </a:ext>
            </a:extLst>
          </p:cNvPr>
          <p:cNvSpPr txBox="1">
            <a:spLocks noGrp="1"/>
          </p:cNvSpPr>
          <p:nvPr>
            <p:ph type="body" idx="1"/>
          </p:nvPr>
        </p:nvSpPr>
        <p:spPr>
          <a:xfrm flipH="1">
            <a:off x="6019800" y="987733"/>
            <a:ext cx="3124200" cy="458438"/>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vi-VN" sz="2200" b="1">
                <a:solidFill>
                  <a:schemeClr val="lt1"/>
                </a:solidFill>
                <a:latin typeface="Overpass Mono"/>
                <a:ea typeface="Overpass Mono"/>
                <a:cs typeface="Overpass Mono"/>
                <a:sym typeface="Overpass Mono"/>
              </a:rPr>
              <a:t>Mã giả:</a:t>
            </a:r>
            <a:endParaRPr sz="2200" b="1">
              <a:solidFill>
                <a:schemeClr val="lt1"/>
              </a:solidFill>
              <a:latin typeface="Overpass Mono"/>
              <a:ea typeface="Overpass Mono"/>
              <a:cs typeface="Overpass Mono"/>
              <a:sym typeface="Overpass Mono"/>
            </a:endParaRPr>
          </a:p>
        </p:txBody>
      </p:sp>
      <p:pic>
        <p:nvPicPr>
          <p:cNvPr id="8" name="Hình ảnh 7">
            <a:extLst>
              <a:ext uri="{FF2B5EF4-FFF2-40B4-BE49-F238E27FC236}">
                <a16:creationId xmlns:a16="http://schemas.microsoft.com/office/drawing/2014/main" id="{F55F3E4A-13CB-DDF5-5C46-53726D5FE189}"/>
              </a:ext>
            </a:extLst>
          </p:cNvPr>
          <p:cNvPicPr>
            <a:picLocks noChangeAspect="1"/>
          </p:cNvPicPr>
          <p:nvPr/>
        </p:nvPicPr>
        <p:blipFill>
          <a:blip r:embed="rId2"/>
          <a:stretch>
            <a:fillRect/>
          </a:stretch>
        </p:blipFill>
        <p:spPr>
          <a:xfrm>
            <a:off x="165798" y="1748275"/>
            <a:ext cx="8812403" cy="3014643"/>
          </a:xfrm>
          <a:prstGeom prst="rect">
            <a:avLst/>
          </a:prstGeom>
        </p:spPr>
      </p:pic>
    </p:spTree>
    <p:extLst>
      <p:ext uri="{BB962C8B-B14F-4D97-AF65-F5344CB8AC3E}">
        <p14:creationId xmlns:p14="http://schemas.microsoft.com/office/powerpoint/2010/main" val="54110261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E8ACE64F-DABC-C871-D826-23E4DD193677}"/>
              </a:ext>
            </a:extLst>
          </p:cNvPr>
          <p:cNvSpPr>
            <a:spLocks noGrp="1"/>
          </p:cNvSpPr>
          <p:nvPr>
            <p:ph type="title"/>
          </p:nvPr>
        </p:nvSpPr>
        <p:spPr>
          <a:xfrm>
            <a:off x="1278000" y="187450"/>
            <a:ext cx="6588000" cy="669000"/>
          </a:xfrm>
        </p:spPr>
        <p:txBody>
          <a:bodyPr/>
          <a:lstStyle/>
          <a:p>
            <a:r>
              <a:rPr lang="vi-VN"/>
              <a:t>2/Xóa Một Phần Tử Khỏi Hàng Đợi Ưu Tiên</a:t>
            </a:r>
          </a:p>
        </p:txBody>
      </p:sp>
      <p:sp>
        <p:nvSpPr>
          <p:cNvPr id="4" name="Tiêu đề phụ 2">
            <a:extLst>
              <a:ext uri="{FF2B5EF4-FFF2-40B4-BE49-F238E27FC236}">
                <a16:creationId xmlns:a16="http://schemas.microsoft.com/office/drawing/2014/main" id="{89A4DDB8-1A24-0D03-AB8D-3FABEB1A1575}"/>
              </a:ext>
            </a:extLst>
          </p:cNvPr>
          <p:cNvSpPr txBox="1">
            <a:spLocks/>
          </p:cNvSpPr>
          <p:nvPr/>
        </p:nvSpPr>
        <p:spPr>
          <a:xfrm flipH="1">
            <a:off x="-100769" y="1300633"/>
            <a:ext cx="2889187" cy="769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r>
              <a:rPr lang="vi-VN" sz="2100"/>
              <a:t>Chọn phần tử cần xóa:</a:t>
            </a:r>
          </a:p>
        </p:txBody>
      </p:sp>
      <p:pic>
        <p:nvPicPr>
          <p:cNvPr id="6" name="Hình ảnh 5" descr="Ảnh có chứa vòng tròn, ảnh chụp màn hình, Xanh điện, màu xanh lam&#10;&#10;Mô tả được tạo tự động">
            <a:extLst>
              <a:ext uri="{FF2B5EF4-FFF2-40B4-BE49-F238E27FC236}">
                <a16:creationId xmlns:a16="http://schemas.microsoft.com/office/drawing/2014/main" id="{0A6788F9-864D-827E-E58D-14934DD63546}"/>
              </a:ext>
            </a:extLst>
          </p:cNvPr>
          <p:cNvPicPr>
            <a:picLocks noChangeAspect="1"/>
          </p:cNvPicPr>
          <p:nvPr/>
        </p:nvPicPr>
        <p:blipFill>
          <a:blip r:embed="rId2"/>
          <a:stretch>
            <a:fillRect/>
          </a:stretch>
        </p:blipFill>
        <p:spPr>
          <a:xfrm>
            <a:off x="2604110" y="593376"/>
            <a:ext cx="5334274" cy="4362674"/>
          </a:xfrm>
          <a:prstGeom prst="rect">
            <a:avLst/>
          </a:prstGeom>
        </p:spPr>
      </p:pic>
    </p:spTree>
    <p:extLst>
      <p:ext uri="{BB962C8B-B14F-4D97-AF65-F5344CB8AC3E}">
        <p14:creationId xmlns:p14="http://schemas.microsoft.com/office/powerpoint/2010/main" val="285063671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300883" y="2938515"/>
            <a:ext cx="5893358"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200"/>
              <a:t>-Được sáng lập vào 1945 bởi John von Neumann</a:t>
            </a:r>
          </a:p>
          <a:p>
            <a:pPr marL="0" lvl="0" indent="0" algn="l" rtl="0">
              <a:spcBef>
                <a:spcPts val="0"/>
              </a:spcBef>
              <a:spcAft>
                <a:spcPts val="0"/>
              </a:spcAft>
              <a:buNone/>
            </a:pPr>
            <a:endParaRPr lang="vi-VN" sz="2200"/>
          </a:p>
          <a:p>
            <a:pPr marL="0" lvl="0" indent="0" algn="l" rtl="0">
              <a:spcBef>
                <a:spcPts val="0"/>
              </a:spcBef>
              <a:spcAft>
                <a:spcPts val="0"/>
              </a:spcAft>
              <a:buNone/>
            </a:pPr>
            <a:r>
              <a:rPr lang="vi-VN" sz="2200"/>
              <a:t>-Hiệu suất cao và thông dụng</a:t>
            </a:r>
          </a:p>
          <a:p>
            <a:pPr marL="0" lvl="0" indent="0" algn="l" rtl="0">
              <a:spcBef>
                <a:spcPts val="0"/>
              </a:spcBef>
              <a:spcAft>
                <a:spcPts val="0"/>
              </a:spcAft>
              <a:buNone/>
            </a:pPr>
            <a:endParaRPr lang="vi-VN" sz="2200"/>
          </a:p>
          <a:p>
            <a:pPr marL="0" lvl="0" indent="0" algn="l" rtl="0">
              <a:spcBef>
                <a:spcPts val="0"/>
              </a:spcBef>
              <a:spcAft>
                <a:spcPts val="0"/>
              </a:spcAft>
              <a:buNone/>
            </a:pPr>
            <a:r>
              <a:rPr lang="vi-VN" sz="2200"/>
              <a:t>-Dựa vào lối thuật toán “chia để trị”</a:t>
            </a:r>
          </a:p>
        </p:txBody>
      </p:sp>
      <p:sp>
        <p:nvSpPr>
          <p:cNvPr id="381" name="Google Shape;381;p33"/>
          <p:cNvSpPr txBox="1">
            <a:spLocks noGrp="1"/>
          </p:cNvSpPr>
          <p:nvPr>
            <p:ph type="title"/>
          </p:nvPr>
        </p:nvSpPr>
        <p:spPr>
          <a:xfrm>
            <a:off x="-1178174" y="890835"/>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Giới Thiệu</a:t>
            </a:r>
            <a:endParaRPr/>
          </a:p>
        </p:txBody>
      </p:sp>
      <p:pic>
        <p:nvPicPr>
          <p:cNvPr id="2050" name="Picture 2" descr="undefined">
            <a:extLst>
              <a:ext uri="{FF2B5EF4-FFF2-40B4-BE49-F238E27FC236}">
                <a16:creationId xmlns:a16="http://schemas.microsoft.com/office/drawing/2014/main" id="{F499FCC0-89B6-8377-3B1C-169705C4F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591" y="502638"/>
            <a:ext cx="1877279" cy="2435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C8A92-6B99-093E-CB98-5903AC3BB1F7}"/>
            </a:ext>
          </a:extLst>
        </p:cNvPr>
        <p:cNvGrpSpPr/>
        <p:nvPr/>
      </p:nvGrpSpPr>
      <p:grpSpPr>
        <a:xfrm>
          <a:off x="0" y="0"/>
          <a:ext cx="0" cy="0"/>
          <a:chOff x="0" y="0"/>
          <a:chExt cx="0" cy="0"/>
        </a:xfrm>
      </p:grpSpPr>
      <p:sp>
        <p:nvSpPr>
          <p:cNvPr id="3" name="Tiêu đề phụ 2">
            <a:extLst>
              <a:ext uri="{FF2B5EF4-FFF2-40B4-BE49-F238E27FC236}">
                <a16:creationId xmlns:a16="http://schemas.microsoft.com/office/drawing/2014/main" id="{35E16E03-A5B1-BB9A-6BED-FBE9A8997910}"/>
              </a:ext>
            </a:extLst>
          </p:cNvPr>
          <p:cNvSpPr>
            <a:spLocks noGrp="1"/>
          </p:cNvSpPr>
          <p:nvPr>
            <p:ph type="subTitle" idx="1"/>
          </p:nvPr>
        </p:nvSpPr>
        <p:spPr>
          <a:xfrm flipH="1">
            <a:off x="-65599" y="2802862"/>
            <a:ext cx="2889187" cy="769384"/>
          </a:xfrm>
        </p:spPr>
        <p:txBody>
          <a:bodyPr/>
          <a:lstStyle/>
          <a:p>
            <a:r>
              <a:rPr lang="vi-VN" sz="2100"/>
              <a:t>Hoán đổi nó với phần</a:t>
            </a:r>
          </a:p>
          <a:p>
            <a:r>
              <a:rPr lang="vi-VN" sz="2100"/>
              <a:t>tử cuối cùng:</a:t>
            </a:r>
          </a:p>
        </p:txBody>
      </p:sp>
      <p:sp>
        <p:nvSpPr>
          <p:cNvPr id="7" name="Tiêu đề 2">
            <a:extLst>
              <a:ext uri="{FF2B5EF4-FFF2-40B4-BE49-F238E27FC236}">
                <a16:creationId xmlns:a16="http://schemas.microsoft.com/office/drawing/2014/main" id="{305EBF0E-0A94-0ABA-1D60-DC8CBA1671D7}"/>
              </a:ext>
            </a:extLst>
          </p:cNvPr>
          <p:cNvSpPr>
            <a:spLocks noGrp="1"/>
          </p:cNvSpPr>
          <p:nvPr>
            <p:ph type="title"/>
          </p:nvPr>
        </p:nvSpPr>
        <p:spPr>
          <a:xfrm>
            <a:off x="1278000" y="56024"/>
            <a:ext cx="6588000" cy="669000"/>
          </a:xfrm>
        </p:spPr>
        <p:txBody>
          <a:bodyPr/>
          <a:lstStyle/>
          <a:p>
            <a:r>
              <a:rPr lang="vi-VN"/>
              <a:t>2/Xóa Một Phần Tử Khỏi Hàng Đợi Ưu Tiên</a:t>
            </a:r>
          </a:p>
        </p:txBody>
      </p:sp>
      <p:pic>
        <p:nvPicPr>
          <p:cNvPr id="4" name="Hình ảnh 3" descr="Ảnh có chứa vòng tròn, ảnh chụp màn hình, Xanh điện, màu xanh lam&#10;&#10;Mô tả được tạo tự động">
            <a:extLst>
              <a:ext uri="{FF2B5EF4-FFF2-40B4-BE49-F238E27FC236}">
                <a16:creationId xmlns:a16="http://schemas.microsoft.com/office/drawing/2014/main" id="{C0F0ADE4-50BF-8596-4460-E24E1EAB79BB}"/>
              </a:ext>
            </a:extLst>
          </p:cNvPr>
          <p:cNvPicPr>
            <a:picLocks noChangeAspect="1"/>
          </p:cNvPicPr>
          <p:nvPr/>
        </p:nvPicPr>
        <p:blipFill>
          <a:blip r:embed="rId2"/>
          <a:stretch>
            <a:fillRect/>
          </a:stretch>
        </p:blipFill>
        <p:spPr>
          <a:xfrm>
            <a:off x="2651174" y="621525"/>
            <a:ext cx="5334274" cy="4362674"/>
          </a:xfrm>
          <a:prstGeom prst="rect">
            <a:avLst/>
          </a:prstGeom>
        </p:spPr>
      </p:pic>
    </p:spTree>
    <p:extLst>
      <p:ext uri="{BB962C8B-B14F-4D97-AF65-F5344CB8AC3E}">
        <p14:creationId xmlns:p14="http://schemas.microsoft.com/office/powerpoint/2010/main" val="411018394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5C6B7-12FD-463F-9FEE-9A2A3787221F}"/>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2D19CC47-0156-06C3-2857-4867EC2094E9}"/>
              </a:ext>
            </a:extLst>
          </p:cNvPr>
          <p:cNvSpPr>
            <a:spLocks noGrp="1"/>
          </p:cNvSpPr>
          <p:nvPr>
            <p:ph type="title"/>
          </p:nvPr>
        </p:nvSpPr>
        <p:spPr>
          <a:xfrm>
            <a:off x="1278000" y="187450"/>
            <a:ext cx="6588000" cy="669000"/>
          </a:xfrm>
        </p:spPr>
        <p:txBody>
          <a:bodyPr/>
          <a:lstStyle/>
          <a:p>
            <a:r>
              <a:rPr lang="vi-VN"/>
              <a:t>2/Xóa Một Phần Tử Khỏi Hàng Đợi Ưu Tiên</a:t>
            </a:r>
          </a:p>
        </p:txBody>
      </p:sp>
      <p:sp>
        <p:nvSpPr>
          <p:cNvPr id="4" name="Tiêu đề phụ 2">
            <a:extLst>
              <a:ext uri="{FF2B5EF4-FFF2-40B4-BE49-F238E27FC236}">
                <a16:creationId xmlns:a16="http://schemas.microsoft.com/office/drawing/2014/main" id="{57607A9D-BDFD-F887-52A5-26F34F51F31B}"/>
              </a:ext>
            </a:extLst>
          </p:cNvPr>
          <p:cNvSpPr txBox="1">
            <a:spLocks/>
          </p:cNvSpPr>
          <p:nvPr/>
        </p:nvSpPr>
        <p:spPr>
          <a:xfrm flipH="1">
            <a:off x="-100769" y="1300633"/>
            <a:ext cx="2889187" cy="769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r>
              <a:rPr lang="vi-VN" sz="2100"/>
              <a:t>Xóa phần tử cuối cùng:</a:t>
            </a:r>
          </a:p>
        </p:txBody>
      </p:sp>
      <p:pic>
        <p:nvPicPr>
          <p:cNvPr id="6" name="Hình ảnh 5" descr="Ảnh có chứa vòng tròn, ảnh chụp màn hình, ánh sáng&#10;&#10;Mô tả được tạo tự động">
            <a:extLst>
              <a:ext uri="{FF2B5EF4-FFF2-40B4-BE49-F238E27FC236}">
                <a16:creationId xmlns:a16="http://schemas.microsoft.com/office/drawing/2014/main" id="{FA5C9BCC-6F3C-07FC-EDBA-E19E04B19CAA}"/>
              </a:ext>
            </a:extLst>
          </p:cNvPr>
          <p:cNvPicPr>
            <a:picLocks noChangeAspect="1"/>
          </p:cNvPicPr>
          <p:nvPr/>
        </p:nvPicPr>
        <p:blipFill>
          <a:blip r:embed="rId2"/>
          <a:stretch>
            <a:fillRect/>
          </a:stretch>
        </p:blipFill>
        <p:spPr>
          <a:xfrm>
            <a:off x="2637158" y="521950"/>
            <a:ext cx="5658141" cy="4781796"/>
          </a:xfrm>
          <a:prstGeom prst="rect">
            <a:avLst/>
          </a:prstGeom>
        </p:spPr>
      </p:pic>
    </p:spTree>
    <p:extLst>
      <p:ext uri="{BB962C8B-B14F-4D97-AF65-F5344CB8AC3E}">
        <p14:creationId xmlns:p14="http://schemas.microsoft.com/office/powerpoint/2010/main" val="343418873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BFD4F-F998-7410-BBEC-A99EDBFE5142}"/>
            </a:ext>
          </a:extLst>
        </p:cNvPr>
        <p:cNvGrpSpPr/>
        <p:nvPr/>
      </p:nvGrpSpPr>
      <p:grpSpPr>
        <a:xfrm>
          <a:off x="0" y="0"/>
          <a:ext cx="0" cy="0"/>
          <a:chOff x="0" y="0"/>
          <a:chExt cx="0" cy="0"/>
        </a:xfrm>
      </p:grpSpPr>
      <p:sp>
        <p:nvSpPr>
          <p:cNvPr id="5" name="Google Shape;757;p48">
            <a:extLst>
              <a:ext uri="{FF2B5EF4-FFF2-40B4-BE49-F238E27FC236}">
                <a16:creationId xmlns:a16="http://schemas.microsoft.com/office/drawing/2014/main" id="{5598E057-92E8-27B1-56FD-1D4FAE506ED8}"/>
              </a:ext>
            </a:extLst>
          </p:cNvPr>
          <p:cNvSpPr txBox="1">
            <a:spLocks noGrp="1"/>
          </p:cNvSpPr>
          <p:nvPr>
            <p:ph type="body" idx="1"/>
          </p:nvPr>
        </p:nvSpPr>
        <p:spPr>
          <a:xfrm flipH="1">
            <a:off x="6019800" y="987733"/>
            <a:ext cx="3124200" cy="458438"/>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vi-VN" sz="2200" b="1">
                <a:solidFill>
                  <a:schemeClr val="lt1"/>
                </a:solidFill>
                <a:latin typeface="Overpass Mono"/>
                <a:ea typeface="Overpass Mono"/>
                <a:cs typeface="Overpass Mono"/>
                <a:sym typeface="Overpass Mono"/>
              </a:rPr>
              <a:t>Mã giả:</a:t>
            </a:r>
            <a:endParaRPr sz="2200" b="1">
              <a:solidFill>
                <a:schemeClr val="lt1"/>
              </a:solidFill>
              <a:latin typeface="Overpass Mono"/>
              <a:ea typeface="Overpass Mono"/>
              <a:cs typeface="Overpass Mono"/>
              <a:sym typeface="Overpass Mono"/>
            </a:endParaRPr>
          </a:p>
        </p:txBody>
      </p:sp>
      <p:pic>
        <p:nvPicPr>
          <p:cNvPr id="3" name="Hình ảnh 2">
            <a:extLst>
              <a:ext uri="{FF2B5EF4-FFF2-40B4-BE49-F238E27FC236}">
                <a16:creationId xmlns:a16="http://schemas.microsoft.com/office/drawing/2014/main" id="{18599702-FBD9-C2E9-A009-17065D80DEAF}"/>
              </a:ext>
            </a:extLst>
          </p:cNvPr>
          <p:cNvPicPr>
            <a:picLocks noChangeAspect="1"/>
          </p:cNvPicPr>
          <p:nvPr/>
        </p:nvPicPr>
        <p:blipFill>
          <a:blip r:embed="rId2"/>
          <a:stretch>
            <a:fillRect/>
          </a:stretch>
        </p:blipFill>
        <p:spPr>
          <a:xfrm>
            <a:off x="178358" y="1763486"/>
            <a:ext cx="8787284" cy="2955230"/>
          </a:xfrm>
          <a:prstGeom prst="rect">
            <a:avLst/>
          </a:prstGeom>
        </p:spPr>
      </p:pic>
      <p:sp>
        <p:nvSpPr>
          <p:cNvPr id="11" name="Tiêu đề 2">
            <a:extLst>
              <a:ext uri="{FF2B5EF4-FFF2-40B4-BE49-F238E27FC236}">
                <a16:creationId xmlns:a16="http://schemas.microsoft.com/office/drawing/2014/main" id="{E4685523-8682-C648-FB2E-59C7EC24F8CA}"/>
              </a:ext>
            </a:extLst>
          </p:cNvPr>
          <p:cNvSpPr>
            <a:spLocks noGrp="1"/>
          </p:cNvSpPr>
          <p:nvPr>
            <p:ph type="title"/>
          </p:nvPr>
        </p:nvSpPr>
        <p:spPr>
          <a:xfrm>
            <a:off x="1278000" y="187450"/>
            <a:ext cx="6588000" cy="669000"/>
          </a:xfrm>
        </p:spPr>
        <p:txBody>
          <a:bodyPr/>
          <a:lstStyle/>
          <a:p>
            <a:pPr algn="ctr"/>
            <a:r>
              <a:rPr lang="vi-VN"/>
              <a:t>2/Xóa Một Phần Tử Khỏi Hàng Đợi Ưu Tiên</a:t>
            </a:r>
          </a:p>
        </p:txBody>
      </p:sp>
    </p:spTree>
    <p:extLst>
      <p:ext uri="{BB962C8B-B14F-4D97-AF65-F5344CB8AC3E}">
        <p14:creationId xmlns:p14="http://schemas.microsoft.com/office/powerpoint/2010/main" val="289646785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46421-0E90-2E55-D5E4-2FF6E814B97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BF2E923-E2D3-136B-FC9E-1815B204AF0E}"/>
              </a:ext>
            </a:extLst>
          </p:cNvPr>
          <p:cNvSpPr>
            <a:spLocks noGrp="1"/>
          </p:cNvSpPr>
          <p:nvPr>
            <p:ph type="title"/>
          </p:nvPr>
        </p:nvSpPr>
        <p:spPr>
          <a:xfrm>
            <a:off x="1242881" y="51798"/>
            <a:ext cx="7082180" cy="669000"/>
          </a:xfrm>
        </p:spPr>
        <p:txBody>
          <a:bodyPr/>
          <a:lstStyle/>
          <a:p>
            <a:r>
              <a:rPr lang="vi-VN"/>
              <a:t>3/Tìm Giá Trị Có Độ Ưu Tiên Cao Nhất</a:t>
            </a:r>
          </a:p>
        </p:txBody>
      </p:sp>
      <p:sp>
        <p:nvSpPr>
          <p:cNvPr id="3" name="Tiêu đề phụ 2">
            <a:extLst>
              <a:ext uri="{FF2B5EF4-FFF2-40B4-BE49-F238E27FC236}">
                <a16:creationId xmlns:a16="http://schemas.microsoft.com/office/drawing/2014/main" id="{B857C47D-387E-5F70-1FC8-EE19CB7EE542}"/>
              </a:ext>
            </a:extLst>
          </p:cNvPr>
          <p:cNvSpPr>
            <a:spLocks noGrp="1"/>
          </p:cNvSpPr>
          <p:nvPr>
            <p:ph type="subTitle" idx="1"/>
          </p:nvPr>
        </p:nvSpPr>
        <p:spPr>
          <a:xfrm flipH="1">
            <a:off x="-65600" y="1139860"/>
            <a:ext cx="6717608" cy="769384"/>
          </a:xfrm>
        </p:spPr>
        <p:txBody>
          <a:bodyPr/>
          <a:lstStyle/>
          <a:p>
            <a:r>
              <a:rPr lang="vi-VN" sz="2100"/>
              <a:t>In ra giá trị đầu tiên của Hàng đợi ưu tiên:</a:t>
            </a:r>
          </a:p>
        </p:txBody>
      </p:sp>
      <p:sp>
        <p:nvSpPr>
          <p:cNvPr id="5" name="Google Shape;757;p48">
            <a:extLst>
              <a:ext uri="{FF2B5EF4-FFF2-40B4-BE49-F238E27FC236}">
                <a16:creationId xmlns:a16="http://schemas.microsoft.com/office/drawing/2014/main" id="{D622108E-1EC0-BD9C-1413-4F951AA5B953}"/>
              </a:ext>
            </a:extLst>
          </p:cNvPr>
          <p:cNvSpPr txBox="1">
            <a:spLocks/>
          </p:cNvSpPr>
          <p:nvPr/>
        </p:nvSpPr>
        <p:spPr>
          <a:xfrm flipH="1">
            <a:off x="-451339" y="3042621"/>
            <a:ext cx="3124200" cy="458438"/>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ctr"/>
            <a:r>
              <a:rPr lang="vi-VN" sz="2200" b="1">
                <a:latin typeface="Overpass Mono"/>
                <a:ea typeface="Overpass Mono"/>
                <a:cs typeface="Overpass Mono"/>
                <a:sym typeface="Overpass Mono"/>
              </a:rPr>
              <a:t>Mã giả:</a:t>
            </a:r>
          </a:p>
        </p:txBody>
      </p:sp>
      <p:pic>
        <p:nvPicPr>
          <p:cNvPr id="9" name="Hình ảnh 8">
            <a:extLst>
              <a:ext uri="{FF2B5EF4-FFF2-40B4-BE49-F238E27FC236}">
                <a16:creationId xmlns:a16="http://schemas.microsoft.com/office/drawing/2014/main" id="{9917A279-113D-ED57-D552-6C9C4702369A}"/>
              </a:ext>
            </a:extLst>
          </p:cNvPr>
          <p:cNvPicPr>
            <a:picLocks noChangeAspect="1"/>
          </p:cNvPicPr>
          <p:nvPr/>
        </p:nvPicPr>
        <p:blipFill>
          <a:blip r:embed="rId2"/>
          <a:stretch>
            <a:fillRect/>
          </a:stretch>
        </p:blipFill>
        <p:spPr>
          <a:xfrm>
            <a:off x="3504411" y="2381459"/>
            <a:ext cx="4772132" cy="1522325"/>
          </a:xfrm>
          <a:prstGeom prst="rect">
            <a:avLst/>
          </a:prstGeom>
        </p:spPr>
      </p:pic>
    </p:spTree>
    <p:extLst>
      <p:ext uri="{BB962C8B-B14F-4D97-AF65-F5344CB8AC3E}">
        <p14:creationId xmlns:p14="http://schemas.microsoft.com/office/powerpoint/2010/main" val="197779162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ECB49-025D-CF67-B605-219A79E6FC0C}"/>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621D1029-924B-65F7-57C0-A58A04DDD2F0}"/>
              </a:ext>
            </a:extLst>
          </p:cNvPr>
          <p:cNvSpPr>
            <a:spLocks noGrp="1"/>
          </p:cNvSpPr>
          <p:nvPr>
            <p:ph type="title"/>
          </p:nvPr>
        </p:nvSpPr>
        <p:spPr>
          <a:xfrm>
            <a:off x="1278000" y="187450"/>
            <a:ext cx="6588000" cy="669000"/>
          </a:xfrm>
        </p:spPr>
        <p:txBody>
          <a:bodyPr/>
          <a:lstStyle/>
          <a:p>
            <a:r>
              <a:rPr lang="vi-VN"/>
              <a:t>4/Lấy Ra Phần Tử Có Độ Ưu Tiên Cao Nhất</a:t>
            </a:r>
          </a:p>
        </p:txBody>
      </p:sp>
      <p:sp>
        <p:nvSpPr>
          <p:cNvPr id="4" name="Tiêu đề phụ 2">
            <a:extLst>
              <a:ext uri="{FF2B5EF4-FFF2-40B4-BE49-F238E27FC236}">
                <a16:creationId xmlns:a16="http://schemas.microsoft.com/office/drawing/2014/main" id="{926969BE-AA1F-DB79-55F7-442E533BCD9A}"/>
              </a:ext>
            </a:extLst>
          </p:cNvPr>
          <p:cNvSpPr txBox="1">
            <a:spLocks/>
          </p:cNvSpPr>
          <p:nvPr/>
        </p:nvSpPr>
        <p:spPr>
          <a:xfrm flipH="1">
            <a:off x="-100483" y="1152078"/>
            <a:ext cx="6396062" cy="769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r>
              <a:rPr lang="vi-VN" sz="2100" b="1"/>
              <a:t>Bước 1: </a:t>
            </a:r>
            <a:r>
              <a:rPr lang="vi-VN" sz="2100"/>
              <a:t>Hoán đổi nó với phần tử cuối cùng.</a:t>
            </a:r>
          </a:p>
        </p:txBody>
      </p:sp>
      <p:pic>
        <p:nvPicPr>
          <p:cNvPr id="6" name="Hình ảnh 5" descr="Ảnh có chứa vòng tròn, ảnh chụp màn hình, Xanh điện, Màu xanh nước biển đậm&#10;&#10;Mô tả được tạo tự động">
            <a:extLst>
              <a:ext uri="{FF2B5EF4-FFF2-40B4-BE49-F238E27FC236}">
                <a16:creationId xmlns:a16="http://schemas.microsoft.com/office/drawing/2014/main" id="{30FF4B90-70F0-3604-458F-5A219AC0D11C}"/>
              </a:ext>
            </a:extLst>
          </p:cNvPr>
          <p:cNvPicPr>
            <a:picLocks noChangeAspect="1"/>
          </p:cNvPicPr>
          <p:nvPr/>
        </p:nvPicPr>
        <p:blipFill>
          <a:blip r:embed="rId2"/>
          <a:stretch>
            <a:fillRect/>
          </a:stretch>
        </p:blipFill>
        <p:spPr>
          <a:xfrm>
            <a:off x="3097548" y="780826"/>
            <a:ext cx="5334274" cy="4362674"/>
          </a:xfrm>
          <a:prstGeom prst="rect">
            <a:avLst/>
          </a:prstGeom>
        </p:spPr>
      </p:pic>
    </p:spTree>
    <p:extLst>
      <p:ext uri="{BB962C8B-B14F-4D97-AF65-F5344CB8AC3E}">
        <p14:creationId xmlns:p14="http://schemas.microsoft.com/office/powerpoint/2010/main" val="354586316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ECB49-025D-CF67-B605-219A79E6FC0C}"/>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621D1029-924B-65F7-57C0-A58A04DDD2F0}"/>
              </a:ext>
            </a:extLst>
          </p:cNvPr>
          <p:cNvSpPr>
            <a:spLocks noGrp="1"/>
          </p:cNvSpPr>
          <p:nvPr>
            <p:ph type="title"/>
          </p:nvPr>
        </p:nvSpPr>
        <p:spPr>
          <a:xfrm>
            <a:off x="1278000" y="187450"/>
            <a:ext cx="6588000" cy="669000"/>
          </a:xfrm>
        </p:spPr>
        <p:txBody>
          <a:bodyPr/>
          <a:lstStyle/>
          <a:p>
            <a:r>
              <a:rPr lang="vi-VN"/>
              <a:t>4/Lấy Ra Phần Tử Có Độ Ưu Tiên Cao Nhất</a:t>
            </a:r>
          </a:p>
        </p:txBody>
      </p:sp>
      <p:sp>
        <p:nvSpPr>
          <p:cNvPr id="4" name="Tiêu đề phụ 2">
            <a:extLst>
              <a:ext uri="{FF2B5EF4-FFF2-40B4-BE49-F238E27FC236}">
                <a16:creationId xmlns:a16="http://schemas.microsoft.com/office/drawing/2014/main" id="{926969BE-AA1F-DB79-55F7-442E533BCD9A}"/>
              </a:ext>
            </a:extLst>
          </p:cNvPr>
          <p:cNvSpPr txBox="1">
            <a:spLocks/>
          </p:cNvSpPr>
          <p:nvPr/>
        </p:nvSpPr>
        <p:spPr>
          <a:xfrm flipH="1">
            <a:off x="-100483" y="1152078"/>
            <a:ext cx="6396062" cy="769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r>
              <a:rPr lang="vi-VN" sz="2100" b="1" dirty="0"/>
              <a:t>Bước 2: </a:t>
            </a:r>
            <a:r>
              <a:rPr lang="vi-VN" sz="2100" dirty="0"/>
              <a:t> Lưu giá trị sau </a:t>
            </a:r>
          </a:p>
          <a:p>
            <a:r>
              <a:rPr lang="vi-VN" sz="2100" dirty="0"/>
              <a:t>đó xóa phần tử cuối cùng.</a:t>
            </a:r>
          </a:p>
        </p:txBody>
      </p:sp>
      <p:pic>
        <p:nvPicPr>
          <p:cNvPr id="8" name="Hình ảnh 7" descr="Ảnh có chứa vòng tròn, ảnh chụp màn hình, ánh sáng&#10;&#10;Mô tả được tạo tự động">
            <a:extLst>
              <a:ext uri="{FF2B5EF4-FFF2-40B4-BE49-F238E27FC236}">
                <a16:creationId xmlns:a16="http://schemas.microsoft.com/office/drawing/2014/main" id="{7A0BB77C-1DC1-CEB4-887B-3C3C75470167}"/>
              </a:ext>
            </a:extLst>
          </p:cNvPr>
          <p:cNvPicPr>
            <a:picLocks noChangeAspect="1"/>
          </p:cNvPicPr>
          <p:nvPr/>
        </p:nvPicPr>
        <p:blipFill>
          <a:blip r:embed="rId2"/>
          <a:stretch>
            <a:fillRect/>
          </a:stretch>
        </p:blipFill>
        <p:spPr>
          <a:xfrm>
            <a:off x="2966611" y="656330"/>
            <a:ext cx="5658141" cy="4781796"/>
          </a:xfrm>
          <a:prstGeom prst="rect">
            <a:avLst/>
          </a:prstGeom>
        </p:spPr>
      </p:pic>
    </p:spTree>
    <p:extLst>
      <p:ext uri="{BB962C8B-B14F-4D97-AF65-F5344CB8AC3E}">
        <p14:creationId xmlns:p14="http://schemas.microsoft.com/office/powerpoint/2010/main" val="337984723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AC9DE7-4A17-8379-CAB3-B9DCD6139D52}"/>
              </a:ext>
            </a:extLst>
          </p:cNvPr>
          <p:cNvSpPr>
            <a:spLocks noGrp="1"/>
          </p:cNvSpPr>
          <p:nvPr>
            <p:ph type="title"/>
          </p:nvPr>
        </p:nvSpPr>
        <p:spPr>
          <a:xfrm>
            <a:off x="1278000" y="0"/>
            <a:ext cx="6588000" cy="669000"/>
          </a:xfrm>
        </p:spPr>
        <p:txBody>
          <a:bodyPr/>
          <a:lstStyle/>
          <a:p>
            <a:r>
              <a:rPr lang="vi-VN"/>
              <a:t>Cài Đặt Trong C++</a:t>
            </a:r>
          </a:p>
        </p:txBody>
      </p:sp>
      <p:pic>
        <p:nvPicPr>
          <p:cNvPr id="5" name="Hình ảnh 4">
            <a:extLst>
              <a:ext uri="{FF2B5EF4-FFF2-40B4-BE49-F238E27FC236}">
                <a16:creationId xmlns:a16="http://schemas.microsoft.com/office/drawing/2014/main" id="{757D3502-653C-9F41-D52A-203911B05CF3}"/>
              </a:ext>
            </a:extLst>
          </p:cNvPr>
          <p:cNvPicPr>
            <a:picLocks noChangeAspect="1"/>
          </p:cNvPicPr>
          <p:nvPr/>
        </p:nvPicPr>
        <p:blipFill>
          <a:blip r:embed="rId2"/>
          <a:stretch>
            <a:fillRect/>
          </a:stretch>
        </p:blipFill>
        <p:spPr>
          <a:xfrm>
            <a:off x="-1" y="480997"/>
            <a:ext cx="4015237" cy="4662503"/>
          </a:xfrm>
          <a:prstGeom prst="rect">
            <a:avLst/>
          </a:prstGeom>
        </p:spPr>
      </p:pic>
      <p:pic>
        <p:nvPicPr>
          <p:cNvPr id="7" name="Hình ảnh 6">
            <a:extLst>
              <a:ext uri="{FF2B5EF4-FFF2-40B4-BE49-F238E27FC236}">
                <a16:creationId xmlns:a16="http://schemas.microsoft.com/office/drawing/2014/main" id="{3156D6DE-8B66-A6FE-AA58-F7E2355B4CEF}"/>
              </a:ext>
            </a:extLst>
          </p:cNvPr>
          <p:cNvPicPr>
            <a:picLocks noChangeAspect="1"/>
          </p:cNvPicPr>
          <p:nvPr/>
        </p:nvPicPr>
        <p:blipFill>
          <a:blip r:embed="rId3"/>
          <a:stretch>
            <a:fillRect/>
          </a:stretch>
        </p:blipFill>
        <p:spPr>
          <a:xfrm>
            <a:off x="4100916" y="480997"/>
            <a:ext cx="5043084" cy="2090753"/>
          </a:xfrm>
          <a:prstGeom prst="rect">
            <a:avLst/>
          </a:prstGeom>
        </p:spPr>
      </p:pic>
      <p:pic>
        <p:nvPicPr>
          <p:cNvPr id="9" name="Hình ảnh 8">
            <a:extLst>
              <a:ext uri="{FF2B5EF4-FFF2-40B4-BE49-F238E27FC236}">
                <a16:creationId xmlns:a16="http://schemas.microsoft.com/office/drawing/2014/main" id="{E00EA0AF-9605-1AE0-E27A-5FC7952BEB40}"/>
              </a:ext>
            </a:extLst>
          </p:cNvPr>
          <p:cNvPicPr>
            <a:picLocks noChangeAspect="1"/>
          </p:cNvPicPr>
          <p:nvPr/>
        </p:nvPicPr>
        <p:blipFill>
          <a:blip r:embed="rId4"/>
          <a:stretch>
            <a:fillRect/>
          </a:stretch>
        </p:blipFill>
        <p:spPr>
          <a:xfrm>
            <a:off x="4100916" y="2583488"/>
            <a:ext cx="5031549" cy="2560012"/>
          </a:xfrm>
          <a:prstGeom prst="rect">
            <a:avLst/>
          </a:prstGeom>
        </p:spPr>
      </p:pic>
    </p:spTree>
    <p:extLst>
      <p:ext uri="{BB962C8B-B14F-4D97-AF65-F5344CB8AC3E}">
        <p14:creationId xmlns:p14="http://schemas.microsoft.com/office/powerpoint/2010/main" val="380018050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14C37B-B2D5-2ABA-D909-47C4A0BB87C2}"/>
              </a:ext>
            </a:extLst>
          </p:cNvPr>
          <p:cNvSpPr>
            <a:spLocks noGrp="1"/>
          </p:cNvSpPr>
          <p:nvPr>
            <p:ph type="title"/>
          </p:nvPr>
        </p:nvSpPr>
        <p:spPr/>
        <p:txBody>
          <a:bodyPr/>
          <a:lstStyle/>
          <a:p>
            <a:pPr algn="ctr"/>
            <a:r>
              <a:rPr lang="vi-VN"/>
              <a:t>Priority Queue Trong STL</a:t>
            </a:r>
          </a:p>
        </p:txBody>
      </p:sp>
    </p:spTree>
    <p:extLst>
      <p:ext uri="{BB962C8B-B14F-4D97-AF65-F5344CB8AC3E}">
        <p14:creationId xmlns:p14="http://schemas.microsoft.com/office/powerpoint/2010/main" val="357387340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2703381B-873A-CC6A-5E7A-4668C175F706}"/>
              </a:ext>
            </a:extLst>
          </p:cNvPr>
          <p:cNvSpPr>
            <a:spLocks noGrp="1"/>
          </p:cNvSpPr>
          <p:nvPr>
            <p:ph type="body" idx="1"/>
          </p:nvPr>
        </p:nvSpPr>
        <p:spPr>
          <a:xfrm>
            <a:off x="258744" y="1078943"/>
            <a:ext cx="8626511" cy="4064557"/>
          </a:xfrm>
        </p:spPr>
        <p:txBody>
          <a:bodyPr/>
          <a:lstStyle/>
          <a:p>
            <a:pPr marL="127000" indent="0" algn="l">
              <a:buNone/>
            </a:pPr>
            <a:r>
              <a:rPr lang="vi-VN" sz="2100"/>
              <a:t>Khai báo thư viện: </a:t>
            </a:r>
            <a:r>
              <a:rPr lang="vi-VN" sz="2100" b="1">
                <a:solidFill>
                  <a:srgbClr val="92D050"/>
                </a:solidFill>
              </a:rPr>
              <a:t>#include &lt;</a:t>
            </a:r>
            <a:r>
              <a:rPr lang="vi-VN" sz="2100" b="1">
                <a:solidFill>
                  <a:srgbClr val="FFFF00"/>
                </a:solidFill>
              </a:rPr>
              <a:t>queue</a:t>
            </a:r>
            <a:r>
              <a:rPr lang="vi-VN" sz="2100" b="1">
                <a:solidFill>
                  <a:srgbClr val="92D050"/>
                </a:solidFill>
              </a:rPr>
              <a:t>&gt;</a:t>
            </a:r>
          </a:p>
          <a:p>
            <a:pPr marL="127000" indent="0" algn="l">
              <a:buNone/>
            </a:pPr>
            <a:endParaRPr lang="vi-VN" sz="2100" b="1">
              <a:solidFill>
                <a:srgbClr val="92D050"/>
              </a:solidFill>
            </a:endParaRPr>
          </a:p>
          <a:p>
            <a:pPr marL="127000" indent="0" algn="l">
              <a:buNone/>
            </a:pPr>
            <a:r>
              <a:rPr lang="vi-VN" sz="2100"/>
              <a:t>Khai báo priority queue</a:t>
            </a:r>
            <a:r>
              <a:rPr lang="vi-VN" sz="2100">
                <a:solidFill>
                  <a:srgbClr val="92D050"/>
                </a:solidFill>
              </a:rPr>
              <a:t>: </a:t>
            </a:r>
            <a:r>
              <a:rPr lang="vi-VN" sz="2100" b="1">
                <a:solidFill>
                  <a:srgbClr val="92D050"/>
                </a:solidFill>
              </a:rPr>
              <a:t>priority_queue &lt;</a:t>
            </a:r>
            <a:r>
              <a:rPr lang="vi-VN" sz="2100" b="1">
                <a:solidFill>
                  <a:srgbClr val="FFFF00"/>
                </a:solidFill>
              </a:rPr>
              <a:t>Type</a:t>
            </a:r>
            <a:r>
              <a:rPr lang="vi-VN" sz="2100" b="1">
                <a:solidFill>
                  <a:srgbClr val="92D050"/>
                </a:solidFill>
              </a:rPr>
              <a:t>, </a:t>
            </a:r>
            <a:r>
              <a:rPr lang="vi-VN" sz="2100" b="1">
                <a:solidFill>
                  <a:srgbClr val="FFFF00"/>
                </a:solidFill>
              </a:rPr>
              <a:t>Container</a:t>
            </a:r>
            <a:r>
              <a:rPr lang="vi-VN" sz="2100" b="1">
                <a:solidFill>
                  <a:srgbClr val="92D050"/>
                </a:solidFill>
              </a:rPr>
              <a:t>, </a:t>
            </a:r>
            <a:r>
              <a:rPr lang="vi-VN" sz="2100" b="1">
                <a:solidFill>
                  <a:srgbClr val="FFFF00"/>
                </a:solidFill>
              </a:rPr>
              <a:t>Functional</a:t>
            </a:r>
            <a:r>
              <a:rPr lang="vi-VN" sz="2100" b="1">
                <a:solidFill>
                  <a:srgbClr val="92D050"/>
                </a:solidFill>
              </a:rPr>
              <a:t>&gt;;</a:t>
            </a:r>
          </a:p>
          <a:p>
            <a:pPr marL="127000" indent="0" algn="l">
              <a:buNone/>
            </a:pPr>
            <a:endParaRPr lang="vi-VN" sz="2100" b="1">
              <a:solidFill>
                <a:srgbClr val="92D050"/>
              </a:solidFill>
            </a:endParaRPr>
          </a:p>
          <a:p>
            <a:pPr marL="127000" indent="0" algn="l">
              <a:buNone/>
            </a:pPr>
            <a:r>
              <a:rPr lang="vi-VN" sz="2100">
                <a:solidFill>
                  <a:srgbClr val="FFFF00"/>
                </a:solidFill>
              </a:rPr>
              <a:t>Type</a:t>
            </a:r>
            <a:r>
              <a:rPr lang="vi-VN" sz="2100"/>
              <a:t>: kiểu dữ liệu của priority queue.</a:t>
            </a:r>
          </a:p>
          <a:p>
            <a:pPr marL="127000" indent="0" algn="l">
              <a:buNone/>
            </a:pPr>
            <a:endParaRPr lang="vi-VN" sz="2100"/>
          </a:p>
          <a:p>
            <a:pPr marL="127000" indent="0" algn="l">
              <a:buNone/>
            </a:pPr>
            <a:r>
              <a:rPr lang="vi-VN" sz="2100">
                <a:solidFill>
                  <a:srgbClr val="FFFF00"/>
                </a:solidFill>
              </a:rPr>
              <a:t>Container</a:t>
            </a:r>
            <a:r>
              <a:rPr lang="vi-VN" sz="2100"/>
              <a:t>:kiểu dữ liệu chứa (bắt buộc là kiểu mảng, ví dụ vector,deque..., chú ý </a:t>
            </a:r>
            <a:r>
              <a:rPr lang="vi-VN" sz="2100">
                <a:solidFill>
                  <a:srgbClr val="C00000"/>
                </a:solidFill>
              </a:rPr>
              <a:t>không sử dụng list</a:t>
            </a:r>
            <a:r>
              <a:rPr lang="vi-VN" sz="2100"/>
              <a:t>), nếu không khai báo thì mặc định là vector.</a:t>
            </a:r>
          </a:p>
          <a:p>
            <a:pPr marL="127000" indent="0" algn="l">
              <a:buNone/>
            </a:pPr>
            <a:endParaRPr lang="vi-VN" sz="2100"/>
          </a:p>
          <a:p>
            <a:pPr marL="127000" indent="0" algn="l">
              <a:buNone/>
            </a:pPr>
            <a:r>
              <a:rPr lang="vi-VN" sz="2100">
                <a:solidFill>
                  <a:srgbClr val="FFFF00"/>
                </a:solidFill>
              </a:rPr>
              <a:t>Functional</a:t>
            </a:r>
            <a:r>
              <a:rPr lang="vi-VN" sz="2100"/>
              <a:t>: tham trị phụ chỉ thứ tự ưu tiên cho các phần tử (less, greater…).</a:t>
            </a:r>
          </a:p>
          <a:p>
            <a:pPr marL="127000" indent="0" algn="l">
              <a:buNone/>
            </a:pPr>
            <a:endParaRPr lang="vi-VN" sz="2100"/>
          </a:p>
        </p:txBody>
      </p:sp>
      <p:sp>
        <p:nvSpPr>
          <p:cNvPr id="3" name="Tiêu đề 2">
            <a:extLst>
              <a:ext uri="{FF2B5EF4-FFF2-40B4-BE49-F238E27FC236}">
                <a16:creationId xmlns:a16="http://schemas.microsoft.com/office/drawing/2014/main" id="{A247BCCF-5FD3-9F45-929D-356949E4C202}"/>
              </a:ext>
            </a:extLst>
          </p:cNvPr>
          <p:cNvSpPr>
            <a:spLocks noGrp="1"/>
          </p:cNvSpPr>
          <p:nvPr>
            <p:ph type="title"/>
          </p:nvPr>
        </p:nvSpPr>
        <p:spPr>
          <a:xfrm>
            <a:off x="2311539" y="42910"/>
            <a:ext cx="4857959" cy="669000"/>
          </a:xfrm>
        </p:spPr>
        <p:txBody>
          <a:bodyPr/>
          <a:lstStyle/>
          <a:p>
            <a:pPr algn="ctr"/>
            <a:r>
              <a:rPr lang="vi-VN"/>
              <a:t>Cú Pháp Khởi Tạo</a:t>
            </a:r>
          </a:p>
        </p:txBody>
      </p:sp>
    </p:spTree>
    <p:extLst>
      <p:ext uri="{BB962C8B-B14F-4D97-AF65-F5344CB8AC3E}">
        <p14:creationId xmlns:p14="http://schemas.microsoft.com/office/powerpoint/2010/main" val="326852668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phụ 2">
            <a:extLst>
              <a:ext uri="{FF2B5EF4-FFF2-40B4-BE49-F238E27FC236}">
                <a16:creationId xmlns:a16="http://schemas.microsoft.com/office/drawing/2014/main" id="{222670DB-3AAE-FA50-4890-501ECD419754}"/>
              </a:ext>
            </a:extLst>
          </p:cNvPr>
          <p:cNvSpPr>
            <a:spLocks noGrp="1"/>
          </p:cNvSpPr>
          <p:nvPr>
            <p:ph type="subTitle" idx="1"/>
          </p:nvPr>
        </p:nvSpPr>
        <p:spPr>
          <a:xfrm flipH="1">
            <a:off x="1043036" y="1944025"/>
            <a:ext cx="7683957" cy="2321500"/>
          </a:xfrm>
        </p:spPr>
        <p:txBody>
          <a:bodyPr/>
          <a:lstStyle/>
          <a:p>
            <a:r>
              <a:rPr lang="vi-VN" sz="2200"/>
              <a:t>Ví dụ:  </a:t>
            </a:r>
            <a:r>
              <a:rPr lang="vi-VN" sz="2200" b="1">
                <a:solidFill>
                  <a:srgbClr val="92D050"/>
                </a:solidFill>
              </a:rPr>
              <a:t>priority_queue &lt;</a:t>
            </a:r>
            <a:r>
              <a:rPr lang="vi-VN" sz="2200" b="1">
                <a:solidFill>
                  <a:srgbClr val="FFFF00"/>
                </a:solidFill>
              </a:rPr>
              <a:t>int</a:t>
            </a:r>
            <a:r>
              <a:rPr lang="vi-VN" sz="2200" b="1">
                <a:solidFill>
                  <a:srgbClr val="92D050"/>
                </a:solidFill>
              </a:rPr>
              <a:t>, </a:t>
            </a:r>
            <a:r>
              <a:rPr lang="vi-VN" sz="2200" b="1">
                <a:solidFill>
                  <a:srgbClr val="FFFF00"/>
                </a:solidFill>
              </a:rPr>
              <a:t>vector&lt;int&gt;</a:t>
            </a:r>
            <a:r>
              <a:rPr lang="vi-VN" sz="2200" b="1">
                <a:solidFill>
                  <a:srgbClr val="92D050"/>
                </a:solidFill>
              </a:rPr>
              <a:t>, </a:t>
            </a:r>
            <a:r>
              <a:rPr lang="vi-VN" sz="2200" b="1">
                <a:solidFill>
                  <a:srgbClr val="FFFF00"/>
                </a:solidFill>
              </a:rPr>
              <a:t>less&lt;int&gt;</a:t>
            </a:r>
            <a:r>
              <a:rPr lang="vi-VN" sz="2200" b="1">
                <a:solidFill>
                  <a:srgbClr val="92D050"/>
                </a:solidFill>
              </a:rPr>
              <a:t>&gt; q;</a:t>
            </a:r>
          </a:p>
          <a:p>
            <a:endParaRPr lang="vi-VN" sz="2200" b="1">
              <a:solidFill>
                <a:srgbClr val="92D050"/>
              </a:solidFill>
            </a:endParaRPr>
          </a:p>
          <a:p>
            <a:r>
              <a:rPr lang="vi-VN" sz="2200">
                <a:solidFill>
                  <a:srgbClr val="C00000"/>
                </a:solidFill>
              </a:rPr>
              <a:t>Chú ý</a:t>
            </a:r>
            <a:r>
              <a:rPr lang="vi-VN" sz="2200"/>
              <a:t>: Trong trường hợp chỉ khai báo type, bỏ qua các thành phần còn lại thì </a:t>
            </a:r>
            <a:r>
              <a:rPr lang="vi-VN" sz="2200">
                <a:solidFill>
                  <a:srgbClr val="00B0F0"/>
                </a:solidFill>
              </a:rPr>
              <a:t>mặc định là giảm dần</a:t>
            </a:r>
            <a:r>
              <a:rPr lang="vi-VN" sz="2200"/>
              <a:t>.</a:t>
            </a:r>
          </a:p>
          <a:p>
            <a:r>
              <a:rPr lang="vi-VN" sz="2200"/>
              <a:t>( Ví dụ:  </a:t>
            </a:r>
            <a:r>
              <a:rPr lang="vi-VN" sz="2200" b="1">
                <a:solidFill>
                  <a:srgbClr val="92D050"/>
                </a:solidFill>
              </a:rPr>
              <a:t>priority_queue &lt;</a:t>
            </a:r>
            <a:r>
              <a:rPr lang="vi-VN" sz="2200" b="1">
                <a:solidFill>
                  <a:srgbClr val="FFFF00"/>
                </a:solidFill>
              </a:rPr>
              <a:t>int</a:t>
            </a:r>
            <a:r>
              <a:rPr lang="vi-VN" sz="2200" b="1">
                <a:solidFill>
                  <a:srgbClr val="92D050"/>
                </a:solidFill>
              </a:rPr>
              <a:t>&gt; q; </a:t>
            </a:r>
            <a:r>
              <a:rPr lang="vi-VN" sz="2200"/>
              <a:t>)</a:t>
            </a:r>
          </a:p>
          <a:p>
            <a:endParaRPr lang="vi-VN" sz="2200"/>
          </a:p>
        </p:txBody>
      </p:sp>
      <p:sp>
        <p:nvSpPr>
          <p:cNvPr id="5" name="Tiêu đề 2">
            <a:extLst>
              <a:ext uri="{FF2B5EF4-FFF2-40B4-BE49-F238E27FC236}">
                <a16:creationId xmlns:a16="http://schemas.microsoft.com/office/drawing/2014/main" id="{3A46471B-D251-B5CD-428A-E87D9B422134}"/>
              </a:ext>
            </a:extLst>
          </p:cNvPr>
          <p:cNvSpPr>
            <a:spLocks noGrp="1"/>
          </p:cNvSpPr>
          <p:nvPr>
            <p:ph type="title"/>
          </p:nvPr>
        </p:nvSpPr>
        <p:spPr>
          <a:xfrm>
            <a:off x="1328180" y="151982"/>
            <a:ext cx="6588125" cy="669925"/>
          </a:xfrm>
        </p:spPr>
        <p:txBody>
          <a:bodyPr/>
          <a:lstStyle/>
          <a:p>
            <a:pPr algn="ctr"/>
            <a:r>
              <a:rPr lang="vi-VN"/>
              <a:t>Cú Pháp Khởi Tạo</a:t>
            </a:r>
          </a:p>
        </p:txBody>
      </p:sp>
    </p:spTree>
    <p:extLst>
      <p:ext uri="{BB962C8B-B14F-4D97-AF65-F5344CB8AC3E}">
        <p14:creationId xmlns:p14="http://schemas.microsoft.com/office/powerpoint/2010/main" val="158181956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50" y="142233"/>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Ý Tưởng Thuật Toán</a:t>
            </a:r>
            <a:endParaRPr/>
          </a:p>
        </p:txBody>
      </p:sp>
      <p:sp>
        <p:nvSpPr>
          <p:cNvPr id="523" name="Google Shape;523;p40"/>
          <p:cNvSpPr txBox="1"/>
          <p:nvPr/>
        </p:nvSpPr>
        <p:spPr>
          <a:xfrm>
            <a:off x="4157280" y="1583117"/>
            <a:ext cx="5067108" cy="2089554"/>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vi-VN" sz="2100">
                <a:solidFill>
                  <a:schemeClr val="lt1"/>
                </a:solidFill>
                <a:latin typeface="Anaheim"/>
                <a:ea typeface="Anaheim"/>
                <a:cs typeface="Anaheim"/>
                <a:sym typeface="Anaheim"/>
              </a:rPr>
              <a:t>-Chia dãy chưa được sắp xếp thành các dãy con, mỗi dãy chứa một phần tử</a:t>
            </a:r>
          </a:p>
          <a:p>
            <a:pPr marL="0" lvl="0" indent="0" rtl="0">
              <a:lnSpc>
                <a:spcPct val="115000"/>
              </a:lnSpc>
              <a:spcBef>
                <a:spcPts val="0"/>
              </a:spcBef>
              <a:spcAft>
                <a:spcPts val="1600"/>
              </a:spcAft>
              <a:buNone/>
            </a:pPr>
            <a:r>
              <a:rPr lang="vi-VN" sz="2100">
                <a:solidFill>
                  <a:schemeClr val="lt1"/>
                </a:solidFill>
                <a:latin typeface="Anaheim"/>
                <a:ea typeface="Anaheim"/>
                <a:cs typeface="Anaheim"/>
                <a:sym typeface="Anaheim"/>
              </a:rPr>
              <a:t>-Liên tục ghép các dãy con để tạo các dãy con đã được sắp xếp cho đến khi chỉ còn một dãy, đó là dãy đã được sắp xếp</a:t>
            </a:r>
          </a:p>
        </p:txBody>
      </p:sp>
      <p:pic>
        <p:nvPicPr>
          <p:cNvPr id="3076" name="Picture 4">
            <a:extLst>
              <a:ext uri="{FF2B5EF4-FFF2-40B4-BE49-F238E27FC236}">
                <a16:creationId xmlns:a16="http://schemas.microsoft.com/office/drawing/2014/main" id="{6A35999F-D9BE-588A-9A09-3582DEF29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2797"/>
            <a:ext cx="4116988" cy="2470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phụ 1">
            <a:extLst>
              <a:ext uri="{FF2B5EF4-FFF2-40B4-BE49-F238E27FC236}">
                <a16:creationId xmlns:a16="http://schemas.microsoft.com/office/drawing/2014/main" id="{24C727E0-D082-2CD9-F1A4-3DE2EBC00C52}"/>
              </a:ext>
            </a:extLst>
          </p:cNvPr>
          <p:cNvSpPr>
            <a:spLocks noGrp="1"/>
          </p:cNvSpPr>
          <p:nvPr>
            <p:ph type="subTitle" idx="1"/>
          </p:nvPr>
        </p:nvSpPr>
        <p:spPr/>
        <p:txBody>
          <a:bodyPr/>
          <a:lstStyle/>
          <a:p>
            <a:r>
              <a:rPr lang="vi-VN" sz="2200">
                <a:solidFill>
                  <a:srgbClr val="FFFF00"/>
                </a:solidFill>
              </a:rPr>
              <a:t>q</a:t>
            </a:r>
            <a:r>
              <a:rPr lang="vi-VN" sz="2200"/>
              <a:t>.</a:t>
            </a:r>
            <a:r>
              <a:rPr lang="vi-VN" sz="2200">
                <a:solidFill>
                  <a:srgbClr val="C00000"/>
                </a:solidFill>
              </a:rPr>
              <a:t>push(</a:t>
            </a:r>
            <a:r>
              <a:rPr lang="vi-VN" sz="2200">
                <a:solidFill>
                  <a:schemeClr val="bg1"/>
                </a:solidFill>
              </a:rPr>
              <a:t>n</a:t>
            </a:r>
            <a:r>
              <a:rPr lang="vi-VN" sz="2200">
                <a:solidFill>
                  <a:srgbClr val="C00000"/>
                </a:solidFill>
              </a:rPr>
              <a:t>);</a:t>
            </a:r>
          </a:p>
        </p:txBody>
      </p:sp>
      <p:sp>
        <p:nvSpPr>
          <p:cNvPr id="3" name="Tiêu đề 2">
            <a:extLst>
              <a:ext uri="{FF2B5EF4-FFF2-40B4-BE49-F238E27FC236}">
                <a16:creationId xmlns:a16="http://schemas.microsoft.com/office/drawing/2014/main" id="{5F85EE42-EEA4-83C0-DABD-F1DDAE8B6C10}"/>
              </a:ext>
            </a:extLst>
          </p:cNvPr>
          <p:cNvSpPr>
            <a:spLocks noGrp="1"/>
          </p:cNvSpPr>
          <p:nvPr>
            <p:ph type="title"/>
          </p:nvPr>
        </p:nvSpPr>
        <p:spPr/>
        <p:txBody>
          <a:bodyPr/>
          <a:lstStyle/>
          <a:p>
            <a:r>
              <a:rPr lang="vi-VN"/>
              <a:t>push()</a:t>
            </a:r>
          </a:p>
        </p:txBody>
      </p:sp>
      <p:sp>
        <p:nvSpPr>
          <p:cNvPr id="4" name="Tiêu đề phụ 3">
            <a:extLst>
              <a:ext uri="{FF2B5EF4-FFF2-40B4-BE49-F238E27FC236}">
                <a16:creationId xmlns:a16="http://schemas.microsoft.com/office/drawing/2014/main" id="{07C3C1E9-6EA0-AE3E-4DA1-26FF7A60D18B}"/>
              </a:ext>
            </a:extLst>
          </p:cNvPr>
          <p:cNvSpPr>
            <a:spLocks noGrp="1"/>
          </p:cNvSpPr>
          <p:nvPr>
            <p:ph type="subTitle" idx="2"/>
          </p:nvPr>
        </p:nvSpPr>
        <p:spPr/>
        <p:txBody>
          <a:bodyPr/>
          <a:lstStyle/>
          <a:p>
            <a:r>
              <a:rPr lang="vi-VN" sz="2200">
                <a:solidFill>
                  <a:srgbClr val="FFFF00"/>
                </a:solidFill>
              </a:rPr>
              <a:t>q</a:t>
            </a:r>
            <a:r>
              <a:rPr lang="vi-VN" sz="2200"/>
              <a:t>.</a:t>
            </a:r>
            <a:r>
              <a:rPr lang="vi-VN" sz="2200">
                <a:solidFill>
                  <a:srgbClr val="C00000"/>
                </a:solidFill>
              </a:rPr>
              <a:t>empty(); </a:t>
            </a:r>
          </a:p>
        </p:txBody>
      </p:sp>
      <p:sp>
        <p:nvSpPr>
          <p:cNvPr id="5" name="Tiêu đề 4">
            <a:extLst>
              <a:ext uri="{FF2B5EF4-FFF2-40B4-BE49-F238E27FC236}">
                <a16:creationId xmlns:a16="http://schemas.microsoft.com/office/drawing/2014/main" id="{E7E21D83-EA32-2AA9-8213-01197793CED5}"/>
              </a:ext>
            </a:extLst>
          </p:cNvPr>
          <p:cNvSpPr>
            <a:spLocks noGrp="1"/>
          </p:cNvSpPr>
          <p:nvPr>
            <p:ph type="title" idx="3"/>
          </p:nvPr>
        </p:nvSpPr>
        <p:spPr/>
        <p:txBody>
          <a:bodyPr/>
          <a:lstStyle/>
          <a:p>
            <a:r>
              <a:rPr lang="vi-VN"/>
              <a:t>empty()</a:t>
            </a:r>
          </a:p>
        </p:txBody>
      </p:sp>
      <p:sp>
        <p:nvSpPr>
          <p:cNvPr id="6" name="Tiêu đề phụ 5">
            <a:extLst>
              <a:ext uri="{FF2B5EF4-FFF2-40B4-BE49-F238E27FC236}">
                <a16:creationId xmlns:a16="http://schemas.microsoft.com/office/drawing/2014/main" id="{80B02CC1-D44F-DDD7-AF28-1C4ACB083F95}"/>
              </a:ext>
            </a:extLst>
          </p:cNvPr>
          <p:cNvSpPr>
            <a:spLocks noGrp="1"/>
          </p:cNvSpPr>
          <p:nvPr>
            <p:ph type="subTitle" idx="4"/>
          </p:nvPr>
        </p:nvSpPr>
        <p:spPr/>
        <p:txBody>
          <a:bodyPr/>
          <a:lstStyle/>
          <a:p>
            <a:r>
              <a:rPr lang="vi-VN" sz="2200">
                <a:solidFill>
                  <a:srgbClr val="FFFF00"/>
                </a:solidFill>
              </a:rPr>
              <a:t>q</a:t>
            </a:r>
            <a:r>
              <a:rPr lang="vi-VN" sz="2200"/>
              <a:t>.</a:t>
            </a:r>
            <a:r>
              <a:rPr lang="vi-VN" sz="2200">
                <a:solidFill>
                  <a:srgbClr val="92D050"/>
                </a:solidFill>
              </a:rPr>
              <a:t>size();</a:t>
            </a:r>
          </a:p>
        </p:txBody>
      </p:sp>
      <p:sp>
        <p:nvSpPr>
          <p:cNvPr id="7" name="Tiêu đề 6">
            <a:extLst>
              <a:ext uri="{FF2B5EF4-FFF2-40B4-BE49-F238E27FC236}">
                <a16:creationId xmlns:a16="http://schemas.microsoft.com/office/drawing/2014/main" id="{1D368D89-99ED-7BB0-B2B3-EE4F98BB2108}"/>
              </a:ext>
            </a:extLst>
          </p:cNvPr>
          <p:cNvSpPr>
            <a:spLocks noGrp="1"/>
          </p:cNvSpPr>
          <p:nvPr>
            <p:ph type="title" idx="5"/>
          </p:nvPr>
        </p:nvSpPr>
        <p:spPr/>
        <p:txBody>
          <a:bodyPr/>
          <a:lstStyle/>
          <a:p>
            <a:r>
              <a:rPr lang="vi-VN"/>
              <a:t>size()</a:t>
            </a:r>
          </a:p>
        </p:txBody>
      </p:sp>
      <p:sp>
        <p:nvSpPr>
          <p:cNvPr id="8" name="Tiêu đề phụ 7">
            <a:extLst>
              <a:ext uri="{FF2B5EF4-FFF2-40B4-BE49-F238E27FC236}">
                <a16:creationId xmlns:a16="http://schemas.microsoft.com/office/drawing/2014/main" id="{FBA61056-BDE4-7EB3-BBC4-A43C89D15830}"/>
              </a:ext>
            </a:extLst>
          </p:cNvPr>
          <p:cNvSpPr>
            <a:spLocks noGrp="1"/>
          </p:cNvSpPr>
          <p:nvPr>
            <p:ph type="subTitle" idx="6"/>
          </p:nvPr>
        </p:nvSpPr>
        <p:spPr>
          <a:xfrm>
            <a:off x="6406839" y="3826425"/>
            <a:ext cx="1895700" cy="664200"/>
          </a:xfrm>
        </p:spPr>
        <p:txBody>
          <a:bodyPr/>
          <a:lstStyle/>
          <a:p>
            <a:r>
              <a:rPr lang="vi-VN" sz="2200">
                <a:solidFill>
                  <a:srgbClr val="FFFF00"/>
                </a:solidFill>
              </a:rPr>
              <a:t>q1</a:t>
            </a:r>
            <a:r>
              <a:rPr lang="vi-VN" sz="2200"/>
              <a:t>.</a:t>
            </a:r>
            <a:r>
              <a:rPr lang="vi-VN" sz="2200">
                <a:solidFill>
                  <a:srgbClr val="92D050"/>
                </a:solidFill>
              </a:rPr>
              <a:t>swap(</a:t>
            </a:r>
            <a:r>
              <a:rPr lang="vi-VN" sz="2200">
                <a:solidFill>
                  <a:srgbClr val="FFFF00"/>
                </a:solidFill>
              </a:rPr>
              <a:t>q2</a:t>
            </a:r>
            <a:r>
              <a:rPr lang="vi-VN" sz="2200">
                <a:solidFill>
                  <a:srgbClr val="92D050"/>
                </a:solidFill>
              </a:rPr>
              <a:t>);</a:t>
            </a:r>
          </a:p>
        </p:txBody>
      </p:sp>
      <p:sp>
        <p:nvSpPr>
          <p:cNvPr id="9" name="Tiêu đề 8">
            <a:extLst>
              <a:ext uri="{FF2B5EF4-FFF2-40B4-BE49-F238E27FC236}">
                <a16:creationId xmlns:a16="http://schemas.microsoft.com/office/drawing/2014/main" id="{951AAD4D-0B4C-1151-B60A-7102ECFD2848}"/>
              </a:ext>
            </a:extLst>
          </p:cNvPr>
          <p:cNvSpPr>
            <a:spLocks noGrp="1"/>
          </p:cNvSpPr>
          <p:nvPr>
            <p:ph type="title" idx="7"/>
          </p:nvPr>
        </p:nvSpPr>
        <p:spPr/>
        <p:txBody>
          <a:bodyPr/>
          <a:lstStyle/>
          <a:p>
            <a:r>
              <a:rPr lang="vi-VN"/>
              <a:t>swap()</a:t>
            </a:r>
          </a:p>
        </p:txBody>
      </p:sp>
      <p:sp>
        <p:nvSpPr>
          <p:cNvPr id="10" name="Tiêu đề phụ 9">
            <a:extLst>
              <a:ext uri="{FF2B5EF4-FFF2-40B4-BE49-F238E27FC236}">
                <a16:creationId xmlns:a16="http://schemas.microsoft.com/office/drawing/2014/main" id="{765D97D1-F9AB-F886-2FEC-D360E7AFDB78}"/>
              </a:ext>
            </a:extLst>
          </p:cNvPr>
          <p:cNvSpPr>
            <a:spLocks noGrp="1"/>
          </p:cNvSpPr>
          <p:nvPr>
            <p:ph type="subTitle" idx="8"/>
          </p:nvPr>
        </p:nvSpPr>
        <p:spPr/>
        <p:txBody>
          <a:bodyPr/>
          <a:lstStyle/>
          <a:p>
            <a:r>
              <a:rPr lang="vi-VN" sz="2200">
                <a:solidFill>
                  <a:srgbClr val="FFFF00"/>
                </a:solidFill>
              </a:rPr>
              <a:t>q</a:t>
            </a:r>
            <a:r>
              <a:rPr lang="vi-VN" sz="2200"/>
              <a:t>.</a:t>
            </a:r>
            <a:r>
              <a:rPr lang="vi-VN" sz="2200">
                <a:solidFill>
                  <a:srgbClr val="92D050"/>
                </a:solidFill>
              </a:rPr>
              <a:t>top();</a:t>
            </a:r>
          </a:p>
        </p:txBody>
      </p:sp>
      <p:sp>
        <p:nvSpPr>
          <p:cNvPr id="11" name="Tiêu đề 10">
            <a:extLst>
              <a:ext uri="{FF2B5EF4-FFF2-40B4-BE49-F238E27FC236}">
                <a16:creationId xmlns:a16="http://schemas.microsoft.com/office/drawing/2014/main" id="{DE602AD3-06FF-66A6-E21C-27B3CCEE5C4A}"/>
              </a:ext>
            </a:extLst>
          </p:cNvPr>
          <p:cNvSpPr>
            <a:spLocks noGrp="1"/>
          </p:cNvSpPr>
          <p:nvPr>
            <p:ph type="title" idx="9"/>
          </p:nvPr>
        </p:nvSpPr>
        <p:spPr/>
        <p:txBody>
          <a:bodyPr/>
          <a:lstStyle/>
          <a:p>
            <a:r>
              <a:rPr lang="vi-VN"/>
              <a:t>top()</a:t>
            </a:r>
          </a:p>
        </p:txBody>
      </p:sp>
      <p:sp>
        <p:nvSpPr>
          <p:cNvPr id="12" name="Tiêu đề phụ 11">
            <a:extLst>
              <a:ext uri="{FF2B5EF4-FFF2-40B4-BE49-F238E27FC236}">
                <a16:creationId xmlns:a16="http://schemas.microsoft.com/office/drawing/2014/main" id="{3BE454A5-A26C-5BD9-F96F-91A7A0AE0A0C}"/>
              </a:ext>
            </a:extLst>
          </p:cNvPr>
          <p:cNvSpPr>
            <a:spLocks noGrp="1"/>
          </p:cNvSpPr>
          <p:nvPr>
            <p:ph type="subTitle" idx="13"/>
          </p:nvPr>
        </p:nvSpPr>
        <p:spPr/>
        <p:txBody>
          <a:bodyPr/>
          <a:lstStyle/>
          <a:p>
            <a:r>
              <a:rPr lang="vi-VN" sz="2200">
                <a:solidFill>
                  <a:srgbClr val="FFFF00"/>
                </a:solidFill>
              </a:rPr>
              <a:t>q</a:t>
            </a:r>
            <a:r>
              <a:rPr lang="vi-VN" sz="2200"/>
              <a:t>.</a:t>
            </a:r>
            <a:r>
              <a:rPr lang="vi-VN" sz="2200">
                <a:solidFill>
                  <a:srgbClr val="C00000"/>
                </a:solidFill>
              </a:rPr>
              <a:t>pop();</a:t>
            </a:r>
          </a:p>
        </p:txBody>
      </p:sp>
      <p:sp>
        <p:nvSpPr>
          <p:cNvPr id="13" name="Tiêu đề 12">
            <a:extLst>
              <a:ext uri="{FF2B5EF4-FFF2-40B4-BE49-F238E27FC236}">
                <a16:creationId xmlns:a16="http://schemas.microsoft.com/office/drawing/2014/main" id="{D0FBEBF6-FF6D-84D1-4E65-7AE0A98A3F7C}"/>
              </a:ext>
            </a:extLst>
          </p:cNvPr>
          <p:cNvSpPr>
            <a:spLocks noGrp="1"/>
          </p:cNvSpPr>
          <p:nvPr>
            <p:ph type="title" idx="14"/>
          </p:nvPr>
        </p:nvSpPr>
        <p:spPr/>
        <p:txBody>
          <a:bodyPr/>
          <a:lstStyle/>
          <a:p>
            <a:r>
              <a:rPr lang="vi-VN"/>
              <a:t>pop()</a:t>
            </a:r>
          </a:p>
        </p:txBody>
      </p:sp>
      <p:sp>
        <p:nvSpPr>
          <p:cNvPr id="14" name="Tiêu đề 13">
            <a:extLst>
              <a:ext uri="{FF2B5EF4-FFF2-40B4-BE49-F238E27FC236}">
                <a16:creationId xmlns:a16="http://schemas.microsoft.com/office/drawing/2014/main" id="{ED690AB4-2383-FE61-4DF1-664BB5D04DBC}"/>
              </a:ext>
            </a:extLst>
          </p:cNvPr>
          <p:cNvSpPr>
            <a:spLocks noGrp="1"/>
          </p:cNvSpPr>
          <p:nvPr>
            <p:ph type="title" idx="15"/>
          </p:nvPr>
        </p:nvSpPr>
        <p:spPr/>
        <p:txBody>
          <a:bodyPr/>
          <a:lstStyle/>
          <a:p>
            <a:r>
              <a:rPr lang="vi-VN"/>
              <a:t>Các Hàm Với priority_queue</a:t>
            </a:r>
            <a:br>
              <a:rPr lang="vi-VN"/>
            </a:br>
            <a:endParaRPr lang="vi-VN"/>
          </a:p>
        </p:txBody>
      </p:sp>
    </p:spTree>
    <p:extLst>
      <p:ext uri="{BB962C8B-B14F-4D97-AF65-F5344CB8AC3E}">
        <p14:creationId xmlns:p14="http://schemas.microsoft.com/office/powerpoint/2010/main" val="184796700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a:extLst>
              <a:ext uri="{FF2B5EF4-FFF2-40B4-BE49-F238E27FC236}">
                <a16:creationId xmlns:a16="http://schemas.microsoft.com/office/drawing/2014/main" id="{7263EB47-9D22-4735-0CBC-579AB829820B}"/>
              </a:ext>
            </a:extLst>
          </p:cNvPr>
          <p:cNvPicPr>
            <a:picLocks noChangeAspect="1"/>
          </p:cNvPicPr>
          <p:nvPr/>
        </p:nvPicPr>
        <p:blipFill>
          <a:blip r:embed="rId2"/>
          <a:stretch>
            <a:fillRect/>
          </a:stretch>
        </p:blipFill>
        <p:spPr>
          <a:xfrm>
            <a:off x="1456725" y="78249"/>
            <a:ext cx="6596444" cy="816935"/>
          </a:xfrm>
          <a:prstGeom prst="rect">
            <a:avLst/>
          </a:prstGeom>
        </p:spPr>
      </p:pic>
      <p:pic>
        <p:nvPicPr>
          <p:cNvPr id="9" name="Hình ảnh 5" descr="Ảnh có chứa văn bản&#10;&#10;Mô tả được tự động tạo">
            <a:extLst>
              <a:ext uri="{FF2B5EF4-FFF2-40B4-BE49-F238E27FC236}">
                <a16:creationId xmlns:a16="http://schemas.microsoft.com/office/drawing/2014/main" id="{4C8755AF-6049-EA0C-DDDC-05D535F333CC}"/>
              </a:ext>
            </a:extLst>
          </p:cNvPr>
          <p:cNvPicPr>
            <a:picLocks noChangeAspect="1"/>
          </p:cNvPicPr>
          <p:nvPr/>
        </p:nvPicPr>
        <p:blipFill>
          <a:blip r:embed="rId3"/>
          <a:stretch>
            <a:fillRect/>
          </a:stretch>
        </p:blipFill>
        <p:spPr>
          <a:xfrm>
            <a:off x="0" y="817425"/>
            <a:ext cx="4286250" cy="4326075"/>
          </a:xfrm>
          <a:prstGeom prst="rect">
            <a:avLst/>
          </a:prstGeom>
        </p:spPr>
      </p:pic>
      <p:pic>
        <p:nvPicPr>
          <p:cNvPr id="10" name="Hình ảnh 7" descr="Ảnh có chứa văn bản&#10;&#10;Mô tả được tự động tạo">
            <a:extLst>
              <a:ext uri="{FF2B5EF4-FFF2-40B4-BE49-F238E27FC236}">
                <a16:creationId xmlns:a16="http://schemas.microsoft.com/office/drawing/2014/main" id="{6676AB43-EF4D-CB40-7212-A1EDD8004309}"/>
              </a:ext>
            </a:extLst>
          </p:cNvPr>
          <p:cNvPicPr>
            <a:picLocks noChangeAspect="1"/>
          </p:cNvPicPr>
          <p:nvPr/>
        </p:nvPicPr>
        <p:blipFill>
          <a:blip r:embed="rId4"/>
          <a:stretch>
            <a:fillRect/>
          </a:stretch>
        </p:blipFill>
        <p:spPr>
          <a:xfrm>
            <a:off x="4476540" y="815932"/>
            <a:ext cx="4667459" cy="4327567"/>
          </a:xfrm>
          <a:prstGeom prst="rect">
            <a:avLst/>
          </a:prstGeom>
        </p:spPr>
      </p:pic>
    </p:spTree>
    <p:extLst>
      <p:ext uri="{BB962C8B-B14F-4D97-AF65-F5344CB8AC3E}">
        <p14:creationId xmlns:p14="http://schemas.microsoft.com/office/powerpoint/2010/main" val="409723551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6117FE12-37E6-5281-9BD0-2C2E75DA5F07}"/>
            </a:ext>
          </a:extLst>
        </p:cNvPr>
        <p:cNvGrpSpPr/>
        <p:nvPr/>
      </p:nvGrpSpPr>
      <p:grpSpPr>
        <a:xfrm>
          <a:off x="0" y="0"/>
          <a:ext cx="0" cy="0"/>
          <a:chOff x="0" y="0"/>
          <a:chExt cx="0" cy="0"/>
        </a:xfrm>
      </p:grpSpPr>
      <p:sp>
        <p:nvSpPr>
          <p:cNvPr id="507" name="Google Shape;507;p38">
            <a:extLst>
              <a:ext uri="{FF2B5EF4-FFF2-40B4-BE49-F238E27FC236}">
                <a16:creationId xmlns:a16="http://schemas.microsoft.com/office/drawing/2014/main" id="{959F433A-25FC-AA31-CFF9-F63ECD92F885}"/>
              </a:ext>
            </a:extLst>
          </p:cNvPr>
          <p:cNvSpPr txBox="1">
            <a:spLocks noGrp="1"/>
          </p:cNvSpPr>
          <p:nvPr>
            <p:ph type="title"/>
          </p:nvPr>
        </p:nvSpPr>
        <p:spPr>
          <a:xfrm>
            <a:off x="311700" y="1985736"/>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vi-VN"/>
              <a:t>03</a:t>
            </a:r>
            <a:endParaRPr/>
          </a:p>
        </p:txBody>
      </p:sp>
      <p:sp>
        <p:nvSpPr>
          <p:cNvPr id="3" name="Chỗ dành sẵn cho Văn bản 2">
            <a:extLst>
              <a:ext uri="{FF2B5EF4-FFF2-40B4-BE49-F238E27FC236}">
                <a16:creationId xmlns:a16="http://schemas.microsoft.com/office/drawing/2014/main" id="{D7E03E46-7803-1802-F04D-F5A3FFA1F198}"/>
              </a:ext>
            </a:extLst>
          </p:cNvPr>
          <p:cNvSpPr>
            <a:spLocks noGrp="1"/>
          </p:cNvSpPr>
          <p:nvPr>
            <p:ph type="body" idx="1"/>
          </p:nvPr>
        </p:nvSpPr>
        <p:spPr/>
        <p:txBody>
          <a:bodyPr/>
          <a:lstStyle/>
          <a:p>
            <a:pPr marL="127000" indent="0">
              <a:buNone/>
            </a:pPr>
            <a:r>
              <a:rPr lang="vi-VN" sz="3600" b="1">
                <a:latin typeface="Overpass Mono" panose="020B0604020202020204" charset="-93"/>
              </a:rPr>
              <a:t>QUIZ</a:t>
            </a:r>
          </a:p>
        </p:txBody>
      </p:sp>
    </p:spTree>
    <p:extLst>
      <p:ext uri="{BB962C8B-B14F-4D97-AF65-F5344CB8AC3E}">
        <p14:creationId xmlns:p14="http://schemas.microsoft.com/office/powerpoint/2010/main" val="327733871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3">
          <a:extLst>
            <a:ext uri="{FF2B5EF4-FFF2-40B4-BE49-F238E27FC236}">
              <a16:creationId xmlns:a16="http://schemas.microsoft.com/office/drawing/2014/main" id="{4E659277-C018-3125-D73A-959DF5A01F54}"/>
            </a:ext>
          </a:extLst>
        </p:cNvPr>
        <p:cNvGrpSpPr/>
        <p:nvPr/>
      </p:nvGrpSpPr>
      <p:grpSpPr>
        <a:xfrm>
          <a:off x="0" y="0"/>
          <a:ext cx="0" cy="0"/>
          <a:chOff x="0" y="0"/>
          <a:chExt cx="0" cy="0"/>
        </a:xfrm>
      </p:grpSpPr>
      <p:sp>
        <p:nvSpPr>
          <p:cNvPr id="776" name="Google Shape;776;p49">
            <a:extLst>
              <a:ext uri="{FF2B5EF4-FFF2-40B4-BE49-F238E27FC236}">
                <a16:creationId xmlns:a16="http://schemas.microsoft.com/office/drawing/2014/main" id="{BC32A808-82C7-E5A6-46B2-750D28879DB1}"/>
              </a:ext>
            </a:extLst>
          </p:cNvPr>
          <p:cNvSpPr/>
          <p:nvPr/>
        </p:nvSpPr>
        <p:spPr>
          <a:xfrm>
            <a:off x="3121946" y="2047076"/>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a:extLst>
              <a:ext uri="{FF2B5EF4-FFF2-40B4-BE49-F238E27FC236}">
                <a16:creationId xmlns:a16="http://schemas.microsoft.com/office/drawing/2014/main" id="{9B7B9485-5DE6-D665-B4E5-6F4B4D4EA03F}"/>
              </a:ext>
            </a:extLst>
          </p:cNvPr>
          <p:cNvSpPr/>
          <p:nvPr/>
        </p:nvSpPr>
        <p:spPr>
          <a:xfrm>
            <a:off x="3121946" y="2047076"/>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a:extLst>
              <a:ext uri="{FF2B5EF4-FFF2-40B4-BE49-F238E27FC236}">
                <a16:creationId xmlns:a16="http://schemas.microsoft.com/office/drawing/2014/main" id="{0563855E-ACAB-D420-A54C-23D3F8D4CE0A}"/>
              </a:ext>
            </a:extLst>
          </p:cNvPr>
          <p:cNvSpPr/>
          <p:nvPr/>
        </p:nvSpPr>
        <p:spPr>
          <a:xfrm>
            <a:off x="3121946" y="2047076"/>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a:extLst>
              <a:ext uri="{FF2B5EF4-FFF2-40B4-BE49-F238E27FC236}">
                <a16:creationId xmlns:a16="http://schemas.microsoft.com/office/drawing/2014/main" id="{7541D115-690F-0D18-0F6C-046EACCA48E0}"/>
              </a:ext>
            </a:extLst>
          </p:cNvPr>
          <p:cNvSpPr/>
          <p:nvPr/>
        </p:nvSpPr>
        <p:spPr>
          <a:xfrm>
            <a:off x="2404026" y="4633953"/>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a:extLst>
              <a:ext uri="{FF2B5EF4-FFF2-40B4-BE49-F238E27FC236}">
                <a16:creationId xmlns:a16="http://schemas.microsoft.com/office/drawing/2014/main" id="{1366751D-CC3E-6830-3AAF-04869A94CE3C}"/>
              </a:ext>
            </a:extLst>
          </p:cNvPr>
          <p:cNvSpPr/>
          <p:nvPr/>
        </p:nvSpPr>
        <p:spPr>
          <a:xfrm>
            <a:off x="2386631" y="4064308"/>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a:extLst>
              <a:ext uri="{FF2B5EF4-FFF2-40B4-BE49-F238E27FC236}">
                <a16:creationId xmlns:a16="http://schemas.microsoft.com/office/drawing/2014/main" id="{450EE796-69FD-27F2-3C79-AD76DCC50D73}"/>
              </a:ext>
            </a:extLst>
          </p:cNvPr>
          <p:cNvSpPr/>
          <p:nvPr/>
        </p:nvSpPr>
        <p:spPr>
          <a:xfrm>
            <a:off x="3806826" y="4410015"/>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a:extLst>
              <a:ext uri="{FF2B5EF4-FFF2-40B4-BE49-F238E27FC236}">
                <a16:creationId xmlns:a16="http://schemas.microsoft.com/office/drawing/2014/main" id="{B4133566-C37B-293A-0216-D62371AA40A2}"/>
              </a:ext>
            </a:extLst>
          </p:cNvPr>
          <p:cNvSpPr/>
          <p:nvPr/>
        </p:nvSpPr>
        <p:spPr>
          <a:xfrm>
            <a:off x="3258926" y="4086486"/>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a:extLst>
              <a:ext uri="{FF2B5EF4-FFF2-40B4-BE49-F238E27FC236}">
                <a16:creationId xmlns:a16="http://schemas.microsoft.com/office/drawing/2014/main" id="{7CC0ADF5-D2EE-D6F5-1107-B0C5F63F99A4}"/>
              </a:ext>
            </a:extLst>
          </p:cNvPr>
          <p:cNvSpPr/>
          <p:nvPr/>
        </p:nvSpPr>
        <p:spPr>
          <a:xfrm>
            <a:off x="3442425" y="4086486"/>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a:extLst>
              <a:ext uri="{FF2B5EF4-FFF2-40B4-BE49-F238E27FC236}">
                <a16:creationId xmlns:a16="http://schemas.microsoft.com/office/drawing/2014/main" id="{BA276B87-C73C-B358-ECFB-661BBE744D5F}"/>
              </a:ext>
            </a:extLst>
          </p:cNvPr>
          <p:cNvSpPr/>
          <p:nvPr/>
        </p:nvSpPr>
        <p:spPr>
          <a:xfrm>
            <a:off x="3625492" y="4086486"/>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a:extLst>
              <a:ext uri="{FF2B5EF4-FFF2-40B4-BE49-F238E27FC236}">
                <a16:creationId xmlns:a16="http://schemas.microsoft.com/office/drawing/2014/main" id="{077757AB-0E4A-A24F-58AC-31E186F78060}"/>
              </a:ext>
            </a:extLst>
          </p:cNvPr>
          <p:cNvSpPr/>
          <p:nvPr/>
        </p:nvSpPr>
        <p:spPr>
          <a:xfrm>
            <a:off x="3808992" y="4086919"/>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a:extLst>
              <a:ext uri="{FF2B5EF4-FFF2-40B4-BE49-F238E27FC236}">
                <a16:creationId xmlns:a16="http://schemas.microsoft.com/office/drawing/2014/main" id="{11B5D124-46B4-59B3-CB19-E31A2D421463}"/>
              </a:ext>
            </a:extLst>
          </p:cNvPr>
          <p:cNvSpPr/>
          <p:nvPr/>
        </p:nvSpPr>
        <p:spPr>
          <a:xfrm>
            <a:off x="3992058" y="4086919"/>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a:extLst>
              <a:ext uri="{FF2B5EF4-FFF2-40B4-BE49-F238E27FC236}">
                <a16:creationId xmlns:a16="http://schemas.microsoft.com/office/drawing/2014/main" id="{60ECCCF3-2C59-2A37-AE87-F700D99E1466}"/>
              </a:ext>
            </a:extLst>
          </p:cNvPr>
          <p:cNvSpPr/>
          <p:nvPr/>
        </p:nvSpPr>
        <p:spPr>
          <a:xfrm>
            <a:off x="4176009" y="4086919"/>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a:extLst>
              <a:ext uri="{FF2B5EF4-FFF2-40B4-BE49-F238E27FC236}">
                <a16:creationId xmlns:a16="http://schemas.microsoft.com/office/drawing/2014/main" id="{2B0E9588-FD7F-BE49-0149-6C77288839A2}"/>
              </a:ext>
            </a:extLst>
          </p:cNvPr>
          <p:cNvSpPr/>
          <p:nvPr/>
        </p:nvSpPr>
        <p:spPr>
          <a:xfrm>
            <a:off x="4359508" y="4086919"/>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a:extLst>
              <a:ext uri="{FF2B5EF4-FFF2-40B4-BE49-F238E27FC236}">
                <a16:creationId xmlns:a16="http://schemas.microsoft.com/office/drawing/2014/main" id="{B5053BDB-6979-839C-207C-37151C81D980}"/>
              </a:ext>
            </a:extLst>
          </p:cNvPr>
          <p:cNvSpPr/>
          <p:nvPr/>
        </p:nvSpPr>
        <p:spPr>
          <a:xfrm>
            <a:off x="4542575" y="4087352"/>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a:extLst>
              <a:ext uri="{FF2B5EF4-FFF2-40B4-BE49-F238E27FC236}">
                <a16:creationId xmlns:a16="http://schemas.microsoft.com/office/drawing/2014/main" id="{A073A759-46CB-E2AC-09EE-BB6EED5326A6}"/>
              </a:ext>
            </a:extLst>
          </p:cNvPr>
          <p:cNvSpPr/>
          <p:nvPr/>
        </p:nvSpPr>
        <p:spPr>
          <a:xfrm>
            <a:off x="4722159" y="4087352"/>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a:extLst>
              <a:ext uri="{FF2B5EF4-FFF2-40B4-BE49-F238E27FC236}">
                <a16:creationId xmlns:a16="http://schemas.microsoft.com/office/drawing/2014/main" id="{D7920D4A-4F94-65A1-5202-BD2CFFB66D0B}"/>
              </a:ext>
            </a:extLst>
          </p:cNvPr>
          <p:cNvSpPr/>
          <p:nvPr/>
        </p:nvSpPr>
        <p:spPr>
          <a:xfrm>
            <a:off x="4898278" y="4087352"/>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a:extLst>
              <a:ext uri="{FF2B5EF4-FFF2-40B4-BE49-F238E27FC236}">
                <a16:creationId xmlns:a16="http://schemas.microsoft.com/office/drawing/2014/main" id="{458DD6B5-F844-4FB3-3987-1DDE1DC8F65F}"/>
              </a:ext>
            </a:extLst>
          </p:cNvPr>
          <p:cNvSpPr/>
          <p:nvPr/>
        </p:nvSpPr>
        <p:spPr>
          <a:xfrm>
            <a:off x="5082644" y="4087785"/>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a:extLst>
              <a:ext uri="{FF2B5EF4-FFF2-40B4-BE49-F238E27FC236}">
                <a16:creationId xmlns:a16="http://schemas.microsoft.com/office/drawing/2014/main" id="{4CE59020-9111-3BB1-0412-564500699B4D}"/>
              </a:ext>
            </a:extLst>
          </p:cNvPr>
          <p:cNvSpPr/>
          <p:nvPr/>
        </p:nvSpPr>
        <p:spPr>
          <a:xfrm>
            <a:off x="5258330" y="4087785"/>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a:extLst>
              <a:ext uri="{FF2B5EF4-FFF2-40B4-BE49-F238E27FC236}">
                <a16:creationId xmlns:a16="http://schemas.microsoft.com/office/drawing/2014/main" id="{35145DE0-603C-5249-F40C-8B9256459598}"/>
              </a:ext>
            </a:extLst>
          </p:cNvPr>
          <p:cNvSpPr/>
          <p:nvPr/>
        </p:nvSpPr>
        <p:spPr>
          <a:xfrm>
            <a:off x="5434431" y="4087785"/>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a:extLst>
              <a:ext uri="{FF2B5EF4-FFF2-40B4-BE49-F238E27FC236}">
                <a16:creationId xmlns:a16="http://schemas.microsoft.com/office/drawing/2014/main" id="{EA8311C2-1C17-260B-2A2A-8842C9F1229D}"/>
              </a:ext>
            </a:extLst>
          </p:cNvPr>
          <p:cNvSpPr/>
          <p:nvPr/>
        </p:nvSpPr>
        <p:spPr>
          <a:xfrm>
            <a:off x="5610117" y="4088236"/>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a:extLst>
              <a:ext uri="{FF2B5EF4-FFF2-40B4-BE49-F238E27FC236}">
                <a16:creationId xmlns:a16="http://schemas.microsoft.com/office/drawing/2014/main" id="{34889F5E-4E35-2AC0-309F-AC0F7132F7E9}"/>
              </a:ext>
            </a:extLst>
          </p:cNvPr>
          <p:cNvSpPr/>
          <p:nvPr/>
        </p:nvSpPr>
        <p:spPr>
          <a:xfrm>
            <a:off x="5786218" y="4088236"/>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a:extLst>
              <a:ext uri="{FF2B5EF4-FFF2-40B4-BE49-F238E27FC236}">
                <a16:creationId xmlns:a16="http://schemas.microsoft.com/office/drawing/2014/main" id="{5D4C7A26-A2F5-9296-09A0-0C919D836F9F}"/>
              </a:ext>
            </a:extLst>
          </p:cNvPr>
          <p:cNvSpPr/>
          <p:nvPr/>
        </p:nvSpPr>
        <p:spPr>
          <a:xfrm>
            <a:off x="3190210" y="4149102"/>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a:extLst>
              <a:ext uri="{FF2B5EF4-FFF2-40B4-BE49-F238E27FC236}">
                <a16:creationId xmlns:a16="http://schemas.microsoft.com/office/drawing/2014/main" id="{42322029-16BA-C305-25AB-CB664DB52055}"/>
              </a:ext>
            </a:extLst>
          </p:cNvPr>
          <p:cNvSpPr/>
          <p:nvPr/>
        </p:nvSpPr>
        <p:spPr>
          <a:xfrm>
            <a:off x="3461120" y="4149102"/>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a:extLst>
              <a:ext uri="{FF2B5EF4-FFF2-40B4-BE49-F238E27FC236}">
                <a16:creationId xmlns:a16="http://schemas.microsoft.com/office/drawing/2014/main" id="{692E9EFC-2574-A769-5585-D0351E0199D1}"/>
              </a:ext>
            </a:extLst>
          </p:cNvPr>
          <p:cNvSpPr/>
          <p:nvPr/>
        </p:nvSpPr>
        <p:spPr>
          <a:xfrm>
            <a:off x="3653317" y="4149102"/>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a:extLst>
              <a:ext uri="{FF2B5EF4-FFF2-40B4-BE49-F238E27FC236}">
                <a16:creationId xmlns:a16="http://schemas.microsoft.com/office/drawing/2014/main" id="{D4FED35F-83CC-EEC3-86E7-EEFA1C2F57C7}"/>
              </a:ext>
            </a:extLst>
          </p:cNvPr>
          <p:cNvSpPr/>
          <p:nvPr/>
        </p:nvSpPr>
        <p:spPr>
          <a:xfrm>
            <a:off x="3845966" y="4149535"/>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a:extLst>
              <a:ext uri="{FF2B5EF4-FFF2-40B4-BE49-F238E27FC236}">
                <a16:creationId xmlns:a16="http://schemas.microsoft.com/office/drawing/2014/main" id="{D627ADE3-881F-D956-6E0D-6A8FFA7AE643}"/>
              </a:ext>
            </a:extLst>
          </p:cNvPr>
          <p:cNvSpPr/>
          <p:nvPr/>
        </p:nvSpPr>
        <p:spPr>
          <a:xfrm>
            <a:off x="4039029" y="4149535"/>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a:extLst>
              <a:ext uri="{FF2B5EF4-FFF2-40B4-BE49-F238E27FC236}">
                <a16:creationId xmlns:a16="http://schemas.microsoft.com/office/drawing/2014/main" id="{BDDC887B-95EF-CF36-490A-3B13E14C34A4}"/>
              </a:ext>
            </a:extLst>
          </p:cNvPr>
          <p:cNvSpPr/>
          <p:nvPr/>
        </p:nvSpPr>
        <p:spPr>
          <a:xfrm>
            <a:off x="4231660" y="4149535"/>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a:extLst>
              <a:ext uri="{FF2B5EF4-FFF2-40B4-BE49-F238E27FC236}">
                <a16:creationId xmlns:a16="http://schemas.microsoft.com/office/drawing/2014/main" id="{8278BC3E-94DF-9217-1B6E-8334CDFD7288}"/>
              </a:ext>
            </a:extLst>
          </p:cNvPr>
          <p:cNvSpPr/>
          <p:nvPr/>
        </p:nvSpPr>
        <p:spPr>
          <a:xfrm>
            <a:off x="4423857" y="4149968"/>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a:extLst>
              <a:ext uri="{FF2B5EF4-FFF2-40B4-BE49-F238E27FC236}">
                <a16:creationId xmlns:a16="http://schemas.microsoft.com/office/drawing/2014/main" id="{23F52D2D-FF73-DE94-FFE0-7B1DD21680CF}"/>
              </a:ext>
            </a:extLst>
          </p:cNvPr>
          <p:cNvSpPr/>
          <p:nvPr/>
        </p:nvSpPr>
        <p:spPr>
          <a:xfrm>
            <a:off x="4616505" y="4149968"/>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a:extLst>
              <a:ext uri="{FF2B5EF4-FFF2-40B4-BE49-F238E27FC236}">
                <a16:creationId xmlns:a16="http://schemas.microsoft.com/office/drawing/2014/main" id="{0355BC90-A601-F100-A7FA-F975469A2EEE}"/>
              </a:ext>
            </a:extLst>
          </p:cNvPr>
          <p:cNvSpPr/>
          <p:nvPr/>
        </p:nvSpPr>
        <p:spPr>
          <a:xfrm>
            <a:off x="4802170" y="4149968"/>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a:extLst>
              <a:ext uri="{FF2B5EF4-FFF2-40B4-BE49-F238E27FC236}">
                <a16:creationId xmlns:a16="http://schemas.microsoft.com/office/drawing/2014/main" id="{718ADD9A-4FEE-F8A2-2D83-43633FBB5265}"/>
              </a:ext>
            </a:extLst>
          </p:cNvPr>
          <p:cNvSpPr/>
          <p:nvPr/>
        </p:nvSpPr>
        <p:spPr>
          <a:xfrm>
            <a:off x="4996118" y="4150401"/>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a:extLst>
              <a:ext uri="{FF2B5EF4-FFF2-40B4-BE49-F238E27FC236}">
                <a16:creationId xmlns:a16="http://schemas.microsoft.com/office/drawing/2014/main" id="{52A94394-63E0-69AD-8FC6-2C765FA5E6AE}"/>
              </a:ext>
            </a:extLst>
          </p:cNvPr>
          <p:cNvSpPr/>
          <p:nvPr/>
        </p:nvSpPr>
        <p:spPr>
          <a:xfrm>
            <a:off x="5181368" y="4150401"/>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a:extLst>
              <a:ext uri="{FF2B5EF4-FFF2-40B4-BE49-F238E27FC236}">
                <a16:creationId xmlns:a16="http://schemas.microsoft.com/office/drawing/2014/main" id="{5968572C-3588-5005-FAEA-50FAB1162FEB}"/>
              </a:ext>
            </a:extLst>
          </p:cNvPr>
          <p:cNvSpPr/>
          <p:nvPr/>
        </p:nvSpPr>
        <p:spPr>
          <a:xfrm>
            <a:off x="5366167" y="4150401"/>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a:extLst>
              <a:ext uri="{FF2B5EF4-FFF2-40B4-BE49-F238E27FC236}">
                <a16:creationId xmlns:a16="http://schemas.microsoft.com/office/drawing/2014/main" id="{FF3D43BE-588B-2CB3-17AC-78C5EC1B97EE}"/>
              </a:ext>
            </a:extLst>
          </p:cNvPr>
          <p:cNvSpPr/>
          <p:nvPr/>
        </p:nvSpPr>
        <p:spPr>
          <a:xfrm>
            <a:off x="5551417" y="4150852"/>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a:extLst>
              <a:ext uri="{FF2B5EF4-FFF2-40B4-BE49-F238E27FC236}">
                <a16:creationId xmlns:a16="http://schemas.microsoft.com/office/drawing/2014/main" id="{5A7B8FB4-3A27-22B2-814C-E37C2B05B081}"/>
              </a:ext>
            </a:extLst>
          </p:cNvPr>
          <p:cNvSpPr/>
          <p:nvPr/>
        </p:nvSpPr>
        <p:spPr>
          <a:xfrm>
            <a:off x="5736216" y="4150852"/>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a:extLst>
              <a:ext uri="{FF2B5EF4-FFF2-40B4-BE49-F238E27FC236}">
                <a16:creationId xmlns:a16="http://schemas.microsoft.com/office/drawing/2014/main" id="{53062A81-F248-16F9-80FA-669A45681321}"/>
              </a:ext>
            </a:extLst>
          </p:cNvPr>
          <p:cNvSpPr/>
          <p:nvPr/>
        </p:nvSpPr>
        <p:spPr>
          <a:xfrm>
            <a:off x="2981935" y="4339134"/>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a:extLst>
              <a:ext uri="{FF2B5EF4-FFF2-40B4-BE49-F238E27FC236}">
                <a16:creationId xmlns:a16="http://schemas.microsoft.com/office/drawing/2014/main" id="{3BC7F7F0-FEED-6A6D-931E-33F160256F63}"/>
              </a:ext>
            </a:extLst>
          </p:cNvPr>
          <p:cNvSpPr/>
          <p:nvPr/>
        </p:nvSpPr>
        <p:spPr>
          <a:xfrm>
            <a:off x="3291533" y="4339134"/>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a:extLst>
              <a:ext uri="{FF2B5EF4-FFF2-40B4-BE49-F238E27FC236}">
                <a16:creationId xmlns:a16="http://schemas.microsoft.com/office/drawing/2014/main" id="{BC683A21-32D3-57A6-80AC-5A1B762A37D5}"/>
              </a:ext>
            </a:extLst>
          </p:cNvPr>
          <p:cNvSpPr/>
          <p:nvPr/>
        </p:nvSpPr>
        <p:spPr>
          <a:xfrm>
            <a:off x="3512007" y="4339134"/>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a:extLst>
              <a:ext uri="{FF2B5EF4-FFF2-40B4-BE49-F238E27FC236}">
                <a16:creationId xmlns:a16="http://schemas.microsoft.com/office/drawing/2014/main" id="{A3CE830D-D8E5-3512-522A-B4B54DD47628}"/>
              </a:ext>
            </a:extLst>
          </p:cNvPr>
          <p:cNvSpPr/>
          <p:nvPr/>
        </p:nvSpPr>
        <p:spPr>
          <a:xfrm>
            <a:off x="3732030" y="4339567"/>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a:extLst>
              <a:ext uri="{FF2B5EF4-FFF2-40B4-BE49-F238E27FC236}">
                <a16:creationId xmlns:a16="http://schemas.microsoft.com/office/drawing/2014/main" id="{B641DE09-37B7-1C0A-CDB5-CFD8FA0A038E}"/>
              </a:ext>
            </a:extLst>
          </p:cNvPr>
          <p:cNvSpPr/>
          <p:nvPr/>
        </p:nvSpPr>
        <p:spPr>
          <a:xfrm>
            <a:off x="3956852" y="4339567"/>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a:extLst>
              <a:ext uri="{FF2B5EF4-FFF2-40B4-BE49-F238E27FC236}">
                <a16:creationId xmlns:a16="http://schemas.microsoft.com/office/drawing/2014/main" id="{A8D8ED6D-68C5-DFBA-CCA4-FB62C8A90850}"/>
              </a:ext>
            </a:extLst>
          </p:cNvPr>
          <p:cNvSpPr/>
          <p:nvPr/>
        </p:nvSpPr>
        <p:spPr>
          <a:xfrm>
            <a:off x="5163973" y="4340433"/>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a:extLst>
              <a:ext uri="{FF2B5EF4-FFF2-40B4-BE49-F238E27FC236}">
                <a16:creationId xmlns:a16="http://schemas.microsoft.com/office/drawing/2014/main" id="{92146D89-1931-02BF-0368-5B1D040912F1}"/>
              </a:ext>
            </a:extLst>
          </p:cNvPr>
          <p:cNvSpPr/>
          <p:nvPr/>
        </p:nvSpPr>
        <p:spPr>
          <a:xfrm>
            <a:off x="5376597" y="4340866"/>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a:extLst>
              <a:ext uri="{FF2B5EF4-FFF2-40B4-BE49-F238E27FC236}">
                <a16:creationId xmlns:a16="http://schemas.microsoft.com/office/drawing/2014/main" id="{3DB9DAEF-E01A-86D3-6673-75BFBCBE53D9}"/>
              </a:ext>
            </a:extLst>
          </p:cNvPr>
          <p:cNvSpPr/>
          <p:nvPr/>
        </p:nvSpPr>
        <p:spPr>
          <a:xfrm>
            <a:off x="5589239" y="4340866"/>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a:extLst>
              <a:ext uri="{FF2B5EF4-FFF2-40B4-BE49-F238E27FC236}">
                <a16:creationId xmlns:a16="http://schemas.microsoft.com/office/drawing/2014/main" id="{50ECECBA-89ED-67A6-C33E-ABB544EFB087}"/>
              </a:ext>
            </a:extLst>
          </p:cNvPr>
          <p:cNvSpPr/>
          <p:nvPr/>
        </p:nvSpPr>
        <p:spPr>
          <a:xfrm>
            <a:off x="5802314" y="4341299"/>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a:extLst>
              <a:ext uri="{FF2B5EF4-FFF2-40B4-BE49-F238E27FC236}">
                <a16:creationId xmlns:a16="http://schemas.microsoft.com/office/drawing/2014/main" id="{0C794D0B-1FF5-EB9F-1EB0-B67E82A473D4}"/>
              </a:ext>
            </a:extLst>
          </p:cNvPr>
          <p:cNvSpPr/>
          <p:nvPr/>
        </p:nvSpPr>
        <p:spPr>
          <a:xfrm>
            <a:off x="6015823" y="4341299"/>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a:extLst>
              <a:ext uri="{FF2B5EF4-FFF2-40B4-BE49-F238E27FC236}">
                <a16:creationId xmlns:a16="http://schemas.microsoft.com/office/drawing/2014/main" id="{EE6B5868-8481-6B74-D794-639D6539E9CB}"/>
              </a:ext>
            </a:extLst>
          </p:cNvPr>
          <p:cNvSpPr/>
          <p:nvPr/>
        </p:nvSpPr>
        <p:spPr>
          <a:xfrm>
            <a:off x="3121513" y="4211718"/>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a:extLst>
              <a:ext uri="{FF2B5EF4-FFF2-40B4-BE49-F238E27FC236}">
                <a16:creationId xmlns:a16="http://schemas.microsoft.com/office/drawing/2014/main" id="{9B52ED87-2F8F-E49B-D9C3-DFA2CA1F9B06}"/>
              </a:ext>
            </a:extLst>
          </p:cNvPr>
          <p:cNvSpPr/>
          <p:nvPr/>
        </p:nvSpPr>
        <p:spPr>
          <a:xfrm>
            <a:off x="3522004" y="4211718"/>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a:extLst>
              <a:ext uri="{FF2B5EF4-FFF2-40B4-BE49-F238E27FC236}">
                <a16:creationId xmlns:a16="http://schemas.microsoft.com/office/drawing/2014/main" id="{B8B36E42-60AA-466D-B8C5-ADD342A0FF1E}"/>
              </a:ext>
            </a:extLst>
          </p:cNvPr>
          <p:cNvSpPr/>
          <p:nvPr/>
        </p:nvSpPr>
        <p:spPr>
          <a:xfrm>
            <a:off x="3723765" y="4212151"/>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a:extLst>
              <a:ext uri="{FF2B5EF4-FFF2-40B4-BE49-F238E27FC236}">
                <a16:creationId xmlns:a16="http://schemas.microsoft.com/office/drawing/2014/main" id="{20A05788-224E-B776-0139-15613944224F}"/>
              </a:ext>
            </a:extLst>
          </p:cNvPr>
          <p:cNvSpPr/>
          <p:nvPr/>
        </p:nvSpPr>
        <p:spPr>
          <a:xfrm>
            <a:off x="3926410" y="4212151"/>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a:extLst>
              <a:ext uri="{FF2B5EF4-FFF2-40B4-BE49-F238E27FC236}">
                <a16:creationId xmlns:a16="http://schemas.microsoft.com/office/drawing/2014/main" id="{20BBE5ED-E212-6C4B-5CF6-AEEC57D285EB}"/>
              </a:ext>
            </a:extLst>
          </p:cNvPr>
          <p:cNvSpPr/>
          <p:nvPr/>
        </p:nvSpPr>
        <p:spPr>
          <a:xfrm>
            <a:off x="4127738" y="4212151"/>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a:extLst>
              <a:ext uri="{FF2B5EF4-FFF2-40B4-BE49-F238E27FC236}">
                <a16:creationId xmlns:a16="http://schemas.microsoft.com/office/drawing/2014/main" id="{A3BB517A-7FFC-6F2B-9A78-B362B0CD2DCA}"/>
              </a:ext>
            </a:extLst>
          </p:cNvPr>
          <p:cNvSpPr/>
          <p:nvPr/>
        </p:nvSpPr>
        <p:spPr>
          <a:xfrm>
            <a:off x="4329500" y="4212584"/>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a:extLst>
              <a:ext uri="{FF2B5EF4-FFF2-40B4-BE49-F238E27FC236}">
                <a16:creationId xmlns:a16="http://schemas.microsoft.com/office/drawing/2014/main" id="{9C921A06-BAD9-BF73-C44F-6A1A968B507F}"/>
              </a:ext>
            </a:extLst>
          </p:cNvPr>
          <p:cNvSpPr/>
          <p:nvPr/>
        </p:nvSpPr>
        <p:spPr>
          <a:xfrm>
            <a:off x="4530828" y="4212584"/>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a:extLst>
              <a:ext uri="{FF2B5EF4-FFF2-40B4-BE49-F238E27FC236}">
                <a16:creationId xmlns:a16="http://schemas.microsoft.com/office/drawing/2014/main" id="{03358CAE-24BD-F38F-FF9E-33C8A6040DE7}"/>
              </a:ext>
            </a:extLst>
          </p:cNvPr>
          <p:cNvSpPr/>
          <p:nvPr/>
        </p:nvSpPr>
        <p:spPr>
          <a:xfrm>
            <a:off x="4729124" y="4212584"/>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a:extLst>
              <a:ext uri="{FF2B5EF4-FFF2-40B4-BE49-F238E27FC236}">
                <a16:creationId xmlns:a16="http://schemas.microsoft.com/office/drawing/2014/main" id="{ED8FA272-8C9F-8E35-D957-93E56F206735}"/>
              </a:ext>
            </a:extLst>
          </p:cNvPr>
          <p:cNvSpPr/>
          <p:nvPr/>
        </p:nvSpPr>
        <p:spPr>
          <a:xfrm>
            <a:off x="4923072" y="4213035"/>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a:extLst>
              <a:ext uri="{FF2B5EF4-FFF2-40B4-BE49-F238E27FC236}">
                <a16:creationId xmlns:a16="http://schemas.microsoft.com/office/drawing/2014/main" id="{2EC2DF36-FDA7-3B6F-0D87-C8C73BCED7C8}"/>
              </a:ext>
            </a:extLst>
          </p:cNvPr>
          <p:cNvSpPr/>
          <p:nvPr/>
        </p:nvSpPr>
        <p:spPr>
          <a:xfrm>
            <a:off x="5117435" y="4213035"/>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a:extLst>
              <a:ext uri="{FF2B5EF4-FFF2-40B4-BE49-F238E27FC236}">
                <a16:creationId xmlns:a16="http://schemas.microsoft.com/office/drawing/2014/main" id="{49EF6D3D-CFDD-E0CE-E640-2B1325D644C5}"/>
              </a:ext>
            </a:extLst>
          </p:cNvPr>
          <p:cNvSpPr/>
          <p:nvPr/>
        </p:nvSpPr>
        <p:spPr>
          <a:xfrm>
            <a:off x="5311490" y="4213414"/>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a:extLst>
              <a:ext uri="{FF2B5EF4-FFF2-40B4-BE49-F238E27FC236}">
                <a16:creationId xmlns:a16="http://schemas.microsoft.com/office/drawing/2014/main" id="{4FD30DD8-E478-2396-9811-2F7F863E3D8D}"/>
              </a:ext>
            </a:extLst>
          </p:cNvPr>
          <p:cNvSpPr/>
          <p:nvPr/>
        </p:nvSpPr>
        <p:spPr>
          <a:xfrm>
            <a:off x="5505745" y="4213468"/>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a:extLst>
              <a:ext uri="{FF2B5EF4-FFF2-40B4-BE49-F238E27FC236}">
                <a16:creationId xmlns:a16="http://schemas.microsoft.com/office/drawing/2014/main" id="{4109A5FD-D09F-7555-FB46-5E86C1C5F1A6}"/>
              </a:ext>
            </a:extLst>
          </p:cNvPr>
          <p:cNvSpPr/>
          <p:nvPr/>
        </p:nvSpPr>
        <p:spPr>
          <a:xfrm>
            <a:off x="5700126" y="4213468"/>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a:extLst>
              <a:ext uri="{FF2B5EF4-FFF2-40B4-BE49-F238E27FC236}">
                <a16:creationId xmlns:a16="http://schemas.microsoft.com/office/drawing/2014/main" id="{F1D1D4E6-B8B8-5ECD-0709-D35AB4D293B5}"/>
              </a:ext>
            </a:extLst>
          </p:cNvPr>
          <p:cNvSpPr/>
          <p:nvPr/>
        </p:nvSpPr>
        <p:spPr>
          <a:xfrm>
            <a:off x="5894939" y="4213902"/>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a:extLst>
              <a:ext uri="{FF2B5EF4-FFF2-40B4-BE49-F238E27FC236}">
                <a16:creationId xmlns:a16="http://schemas.microsoft.com/office/drawing/2014/main" id="{04A07B8F-D3DA-47CC-A984-E14BF43CECF7}"/>
              </a:ext>
            </a:extLst>
          </p:cNvPr>
          <p:cNvSpPr/>
          <p:nvPr/>
        </p:nvSpPr>
        <p:spPr>
          <a:xfrm>
            <a:off x="3051499" y="4275652"/>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a:extLst>
              <a:ext uri="{FF2B5EF4-FFF2-40B4-BE49-F238E27FC236}">
                <a16:creationId xmlns:a16="http://schemas.microsoft.com/office/drawing/2014/main" id="{75F9FE78-536D-BE01-D94F-14C9FAE99070}"/>
              </a:ext>
            </a:extLst>
          </p:cNvPr>
          <p:cNvSpPr/>
          <p:nvPr/>
        </p:nvSpPr>
        <p:spPr>
          <a:xfrm>
            <a:off x="3591134" y="4275652"/>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a:extLst>
              <a:ext uri="{FF2B5EF4-FFF2-40B4-BE49-F238E27FC236}">
                <a16:creationId xmlns:a16="http://schemas.microsoft.com/office/drawing/2014/main" id="{0B9A4917-48F8-67A4-E17C-E0325DFAE411}"/>
              </a:ext>
            </a:extLst>
          </p:cNvPr>
          <p:cNvSpPr/>
          <p:nvPr/>
        </p:nvSpPr>
        <p:spPr>
          <a:xfrm>
            <a:off x="3802910" y="4276085"/>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a:extLst>
              <a:ext uri="{FF2B5EF4-FFF2-40B4-BE49-F238E27FC236}">
                <a16:creationId xmlns:a16="http://schemas.microsoft.com/office/drawing/2014/main" id="{DE4673F6-6435-3A3D-C819-A63CDE233A68}"/>
              </a:ext>
            </a:extLst>
          </p:cNvPr>
          <p:cNvSpPr/>
          <p:nvPr/>
        </p:nvSpPr>
        <p:spPr>
          <a:xfrm>
            <a:off x="4013802" y="4276085"/>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a:extLst>
              <a:ext uri="{FF2B5EF4-FFF2-40B4-BE49-F238E27FC236}">
                <a16:creationId xmlns:a16="http://schemas.microsoft.com/office/drawing/2014/main" id="{F0C3756B-A0B8-644A-C549-E36C2D936867}"/>
              </a:ext>
            </a:extLst>
          </p:cNvPr>
          <p:cNvSpPr/>
          <p:nvPr/>
        </p:nvSpPr>
        <p:spPr>
          <a:xfrm>
            <a:off x="4224712" y="4276518"/>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a:extLst>
              <a:ext uri="{FF2B5EF4-FFF2-40B4-BE49-F238E27FC236}">
                <a16:creationId xmlns:a16="http://schemas.microsoft.com/office/drawing/2014/main" id="{266CDAE8-EC2F-217D-4FCB-06C01381709D}"/>
              </a:ext>
            </a:extLst>
          </p:cNvPr>
          <p:cNvSpPr/>
          <p:nvPr/>
        </p:nvSpPr>
        <p:spPr>
          <a:xfrm>
            <a:off x="4435604" y="4276518"/>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a:extLst>
              <a:ext uri="{FF2B5EF4-FFF2-40B4-BE49-F238E27FC236}">
                <a16:creationId xmlns:a16="http://schemas.microsoft.com/office/drawing/2014/main" id="{EEDC2EE6-8742-F75D-62E7-BCC976ABA3AB}"/>
              </a:ext>
            </a:extLst>
          </p:cNvPr>
          <p:cNvSpPr/>
          <p:nvPr/>
        </p:nvSpPr>
        <p:spPr>
          <a:xfrm>
            <a:off x="4646063" y="4276518"/>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a:extLst>
              <a:ext uri="{FF2B5EF4-FFF2-40B4-BE49-F238E27FC236}">
                <a16:creationId xmlns:a16="http://schemas.microsoft.com/office/drawing/2014/main" id="{4880A49A-B1C0-48D0-58EC-58C6F58E5F3C}"/>
              </a:ext>
            </a:extLst>
          </p:cNvPr>
          <p:cNvSpPr/>
          <p:nvPr/>
        </p:nvSpPr>
        <p:spPr>
          <a:xfrm>
            <a:off x="4849575" y="4276951"/>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a:extLst>
              <a:ext uri="{FF2B5EF4-FFF2-40B4-BE49-F238E27FC236}">
                <a16:creationId xmlns:a16="http://schemas.microsoft.com/office/drawing/2014/main" id="{D4E2F2FF-4E76-8347-A88A-045065E72141}"/>
              </a:ext>
            </a:extLst>
          </p:cNvPr>
          <p:cNvSpPr/>
          <p:nvPr/>
        </p:nvSpPr>
        <p:spPr>
          <a:xfrm>
            <a:off x="5053086" y="4276951"/>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a:extLst>
              <a:ext uri="{FF2B5EF4-FFF2-40B4-BE49-F238E27FC236}">
                <a16:creationId xmlns:a16="http://schemas.microsoft.com/office/drawing/2014/main" id="{EC55B283-F39F-515F-FB3F-D227C5256A08}"/>
              </a:ext>
            </a:extLst>
          </p:cNvPr>
          <p:cNvSpPr/>
          <p:nvPr/>
        </p:nvSpPr>
        <p:spPr>
          <a:xfrm>
            <a:off x="5256580" y="4276951"/>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a:extLst>
              <a:ext uri="{FF2B5EF4-FFF2-40B4-BE49-F238E27FC236}">
                <a16:creationId xmlns:a16="http://schemas.microsoft.com/office/drawing/2014/main" id="{EFC88789-AFE4-04EE-24B0-98AB9DC5068A}"/>
              </a:ext>
            </a:extLst>
          </p:cNvPr>
          <p:cNvSpPr/>
          <p:nvPr/>
        </p:nvSpPr>
        <p:spPr>
          <a:xfrm>
            <a:off x="5460091" y="4277384"/>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a:extLst>
              <a:ext uri="{FF2B5EF4-FFF2-40B4-BE49-F238E27FC236}">
                <a16:creationId xmlns:a16="http://schemas.microsoft.com/office/drawing/2014/main" id="{31979A09-850A-8761-C4A7-25DFE7247148}"/>
              </a:ext>
            </a:extLst>
          </p:cNvPr>
          <p:cNvSpPr/>
          <p:nvPr/>
        </p:nvSpPr>
        <p:spPr>
          <a:xfrm>
            <a:off x="5663603" y="4277384"/>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a:extLst>
              <a:ext uri="{FF2B5EF4-FFF2-40B4-BE49-F238E27FC236}">
                <a16:creationId xmlns:a16="http://schemas.microsoft.com/office/drawing/2014/main" id="{25BD70BD-DB3A-3108-B01A-E549F92599A6}"/>
              </a:ext>
            </a:extLst>
          </p:cNvPr>
          <p:cNvSpPr/>
          <p:nvPr/>
        </p:nvSpPr>
        <p:spPr>
          <a:xfrm>
            <a:off x="5867980" y="4277384"/>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a:extLst>
              <a:ext uri="{FF2B5EF4-FFF2-40B4-BE49-F238E27FC236}">
                <a16:creationId xmlns:a16="http://schemas.microsoft.com/office/drawing/2014/main" id="{6883D985-D05F-C5EE-D564-424B6D984774}"/>
              </a:ext>
            </a:extLst>
          </p:cNvPr>
          <p:cNvSpPr/>
          <p:nvPr/>
        </p:nvSpPr>
        <p:spPr>
          <a:xfrm>
            <a:off x="2390979" y="4626988"/>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a:extLst>
              <a:ext uri="{FF2B5EF4-FFF2-40B4-BE49-F238E27FC236}">
                <a16:creationId xmlns:a16="http://schemas.microsoft.com/office/drawing/2014/main" id="{D2B7837C-EF90-02A5-92F6-22F9842EE87B}"/>
              </a:ext>
            </a:extLst>
          </p:cNvPr>
          <p:cNvSpPr/>
          <p:nvPr/>
        </p:nvSpPr>
        <p:spPr>
          <a:xfrm>
            <a:off x="3177164" y="2047076"/>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2276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1871652" y="527213"/>
            <a:ext cx="7272348" cy="6211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t>THANKS</a:t>
            </a:r>
            <a:r>
              <a:rPr lang="vi-VN" sz="5000"/>
              <a:t> FOR YOUR ATTENTION</a:t>
            </a:r>
            <a:r>
              <a:rPr lang="en" sz="5000"/>
              <a:t>!</a:t>
            </a:r>
            <a:endParaRPr sz="5000"/>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388083" y="1585480"/>
            <a:ext cx="1783277" cy="457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t>Step 2</a:t>
            </a:r>
            <a:endParaRPr/>
          </a:p>
        </p:txBody>
      </p:sp>
      <p:sp>
        <p:nvSpPr>
          <p:cNvPr id="454" name="Google Shape;454;p36"/>
          <p:cNvSpPr txBox="1">
            <a:spLocks noGrp="1"/>
          </p:cNvSpPr>
          <p:nvPr>
            <p:ph type="subTitle" idx="2"/>
          </p:nvPr>
        </p:nvSpPr>
        <p:spPr>
          <a:xfrm>
            <a:off x="2780148" y="906530"/>
            <a:ext cx="1114144" cy="45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200"/>
              <a:t>Bắt đầu</a:t>
            </a:r>
          </a:p>
        </p:txBody>
      </p:sp>
      <p:sp>
        <p:nvSpPr>
          <p:cNvPr id="456" name="Google Shape;456;p36"/>
          <p:cNvSpPr txBox="1">
            <a:spLocks noGrp="1"/>
          </p:cNvSpPr>
          <p:nvPr>
            <p:ph type="subTitle" idx="4"/>
          </p:nvPr>
        </p:nvSpPr>
        <p:spPr>
          <a:xfrm>
            <a:off x="2780148" y="1615543"/>
            <a:ext cx="4304834" cy="45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vi-VN" sz="2200"/>
              <a:t>Tìm vị trí </a:t>
            </a:r>
            <a:r>
              <a:rPr lang="vi-VN" sz="2200" b="1"/>
              <a:t>l,m,r </a:t>
            </a:r>
            <a:r>
              <a:rPr lang="vi-VN" sz="2200"/>
              <a:t>của mảng</a:t>
            </a:r>
          </a:p>
        </p:txBody>
      </p:sp>
      <p:sp>
        <p:nvSpPr>
          <p:cNvPr id="12" name="Google Shape;456;p36">
            <a:extLst>
              <a:ext uri="{FF2B5EF4-FFF2-40B4-BE49-F238E27FC236}">
                <a16:creationId xmlns:a16="http://schemas.microsoft.com/office/drawing/2014/main" id="{D54390F8-C0E4-0340-4BA1-FFDF8ED66383}"/>
              </a:ext>
            </a:extLst>
          </p:cNvPr>
          <p:cNvSpPr txBox="1">
            <a:spLocks/>
          </p:cNvSpPr>
          <p:nvPr/>
        </p:nvSpPr>
        <p:spPr>
          <a:xfrm>
            <a:off x="2780148" y="2308686"/>
            <a:ext cx="4565657" cy="1830358"/>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r>
              <a:rPr lang="vi-VN" sz="2200"/>
              <a:t>Nếu mảng có nhiều hơn 1 phần tử:</a:t>
            </a:r>
          </a:p>
          <a:p>
            <a:pPr marL="0" indent="0" algn="l"/>
            <a:r>
              <a:rPr lang="vi-VN" sz="2200"/>
              <a:t>m = (l+r)/2;</a:t>
            </a:r>
          </a:p>
          <a:p>
            <a:pPr marL="0" indent="0" algn="l"/>
            <a:r>
              <a:rPr lang="vi-VN" sz="2200"/>
              <a:t>mergeSort(arr, l, m); </a:t>
            </a:r>
          </a:p>
          <a:p>
            <a:pPr marL="0" indent="0" algn="l"/>
            <a:r>
              <a:rPr lang="vi-VN" sz="2200"/>
              <a:t>mergeSort(arr, m+1, r); </a:t>
            </a:r>
          </a:p>
          <a:p>
            <a:pPr marL="0" indent="0" algn="l"/>
            <a:r>
              <a:rPr lang="vi-VN" sz="2200"/>
              <a:t>merge(arr, l, m, r);</a:t>
            </a:r>
          </a:p>
        </p:txBody>
      </p:sp>
      <p:sp>
        <p:nvSpPr>
          <p:cNvPr id="13" name="Google Shape;454;p36">
            <a:extLst>
              <a:ext uri="{FF2B5EF4-FFF2-40B4-BE49-F238E27FC236}">
                <a16:creationId xmlns:a16="http://schemas.microsoft.com/office/drawing/2014/main" id="{36DE62EB-6E50-585E-E00A-15CE6ADAAA37}"/>
              </a:ext>
            </a:extLst>
          </p:cNvPr>
          <p:cNvSpPr txBox="1">
            <a:spLocks/>
          </p:cNvSpPr>
          <p:nvPr/>
        </p:nvSpPr>
        <p:spPr>
          <a:xfrm>
            <a:off x="2780148" y="4270817"/>
            <a:ext cx="2296500" cy="4572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r>
              <a:rPr lang="en-US" sz="2200"/>
              <a:t>Kết thúc</a:t>
            </a:r>
          </a:p>
        </p:txBody>
      </p:sp>
      <p:sp>
        <p:nvSpPr>
          <p:cNvPr id="16" name="Google Shape;452;p36">
            <a:extLst>
              <a:ext uri="{FF2B5EF4-FFF2-40B4-BE49-F238E27FC236}">
                <a16:creationId xmlns:a16="http://schemas.microsoft.com/office/drawing/2014/main" id="{B45F58D6-A473-CB82-D958-D7CB6F737C0A}"/>
              </a:ext>
            </a:extLst>
          </p:cNvPr>
          <p:cNvSpPr txBox="1">
            <a:spLocks/>
          </p:cNvSpPr>
          <p:nvPr/>
        </p:nvSpPr>
        <p:spPr>
          <a:xfrm>
            <a:off x="388085" y="859842"/>
            <a:ext cx="1783277" cy="457200"/>
          </a:xfrm>
          <a:prstGeom prst="rect">
            <a:avLst/>
          </a:prstGeom>
          <a:solidFill>
            <a:schemeClr val="tx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vi-VN"/>
              <a:t>Step 1</a:t>
            </a:r>
          </a:p>
        </p:txBody>
      </p:sp>
      <p:sp>
        <p:nvSpPr>
          <p:cNvPr id="17" name="Google Shape;452;p36">
            <a:extLst>
              <a:ext uri="{FF2B5EF4-FFF2-40B4-BE49-F238E27FC236}">
                <a16:creationId xmlns:a16="http://schemas.microsoft.com/office/drawing/2014/main" id="{371E3B7E-8E70-A3FF-1056-5AF1438FF521}"/>
              </a:ext>
            </a:extLst>
          </p:cNvPr>
          <p:cNvSpPr txBox="1">
            <a:spLocks/>
          </p:cNvSpPr>
          <p:nvPr/>
        </p:nvSpPr>
        <p:spPr>
          <a:xfrm>
            <a:off x="388083" y="4139044"/>
            <a:ext cx="1783277" cy="4572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vi-VN"/>
              <a:t>Step 4</a:t>
            </a:r>
          </a:p>
        </p:txBody>
      </p:sp>
      <p:sp>
        <p:nvSpPr>
          <p:cNvPr id="22" name="Google Shape;452;p36">
            <a:extLst>
              <a:ext uri="{FF2B5EF4-FFF2-40B4-BE49-F238E27FC236}">
                <a16:creationId xmlns:a16="http://schemas.microsoft.com/office/drawing/2014/main" id="{50A43693-F98D-B448-6E99-82758D00CC42}"/>
              </a:ext>
            </a:extLst>
          </p:cNvPr>
          <p:cNvSpPr txBox="1">
            <a:spLocks/>
          </p:cNvSpPr>
          <p:nvPr/>
        </p:nvSpPr>
        <p:spPr>
          <a:xfrm>
            <a:off x="388083" y="2343150"/>
            <a:ext cx="1783277" cy="457200"/>
          </a:xfrm>
          <a:prstGeom prst="rect">
            <a:avLst/>
          </a:prstGeom>
          <a:solidFill>
            <a:schemeClr val="tx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vi-VN"/>
              <a:t>Step 3</a:t>
            </a:r>
          </a:p>
        </p:txBody>
      </p:sp>
      <p:sp>
        <p:nvSpPr>
          <p:cNvPr id="23" name="Google Shape;1169;p58">
            <a:extLst>
              <a:ext uri="{FF2B5EF4-FFF2-40B4-BE49-F238E27FC236}">
                <a16:creationId xmlns:a16="http://schemas.microsoft.com/office/drawing/2014/main" id="{87BF1EB4-DAF3-F530-44CD-9F81C816F8FA}"/>
              </a:ext>
            </a:extLst>
          </p:cNvPr>
          <p:cNvSpPr/>
          <p:nvPr/>
        </p:nvSpPr>
        <p:spPr>
          <a:xfrm>
            <a:off x="2431613" y="975947"/>
            <a:ext cx="238851" cy="247577"/>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9;p58">
            <a:extLst>
              <a:ext uri="{FF2B5EF4-FFF2-40B4-BE49-F238E27FC236}">
                <a16:creationId xmlns:a16="http://schemas.microsoft.com/office/drawing/2014/main" id="{606ACDEC-D6F2-33EE-9D71-4F64894E21A1}"/>
              </a:ext>
            </a:extLst>
          </p:cNvPr>
          <p:cNvSpPr/>
          <p:nvPr/>
        </p:nvSpPr>
        <p:spPr>
          <a:xfrm>
            <a:off x="2431613" y="1690291"/>
            <a:ext cx="238851" cy="247577"/>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9;p58">
            <a:extLst>
              <a:ext uri="{FF2B5EF4-FFF2-40B4-BE49-F238E27FC236}">
                <a16:creationId xmlns:a16="http://schemas.microsoft.com/office/drawing/2014/main" id="{284097C3-A3A7-7D85-4438-72719A059044}"/>
              </a:ext>
            </a:extLst>
          </p:cNvPr>
          <p:cNvSpPr/>
          <p:nvPr/>
        </p:nvSpPr>
        <p:spPr>
          <a:xfrm>
            <a:off x="2431613" y="2404635"/>
            <a:ext cx="238851" cy="247577"/>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69;p58">
            <a:extLst>
              <a:ext uri="{FF2B5EF4-FFF2-40B4-BE49-F238E27FC236}">
                <a16:creationId xmlns:a16="http://schemas.microsoft.com/office/drawing/2014/main" id="{C4CAF328-2E9E-334C-4012-1EAA06FEA3F7}"/>
              </a:ext>
            </a:extLst>
          </p:cNvPr>
          <p:cNvSpPr/>
          <p:nvPr/>
        </p:nvSpPr>
        <p:spPr>
          <a:xfrm>
            <a:off x="2431613" y="4292379"/>
            <a:ext cx="238851" cy="247577"/>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Picture 4">
            <a:extLst>
              <a:ext uri="{FF2B5EF4-FFF2-40B4-BE49-F238E27FC236}">
                <a16:creationId xmlns:a16="http://schemas.microsoft.com/office/drawing/2014/main" id="{58B1E36C-CAC0-7A55-3FD1-189F7824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434" y="2984360"/>
            <a:ext cx="3598566" cy="2159140"/>
          </a:xfrm>
          <a:prstGeom prst="rect">
            <a:avLst/>
          </a:prstGeom>
          <a:noFill/>
          <a:extLst>
            <a:ext uri="{909E8E84-426E-40DD-AFC4-6F175D3DCCD1}">
              <a14:hiddenFill xmlns:a14="http://schemas.microsoft.com/office/drawing/2010/main">
                <a:solidFill>
                  <a:srgbClr val="FFFFFF"/>
                </a:solidFill>
              </a14:hiddenFill>
            </a:ext>
          </a:extLst>
        </p:spPr>
      </p:pic>
      <p:pic>
        <p:nvPicPr>
          <p:cNvPr id="3" name="Hình ảnh 2">
            <a:extLst>
              <a:ext uri="{FF2B5EF4-FFF2-40B4-BE49-F238E27FC236}">
                <a16:creationId xmlns:a16="http://schemas.microsoft.com/office/drawing/2014/main" id="{D4054CF2-B3F6-2814-D6FB-B7CD772C08C3}"/>
              </a:ext>
            </a:extLst>
          </p:cNvPr>
          <p:cNvPicPr>
            <a:picLocks noChangeAspect="1"/>
          </p:cNvPicPr>
          <p:nvPr/>
        </p:nvPicPr>
        <p:blipFill>
          <a:blip r:embed="rId4"/>
          <a:stretch>
            <a:fillRect/>
          </a:stretch>
        </p:blipFill>
        <p:spPr>
          <a:xfrm>
            <a:off x="1390406" y="129261"/>
            <a:ext cx="6584251" cy="8169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65" name="Google Shape;565;p41"/>
          <p:cNvSpPr/>
          <p:nvPr/>
        </p:nvSpPr>
        <p:spPr>
          <a:xfrm>
            <a:off x="3650085" y="3441066"/>
            <a:ext cx="12862" cy="44357"/>
          </a:xfrm>
          <a:custGeom>
            <a:avLst/>
            <a:gdLst/>
            <a:ahLst/>
            <a:cxnLst/>
            <a:rect l="l" t="t" r="r" b="b"/>
            <a:pathLst>
              <a:path w="925" h="3190" extrusionOk="0">
                <a:moveTo>
                  <a:pt x="0" y="1"/>
                </a:moveTo>
                <a:lnTo>
                  <a:pt x="0" y="3190"/>
                </a:lnTo>
                <a:lnTo>
                  <a:pt x="925" y="3190"/>
                </a:lnTo>
                <a:lnTo>
                  <a:pt x="925" y="278"/>
                </a:lnTo>
                <a:lnTo>
                  <a:pt x="0"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3560432" y="3466161"/>
            <a:ext cx="48209" cy="66216"/>
          </a:xfrm>
          <a:custGeom>
            <a:avLst/>
            <a:gdLst/>
            <a:ahLst/>
            <a:cxnLst/>
            <a:rect l="l" t="t" r="r" b="b"/>
            <a:pathLst>
              <a:path w="3467" h="4762" extrusionOk="0">
                <a:moveTo>
                  <a:pt x="694" y="1"/>
                </a:moveTo>
                <a:lnTo>
                  <a:pt x="1" y="2081"/>
                </a:lnTo>
                <a:lnTo>
                  <a:pt x="1" y="3190"/>
                </a:lnTo>
                <a:lnTo>
                  <a:pt x="1711" y="3190"/>
                </a:lnTo>
                <a:lnTo>
                  <a:pt x="1711" y="4484"/>
                </a:lnTo>
                <a:lnTo>
                  <a:pt x="1942" y="4761"/>
                </a:lnTo>
                <a:lnTo>
                  <a:pt x="2265" y="4761"/>
                </a:lnTo>
                <a:lnTo>
                  <a:pt x="3467" y="3190"/>
                </a:lnTo>
                <a:lnTo>
                  <a:pt x="3467" y="278"/>
                </a:lnTo>
                <a:lnTo>
                  <a:pt x="2774"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3879504" y="3448783"/>
            <a:ext cx="61710" cy="50141"/>
          </a:xfrm>
          <a:custGeom>
            <a:avLst/>
            <a:gdLst/>
            <a:ahLst/>
            <a:cxnLst/>
            <a:rect l="l" t="t" r="r" b="b"/>
            <a:pathLst>
              <a:path w="4438" h="3606" extrusionOk="0">
                <a:moveTo>
                  <a:pt x="2497" y="0"/>
                </a:moveTo>
                <a:lnTo>
                  <a:pt x="2497" y="740"/>
                </a:lnTo>
                <a:cubicBezTo>
                  <a:pt x="2497" y="740"/>
                  <a:pt x="1249" y="1063"/>
                  <a:pt x="648" y="2034"/>
                </a:cubicBezTo>
                <a:cubicBezTo>
                  <a:pt x="509" y="2265"/>
                  <a:pt x="371" y="2542"/>
                  <a:pt x="278" y="2820"/>
                </a:cubicBezTo>
                <a:cubicBezTo>
                  <a:pt x="186" y="2958"/>
                  <a:pt x="140" y="3097"/>
                  <a:pt x="140" y="3236"/>
                </a:cubicBezTo>
                <a:cubicBezTo>
                  <a:pt x="93" y="3328"/>
                  <a:pt x="1" y="3605"/>
                  <a:pt x="1" y="3605"/>
                </a:cubicBezTo>
                <a:cubicBezTo>
                  <a:pt x="602" y="2820"/>
                  <a:pt x="1526" y="2219"/>
                  <a:pt x="2497" y="2034"/>
                </a:cubicBezTo>
                <a:lnTo>
                  <a:pt x="2497" y="2820"/>
                </a:lnTo>
                <a:lnTo>
                  <a:pt x="4438" y="1433"/>
                </a:lnTo>
                <a:lnTo>
                  <a:pt x="2497"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4157785" y="3446211"/>
            <a:ext cx="44357" cy="5798"/>
          </a:xfrm>
          <a:custGeom>
            <a:avLst/>
            <a:gdLst/>
            <a:ahLst/>
            <a:cxnLst/>
            <a:rect l="l" t="t" r="r" b="b"/>
            <a:pathLst>
              <a:path w="3190" h="417" extrusionOk="0">
                <a:moveTo>
                  <a:pt x="0" y="0"/>
                </a:moveTo>
                <a:lnTo>
                  <a:pt x="0" y="416"/>
                </a:lnTo>
                <a:lnTo>
                  <a:pt x="3189" y="416"/>
                </a:lnTo>
                <a:lnTo>
                  <a:pt x="3189"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4157785" y="3461631"/>
            <a:ext cx="44357" cy="5159"/>
          </a:xfrm>
          <a:custGeom>
            <a:avLst/>
            <a:gdLst/>
            <a:ahLst/>
            <a:cxnLst/>
            <a:rect l="l" t="t" r="r" b="b"/>
            <a:pathLst>
              <a:path w="3190" h="371" extrusionOk="0">
                <a:moveTo>
                  <a:pt x="0" y="1"/>
                </a:moveTo>
                <a:lnTo>
                  <a:pt x="0" y="370"/>
                </a:lnTo>
                <a:lnTo>
                  <a:pt x="3189" y="370"/>
                </a:lnTo>
                <a:lnTo>
                  <a:pt x="318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4157785" y="3479624"/>
            <a:ext cx="25710" cy="5159"/>
          </a:xfrm>
          <a:custGeom>
            <a:avLst/>
            <a:gdLst/>
            <a:ahLst/>
            <a:cxnLst/>
            <a:rect l="l" t="t" r="r" b="b"/>
            <a:pathLst>
              <a:path w="1849" h="371" extrusionOk="0">
                <a:moveTo>
                  <a:pt x="0" y="1"/>
                </a:moveTo>
                <a:lnTo>
                  <a:pt x="0" y="371"/>
                </a:lnTo>
                <a:lnTo>
                  <a:pt x="1849" y="371"/>
                </a:lnTo>
                <a:lnTo>
                  <a:pt x="184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4191198" y="3479624"/>
            <a:ext cx="39852" cy="5159"/>
          </a:xfrm>
          <a:custGeom>
            <a:avLst/>
            <a:gdLst/>
            <a:ahLst/>
            <a:cxnLst/>
            <a:rect l="l" t="t" r="r" b="b"/>
            <a:pathLst>
              <a:path w="2866" h="371" extrusionOk="0">
                <a:moveTo>
                  <a:pt x="0" y="1"/>
                </a:moveTo>
                <a:lnTo>
                  <a:pt x="0" y="371"/>
                </a:lnTo>
                <a:lnTo>
                  <a:pt x="2866" y="371"/>
                </a:lnTo>
                <a:lnTo>
                  <a:pt x="286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207912" y="3462271"/>
            <a:ext cx="5784" cy="39866"/>
          </a:xfrm>
          <a:custGeom>
            <a:avLst/>
            <a:gdLst/>
            <a:ahLst/>
            <a:cxnLst/>
            <a:rect l="l" t="t" r="r" b="b"/>
            <a:pathLst>
              <a:path w="416" h="2867" extrusionOk="0">
                <a:moveTo>
                  <a:pt x="0" y="1"/>
                </a:moveTo>
                <a:lnTo>
                  <a:pt x="0" y="2866"/>
                </a:lnTo>
                <a:lnTo>
                  <a:pt x="416" y="2866"/>
                </a:lnTo>
                <a:lnTo>
                  <a:pt x="41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446967" y="3465497"/>
            <a:ext cx="18007" cy="17353"/>
          </a:xfrm>
          <a:custGeom>
            <a:avLst/>
            <a:gdLst/>
            <a:ahLst/>
            <a:cxnLst/>
            <a:rect l="l" t="t" r="r" b="b"/>
            <a:pathLst>
              <a:path w="1295" h="1248" extrusionOk="0">
                <a:moveTo>
                  <a:pt x="648" y="0"/>
                </a:moveTo>
                <a:cubicBezTo>
                  <a:pt x="324" y="0"/>
                  <a:pt x="1" y="277"/>
                  <a:pt x="1" y="601"/>
                </a:cubicBezTo>
                <a:cubicBezTo>
                  <a:pt x="1" y="971"/>
                  <a:pt x="324"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4477822" y="3465497"/>
            <a:ext cx="18007" cy="17353"/>
          </a:xfrm>
          <a:custGeom>
            <a:avLst/>
            <a:gdLst/>
            <a:ahLst/>
            <a:cxnLst/>
            <a:rect l="l" t="t" r="r" b="b"/>
            <a:pathLst>
              <a:path w="1295" h="1248" extrusionOk="0">
                <a:moveTo>
                  <a:pt x="647" y="0"/>
                </a:moveTo>
                <a:cubicBezTo>
                  <a:pt x="324" y="0"/>
                  <a:pt x="0" y="277"/>
                  <a:pt x="0" y="601"/>
                </a:cubicBezTo>
                <a:cubicBezTo>
                  <a:pt x="0" y="971"/>
                  <a:pt x="324" y="1248"/>
                  <a:pt x="647" y="1248"/>
                </a:cubicBezTo>
                <a:cubicBezTo>
                  <a:pt x="1017" y="1248"/>
                  <a:pt x="1294" y="971"/>
                  <a:pt x="1294" y="601"/>
                </a:cubicBezTo>
                <a:cubicBezTo>
                  <a:pt x="1294" y="277"/>
                  <a:pt x="1017" y="0"/>
                  <a:pt x="647"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4508663" y="3465497"/>
            <a:ext cx="18007" cy="17353"/>
          </a:xfrm>
          <a:custGeom>
            <a:avLst/>
            <a:gdLst/>
            <a:ahLst/>
            <a:cxnLst/>
            <a:rect l="l" t="t" r="r" b="b"/>
            <a:pathLst>
              <a:path w="1295" h="1248" extrusionOk="0">
                <a:moveTo>
                  <a:pt x="648" y="0"/>
                </a:moveTo>
                <a:cubicBezTo>
                  <a:pt x="278" y="0"/>
                  <a:pt x="1" y="277"/>
                  <a:pt x="1" y="601"/>
                </a:cubicBezTo>
                <a:cubicBezTo>
                  <a:pt x="1" y="971"/>
                  <a:pt x="278"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3100928" y="2435944"/>
            <a:ext cx="520561" cy="520561"/>
          </a:xfrm>
          <a:custGeom>
            <a:avLst/>
            <a:gdLst/>
            <a:ahLst/>
            <a:cxnLst/>
            <a:rect l="l" t="t" r="r" b="b"/>
            <a:pathLst>
              <a:path w="37437" h="37437" extrusionOk="0">
                <a:moveTo>
                  <a:pt x="18718" y="0"/>
                </a:moveTo>
                <a:cubicBezTo>
                  <a:pt x="8366" y="0"/>
                  <a:pt x="0" y="8366"/>
                  <a:pt x="0" y="18719"/>
                </a:cubicBezTo>
                <a:cubicBezTo>
                  <a:pt x="0" y="29071"/>
                  <a:pt x="8366" y="37437"/>
                  <a:pt x="18718" y="37437"/>
                </a:cubicBezTo>
                <a:cubicBezTo>
                  <a:pt x="29071" y="37437"/>
                  <a:pt x="37436" y="29071"/>
                  <a:pt x="37436" y="18719"/>
                </a:cubicBezTo>
                <a:cubicBezTo>
                  <a:pt x="37436" y="8366"/>
                  <a:pt x="29071" y="0"/>
                  <a:pt x="18718" y="0"/>
                </a:cubicBezTo>
                <a:close/>
              </a:path>
            </a:pathLst>
          </a:custGeom>
          <a:solidFill>
            <a:srgbClr val="1B1464">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Hình ảnh 2">
            <a:extLst>
              <a:ext uri="{FF2B5EF4-FFF2-40B4-BE49-F238E27FC236}">
                <a16:creationId xmlns:a16="http://schemas.microsoft.com/office/drawing/2014/main" id="{D5504117-E0A5-D6F7-E0B6-65EE63B62B97}"/>
              </a:ext>
            </a:extLst>
          </p:cNvPr>
          <p:cNvPicPr>
            <a:picLocks noChangeAspect="1"/>
          </p:cNvPicPr>
          <p:nvPr/>
        </p:nvPicPr>
        <p:blipFill>
          <a:blip r:embed="rId3"/>
          <a:stretch>
            <a:fillRect/>
          </a:stretch>
        </p:blipFill>
        <p:spPr>
          <a:xfrm>
            <a:off x="1375333" y="133515"/>
            <a:ext cx="6584251" cy="816935"/>
          </a:xfrm>
          <a:prstGeom prst="rect">
            <a:avLst/>
          </a:prstGeom>
        </p:spPr>
      </p:pic>
      <p:pic>
        <p:nvPicPr>
          <p:cNvPr id="13" name="Hình ảnh 12">
            <a:extLst>
              <a:ext uri="{FF2B5EF4-FFF2-40B4-BE49-F238E27FC236}">
                <a16:creationId xmlns:a16="http://schemas.microsoft.com/office/drawing/2014/main" id="{C2666B11-E114-222E-4B2E-97C2961094B0}"/>
              </a:ext>
            </a:extLst>
          </p:cNvPr>
          <p:cNvPicPr>
            <a:picLocks noChangeAspect="1"/>
          </p:cNvPicPr>
          <p:nvPr/>
        </p:nvPicPr>
        <p:blipFill>
          <a:blip r:embed="rId4"/>
          <a:stretch>
            <a:fillRect/>
          </a:stretch>
        </p:blipFill>
        <p:spPr>
          <a:xfrm>
            <a:off x="-65314" y="484065"/>
            <a:ext cx="2773920" cy="932769"/>
          </a:xfrm>
          <a:prstGeom prst="rect">
            <a:avLst/>
          </a:prstGeom>
        </p:spPr>
      </p:pic>
      <p:pic>
        <p:nvPicPr>
          <p:cNvPr id="4098" name="Picture 2">
            <a:extLst>
              <a:ext uri="{FF2B5EF4-FFF2-40B4-BE49-F238E27FC236}">
                <a16:creationId xmlns:a16="http://schemas.microsoft.com/office/drawing/2014/main" id="{DE259810-E8D0-1CCA-C05A-5D2E328A98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333" y="851265"/>
            <a:ext cx="7212998" cy="4248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69B294B-E8A0-F8D5-A06F-0FF7D32AFD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316" y="1873016"/>
            <a:ext cx="7450853" cy="3318722"/>
          </a:xfrm>
          <a:prstGeom prst="rect">
            <a:avLst/>
          </a:prstGeom>
          <a:noFill/>
          <a:extLst>
            <a:ext uri="{909E8E84-426E-40DD-AFC4-6F175D3DCCD1}">
              <a14:hiddenFill xmlns:a14="http://schemas.microsoft.com/office/drawing/2010/main">
                <a:solidFill>
                  <a:srgbClr val="FFFFFF"/>
                </a:solidFill>
              </a14:hiddenFill>
            </a:ext>
          </a:extLst>
        </p:spPr>
      </p:pic>
      <p:pic>
        <p:nvPicPr>
          <p:cNvPr id="15" name="Hình ảnh 14">
            <a:extLst>
              <a:ext uri="{FF2B5EF4-FFF2-40B4-BE49-F238E27FC236}">
                <a16:creationId xmlns:a16="http://schemas.microsoft.com/office/drawing/2014/main" id="{D4B4A09A-CE48-A807-1DC9-AA2F2EFF7451}"/>
              </a:ext>
            </a:extLst>
          </p:cNvPr>
          <p:cNvPicPr>
            <a:picLocks noChangeAspect="1"/>
          </p:cNvPicPr>
          <p:nvPr/>
        </p:nvPicPr>
        <p:blipFill>
          <a:blip r:embed="rId7"/>
          <a:stretch>
            <a:fillRect/>
          </a:stretch>
        </p:blipFill>
        <p:spPr>
          <a:xfrm>
            <a:off x="15896" y="2217754"/>
            <a:ext cx="1560711" cy="5974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40"/>
          <p:cNvSpPr txBox="1">
            <a:spLocks noGrp="1"/>
          </p:cNvSpPr>
          <p:nvPr>
            <p:ph type="title" idx="2"/>
          </p:nvPr>
        </p:nvSpPr>
        <p:spPr>
          <a:xfrm>
            <a:off x="86634" y="1010912"/>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Bước 2:</a:t>
            </a:r>
            <a:endParaRPr/>
          </a:p>
        </p:txBody>
      </p:sp>
      <p:sp>
        <p:nvSpPr>
          <p:cNvPr id="522" name="Google Shape;522;p40"/>
          <p:cNvSpPr txBox="1">
            <a:spLocks noGrp="1"/>
          </p:cNvSpPr>
          <p:nvPr>
            <p:ph type="title" idx="3"/>
          </p:nvPr>
        </p:nvSpPr>
        <p:spPr>
          <a:xfrm>
            <a:off x="86634" y="2881693"/>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Bước 3:</a:t>
            </a:r>
            <a:endParaRPr/>
          </a:p>
        </p:txBody>
      </p:sp>
      <p:pic>
        <p:nvPicPr>
          <p:cNvPr id="5" name="Hình ảnh 4">
            <a:extLst>
              <a:ext uri="{FF2B5EF4-FFF2-40B4-BE49-F238E27FC236}">
                <a16:creationId xmlns:a16="http://schemas.microsoft.com/office/drawing/2014/main" id="{35B9A97F-C305-6FC4-D2D1-2B9D27A1EDA7}"/>
              </a:ext>
            </a:extLst>
          </p:cNvPr>
          <p:cNvPicPr>
            <a:picLocks noChangeAspect="1"/>
          </p:cNvPicPr>
          <p:nvPr/>
        </p:nvPicPr>
        <p:blipFill>
          <a:blip r:embed="rId3"/>
          <a:stretch>
            <a:fillRect/>
          </a:stretch>
        </p:blipFill>
        <p:spPr>
          <a:xfrm>
            <a:off x="1405478" y="29988"/>
            <a:ext cx="6584251" cy="816935"/>
          </a:xfrm>
          <a:prstGeom prst="rect">
            <a:avLst/>
          </a:prstGeom>
        </p:spPr>
      </p:pic>
      <p:pic>
        <p:nvPicPr>
          <p:cNvPr id="7170" name="Picture 2">
            <a:extLst>
              <a:ext uri="{FF2B5EF4-FFF2-40B4-BE49-F238E27FC236}">
                <a16:creationId xmlns:a16="http://schemas.microsoft.com/office/drawing/2014/main" id="{5D67EB93-5C1E-92C1-286A-4A03992FD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025" y="686268"/>
            <a:ext cx="7197975" cy="1303305"/>
          </a:xfrm>
          <a:prstGeom prst="rect">
            <a:avLst/>
          </a:prstGeom>
          <a:noFill/>
          <a:extLst>
            <a:ext uri="{909E8E84-426E-40DD-AFC4-6F175D3DCCD1}">
              <a14:hiddenFill xmlns:a14="http://schemas.microsoft.com/office/drawing/2010/main">
                <a:solidFill>
                  <a:srgbClr val="FFFFFF"/>
                </a:solidFill>
              </a14:hiddenFill>
            </a:ext>
          </a:extLst>
        </p:spPr>
      </p:pic>
      <p:pic>
        <p:nvPicPr>
          <p:cNvPr id="13" name="Hình ảnh 12">
            <a:extLst>
              <a:ext uri="{FF2B5EF4-FFF2-40B4-BE49-F238E27FC236}">
                <a16:creationId xmlns:a16="http://schemas.microsoft.com/office/drawing/2014/main" id="{4780FFC4-4943-6675-2970-C4ACA181C84C}"/>
              </a:ext>
            </a:extLst>
          </p:cNvPr>
          <p:cNvPicPr>
            <a:picLocks noChangeAspect="1"/>
          </p:cNvPicPr>
          <p:nvPr/>
        </p:nvPicPr>
        <p:blipFill>
          <a:blip r:embed="rId5"/>
          <a:stretch>
            <a:fillRect/>
          </a:stretch>
        </p:blipFill>
        <p:spPr>
          <a:xfrm>
            <a:off x="1946024" y="2324755"/>
            <a:ext cx="7197975" cy="278875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65" name="Google Shape;565;p41"/>
          <p:cNvSpPr/>
          <p:nvPr/>
        </p:nvSpPr>
        <p:spPr>
          <a:xfrm>
            <a:off x="3650085" y="3441066"/>
            <a:ext cx="12862" cy="44357"/>
          </a:xfrm>
          <a:custGeom>
            <a:avLst/>
            <a:gdLst/>
            <a:ahLst/>
            <a:cxnLst/>
            <a:rect l="l" t="t" r="r" b="b"/>
            <a:pathLst>
              <a:path w="925" h="3190" extrusionOk="0">
                <a:moveTo>
                  <a:pt x="0" y="1"/>
                </a:moveTo>
                <a:lnTo>
                  <a:pt x="0" y="3190"/>
                </a:lnTo>
                <a:lnTo>
                  <a:pt x="925" y="3190"/>
                </a:lnTo>
                <a:lnTo>
                  <a:pt x="925" y="278"/>
                </a:lnTo>
                <a:lnTo>
                  <a:pt x="0"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3560432" y="3466161"/>
            <a:ext cx="48209" cy="66216"/>
          </a:xfrm>
          <a:custGeom>
            <a:avLst/>
            <a:gdLst/>
            <a:ahLst/>
            <a:cxnLst/>
            <a:rect l="l" t="t" r="r" b="b"/>
            <a:pathLst>
              <a:path w="3467" h="4762" extrusionOk="0">
                <a:moveTo>
                  <a:pt x="694" y="1"/>
                </a:moveTo>
                <a:lnTo>
                  <a:pt x="1" y="2081"/>
                </a:lnTo>
                <a:lnTo>
                  <a:pt x="1" y="3190"/>
                </a:lnTo>
                <a:lnTo>
                  <a:pt x="1711" y="3190"/>
                </a:lnTo>
                <a:lnTo>
                  <a:pt x="1711" y="4484"/>
                </a:lnTo>
                <a:lnTo>
                  <a:pt x="1942" y="4761"/>
                </a:lnTo>
                <a:lnTo>
                  <a:pt x="2265" y="4761"/>
                </a:lnTo>
                <a:lnTo>
                  <a:pt x="3467" y="3190"/>
                </a:lnTo>
                <a:lnTo>
                  <a:pt x="3467" y="278"/>
                </a:lnTo>
                <a:lnTo>
                  <a:pt x="2774"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3879504" y="3448783"/>
            <a:ext cx="61710" cy="50141"/>
          </a:xfrm>
          <a:custGeom>
            <a:avLst/>
            <a:gdLst/>
            <a:ahLst/>
            <a:cxnLst/>
            <a:rect l="l" t="t" r="r" b="b"/>
            <a:pathLst>
              <a:path w="4438" h="3606" extrusionOk="0">
                <a:moveTo>
                  <a:pt x="2497" y="0"/>
                </a:moveTo>
                <a:lnTo>
                  <a:pt x="2497" y="740"/>
                </a:lnTo>
                <a:cubicBezTo>
                  <a:pt x="2497" y="740"/>
                  <a:pt x="1249" y="1063"/>
                  <a:pt x="648" y="2034"/>
                </a:cubicBezTo>
                <a:cubicBezTo>
                  <a:pt x="509" y="2265"/>
                  <a:pt x="371" y="2542"/>
                  <a:pt x="278" y="2820"/>
                </a:cubicBezTo>
                <a:cubicBezTo>
                  <a:pt x="186" y="2958"/>
                  <a:pt x="140" y="3097"/>
                  <a:pt x="140" y="3236"/>
                </a:cubicBezTo>
                <a:cubicBezTo>
                  <a:pt x="93" y="3328"/>
                  <a:pt x="1" y="3605"/>
                  <a:pt x="1" y="3605"/>
                </a:cubicBezTo>
                <a:cubicBezTo>
                  <a:pt x="602" y="2820"/>
                  <a:pt x="1526" y="2219"/>
                  <a:pt x="2497" y="2034"/>
                </a:cubicBezTo>
                <a:lnTo>
                  <a:pt x="2497" y="2820"/>
                </a:lnTo>
                <a:lnTo>
                  <a:pt x="4438" y="1433"/>
                </a:lnTo>
                <a:lnTo>
                  <a:pt x="2497"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4157785" y="3446211"/>
            <a:ext cx="44357" cy="5798"/>
          </a:xfrm>
          <a:custGeom>
            <a:avLst/>
            <a:gdLst/>
            <a:ahLst/>
            <a:cxnLst/>
            <a:rect l="l" t="t" r="r" b="b"/>
            <a:pathLst>
              <a:path w="3190" h="417" extrusionOk="0">
                <a:moveTo>
                  <a:pt x="0" y="0"/>
                </a:moveTo>
                <a:lnTo>
                  <a:pt x="0" y="416"/>
                </a:lnTo>
                <a:lnTo>
                  <a:pt x="3189" y="416"/>
                </a:lnTo>
                <a:lnTo>
                  <a:pt x="3189"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4157785" y="3461631"/>
            <a:ext cx="44357" cy="5159"/>
          </a:xfrm>
          <a:custGeom>
            <a:avLst/>
            <a:gdLst/>
            <a:ahLst/>
            <a:cxnLst/>
            <a:rect l="l" t="t" r="r" b="b"/>
            <a:pathLst>
              <a:path w="3190" h="371" extrusionOk="0">
                <a:moveTo>
                  <a:pt x="0" y="1"/>
                </a:moveTo>
                <a:lnTo>
                  <a:pt x="0" y="370"/>
                </a:lnTo>
                <a:lnTo>
                  <a:pt x="3189" y="370"/>
                </a:lnTo>
                <a:lnTo>
                  <a:pt x="318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4157785" y="3479624"/>
            <a:ext cx="25710" cy="5159"/>
          </a:xfrm>
          <a:custGeom>
            <a:avLst/>
            <a:gdLst/>
            <a:ahLst/>
            <a:cxnLst/>
            <a:rect l="l" t="t" r="r" b="b"/>
            <a:pathLst>
              <a:path w="1849" h="371" extrusionOk="0">
                <a:moveTo>
                  <a:pt x="0" y="1"/>
                </a:moveTo>
                <a:lnTo>
                  <a:pt x="0" y="371"/>
                </a:lnTo>
                <a:lnTo>
                  <a:pt x="1849" y="371"/>
                </a:lnTo>
                <a:lnTo>
                  <a:pt x="184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4191198" y="3479624"/>
            <a:ext cx="39852" cy="5159"/>
          </a:xfrm>
          <a:custGeom>
            <a:avLst/>
            <a:gdLst/>
            <a:ahLst/>
            <a:cxnLst/>
            <a:rect l="l" t="t" r="r" b="b"/>
            <a:pathLst>
              <a:path w="2866" h="371" extrusionOk="0">
                <a:moveTo>
                  <a:pt x="0" y="1"/>
                </a:moveTo>
                <a:lnTo>
                  <a:pt x="0" y="371"/>
                </a:lnTo>
                <a:lnTo>
                  <a:pt x="2866" y="371"/>
                </a:lnTo>
                <a:lnTo>
                  <a:pt x="286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207912" y="3462271"/>
            <a:ext cx="5784" cy="39866"/>
          </a:xfrm>
          <a:custGeom>
            <a:avLst/>
            <a:gdLst/>
            <a:ahLst/>
            <a:cxnLst/>
            <a:rect l="l" t="t" r="r" b="b"/>
            <a:pathLst>
              <a:path w="416" h="2867" extrusionOk="0">
                <a:moveTo>
                  <a:pt x="0" y="1"/>
                </a:moveTo>
                <a:lnTo>
                  <a:pt x="0" y="2866"/>
                </a:lnTo>
                <a:lnTo>
                  <a:pt x="416" y="2866"/>
                </a:lnTo>
                <a:lnTo>
                  <a:pt x="41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446967" y="3465497"/>
            <a:ext cx="18007" cy="17353"/>
          </a:xfrm>
          <a:custGeom>
            <a:avLst/>
            <a:gdLst/>
            <a:ahLst/>
            <a:cxnLst/>
            <a:rect l="l" t="t" r="r" b="b"/>
            <a:pathLst>
              <a:path w="1295" h="1248" extrusionOk="0">
                <a:moveTo>
                  <a:pt x="648" y="0"/>
                </a:moveTo>
                <a:cubicBezTo>
                  <a:pt x="324" y="0"/>
                  <a:pt x="1" y="277"/>
                  <a:pt x="1" y="601"/>
                </a:cubicBezTo>
                <a:cubicBezTo>
                  <a:pt x="1" y="971"/>
                  <a:pt x="324"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4477822" y="3465497"/>
            <a:ext cx="18007" cy="17353"/>
          </a:xfrm>
          <a:custGeom>
            <a:avLst/>
            <a:gdLst/>
            <a:ahLst/>
            <a:cxnLst/>
            <a:rect l="l" t="t" r="r" b="b"/>
            <a:pathLst>
              <a:path w="1295" h="1248" extrusionOk="0">
                <a:moveTo>
                  <a:pt x="647" y="0"/>
                </a:moveTo>
                <a:cubicBezTo>
                  <a:pt x="324" y="0"/>
                  <a:pt x="0" y="277"/>
                  <a:pt x="0" y="601"/>
                </a:cubicBezTo>
                <a:cubicBezTo>
                  <a:pt x="0" y="971"/>
                  <a:pt x="324" y="1248"/>
                  <a:pt x="647" y="1248"/>
                </a:cubicBezTo>
                <a:cubicBezTo>
                  <a:pt x="1017" y="1248"/>
                  <a:pt x="1294" y="971"/>
                  <a:pt x="1294" y="601"/>
                </a:cubicBezTo>
                <a:cubicBezTo>
                  <a:pt x="1294" y="277"/>
                  <a:pt x="1017" y="0"/>
                  <a:pt x="647"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4508663" y="3465497"/>
            <a:ext cx="18007" cy="17353"/>
          </a:xfrm>
          <a:custGeom>
            <a:avLst/>
            <a:gdLst/>
            <a:ahLst/>
            <a:cxnLst/>
            <a:rect l="l" t="t" r="r" b="b"/>
            <a:pathLst>
              <a:path w="1295" h="1248" extrusionOk="0">
                <a:moveTo>
                  <a:pt x="648" y="0"/>
                </a:moveTo>
                <a:cubicBezTo>
                  <a:pt x="278" y="0"/>
                  <a:pt x="1" y="277"/>
                  <a:pt x="1" y="601"/>
                </a:cubicBezTo>
                <a:cubicBezTo>
                  <a:pt x="1" y="971"/>
                  <a:pt x="278"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Hình ảnh 3">
            <a:extLst>
              <a:ext uri="{FF2B5EF4-FFF2-40B4-BE49-F238E27FC236}">
                <a16:creationId xmlns:a16="http://schemas.microsoft.com/office/drawing/2014/main" id="{A32AD73C-12BC-40A0-E63F-38EAE936CA87}"/>
              </a:ext>
            </a:extLst>
          </p:cNvPr>
          <p:cNvPicPr>
            <a:picLocks noChangeAspect="1"/>
          </p:cNvPicPr>
          <p:nvPr/>
        </p:nvPicPr>
        <p:blipFill>
          <a:blip r:embed="rId3"/>
          <a:stretch>
            <a:fillRect/>
          </a:stretch>
        </p:blipFill>
        <p:spPr>
          <a:xfrm>
            <a:off x="251625" y="950450"/>
            <a:ext cx="1609483" cy="664522"/>
          </a:xfrm>
          <a:prstGeom prst="rect">
            <a:avLst/>
          </a:prstGeom>
        </p:spPr>
      </p:pic>
      <p:pic>
        <p:nvPicPr>
          <p:cNvPr id="5" name="Hình ảnh 4">
            <a:extLst>
              <a:ext uri="{FF2B5EF4-FFF2-40B4-BE49-F238E27FC236}">
                <a16:creationId xmlns:a16="http://schemas.microsoft.com/office/drawing/2014/main" id="{AE3A7DBA-22A2-257E-FB11-A029B5CBEC99}"/>
              </a:ext>
            </a:extLst>
          </p:cNvPr>
          <p:cNvPicPr>
            <a:picLocks noChangeAspect="1"/>
          </p:cNvPicPr>
          <p:nvPr/>
        </p:nvPicPr>
        <p:blipFill>
          <a:blip r:embed="rId4"/>
          <a:stretch>
            <a:fillRect/>
          </a:stretch>
        </p:blipFill>
        <p:spPr>
          <a:xfrm>
            <a:off x="1375333" y="133515"/>
            <a:ext cx="6584251" cy="816935"/>
          </a:xfrm>
          <a:prstGeom prst="rect">
            <a:avLst/>
          </a:prstGeom>
        </p:spPr>
      </p:pic>
      <p:pic>
        <p:nvPicPr>
          <p:cNvPr id="8194" name="Picture 2">
            <a:extLst>
              <a:ext uri="{FF2B5EF4-FFF2-40B4-BE49-F238E27FC236}">
                <a16:creationId xmlns:a16="http://schemas.microsoft.com/office/drawing/2014/main" id="{E884B743-2855-B487-D187-6AFAD47A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782" y="940659"/>
            <a:ext cx="6903217" cy="41914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1381</Words>
  <Application>Microsoft Office PowerPoint</Application>
  <PresentationFormat>Trình chiếu Trên màn hình (16:9)</PresentationFormat>
  <Paragraphs>173</Paragraphs>
  <Slides>54</Slides>
  <Notes>15</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54</vt:i4>
      </vt:variant>
    </vt:vector>
  </HeadingPairs>
  <TitlesOfParts>
    <vt:vector size="62" baseType="lpstr">
      <vt:lpstr>Raleway SemiBold</vt:lpstr>
      <vt:lpstr>Nunito Light</vt:lpstr>
      <vt:lpstr>Barlow Condensed ExtraBold</vt:lpstr>
      <vt:lpstr>Overpass Mono</vt:lpstr>
      <vt:lpstr>Barlow</vt:lpstr>
      <vt:lpstr>Arial</vt:lpstr>
      <vt:lpstr>Anaheim</vt:lpstr>
      <vt:lpstr>Programming Lesson by Slidesgo</vt:lpstr>
      <vt:lpstr>TEAM 5</vt:lpstr>
      <vt:lpstr>01</vt:lpstr>
      <vt:lpstr>Merge Sort (Sắp xếp trộn)</vt:lpstr>
      <vt:lpstr>Giới Thiệu</vt:lpstr>
      <vt:lpstr>Ý Tưởng Thuật Toán</vt:lpstr>
      <vt:lpstr>Step 2</vt:lpstr>
      <vt:lpstr>Bản trình bày PowerPoint</vt:lpstr>
      <vt:lpstr>Bước 2:</vt:lpstr>
      <vt:lpstr>Bản trình bày PowerPoint</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Ví Dụ Quá Trình Ghép (Merge)</vt:lpstr>
      <vt:lpstr>Độ Phức Tạp</vt:lpstr>
      <vt:lpstr>Ưu Điểm Và Nhược Điểm</vt:lpstr>
      <vt:lpstr>Ứng Dụng</vt:lpstr>
      <vt:lpstr>Priority queue </vt:lpstr>
      <vt:lpstr>Định Nghĩa Priority Queue</vt:lpstr>
      <vt:lpstr>Định Nghĩa Priority Queue</vt:lpstr>
      <vt:lpstr>Định Nghĩa Binary Heap</vt:lpstr>
      <vt:lpstr>Ứng Dụng</vt:lpstr>
      <vt:lpstr>Cài Đặt Priority Queue Bằng Binary Heap</vt:lpstr>
      <vt:lpstr>1/Chèn 1 Phần Tử Vào Priority Queue</vt:lpstr>
      <vt:lpstr>1/Chèn 1 Phần Tử Vào Priority Queue</vt:lpstr>
      <vt:lpstr>1/Chèn 1 Phần Tử Vào Priority Queue</vt:lpstr>
      <vt:lpstr>2/Xóa Một Phần Tử Khỏi Hàng Đợi Ưu Tiên</vt:lpstr>
      <vt:lpstr>2/Xóa Một Phần Tử Khỏi Hàng Đợi Ưu Tiên</vt:lpstr>
      <vt:lpstr>2/Xóa Một Phần Tử Khỏi Hàng Đợi Ưu Tiên</vt:lpstr>
      <vt:lpstr>2/Xóa Một Phần Tử Khỏi Hàng Đợi Ưu Tiên</vt:lpstr>
      <vt:lpstr>3/Tìm Giá Trị Có Độ Ưu Tiên Cao Nhất</vt:lpstr>
      <vt:lpstr>4/Lấy Ra Phần Tử Có Độ Ưu Tiên Cao Nhất</vt:lpstr>
      <vt:lpstr>4/Lấy Ra Phần Tử Có Độ Ưu Tiên Cao Nhất</vt:lpstr>
      <vt:lpstr>Cài Đặt Trong C++</vt:lpstr>
      <vt:lpstr>Priority Queue Trong STL</vt:lpstr>
      <vt:lpstr>Cú Pháp Khởi Tạo</vt:lpstr>
      <vt:lpstr>Cú Pháp Khởi Tạo</vt:lpstr>
      <vt:lpstr>push()</vt:lpstr>
      <vt:lpstr>Bản trình bày PowerPoint</vt:lpstr>
      <vt:lpstr>03</vt:lpstr>
      <vt:lpstr>Bản trình bày PowerPoint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dc:title>
  <cp:lastModifiedBy>Trương Trọng Đạt</cp:lastModifiedBy>
  <cp:revision>6</cp:revision>
  <dcterms:modified xsi:type="dcterms:W3CDTF">2024-03-09T11:19:14Z</dcterms:modified>
</cp:coreProperties>
</file>