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3" r:id="rId2"/>
    <p:sldId id="259" r:id="rId3"/>
    <p:sldId id="280" r:id="rId4"/>
    <p:sldId id="266" r:id="rId5"/>
    <p:sldId id="267" r:id="rId6"/>
    <p:sldId id="281" r:id="rId7"/>
    <p:sldId id="268" r:id="rId8"/>
    <p:sldId id="269" r:id="rId9"/>
    <p:sldId id="271" r:id="rId10"/>
    <p:sldId id="282" r:id="rId11"/>
    <p:sldId id="270" r:id="rId12"/>
    <p:sldId id="272" r:id="rId13"/>
    <p:sldId id="273" r:id="rId14"/>
    <p:sldId id="297" r:id="rId15"/>
    <p:sldId id="298" r:id="rId16"/>
    <p:sldId id="276" r:id="rId17"/>
    <p:sldId id="277" r:id="rId18"/>
    <p:sldId id="299" r:id="rId19"/>
    <p:sldId id="278" r:id="rId20"/>
    <p:sldId id="279" r:id="rId21"/>
    <p:sldId id="300" r:id="rId22"/>
    <p:sldId id="285" r:id="rId23"/>
    <p:sldId id="284" r:id="rId24"/>
    <p:sldId id="286" r:id="rId25"/>
    <p:sldId id="287" r:id="rId26"/>
    <p:sldId id="288" r:id="rId27"/>
    <p:sldId id="289" r:id="rId28"/>
    <p:sldId id="291" r:id="rId29"/>
    <p:sldId id="292" r:id="rId30"/>
    <p:sldId id="293" r:id="rId31"/>
    <p:sldId id="294" r:id="rId32"/>
    <p:sldId id="295" r:id="rId33"/>
    <p:sldId id="296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9" autoAdjust="0"/>
    <p:restoredTop sz="94704" autoAdjust="0"/>
  </p:normalViewPr>
  <p:slideViewPr>
    <p:cSldViewPr snapToGrid="0">
      <p:cViewPr varScale="1">
        <p:scale>
          <a:sx n="67" d="100"/>
          <a:sy n="67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12/14/2022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12/14/2022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NumPy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Pham </a:t>
            </a:r>
            <a:r>
              <a:rPr lang="en-US" dirty="0" err="1"/>
              <a:t>Trung</a:t>
            </a:r>
            <a:r>
              <a:rPr lang="en-US" dirty="0"/>
              <a:t> Kien </a:t>
            </a:r>
          </a:p>
          <a:p>
            <a:r>
              <a:rPr lang="en-US" dirty="0"/>
              <a:t>kienptgch200815@fpt.edu.vn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57C23-4DD7-6CF8-A5EA-DD4D6539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85A8-2149-4B3A-71F6-B29FF219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41CB7-13BB-157E-873C-2734FBD5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2FF3401-1A13-2FF2-6D96-9F487B8DE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Create and Use NumPy array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1453D80-E2A3-AB1B-24F0-71F398978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B60BC-B537-B0F0-82A8-6D3E181E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1050-E6D8-BD5A-C3FF-6852E586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D062F-124D-E105-EE79-352732E1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B1DC-8EF0-57AD-B08B-C44044AE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NumPy array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601BC-FF72-9EED-99F6-D31A743BB4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NumPy is used to work with arrays</a:t>
            </a:r>
          </a:p>
          <a:p>
            <a:r>
              <a:rPr lang="en-US" dirty="0"/>
              <a:t>The array object in NumPy is called </a:t>
            </a:r>
            <a:r>
              <a:rPr lang="en-US" dirty="0" err="1">
                <a:solidFill>
                  <a:srgbClr val="FF0000"/>
                </a:solidFill>
              </a:rPr>
              <a:t>ndarray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/>
              <a:t>(n-dimensional array)</a:t>
            </a:r>
          </a:p>
          <a:p>
            <a:r>
              <a:rPr lang="en-US" dirty="0"/>
              <a:t>Using the array() function to create a NumPy </a:t>
            </a:r>
            <a:r>
              <a:rPr lang="en-US" dirty="0" err="1">
                <a:solidFill>
                  <a:srgbClr val="FF0000"/>
                </a:solidFill>
              </a:rPr>
              <a:t>ndarray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1C266F-088B-ABEA-04D1-506B9966C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5975567" cy="279062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7BFF5C-2619-A365-DFA9-FAC4757E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373" y="4775790"/>
            <a:ext cx="5564973" cy="1182557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72508EE-50E9-22B6-0BF5-6A70E125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4632FB9-CDDE-702B-5D8A-48034EF1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85A615-76C6-669F-7B78-9B6AD86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9440-A9D6-83F5-4645-6D0420F9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dirty="0" err="1"/>
              <a:t>ndarray</a:t>
            </a:r>
            <a:r>
              <a:rPr lang="en-US" dirty="0"/>
              <a:t> from array-like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4976-642A-D038-5E55-B0C62659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2109"/>
            <a:ext cx="4678398" cy="4873625"/>
          </a:xfrm>
        </p:spPr>
        <p:txBody>
          <a:bodyPr/>
          <a:lstStyle/>
          <a:p>
            <a:r>
              <a:rPr lang="en-US" dirty="0"/>
              <a:t>Array-like objects can be converted into </a:t>
            </a:r>
            <a:r>
              <a:rPr lang="en-US" dirty="0" err="1"/>
              <a:t>ndarrays</a:t>
            </a:r>
            <a:endParaRPr lang="en-US" dirty="0"/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Tuple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246860-1CF3-E8F4-F9E1-6CA85845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6A4FC61-6406-A7C9-C7EA-73FA2335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8BA105-79DD-8348-6595-E14B4FEB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FB52E-D748-FF43-DEA2-96770B09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45" y="4057651"/>
            <a:ext cx="8068081" cy="1302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80177B-9B4D-C230-FF56-903965D9C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86" y="560580"/>
            <a:ext cx="7200414" cy="30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D99C-4AC2-FE58-ED40-F50EE3BB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787D-B709-0154-3A3E-203C66D9E9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Sets and Dictionary can also be converted into </a:t>
            </a:r>
            <a:r>
              <a:rPr lang="en-US" dirty="0" err="1"/>
              <a:t>ndarrays</a:t>
            </a:r>
            <a:r>
              <a:rPr lang="en-US" dirty="0"/>
              <a:t>.</a:t>
            </a:r>
          </a:p>
          <a:p>
            <a:r>
              <a:rPr lang="en-US" dirty="0"/>
              <a:t>Those </a:t>
            </a:r>
            <a:r>
              <a:rPr lang="en-US" dirty="0" err="1"/>
              <a:t>ndarrays</a:t>
            </a:r>
            <a:r>
              <a:rPr lang="en-US" dirty="0"/>
              <a:t> cannot be accessed.</a:t>
            </a:r>
          </a:p>
          <a:p>
            <a:r>
              <a:rPr lang="en-US" dirty="0"/>
              <a:t>An </a:t>
            </a:r>
            <a:r>
              <a:rPr lang="en-US" dirty="0" err="1"/>
              <a:t>IndexError</a:t>
            </a:r>
            <a:r>
              <a:rPr lang="en-US" dirty="0"/>
              <a:t> is thrown when trying to access those </a:t>
            </a:r>
            <a:r>
              <a:rPr lang="en-US" dirty="0" err="1"/>
              <a:t>ndarrays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82ABC-763F-BAC0-A85D-8CAC196003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7613E-FD38-B2E9-4998-9818E84A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16" y="1344380"/>
            <a:ext cx="6395884" cy="120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B98EF3-E9EB-0ED8-DB26-10E55370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82" y="2669943"/>
            <a:ext cx="4646952" cy="2635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5557A-AEBA-8978-760F-34A6968BD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7" y="5714338"/>
            <a:ext cx="12125093" cy="46262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80578A4-54C6-150F-8F54-FE369795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4C8F92F-426E-C923-09AF-716D23E2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3267A0-FBE5-E7E5-BEB5-4C446F82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1F83-2A04-30DC-E281-96C95792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D1C6-6759-9C4F-72DD-15215132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77" y="2100262"/>
            <a:ext cx="5956299" cy="425608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dimension in arrays is one level of array depth (nested arrays):</a:t>
            </a:r>
          </a:p>
          <a:p>
            <a:pPr lvl="1"/>
            <a:r>
              <a:rPr lang="en-US" sz="2400" dirty="0"/>
              <a:t>Nested array: are arrays that have arrays as their elements.</a:t>
            </a:r>
          </a:p>
          <a:p>
            <a:r>
              <a:rPr lang="en-US" sz="2800" dirty="0"/>
              <a:t>The maximum number of dimensions is 32.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err="1"/>
              <a:t>ValueError</a:t>
            </a:r>
            <a:r>
              <a:rPr lang="en-US" sz="2400" dirty="0"/>
              <a:t> is raised if trying to create 33 or more dimension.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602C5-3845-7F81-3EAA-413CAB0B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4E61B-0AB1-2BF5-85E7-9A52235F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2BAAA-9EE4-26DB-50AE-6DEEAEA3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0DCEF7-0FF5-BB5C-ADF4-93A33DF0BBB1}"/>
              </a:ext>
            </a:extLst>
          </p:cNvPr>
          <p:cNvSpPr txBox="1">
            <a:spLocks/>
          </p:cNvSpPr>
          <p:nvPr/>
        </p:nvSpPr>
        <p:spPr>
          <a:xfrm>
            <a:off x="6492876" y="2057400"/>
            <a:ext cx="641985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8138" indent="-3381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Multi-dimension arrays can be defined by passing: </a:t>
            </a:r>
          </a:p>
          <a:p>
            <a:pPr lvl="1"/>
            <a:r>
              <a:rPr lang="en-US" sz="2400" dirty="0"/>
              <a:t>N-dimension list.</a:t>
            </a:r>
          </a:p>
          <a:p>
            <a:pPr lvl="1"/>
            <a:r>
              <a:rPr lang="en-US" sz="2400" dirty="0"/>
              <a:t>Using </a:t>
            </a:r>
            <a:r>
              <a:rPr lang="en-US" sz="2400" dirty="0" err="1">
                <a:solidFill>
                  <a:srgbClr val="FF0000"/>
                </a:solidFill>
              </a:rPr>
              <a:t>ndmin</a:t>
            </a:r>
            <a:r>
              <a:rPr lang="en-US" sz="2400" dirty="0"/>
              <a:t> argument in array() method.</a:t>
            </a:r>
          </a:p>
        </p:txBody>
      </p:sp>
    </p:spTree>
    <p:extLst>
      <p:ext uri="{BB962C8B-B14F-4D97-AF65-F5344CB8AC3E}">
        <p14:creationId xmlns:p14="http://schemas.microsoft.com/office/powerpoint/2010/main" val="133170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4A2E-6838-2878-B93C-CDDF5F5A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in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5CA33-2262-651B-8CD3-5C149005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2101849"/>
            <a:ext cx="6172200" cy="487362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ndmin</a:t>
            </a:r>
            <a:r>
              <a:rPr lang="en-US" dirty="0"/>
              <a:t> argument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5790A-B03D-C32B-5863-117FC13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87D4D-414F-734B-47E4-ADD18294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8B29-3418-9AF9-6627-B3E0D12A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71160-4EF3-AC29-C8A3-12CBC232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9" y="2821479"/>
            <a:ext cx="5181601" cy="1486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E93C8-E625-BE0C-6C25-4AFE857AE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59" y="4308245"/>
            <a:ext cx="1934470" cy="1028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FBA0AE-E9E4-A40B-014F-38230CA9C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4729979"/>
            <a:ext cx="4259128" cy="8466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B39EAB-98BD-1806-192B-737FDA36F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2809573"/>
            <a:ext cx="5685013" cy="1920406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D09536-E955-0409-AA00-72934FE4A284}"/>
              </a:ext>
            </a:extLst>
          </p:cNvPr>
          <p:cNvSpPr txBox="1">
            <a:spLocks/>
          </p:cNvSpPr>
          <p:nvPr/>
        </p:nvSpPr>
        <p:spPr>
          <a:xfrm>
            <a:off x="680159" y="2101850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38138" indent="-3381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multi-dimension list</a:t>
            </a:r>
          </a:p>
        </p:txBody>
      </p:sp>
    </p:spTree>
    <p:extLst>
      <p:ext uri="{BB962C8B-B14F-4D97-AF65-F5344CB8AC3E}">
        <p14:creationId xmlns:p14="http://schemas.microsoft.com/office/powerpoint/2010/main" val="2824511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412B-4F68-7763-F047-FB46FDA1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7031-BD34-A87E-EED1-AC4FA2EE88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Array indexing is the same as accessing an array element.</a:t>
            </a:r>
          </a:p>
          <a:p>
            <a:r>
              <a:rPr lang="en-US" dirty="0"/>
              <a:t>An array element can be accessed by referring to its index number.</a:t>
            </a:r>
          </a:p>
          <a:p>
            <a:r>
              <a:rPr lang="en-US" dirty="0"/>
              <a:t>The indexes in NumPy arrays start with 0.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B6FB-551E-9D25-9C9D-DC7AE58F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CE4E3-D8D4-F93E-E3BA-F366675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3479-FEF2-99D7-0303-B21712C4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DE57EB-35E3-25B7-31EC-28697D82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91" y="1870075"/>
            <a:ext cx="4635611" cy="1817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7F346-33E8-083B-5BA6-774207A2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91" y="3687302"/>
            <a:ext cx="1038830" cy="46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1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9951-7E67-335B-4B79-33A452E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n-d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4504-8C47-C4BA-DB25-0EFA8AB2BA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comma separated integers representing the dimension and the index of the element to access elements from n-d arrays</a:t>
            </a:r>
          </a:p>
          <a:p>
            <a:pPr lvl="1"/>
            <a:r>
              <a:rPr lang="en-US" dirty="0"/>
              <a:t>2-d: </a:t>
            </a:r>
            <a:r>
              <a:rPr lang="en-US" dirty="0" err="1"/>
              <a:t>arr</a:t>
            </a:r>
            <a:r>
              <a:rPr lang="en-US" dirty="0"/>
              <a:t>[0, 1]</a:t>
            </a:r>
          </a:p>
          <a:p>
            <a:pPr lvl="1"/>
            <a:r>
              <a:rPr lang="en-US" dirty="0"/>
              <a:t>3-d: </a:t>
            </a:r>
            <a:r>
              <a:rPr lang="en-US" dirty="0" err="1"/>
              <a:t>arr</a:t>
            </a:r>
            <a:r>
              <a:rPr lang="en-US" dirty="0"/>
              <a:t>[0, 1, 2]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9ABF21-F41B-642C-9DF7-73A49A63FD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1302" y="3996813"/>
            <a:ext cx="7503409" cy="202619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2E14-C653-02A6-2448-1B4E0BA4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8E31-1CC4-2ED4-5EB3-2DD6D469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4885-88A3-8F5C-EED7-804105F6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350A31-3FB9-5A63-5A8C-B02E51C7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219" y="3069357"/>
            <a:ext cx="6296492" cy="7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9951-7E67-335B-4B79-33A452EC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n-d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4504-8C47-C4BA-DB25-0EFA8AB2B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2201862"/>
            <a:ext cx="4932363" cy="4873625"/>
          </a:xfrm>
        </p:spPr>
        <p:txBody>
          <a:bodyPr>
            <a:normAutofit/>
          </a:bodyPr>
          <a:lstStyle/>
          <a:p>
            <a:r>
              <a:rPr lang="en-US" sz="2800" dirty="0"/>
              <a:t>Use comma separated integers representing the dimension and the index of the element to access elements from n-d arrays</a:t>
            </a:r>
          </a:p>
          <a:p>
            <a:pPr lvl="1"/>
            <a:r>
              <a:rPr lang="en-US" sz="2400" dirty="0"/>
              <a:t>2-d: </a:t>
            </a:r>
            <a:r>
              <a:rPr lang="en-US" sz="2400" dirty="0" err="1"/>
              <a:t>arr</a:t>
            </a:r>
            <a:r>
              <a:rPr lang="en-US" sz="2400" dirty="0"/>
              <a:t>[0, 1]</a:t>
            </a:r>
          </a:p>
          <a:p>
            <a:pPr lvl="1"/>
            <a:r>
              <a:rPr lang="en-US" sz="2400" dirty="0"/>
              <a:t>3-d: </a:t>
            </a:r>
            <a:r>
              <a:rPr lang="en-US" sz="2400" dirty="0" err="1"/>
              <a:t>arr</a:t>
            </a:r>
            <a:r>
              <a:rPr lang="en-US" sz="2400" dirty="0"/>
              <a:t>[0, 1, 2]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B2E14-C653-02A6-2448-1B4E0BA4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48E31-1CC4-2ED4-5EB3-2DD6D469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4885-88A3-8F5C-EED7-804105F6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9ABF21-F41B-642C-9DF7-73A49A63FD0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948692" y="597711"/>
            <a:ext cx="7205534" cy="194546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50A31-3FB9-5A63-5A8C-B02E51C78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633" y="2673420"/>
            <a:ext cx="6296492" cy="75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4D6A-BA45-6255-0B94-E8580F8E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F79D-E3D7-DCDE-7EAF-AE068FF5A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r>
              <a:rPr lang="en-US" dirty="0"/>
              <a:t>Slicing in python means taking elements from one given index to another given index</a:t>
            </a:r>
          </a:p>
          <a:p>
            <a:r>
              <a:rPr lang="en-US" dirty="0"/>
              <a:t>Slice:</a:t>
            </a:r>
          </a:p>
          <a:p>
            <a:pPr lvl="1"/>
            <a:r>
              <a:rPr lang="en-US" dirty="0"/>
              <a:t>Normal 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start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.</a:t>
            </a:r>
            <a:endParaRPr 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With step 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start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end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:</a:t>
            </a:r>
            <a:r>
              <a:rPr lang="en-US" i="1" dirty="0" err="1">
                <a:solidFill>
                  <a:srgbClr val="DC143C"/>
                </a:solidFill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.</a:t>
            </a:r>
          </a:p>
          <a:p>
            <a:r>
              <a:rPr lang="en-US" dirty="0"/>
              <a:t>The result includes the start index, but excludes the end index.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2CAE2E-B0E6-BC82-5D6B-9C66DAF567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4047" y="1690688"/>
            <a:ext cx="5896897" cy="183404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2837A-313D-6E5C-9749-3AAD405D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5B8BC-DDCD-0049-5E35-81865CF5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6C90-6CF0-F3A7-8FF7-D5B82035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DB7ED8-751E-A7F1-805B-87A33E63D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932" y="1135213"/>
            <a:ext cx="1721012" cy="610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72B34-F8FD-D60A-2666-3F705E622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927627"/>
            <a:ext cx="6009150" cy="1795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55C322-E4A5-D697-2A0F-50E9CF705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728978"/>
            <a:ext cx="914387" cy="5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49688"/>
            <a:ext cx="10515600" cy="4351338"/>
          </a:xfrm>
        </p:spPr>
        <p:txBody>
          <a:bodyPr/>
          <a:lstStyle/>
          <a:p>
            <a:pPr marL="514350" lvl="0" indent="-514350">
              <a:buAutoNum type="arabicPeriod"/>
            </a:pPr>
            <a:r>
              <a:rPr lang="en-US" dirty="0"/>
              <a:t>What is NumPy?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Install NumPy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Create and Use NumPy array</a:t>
            </a:r>
          </a:p>
          <a:p>
            <a:pPr marL="966787" lvl="1" indent="-514350">
              <a:buFont typeface="+mj-lt"/>
              <a:buAutoNum type="arabicPeriod"/>
            </a:pPr>
            <a:r>
              <a:rPr lang="en-US" dirty="0"/>
              <a:t>Create and Access NumPy array</a:t>
            </a:r>
          </a:p>
          <a:p>
            <a:pPr marL="966787" lvl="1" indent="-514350">
              <a:buFont typeface="+mj-lt"/>
              <a:buAutoNum type="arabicPeriod"/>
            </a:pPr>
            <a:r>
              <a:rPr lang="en-US" dirty="0"/>
              <a:t>Manipulate NumPy array</a:t>
            </a:r>
          </a:p>
          <a:p>
            <a:pPr marL="966787" lvl="1" indent="-514350">
              <a:buFont typeface="+mj-lt"/>
              <a:buAutoNum type="arabicPeriod"/>
            </a:pPr>
            <a:r>
              <a:rPr lang="en-US" dirty="0"/>
              <a:t>NumPy operations</a:t>
            </a:r>
          </a:p>
          <a:p>
            <a:pPr marL="966787" lvl="1" indent="-514350">
              <a:buFont typeface="+mj-lt"/>
              <a:buAutoNum type="arabicPeriod"/>
            </a:pPr>
            <a:r>
              <a:rPr lang="en-US" dirty="0"/>
              <a:t>NumPy Special Functions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D4C5D-83D9-0233-CF2D-9D1C557404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7E74F-2E4C-F7CB-BA28-1842C75A0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F4007-06F6-761C-715C-CD7C620B2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5C81-2697-D00C-EB16-5F1AED0A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B284-608A-8C28-A71A-223B80D8B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NumPy has some extra data types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6A31-D01D-8945-5686-C4129A38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4ABFA-DEBD-631F-E5E0-8AF764F6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B6D02-9D60-A96F-E08E-73F21D86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C54747-62DD-1FE5-FAF6-CE6F16CBBE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6120" y="1870076"/>
            <a:ext cx="6933760" cy="42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C92E-92B4-C6F4-B0D4-F41B82D7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the data type of an array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65D5-5818-A40C-E2F1-65FA841F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44" y="4236790"/>
            <a:ext cx="6172200" cy="4873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 int32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5B4A-87FE-A2FD-B49B-D729C222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DE809-41D7-ECED-14D8-C6D28E24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DC1C-4AA0-A762-E13E-360C08C2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FCD3A1-9CA8-A075-C5FD-235FE396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44" y="2545003"/>
            <a:ext cx="4275190" cy="1691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91A791-8E93-72D9-E3E6-C64F0B7DB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6" y="2545003"/>
            <a:ext cx="6424217" cy="1767993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E6DD8E7-A79F-D06E-FF62-F87D093E8F8D}"/>
              </a:ext>
            </a:extLst>
          </p:cNvPr>
          <p:cNvSpPr txBox="1">
            <a:spLocks/>
          </p:cNvSpPr>
          <p:nvPr/>
        </p:nvSpPr>
        <p:spPr>
          <a:xfrm>
            <a:off x="5568096" y="4312996"/>
            <a:ext cx="6304355" cy="120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&gt;&gt; &lt;U6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(Unicode string)</a:t>
            </a:r>
          </a:p>
        </p:txBody>
      </p:sp>
    </p:spTree>
    <p:extLst>
      <p:ext uri="{BB962C8B-B14F-4D97-AF65-F5344CB8AC3E}">
        <p14:creationId xmlns:p14="http://schemas.microsoft.com/office/powerpoint/2010/main" val="1275418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67FC-09EE-99ED-4385-7BA2E2CC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Arrays With a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C331-AB87-F2F6-5531-63B3597E0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128915"/>
            <a:ext cx="5391150" cy="4873625"/>
          </a:xfrm>
        </p:spPr>
        <p:txBody>
          <a:bodyPr/>
          <a:lstStyle/>
          <a:p>
            <a:r>
              <a:rPr lang="en-US" sz="2800" dirty="0"/>
              <a:t>To define the expected data type of the array elements use </a:t>
            </a:r>
            <a:r>
              <a:rPr lang="en-US" sz="28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sz="2800" dirty="0"/>
              <a:t>  argument in 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array() </a:t>
            </a:r>
            <a:r>
              <a:rPr lang="en-US" sz="2800" dirty="0"/>
              <a:t>method.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6554-D07D-C3D0-45FE-EF286867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C81E5-0AE1-41FE-C260-8434E9A7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EA3E1-B899-53BD-DA88-F61D089C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71FED8-C713-933B-9FD8-57C02E9DEAD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96000" y="1771012"/>
            <a:ext cx="5961062" cy="2008188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CF0E4F-A8BE-5303-E141-8002ADE24F74}"/>
              </a:ext>
            </a:extLst>
          </p:cNvPr>
          <p:cNvSpPr txBox="1">
            <a:spLocks/>
          </p:cNvSpPr>
          <p:nvPr/>
        </p:nvSpPr>
        <p:spPr>
          <a:xfrm>
            <a:off x="6019800" y="3881029"/>
            <a:ext cx="4436806" cy="136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 [b'1' b'2' b'3' b'4’]</a:t>
            </a:r>
          </a:p>
          <a:p>
            <a:pPr marL="0" indent="0">
              <a:buNone/>
            </a:pPr>
            <a:r>
              <a:rPr lang="en-US" dirty="0"/>
              <a:t>&gt;&gt; |S1</a:t>
            </a:r>
          </a:p>
        </p:txBody>
      </p:sp>
    </p:spTree>
    <p:extLst>
      <p:ext uri="{BB962C8B-B14F-4D97-AF65-F5344CB8AC3E}">
        <p14:creationId xmlns:p14="http://schemas.microsoft.com/office/powerpoint/2010/main" val="131290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D9C4-8CB5-B52C-B13C-E6A32CD9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EB33-C1D2-A1A9-B00B-2CD204AE1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u, f, S and U we can define size as well.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FFC02-78F6-37E0-1D78-5A8C435AF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173" y="3814147"/>
            <a:ext cx="3060290" cy="12591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 [1 2 3 4]</a:t>
            </a:r>
          </a:p>
          <a:p>
            <a:pPr marL="0" indent="0">
              <a:buNone/>
            </a:pPr>
            <a:r>
              <a:rPr lang="en-US" dirty="0"/>
              <a:t>&gt;&gt; int32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2E11-F50D-245B-4D9D-FB3C8223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F6C45-DBDD-DC0E-F27F-E8374856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4FE27-1961-22DF-1DD4-3744254B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C287E-465C-9228-BF00-BDF8C7445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422" y="1690688"/>
            <a:ext cx="6452578" cy="209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8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28F3-632B-445A-8B90-20363CBE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8899-DF76-1EA0-24FA-2D13FD5DC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 type is given in which elements can't be casted then NumPy will raise a </a:t>
            </a:r>
            <a:r>
              <a:rPr lang="en-US" dirty="0" err="1"/>
              <a:t>ValueError</a:t>
            </a:r>
            <a:r>
              <a:rPr lang="en-US" dirty="0"/>
              <a:t>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B7A914-E4BB-3001-D9FA-29AF56B8A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70075"/>
            <a:ext cx="5181600" cy="102434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A957C-7589-979C-B470-A30D9219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BBEA1-E05F-14A9-62FB-2375234F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3FAF-51D4-48A9-1B15-B3A99213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347DB6-051C-DCDF-26F9-A61A30E72432}"/>
              </a:ext>
            </a:extLst>
          </p:cNvPr>
          <p:cNvSpPr txBox="1">
            <a:spLocks/>
          </p:cNvSpPr>
          <p:nvPr/>
        </p:nvSpPr>
        <p:spPr>
          <a:xfrm>
            <a:off x="6019800" y="3073809"/>
            <a:ext cx="5181600" cy="250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 </a:t>
            </a:r>
            <a:r>
              <a:rPr lang="en-US" dirty="0" err="1"/>
              <a:t>ValueError</a:t>
            </a:r>
            <a:r>
              <a:rPr lang="en-US" dirty="0"/>
              <a:t>: invalid literal for int() with base 10: 'a'</a:t>
            </a:r>
          </a:p>
        </p:txBody>
      </p:sp>
    </p:spTree>
    <p:extLst>
      <p:ext uri="{BB962C8B-B14F-4D97-AF65-F5344CB8AC3E}">
        <p14:creationId xmlns:p14="http://schemas.microsoft.com/office/powerpoint/2010/main" val="340961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8911-13D0-181D-A92B-96C802E3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Converting Data Type on Existing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2965-9B2D-1CB9-5478-F21EEF174B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dirty="0"/>
              <a:t>method to change the data type of an existing array.</a:t>
            </a:r>
          </a:p>
          <a:p>
            <a:r>
              <a:rPr lang="en-US" dirty="0"/>
              <a:t>The </a:t>
            </a:r>
            <a:r>
              <a:rPr lang="en-US" dirty="0" err="1"/>
              <a:t>astype</a:t>
            </a:r>
            <a:r>
              <a:rPr lang="en-US" dirty="0"/>
              <a:t>() function creates a copy of the array.</a:t>
            </a:r>
          </a:p>
          <a:p>
            <a:r>
              <a:rPr lang="en-US" dirty="0"/>
              <a:t>The data type can be specified </a:t>
            </a:r>
          </a:p>
          <a:p>
            <a:pPr lvl="1"/>
            <a:r>
              <a:rPr lang="en-US" dirty="0"/>
              <a:t>using a string: ‘f’, ‘</a:t>
            </a:r>
            <a:r>
              <a:rPr lang="en-US" dirty="0" err="1"/>
              <a:t>i</a:t>
            </a:r>
            <a:r>
              <a:rPr lang="en-US" dirty="0"/>
              <a:t>’,…</a:t>
            </a:r>
          </a:p>
          <a:p>
            <a:pPr lvl="1"/>
            <a:r>
              <a:rPr lang="en-US" dirty="0"/>
              <a:t>directly like float, int,...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51C3E-7EB3-AFA3-8559-04323EB85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8123" y="4167403"/>
            <a:ext cx="5181600" cy="999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&gt;&gt; [1 2 3]</a:t>
            </a:r>
          </a:p>
          <a:p>
            <a:pPr marL="0" indent="0">
              <a:buNone/>
            </a:pPr>
            <a:r>
              <a:rPr lang="en-US" dirty="0"/>
              <a:t>&gt;&gt; int32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78668-25B7-80D5-304E-9278F1C1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985D7-B7D3-0B4F-CCA0-F6CD1001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CD78A-6039-A8E6-6CD9-6C68E0B0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F49B3-1535-939B-9654-4F6DCADC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580017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23F61-542E-A379-4786-490DEC15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Copy vs View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03C811-C4EC-04B8-2A91-5E08A7CDD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386ACB-82A7-58DC-EC2A-0DA2EBC13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copy is a new array.</a:t>
            </a:r>
          </a:p>
          <a:p>
            <a:r>
              <a:rPr lang="en-US" dirty="0"/>
              <a:t>The copy does not own the original data.</a:t>
            </a:r>
          </a:p>
          <a:p>
            <a:r>
              <a:rPr lang="en-US" dirty="0"/>
              <a:t>Any changes made to the copy will not affect original array and vice versa.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52D9AB7-975D-5F4E-F7CF-B4CD4D778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715D1F-B8BD-3EFB-BFDA-CCAF09801F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The view is a view of the original array.</a:t>
            </a:r>
          </a:p>
          <a:p>
            <a:r>
              <a:rPr lang="en-US" dirty="0"/>
              <a:t>The view owns the original data.</a:t>
            </a:r>
          </a:p>
          <a:p>
            <a:r>
              <a:rPr lang="en-US" dirty="0"/>
              <a:t>Any changes made to the view will affect the original array and vice versa.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E3000-8BC8-F95A-5BC5-38CFFEE8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A9289-EA7E-9915-C8D5-5D4B83F7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EFBC9-A58F-DD18-3D32-328D6D4B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826-99C3-6A98-420A-0D727F6D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585E-3A8C-5F31-79EA-EE6973A56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E8B225-674B-A246-E6D7-D80B64B12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4550" y="2130425"/>
            <a:ext cx="4580017" cy="246147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4C5D7-938F-9107-0F5F-B6A0FF5AE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84A66-41D2-5546-A692-4B329F5A6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0262" y="4800654"/>
            <a:ext cx="5157787" cy="8651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&gt;&gt; [42  2  3  4  5]</a:t>
            </a:r>
          </a:p>
          <a:p>
            <a:pPr marL="0" indent="0">
              <a:buNone/>
            </a:pPr>
            <a:r>
              <a:rPr lang="en-US" dirty="0"/>
              <a:t>&gt;&gt; [1 2 3 4 5]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1097E-FF3D-D830-C706-104EC364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AE0F1-2A1A-A32F-1C99-9BC412B0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6368-3E35-62D3-119B-5F0C2AF2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0A3AD05-B06E-883B-D011-25CAF2B35915}"/>
              </a:ext>
            </a:extLst>
          </p:cNvPr>
          <p:cNvSpPr txBox="1">
            <a:spLocks/>
          </p:cNvSpPr>
          <p:nvPr/>
        </p:nvSpPr>
        <p:spPr>
          <a:xfrm>
            <a:off x="5318920" y="4868862"/>
            <a:ext cx="5157787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C511B7-0584-84E7-9CE7-39DC9381BDAB}"/>
              </a:ext>
            </a:extLst>
          </p:cNvPr>
          <p:cNvSpPr txBox="1">
            <a:spLocks/>
          </p:cNvSpPr>
          <p:nvPr/>
        </p:nvSpPr>
        <p:spPr>
          <a:xfrm>
            <a:off x="6342063" y="2346325"/>
            <a:ext cx="5157787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B33D65-560F-FF76-B260-57CE11E9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62" y="2137152"/>
            <a:ext cx="4655553" cy="2454746"/>
          </a:xfrm>
          <a:prstGeom prst="rect">
            <a:avLst/>
          </a:prstGeom>
        </p:spPr>
      </p:pic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4BEE02-B62B-A762-6932-557E0B788646}"/>
              </a:ext>
            </a:extLst>
          </p:cNvPr>
          <p:cNvSpPr txBox="1">
            <a:spLocks/>
          </p:cNvSpPr>
          <p:nvPr/>
        </p:nvSpPr>
        <p:spPr>
          <a:xfrm>
            <a:off x="982663" y="5021262"/>
            <a:ext cx="5157787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2D00F6F8-B603-F9EC-4F0D-71DB8F414F34}"/>
              </a:ext>
            </a:extLst>
          </p:cNvPr>
          <p:cNvSpPr txBox="1">
            <a:spLocks/>
          </p:cNvSpPr>
          <p:nvPr/>
        </p:nvSpPr>
        <p:spPr>
          <a:xfrm>
            <a:off x="830263" y="4868862"/>
            <a:ext cx="5157787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D6A81EDB-D826-BF9B-9BC7-CFAF25FD231D}"/>
              </a:ext>
            </a:extLst>
          </p:cNvPr>
          <p:cNvSpPr txBox="1">
            <a:spLocks/>
          </p:cNvSpPr>
          <p:nvPr/>
        </p:nvSpPr>
        <p:spPr>
          <a:xfrm>
            <a:off x="6342063" y="4778125"/>
            <a:ext cx="5157787" cy="86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&gt;&gt; [42  2  3  4  5]</a:t>
            </a:r>
          </a:p>
          <a:p>
            <a:pPr marL="0" indent="0">
              <a:buNone/>
            </a:pPr>
            <a:r>
              <a:rPr lang="en-US" dirty="0"/>
              <a:t>&gt;&gt; [42  2  3  4  5]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826-99C3-6A98-420A-0D727F6D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Array Owns its Data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96083996-53A3-75EF-182D-C3FF503F5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144" y="654050"/>
            <a:ext cx="5134831" cy="2937756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1097E-FF3D-D830-C706-104EC364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12/14/2022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AE0F1-2A1A-A32F-1C99-9BC412B0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6368-3E35-62D3-119B-5F0C2AF2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0A3AD05-B06E-883B-D011-25CAF2B35915}"/>
              </a:ext>
            </a:extLst>
          </p:cNvPr>
          <p:cNvSpPr txBox="1">
            <a:spLocks/>
          </p:cNvSpPr>
          <p:nvPr/>
        </p:nvSpPr>
        <p:spPr>
          <a:xfrm>
            <a:off x="5318920" y="4868862"/>
            <a:ext cx="5157787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23C511B7-0584-84E7-9CE7-39DC9381BDAB}"/>
              </a:ext>
            </a:extLst>
          </p:cNvPr>
          <p:cNvSpPr txBox="1">
            <a:spLocks/>
          </p:cNvSpPr>
          <p:nvPr/>
        </p:nvSpPr>
        <p:spPr>
          <a:xfrm>
            <a:off x="6342063" y="2346325"/>
            <a:ext cx="5157787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409FABA-C659-E2D8-2E09-B880966A8EE4}"/>
              </a:ext>
            </a:extLst>
          </p:cNvPr>
          <p:cNvSpPr txBox="1">
            <a:spLocks/>
          </p:cNvSpPr>
          <p:nvPr/>
        </p:nvSpPr>
        <p:spPr>
          <a:xfrm>
            <a:off x="830262" y="4367212"/>
            <a:ext cx="5156200" cy="397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C70CB0F-B4D4-0954-AC88-101E120D4DCE}"/>
              </a:ext>
            </a:extLst>
          </p:cNvPr>
          <p:cNvSpPr txBox="1">
            <a:spLocks/>
          </p:cNvSpPr>
          <p:nvPr/>
        </p:nvSpPr>
        <p:spPr>
          <a:xfrm>
            <a:off x="842347" y="2094379"/>
            <a:ext cx="4701947" cy="202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b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ase </a:t>
            </a:r>
            <a:r>
              <a:rPr lang="en-US" dirty="0"/>
              <a:t>attribute refers to the original object.</a:t>
            </a:r>
          </a:p>
          <a:p>
            <a:pPr lvl="1"/>
            <a:r>
              <a:rPr lang="en-US" dirty="0"/>
              <a:t>The copy returns None.</a:t>
            </a:r>
          </a:p>
          <a:p>
            <a:pPr lvl="1"/>
            <a:r>
              <a:rPr lang="en-US" dirty="0"/>
              <a:t>The view returns the original array.</a:t>
            </a:r>
          </a:p>
          <a:p>
            <a:pPr lvl="1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A308-BB7B-B80A-405E-0E3C1F572B99}"/>
              </a:ext>
            </a:extLst>
          </p:cNvPr>
          <p:cNvSpPr txBox="1"/>
          <p:nvPr/>
        </p:nvSpPr>
        <p:spPr>
          <a:xfrm>
            <a:off x="5614144" y="3557263"/>
            <a:ext cx="609361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View</a:t>
            </a:r>
          </a:p>
          <a:p>
            <a:r>
              <a:rPr lang="en-US" dirty="0"/>
              <a:t>&gt;&gt; [1 2 3 4 5]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1E33D-E1C7-1A87-AFF2-7449D871E158}"/>
              </a:ext>
            </a:extLst>
          </p:cNvPr>
          <p:cNvSpPr txBox="1"/>
          <p:nvPr/>
        </p:nvSpPr>
        <p:spPr>
          <a:xfrm>
            <a:off x="5614144" y="4278114"/>
            <a:ext cx="6093618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Copy</a:t>
            </a:r>
          </a:p>
          <a:p>
            <a:r>
              <a:rPr lang="en-US" dirty="0"/>
              <a:t>&gt;&gt; None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076C-21E7-4FF3-27DC-A6122F2D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Shape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111845-597A-BD6D-B20D-A6D851C14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76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shape of an array is the number of elements in each dimension.</a:t>
            </a:r>
          </a:p>
          <a:p>
            <a:r>
              <a:rPr lang="en-US" dirty="0"/>
              <a:t>NumPy arrays have an attribute called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Return a tuple with integers at every index tells about the number of elements the corresponding dimension has</a:t>
            </a:r>
          </a:p>
          <a:p>
            <a:pPr lvl="1"/>
            <a:r>
              <a:rPr lang="en-US" dirty="0"/>
              <a:t>the elements in each dimension must be the same size or the 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dirty="0"/>
              <a:t> won't work correctly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AE375-B243-3798-4C25-46B8F03A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9D9A0-E51A-F777-96D3-BE41DACF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6F2C6-81D2-3227-CC0B-010DAF19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223661A-D403-5522-355B-DC4954BFB03F}"/>
              </a:ext>
            </a:extLst>
          </p:cNvPr>
          <p:cNvSpPr txBox="1">
            <a:spLocks/>
          </p:cNvSpPr>
          <p:nvPr/>
        </p:nvSpPr>
        <p:spPr>
          <a:xfrm>
            <a:off x="6633586" y="5253037"/>
            <a:ext cx="3509963" cy="93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 (2, 4)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FBBD5283-BB16-1313-C767-53BBD8149D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586" y="1277143"/>
            <a:ext cx="4720214" cy="3938587"/>
          </a:xfrm>
        </p:spPr>
      </p:pic>
    </p:spTree>
    <p:extLst>
      <p:ext uri="{BB962C8B-B14F-4D97-AF65-F5344CB8AC3E}">
        <p14:creationId xmlns:p14="http://schemas.microsoft.com/office/powerpoint/2010/main" val="209571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04CFC-38C7-1B58-39AF-CF97242A2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1. What is NumPy?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DA236F3-9739-9D6A-2ACC-0D8256769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4DB56-77A4-2AAF-6B6C-F36D0522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CD85-32EB-A3AA-66E4-6C1048BF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0DCE-1386-2A5A-E977-75235920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9C9FB9-5BEA-0C56-101E-D9F18A0807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8318" y="1825625"/>
            <a:ext cx="4881364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6CC32-347A-E35D-18BD-1934BAD716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 (2, 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3E24-1D89-2E5B-52ED-902C1681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47BA-0CB4-5DBC-69CD-27474059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224DB-1FEC-BC1E-9943-0D5A22CC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4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F333-65B0-48E3-C65F-56A2F33F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Array Reshaping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F6D1-7C40-0FD2-EEB5-30E07226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7400"/>
            <a:ext cx="5167313" cy="4873625"/>
          </a:xfrm>
        </p:spPr>
        <p:txBody>
          <a:bodyPr>
            <a:normAutofit/>
          </a:bodyPr>
          <a:lstStyle/>
          <a:p>
            <a:r>
              <a:rPr lang="en-US" sz="2800" dirty="0"/>
              <a:t>Reshaping means changing the shape of an array.</a:t>
            </a:r>
          </a:p>
          <a:p>
            <a:r>
              <a:rPr lang="en-US" sz="2800" dirty="0"/>
              <a:t>By reshaping we can </a:t>
            </a:r>
          </a:p>
          <a:p>
            <a:pPr lvl="1"/>
            <a:r>
              <a:rPr lang="en-US" sz="2400" dirty="0"/>
              <a:t>Add or remove dimensions </a:t>
            </a:r>
          </a:p>
          <a:p>
            <a:pPr lvl="1"/>
            <a:r>
              <a:rPr lang="en-US" sz="2400" dirty="0"/>
              <a:t>Change number of elements in each dimension.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47723-067E-C38B-06C4-715544A1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999C9-9168-6A9F-DA39-CAD97B02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2BFFD-CEBB-DF1F-E060-C861E1D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2446D0F-D337-A9D9-5265-D43BA8789D3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739247" y="1185863"/>
            <a:ext cx="6452753" cy="3117850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AEFDA8-86A4-E0F5-C1BC-41C291738959}"/>
              </a:ext>
            </a:extLst>
          </p:cNvPr>
          <p:cNvSpPr txBox="1">
            <a:spLocks/>
          </p:cNvSpPr>
          <p:nvPr/>
        </p:nvSpPr>
        <p:spPr>
          <a:xfrm>
            <a:off x="6553200" y="4317206"/>
            <a:ext cx="4024313" cy="203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  	[[ 1  2  3]</a:t>
            </a:r>
          </a:p>
          <a:p>
            <a:pPr marL="0" indent="0">
              <a:buNone/>
            </a:pPr>
            <a:r>
              <a:rPr lang="en-US" dirty="0"/>
              <a:t> 	[ 4  5  6]</a:t>
            </a:r>
          </a:p>
          <a:p>
            <a:pPr marL="0" indent="0">
              <a:buNone/>
            </a:pPr>
            <a:r>
              <a:rPr lang="en-US" dirty="0"/>
              <a:t> 	[ 7  8  9]</a:t>
            </a:r>
          </a:p>
          <a:p>
            <a:pPr marL="0" indent="0">
              <a:buNone/>
            </a:pPr>
            <a:r>
              <a:rPr lang="en-US" dirty="0"/>
              <a:t> 	[10 11 12]] </a:t>
            </a:r>
          </a:p>
        </p:txBody>
      </p:sp>
    </p:spTree>
    <p:extLst>
      <p:ext uri="{BB962C8B-B14F-4D97-AF65-F5344CB8AC3E}">
        <p14:creationId xmlns:p14="http://schemas.microsoft.com/office/powerpoint/2010/main" val="29485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403B-A533-4343-8B92-C687D974E4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can reshape NumPy array into any shape as long as the elements required for reshaping are equal in both shapes.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EFE734-BD5A-E93C-A100-8199082C56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913606"/>
            <a:ext cx="5609618" cy="3101182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3AE51-0E51-4994-BA31-A578D68F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0013-951C-9593-DBCD-84D934A1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E3592-ADE4-4A22-63A8-556AA425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9A9E3C-319B-89AA-2D0C-F2561E430DF2}"/>
              </a:ext>
            </a:extLst>
          </p:cNvPr>
          <p:cNvSpPr txBox="1">
            <a:spLocks/>
          </p:cNvSpPr>
          <p:nvPr/>
        </p:nvSpPr>
        <p:spPr>
          <a:xfrm>
            <a:off x="6172202" y="4066381"/>
            <a:ext cx="5181600" cy="1398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9775" indent="-282575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4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6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3">
                  <a:lumMod val="75000"/>
                </a:schemeClr>
              </a:buClr>
              <a:buSzPct val="70000"/>
              <a:buFont typeface="Wingdings" panose="05000000000000000000" pitchFamily="2" charset="2"/>
              <a:buChar char="¤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&gt;&gt;  </a:t>
            </a:r>
            <a:r>
              <a:rPr lang="en-US" dirty="0" err="1"/>
              <a:t>ValueError</a:t>
            </a:r>
            <a:r>
              <a:rPr lang="en-US" dirty="0"/>
              <a:t>: cannot reshape array of size 8 into shape (3,3)</a:t>
            </a:r>
          </a:p>
        </p:txBody>
      </p:sp>
    </p:spTree>
    <p:extLst>
      <p:ext uri="{BB962C8B-B14F-4D97-AF65-F5344CB8AC3E}">
        <p14:creationId xmlns:p14="http://schemas.microsoft.com/office/powerpoint/2010/main" val="299344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4583F09-4CF3-AAC3-29E8-909993A6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Reshape with unknown dimension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FBB7CB-8B4E-B87D-1ED4-7C36A58F2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4343400" cy="37592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"unknown" dimension is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not have to specify an exact number for one of the dimensions in the reshape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Pass -1 as the value, and NumPy will calculate this number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7744F-FFF2-A9A5-5124-9A1C1FA7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7992-309F-177D-B3DD-61E27D98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Pham </a:t>
            </a:r>
            <a:r>
              <a:rPr lang="en-US" dirty="0" err="1"/>
              <a:t>Trung</a:t>
            </a:r>
            <a:r>
              <a:rPr lang="en-US" dirty="0"/>
              <a:t> Kien - Python NumPy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D9C9-9B0F-AF46-87BF-D92B9DC8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597D63-A21C-AB60-5C46-2791EF88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36" y="585489"/>
            <a:ext cx="6386637" cy="34150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57822D-D44F-F60E-E5F7-5652E543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35" y="4000500"/>
            <a:ext cx="1555671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036F-20C7-FB04-5497-CBC0AE06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the arrays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2BE084-DB6D-3324-CAFC-972335DF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4648200" cy="4873625"/>
          </a:xfrm>
        </p:spPr>
        <p:txBody>
          <a:bodyPr>
            <a:normAutofit/>
          </a:bodyPr>
          <a:lstStyle/>
          <a:p>
            <a:r>
              <a:rPr lang="en-US" sz="2800" dirty="0"/>
              <a:t>Flattening array means converting a multidimensional array into a 1D array.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707F-5A08-72C9-AF65-77359DE5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036B8-049A-9449-86CC-736118CB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4237A-C4F2-4E24-BD2D-28B97B6E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02BE-7648-19E8-AFF5-C9406831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81" y="1097067"/>
            <a:ext cx="6834719" cy="30504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311C9A-D731-C666-583D-0114F37561C7}"/>
              </a:ext>
            </a:extLst>
          </p:cNvPr>
          <p:cNvSpPr txBox="1"/>
          <p:nvPr/>
        </p:nvSpPr>
        <p:spPr>
          <a:xfrm>
            <a:off x="5362045" y="4147545"/>
            <a:ext cx="609361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&gt;&gt; [1 2 3 4 5 6]</a:t>
            </a:r>
          </a:p>
        </p:txBody>
      </p:sp>
    </p:spTree>
    <p:extLst>
      <p:ext uri="{BB962C8B-B14F-4D97-AF65-F5344CB8AC3E}">
        <p14:creationId xmlns:p14="http://schemas.microsoft.com/office/powerpoint/2010/main" val="26408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089-A8E6-27F4-ADBC-535D61F8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24D5-F8A2-6310-9C42-48E8B9A9E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24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NumPy stands for Numerical Python.</a:t>
            </a:r>
          </a:p>
          <a:p>
            <a:r>
              <a:rPr lang="en-US" dirty="0"/>
              <a:t>NumPy is a open-source Python library:</a:t>
            </a:r>
          </a:p>
          <a:p>
            <a:pPr lvl="1"/>
            <a:r>
              <a:rPr lang="en-US" dirty="0"/>
              <a:t>Written partially in Python, but most of the parts are written in C or C++.</a:t>
            </a:r>
          </a:p>
          <a:p>
            <a:pPr lvl="1"/>
            <a:r>
              <a:rPr lang="en-US" dirty="0"/>
              <a:t>Work efficiently with arrays and matrices (multi-dimensional arrays)</a:t>
            </a:r>
          </a:p>
          <a:p>
            <a:pPr lvl="1"/>
            <a:r>
              <a:rPr lang="en-US" dirty="0"/>
              <a:t>Offer efficient numerical operations on large quantities of data</a:t>
            </a:r>
          </a:p>
          <a:p>
            <a:r>
              <a:rPr lang="en-US" dirty="0"/>
              <a:t>NumPy array:</a:t>
            </a:r>
          </a:p>
          <a:p>
            <a:pPr lvl="1"/>
            <a:r>
              <a:rPr lang="en-US" dirty="0"/>
              <a:t>Can hold homogeneous data-types.</a:t>
            </a:r>
          </a:p>
          <a:p>
            <a:pPr lvl="1"/>
            <a:r>
              <a:rPr lang="en-US" dirty="0"/>
              <a:t>More flexible than normal Python list.</a:t>
            </a:r>
          </a:p>
          <a:p>
            <a:pPr lvl="1"/>
            <a:r>
              <a:rPr lang="en-US" dirty="0"/>
              <a:t>More high-processing-speed than list.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A73C-5A04-1E34-6B06-C1641526A5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E3563-A334-0A74-7F2E-33C34D58F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D397-D0A0-9855-B243-5FE28A617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B590-0CD6-3BF6-1134-582B98FC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vs List?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B79B-47E1-7C0E-04A8-F5AC32BFE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97D56-8454-1253-6940-2C8C7AC0F9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Collection of homogeneous data-types.</a:t>
            </a:r>
          </a:p>
          <a:p>
            <a:r>
              <a:rPr lang="en-US" dirty="0"/>
              <a:t>Store data in contiguous memory locations.</a:t>
            </a:r>
          </a:p>
          <a:p>
            <a:r>
              <a:rPr lang="en-US" dirty="0"/>
              <a:t>Smaller memory consumption.</a:t>
            </a:r>
          </a:p>
          <a:p>
            <a:r>
              <a:rPr lang="en-US" dirty="0"/>
              <a:t>Better runtime behavior.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4AB1F-83C3-A06C-D932-C1BA88430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E6D59-7BA3-67C5-92E1-58F48179DD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Collections of heterogeneous data types.</a:t>
            </a:r>
          </a:p>
          <a:p>
            <a:r>
              <a:rPr lang="en-US" dirty="0"/>
              <a:t>Store data in non-contiguous memory locations.</a:t>
            </a:r>
          </a:p>
          <a:p>
            <a:r>
              <a:rPr lang="en-US" dirty="0"/>
              <a:t>Core python.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C5CB-EB56-957A-2B81-BABD4E1F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3735C-7501-2EAE-B114-F84E6F53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2CC6C-5607-9A27-77D2-CFE90452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3D090D2-DC4F-DDD9-A85C-CA1819648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Install NumPy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C679859-7796-C9CC-00A6-D6D53A10E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21CE2F-2EDB-EA78-52E2-BA330D73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B6963-C674-92E3-B5F3-C94F84B1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70F7B-5913-F007-F10F-114E312A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1ACC-5009-21A1-AB85-5F29459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168C-60FC-AE6E-ACF3-A278DA9B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Python and PIP before installing NumPy:</a:t>
            </a:r>
          </a:p>
          <a:p>
            <a:pPr lvl="1"/>
            <a:r>
              <a:rPr lang="en-US" dirty="0"/>
              <a:t>PIP: a package manager for Python packages, or modules</a:t>
            </a:r>
          </a:p>
          <a:p>
            <a:pPr lvl="1"/>
            <a:r>
              <a:rPr lang="en-US" dirty="0"/>
              <a:t>Python version 3.4 or later, PIP is included by default.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3F31-BAA5-42F9-6DDC-11AAA5C9FD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11C1C-77B4-8516-5BCF-979C94510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FE83-62B3-50DB-C8FB-60CC1D778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55CA-8CBC-B872-3ADB-4196A83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PIP installed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5CEEC-A5FE-578B-053A-4284ADD7B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089232" cy="1014437"/>
          </a:xfrm>
        </p:spPr>
        <p:txBody>
          <a:bodyPr/>
          <a:lstStyle/>
          <a:p>
            <a:r>
              <a:rPr lang="en-US" dirty="0"/>
              <a:t>Use ‘pip –version’ command in </a:t>
            </a:r>
            <a:r>
              <a:rPr lang="en-US" dirty="0" err="1"/>
              <a:t>cmd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BF99A3-B2D3-6F74-1FFC-83D311C7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5" y="3139808"/>
            <a:ext cx="11728130" cy="101443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9695B-C021-1E0F-7AC1-44CC56E1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9E303-2BBF-1437-CFD0-8268EE93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6E2E-3317-FA12-BE7D-4D6405FB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1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D42628-B3FF-2855-D420-F6D9041D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import NumPy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FF92E8-48FA-8208-4D6B-D3FB69A64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Using ‘pip install </a:t>
            </a:r>
            <a:r>
              <a:rPr lang="en-US" dirty="0" err="1"/>
              <a:t>numpy</a:t>
            </a:r>
            <a:r>
              <a:rPr lang="en-US" dirty="0"/>
              <a:t>’ to install NumPy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33EC05-E8C7-F175-3D1A-6E31A48DAB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 NumPy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D75AEA-3D61-D894-0611-24221818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9" y="2849672"/>
            <a:ext cx="5526471" cy="6727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3CF55E-4DE1-94BD-B948-1573DD12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67" y="2710912"/>
            <a:ext cx="4403866" cy="95030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DF92F-DEE5-3155-DE4D-146896EA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6C731-0E6E-E4C2-8189-8F827C4F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Pham Trung Kien - Python 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223B0-6C19-B255-4B26-A3DD1727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4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723</TotalTime>
  <Words>1372</Words>
  <Application>Microsoft Office PowerPoint</Application>
  <PresentationFormat>Widescreen</PresentationFormat>
  <Paragraphs>259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Consolas</vt:lpstr>
      <vt:lpstr>Times New Roman</vt:lpstr>
      <vt:lpstr>Wingdings</vt:lpstr>
      <vt:lpstr>Watermark Design Template</vt:lpstr>
      <vt:lpstr>Python NumPy</vt:lpstr>
      <vt:lpstr>Agenda</vt:lpstr>
      <vt:lpstr>1. What is NumPy?</vt:lpstr>
      <vt:lpstr>Definition</vt:lpstr>
      <vt:lpstr>NumPy vs List?</vt:lpstr>
      <vt:lpstr>2. Install NumPy</vt:lpstr>
      <vt:lpstr>PowerPoint Presentation</vt:lpstr>
      <vt:lpstr>Check if PIP installed</vt:lpstr>
      <vt:lpstr>Install and import NumPy</vt:lpstr>
      <vt:lpstr>3. Create and Use NumPy array</vt:lpstr>
      <vt:lpstr>Create NumPy array</vt:lpstr>
      <vt:lpstr>Create ndarray from array-like objects</vt:lpstr>
      <vt:lpstr>PowerPoint Presentation</vt:lpstr>
      <vt:lpstr>Dimensions in Arrays</vt:lpstr>
      <vt:lpstr>Dimensions in Arrays</vt:lpstr>
      <vt:lpstr>NumPy Array Indexing</vt:lpstr>
      <vt:lpstr>Access n-d Arrays</vt:lpstr>
      <vt:lpstr>Access n-d Arrays</vt:lpstr>
      <vt:lpstr>NumPy Array Slicing</vt:lpstr>
      <vt:lpstr>NumPy Data Types</vt:lpstr>
      <vt:lpstr>Check the data type of an array </vt:lpstr>
      <vt:lpstr>Creating Arrays With a Defined Data Type</vt:lpstr>
      <vt:lpstr>PowerPoint Presentation</vt:lpstr>
      <vt:lpstr>PowerPoint Presentation</vt:lpstr>
      <vt:lpstr>Converting Data Type on Existing Arrays</vt:lpstr>
      <vt:lpstr>NumPy Array Copy vs View</vt:lpstr>
      <vt:lpstr>PowerPoint Presentation</vt:lpstr>
      <vt:lpstr>Check if Array Owns its Data</vt:lpstr>
      <vt:lpstr>NumPy Array Shape</vt:lpstr>
      <vt:lpstr>PowerPoint Presentation</vt:lpstr>
      <vt:lpstr>NumPy Array Reshaping</vt:lpstr>
      <vt:lpstr>PowerPoint Presentation</vt:lpstr>
      <vt:lpstr>Reshape with unknown dimension</vt:lpstr>
      <vt:lpstr>Flattening the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NumPy</dc:title>
  <dc:creator>Kien Pham</dc:creator>
  <cp:lastModifiedBy>Kien Pham</cp:lastModifiedBy>
  <cp:revision>11</cp:revision>
  <dcterms:created xsi:type="dcterms:W3CDTF">2022-12-13T15:18:45Z</dcterms:created>
  <dcterms:modified xsi:type="dcterms:W3CDTF">2022-12-14T15:55:57Z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