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63" r:id="rId2"/>
    <p:sldId id="259" r:id="rId3"/>
    <p:sldId id="280" r:id="rId4"/>
    <p:sldId id="266" r:id="rId5"/>
    <p:sldId id="267" r:id="rId6"/>
    <p:sldId id="281" r:id="rId7"/>
    <p:sldId id="268" r:id="rId8"/>
    <p:sldId id="269" r:id="rId9"/>
    <p:sldId id="271" r:id="rId10"/>
    <p:sldId id="282" r:id="rId11"/>
    <p:sldId id="270" r:id="rId12"/>
    <p:sldId id="272" r:id="rId13"/>
    <p:sldId id="273" r:id="rId14"/>
    <p:sldId id="297" r:id="rId15"/>
    <p:sldId id="298" r:id="rId16"/>
    <p:sldId id="276" r:id="rId17"/>
    <p:sldId id="277" r:id="rId18"/>
    <p:sldId id="299" r:id="rId19"/>
    <p:sldId id="278" r:id="rId20"/>
    <p:sldId id="279" r:id="rId21"/>
    <p:sldId id="300" r:id="rId22"/>
    <p:sldId id="285" r:id="rId23"/>
    <p:sldId id="284" r:id="rId24"/>
    <p:sldId id="286" r:id="rId25"/>
    <p:sldId id="287" r:id="rId26"/>
    <p:sldId id="288" r:id="rId27"/>
    <p:sldId id="289" r:id="rId28"/>
    <p:sldId id="291" r:id="rId29"/>
    <p:sldId id="292" r:id="rId30"/>
    <p:sldId id="293" r:id="rId31"/>
    <p:sldId id="294" r:id="rId32"/>
    <p:sldId id="295" r:id="rId33"/>
    <p:sldId id="296" r:id="rId34"/>
    <p:sldId id="301" r:id="rId35"/>
    <p:sldId id="302" r:id="rId36"/>
    <p:sldId id="303" r:id="rId37"/>
    <p:sldId id="304"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704" autoAdjust="0"/>
  </p:normalViewPr>
  <p:slideViewPr>
    <p:cSldViewPr snapToGrid="0">
      <p:cViewPr varScale="1">
        <p:scale>
          <a:sx n="81" d="100"/>
          <a:sy n="81" d="100"/>
        </p:scale>
        <p:origin x="614" y="67"/>
      </p:cViewPr>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t>12/23/2022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t>1</a:t>
            </a:fld>
            <a:endParaRPr lang="en-US"/>
          </a:p>
        </p:txBody>
      </p:sp>
    </p:spTree>
    <p:extLst>
      <p:ext uri="{BB962C8B-B14F-4D97-AF65-F5344CB8AC3E}">
        <p14:creationId xmlns:p14="http://schemas.microsoft.com/office/powerpoint/2010/main" val="423392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r>
              <a:rPr lang="en-US"/>
              <a:t>12/14/2022</a:t>
            </a:r>
          </a:p>
        </p:txBody>
      </p:sp>
      <p:sp>
        <p:nvSpPr>
          <p:cNvPr id="29" name="Footer Placeholder 28"/>
          <p:cNvSpPr>
            <a:spLocks noGrp="1"/>
          </p:cNvSpPr>
          <p:nvPr>
            <p:ph type="ftr" sz="quarter" idx="11"/>
          </p:nvPr>
        </p:nvSpPr>
        <p:spPr/>
        <p:txBody>
          <a:bodyPr/>
          <a:lstStyle/>
          <a:p>
            <a:r>
              <a:rPr lang="en-US"/>
              <a:t>Pham Trung Kien - Python NumPy</a:t>
            </a:r>
            <a:endParaRPr lang="en-US" dirty="0"/>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12/14/2022</a:t>
            </a:r>
          </a:p>
        </p:txBody>
      </p:sp>
      <p:sp>
        <p:nvSpPr>
          <p:cNvPr id="8" name="Footer Placeholder 7"/>
          <p:cNvSpPr>
            <a:spLocks noGrp="1"/>
          </p:cNvSpPr>
          <p:nvPr>
            <p:ph type="ftr" sz="quarter" idx="11"/>
          </p:nvPr>
        </p:nvSpPr>
        <p:spPr/>
        <p:txBody>
          <a:bodyPr/>
          <a:lstStyle/>
          <a:p>
            <a:r>
              <a:rPr lang="en-US"/>
              <a:t>Pham Trung Kien - Python NumPy</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12/14/2022</a:t>
            </a:r>
          </a:p>
        </p:txBody>
      </p:sp>
      <p:sp>
        <p:nvSpPr>
          <p:cNvPr id="8" name="Footer Placeholder 7"/>
          <p:cNvSpPr>
            <a:spLocks noGrp="1"/>
          </p:cNvSpPr>
          <p:nvPr>
            <p:ph type="ftr" sz="quarter" idx="11"/>
          </p:nvPr>
        </p:nvSpPr>
        <p:spPr/>
        <p:txBody>
          <a:bodyPr/>
          <a:lstStyle/>
          <a:p>
            <a:r>
              <a:rPr lang="en-US"/>
              <a:t>Pham Trung Kien - Python NumPy</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r>
              <a:rPr lang="en-US"/>
              <a:t>12/14/2022</a:t>
            </a:r>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a:t>Pham Trung Kien - Python NumPy</a:t>
            </a:r>
            <a:endParaRPr lang="en-US" dirty="0"/>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12/14/2022</a:t>
            </a:r>
          </a:p>
        </p:txBody>
      </p:sp>
      <p:sp>
        <p:nvSpPr>
          <p:cNvPr id="8" name="Footer Placeholder 7"/>
          <p:cNvSpPr>
            <a:spLocks noGrp="1"/>
          </p:cNvSpPr>
          <p:nvPr>
            <p:ph type="ftr" sz="quarter" idx="11"/>
          </p:nvPr>
        </p:nvSpPr>
        <p:spPr/>
        <p:txBody>
          <a:bodyPr/>
          <a:lstStyle/>
          <a:p>
            <a:r>
              <a:rPr lang="en-US"/>
              <a:t>Pham Trung Kien - Python NumPy</a:t>
            </a:r>
            <a:endParaRPr lang="en-US" dirty="0"/>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r>
              <a:rPr lang="en-US"/>
              <a:t>12/14/2022</a:t>
            </a:r>
          </a:p>
        </p:txBody>
      </p:sp>
      <p:sp>
        <p:nvSpPr>
          <p:cNvPr id="9" name="Footer Placeholder 8"/>
          <p:cNvSpPr>
            <a:spLocks noGrp="1"/>
          </p:cNvSpPr>
          <p:nvPr>
            <p:ph type="ftr" sz="quarter" idx="11"/>
          </p:nvPr>
        </p:nvSpPr>
        <p:spPr/>
        <p:txBody>
          <a:bodyPr/>
          <a:lstStyle/>
          <a:p>
            <a:r>
              <a:rPr lang="en-US"/>
              <a:t>Pham Trung Kien - Python NumPy</a:t>
            </a:r>
            <a:endParaRPr lang="en-US" dirty="0"/>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r>
              <a:rPr lang="en-US"/>
              <a:t>12/14/2022</a:t>
            </a:r>
          </a:p>
        </p:txBody>
      </p:sp>
      <p:sp>
        <p:nvSpPr>
          <p:cNvPr id="11" name="Footer Placeholder 10"/>
          <p:cNvSpPr>
            <a:spLocks noGrp="1"/>
          </p:cNvSpPr>
          <p:nvPr>
            <p:ph type="ftr" sz="quarter" idx="11"/>
          </p:nvPr>
        </p:nvSpPr>
        <p:spPr/>
        <p:txBody>
          <a:bodyPr/>
          <a:lstStyle/>
          <a:p>
            <a:r>
              <a:rPr lang="en-US"/>
              <a:t>Pham Trung Kien - Python NumPy</a:t>
            </a:r>
            <a:endParaRPr lang="en-US" dirty="0"/>
          </a:p>
        </p:txBody>
      </p:sp>
      <p:sp>
        <p:nvSpPr>
          <p:cNvPr id="12" name="Slide Number Placeholder 11"/>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r>
              <a:rPr lang="en-US"/>
              <a:t>12/14/2022</a:t>
            </a:r>
          </a:p>
        </p:txBody>
      </p:sp>
      <p:sp>
        <p:nvSpPr>
          <p:cNvPr id="7" name="Footer Placeholder 6"/>
          <p:cNvSpPr>
            <a:spLocks noGrp="1"/>
          </p:cNvSpPr>
          <p:nvPr>
            <p:ph type="ftr" sz="quarter" idx="11"/>
          </p:nvPr>
        </p:nvSpPr>
        <p:spPr/>
        <p:txBody>
          <a:bodyPr/>
          <a:lstStyle/>
          <a:p>
            <a:r>
              <a:rPr lang="en-US"/>
              <a:t>Pham Trung Kien - Python NumPy</a:t>
            </a:r>
            <a:endParaRPr lang="en-US" dirty="0"/>
          </a:p>
        </p:txBody>
      </p:sp>
      <p:sp>
        <p:nvSpPr>
          <p:cNvPr id="8" name="Slide Number Placeholder 7"/>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12/14/2022</a:t>
            </a:r>
          </a:p>
        </p:txBody>
      </p:sp>
      <p:sp>
        <p:nvSpPr>
          <p:cNvPr id="6" name="Footer Placeholder 5"/>
          <p:cNvSpPr>
            <a:spLocks noGrp="1"/>
          </p:cNvSpPr>
          <p:nvPr>
            <p:ph type="ftr" sz="quarter" idx="11"/>
          </p:nvPr>
        </p:nvSpPr>
        <p:spPr/>
        <p:txBody>
          <a:bodyPr/>
          <a:lstStyle/>
          <a:p>
            <a:r>
              <a:rPr lang="en-US"/>
              <a:t>Pham Trung Kien - Python NumPy</a:t>
            </a:r>
            <a:endParaRPr lang="en-US" dirty="0"/>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12/14/2022</a:t>
            </a:r>
          </a:p>
        </p:txBody>
      </p:sp>
      <p:sp>
        <p:nvSpPr>
          <p:cNvPr id="9" name="Footer Placeholder 8"/>
          <p:cNvSpPr>
            <a:spLocks noGrp="1"/>
          </p:cNvSpPr>
          <p:nvPr>
            <p:ph type="ftr" sz="quarter" idx="11"/>
          </p:nvPr>
        </p:nvSpPr>
        <p:spPr/>
        <p:txBody>
          <a:bodyPr/>
          <a:lstStyle/>
          <a:p>
            <a:r>
              <a:rPr lang="en-US"/>
              <a:t>Pham Trung Kien - Python NumPy</a:t>
            </a:r>
            <a:endParaRPr lang="en-US" dirty="0"/>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12/14/2022</a:t>
            </a:r>
          </a:p>
        </p:txBody>
      </p:sp>
      <p:sp>
        <p:nvSpPr>
          <p:cNvPr id="9" name="Footer Placeholder 8"/>
          <p:cNvSpPr>
            <a:spLocks noGrp="1"/>
          </p:cNvSpPr>
          <p:nvPr>
            <p:ph type="ftr" sz="quarter" idx="11"/>
          </p:nvPr>
        </p:nvSpPr>
        <p:spPr/>
        <p:txBody>
          <a:bodyPr/>
          <a:lstStyle/>
          <a:p>
            <a:r>
              <a:rPr lang="en-US"/>
              <a:t>Pham Trung Kien - Python NumPy</a:t>
            </a:r>
            <a:endParaRPr lang="en-US" dirty="0"/>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userDrawn="1"/>
        </p:nvGrpSpPr>
        <p:grpSpPr>
          <a:xfrm>
            <a:off x="1860687" y="450998"/>
            <a:ext cx="7620000" cy="1139952"/>
            <a:chOff x="1860687" y="450998"/>
            <a:chExt cx="7620000" cy="1139952"/>
          </a:xfrm>
        </p:grpSpPr>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r>
              <a:rPr lang="en-US"/>
              <a:t>12/14/2022</a:t>
            </a:r>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a:t>Pham Trung Kien - Python NumPy</a:t>
            </a:r>
            <a:endParaRPr lang="en-US" dirty="0"/>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dirty="0"/>
              <a:t>Python NumPy</a:t>
            </a:r>
          </a:p>
        </p:txBody>
      </p:sp>
      <p:sp>
        <p:nvSpPr>
          <p:cNvPr id="10" name="Subtitle 9"/>
          <p:cNvSpPr>
            <a:spLocks noGrp="1"/>
          </p:cNvSpPr>
          <p:nvPr>
            <p:ph type="subTitle" idx="1"/>
          </p:nvPr>
        </p:nvSpPr>
        <p:spPr/>
        <p:txBody>
          <a:bodyPr/>
          <a:lstStyle/>
          <a:p>
            <a:r>
              <a:rPr lang="en-US" dirty="0"/>
              <a:t>Pham </a:t>
            </a:r>
            <a:r>
              <a:rPr lang="en-US" dirty="0" err="1"/>
              <a:t>Trung</a:t>
            </a:r>
            <a:r>
              <a:rPr lang="en-US" dirty="0"/>
              <a:t> Kien </a:t>
            </a:r>
          </a:p>
          <a:p>
            <a:r>
              <a:rPr lang="en-US" dirty="0"/>
              <a:t>kienptgch200815@fpt.edu.vn</a:t>
            </a:r>
          </a:p>
        </p:txBody>
      </p:sp>
      <p:sp>
        <p:nvSpPr>
          <p:cNvPr id="2" name="Date Placeholder 1">
            <a:extLst>
              <a:ext uri="{FF2B5EF4-FFF2-40B4-BE49-F238E27FC236}">
                <a16:creationId xmlns:a16="http://schemas.microsoft.com/office/drawing/2014/main" id="{54A57C23-4DD7-6CF8-A5EA-DD4D65393760}"/>
              </a:ext>
            </a:extLst>
          </p:cNvPr>
          <p:cNvSpPr>
            <a:spLocks noGrp="1"/>
          </p:cNvSpPr>
          <p:nvPr>
            <p:ph type="dt" sz="half" idx="10"/>
          </p:nvPr>
        </p:nvSpPr>
        <p:spPr/>
        <p:txBody>
          <a:bodyPr/>
          <a:lstStyle/>
          <a:p>
            <a:r>
              <a:rPr lang="en-US"/>
              <a:t>12/14/2022</a:t>
            </a:r>
          </a:p>
        </p:txBody>
      </p:sp>
      <p:sp>
        <p:nvSpPr>
          <p:cNvPr id="3" name="Footer Placeholder 2">
            <a:extLst>
              <a:ext uri="{FF2B5EF4-FFF2-40B4-BE49-F238E27FC236}">
                <a16:creationId xmlns:a16="http://schemas.microsoft.com/office/drawing/2014/main" id="{356885A8-2149-4B3A-71F6-B29FF2192C6E}"/>
              </a:ext>
            </a:extLst>
          </p:cNvPr>
          <p:cNvSpPr>
            <a:spLocks noGrp="1"/>
          </p:cNvSpPr>
          <p:nvPr>
            <p:ph type="ftr" sz="quarter" idx="11"/>
          </p:nvPr>
        </p:nvSpPr>
        <p:spPr/>
        <p:txBody>
          <a:bodyPr/>
          <a:lstStyle/>
          <a:p>
            <a:r>
              <a:rPr lang="en-US"/>
              <a:t>Pham Trung Kien - Python NumPy</a:t>
            </a:r>
            <a:endParaRPr lang="en-US" dirty="0"/>
          </a:p>
        </p:txBody>
      </p:sp>
      <p:sp>
        <p:nvSpPr>
          <p:cNvPr id="4" name="Slide Number Placeholder 3">
            <a:extLst>
              <a:ext uri="{FF2B5EF4-FFF2-40B4-BE49-F238E27FC236}">
                <a16:creationId xmlns:a16="http://schemas.microsoft.com/office/drawing/2014/main" id="{F7641CB7-13BB-157E-873C-2734FBD5F1E9}"/>
              </a:ext>
            </a:extLst>
          </p:cNvPr>
          <p:cNvSpPr>
            <a:spLocks noGrp="1"/>
          </p:cNvSpPr>
          <p:nvPr>
            <p:ph type="sldNum" sz="quarter" idx="12"/>
          </p:nvPr>
        </p:nvSpPr>
        <p:spPr/>
        <p:txBody>
          <a:bodyPr/>
          <a:lstStyle/>
          <a:p>
            <a:fld id="{C62155A9-2BEA-4E1A-A809-3AB570F0F126}" type="slidenum">
              <a:rPr lang="en-US" smtClean="0"/>
              <a:pPr/>
              <a:t>1</a:t>
            </a:fld>
            <a:endParaRPr lang="en-US"/>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FF3401-1A13-2FF2-6D96-9F487B8DE3E8}"/>
              </a:ext>
            </a:extLst>
          </p:cNvPr>
          <p:cNvSpPr>
            <a:spLocks noGrp="1"/>
          </p:cNvSpPr>
          <p:nvPr>
            <p:ph type="ctrTitle"/>
          </p:nvPr>
        </p:nvSpPr>
        <p:spPr/>
        <p:txBody>
          <a:bodyPr>
            <a:normAutofit/>
          </a:bodyPr>
          <a:lstStyle/>
          <a:p>
            <a:r>
              <a:rPr lang="en-US" dirty="0"/>
              <a:t>3. Create and Use NumPy array</a:t>
            </a:r>
          </a:p>
        </p:txBody>
      </p:sp>
      <p:sp>
        <p:nvSpPr>
          <p:cNvPr id="9" name="Subtitle 8">
            <a:extLst>
              <a:ext uri="{FF2B5EF4-FFF2-40B4-BE49-F238E27FC236}">
                <a16:creationId xmlns:a16="http://schemas.microsoft.com/office/drawing/2014/main" id="{D1453D80-E2A3-AB1B-24F0-71F39897889E}"/>
              </a:ext>
            </a:extLst>
          </p:cNvPr>
          <p:cNvSpPr>
            <a:spLocks noGrp="1"/>
          </p:cNvSpPr>
          <p:nvPr>
            <p:ph type="subTitle" idx="1"/>
          </p:nvPr>
        </p:nvSpPr>
        <p:spPr/>
        <p:txBody>
          <a:bodyPr/>
          <a:lstStyle/>
          <a:p>
            <a:endParaRPr lang="en-US"/>
          </a:p>
        </p:txBody>
      </p:sp>
      <p:sp>
        <p:nvSpPr>
          <p:cNvPr id="5" name="Date Placeholder 4">
            <a:extLst>
              <a:ext uri="{FF2B5EF4-FFF2-40B4-BE49-F238E27FC236}">
                <a16:creationId xmlns:a16="http://schemas.microsoft.com/office/drawing/2014/main" id="{1F5B60BC-B537-B0F0-82A8-6D3E181E5C47}"/>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CFFB1050-E6D8-BD5A-C3FF-6852E586DBEF}"/>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F5ED062F-124D-E105-EE79-352732E1E2BA}"/>
              </a:ext>
            </a:extLst>
          </p:cNvPr>
          <p:cNvSpPr>
            <a:spLocks noGrp="1"/>
          </p:cNvSpPr>
          <p:nvPr>
            <p:ph type="sldNum" sz="quarter" idx="12"/>
          </p:nvPr>
        </p:nvSpPr>
        <p:spPr/>
        <p:txBody>
          <a:bodyPr/>
          <a:lstStyle/>
          <a:p>
            <a:fld id="{C62155A9-2BEA-4E1A-A809-3AB570F0F126}" type="slidenum">
              <a:rPr lang="en-US" smtClean="0"/>
              <a:pPr/>
              <a:t>10</a:t>
            </a:fld>
            <a:endParaRPr lang="en-US"/>
          </a:p>
        </p:txBody>
      </p:sp>
    </p:spTree>
    <p:extLst>
      <p:ext uri="{BB962C8B-B14F-4D97-AF65-F5344CB8AC3E}">
        <p14:creationId xmlns:p14="http://schemas.microsoft.com/office/powerpoint/2010/main" val="169515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B1DC-8EF0-57AD-B08B-C44044AE1F3F}"/>
              </a:ext>
            </a:extLst>
          </p:cNvPr>
          <p:cNvSpPr>
            <a:spLocks noGrp="1"/>
          </p:cNvSpPr>
          <p:nvPr>
            <p:ph type="title"/>
          </p:nvPr>
        </p:nvSpPr>
        <p:spPr/>
        <p:txBody>
          <a:bodyPr>
            <a:normAutofit/>
          </a:bodyPr>
          <a:lstStyle/>
          <a:p>
            <a:r>
              <a:rPr lang="en-US" dirty="0"/>
              <a:t>Create NumPy array</a:t>
            </a:r>
          </a:p>
        </p:txBody>
      </p:sp>
      <p:sp>
        <p:nvSpPr>
          <p:cNvPr id="6" name="Content Placeholder 5">
            <a:extLst>
              <a:ext uri="{FF2B5EF4-FFF2-40B4-BE49-F238E27FC236}">
                <a16:creationId xmlns:a16="http://schemas.microsoft.com/office/drawing/2014/main" id="{0E7601BC-FF72-9EED-99F6-D31A743BB419}"/>
              </a:ext>
            </a:extLst>
          </p:cNvPr>
          <p:cNvSpPr>
            <a:spLocks noGrp="1"/>
          </p:cNvSpPr>
          <p:nvPr>
            <p:ph sz="half" idx="1"/>
          </p:nvPr>
        </p:nvSpPr>
        <p:spPr/>
        <p:txBody>
          <a:bodyPr/>
          <a:lstStyle/>
          <a:p>
            <a:r>
              <a:rPr lang="en-US" dirty="0"/>
              <a:t>NumPy is used to work with arrays</a:t>
            </a:r>
          </a:p>
          <a:p>
            <a:r>
              <a:rPr lang="en-US" dirty="0"/>
              <a:t>The array object in NumPy is called </a:t>
            </a:r>
            <a:r>
              <a:rPr lang="en-US" dirty="0" err="1">
                <a:solidFill>
                  <a:srgbClr val="FF0000"/>
                </a:solidFill>
              </a:rPr>
              <a:t>ndarray</a:t>
            </a:r>
            <a:endParaRPr lang="en-US" dirty="0">
              <a:solidFill>
                <a:srgbClr val="FF0000"/>
              </a:solidFill>
            </a:endParaRPr>
          </a:p>
          <a:p>
            <a:pPr marL="0" indent="0">
              <a:buNone/>
            </a:pPr>
            <a:r>
              <a:rPr lang="en-US" dirty="0">
                <a:solidFill>
                  <a:srgbClr val="FF0000"/>
                </a:solidFill>
              </a:rPr>
              <a:t>	</a:t>
            </a:r>
            <a:r>
              <a:rPr lang="en-US" dirty="0"/>
              <a:t>(n-dimensional array)</a:t>
            </a:r>
          </a:p>
          <a:p>
            <a:r>
              <a:rPr lang="en-US" dirty="0"/>
              <a:t>Using the array() function to create a NumPy </a:t>
            </a:r>
            <a:r>
              <a:rPr lang="en-US" dirty="0" err="1">
                <a:solidFill>
                  <a:srgbClr val="FF0000"/>
                </a:solidFill>
              </a:rPr>
              <a:t>ndarray</a:t>
            </a:r>
            <a:r>
              <a:rPr lang="en-US" dirty="0">
                <a:solidFill>
                  <a:srgbClr val="FF0000"/>
                </a:solidFill>
              </a:rPr>
              <a:t> </a:t>
            </a:r>
            <a:r>
              <a:rPr lang="en-US" dirty="0"/>
              <a:t>object</a:t>
            </a:r>
          </a:p>
        </p:txBody>
      </p:sp>
      <p:pic>
        <p:nvPicPr>
          <p:cNvPr id="9" name="Content Placeholder 8">
            <a:extLst>
              <a:ext uri="{FF2B5EF4-FFF2-40B4-BE49-F238E27FC236}">
                <a16:creationId xmlns:a16="http://schemas.microsoft.com/office/drawing/2014/main" id="{3A1C266F-088B-ABEA-04D1-506B9966C6D9}"/>
              </a:ext>
            </a:extLst>
          </p:cNvPr>
          <p:cNvPicPr>
            <a:picLocks noGrp="1" noChangeAspect="1"/>
          </p:cNvPicPr>
          <p:nvPr>
            <p:ph sz="half" idx="2"/>
          </p:nvPr>
        </p:nvPicPr>
        <p:blipFill>
          <a:blip r:embed="rId2"/>
          <a:stretch>
            <a:fillRect/>
          </a:stretch>
        </p:blipFill>
        <p:spPr>
          <a:xfrm>
            <a:off x="6096000" y="1690688"/>
            <a:ext cx="5975567" cy="2790620"/>
          </a:xfrm>
        </p:spPr>
      </p:pic>
      <p:pic>
        <p:nvPicPr>
          <p:cNvPr id="11" name="Picture 10">
            <a:extLst>
              <a:ext uri="{FF2B5EF4-FFF2-40B4-BE49-F238E27FC236}">
                <a16:creationId xmlns:a16="http://schemas.microsoft.com/office/drawing/2014/main" id="{9F7BFF5C-2619-A365-DFA9-FAC4757EA02F}"/>
              </a:ext>
            </a:extLst>
          </p:cNvPr>
          <p:cNvPicPr>
            <a:picLocks noChangeAspect="1"/>
          </p:cNvPicPr>
          <p:nvPr/>
        </p:nvPicPr>
        <p:blipFill>
          <a:blip r:embed="rId3"/>
          <a:stretch>
            <a:fillRect/>
          </a:stretch>
        </p:blipFill>
        <p:spPr>
          <a:xfrm>
            <a:off x="6091373" y="4775790"/>
            <a:ext cx="5564973" cy="1182557"/>
          </a:xfrm>
          <a:prstGeom prst="rect">
            <a:avLst/>
          </a:prstGeom>
        </p:spPr>
      </p:pic>
      <p:sp>
        <p:nvSpPr>
          <p:cNvPr id="12" name="Date Placeholder 11">
            <a:extLst>
              <a:ext uri="{FF2B5EF4-FFF2-40B4-BE49-F238E27FC236}">
                <a16:creationId xmlns:a16="http://schemas.microsoft.com/office/drawing/2014/main" id="{272508EE-50E9-22B6-0BF5-6A70E125C93B}"/>
              </a:ext>
            </a:extLst>
          </p:cNvPr>
          <p:cNvSpPr>
            <a:spLocks noGrp="1"/>
          </p:cNvSpPr>
          <p:nvPr>
            <p:ph type="dt" sz="half" idx="10"/>
          </p:nvPr>
        </p:nvSpPr>
        <p:spPr/>
        <p:txBody>
          <a:bodyPr/>
          <a:lstStyle/>
          <a:p>
            <a:r>
              <a:rPr lang="en-US"/>
              <a:t>12/14/2022</a:t>
            </a:r>
          </a:p>
        </p:txBody>
      </p:sp>
      <p:sp>
        <p:nvSpPr>
          <p:cNvPr id="13" name="Footer Placeholder 12">
            <a:extLst>
              <a:ext uri="{FF2B5EF4-FFF2-40B4-BE49-F238E27FC236}">
                <a16:creationId xmlns:a16="http://schemas.microsoft.com/office/drawing/2014/main" id="{A4632FB9-CDDE-702B-5D8A-48034EF11BB0}"/>
              </a:ext>
            </a:extLst>
          </p:cNvPr>
          <p:cNvSpPr>
            <a:spLocks noGrp="1"/>
          </p:cNvSpPr>
          <p:nvPr>
            <p:ph type="ftr" sz="quarter" idx="11"/>
          </p:nvPr>
        </p:nvSpPr>
        <p:spPr/>
        <p:txBody>
          <a:bodyPr/>
          <a:lstStyle/>
          <a:p>
            <a:r>
              <a:rPr lang="en-US"/>
              <a:t>Pham Trung Kien - Python NumPy</a:t>
            </a:r>
            <a:endParaRPr lang="en-US" dirty="0"/>
          </a:p>
        </p:txBody>
      </p:sp>
      <p:sp>
        <p:nvSpPr>
          <p:cNvPr id="14" name="Slide Number Placeholder 13">
            <a:extLst>
              <a:ext uri="{FF2B5EF4-FFF2-40B4-BE49-F238E27FC236}">
                <a16:creationId xmlns:a16="http://schemas.microsoft.com/office/drawing/2014/main" id="{7A85A615-76C6-669F-7B78-9B6AD863D22C}"/>
              </a:ext>
            </a:extLst>
          </p:cNvPr>
          <p:cNvSpPr>
            <a:spLocks noGrp="1"/>
          </p:cNvSpPr>
          <p:nvPr>
            <p:ph type="sldNum" sz="quarter" idx="12"/>
          </p:nvPr>
        </p:nvSpPr>
        <p:spPr/>
        <p:txBody>
          <a:bodyPr/>
          <a:lstStyle/>
          <a:p>
            <a:fld id="{C62155A9-2BEA-4E1A-A809-3AB570F0F126}" type="slidenum">
              <a:rPr lang="en-US" smtClean="0"/>
              <a:pPr/>
              <a:t>11</a:t>
            </a:fld>
            <a:endParaRPr lang="en-US"/>
          </a:p>
        </p:txBody>
      </p:sp>
    </p:spTree>
    <p:extLst>
      <p:ext uri="{BB962C8B-B14F-4D97-AF65-F5344CB8AC3E}">
        <p14:creationId xmlns:p14="http://schemas.microsoft.com/office/powerpoint/2010/main" val="22139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9440-A9D6-83F5-4645-6D0420F9894F}"/>
              </a:ext>
            </a:extLst>
          </p:cNvPr>
          <p:cNvSpPr>
            <a:spLocks noGrp="1"/>
          </p:cNvSpPr>
          <p:nvPr>
            <p:ph type="title"/>
          </p:nvPr>
        </p:nvSpPr>
        <p:spPr/>
        <p:txBody>
          <a:bodyPr>
            <a:normAutofit/>
          </a:bodyPr>
          <a:lstStyle/>
          <a:p>
            <a:r>
              <a:rPr lang="en-US" dirty="0"/>
              <a:t>Create </a:t>
            </a:r>
            <a:r>
              <a:rPr lang="en-US" dirty="0" err="1"/>
              <a:t>ndarray</a:t>
            </a:r>
            <a:r>
              <a:rPr lang="en-US" dirty="0"/>
              <a:t> from array-like objects</a:t>
            </a:r>
          </a:p>
        </p:txBody>
      </p:sp>
      <p:sp>
        <p:nvSpPr>
          <p:cNvPr id="3" name="Content Placeholder 2">
            <a:extLst>
              <a:ext uri="{FF2B5EF4-FFF2-40B4-BE49-F238E27FC236}">
                <a16:creationId xmlns:a16="http://schemas.microsoft.com/office/drawing/2014/main" id="{39014976-642A-D038-5E55-B0C62659C76B}"/>
              </a:ext>
            </a:extLst>
          </p:cNvPr>
          <p:cNvSpPr>
            <a:spLocks noGrp="1"/>
          </p:cNvSpPr>
          <p:nvPr>
            <p:ph idx="1"/>
          </p:nvPr>
        </p:nvSpPr>
        <p:spPr>
          <a:xfrm>
            <a:off x="838200" y="2142109"/>
            <a:ext cx="4678398" cy="4873625"/>
          </a:xfrm>
        </p:spPr>
        <p:txBody>
          <a:bodyPr/>
          <a:lstStyle/>
          <a:p>
            <a:r>
              <a:rPr lang="en-US" dirty="0"/>
              <a:t>Array-like objects can be converted into </a:t>
            </a:r>
            <a:r>
              <a:rPr lang="en-US" dirty="0" err="1"/>
              <a:t>ndarrays</a:t>
            </a:r>
            <a:endParaRPr lang="en-US" dirty="0"/>
          </a:p>
          <a:p>
            <a:pPr lvl="1"/>
            <a:r>
              <a:rPr lang="en-US" dirty="0"/>
              <a:t>List</a:t>
            </a:r>
          </a:p>
          <a:p>
            <a:pPr lvl="1"/>
            <a:r>
              <a:rPr lang="en-US" dirty="0"/>
              <a:t>Tuple</a:t>
            </a:r>
          </a:p>
        </p:txBody>
      </p:sp>
      <p:sp>
        <p:nvSpPr>
          <p:cNvPr id="9" name="Date Placeholder 8">
            <a:extLst>
              <a:ext uri="{FF2B5EF4-FFF2-40B4-BE49-F238E27FC236}">
                <a16:creationId xmlns:a16="http://schemas.microsoft.com/office/drawing/2014/main" id="{EE246860-1CF3-E8F4-F9E1-6CA858450A99}"/>
              </a:ext>
            </a:extLst>
          </p:cNvPr>
          <p:cNvSpPr>
            <a:spLocks noGrp="1"/>
          </p:cNvSpPr>
          <p:nvPr>
            <p:ph type="dt" sz="half" idx="10"/>
          </p:nvPr>
        </p:nvSpPr>
        <p:spPr/>
        <p:txBody>
          <a:bodyPr/>
          <a:lstStyle/>
          <a:p>
            <a:r>
              <a:rPr lang="en-US"/>
              <a:t>12/14/2022</a:t>
            </a:r>
          </a:p>
        </p:txBody>
      </p:sp>
      <p:sp>
        <p:nvSpPr>
          <p:cNvPr id="10" name="Footer Placeholder 9">
            <a:extLst>
              <a:ext uri="{FF2B5EF4-FFF2-40B4-BE49-F238E27FC236}">
                <a16:creationId xmlns:a16="http://schemas.microsoft.com/office/drawing/2014/main" id="{16A4FC61-6406-A7C9-C7EA-73FA2335A03E}"/>
              </a:ext>
            </a:extLst>
          </p:cNvPr>
          <p:cNvSpPr>
            <a:spLocks noGrp="1"/>
          </p:cNvSpPr>
          <p:nvPr>
            <p:ph type="ftr" sz="quarter" idx="11"/>
          </p:nvPr>
        </p:nvSpPr>
        <p:spPr/>
        <p:txBody>
          <a:bodyPr/>
          <a:lstStyle/>
          <a:p>
            <a:r>
              <a:rPr lang="en-US"/>
              <a:t>Pham Trung Kien - Python NumPy</a:t>
            </a:r>
            <a:endParaRPr lang="en-US" dirty="0"/>
          </a:p>
        </p:txBody>
      </p:sp>
      <p:sp>
        <p:nvSpPr>
          <p:cNvPr id="11" name="Slide Number Placeholder 10">
            <a:extLst>
              <a:ext uri="{FF2B5EF4-FFF2-40B4-BE49-F238E27FC236}">
                <a16:creationId xmlns:a16="http://schemas.microsoft.com/office/drawing/2014/main" id="{948BA105-79DD-8348-6595-E14B4FEB7DB8}"/>
              </a:ext>
            </a:extLst>
          </p:cNvPr>
          <p:cNvSpPr>
            <a:spLocks noGrp="1"/>
          </p:cNvSpPr>
          <p:nvPr>
            <p:ph type="sldNum" sz="quarter" idx="12"/>
          </p:nvPr>
        </p:nvSpPr>
        <p:spPr/>
        <p:txBody>
          <a:bodyPr/>
          <a:lstStyle/>
          <a:p>
            <a:fld id="{C62155A9-2BEA-4E1A-A809-3AB570F0F126}" type="slidenum">
              <a:rPr lang="en-US" smtClean="0"/>
              <a:pPr/>
              <a:t>12</a:t>
            </a:fld>
            <a:endParaRPr lang="en-US"/>
          </a:p>
        </p:txBody>
      </p:sp>
      <p:pic>
        <p:nvPicPr>
          <p:cNvPr id="6" name="Picture 5">
            <a:extLst>
              <a:ext uri="{FF2B5EF4-FFF2-40B4-BE49-F238E27FC236}">
                <a16:creationId xmlns:a16="http://schemas.microsoft.com/office/drawing/2014/main" id="{539FB52E-D748-FF43-DEA2-96770B09B8F6}"/>
              </a:ext>
            </a:extLst>
          </p:cNvPr>
          <p:cNvPicPr>
            <a:picLocks noChangeAspect="1"/>
          </p:cNvPicPr>
          <p:nvPr/>
        </p:nvPicPr>
        <p:blipFill>
          <a:blip r:embed="rId2"/>
          <a:stretch>
            <a:fillRect/>
          </a:stretch>
        </p:blipFill>
        <p:spPr>
          <a:xfrm>
            <a:off x="3798445" y="4057651"/>
            <a:ext cx="8068081" cy="1302920"/>
          </a:xfrm>
          <a:prstGeom prst="rect">
            <a:avLst/>
          </a:prstGeom>
        </p:spPr>
      </p:pic>
      <p:pic>
        <p:nvPicPr>
          <p:cNvPr id="8" name="Picture 7">
            <a:extLst>
              <a:ext uri="{FF2B5EF4-FFF2-40B4-BE49-F238E27FC236}">
                <a16:creationId xmlns:a16="http://schemas.microsoft.com/office/drawing/2014/main" id="{0D80177B-9B4D-C230-FF56-903965D9C697}"/>
              </a:ext>
            </a:extLst>
          </p:cNvPr>
          <p:cNvPicPr>
            <a:picLocks noChangeAspect="1"/>
          </p:cNvPicPr>
          <p:nvPr/>
        </p:nvPicPr>
        <p:blipFill>
          <a:blip r:embed="rId3"/>
          <a:stretch>
            <a:fillRect/>
          </a:stretch>
        </p:blipFill>
        <p:spPr>
          <a:xfrm>
            <a:off x="4991586" y="560580"/>
            <a:ext cx="7200414" cy="3017075"/>
          </a:xfrm>
          <a:prstGeom prst="rect">
            <a:avLst/>
          </a:prstGeom>
        </p:spPr>
      </p:pic>
    </p:spTree>
    <p:extLst>
      <p:ext uri="{BB962C8B-B14F-4D97-AF65-F5344CB8AC3E}">
        <p14:creationId xmlns:p14="http://schemas.microsoft.com/office/powerpoint/2010/main" val="27550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D99C-4AC2-FE58-ED40-F50EE3BB24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0787D-B709-0154-3A3E-203C66D9E93E}"/>
              </a:ext>
            </a:extLst>
          </p:cNvPr>
          <p:cNvSpPr>
            <a:spLocks noGrp="1"/>
          </p:cNvSpPr>
          <p:nvPr>
            <p:ph sz="half" idx="1"/>
          </p:nvPr>
        </p:nvSpPr>
        <p:spPr/>
        <p:txBody>
          <a:bodyPr/>
          <a:lstStyle/>
          <a:p>
            <a:r>
              <a:rPr lang="en-US" dirty="0"/>
              <a:t>Sets and Dictionary can also be converted into </a:t>
            </a:r>
            <a:r>
              <a:rPr lang="en-US" dirty="0" err="1"/>
              <a:t>ndarrays</a:t>
            </a:r>
            <a:r>
              <a:rPr lang="en-US" dirty="0"/>
              <a:t>.</a:t>
            </a:r>
          </a:p>
          <a:p>
            <a:r>
              <a:rPr lang="en-US" dirty="0"/>
              <a:t>Those </a:t>
            </a:r>
            <a:r>
              <a:rPr lang="en-US" dirty="0" err="1"/>
              <a:t>ndarrays</a:t>
            </a:r>
            <a:r>
              <a:rPr lang="en-US" dirty="0"/>
              <a:t> cannot be accessed.</a:t>
            </a:r>
          </a:p>
          <a:p>
            <a:r>
              <a:rPr lang="en-US" dirty="0"/>
              <a:t>An </a:t>
            </a:r>
            <a:r>
              <a:rPr lang="en-US" dirty="0" err="1"/>
              <a:t>IndexError</a:t>
            </a:r>
            <a:r>
              <a:rPr lang="en-US" dirty="0"/>
              <a:t> is thrown when trying to access those </a:t>
            </a:r>
            <a:r>
              <a:rPr lang="en-US" dirty="0" err="1"/>
              <a:t>ndarrays</a:t>
            </a:r>
            <a:r>
              <a:rPr lang="en-US" dirty="0"/>
              <a:t>.</a:t>
            </a:r>
          </a:p>
        </p:txBody>
      </p:sp>
      <p:sp>
        <p:nvSpPr>
          <p:cNvPr id="4" name="Content Placeholder 3">
            <a:extLst>
              <a:ext uri="{FF2B5EF4-FFF2-40B4-BE49-F238E27FC236}">
                <a16:creationId xmlns:a16="http://schemas.microsoft.com/office/drawing/2014/main" id="{60982ABC-763F-BAC0-A85D-8CAC19600302}"/>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8697613E-FD38-B2E9-4998-9818E84A461C}"/>
              </a:ext>
            </a:extLst>
          </p:cNvPr>
          <p:cNvPicPr>
            <a:picLocks noChangeAspect="1"/>
          </p:cNvPicPr>
          <p:nvPr/>
        </p:nvPicPr>
        <p:blipFill>
          <a:blip r:embed="rId2"/>
          <a:stretch>
            <a:fillRect/>
          </a:stretch>
        </p:blipFill>
        <p:spPr>
          <a:xfrm>
            <a:off x="5796116" y="1344380"/>
            <a:ext cx="6395884" cy="1204371"/>
          </a:xfrm>
          <a:prstGeom prst="rect">
            <a:avLst/>
          </a:prstGeom>
        </p:spPr>
      </p:pic>
      <p:pic>
        <p:nvPicPr>
          <p:cNvPr id="8" name="Picture 7">
            <a:extLst>
              <a:ext uri="{FF2B5EF4-FFF2-40B4-BE49-F238E27FC236}">
                <a16:creationId xmlns:a16="http://schemas.microsoft.com/office/drawing/2014/main" id="{1BB98EF3-E9EB-0ED8-DB26-10E553702259}"/>
              </a:ext>
            </a:extLst>
          </p:cNvPr>
          <p:cNvPicPr>
            <a:picLocks noChangeAspect="1"/>
          </p:cNvPicPr>
          <p:nvPr/>
        </p:nvPicPr>
        <p:blipFill>
          <a:blip r:embed="rId3"/>
          <a:stretch>
            <a:fillRect/>
          </a:stretch>
        </p:blipFill>
        <p:spPr>
          <a:xfrm>
            <a:off x="6670582" y="2669943"/>
            <a:ext cx="4646952" cy="2635212"/>
          </a:xfrm>
          <a:prstGeom prst="rect">
            <a:avLst/>
          </a:prstGeom>
        </p:spPr>
      </p:pic>
      <p:pic>
        <p:nvPicPr>
          <p:cNvPr id="10" name="Picture 9">
            <a:extLst>
              <a:ext uri="{FF2B5EF4-FFF2-40B4-BE49-F238E27FC236}">
                <a16:creationId xmlns:a16="http://schemas.microsoft.com/office/drawing/2014/main" id="{2B35557A-AEBA-8978-760F-34A6968BD62C}"/>
              </a:ext>
            </a:extLst>
          </p:cNvPr>
          <p:cNvPicPr>
            <a:picLocks noChangeAspect="1"/>
          </p:cNvPicPr>
          <p:nvPr/>
        </p:nvPicPr>
        <p:blipFill>
          <a:blip r:embed="rId4"/>
          <a:stretch>
            <a:fillRect/>
          </a:stretch>
        </p:blipFill>
        <p:spPr>
          <a:xfrm>
            <a:off x="66907" y="5714338"/>
            <a:ext cx="12125093" cy="462625"/>
          </a:xfrm>
          <a:prstGeom prst="rect">
            <a:avLst/>
          </a:prstGeom>
        </p:spPr>
      </p:pic>
      <p:sp>
        <p:nvSpPr>
          <p:cNvPr id="11" name="Date Placeholder 10">
            <a:extLst>
              <a:ext uri="{FF2B5EF4-FFF2-40B4-BE49-F238E27FC236}">
                <a16:creationId xmlns:a16="http://schemas.microsoft.com/office/drawing/2014/main" id="{A80578A4-54C6-150F-8F54-FE3697951204}"/>
              </a:ext>
            </a:extLst>
          </p:cNvPr>
          <p:cNvSpPr>
            <a:spLocks noGrp="1"/>
          </p:cNvSpPr>
          <p:nvPr>
            <p:ph type="dt" sz="half" idx="10"/>
          </p:nvPr>
        </p:nvSpPr>
        <p:spPr/>
        <p:txBody>
          <a:bodyPr/>
          <a:lstStyle/>
          <a:p>
            <a:r>
              <a:rPr lang="en-US"/>
              <a:t>12/14/2022</a:t>
            </a:r>
          </a:p>
        </p:txBody>
      </p:sp>
      <p:sp>
        <p:nvSpPr>
          <p:cNvPr id="12" name="Footer Placeholder 11">
            <a:extLst>
              <a:ext uri="{FF2B5EF4-FFF2-40B4-BE49-F238E27FC236}">
                <a16:creationId xmlns:a16="http://schemas.microsoft.com/office/drawing/2014/main" id="{A4C8F92F-426E-C923-09AF-716D23E22687}"/>
              </a:ext>
            </a:extLst>
          </p:cNvPr>
          <p:cNvSpPr>
            <a:spLocks noGrp="1"/>
          </p:cNvSpPr>
          <p:nvPr>
            <p:ph type="ftr" sz="quarter" idx="11"/>
          </p:nvPr>
        </p:nvSpPr>
        <p:spPr/>
        <p:txBody>
          <a:bodyPr/>
          <a:lstStyle/>
          <a:p>
            <a:r>
              <a:rPr lang="en-US"/>
              <a:t>Pham Trung Kien - Python NumPy</a:t>
            </a:r>
            <a:endParaRPr lang="en-US" dirty="0"/>
          </a:p>
        </p:txBody>
      </p:sp>
      <p:sp>
        <p:nvSpPr>
          <p:cNvPr id="13" name="Slide Number Placeholder 12">
            <a:extLst>
              <a:ext uri="{FF2B5EF4-FFF2-40B4-BE49-F238E27FC236}">
                <a16:creationId xmlns:a16="http://schemas.microsoft.com/office/drawing/2014/main" id="{843267A0-FBE5-E7E5-BEB5-4C446F826605}"/>
              </a:ext>
            </a:extLst>
          </p:cNvPr>
          <p:cNvSpPr>
            <a:spLocks noGrp="1"/>
          </p:cNvSpPr>
          <p:nvPr>
            <p:ph type="sldNum" sz="quarter" idx="12"/>
          </p:nvPr>
        </p:nvSpPr>
        <p:spPr/>
        <p:txBody>
          <a:bodyPr/>
          <a:lstStyle/>
          <a:p>
            <a:fld id="{C62155A9-2BEA-4E1A-A809-3AB570F0F126}" type="slidenum">
              <a:rPr lang="en-US" smtClean="0"/>
              <a:pPr/>
              <a:t>13</a:t>
            </a:fld>
            <a:endParaRPr lang="en-US"/>
          </a:p>
        </p:txBody>
      </p:sp>
    </p:spTree>
    <p:extLst>
      <p:ext uri="{BB962C8B-B14F-4D97-AF65-F5344CB8AC3E}">
        <p14:creationId xmlns:p14="http://schemas.microsoft.com/office/powerpoint/2010/main" val="125127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1F83-2A04-30DC-E281-96C95792E861}"/>
              </a:ext>
            </a:extLst>
          </p:cNvPr>
          <p:cNvSpPr>
            <a:spLocks noGrp="1"/>
          </p:cNvSpPr>
          <p:nvPr>
            <p:ph type="title"/>
          </p:nvPr>
        </p:nvSpPr>
        <p:spPr/>
        <p:txBody>
          <a:bodyPr/>
          <a:lstStyle/>
          <a:p>
            <a:r>
              <a:rPr lang="en-US" dirty="0"/>
              <a:t>Dimensions in Arrays</a:t>
            </a:r>
          </a:p>
        </p:txBody>
      </p:sp>
      <p:sp>
        <p:nvSpPr>
          <p:cNvPr id="3" name="Content Placeholder 2">
            <a:extLst>
              <a:ext uri="{FF2B5EF4-FFF2-40B4-BE49-F238E27FC236}">
                <a16:creationId xmlns:a16="http://schemas.microsoft.com/office/drawing/2014/main" id="{1CBAD1C6-6759-9C4F-72DD-1521513279EC}"/>
              </a:ext>
            </a:extLst>
          </p:cNvPr>
          <p:cNvSpPr>
            <a:spLocks noGrp="1"/>
          </p:cNvSpPr>
          <p:nvPr>
            <p:ph idx="1"/>
          </p:nvPr>
        </p:nvSpPr>
        <p:spPr>
          <a:xfrm>
            <a:off x="536577" y="2100262"/>
            <a:ext cx="5956299" cy="4256088"/>
          </a:xfrm>
        </p:spPr>
        <p:txBody>
          <a:bodyPr>
            <a:normAutofit/>
          </a:bodyPr>
          <a:lstStyle/>
          <a:p>
            <a:pPr algn="just"/>
            <a:r>
              <a:rPr lang="en-US" sz="2800" dirty="0"/>
              <a:t>A dimension in arrays is one level of array depth (nested arrays):</a:t>
            </a:r>
          </a:p>
          <a:p>
            <a:pPr lvl="1"/>
            <a:r>
              <a:rPr lang="en-US" sz="2400" dirty="0"/>
              <a:t>Nested array: are arrays that have arrays as their elements.</a:t>
            </a:r>
          </a:p>
          <a:p>
            <a:r>
              <a:rPr lang="en-US" sz="2800" dirty="0"/>
              <a:t>The maximum number of dimensions is 32.</a:t>
            </a:r>
          </a:p>
          <a:p>
            <a:pPr lvl="1"/>
            <a:r>
              <a:rPr lang="en-US" sz="2400" dirty="0"/>
              <a:t>A ValueError is raised if trying to create 33 or more dimension.</a:t>
            </a:r>
          </a:p>
        </p:txBody>
      </p:sp>
      <p:sp>
        <p:nvSpPr>
          <p:cNvPr id="5" name="Date Placeholder 4">
            <a:extLst>
              <a:ext uri="{FF2B5EF4-FFF2-40B4-BE49-F238E27FC236}">
                <a16:creationId xmlns:a16="http://schemas.microsoft.com/office/drawing/2014/main" id="{893602C5-3845-7F81-3EAA-413CAB0B26D9}"/>
              </a:ext>
            </a:extLst>
          </p:cNvPr>
          <p:cNvSpPr>
            <a:spLocks noGrp="1"/>
          </p:cNvSpPr>
          <p:nvPr>
            <p:ph type="dt" sz="half" idx="10"/>
          </p:nvPr>
        </p:nvSpPr>
        <p:spPr/>
        <p:txBody>
          <a:bodyPr/>
          <a:lstStyle/>
          <a:p>
            <a:r>
              <a:rPr lang="en-US" dirty="0"/>
              <a:t>12/14/2022</a:t>
            </a:r>
          </a:p>
        </p:txBody>
      </p:sp>
      <p:sp>
        <p:nvSpPr>
          <p:cNvPr id="6" name="Footer Placeholder 5">
            <a:extLst>
              <a:ext uri="{FF2B5EF4-FFF2-40B4-BE49-F238E27FC236}">
                <a16:creationId xmlns:a16="http://schemas.microsoft.com/office/drawing/2014/main" id="{C394E61B-0AB1-2BF5-85E7-9A52235FA340}"/>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67B2BAAA-9EE4-26DB-50AE-6DEEAEA328A8}"/>
              </a:ext>
            </a:extLst>
          </p:cNvPr>
          <p:cNvSpPr>
            <a:spLocks noGrp="1"/>
          </p:cNvSpPr>
          <p:nvPr>
            <p:ph type="sldNum" sz="quarter" idx="12"/>
          </p:nvPr>
        </p:nvSpPr>
        <p:spPr/>
        <p:txBody>
          <a:bodyPr/>
          <a:lstStyle/>
          <a:p>
            <a:fld id="{C62155A9-2BEA-4E1A-A809-3AB570F0F126}" type="slidenum">
              <a:rPr lang="en-US" smtClean="0"/>
              <a:pPr/>
              <a:t>14</a:t>
            </a:fld>
            <a:endParaRPr lang="en-US"/>
          </a:p>
        </p:txBody>
      </p:sp>
      <p:sp>
        <p:nvSpPr>
          <p:cNvPr id="12" name="Content Placeholder 2">
            <a:extLst>
              <a:ext uri="{FF2B5EF4-FFF2-40B4-BE49-F238E27FC236}">
                <a16:creationId xmlns:a16="http://schemas.microsoft.com/office/drawing/2014/main" id="{BC0DCEF7-0FF5-BB5C-ADF4-93A33DF0BBB1}"/>
              </a:ext>
            </a:extLst>
          </p:cNvPr>
          <p:cNvSpPr txBox="1">
            <a:spLocks/>
          </p:cNvSpPr>
          <p:nvPr/>
        </p:nvSpPr>
        <p:spPr>
          <a:xfrm>
            <a:off x="6492876" y="2057400"/>
            <a:ext cx="6419850" cy="4873625"/>
          </a:xfrm>
          <a:prstGeom prst="rect">
            <a:avLst/>
          </a:prstGeom>
        </p:spPr>
        <p:txBody>
          <a:bodyPr vert="horz" lIns="91440" tIns="45720" rIns="91440" bIns="45720" rtlCol="0">
            <a:normAutofit/>
          </a:bodyPr>
          <a:lstStyle>
            <a:lvl1pPr marL="338138" indent="-3381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32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9pPr>
          </a:lstStyle>
          <a:p>
            <a:r>
              <a:rPr lang="en-US" sz="2800" dirty="0"/>
              <a:t>Multi-dimension arrays can be defined by passing: </a:t>
            </a:r>
          </a:p>
          <a:p>
            <a:pPr lvl="1"/>
            <a:r>
              <a:rPr lang="en-US" sz="2400" dirty="0"/>
              <a:t>N-dimension list.</a:t>
            </a:r>
          </a:p>
          <a:p>
            <a:pPr lvl="1"/>
            <a:r>
              <a:rPr lang="en-US" sz="2400" dirty="0"/>
              <a:t>Using </a:t>
            </a:r>
            <a:r>
              <a:rPr lang="en-US" sz="2400" dirty="0" err="1">
                <a:solidFill>
                  <a:srgbClr val="FF0000"/>
                </a:solidFill>
              </a:rPr>
              <a:t>ndmin</a:t>
            </a:r>
            <a:r>
              <a:rPr lang="en-US" sz="2400" dirty="0"/>
              <a:t> argument in array() method.</a:t>
            </a:r>
          </a:p>
        </p:txBody>
      </p:sp>
    </p:spTree>
    <p:extLst>
      <p:ext uri="{BB962C8B-B14F-4D97-AF65-F5344CB8AC3E}">
        <p14:creationId xmlns:p14="http://schemas.microsoft.com/office/powerpoint/2010/main" val="133170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4A2E-6838-2878-B93C-CDDF5F5A8A29}"/>
              </a:ext>
            </a:extLst>
          </p:cNvPr>
          <p:cNvSpPr>
            <a:spLocks noGrp="1"/>
          </p:cNvSpPr>
          <p:nvPr>
            <p:ph type="title"/>
          </p:nvPr>
        </p:nvSpPr>
        <p:spPr/>
        <p:txBody>
          <a:bodyPr/>
          <a:lstStyle/>
          <a:p>
            <a:r>
              <a:rPr lang="en-US" dirty="0"/>
              <a:t>Dimensions in Arrays</a:t>
            </a:r>
          </a:p>
        </p:txBody>
      </p:sp>
      <p:sp>
        <p:nvSpPr>
          <p:cNvPr id="4" name="Content Placeholder 3">
            <a:extLst>
              <a:ext uri="{FF2B5EF4-FFF2-40B4-BE49-F238E27FC236}">
                <a16:creationId xmlns:a16="http://schemas.microsoft.com/office/drawing/2014/main" id="{D015CA33-2262-651B-8CD3-5C1490051340}"/>
              </a:ext>
            </a:extLst>
          </p:cNvPr>
          <p:cNvSpPr>
            <a:spLocks noGrp="1"/>
          </p:cNvSpPr>
          <p:nvPr>
            <p:ph idx="1"/>
          </p:nvPr>
        </p:nvSpPr>
        <p:spPr>
          <a:xfrm>
            <a:off x="6172200" y="2101849"/>
            <a:ext cx="6172200" cy="4873625"/>
          </a:xfrm>
        </p:spPr>
        <p:txBody>
          <a:bodyPr/>
          <a:lstStyle/>
          <a:p>
            <a:r>
              <a:rPr lang="en-US" dirty="0"/>
              <a:t>Using </a:t>
            </a:r>
            <a:r>
              <a:rPr lang="en-US" dirty="0" err="1">
                <a:solidFill>
                  <a:srgbClr val="FF0000"/>
                </a:solidFill>
              </a:rPr>
              <a:t>ndmin</a:t>
            </a:r>
            <a:r>
              <a:rPr lang="en-US" dirty="0"/>
              <a:t> argument</a:t>
            </a:r>
          </a:p>
        </p:txBody>
      </p:sp>
      <p:sp>
        <p:nvSpPr>
          <p:cNvPr id="5" name="Date Placeholder 4">
            <a:extLst>
              <a:ext uri="{FF2B5EF4-FFF2-40B4-BE49-F238E27FC236}">
                <a16:creationId xmlns:a16="http://schemas.microsoft.com/office/drawing/2014/main" id="{AB75790A-B03D-C32B-5863-117FC139F6BF}"/>
              </a:ext>
            </a:extLst>
          </p:cNvPr>
          <p:cNvSpPr>
            <a:spLocks noGrp="1"/>
          </p:cNvSpPr>
          <p:nvPr>
            <p:ph type="dt" sz="half" idx="10"/>
          </p:nvPr>
        </p:nvSpPr>
        <p:spPr/>
        <p:txBody>
          <a:bodyPr/>
          <a:lstStyle/>
          <a:p>
            <a:r>
              <a:rPr lang="en-US" dirty="0"/>
              <a:t>12/14/2022</a:t>
            </a:r>
          </a:p>
        </p:txBody>
      </p:sp>
      <p:sp>
        <p:nvSpPr>
          <p:cNvPr id="6" name="Footer Placeholder 5">
            <a:extLst>
              <a:ext uri="{FF2B5EF4-FFF2-40B4-BE49-F238E27FC236}">
                <a16:creationId xmlns:a16="http://schemas.microsoft.com/office/drawing/2014/main" id="{5D887D4D-414F-734B-47E4-ADD18294D0EF}"/>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159A8B29-3418-9AF9-6627-B3E0D12AECE9}"/>
              </a:ext>
            </a:extLst>
          </p:cNvPr>
          <p:cNvSpPr>
            <a:spLocks noGrp="1"/>
          </p:cNvSpPr>
          <p:nvPr>
            <p:ph type="sldNum" sz="quarter" idx="12"/>
          </p:nvPr>
        </p:nvSpPr>
        <p:spPr/>
        <p:txBody>
          <a:bodyPr/>
          <a:lstStyle/>
          <a:p>
            <a:fld id="{C62155A9-2BEA-4E1A-A809-3AB570F0F126}" type="slidenum">
              <a:rPr lang="en-US" smtClean="0"/>
              <a:pPr/>
              <a:t>15</a:t>
            </a:fld>
            <a:endParaRPr lang="en-US"/>
          </a:p>
        </p:txBody>
      </p:sp>
      <p:pic>
        <p:nvPicPr>
          <p:cNvPr id="9" name="Picture 8">
            <a:extLst>
              <a:ext uri="{FF2B5EF4-FFF2-40B4-BE49-F238E27FC236}">
                <a16:creationId xmlns:a16="http://schemas.microsoft.com/office/drawing/2014/main" id="{4A071160-4EF3-AC29-C8A3-12CBC2325DDA}"/>
              </a:ext>
            </a:extLst>
          </p:cNvPr>
          <p:cNvPicPr>
            <a:picLocks noChangeAspect="1"/>
          </p:cNvPicPr>
          <p:nvPr/>
        </p:nvPicPr>
        <p:blipFill>
          <a:blip r:embed="rId2"/>
          <a:stretch>
            <a:fillRect/>
          </a:stretch>
        </p:blipFill>
        <p:spPr>
          <a:xfrm>
            <a:off x="680159" y="2821479"/>
            <a:ext cx="5181601" cy="1486766"/>
          </a:xfrm>
          <a:prstGeom prst="rect">
            <a:avLst/>
          </a:prstGeom>
        </p:spPr>
      </p:pic>
      <p:pic>
        <p:nvPicPr>
          <p:cNvPr id="11" name="Picture 10">
            <a:extLst>
              <a:ext uri="{FF2B5EF4-FFF2-40B4-BE49-F238E27FC236}">
                <a16:creationId xmlns:a16="http://schemas.microsoft.com/office/drawing/2014/main" id="{AE8E93C8-E625-BE0C-6C25-4AFE857AEF72}"/>
              </a:ext>
            </a:extLst>
          </p:cNvPr>
          <p:cNvPicPr>
            <a:picLocks noChangeAspect="1"/>
          </p:cNvPicPr>
          <p:nvPr/>
        </p:nvPicPr>
        <p:blipFill>
          <a:blip r:embed="rId3"/>
          <a:stretch>
            <a:fillRect/>
          </a:stretch>
        </p:blipFill>
        <p:spPr>
          <a:xfrm>
            <a:off x="680159" y="4308245"/>
            <a:ext cx="1934470" cy="1028110"/>
          </a:xfrm>
          <a:prstGeom prst="rect">
            <a:avLst/>
          </a:prstGeom>
        </p:spPr>
      </p:pic>
      <p:pic>
        <p:nvPicPr>
          <p:cNvPr id="13" name="Picture 12">
            <a:extLst>
              <a:ext uri="{FF2B5EF4-FFF2-40B4-BE49-F238E27FC236}">
                <a16:creationId xmlns:a16="http://schemas.microsoft.com/office/drawing/2014/main" id="{36FBA0AE-E9E4-A40B-014F-38230CA9C705}"/>
              </a:ext>
            </a:extLst>
          </p:cNvPr>
          <p:cNvPicPr>
            <a:picLocks noChangeAspect="1"/>
          </p:cNvPicPr>
          <p:nvPr/>
        </p:nvPicPr>
        <p:blipFill>
          <a:blip r:embed="rId4"/>
          <a:stretch>
            <a:fillRect/>
          </a:stretch>
        </p:blipFill>
        <p:spPr>
          <a:xfrm>
            <a:off x="6172200" y="4729979"/>
            <a:ext cx="4259128" cy="846695"/>
          </a:xfrm>
          <a:prstGeom prst="rect">
            <a:avLst/>
          </a:prstGeom>
        </p:spPr>
      </p:pic>
      <p:pic>
        <p:nvPicPr>
          <p:cNvPr id="15" name="Picture 14">
            <a:extLst>
              <a:ext uri="{FF2B5EF4-FFF2-40B4-BE49-F238E27FC236}">
                <a16:creationId xmlns:a16="http://schemas.microsoft.com/office/drawing/2014/main" id="{B6B39EAB-98BD-1806-192B-737FDA36F189}"/>
              </a:ext>
            </a:extLst>
          </p:cNvPr>
          <p:cNvPicPr>
            <a:picLocks noChangeAspect="1"/>
          </p:cNvPicPr>
          <p:nvPr/>
        </p:nvPicPr>
        <p:blipFill>
          <a:blip r:embed="rId5"/>
          <a:stretch>
            <a:fillRect/>
          </a:stretch>
        </p:blipFill>
        <p:spPr>
          <a:xfrm>
            <a:off x="6172200" y="2809573"/>
            <a:ext cx="5685013" cy="1920406"/>
          </a:xfrm>
          <a:prstGeom prst="rect">
            <a:avLst/>
          </a:prstGeom>
        </p:spPr>
      </p:pic>
      <p:sp>
        <p:nvSpPr>
          <p:cNvPr id="10" name="Content Placeholder 3">
            <a:extLst>
              <a:ext uri="{FF2B5EF4-FFF2-40B4-BE49-F238E27FC236}">
                <a16:creationId xmlns:a16="http://schemas.microsoft.com/office/drawing/2014/main" id="{52D09536-E955-0409-AA00-72934FE4A284}"/>
              </a:ext>
            </a:extLst>
          </p:cNvPr>
          <p:cNvSpPr txBox="1">
            <a:spLocks/>
          </p:cNvSpPr>
          <p:nvPr/>
        </p:nvSpPr>
        <p:spPr>
          <a:xfrm>
            <a:off x="680159" y="2101850"/>
            <a:ext cx="6172200" cy="4873625"/>
          </a:xfrm>
          <a:prstGeom prst="rect">
            <a:avLst/>
          </a:prstGeom>
        </p:spPr>
        <p:txBody>
          <a:bodyPr vert="horz" lIns="91440" tIns="45720" rIns="91440" bIns="45720" rtlCol="0">
            <a:normAutofit/>
          </a:bodyPr>
          <a:lstStyle>
            <a:lvl1pPr marL="338138" indent="-3381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32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9pPr>
          </a:lstStyle>
          <a:p>
            <a:r>
              <a:rPr lang="en-US" dirty="0"/>
              <a:t>Using multi-dimension list</a:t>
            </a:r>
          </a:p>
        </p:txBody>
      </p:sp>
    </p:spTree>
    <p:extLst>
      <p:ext uri="{BB962C8B-B14F-4D97-AF65-F5344CB8AC3E}">
        <p14:creationId xmlns:p14="http://schemas.microsoft.com/office/powerpoint/2010/main" val="282451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412B-4F68-7763-F047-FB46FDA11E1E}"/>
              </a:ext>
            </a:extLst>
          </p:cNvPr>
          <p:cNvSpPr>
            <a:spLocks noGrp="1"/>
          </p:cNvSpPr>
          <p:nvPr>
            <p:ph type="title"/>
          </p:nvPr>
        </p:nvSpPr>
        <p:spPr/>
        <p:txBody>
          <a:bodyPr/>
          <a:lstStyle/>
          <a:p>
            <a:r>
              <a:rPr lang="en-US" dirty="0"/>
              <a:t>NumPy Array Indexing</a:t>
            </a:r>
          </a:p>
        </p:txBody>
      </p:sp>
      <p:sp>
        <p:nvSpPr>
          <p:cNvPr id="3" name="Content Placeholder 2">
            <a:extLst>
              <a:ext uri="{FF2B5EF4-FFF2-40B4-BE49-F238E27FC236}">
                <a16:creationId xmlns:a16="http://schemas.microsoft.com/office/drawing/2014/main" id="{33FB7031-BD34-A87E-EED1-AC4FA2EE888A}"/>
              </a:ext>
            </a:extLst>
          </p:cNvPr>
          <p:cNvSpPr>
            <a:spLocks noGrp="1"/>
          </p:cNvSpPr>
          <p:nvPr>
            <p:ph sz="half" idx="1"/>
          </p:nvPr>
        </p:nvSpPr>
        <p:spPr/>
        <p:txBody>
          <a:bodyPr/>
          <a:lstStyle/>
          <a:p>
            <a:r>
              <a:rPr lang="en-US" dirty="0"/>
              <a:t>Array indexing is the same as accessing an array element.</a:t>
            </a:r>
          </a:p>
          <a:p>
            <a:r>
              <a:rPr lang="en-US" dirty="0"/>
              <a:t>An array element can be accessed by referring to its index number.</a:t>
            </a:r>
          </a:p>
          <a:p>
            <a:r>
              <a:rPr lang="en-US" dirty="0"/>
              <a:t>The indexes in NumPy arrays start with 0.</a:t>
            </a:r>
          </a:p>
        </p:txBody>
      </p:sp>
      <p:sp>
        <p:nvSpPr>
          <p:cNvPr id="5" name="Date Placeholder 4">
            <a:extLst>
              <a:ext uri="{FF2B5EF4-FFF2-40B4-BE49-F238E27FC236}">
                <a16:creationId xmlns:a16="http://schemas.microsoft.com/office/drawing/2014/main" id="{9E93B6FB-551E-9D25-9C9D-DC7AE58F5E67}"/>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447CE4E3-D8D4-F93E-E3BA-F36667578E2A}"/>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9E393479-FEF2-99D7-0303-B21712C44A44}"/>
              </a:ext>
            </a:extLst>
          </p:cNvPr>
          <p:cNvSpPr>
            <a:spLocks noGrp="1"/>
          </p:cNvSpPr>
          <p:nvPr>
            <p:ph type="sldNum" sz="quarter" idx="12"/>
          </p:nvPr>
        </p:nvSpPr>
        <p:spPr/>
        <p:txBody>
          <a:bodyPr/>
          <a:lstStyle/>
          <a:p>
            <a:fld id="{C62155A9-2BEA-4E1A-A809-3AB570F0F126}" type="slidenum">
              <a:rPr lang="en-US" smtClean="0"/>
              <a:pPr/>
              <a:t>16</a:t>
            </a:fld>
            <a:endParaRPr lang="en-US"/>
          </a:p>
        </p:txBody>
      </p:sp>
      <p:pic>
        <p:nvPicPr>
          <p:cNvPr id="9" name="Picture 8">
            <a:extLst>
              <a:ext uri="{FF2B5EF4-FFF2-40B4-BE49-F238E27FC236}">
                <a16:creationId xmlns:a16="http://schemas.microsoft.com/office/drawing/2014/main" id="{8FDE57EB-35E3-25B7-31EC-28697D82CDF9}"/>
              </a:ext>
            </a:extLst>
          </p:cNvPr>
          <p:cNvPicPr>
            <a:picLocks noChangeAspect="1"/>
          </p:cNvPicPr>
          <p:nvPr/>
        </p:nvPicPr>
        <p:blipFill>
          <a:blip r:embed="rId2"/>
          <a:stretch>
            <a:fillRect/>
          </a:stretch>
        </p:blipFill>
        <p:spPr>
          <a:xfrm>
            <a:off x="6887191" y="1870075"/>
            <a:ext cx="4635611" cy="1817227"/>
          </a:xfrm>
          <a:prstGeom prst="rect">
            <a:avLst/>
          </a:prstGeom>
        </p:spPr>
      </p:pic>
      <p:pic>
        <p:nvPicPr>
          <p:cNvPr id="11" name="Picture 10">
            <a:extLst>
              <a:ext uri="{FF2B5EF4-FFF2-40B4-BE49-F238E27FC236}">
                <a16:creationId xmlns:a16="http://schemas.microsoft.com/office/drawing/2014/main" id="{9017F346-33E8-083B-5BA6-774207A2D201}"/>
              </a:ext>
            </a:extLst>
          </p:cNvPr>
          <p:cNvPicPr>
            <a:picLocks noChangeAspect="1"/>
          </p:cNvPicPr>
          <p:nvPr/>
        </p:nvPicPr>
        <p:blipFill>
          <a:blip r:embed="rId3"/>
          <a:stretch>
            <a:fillRect/>
          </a:stretch>
        </p:blipFill>
        <p:spPr>
          <a:xfrm>
            <a:off x="6887191" y="3687302"/>
            <a:ext cx="1038830" cy="469471"/>
          </a:xfrm>
          <a:prstGeom prst="rect">
            <a:avLst/>
          </a:prstGeom>
        </p:spPr>
      </p:pic>
    </p:spTree>
    <p:extLst>
      <p:ext uri="{BB962C8B-B14F-4D97-AF65-F5344CB8AC3E}">
        <p14:creationId xmlns:p14="http://schemas.microsoft.com/office/powerpoint/2010/main" val="24291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951-7E67-335B-4B79-33A452EC3ADB}"/>
              </a:ext>
            </a:extLst>
          </p:cNvPr>
          <p:cNvSpPr>
            <a:spLocks noGrp="1"/>
          </p:cNvSpPr>
          <p:nvPr>
            <p:ph type="title"/>
          </p:nvPr>
        </p:nvSpPr>
        <p:spPr/>
        <p:txBody>
          <a:bodyPr/>
          <a:lstStyle/>
          <a:p>
            <a:r>
              <a:rPr lang="en-US" dirty="0"/>
              <a:t>Access n-d Arrays</a:t>
            </a:r>
          </a:p>
        </p:txBody>
      </p:sp>
      <p:sp>
        <p:nvSpPr>
          <p:cNvPr id="3" name="Content Placeholder 2">
            <a:extLst>
              <a:ext uri="{FF2B5EF4-FFF2-40B4-BE49-F238E27FC236}">
                <a16:creationId xmlns:a16="http://schemas.microsoft.com/office/drawing/2014/main" id="{22334504-8C47-C4BA-DB25-0EFA8AB2BA18}"/>
              </a:ext>
            </a:extLst>
          </p:cNvPr>
          <p:cNvSpPr>
            <a:spLocks noGrp="1"/>
          </p:cNvSpPr>
          <p:nvPr>
            <p:ph sz="half" idx="1"/>
          </p:nvPr>
        </p:nvSpPr>
        <p:spPr/>
        <p:txBody>
          <a:bodyPr/>
          <a:lstStyle/>
          <a:p>
            <a:r>
              <a:rPr lang="en-US" dirty="0"/>
              <a:t>Use comma separated integers representing the dimension and the index of the element to access elements from n-d arrays</a:t>
            </a:r>
          </a:p>
          <a:p>
            <a:pPr lvl="1"/>
            <a:r>
              <a:rPr lang="en-US" dirty="0"/>
              <a:t>2-d: </a:t>
            </a:r>
            <a:r>
              <a:rPr lang="en-US" dirty="0" err="1"/>
              <a:t>arr</a:t>
            </a:r>
            <a:r>
              <a:rPr lang="en-US" dirty="0"/>
              <a:t>[0, 1]</a:t>
            </a:r>
          </a:p>
          <a:p>
            <a:pPr lvl="1"/>
            <a:r>
              <a:rPr lang="en-US" dirty="0"/>
              <a:t>3-d: </a:t>
            </a:r>
            <a:r>
              <a:rPr lang="en-US" dirty="0" err="1"/>
              <a:t>arr</a:t>
            </a:r>
            <a:r>
              <a:rPr lang="en-US" dirty="0"/>
              <a:t>[0, 1, 2]</a:t>
            </a:r>
          </a:p>
          <a:p>
            <a:pPr lvl="1"/>
            <a:r>
              <a:rPr lang="en-US" dirty="0"/>
              <a:t>…</a:t>
            </a:r>
          </a:p>
        </p:txBody>
      </p:sp>
      <p:pic>
        <p:nvPicPr>
          <p:cNvPr id="9" name="Content Placeholder 8">
            <a:extLst>
              <a:ext uri="{FF2B5EF4-FFF2-40B4-BE49-F238E27FC236}">
                <a16:creationId xmlns:a16="http://schemas.microsoft.com/office/drawing/2014/main" id="{3C9ABF21-F41B-642C-9DF7-73A49A63FD0E}"/>
              </a:ext>
            </a:extLst>
          </p:cNvPr>
          <p:cNvPicPr>
            <a:picLocks noGrp="1" noChangeAspect="1"/>
          </p:cNvPicPr>
          <p:nvPr>
            <p:ph sz="half" idx="2"/>
          </p:nvPr>
        </p:nvPicPr>
        <p:blipFill>
          <a:blip r:embed="rId2"/>
          <a:stretch>
            <a:fillRect/>
          </a:stretch>
        </p:blipFill>
        <p:spPr>
          <a:xfrm>
            <a:off x="4571302" y="3996813"/>
            <a:ext cx="7503409" cy="2026197"/>
          </a:xfrm>
        </p:spPr>
      </p:pic>
      <p:sp>
        <p:nvSpPr>
          <p:cNvPr id="5" name="Date Placeholder 4">
            <a:extLst>
              <a:ext uri="{FF2B5EF4-FFF2-40B4-BE49-F238E27FC236}">
                <a16:creationId xmlns:a16="http://schemas.microsoft.com/office/drawing/2014/main" id="{E36B2E14-C653-02A6-2448-1B4E0BA45981}"/>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FDF48E31-1CC4-2ED4-5EB3-2DD6D46983CF}"/>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6EB4885-88A3-8F5C-EED7-804105F649A5}"/>
              </a:ext>
            </a:extLst>
          </p:cNvPr>
          <p:cNvSpPr>
            <a:spLocks noGrp="1"/>
          </p:cNvSpPr>
          <p:nvPr>
            <p:ph type="sldNum" sz="quarter" idx="12"/>
          </p:nvPr>
        </p:nvSpPr>
        <p:spPr/>
        <p:txBody>
          <a:bodyPr/>
          <a:lstStyle/>
          <a:p>
            <a:fld id="{C62155A9-2BEA-4E1A-A809-3AB570F0F126}" type="slidenum">
              <a:rPr lang="en-US" smtClean="0"/>
              <a:pPr/>
              <a:t>17</a:t>
            </a:fld>
            <a:endParaRPr lang="en-US" dirty="0"/>
          </a:p>
        </p:txBody>
      </p:sp>
      <p:pic>
        <p:nvPicPr>
          <p:cNvPr id="11" name="Picture 10">
            <a:extLst>
              <a:ext uri="{FF2B5EF4-FFF2-40B4-BE49-F238E27FC236}">
                <a16:creationId xmlns:a16="http://schemas.microsoft.com/office/drawing/2014/main" id="{19350A31-3FB9-5A63-5A8C-B02E51C78153}"/>
              </a:ext>
            </a:extLst>
          </p:cNvPr>
          <p:cNvPicPr>
            <a:picLocks noChangeAspect="1"/>
          </p:cNvPicPr>
          <p:nvPr/>
        </p:nvPicPr>
        <p:blipFill>
          <a:blip r:embed="rId3"/>
          <a:stretch>
            <a:fillRect/>
          </a:stretch>
        </p:blipFill>
        <p:spPr>
          <a:xfrm>
            <a:off x="5778219" y="3069357"/>
            <a:ext cx="6296492" cy="755580"/>
          </a:xfrm>
          <a:prstGeom prst="rect">
            <a:avLst/>
          </a:prstGeom>
        </p:spPr>
      </p:pic>
    </p:spTree>
    <p:extLst>
      <p:ext uri="{BB962C8B-B14F-4D97-AF65-F5344CB8AC3E}">
        <p14:creationId xmlns:p14="http://schemas.microsoft.com/office/powerpoint/2010/main" val="250634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951-7E67-335B-4B79-33A452EC3ADB}"/>
              </a:ext>
            </a:extLst>
          </p:cNvPr>
          <p:cNvSpPr>
            <a:spLocks noGrp="1"/>
          </p:cNvSpPr>
          <p:nvPr>
            <p:ph type="title"/>
          </p:nvPr>
        </p:nvSpPr>
        <p:spPr/>
        <p:txBody>
          <a:bodyPr/>
          <a:lstStyle/>
          <a:p>
            <a:r>
              <a:rPr lang="en-US" dirty="0"/>
              <a:t>Access n-d Arrays</a:t>
            </a:r>
          </a:p>
        </p:txBody>
      </p:sp>
      <p:sp>
        <p:nvSpPr>
          <p:cNvPr id="3" name="Content Placeholder 2">
            <a:extLst>
              <a:ext uri="{FF2B5EF4-FFF2-40B4-BE49-F238E27FC236}">
                <a16:creationId xmlns:a16="http://schemas.microsoft.com/office/drawing/2014/main" id="{22334504-8C47-C4BA-DB25-0EFA8AB2BA18}"/>
              </a:ext>
            </a:extLst>
          </p:cNvPr>
          <p:cNvSpPr>
            <a:spLocks noGrp="1"/>
          </p:cNvSpPr>
          <p:nvPr>
            <p:ph idx="1"/>
          </p:nvPr>
        </p:nvSpPr>
        <p:spPr>
          <a:xfrm>
            <a:off x="396875" y="2201862"/>
            <a:ext cx="4932363" cy="4873625"/>
          </a:xfrm>
        </p:spPr>
        <p:txBody>
          <a:bodyPr>
            <a:normAutofit/>
          </a:bodyPr>
          <a:lstStyle/>
          <a:p>
            <a:r>
              <a:rPr lang="en-US" sz="2800" dirty="0"/>
              <a:t>Use comma separated integers representing the dimension and the index of the element to access elements from n-d arrays</a:t>
            </a:r>
          </a:p>
          <a:p>
            <a:pPr lvl="1"/>
            <a:r>
              <a:rPr lang="en-US" sz="2400" dirty="0"/>
              <a:t>2-d: </a:t>
            </a:r>
            <a:r>
              <a:rPr lang="en-US" sz="2400" dirty="0" err="1"/>
              <a:t>arr</a:t>
            </a:r>
            <a:r>
              <a:rPr lang="en-US" sz="2400" dirty="0"/>
              <a:t>[0, 1]</a:t>
            </a:r>
          </a:p>
          <a:p>
            <a:pPr lvl="1"/>
            <a:r>
              <a:rPr lang="en-US" sz="2400" dirty="0"/>
              <a:t>3-d: </a:t>
            </a:r>
            <a:r>
              <a:rPr lang="en-US" sz="2400" dirty="0" err="1"/>
              <a:t>arr</a:t>
            </a:r>
            <a:r>
              <a:rPr lang="en-US" sz="2400" dirty="0"/>
              <a:t>[0, 1, 2]</a:t>
            </a:r>
          </a:p>
          <a:p>
            <a:pPr lvl="1"/>
            <a:r>
              <a:rPr lang="en-US" sz="2400" dirty="0"/>
              <a:t>…</a:t>
            </a:r>
          </a:p>
        </p:txBody>
      </p:sp>
      <p:sp>
        <p:nvSpPr>
          <p:cNvPr id="5" name="Date Placeholder 4">
            <a:extLst>
              <a:ext uri="{FF2B5EF4-FFF2-40B4-BE49-F238E27FC236}">
                <a16:creationId xmlns:a16="http://schemas.microsoft.com/office/drawing/2014/main" id="{E36B2E14-C653-02A6-2448-1B4E0BA45981}"/>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FDF48E31-1CC4-2ED4-5EB3-2DD6D46983CF}"/>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6EB4885-88A3-8F5C-EED7-804105F649A5}"/>
              </a:ext>
            </a:extLst>
          </p:cNvPr>
          <p:cNvSpPr>
            <a:spLocks noGrp="1"/>
          </p:cNvSpPr>
          <p:nvPr>
            <p:ph type="sldNum" sz="quarter" idx="12"/>
          </p:nvPr>
        </p:nvSpPr>
        <p:spPr/>
        <p:txBody>
          <a:bodyPr/>
          <a:lstStyle/>
          <a:p>
            <a:fld id="{C62155A9-2BEA-4E1A-A809-3AB570F0F126}" type="slidenum">
              <a:rPr lang="en-US" smtClean="0"/>
              <a:pPr/>
              <a:t>18</a:t>
            </a:fld>
            <a:endParaRPr lang="en-US" dirty="0"/>
          </a:p>
        </p:txBody>
      </p:sp>
      <p:pic>
        <p:nvPicPr>
          <p:cNvPr id="9" name="Content Placeholder 8">
            <a:extLst>
              <a:ext uri="{FF2B5EF4-FFF2-40B4-BE49-F238E27FC236}">
                <a16:creationId xmlns:a16="http://schemas.microsoft.com/office/drawing/2014/main" id="{3C9ABF21-F41B-642C-9DF7-73A49A63FD0E}"/>
              </a:ext>
            </a:extLst>
          </p:cNvPr>
          <p:cNvPicPr>
            <a:picLocks noGrp="1" noChangeAspect="1"/>
          </p:cNvPicPr>
          <p:nvPr>
            <p:ph sz="half" idx="4294967295"/>
          </p:nvPr>
        </p:nvPicPr>
        <p:blipFill>
          <a:blip r:embed="rId2"/>
          <a:stretch>
            <a:fillRect/>
          </a:stretch>
        </p:blipFill>
        <p:spPr>
          <a:xfrm>
            <a:off x="4948692" y="597711"/>
            <a:ext cx="7205534" cy="1945464"/>
          </a:xfrm>
        </p:spPr>
      </p:pic>
      <p:pic>
        <p:nvPicPr>
          <p:cNvPr id="11" name="Picture 10">
            <a:extLst>
              <a:ext uri="{FF2B5EF4-FFF2-40B4-BE49-F238E27FC236}">
                <a16:creationId xmlns:a16="http://schemas.microsoft.com/office/drawing/2014/main" id="{19350A31-3FB9-5A63-5A8C-B02E51C78153}"/>
              </a:ext>
            </a:extLst>
          </p:cNvPr>
          <p:cNvPicPr>
            <a:picLocks noChangeAspect="1"/>
          </p:cNvPicPr>
          <p:nvPr/>
        </p:nvPicPr>
        <p:blipFill>
          <a:blip r:embed="rId3"/>
          <a:stretch>
            <a:fillRect/>
          </a:stretch>
        </p:blipFill>
        <p:spPr>
          <a:xfrm>
            <a:off x="5498633" y="2673420"/>
            <a:ext cx="6296492" cy="755580"/>
          </a:xfrm>
          <a:prstGeom prst="rect">
            <a:avLst/>
          </a:prstGeom>
        </p:spPr>
      </p:pic>
    </p:spTree>
    <p:extLst>
      <p:ext uri="{BB962C8B-B14F-4D97-AF65-F5344CB8AC3E}">
        <p14:creationId xmlns:p14="http://schemas.microsoft.com/office/powerpoint/2010/main" val="258289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4D6A-BA45-6255-0B94-E8580F8E2583}"/>
              </a:ext>
            </a:extLst>
          </p:cNvPr>
          <p:cNvSpPr>
            <a:spLocks noGrp="1"/>
          </p:cNvSpPr>
          <p:nvPr>
            <p:ph type="title"/>
          </p:nvPr>
        </p:nvSpPr>
        <p:spPr/>
        <p:txBody>
          <a:bodyPr/>
          <a:lstStyle/>
          <a:p>
            <a:r>
              <a:rPr lang="en-US" dirty="0"/>
              <a:t>NumPy Array Slicing</a:t>
            </a:r>
          </a:p>
        </p:txBody>
      </p:sp>
      <p:sp>
        <p:nvSpPr>
          <p:cNvPr id="3" name="Content Placeholder 2">
            <a:extLst>
              <a:ext uri="{FF2B5EF4-FFF2-40B4-BE49-F238E27FC236}">
                <a16:creationId xmlns:a16="http://schemas.microsoft.com/office/drawing/2014/main" id="{476AF79D-E3D7-DCDE-7EAF-AE068FF5AFC2}"/>
              </a:ext>
            </a:extLst>
          </p:cNvPr>
          <p:cNvSpPr>
            <a:spLocks noGrp="1"/>
          </p:cNvSpPr>
          <p:nvPr>
            <p:ph sz="half" idx="1"/>
          </p:nvPr>
        </p:nvSpPr>
        <p:spPr>
          <a:xfrm>
            <a:off x="838200" y="1825625"/>
            <a:ext cx="5334000" cy="4351338"/>
          </a:xfrm>
        </p:spPr>
        <p:txBody>
          <a:bodyPr>
            <a:normAutofit/>
          </a:bodyPr>
          <a:lstStyle/>
          <a:p>
            <a:r>
              <a:rPr lang="en-US" dirty="0"/>
              <a:t>Slicing in python means taking elements from one given index to another given index</a:t>
            </a:r>
          </a:p>
          <a:p>
            <a:r>
              <a:rPr lang="en-US" dirty="0"/>
              <a:t>Slice:</a:t>
            </a:r>
          </a:p>
          <a:p>
            <a:pPr lvl="1"/>
            <a:r>
              <a:rPr lang="en-US" dirty="0"/>
              <a:t>Normal </a:t>
            </a:r>
            <a:r>
              <a:rPr lang="en-US" dirty="0">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start</a:t>
            </a:r>
            <a:r>
              <a:rPr lang="en-US" dirty="0" err="1">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end</a:t>
            </a:r>
            <a:r>
              <a:rPr lang="en-US" dirty="0">
                <a:solidFill>
                  <a:srgbClr val="DC143C"/>
                </a:solidFill>
                <a:latin typeface="Consolas" panose="020B0609020204030204" pitchFamily="49" charset="0"/>
              </a:rPr>
              <a:t>]</a:t>
            </a:r>
            <a:r>
              <a:rPr lang="en-US" dirty="0"/>
              <a:t> .</a:t>
            </a:r>
            <a:endParaRPr lang="en-US" dirty="0">
              <a:solidFill>
                <a:srgbClr val="DC143C"/>
              </a:solidFill>
              <a:latin typeface="Consolas" panose="020B0609020204030204" pitchFamily="49" charset="0"/>
            </a:endParaRPr>
          </a:p>
          <a:p>
            <a:pPr lvl="1"/>
            <a:r>
              <a:rPr lang="en-US" dirty="0"/>
              <a:t>With step </a:t>
            </a:r>
            <a:r>
              <a:rPr lang="en-US" dirty="0">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start</a:t>
            </a:r>
            <a:r>
              <a:rPr lang="en-US" dirty="0" err="1">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end</a:t>
            </a:r>
            <a:r>
              <a:rPr lang="en-US" dirty="0" err="1">
                <a:solidFill>
                  <a:srgbClr val="DC143C"/>
                </a:solidFill>
                <a:latin typeface="Consolas" panose="020B0609020204030204" pitchFamily="49" charset="0"/>
              </a:rPr>
              <a:t>:</a:t>
            </a:r>
            <a:r>
              <a:rPr lang="en-US" i="1" dirty="0" err="1">
                <a:solidFill>
                  <a:srgbClr val="DC143C"/>
                </a:solidFill>
                <a:latin typeface="Consolas" panose="020B0609020204030204" pitchFamily="49" charset="0"/>
              </a:rPr>
              <a:t>step</a:t>
            </a:r>
            <a:r>
              <a:rPr lang="en-US" dirty="0">
                <a:solidFill>
                  <a:srgbClr val="DC143C"/>
                </a:solidFill>
                <a:latin typeface="Consolas" panose="020B0609020204030204" pitchFamily="49" charset="0"/>
              </a:rPr>
              <a:t>]</a:t>
            </a:r>
            <a:r>
              <a:rPr lang="en-US" dirty="0"/>
              <a:t> .</a:t>
            </a:r>
          </a:p>
          <a:p>
            <a:r>
              <a:rPr lang="en-US" dirty="0"/>
              <a:t>The result includes the start index, but excludes the end index.</a:t>
            </a:r>
          </a:p>
        </p:txBody>
      </p:sp>
      <p:pic>
        <p:nvPicPr>
          <p:cNvPr id="9" name="Content Placeholder 8">
            <a:extLst>
              <a:ext uri="{FF2B5EF4-FFF2-40B4-BE49-F238E27FC236}">
                <a16:creationId xmlns:a16="http://schemas.microsoft.com/office/drawing/2014/main" id="{AD2CAE2E-B0E6-BC82-5D6B-9C66DAF56732}"/>
              </a:ext>
            </a:extLst>
          </p:cNvPr>
          <p:cNvPicPr>
            <a:picLocks noGrp="1" noChangeAspect="1"/>
          </p:cNvPicPr>
          <p:nvPr>
            <p:ph sz="half" idx="2"/>
          </p:nvPr>
        </p:nvPicPr>
        <p:blipFill>
          <a:blip r:embed="rId2"/>
          <a:stretch>
            <a:fillRect/>
          </a:stretch>
        </p:blipFill>
        <p:spPr>
          <a:xfrm>
            <a:off x="5844047" y="1690688"/>
            <a:ext cx="5896897" cy="1834041"/>
          </a:xfrm>
        </p:spPr>
      </p:pic>
      <p:sp>
        <p:nvSpPr>
          <p:cNvPr id="5" name="Date Placeholder 4">
            <a:extLst>
              <a:ext uri="{FF2B5EF4-FFF2-40B4-BE49-F238E27FC236}">
                <a16:creationId xmlns:a16="http://schemas.microsoft.com/office/drawing/2014/main" id="{8A32837A-313D-6E5C-9749-3AAD405DE491}"/>
              </a:ext>
            </a:extLst>
          </p:cNvPr>
          <p:cNvSpPr>
            <a:spLocks noGrp="1"/>
          </p:cNvSpPr>
          <p:nvPr>
            <p:ph type="dt" sz="half" idx="10"/>
          </p:nvPr>
        </p:nvSpPr>
        <p:spPr/>
        <p:txBody>
          <a:bodyPr/>
          <a:lstStyle/>
          <a:p>
            <a:r>
              <a:rPr lang="en-US" dirty="0"/>
              <a:t>12/14/2022</a:t>
            </a:r>
          </a:p>
        </p:txBody>
      </p:sp>
      <p:sp>
        <p:nvSpPr>
          <p:cNvPr id="6" name="Footer Placeholder 5">
            <a:extLst>
              <a:ext uri="{FF2B5EF4-FFF2-40B4-BE49-F238E27FC236}">
                <a16:creationId xmlns:a16="http://schemas.microsoft.com/office/drawing/2014/main" id="{DDE5B8BC-DDCD-0049-5E35-81865CF55EEE}"/>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9DBD6C90-6CF0-F3A7-8FF7-D5B820352010}"/>
              </a:ext>
            </a:extLst>
          </p:cNvPr>
          <p:cNvSpPr>
            <a:spLocks noGrp="1"/>
          </p:cNvSpPr>
          <p:nvPr>
            <p:ph type="sldNum" sz="quarter" idx="12"/>
          </p:nvPr>
        </p:nvSpPr>
        <p:spPr/>
        <p:txBody>
          <a:bodyPr/>
          <a:lstStyle/>
          <a:p>
            <a:fld id="{C62155A9-2BEA-4E1A-A809-3AB570F0F126}" type="slidenum">
              <a:rPr lang="en-US" smtClean="0"/>
              <a:pPr/>
              <a:t>19</a:t>
            </a:fld>
            <a:endParaRPr lang="en-US"/>
          </a:p>
        </p:txBody>
      </p:sp>
      <p:pic>
        <p:nvPicPr>
          <p:cNvPr id="11" name="Picture 10">
            <a:extLst>
              <a:ext uri="{FF2B5EF4-FFF2-40B4-BE49-F238E27FC236}">
                <a16:creationId xmlns:a16="http://schemas.microsoft.com/office/drawing/2014/main" id="{01DB7ED8-751E-A7F1-805B-87A33E63DD4F}"/>
              </a:ext>
            </a:extLst>
          </p:cNvPr>
          <p:cNvPicPr>
            <a:picLocks noChangeAspect="1"/>
          </p:cNvPicPr>
          <p:nvPr/>
        </p:nvPicPr>
        <p:blipFill>
          <a:blip r:embed="rId3"/>
          <a:stretch>
            <a:fillRect/>
          </a:stretch>
        </p:blipFill>
        <p:spPr>
          <a:xfrm>
            <a:off x="10019932" y="1135213"/>
            <a:ext cx="1721012" cy="610288"/>
          </a:xfrm>
          <a:prstGeom prst="rect">
            <a:avLst/>
          </a:prstGeom>
        </p:spPr>
      </p:pic>
      <p:pic>
        <p:nvPicPr>
          <p:cNvPr id="13" name="Picture 12">
            <a:extLst>
              <a:ext uri="{FF2B5EF4-FFF2-40B4-BE49-F238E27FC236}">
                <a16:creationId xmlns:a16="http://schemas.microsoft.com/office/drawing/2014/main" id="{29B72B34-F8FD-D60A-2666-3F705E6224B5}"/>
              </a:ext>
            </a:extLst>
          </p:cNvPr>
          <p:cNvPicPr>
            <a:picLocks noChangeAspect="1"/>
          </p:cNvPicPr>
          <p:nvPr/>
        </p:nvPicPr>
        <p:blipFill>
          <a:blip r:embed="rId4"/>
          <a:stretch>
            <a:fillRect/>
          </a:stretch>
        </p:blipFill>
        <p:spPr>
          <a:xfrm>
            <a:off x="6172200" y="3927627"/>
            <a:ext cx="6009150" cy="1795160"/>
          </a:xfrm>
          <a:prstGeom prst="rect">
            <a:avLst/>
          </a:prstGeom>
        </p:spPr>
      </p:pic>
      <p:pic>
        <p:nvPicPr>
          <p:cNvPr id="15" name="Picture 14">
            <a:extLst>
              <a:ext uri="{FF2B5EF4-FFF2-40B4-BE49-F238E27FC236}">
                <a16:creationId xmlns:a16="http://schemas.microsoft.com/office/drawing/2014/main" id="{A655C322-E4A5-D697-2A0F-50E9CF7055B0}"/>
              </a:ext>
            </a:extLst>
          </p:cNvPr>
          <p:cNvPicPr>
            <a:picLocks noChangeAspect="1"/>
          </p:cNvPicPr>
          <p:nvPr/>
        </p:nvPicPr>
        <p:blipFill>
          <a:blip r:embed="rId5"/>
          <a:stretch>
            <a:fillRect/>
          </a:stretch>
        </p:blipFill>
        <p:spPr>
          <a:xfrm>
            <a:off x="6172200" y="5728978"/>
            <a:ext cx="914387" cy="582922"/>
          </a:xfrm>
          <a:prstGeom prst="rect">
            <a:avLst/>
          </a:prstGeom>
        </p:spPr>
      </p:pic>
    </p:spTree>
    <p:extLst>
      <p:ext uri="{BB962C8B-B14F-4D97-AF65-F5344CB8AC3E}">
        <p14:creationId xmlns:p14="http://schemas.microsoft.com/office/powerpoint/2010/main" val="22190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Agenda</a:t>
            </a:r>
          </a:p>
        </p:txBody>
      </p:sp>
      <p:sp>
        <p:nvSpPr>
          <p:cNvPr id="14" name="Content Placeholder 13"/>
          <p:cNvSpPr>
            <a:spLocks noGrp="1"/>
          </p:cNvSpPr>
          <p:nvPr>
            <p:ph idx="1"/>
          </p:nvPr>
        </p:nvSpPr>
        <p:spPr>
          <a:xfrm>
            <a:off x="838200" y="1849688"/>
            <a:ext cx="10515600" cy="4351338"/>
          </a:xfrm>
        </p:spPr>
        <p:txBody>
          <a:bodyPr/>
          <a:lstStyle/>
          <a:p>
            <a:pPr marL="514350" lvl="0" indent="-514350">
              <a:buAutoNum type="arabicPeriod"/>
            </a:pPr>
            <a:r>
              <a:rPr lang="en-US" dirty="0"/>
              <a:t>What is NumPy?</a:t>
            </a:r>
          </a:p>
          <a:p>
            <a:pPr marL="514350" lvl="0" indent="-514350">
              <a:buFont typeface="+mj-lt"/>
              <a:buAutoNum type="arabicPeriod"/>
            </a:pPr>
            <a:r>
              <a:rPr lang="en-US" dirty="0"/>
              <a:t>Install NumPy</a:t>
            </a:r>
          </a:p>
          <a:p>
            <a:pPr marL="514350" lvl="0" indent="-514350">
              <a:buFont typeface="+mj-lt"/>
              <a:buAutoNum type="arabicPeriod"/>
            </a:pPr>
            <a:r>
              <a:rPr lang="en-US" dirty="0"/>
              <a:t>Create and Use NumPy array</a:t>
            </a:r>
          </a:p>
          <a:p>
            <a:pPr marL="966787" lvl="1" indent="-514350">
              <a:buFont typeface="+mj-lt"/>
              <a:buAutoNum type="arabicPeriod"/>
            </a:pPr>
            <a:r>
              <a:rPr lang="en-US" dirty="0"/>
              <a:t>Create and Access NumPy array</a:t>
            </a:r>
          </a:p>
          <a:p>
            <a:pPr marL="966787" lvl="1" indent="-514350">
              <a:buFont typeface="+mj-lt"/>
              <a:buAutoNum type="arabicPeriod"/>
            </a:pPr>
            <a:r>
              <a:rPr lang="en-US" dirty="0"/>
              <a:t>Manipulate NumPy array</a:t>
            </a:r>
          </a:p>
          <a:p>
            <a:pPr marL="966787" lvl="1" indent="-514350">
              <a:buFont typeface="+mj-lt"/>
              <a:buAutoNum type="arabicPeriod"/>
            </a:pPr>
            <a:r>
              <a:rPr lang="en-US" dirty="0"/>
              <a:t>NumPy operations</a:t>
            </a:r>
          </a:p>
          <a:p>
            <a:pPr marL="966787" lvl="1" indent="-514350">
              <a:buFont typeface="+mj-lt"/>
              <a:buAutoNum type="arabicPeriod"/>
            </a:pPr>
            <a:r>
              <a:rPr lang="en-US" dirty="0"/>
              <a:t>NumPy Special Functions</a:t>
            </a:r>
          </a:p>
        </p:txBody>
      </p:sp>
      <p:sp>
        <p:nvSpPr>
          <p:cNvPr id="2" name="Date Placeholder 1">
            <a:extLst>
              <a:ext uri="{FF2B5EF4-FFF2-40B4-BE49-F238E27FC236}">
                <a16:creationId xmlns:a16="http://schemas.microsoft.com/office/drawing/2014/main" id="{3E3D4C5D-83D9-0233-CF2D-9D1C557404C6}"/>
              </a:ext>
            </a:extLst>
          </p:cNvPr>
          <p:cNvSpPr>
            <a:spLocks noGrp="1"/>
          </p:cNvSpPr>
          <p:nvPr>
            <p:ph type="dt" sz="half" idx="2"/>
          </p:nvPr>
        </p:nvSpPr>
        <p:spPr/>
        <p:txBody>
          <a:bodyPr/>
          <a:lstStyle/>
          <a:p>
            <a:r>
              <a:rPr lang="en-US"/>
              <a:t>12/14/2022</a:t>
            </a:r>
          </a:p>
        </p:txBody>
      </p:sp>
      <p:sp>
        <p:nvSpPr>
          <p:cNvPr id="3" name="Footer Placeholder 2">
            <a:extLst>
              <a:ext uri="{FF2B5EF4-FFF2-40B4-BE49-F238E27FC236}">
                <a16:creationId xmlns:a16="http://schemas.microsoft.com/office/drawing/2014/main" id="{91D7E74F-2E4C-F7CB-BA28-1842C75A0E37}"/>
              </a:ext>
            </a:extLst>
          </p:cNvPr>
          <p:cNvSpPr>
            <a:spLocks noGrp="1"/>
          </p:cNvSpPr>
          <p:nvPr>
            <p:ph type="ftr" sz="quarter" idx="3"/>
          </p:nvPr>
        </p:nvSpPr>
        <p:spPr/>
        <p:txBody>
          <a:bodyPr/>
          <a:lstStyle/>
          <a:p>
            <a:r>
              <a:rPr lang="en-US"/>
              <a:t>Pham Trung Kien - Python NumPy</a:t>
            </a:r>
            <a:endParaRPr lang="en-US" dirty="0"/>
          </a:p>
        </p:txBody>
      </p:sp>
      <p:sp>
        <p:nvSpPr>
          <p:cNvPr id="4" name="Slide Number Placeholder 3">
            <a:extLst>
              <a:ext uri="{FF2B5EF4-FFF2-40B4-BE49-F238E27FC236}">
                <a16:creationId xmlns:a16="http://schemas.microsoft.com/office/drawing/2014/main" id="{DF1F4007-06F6-761C-715C-CD7C620B2D92}"/>
              </a:ext>
            </a:extLst>
          </p:cNvPr>
          <p:cNvSpPr>
            <a:spLocks noGrp="1"/>
          </p:cNvSpPr>
          <p:nvPr>
            <p:ph type="sldNum" sz="quarter" idx="4"/>
          </p:nvPr>
        </p:nvSpPr>
        <p:spPr/>
        <p:txBody>
          <a:bodyPr/>
          <a:lstStyle/>
          <a:p>
            <a:fld id="{C62155A9-2BEA-4E1A-A809-3AB570F0F126}" type="slidenum">
              <a:rPr lang="en-US" smtClean="0"/>
              <a:pPr/>
              <a:t>2</a:t>
            </a:fld>
            <a:endParaRPr lang="en-US"/>
          </a:p>
        </p:txBody>
      </p:sp>
    </p:spTree>
    <p:extLst>
      <p:ext uri="{BB962C8B-B14F-4D97-AF65-F5344CB8AC3E}">
        <p14:creationId xmlns:p14="http://schemas.microsoft.com/office/powerpoint/2010/main" val="212088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5C81-2697-D00C-EB16-5F1AED0AEF72}"/>
              </a:ext>
            </a:extLst>
          </p:cNvPr>
          <p:cNvSpPr>
            <a:spLocks noGrp="1"/>
          </p:cNvSpPr>
          <p:nvPr>
            <p:ph type="title"/>
          </p:nvPr>
        </p:nvSpPr>
        <p:spPr/>
        <p:txBody>
          <a:bodyPr/>
          <a:lstStyle/>
          <a:p>
            <a:r>
              <a:rPr lang="en-US" dirty="0"/>
              <a:t>NumPy Data Types</a:t>
            </a:r>
          </a:p>
        </p:txBody>
      </p:sp>
      <p:sp>
        <p:nvSpPr>
          <p:cNvPr id="3" name="Content Placeholder 2">
            <a:extLst>
              <a:ext uri="{FF2B5EF4-FFF2-40B4-BE49-F238E27FC236}">
                <a16:creationId xmlns:a16="http://schemas.microsoft.com/office/drawing/2014/main" id="{156FB284-608A-8C28-A71A-223B80D8B56D}"/>
              </a:ext>
            </a:extLst>
          </p:cNvPr>
          <p:cNvSpPr>
            <a:spLocks noGrp="1"/>
          </p:cNvSpPr>
          <p:nvPr>
            <p:ph sz="half" idx="1"/>
          </p:nvPr>
        </p:nvSpPr>
        <p:spPr/>
        <p:txBody>
          <a:bodyPr/>
          <a:lstStyle/>
          <a:p>
            <a:r>
              <a:rPr lang="en-US" dirty="0"/>
              <a:t>NumPy has some extra data types</a:t>
            </a:r>
          </a:p>
        </p:txBody>
      </p:sp>
      <p:sp>
        <p:nvSpPr>
          <p:cNvPr id="5" name="Date Placeholder 4">
            <a:extLst>
              <a:ext uri="{FF2B5EF4-FFF2-40B4-BE49-F238E27FC236}">
                <a16:creationId xmlns:a16="http://schemas.microsoft.com/office/drawing/2014/main" id="{2B766A31-D01D-8945-5686-C4129A3873B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4584ABFA-DEBD-631F-E5E0-8AF764F6E4E6}"/>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205B6D02-9D60-A96F-E08E-73F21D86FE2C}"/>
              </a:ext>
            </a:extLst>
          </p:cNvPr>
          <p:cNvSpPr>
            <a:spLocks noGrp="1"/>
          </p:cNvSpPr>
          <p:nvPr>
            <p:ph type="sldNum" sz="quarter" idx="12"/>
          </p:nvPr>
        </p:nvSpPr>
        <p:spPr/>
        <p:txBody>
          <a:bodyPr/>
          <a:lstStyle/>
          <a:p>
            <a:fld id="{C62155A9-2BEA-4E1A-A809-3AB570F0F126}" type="slidenum">
              <a:rPr lang="en-US" smtClean="0"/>
              <a:pPr/>
              <a:t>20</a:t>
            </a:fld>
            <a:endParaRPr lang="en-US"/>
          </a:p>
        </p:txBody>
      </p:sp>
      <p:pic>
        <p:nvPicPr>
          <p:cNvPr id="10" name="Content Placeholder 9">
            <a:extLst>
              <a:ext uri="{FF2B5EF4-FFF2-40B4-BE49-F238E27FC236}">
                <a16:creationId xmlns:a16="http://schemas.microsoft.com/office/drawing/2014/main" id="{B2C54747-62DD-1FE5-FAF6-CE6F16CBBE1F}"/>
              </a:ext>
            </a:extLst>
          </p:cNvPr>
          <p:cNvPicPr>
            <a:picLocks noGrp="1" noChangeAspect="1"/>
          </p:cNvPicPr>
          <p:nvPr>
            <p:ph sz="half" idx="2"/>
          </p:nvPr>
        </p:nvPicPr>
        <p:blipFill>
          <a:blip r:embed="rId2"/>
          <a:stretch>
            <a:fillRect/>
          </a:stretch>
        </p:blipFill>
        <p:spPr>
          <a:xfrm>
            <a:off x="5296120" y="1870076"/>
            <a:ext cx="6933760" cy="4262436"/>
          </a:xfrm>
          <a:prstGeom prst="rect">
            <a:avLst/>
          </a:prstGeom>
        </p:spPr>
      </p:pic>
    </p:spTree>
    <p:extLst>
      <p:ext uri="{BB962C8B-B14F-4D97-AF65-F5344CB8AC3E}">
        <p14:creationId xmlns:p14="http://schemas.microsoft.com/office/powerpoint/2010/main" val="95354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C92E-92B4-C6F4-B0D4-F41B82D76E56}"/>
              </a:ext>
            </a:extLst>
          </p:cNvPr>
          <p:cNvSpPr>
            <a:spLocks noGrp="1"/>
          </p:cNvSpPr>
          <p:nvPr>
            <p:ph type="title"/>
          </p:nvPr>
        </p:nvSpPr>
        <p:spPr/>
        <p:txBody>
          <a:bodyPr>
            <a:normAutofit/>
          </a:bodyPr>
          <a:lstStyle/>
          <a:p>
            <a:r>
              <a:rPr lang="en-US" dirty="0"/>
              <a:t>Check the data type of an array</a:t>
            </a:r>
            <a:br>
              <a:rPr lang="en-US" dirty="0"/>
            </a:br>
            <a:endParaRPr lang="en-US" dirty="0"/>
          </a:p>
        </p:txBody>
      </p:sp>
      <p:sp>
        <p:nvSpPr>
          <p:cNvPr id="4" name="Content Placeholder 3">
            <a:extLst>
              <a:ext uri="{FF2B5EF4-FFF2-40B4-BE49-F238E27FC236}">
                <a16:creationId xmlns:a16="http://schemas.microsoft.com/office/drawing/2014/main" id="{FD6965D5-5818-A40C-E2F1-65FA841FF4DE}"/>
              </a:ext>
            </a:extLst>
          </p:cNvPr>
          <p:cNvSpPr>
            <a:spLocks noGrp="1"/>
          </p:cNvSpPr>
          <p:nvPr>
            <p:ph idx="1"/>
          </p:nvPr>
        </p:nvSpPr>
        <p:spPr>
          <a:xfrm>
            <a:off x="715544" y="4236790"/>
            <a:ext cx="6172200" cy="4873625"/>
          </a:xfrm>
        </p:spPr>
        <p:txBody>
          <a:bodyPr/>
          <a:lstStyle/>
          <a:p>
            <a:pPr marL="0" indent="0">
              <a:buNone/>
            </a:pPr>
            <a:r>
              <a:rPr lang="en-US" dirty="0"/>
              <a:t>&gt;&gt; int32</a:t>
            </a:r>
          </a:p>
        </p:txBody>
      </p:sp>
      <p:sp>
        <p:nvSpPr>
          <p:cNvPr id="5" name="Date Placeholder 4">
            <a:extLst>
              <a:ext uri="{FF2B5EF4-FFF2-40B4-BE49-F238E27FC236}">
                <a16:creationId xmlns:a16="http://schemas.microsoft.com/office/drawing/2014/main" id="{10A15B4A-87FE-A2FD-B49B-D729C222FEB2}"/>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861DE809-41D7-ECED-14D8-C6D28E24FE32}"/>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6877DC1C-4AA0-A762-E13E-360C08C2545C}"/>
              </a:ext>
            </a:extLst>
          </p:cNvPr>
          <p:cNvSpPr>
            <a:spLocks noGrp="1"/>
          </p:cNvSpPr>
          <p:nvPr>
            <p:ph type="sldNum" sz="quarter" idx="12"/>
          </p:nvPr>
        </p:nvSpPr>
        <p:spPr/>
        <p:txBody>
          <a:bodyPr/>
          <a:lstStyle/>
          <a:p>
            <a:fld id="{C62155A9-2BEA-4E1A-A809-3AB570F0F126}" type="slidenum">
              <a:rPr lang="en-US" smtClean="0"/>
              <a:pPr/>
              <a:t>21</a:t>
            </a:fld>
            <a:endParaRPr lang="en-US"/>
          </a:p>
        </p:txBody>
      </p:sp>
      <p:pic>
        <p:nvPicPr>
          <p:cNvPr id="9" name="Picture 8">
            <a:extLst>
              <a:ext uri="{FF2B5EF4-FFF2-40B4-BE49-F238E27FC236}">
                <a16:creationId xmlns:a16="http://schemas.microsoft.com/office/drawing/2014/main" id="{FEFCD3A1-9CA8-A075-C5FD-235FE3966508}"/>
              </a:ext>
            </a:extLst>
          </p:cNvPr>
          <p:cNvPicPr>
            <a:picLocks noChangeAspect="1"/>
          </p:cNvPicPr>
          <p:nvPr/>
        </p:nvPicPr>
        <p:blipFill>
          <a:blip r:embed="rId2"/>
          <a:stretch>
            <a:fillRect/>
          </a:stretch>
        </p:blipFill>
        <p:spPr>
          <a:xfrm>
            <a:off x="715544" y="2545003"/>
            <a:ext cx="4275190" cy="1691787"/>
          </a:xfrm>
          <a:prstGeom prst="rect">
            <a:avLst/>
          </a:prstGeom>
        </p:spPr>
      </p:pic>
      <p:pic>
        <p:nvPicPr>
          <p:cNvPr id="11" name="Picture 10">
            <a:extLst>
              <a:ext uri="{FF2B5EF4-FFF2-40B4-BE49-F238E27FC236}">
                <a16:creationId xmlns:a16="http://schemas.microsoft.com/office/drawing/2014/main" id="{8E91A791-8E93-72D9-E3E6-C64F0B7DBF55}"/>
              </a:ext>
            </a:extLst>
          </p:cNvPr>
          <p:cNvPicPr>
            <a:picLocks noChangeAspect="1"/>
          </p:cNvPicPr>
          <p:nvPr/>
        </p:nvPicPr>
        <p:blipFill>
          <a:blip r:embed="rId3"/>
          <a:stretch>
            <a:fillRect/>
          </a:stretch>
        </p:blipFill>
        <p:spPr>
          <a:xfrm>
            <a:off x="5568096" y="2545003"/>
            <a:ext cx="6424217" cy="1767993"/>
          </a:xfrm>
          <a:prstGeom prst="rect">
            <a:avLst/>
          </a:prstGeom>
        </p:spPr>
      </p:pic>
      <p:sp>
        <p:nvSpPr>
          <p:cNvPr id="12" name="Content Placeholder 3">
            <a:extLst>
              <a:ext uri="{FF2B5EF4-FFF2-40B4-BE49-F238E27FC236}">
                <a16:creationId xmlns:a16="http://schemas.microsoft.com/office/drawing/2014/main" id="{AE6DD8E7-A79F-D06E-FF62-F87D093E8F8D}"/>
              </a:ext>
            </a:extLst>
          </p:cNvPr>
          <p:cNvSpPr txBox="1">
            <a:spLocks/>
          </p:cNvSpPr>
          <p:nvPr/>
        </p:nvSpPr>
        <p:spPr>
          <a:xfrm>
            <a:off x="5568096" y="4312996"/>
            <a:ext cx="6304355" cy="1208756"/>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dirty="0"/>
              <a:t>&gt;&gt; &lt;U6 </a:t>
            </a:r>
          </a:p>
          <a:p>
            <a:pPr marL="0" indent="0">
              <a:buFont typeface="Wingdings" panose="05000000000000000000" pitchFamily="2" charset="2"/>
              <a:buNone/>
            </a:pPr>
            <a:r>
              <a:rPr lang="en-US" dirty="0"/>
              <a:t>(Unicode string)</a:t>
            </a:r>
          </a:p>
        </p:txBody>
      </p:sp>
    </p:spTree>
    <p:extLst>
      <p:ext uri="{BB962C8B-B14F-4D97-AF65-F5344CB8AC3E}">
        <p14:creationId xmlns:p14="http://schemas.microsoft.com/office/powerpoint/2010/main" val="127541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67FC-09EE-99ED-4385-7BA2E2CC0FA4}"/>
              </a:ext>
            </a:extLst>
          </p:cNvPr>
          <p:cNvSpPr>
            <a:spLocks noGrp="1"/>
          </p:cNvSpPr>
          <p:nvPr>
            <p:ph type="title"/>
          </p:nvPr>
        </p:nvSpPr>
        <p:spPr/>
        <p:txBody>
          <a:bodyPr>
            <a:normAutofit/>
          </a:bodyPr>
          <a:lstStyle/>
          <a:p>
            <a:r>
              <a:rPr lang="en-US" dirty="0"/>
              <a:t>Creating Arrays With a Defined Data Type</a:t>
            </a:r>
          </a:p>
        </p:txBody>
      </p:sp>
      <p:sp>
        <p:nvSpPr>
          <p:cNvPr id="3" name="Content Placeholder 2">
            <a:extLst>
              <a:ext uri="{FF2B5EF4-FFF2-40B4-BE49-F238E27FC236}">
                <a16:creationId xmlns:a16="http://schemas.microsoft.com/office/drawing/2014/main" id="{E9FCC331-AB87-F2F6-5531-63B3597E0FE7}"/>
              </a:ext>
            </a:extLst>
          </p:cNvPr>
          <p:cNvSpPr>
            <a:spLocks noGrp="1"/>
          </p:cNvSpPr>
          <p:nvPr>
            <p:ph idx="1"/>
          </p:nvPr>
        </p:nvSpPr>
        <p:spPr>
          <a:xfrm>
            <a:off x="839788" y="2128915"/>
            <a:ext cx="5391150" cy="4873625"/>
          </a:xfrm>
        </p:spPr>
        <p:txBody>
          <a:bodyPr/>
          <a:lstStyle/>
          <a:p>
            <a:r>
              <a:rPr lang="en-US" sz="2800" dirty="0"/>
              <a:t>To define the expected data type of the array elements use </a:t>
            </a:r>
            <a:r>
              <a:rPr lang="en-US" sz="2800" b="0" i="0" dirty="0" err="1">
                <a:solidFill>
                  <a:srgbClr val="DC143C"/>
                </a:solidFill>
                <a:effectLst/>
                <a:latin typeface="Consolas" panose="020B0609020204030204" pitchFamily="49" charset="0"/>
              </a:rPr>
              <a:t>dtype</a:t>
            </a:r>
            <a:r>
              <a:rPr lang="en-US" sz="2800" dirty="0"/>
              <a:t>  argument in </a:t>
            </a:r>
            <a:r>
              <a:rPr lang="en-US" sz="2800" b="0" i="0" dirty="0">
                <a:solidFill>
                  <a:srgbClr val="DC143C"/>
                </a:solidFill>
                <a:effectLst/>
                <a:latin typeface="Consolas" panose="020B0609020204030204" pitchFamily="49" charset="0"/>
              </a:rPr>
              <a:t>array() </a:t>
            </a:r>
            <a:r>
              <a:rPr lang="en-US" sz="2800" dirty="0"/>
              <a:t>method.</a:t>
            </a:r>
          </a:p>
          <a:p>
            <a:endParaRPr lang="en-US" dirty="0"/>
          </a:p>
        </p:txBody>
      </p:sp>
      <p:sp>
        <p:nvSpPr>
          <p:cNvPr id="5" name="Date Placeholder 4">
            <a:extLst>
              <a:ext uri="{FF2B5EF4-FFF2-40B4-BE49-F238E27FC236}">
                <a16:creationId xmlns:a16="http://schemas.microsoft.com/office/drawing/2014/main" id="{F23F6554-D07D-C3D0-45FE-EF286867E19B}"/>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7C1C81E5-0AE1-41FE-C260-8434E9A7D2EA}"/>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DD2EA3E1-B899-53BD-DA88-F61D089C9DD3}"/>
              </a:ext>
            </a:extLst>
          </p:cNvPr>
          <p:cNvSpPr>
            <a:spLocks noGrp="1"/>
          </p:cNvSpPr>
          <p:nvPr>
            <p:ph type="sldNum" sz="quarter" idx="12"/>
          </p:nvPr>
        </p:nvSpPr>
        <p:spPr/>
        <p:txBody>
          <a:bodyPr/>
          <a:lstStyle/>
          <a:p>
            <a:fld id="{C62155A9-2BEA-4E1A-A809-3AB570F0F126}" type="slidenum">
              <a:rPr lang="en-US" smtClean="0"/>
              <a:pPr/>
              <a:t>22</a:t>
            </a:fld>
            <a:endParaRPr lang="en-US"/>
          </a:p>
        </p:txBody>
      </p:sp>
      <p:pic>
        <p:nvPicPr>
          <p:cNvPr id="11" name="Content Placeholder 10">
            <a:extLst>
              <a:ext uri="{FF2B5EF4-FFF2-40B4-BE49-F238E27FC236}">
                <a16:creationId xmlns:a16="http://schemas.microsoft.com/office/drawing/2014/main" id="{DC71FED8-C713-933B-9FD8-57C02E9DEAD9}"/>
              </a:ext>
            </a:extLst>
          </p:cNvPr>
          <p:cNvPicPr>
            <a:picLocks noGrp="1" noChangeAspect="1"/>
          </p:cNvPicPr>
          <p:nvPr>
            <p:ph sz="half" idx="4294967295"/>
          </p:nvPr>
        </p:nvPicPr>
        <p:blipFill>
          <a:blip r:embed="rId2"/>
          <a:stretch>
            <a:fillRect/>
          </a:stretch>
        </p:blipFill>
        <p:spPr>
          <a:xfrm>
            <a:off x="6096000" y="1771012"/>
            <a:ext cx="5961062" cy="2008188"/>
          </a:xfrm>
        </p:spPr>
      </p:pic>
      <p:sp>
        <p:nvSpPr>
          <p:cNvPr id="17" name="Content Placeholder 2">
            <a:extLst>
              <a:ext uri="{FF2B5EF4-FFF2-40B4-BE49-F238E27FC236}">
                <a16:creationId xmlns:a16="http://schemas.microsoft.com/office/drawing/2014/main" id="{2FCF0E4F-A8BE-5303-E141-8002ADE24F74}"/>
              </a:ext>
            </a:extLst>
          </p:cNvPr>
          <p:cNvSpPr txBox="1">
            <a:spLocks/>
          </p:cNvSpPr>
          <p:nvPr/>
        </p:nvSpPr>
        <p:spPr>
          <a:xfrm>
            <a:off x="6019800" y="3881029"/>
            <a:ext cx="4436806" cy="1369398"/>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US" dirty="0"/>
              <a:t>&gt;&gt; [b'1' b'2' b'3' b'4’]</a:t>
            </a:r>
          </a:p>
          <a:p>
            <a:pPr marL="0" indent="0">
              <a:buNone/>
            </a:pPr>
            <a:r>
              <a:rPr lang="en-US" dirty="0"/>
              <a:t>&gt;&gt; |S1</a:t>
            </a:r>
          </a:p>
        </p:txBody>
      </p:sp>
    </p:spTree>
    <p:extLst>
      <p:ext uri="{BB962C8B-B14F-4D97-AF65-F5344CB8AC3E}">
        <p14:creationId xmlns:p14="http://schemas.microsoft.com/office/powerpoint/2010/main" val="131290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D9C4-8CB5-B52C-B13C-E6A32CD94580}"/>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58D5EB33-C1D2-A1A9-B00B-2CD204AE14B1}"/>
              </a:ext>
            </a:extLst>
          </p:cNvPr>
          <p:cNvSpPr>
            <a:spLocks noGrp="1"/>
          </p:cNvSpPr>
          <p:nvPr>
            <p:ph sz="half" idx="1"/>
          </p:nvPr>
        </p:nvSpPr>
        <p:spPr/>
        <p:txBody>
          <a:bodyPr/>
          <a:lstStyle/>
          <a:p>
            <a:r>
              <a:rPr lang="en-US" dirty="0"/>
              <a:t>For </a:t>
            </a:r>
            <a:r>
              <a:rPr lang="en-US" dirty="0" err="1"/>
              <a:t>i</a:t>
            </a:r>
            <a:r>
              <a:rPr lang="en-US" dirty="0"/>
              <a:t>, u, f, S and U we can define size as well.</a:t>
            </a:r>
          </a:p>
        </p:txBody>
      </p:sp>
      <p:sp>
        <p:nvSpPr>
          <p:cNvPr id="4" name="Content Placeholder 3">
            <a:extLst>
              <a:ext uri="{FF2B5EF4-FFF2-40B4-BE49-F238E27FC236}">
                <a16:creationId xmlns:a16="http://schemas.microsoft.com/office/drawing/2014/main" id="{C92FFC02-78F6-37E0-1D78-5A8C435AFF93}"/>
              </a:ext>
            </a:extLst>
          </p:cNvPr>
          <p:cNvSpPr>
            <a:spLocks noGrp="1"/>
          </p:cNvSpPr>
          <p:nvPr>
            <p:ph sz="half" idx="2"/>
          </p:nvPr>
        </p:nvSpPr>
        <p:spPr>
          <a:xfrm>
            <a:off x="5436173" y="3814147"/>
            <a:ext cx="3060290" cy="1259196"/>
          </a:xfrm>
        </p:spPr>
        <p:txBody>
          <a:bodyPr/>
          <a:lstStyle/>
          <a:p>
            <a:pPr marL="0" indent="0">
              <a:buNone/>
            </a:pPr>
            <a:r>
              <a:rPr lang="en-US" dirty="0"/>
              <a:t>&gt;&gt; [1 2 3 4]</a:t>
            </a:r>
          </a:p>
          <a:p>
            <a:pPr marL="0" indent="0">
              <a:buNone/>
            </a:pPr>
            <a:r>
              <a:rPr lang="en-US" dirty="0"/>
              <a:t>&gt;&gt; int32</a:t>
            </a:r>
          </a:p>
        </p:txBody>
      </p:sp>
      <p:sp>
        <p:nvSpPr>
          <p:cNvPr id="5" name="Date Placeholder 4">
            <a:extLst>
              <a:ext uri="{FF2B5EF4-FFF2-40B4-BE49-F238E27FC236}">
                <a16:creationId xmlns:a16="http://schemas.microsoft.com/office/drawing/2014/main" id="{2FBA2E11-F50D-245B-4D9D-FB3C8223C521}"/>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261F6C45-DBDD-DC0E-F27F-E8374856F9A8}"/>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F474FE27-1961-22DF-1DD4-3744254BB65D}"/>
              </a:ext>
            </a:extLst>
          </p:cNvPr>
          <p:cNvSpPr>
            <a:spLocks noGrp="1"/>
          </p:cNvSpPr>
          <p:nvPr>
            <p:ph type="sldNum" sz="quarter" idx="12"/>
          </p:nvPr>
        </p:nvSpPr>
        <p:spPr/>
        <p:txBody>
          <a:bodyPr/>
          <a:lstStyle/>
          <a:p>
            <a:fld id="{C62155A9-2BEA-4E1A-A809-3AB570F0F126}" type="slidenum">
              <a:rPr lang="en-US" smtClean="0"/>
              <a:pPr/>
              <a:t>23</a:t>
            </a:fld>
            <a:endParaRPr lang="en-US"/>
          </a:p>
        </p:txBody>
      </p:sp>
      <p:pic>
        <p:nvPicPr>
          <p:cNvPr id="11" name="Picture 10">
            <a:extLst>
              <a:ext uri="{FF2B5EF4-FFF2-40B4-BE49-F238E27FC236}">
                <a16:creationId xmlns:a16="http://schemas.microsoft.com/office/drawing/2014/main" id="{6AAC287E-465C-9228-BF00-BDF8C744566D}"/>
              </a:ext>
            </a:extLst>
          </p:cNvPr>
          <p:cNvPicPr>
            <a:picLocks noChangeAspect="1"/>
          </p:cNvPicPr>
          <p:nvPr/>
        </p:nvPicPr>
        <p:blipFill>
          <a:blip r:embed="rId2"/>
          <a:stretch>
            <a:fillRect/>
          </a:stretch>
        </p:blipFill>
        <p:spPr>
          <a:xfrm>
            <a:off x="5739422" y="1690688"/>
            <a:ext cx="6452578" cy="2099648"/>
          </a:xfrm>
          <a:prstGeom prst="rect">
            <a:avLst/>
          </a:prstGeom>
        </p:spPr>
      </p:pic>
    </p:spTree>
    <p:extLst>
      <p:ext uri="{BB962C8B-B14F-4D97-AF65-F5344CB8AC3E}">
        <p14:creationId xmlns:p14="http://schemas.microsoft.com/office/powerpoint/2010/main" val="129398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28F3-632B-445A-8B90-20363CBE0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AA8899-DF76-1EA0-24FA-2D13FD5DC42B}"/>
              </a:ext>
            </a:extLst>
          </p:cNvPr>
          <p:cNvSpPr>
            <a:spLocks noGrp="1"/>
          </p:cNvSpPr>
          <p:nvPr>
            <p:ph sz="half" idx="1"/>
          </p:nvPr>
        </p:nvSpPr>
        <p:spPr/>
        <p:txBody>
          <a:bodyPr/>
          <a:lstStyle/>
          <a:p>
            <a:r>
              <a:rPr lang="en-US" dirty="0"/>
              <a:t>If a type is given in which elements can't be casted then NumPy will raise a ValueError.</a:t>
            </a:r>
          </a:p>
        </p:txBody>
      </p:sp>
      <p:pic>
        <p:nvPicPr>
          <p:cNvPr id="9" name="Content Placeholder 8">
            <a:extLst>
              <a:ext uri="{FF2B5EF4-FFF2-40B4-BE49-F238E27FC236}">
                <a16:creationId xmlns:a16="http://schemas.microsoft.com/office/drawing/2014/main" id="{09B7A914-E4BB-3001-D9FA-29AF56B8AE0C}"/>
              </a:ext>
            </a:extLst>
          </p:cNvPr>
          <p:cNvPicPr>
            <a:picLocks noGrp="1" noChangeAspect="1"/>
          </p:cNvPicPr>
          <p:nvPr>
            <p:ph sz="half" idx="2"/>
          </p:nvPr>
        </p:nvPicPr>
        <p:blipFill>
          <a:blip r:embed="rId2"/>
          <a:stretch>
            <a:fillRect/>
          </a:stretch>
        </p:blipFill>
        <p:spPr>
          <a:xfrm>
            <a:off x="6096000" y="1870075"/>
            <a:ext cx="5181600" cy="1024347"/>
          </a:xfrm>
        </p:spPr>
      </p:pic>
      <p:sp>
        <p:nvSpPr>
          <p:cNvPr id="5" name="Date Placeholder 4">
            <a:extLst>
              <a:ext uri="{FF2B5EF4-FFF2-40B4-BE49-F238E27FC236}">
                <a16:creationId xmlns:a16="http://schemas.microsoft.com/office/drawing/2014/main" id="{4D1A957C-7589-979C-B470-A30D9219F84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1B7BBEA1-E05F-14A9-62FB-2375234FD89B}"/>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881D3FAF-51D4-48A9-1B15-B3A99213D7B4}"/>
              </a:ext>
            </a:extLst>
          </p:cNvPr>
          <p:cNvSpPr>
            <a:spLocks noGrp="1"/>
          </p:cNvSpPr>
          <p:nvPr>
            <p:ph type="sldNum" sz="quarter" idx="12"/>
          </p:nvPr>
        </p:nvSpPr>
        <p:spPr/>
        <p:txBody>
          <a:bodyPr/>
          <a:lstStyle/>
          <a:p>
            <a:fld id="{C62155A9-2BEA-4E1A-A809-3AB570F0F126}" type="slidenum">
              <a:rPr lang="en-US" smtClean="0"/>
              <a:pPr/>
              <a:t>24</a:t>
            </a:fld>
            <a:endParaRPr lang="en-US"/>
          </a:p>
        </p:txBody>
      </p:sp>
      <p:sp>
        <p:nvSpPr>
          <p:cNvPr id="10" name="Content Placeholder 2">
            <a:extLst>
              <a:ext uri="{FF2B5EF4-FFF2-40B4-BE49-F238E27FC236}">
                <a16:creationId xmlns:a16="http://schemas.microsoft.com/office/drawing/2014/main" id="{89347DB6-051C-DCDF-26F9-A61A30E72432}"/>
              </a:ext>
            </a:extLst>
          </p:cNvPr>
          <p:cNvSpPr txBox="1">
            <a:spLocks/>
          </p:cNvSpPr>
          <p:nvPr/>
        </p:nvSpPr>
        <p:spPr>
          <a:xfrm>
            <a:off x="6019800" y="3073809"/>
            <a:ext cx="5181600" cy="250108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US" dirty="0"/>
              <a:t>&gt;&gt; ValueError: invalid literal for int() with base 10: 'a'</a:t>
            </a:r>
          </a:p>
        </p:txBody>
      </p:sp>
    </p:spTree>
    <p:extLst>
      <p:ext uri="{BB962C8B-B14F-4D97-AF65-F5344CB8AC3E}">
        <p14:creationId xmlns:p14="http://schemas.microsoft.com/office/powerpoint/2010/main" val="340961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8911-13D0-181D-A92B-96C802E38E0F}"/>
              </a:ext>
            </a:extLst>
          </p:cNvPr>
          <p:cNvSpPr>
            <a:spLocks noGrp="1"/>
          </p:cNvSpPr>
          <p:nvPr>
            <p:ph type="title"/>
          </p:nvPr>
        </p:nvSpPr>
        <p:spPr/>
        <p:txBody>
          <a:bodyPr>
            <a:normAutofit/>
          </a:bodyPr>
          <a:lstStyle/>
          <a:p>
            <a:r>
              <a:rPr lang="en-US" sz="3200" dirty="0"/>
              <a:t>Converting Data Type on Existing Arrays</a:t>
            </a:r>
          </a:p>
        </p:txBody>
      </p:sp>
      <p:sp>
        <p:nvSpPr>
          <p:cNvPr id="3" name="Content Placeholder 2">
            <a:extLst>
              <a:ext uri="{FF2B5EF4-FFF2-40B4-BE49-F238E27FC236}">
                <a16:creationId xmlns:a16="http://schemas.microsoft.com/office/drawing/2014/main" id="{4C0C2965-9B2D-1CB9-5478-F21EEF174B99}"/>
              </a:ext>
            </a:extLst>
          </p:cNvPr>
          <p:cNvSpPr>
            <a:spLocks noGrp="1"/>
          </p:cNvSpPr>
          <p:nvPr>
            <p:ph sz="half" idx="1"/>
          </p:nvPr>
        </p:nvSpPr>
        <p:spPr/>
        <p:txBody>
          <a:bodyPr>
            <a:normAutofit/>
          </a:bodyPr>
          <a:lstStyle/>
          <a:p>
            <a:r>
              <a:rPr lang="en-US" dirty="0"/>
              <a:t>Use </a:t>
            </a:r>
            <a:r>
              <a:rPr lang="en-US" b="0" i="0" dirty="0" err="1">
                <a:solidFill>
                  <a:srgbClr val="DC143C"/>
                </a:solidFill>
                <a:effectLst/>
                <a:latin typeface="Consolas" panose="020B0609020204030204" pitchFamily="49" charset="0"/>
              </a:rPr>
              <a:t>astype</a:t>
            </a:r>
            <a:r>
              <a:rPr lang="en-US" b="0" i="0" dirty="0">
                <a:solidFill>
                  <a:srgbClr val="DC143C"/>
                </a:solidFill>
                <a:effectLst/>
                <a:latin typeface="Consolas" panose="020B0609020204030204" pitchFamily="49" charset="0"/>
              </a:rPr>
              <a:t>() </a:t>
            </a:r>
            <a:r>
              <a:rPr lang="en-US" dirty="0"/>
              <a:t>method to change the data type of an existing array.</a:t>
            </a:r>
          </a:p>
          <a:p>
            <a:r>
              <a:rPr lang="en-US" dirty="0"/>
              <a:t>The </a:t>
            </a:r>
            <a:r>
              <a:rPr lang="en-US" dirty="0" err="1"/>
              <a:t>astype</a:t>
            </a:r>
            <a:r>
              <a:rPr lang="en-US" dirty="0"/>
              <a:t>() function creates a copy of the array.</a:t>
            </a:r>
          </a:p>
          <a:p>
            <a:r>
              <a:rPr lang="en-US" dirty="0"/>
              <a:t>The data type can be specified </a:t>
            </a:r>
          </a:p>
          <a:p>
            <a:pPr lvl="1"/>
            <a:r>
              <a:rPr lang="en-US" dirty="0"/>
              <a:t>using a string: ‘f’, ‘</a:t>
            </a:r>
            <a:r>
              <a:rPr lang="en-US" dirty="0" err="1"/>
              <a:t>i</a:t>
            </a:r>
            <a:r>
              <a:rPr lang="en-US" dirty="0"/>
              <a:t>’,…</a:t>
            </a:r>
          </a:p>
          <a:p>
            <a:pPr lvl="1"/>
            <a:r>
              <a:rPr lang="en-US" dirty="0"/>
              <a:t>directly like float, int,...</a:t>
            </a:r>
          </a:p>
        </p:txBody>
      </p:sp>
      <p:sp>
        <p:nvSpPr>
          <p:cNvPr id="4" name="Content Placeholder 3">
            <a:extLst>
              <a:ext uri="{FF2B5EF4-FFF2-40B4-BE49-F238E27FC236}">
                <a16:creationId xmlns:a16="http://schemas.microsoft.com/office/drawing/2014/main" id="{8E351C3E-7EB3-AFA3-8559-04323EB85ACA}"/>
              </a:ext>
            </a:extLst>
          </p:cNvPr>
          <p:cNvSpPr>
            <a:spLocks noGrp="1"/>
          </p:cNvSpPr>
          <p:nvPr>
            <p:ph sz="half" idx="2"/>
          </p:nvPr>
        </p:nvSpPr>
        <p:spPr>
          <a:xfrm>
            <a:off x="6118123" y="4167403"/>
            <a:ext cx="5181600" cy="999909"/>
          </a:xfrm>
        </p:spPr>
        <p:txBody>
          <a:bodyPr>
            <a:normAutofit/>
          </a:bodyPr>
          <a:lstStyle/>
          <a:p>
            <a:pPr marL="0" indent="0">
              <a:buNone/>
            </a:pPr>
            <a:r>
              <a:rPr lang="en-US" dirty="0"/>
              <a:t>&gt;&gt; [1 2 3]</a:t>
            </a:r>
          </a:p>
          <a:p>
            <a:pPr marL="0" indent="0">
              <a:buNone/>
            </a:pPr>
            <a:r>
              <a:rPr lang="en-US" dirty="0"/>
              <a:t>&gt;&gt; int32</a:t>
            </a:r>
          </a:p>
        </p:txBody>
      </p:sp>
      <p:sp>
        <p:nvSpPr>
          <p:cNvPr id="5" name="Date Placeholder 4">
            <a:extLst>
              <a:ext uri="{FF2B5EF4-FFF2-40B4-BE49-F238E27FC236}">
                <a16:creationId xmlns:a16="http://schemas.microsoft.com/office/drawing/2014/main" id="{59478668-25B7-80D5-304E-9278F1C1E95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077985D7-B7D3-0B4F-CCA0-F6CD100124FC}"/>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984CD78A-6039-A8E6-6CD9-6C68E0B037B2}"/>
              </a:ext>
            </a:extLst>
          </p:cNvPr>
          <p:cNvSpPr>
            <a:spLocks noGrp="1"/>
          </p:cNvSpPr>
          <p:nvPr>
            <p:ph type="sldNum" sz="quarter" idx="12"/>
          </p:nvPr>
        </p:nvSpPr>
        <p:spPr/>
        <p:txBody>
          <a:bodyPr/>
          <a:lstStyle/>
          <a:p>
            <a:fld id="{C62155A9-2BEA-4E1A-A809-3AB570F0F126}" type="slidenum">
              <a:rPr lang="en-US" smtClean="0"/>
              <a:pPr/>
              <a:t>25</a:t>
            </a:fld>
            <a:endParaRPr lang="en-US"/>
          </a:p>
        </p:txBody>
      </p:sp>
      <p:pic>
        <p:nvPicPr>
          <p:cNvPr id="9" name="Picture 8">
            <a:extLst>
              <a:ext uri="{FF2B5EF4-FFF2-40B4-BE49-F238E27FC236}">
                <a16:creationId xmlns:a16="http://schemas.microsoft.com/office/drawing/2014/main" id="{D3CF49B3-1535-939B-9654-4F6DCADC85C8}"/>
              </a:ext>
            </a:extLst>
          </p:cNvPr>
          <p:cNvPicPr>
            <a:picLocks noChangeAspect="1"/>
          </p:cNvPicPr>
          <p:nvPr/>
        </p:nvPicPr>
        <p:blipFill>
          <a:blip r:embed="rId2"/>
          <a:stretch>
            <a:fillRect/>
          </a:stretch>
        </p:blipFill>
        <p:spPr>
          <a:xfrm>
            <a:off x="6096000" y="1690688"/>
            <a:ext cx="4580017" cy="2476715"/>
          </a:xfrm>
          <a:prstGeom prst="rect">
            <a:avLst/>
          </a:prstGeom>
        </p:spPr>
      </p:pic>
    </p:spTree>
    <p:extLst>
      <p:ext uri="{BB962C8B-B14F-4D97-AF65-F5344CB8AC3E}">
        <p14:creationId xmlns:p14="http://schemas.microsoft.com/office/powerpoint/2010/main" val="278782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23F61-542E-A379-4786-490DEC158AB3}"/>
              </a:ext>
            </a:extLst>
          </p:cNvPr>
          <p:cNvSpPr>
            <a:spLocks noGrp="1"/>
          </p:cNvSpPr>
          <p:nvPr>
            <p:ph type="title"/>
          </p:nvPr>
        </p:nvSpPr>
        <p:spPr/>
        <p:txBody>
          <a:bodyPr/>
          <a:lstStyle/>
          <a:p>
            <a:r>
              <a:rPr lang="en-US" dirty="0"/>
              <a:t>NumPy Array Copy vs View</a:t>
            </a:r>
          </a:p>
        </p:txBody>
      </p:sp>
      <p:sp>
        <p:nvSpPr>
          <p:cNvPr id="9" name="Text Placeholder 8">
            <a:extLst>
              <a:ext uri="{FF2B5EF4-FFF2-40B4-BE49-F238E27FC236}">
                <a16:creationId xmlns:a16="http://schemas.microsoft.com/office/drawing/2014/main" id="{5203C811-C4EC-04B8-2A91-5E08A7CDDEE6}"/>
              </a:ext>
            </a:extLst>
          </p:cNvPr>
          <p:cNvSpPr>
            <a:spLocks noGrp="1"/>
          </p:cNvSpPr>
          <p:nvPr>
            <p:ph type="body" idx="1"/>
          </p:nvPr>
        </p:nvSpPr>
        <p:spPr/>
        <p:txBody>
          <a:bodyPr/>
          <a:lstStyle/>
          <a:p>
            <a:r>
              <a:rPr lang="en-US" dirty="0"/>
              <a:t>Copy </a:t>
            </a:r>
          </a:p>
        </p:txBody>
      </p:sp>
      <p:sp>
        <p:nvSpPr>
          <p:cNvPr id="10" name="Content Placeholder 9">
            <a:extLst>
              <a:ext uri="{FF2B5EF4-FFF2-40B4-BE49-F238E27FC236}">
                <a16:creationId xmlns:a16="http://schemas.microsoft.com/office/drawing/2014/main" id="{12386ACB-82A7-58DC-EC2A-0DA2EBC1399C}"/>
              </a:ext>
            </a:extLst>
          </p:cNvPr>
          <p:cNvSpPr>
            <a:spLocks noGrp="1"/>
          </p:cNvSpPr>
          <p:nvPr>
            <p:ph sz="half" idx="2"/>
          </p:nvPr>
        </p:nvSpPr>
        <p:spPr/>
        <p:txBody>
          <a:bodyPr/>
          <a:lstStyle/>
          <a:p>
            <a:r>
              <a:rPr lang="en-US" dirty="0"/>
              <a:t>The copy is a new array.</a:t>
            </a:r>
          </a:p>
          <a:p>
            <a:r>
              <a:rPr lang="en-US" dirty="0"/>
              <a:t>The copy does not own the original data.</a:t>
            </a:r>
          </a:p>
          <a:p>
            <a:r>
              <a:rPr lang="en-US" dirty="0"/>
              <a:t>Any changes made to the copy will not affect original array and vice versa.</a:t>
            </a:r>
          </a:p>
        </p:txBody>
      </p:sp>
      <p:sp>
        <p:nvSpPr>
          <p:cNvPr id="11" name="Text Placeholder 10">
            <a:extLst>
              <a:ext uri="{FF2B5EF4-FFF2-40B4-BE49-F238E27FC236}">
                <a16:creationId xmlns:a16="http://schemas.microsoft.com/office/drawing/2014/main" id="{052D9AB7-975D-5F4E-F7CF-B4CD4D7782C1}"/>
              </a:ext>
            </a:extLst>
          </p:cNvPr>
          <p:cNvSpPr>
            <a:spLocks noGrp="1"/>
          </p:cNvSpPr>
          <p:nvPr>
            <p:ph type="body" sz="quarter" idx="3"/>
          </p:nvPr>
        </p:nvSpPr>
        <p:spPr/>
        <p:txBody>
          <a:bodyPr/>
          <a:lstStyle/>
          <a:p>
            <a:r>
              <a:rPr lang="en-US" dirty="0"/>
              <a:t>View</a:t>
            </a:r>
          </a:p>
        </p:txBody>
      </p:sp>
      <p:sp>
        <p:nvSpPr>
          <p:cNvPr id="12" name="Content Placeholder 11">
            <a:extLst>
              <a:ext uri="{FF2B5EF4-FFF2-40B4-BE49-F238E27FC236}">
                <a16:creationId xmlns:a16="http://schemas.microsoft.com/office/drawing/2014/main" id="{DA715D1F-B8BD-3EFB-BFDA-CCAF09801FC3}"/>
              </a:ext>
            </a:extLst>
          </p:cNvPr>
          <p:cNvSpPr>
            <a:spLocks noGrp="1"/>
          </p:cNvSpPr>
          <p:nvPr>
            <p:ph sz="quarter" idx="4"/>
          </p:nvPr>
        </p:nvSpPr>
        <p:spPr/>
        <p:txBody>
          <a:bodyPr/>
          <a:lstStyle/>
          <a:p>
            <a:r>
              <a:rPr lang="en-US" dirty="0"/>
              <a:t>The view is a view of the original array.</a:t>
            </a:r>
          </a:p>
          <a:p>
            <a:r>
              <a:rPr lang="en-US" dirty="0"/>
              <a:t>The view owns the original data.</a:t>
            </a:r>
          </a:p>
          <a:p>
            <a:r>
              <a:rPr lang="en-US" dirty="0"/>
              <a:t>Any changes made to the view will affect the original array and vice versa.</a:t>
            </a:r>
          </a:p>
        </p:txBody>
      </p:sp>
      <p:sp>
        <p:nvSpPr>
          <p:cNvPr id="5" name="Date Placeholder 4">
            <a:extLst>
              <a:ext uri="{FF2B5EF4-FFF2-40B4-BE49-F238E27FC236}">
                <a16:creationId xmlns:a16="http://schemas.microsoft.com/office/drawing/2014/main" id="{A74E3000-8BC8-F95A-5BC5-38CFFEE8450A}"/>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F8FA9289-EA7E-9915-C8D5-5D4B83F76BA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DBEFBC9-A58F-DD18-3D32-328D6D4BE825}"/>
              </a:ext>
            </a:extLst>
          </p:cNvPr>
          <p:cNvSpPr>
            <a:spLocks noGrp="1"/>
          </p:cNvSpPr>
          <p:nvPr>
            <p:ph type="sldNum" sz="quarter" idx="12"/>
          </p:nvPr>
        </p:nvSpPr>
        <p:spPr/>
        <p:txBody>
          <a:bodyPr/>
          <a:lstStyle/>
          <a:p>
            <a:fld id="{C62155A9-2BEA-4E1A-A809-3AB570F0F126}" type="slidenum">
              <a:rPr lang="en-US" smtClean="0"/>
              <a:pPr/>
              <a:t>26</a:t>
            </a:fld>
            <a:endParaRPr lang="en-US"/>
          </a:p>
        </p:txBody>
      </p:sp>
    </p:spTree>
    <p:extLst>
      <p:ext uri="{BB962C8B-B14F-4D97-AF65-F5344CB8AC3E}">
        <p14:creationId xmlns:p14="http://schemas.microsoft.com/office/powerpoint/2010/main" val="185403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8826-99C3-6A98-420A-0D727F6D293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655585E-3A8C-5F31-79EA-EE6973A569D3}"/>
              </a:ext>
            </a:extLst>
          </p:cNvPr>
          <p:cNvSpPr>
            <a:spLocks noGrp="1"/>
          </p:cNvSpPr>
          <p:nvPr>
            <p:ph type="body" idx="1"/>
          </p:nvPr>
        </p:nvSpPr>
        <p:spPr/>
        <p:txBody>
          <a:bodyPr/>
          <a:lstStyle/>
          <a:p>
            <a:r>
              <a:rPr lang="en-US" dirty="0"/>
              <a:t>Copy</a:t>
            </a:r>
          </a:p>
        </p:txBody>
      </p:sp>
      <p:pic>
        <p:nvPicPr>
          <p:cNvPr id="11" name="Content Placeholder 10">
            <a:extLst>
              <a:ext uri="{FF2B5EF4-FFF2-40B4-BE49-F238E27FC236}">
                <a16:creationId xmlns:a16="http://schemas.microsoft.com/office/drawing/2014/main" id="{97E8B225-674B-A246-E6D7-D80B64B12D68}"/>
              </a:ext>
            </a:extLst>
          </p:cNvPr>
          <p:cNvPicPr>
            <a:picLocks noGrp="1" noChangeAspect="1"/>
          </p:cNvPicPr>
          <p:nvPr>
            <p:ph sz="half" idx="2"/>
          </p:nvPr>
        </p:nvPicPr>
        <p:blipFill>
          <a:blip r:embed="rId2"/>
          <a:stretch>
            <a:fillRect/>
          </a:stretch>
        </p:blipFill>
        <p:spPr>
          <a:xfrm>
            <a:off x="844550" y="2130425"/>
            <a:ext cx="4580017" cy="2461473"/>
          </a:xfrm>
        </p:spPr>
      </p:pic>
      <p:sp>
        <p:nvSpPr>
          <p:cNvPr id="5" name="Text Placeholder 4">
            <a:extLst>
              <a:ext uri="{FF2B5EF4-FFF2-40B4-BE49-F238E27FC236}">
                <a16:creationId xmlns:a16="http://schemas.microsoft.com/office/drawing/2014/main" id="{D384C5D7-938F-9107-0F5F-B6A0FF5AE8DB}"/>
              </a:ext>
            </a:extLst>
          </p:cNvPr>
          <p:cNvSpPr>
            <a:spLocks noGrp="1"/>
          </p:cNvSpPr>
          <p:nvPr>
            <p:ph type="body" sz="quarter" idx="3"/>
          </p:nvPr>
        </p:nvSpPr>
        <p:spPr/>
        <p:txBody>
          <a:bodyPr/>
          <a:lstStyle/>
          <a:p>
            <a:r>
              <a:rPr lang="en-US" dirty="0"/>
              <a:t>View</a:t>
            </a:r>
          </a:p>
        </p:txBody>
      </p:sp>
      <p:sp>
        <p:nvSpPr>
          <p:cNvPr id="6" name="Content Placeholder 5">
            <a:extLst>
              <a:ext uri="{FF2B5EF4-FFF2-40B4-BE49-F238E27FC236}">
                <a16:creationId xmlns:a16="http://schemas.microsoft.com/office/drawing/2014/main" id="{95084A66-41D2-5546-A692-4B329F5A6270}"/>
              </a:ext>
            </a:extLst>
          </p:cNvPr>
          <p:cNvSpPr>
            <a:spLocks noGrp="1"/>
          </p:cNvSpPr>
          <p:nvPr>
            <p:ph sz="quarter" idx="4"/>
          </p:nvPr>
        </p:nvSpPr>
        <p:spPr>
          <a:xfrm>
            <a:off x="830262" y="4800654"/>
            <a:ext cx="5157787" cy="865187"/>
          </a:xfrm>
        </p:spPr>
        <p:txBody>
          <a:bodyPr/>
          <a:lstStyle/>
          <a:p>
            <a:pPr marL="0" indent="0">
              <a:buNone/>
            </a:pPr>
            <a:r>
              <a:rPr lang="en-US" dirty="0"/>
              <a:t>&gt;&gt; [42  2  3  4  5]</a:t>
            </a:r>
          </a:p>
          <a:p>
            <a:pPr marL="0" indent="0">
              <a:buNone/>
            </a:pPr>
            <a:r>
              <a:rPr lang="en-US" dirty="0"/>
              <a:t>&gt;&gt; [1 2 3 4 5]</a:t>
            </a:r>
          </a:p>
        </p:txBody>
      </p:sp>
      <p:sp>
        <p:nvSpPr>
          <p:cNvPr id="7" name="Date Placeholder 6">
            <a:extLst>
              <a:ext uri="{FF2B5EF4-FFF2-40B4-BE49-F238E27FC236}">
                <a16:creationId xmlns:a16="http://schemas.microsoft.com/office/drawing/2014/main" id="{CD01097E-FF3D-D830-C706-104EC364F30D}"/>
              </a:ext>
            </a:extLst>
          </p:cNvPr>
          <p:cNvSpPr>
            <a:spLocks noGrp="1"/>
          </p:cNvSpPr>
          <p:nvPr>
            <p:ph type="dt" sz="half" idx="10"/>
          </p:nvPr>
        </p:nvSpPr>
        <p:spPr/>
        <p:txBody>
          <a:bodyPr/>
          <a:lstStyle/>
          <a:p>
            <a:r>
              <a:rPr lang="en-US"/>
              <a:t>12/14/2022</a:t>
            </a:r>
          </a:p>
        </p:txBody>
      </p:sp>
      <p:sp>
        <p:nvSpPr>
          <p:cNvPr id="8" name="Footer Placeholder 7">
            <a:extLst>
              <a:ext uri="{FF2B5EF4-FFF2-40B4-BE49-F238E27FC236}">
                <a16:creationId xmlns:a16="http://schemas.microsoft.com/office/drawing/2014/main" id="{5C4AE0F1-2A1A-A32F-1C99-9BC412B0C457}"/>
              </a:ext>
            </a:extLst>
          </p:cNvPr>
          <p:cNvSpPr>
            <a:spLocks noGrp="1"/>
          </p:cNvSpPr>
          <p:nvPr>
            <p:ph type="ftr" sz="quarter" idx="11"/>
          </p:nvPr>
        </p:nvSpPr>
        <p:spPr/>
        <p:txBody>
          <a:bodyPr/>
          <a:lstStyle/>
          <a:p>
            <a:r>
              <a:rPr lang="en-US"/>
              <a:t>Pham Trung Kien - Python NumPy</a:t>
            </a:r>
            <a:endParaRPr lang="en-US" dirty="0"/>
          </a:p>
        </p:txBody>
      </p:sp>
      <p:sp>
        <p:nvSpPr>
          <p:cNvPr id="9" name="Slide Number Placeholder 8">
            <a:extLst>
              <a:ext uri="{FF2B5EF4-FFF2-40B4-BE49-F238E27FC236}">
                <a16:creationId xmlns:a16="http://schemas.microsoft.com/office/drawing/2014/main" id="{B5DF6368-3E35-62D3-119B-5F0C2AF2C4E4}"/>
              </a:ext>
            </a:extLst>
          </p:cNvPr>
          <p:cNvSpPr>
            <a:spLocks noGrp="1"/>
          </p:cNvSpPr>
          <p:nvPr>
            <p:ph type="sldNum" sz="quarter" idx="12"/>
          </p:nvPr>
        </p:nvSpPr>
        <p:spPr/>
        <p:txBody>
          <a:bodyPr/>
          <a:lstStyle/>
          <a:p>
            <a:fld id="{C62155A9-2BEA-4E1A-A809-3AB570F0F126}" type="slidenum">
              <a:rPr lang="en-US" smtClean="0"/>
              <a:pPr/>
              <a:t>27</a:t>
            </a:fld>
            <a:endParaRPr lang="en-US"/>
          </a:p>
        </p:txBody>
      </p:sp>
      <p:sp>
        <p:nvSpPr>
          <p:cNvPr id="12" name="Content Placeholder 5">
            <a:extLst>
              <a:ext uri="{FF2B5EF4-FFF2-40B4-BE49-F238E27FC236}">
                <a16:creationId xmlns:a16="http://schemas.microsoft.com/office/drawing/2014/main" id="{D0A3AD05-B06E-883B-D011-25CAF2B35915}"/>
              </a:ext>
            </a:extLst>
          </p:cNvPr>
          <p:cNvSpPr txBox="1">
            <a:spLocks/>
          </p:cNvSpPr>
          <p:nvPr/>
        </p:nvSpPr>
        <p:spPr>
          <a:xfrm>
            <a:off x="5318920" y="4868862"/>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a:p>
        </p:txBody>
      </p:sp>
      <p:sp>
        <p:nvSpPr>
          <p:cNvPr id="13" name="Content Placeholder 5">
            <a:extLst>
              <a:ext uri="{FF2B5EF4-FFF2-40B4-BE49-F238E27FC236}">
                <a16:creationId xmlns:a16="http://schemas.microsoft.com/office/drawing/2014/main" id="{23C511B7-0584-84E7-9CE7-39DC9381BDAB}"/>
              </a:ext>
            </a:extLst>
          </p:cNvPr>
          <p:cNvSpPr txBox="1">
            <a:spLocks/>
          </p:cNvSpPr>
          <p:nvPr/>
        </p:nvSpPr>
        <p:spPr>
          <a:xfrm>
            <a:off x="6342063" y="2346325"/>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85B33D65-560F-FF76-B260-57CE11E9CAB1}"/>
              </a:ext>
            </a:extLst>
          </p:cNvPr>
          <p:cNvPicPr>
            <a:picLocks noChangeAspect="1"/>
          </p:cNvPicPr>
          <p:nvPr/>
        </p:nvPicPr>
        <p:blipFill>
          <a:blip r:embed="rId3"/>
          <a:stretch>
            <a:fillRect/>
          </a:stretch>
        </p:blipFill>
        <p:spPr>
          <a:xfrm>
            <a:off x="6342062" y="2137152"/>
            <a:ext cx="4655553" cy="2454746"/>
          </a:xfrm>
          <a:prstGeom prst="rect">
            <a:avLst/>
          </a:prstGeom>
        </p:spPr>
      </p:pic>
      <p:sp>
        <p:nvSpPr>
          <p:cNvPr id="16" name="Content Placeholder 5">
            <a:extLst>
              <a:ext uri="{FF2B5EF4-FFF2-40B4-BE49-F238E27FC236}">
                <a16:creationId xmlns:a16="http://schemas.microsoft.com/office/drawing/2014/main" id="{D04BEE02-B62B-A762-6932-557E0B788646}"/>
              </a:ext>
            </a:extLst>
          </p:cNvPr>
          <p:cNvSpPr txBox="1">
            <a:spLocks/>
          </p:cNvSpPr>
          <p:nvPr/>
        </p:nvSpPr>
        <p:spPr>
          <a:xfrm>
            <a:off x="982663" y="5021262"/>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a:p>
        </p:txBody>
      </p:sp>
      <p:sp>
        <p:nvSpPr>
          <p:cNvPr id="17" name="Content Placeholder 5">
            <a:extLst>
              <a:ext uri="{FF2B5EF4-FFF2-40B4-BE49-F238E27FC236}">
                <a16:creationId xmlns:a16="http://schemas.microsoft.com/office/drawing/2014/main" id="{2D00F6F8-B603-F9EC-4F0D-71DB8F414F34}"/>
              </a:ext>
            </a:extLst>
          </p:cNvPr>
          <p:cNvSpPr txBox="1">
            <a:spLocks/>
          </p:cNvSpPr>
          <p:nvPr/>
        </p:nvSpPr>
        <p:spPr>
          <a:xfrm>
            <a:off x="830263" y="4868862"/>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a:p>
        </p:txBody>
      </p:sp>
      <p:sp>
        <p:nvSpPr>
          <p:cNvPr id="18" name="Content Placeholder 5">
            <a:extLst>
              <a:ext uri="{FF2B5EF4-FFF2-40B4-BE49-F238E27FC236}">
                <a16:creationId xmlns:a16="http://schemas.microsoft.com/office/drawing/2014/main" id="{D6A81EDB-D826-BF9B-9BC7-CFAF25FD231D}"/>
              </a:ext>
            </a:extLst>
          </p:cNvPr>
          <p:cNvSpPr txBox="1">
            <a:spLocks/>
          </p:cNvSpPr>
          <p:nvPr/>
        </p:nvSpPr>
        <p:spPr>
          <a:xfrm>
            <a:off x="6342063" y="4778125"/>
            <a:ext cx="5157787" cy="865187"/>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pPr marL="0" indent="0">
              <a:buFont typeface="Wingdings" panose="05000000000000000000" pitchFamily="2" charset="2"/>
              <a:buNone/>
            </a:pPr>
            <a:r>
              <a:rPr lang="en-US" dirty="0"/>
              <a:t>&gt;&gt; [42  2  3  4  5]</a:t>
            </a:r>
          </a:p>
          <a:p>
            <a:pPr marL="0" indent="0">
              <a:buNone/>
            </a:pPr>
            <a:r>
              <a:rPr lang="en-US" dirty="0"/>
              <a:t>&gt;&gt; [42  2  3  4  5]</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272803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8826-99C3-6A98-420A-0D727F6D2937}"/>
              </a:ext>
            </a:extLst>
          </p:cNvPr>
          <p:cNvSpPr>
            <a:spLocks noGrp="1"/>
          </p:cNvSpPr>
          <p:nvPr>
            <p:ph type="title"/>
          </p:nvPr>
        </p:nvSpPr>
        <p:spPr/>
        <p:txBody>
          <a:bodyPr/>
          <a:lstStyle/>
          <a:p>
            <a:r>
              <a:rPr lang="en-US" dirty="0"/>
              <a:t>Check if Array Owns its Data</a:t>
            </a:r>
          </a:p>
        </p:txBody>
      </p:sp>
      <p:pic>
        <p:nvPicPr>
          <p:cNvPr id="19" name="Content Placeholder 18">
            <a:extLst>
              <a:ext uri="{FF2B5EF4-FFF2-40B4-BE49-F238E27FC236}">
                <a16:creationId xmlns:a16="http://schemas.microsoft.com/office/drawing/2014/main" id="{96083996-53A3-75EF-182D-C3FF503F5696}"/>
              </a:ext>
            </a:extLst>
          </p:cNvPr>
          <p:cNvPicPr>
            <a:picLocks noGrp="1" noChangeAspect="1"/>
          </p:cNvPicPr>
          <p:nvPr>
            <p:ph idx="1"/>
          </p:nvPr>
        </p:nvPicPr>
        <p:blipFill>
          <a:blip r:embed="rId2"/>
          <a:stretch>
            <a:fillRect/>
          </a:stretch>
        </p:blipFill>
        <p:spPr>
          <a:xfrm>
            <a:off x="5614144" y="654050"/>
            <a:ext cx="5134831" cy="2937756"/>
          </a:xfrm>
        </p:spPr>
      </p:pic>
      <p:sp>
        <p:nvSpPr>
          <p:cNvPr id="7" name="Date Placeholder 6">
            <a:extLst>
              <a:ext uri="{FF2B5EF4-FFF2-40B4-BE49-F238E27FC236}">
                <a16:creationId xmlns:a16="http://schemas.microsoft.com/office/drawing/2014/main" id="{CD01097E-FF3D-D830-C706-104EC364F30D}"/>
              </a:ext>
            </a:extLst>
          </p:cNvPr>
          <p:cNvSpPr>
            <a:spLocks noGrp="1"/>
          </p:cNvSpPr>
          <p:nvPr>
            <p:ph type="dt" sz="half" idx="10"/>
          </p:nvPr>
        </p:nvSpPr>
        <p:spPr/>
        <p:txBody>
          <a:bodyPr/>
          <a:lstStyle/>
          <a:p>
            <a:r>
              <a:rPr lang="en-US" dirty="0"/>
              <a:t>12/14/2022</a:t>
            </a:r>
          </a:p>
        </p:txBody>
      </p:sp>
      <p:sp>
        <p:nvSpPr>
          <p:cNvPr id="8" name="Footer Placeholder 7">
            <a:extLst>
              <a:ext uri="{FF2B5EF4-FFF2-40B4-BE49-F238E27FC236}">
                <a16:creationId xmlns:a16="http://schemas.microsoft.com/office/drawing/2014/main" id="{5C4AE0F1-2A1A-A32F-1C99-9BC412B0C457}"/>
              </a:ext>
            </a:extLst>
          </p:cNvPr>
          <p:cNvSpPr>
            <a:spLocks noGrp="1"/>
          </p:cNvSpPr>
          <p:nvPr>
            <p:ph type="ftr" sz="quarter" idx="11"/>
          </p:nvPr>
        </p:nvSpPr>
        <p:spPr/>
        <p:txBody>
          <a:bodyPr/>
          <a:lstStyle/>
          <a:p>
            <a:r>
              <a:rPr lang="en-US"/>
              <a:t>Pham Trung Kien - Python NumPy</a:t>
            </a:r>
            <a:endParaRPr lang="en-US" dirty="0"/>
          </a:p>
        </p:txBody>
      </p:sp>
      <p:sp>
        <p:nvSpPr>
          <p:cNvPr id="9" name="Slide Number Placeholder 8">
            <a:extLst>
              <a:ext uri="{FF2B5EF4-FFF2-40B4-BE49-F238E27FC236}">
                <a16:creationId xmlns:a16="http://schemas.microsoft.com/office/drawing/2014/main" id="{B5DF6368-3E35-62D3-119B-5F0C2AF2C4E4}"/>
              </a:ext>
            </a:extLst>
          </p:cNvPr>
          <p:cNvSpPr>
            <a:spLocks noGrp="1"/>
          </p:cNvSpPr>
          <p:nvPr>
            <p:ph type="sldNum" sz="quarter" idx="12"/>
          </p:nvPr>
        </p:nvSpPr>
        <p:spPr/>
        <p:txBody>
          <a:bodyPr/>
          <a:lstStyle/>
          <a:p>
            <a:fld id="{C62155A9-2BEA-4E1A-A809-3AB570F0F126}" type="slidenum">
              <a:rPr lang="en-US" smtClean="0"/>
              <a:pPr/>
              <a:t>28</a:t>
            </a:fld>
            <a:endParaRPr lang="en-US"/>
          </a:p>
        </p:txBody>
      </p:sp>
      <p:sp>
        <p:nvSpPr>
          <p:cNvPr id="12" name="Content Placeholder 5">
            <a:extLst>
              <a:ext uri="{FF2B5EF4-FFF2-40B4-BE49-F238E27FC236}">
                <a16:creationId xmlns:a16="http://schemas.microsoft.com/office/drawing/2014/main" id="{D0A3AD05-B06E-883B-D011-25CAF2B35915}"/>
              </a:ext>
            </a:extLst>
          </p:cNvPr>
          <p:cNvSpPr txBox="1">
            <a:spLocks/>
          </p:cNvSpPr>
          <p:nvPr/>
        </p:nvSpPr>
        <p:spPr>
          <a:xfrm>
            <a:off x="5318920" y="4868862"/>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dirty="0"/>
          </a:p>
        </p:txBody>
      </p:sp>
      <p:sp>
        <p:nvSpPr>
          <p:cNvPr id="13" name="Content Placeholder 5">
            <a:extLst>
              <a:ext uri="{FF2B5EF4-FFF2-40B4-BE49-F238E27FC236}">
                <a16:creationId xmlns:a16="http://schemas.microsoft.com/office/drawing/2014/main" id="{23C511B7-0584-84E7-9CE7-39DC9381BDAB}"/>
              </a:ext>
            </a:extLst>
          </p:cNvPr>
          <p:cNvSpPr txBox="1">
            <a:spLocks/>
          </p:cNvSpPr>
          <p:nvPr/>
        </p:nvSpPr>
        <p:spPr>
          <a:xfrm>
            <a:off x="6342063" y="2346325"/>
            <a:ext cx="5157787"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dirty="0"/>
          </a:p>
        </p:txBody>
      </p:sp>
      <p:sp>
        <p:nvSpPr>
          <p:cNvPr id="20" name="Content Placeholder 9">
            <a:extLst>
              <a:ext uri="{FF2B5EF4-FFF2-40B4-BE49-F238E27FC236}">
                <a16:creationId xmlns:a16="http://schemas.microsoft.com/office/drawing/2014/main" id="{A409FABA-C659-E2D8-2E09-B880966A8EE4}"/>
              </a:ext>
            </a:extLst>
          </p:cNvPr>
          <p:cNvSpPr txBox="1">
            <a:spLocks/>
          </p:cNvSpPr>
          <p:nvPr/>
        </p:nvSpPr>
        <p:spPr>
          <a:xfrm>
            <a:off x="830262" y="4367212"/>
            <a:ext cx="5156200" cy="3978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endParaRPr lang="en-US" dirty="0"/>
          </a:p>
        </p:txBody>
      </p:sp>
      <p:sp>
        <p:nvSpPr>
          <p:cNvPr id="21" name="Content Placeholder 9">
            <a:extLst>
              <a:ext uri="{FF2B5EF4-FFF2-40B4-BE49-F238E27FC236}">
                <a16:creationId xmlns:a16="http://schemas.microsoft.com/office/drawing/2014/main" id="{9C70CB0F-B4D4-0954-AC88-101E120D4DCE}"/>
              </a:ext>
            </a:extLst>
          </p:cNvPr>
          <p:cNvSpPr txBox="1">
            <a:spLocks/>
          </p:cNvSpPr>
          <p:nvPr/>
        </p:nvSpPr>
        <p:spPr>
          <a:xfrm>
            <a:off x="842347" y="2094379"/>
            <a:ext cx="4701947" cy="2023291"/>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4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600" kern="1200">
                <a:solidFill>
                  <a:schemeClr val="tx1"/>
                </a:solidFill>
                <a:latin typeface="+mn-lt"/>
                <a:ea typeface="+mn-ea"/>
                <a:cs typeface="+mn-cs"/>
              </a:defRPr>
            </a:lvl9pPr>
          </a:lstStyle>
          <a:p>
            <a:r>
              <a:rPr lang="en-US" dirty="0">
                <a:solidFill>
                  <a:srgbClr val="DC143C"/>
                </a:solidFill>
                <a:latin typeface="Consolas" panose="020B0609020204030204" pitchFamily="49" charset="0"/>
              </a:rPr>
              <a:t>b</a:t>
            </a:r>
            <a:r>
              <a:rPr lang="en-US" b="0" i="0" dirty="0">
                <a:solidFill>
                  <a:srgbClr val="DC143C"/>
                </a:solidFill>
                <a:effectLst/>
                <a:latin typeface="Consolas" panose="020B0609020204030204" pitchFamily="49" charset="0"/>
              </a:rPr>
              <a:t>ase </a:t>
            </a:r>
            <a:r>
              <a:rPr lang="en-US" dirty="0"/>
              <a:t>attribute refers to the original object.</a:t>
            </a:r>
          </a:p>
          <a:p>
            <a:pPr lvl="1"/>
            <a:r>
              <a:rPr lang="en-US" dirty="0"/>
              <a:t>The copy returns None.</a:t>
            </a:r>
          </a:p>
          <a:p>
            <a:pPr lvl="1"/>
            <a:r>
              <a:rPr lang="en-US" dirty="0"/>
              <a:t>The view returns the original array.</a:t>
            </a:r>
          </a:p>
          <a:p>
            <a:pPr lvl="1"/>
            <a:endParaRPr lang="en-US" dirty="0"/>
          </a:p>
        </p:txBody>
      </p:sp>
      <p:sp>
        <p:nvSpPr>
          <p:cNvPr id="10" name="TextBox 9">
            <a:extLst>
              <a:ext uri="{FF2B5EF4-FFF2-40B4-BE49-F238E27FC236}">
                <a16:creationId xmlns:a16="http://schemas.microsoft.com/office/drawing/2014/main" id="{0AAEA308-BB7B-B80A-405E-0E3C1F572B99}"/>
              </a:ext>
            </a:extLst>
          </p:cNvPr>
          <p:cNvSpPr txBox="1"/>
          <p:nvPr/>
        </p:nvSpPr>
        <p:spPr>
          <a:xfrm>
            <a:off x="5614144" y="3557263"/>
            <a:ext cx="6093618" cy="646331"/>
          </a:xfrm>
          <a:prstGeom prst="rect">
            <a:avLst/>
          </a:prstGeom>
          <a:noFill/>
          <a:ln>
            <a:solidFill>
              <a:schemeClr val="bg2"/>
            </a:solidFill>
          </a:ln>
        </p:spPr>
        <p:txBody>
          <a:bodyPr wrap="square">
            <a:spAutoFit/>
          </a:bodyPr>
          <a:lstStyle/>
          <a:p>
            <a:r>
              <a:rPr lang="en-US" dirty="0"/>
              <a:t>View</a:t>
            </a:r>
          </a:p>
          <a:p>
            <a:r>
              <a:rPr lang="en-US" dirty="0"/>
              <a:t>&gt;&gt; [1 2 3 4 5]</a:t>
            </a:r>
          </a:p>
        </p:txBody>
      </p:sp>
      <p:sp>
        <p:nvSpPr>
          <p:cNvPr id="14" name="TextBox 13">
            <a:extLst>
              <a:ext uri="{FF2B5EF4-FFF2-40B4-BE49-F238E27FC236}">
                <a16:creationId xmlns:a16="http://schemas.microsoft.com/office/drawing/2014/main" id="{1571E33D-E1C7-1A87-AFF2-7449D871E158}"/>
              </a:ext>
            </a:extLst>
          </p:cNvPr>
          <p:cNvSpPr txBox="1"/>
          <p:nvPr/>
        </p:nvSpPr>
        <p:spPr>
          <a:xfrm>
            <a:off x="5614144" y="4278114"/>
            <a:ext cx="6093618" cy="923330"/>
          </a:xfrm>
          <a:prstGeom prst="rect">
            <a:avLst/>
          </a:prstGeom>
          <a:noFill/>
          <a:ln>
            <a:solidFill>
              <a:schemeClr val="bg2"/>
            </a:solidFill>
          </a:ln>
        </p:spPr>
        <p:txBody>
          <a:bodyPr wrap="square">
            <a:spAutoFit/>
          </a:bodyPr>
          <a:lstStyle/>
          <a:p>
            <a:r>
              <a:rPr lang="en-US" dirty="0"/>
              <a:t>Copy</a:t>
            </a:r>
          </a:p>
          <a:p>
            <a:r>
              <a:rPr lang="en-US" dirty="0"/>
              <a:t>&gt;&gt; None</a:t>
            </a:r>
          </a:p>
          <a:p>
            <a:endParaRPr lang="en-US" dirty="0"/>
          </a:p>
        </p:txBody>
      </p:sp>
    </p:spTree>
    <p:extLst>
      <p:ext uri="{BB962C8B-B14F-4D97-AF65-F5344CB8AC3E}">
        <p14:creationId xmlns:p14="http://schemas.microsoft.com/office/powerpoint/2010/main" val="4830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076C-21E7-4FF3-27DC-A6122F2D2EFF}"/>
              </a:ext>
            </a:extLst>
          </p:cNvPr>
          <p:cNvSpPr>
            <a:spLocks noGrp="1"/>
          </p:cNvSpPr>
          <p:nvPr>
            <p:ph type="title"/>
          </p:nvPr>
        </p:nvSpPr>
        <p:spPr/>
        <p:txBody>
          <a:bodyPr/>
          <a:lstStyle/>
          <a:p>
            <a:r>
              <a:rPr lang="en-US" dirty="0"/>
              <a:t>NumPy Array Shape</a:t>
            </a:r>
          </a:p>
        </p:txBody>
      </p:sp>
      <p:sp>
        <p:nvSpPr>
          <p:cNvPr id="10" name="Content Placeholder 9">
            <a:extLst>
              <a:ext uri="{FF2B5EF4-FFF2-40B4-BE49-F238E27FC236}">
                <a16:creationId xmlns:a16="http://schemas.microsoft.com/office/drawing/2014/main" id="{D1111845-597A-BD6D-B20D-A6D851C1409D}"/>
              </a:ext>
            </a:extLst>
          </p:cNvPr>
          <p:cNvSpPr>
            <a:spLocks noGrp="1"/>
          </p:cNvSpPr>
          <p:nvPr>
            <p:ph sz="half" idx="1"/>
          </p:nvPr>
        </p:nvSpPr>
        <p:spPr>
          <a:xfrm>
            <a:off x="838200" y="1825625"/>
            <a:ext cx="5181600" cy="4357687"/>
          </a:xfrm>
        </p:spPr>
        <p:txBody>
          <a:bodyPr>
            <a:normAutofit fontScale="92500" lnSpcReduction="10000"/>
          </a:bodyPr>
          <a:lstStyle/>
          <a:p>
            <a:r>
              <a:rPr lang="en-US" dirty="0"/>
              <a:t>The shape of an array is the number of elements in each dimension.</a:t>
            </a:r>
          </a:p>
          <a:p>
            <a:r>
              <a:rPr lang="en-US" dirty="0"/>
              <a:t>NumPy arrays have an attribute called </a:t>
            </a:r>
            <a:r>
              <a:rPr lang="en-US" b="0" i="0" dirty="0">
                <a:solidFill>
                  <a:srgbClr val="DC143C"/>
                </a:solidFill>
                <a:effectLst/>
                <a:latin typeface="Consolas" panose="020B0609020204030204" pitchFamily="49" charset="0"/>
              </a:rPr>
              <a:t>shape</a:t>
            </a:r>
            <a:r>
              <a:rPr lang="en-US" dirty="0"/>
              <a:t> :</a:t>
            </a:r>
          </a:p>
          <a:p>
            <a:pPr lvl="1"/>
            <a:r>
              <a:rPr lang="en-US" dirty="0"/>
              <a:t>Return a tuple with integers at every index tells about the number of elements the corresponding dimension has</a:t>
            </a:r>
          </a:p>
          <a:p>
            <a:pPr lvl="1"/>
            <a:r>
              <a:rPr lang="en-US" dirty="0"/>
              <a:t>the elements in each dimension must be the same size or the </a:t>
            </a:r>
            <a:r>
              <a:rPr lang="en-US" b="0" i="0" dirty="0">
                <a:solidFill>
                  <a:srgbClr val="DC143C"/>
                </a:solidFill>
                <a:effectLst/>
                <a:latin typeface="Consolas" panose="020B0609020204030204" pitchFamily="49" charset="0"/>
              </a:rPr>
              <a:t>shape</a:t>
            </a:r>
            <a:r>
              <a:rPr lang="en-US" dirty="0"/>
              <a:t> won't work correctly</a:t>
            </a:r>
          </a:p>
          <a:p>
            <a:pPr marL="457200" lvl="1" indent="0">
              <a:buNone/>
            </a:pPr>
            <a:endParaRPr lang="en-US" dirty="0"/>
          </a:p>
        </p:txBody>
      </p:sp>
      <p:sp>
        <p:nvSpPr>
          <p:cNvPr id="7" name="Date Placeholder 6">
            <a:extLst>
              <a:ext uri="{FF2B5EF4-FFF2-40B4-BE49-F238E27FC236}">
                <a16:creationId xmlns:a16="http://schemas.microsoft.com/office/drawing/2014/main" id="{266AE375-B243-3798-4C25-46B8F03AA5DD}"/>
              </a:ext>
            </a:extLst>
          </p:cNvPr>
          <p:cNvSpPr>
            <a:spLocks noGrp="1"/>
          </p:cNvSpPr>
          <p:nvPr>
            <p:ph type="dt" sz="half" idx="10"/>
          </p:nvPr>
        </p:nvSpPr>
        <p:spPr/>
        <p:txBody>
          <a:bodyPr/>
          <a:lstStyle/>
          <a:p>
            <a:r>
              <a:rPr lang="en-US"/>
              <a:t>12/14/2022</a:t>
            </a:r>
          </a:p>
        </p:txBody>
      </p:sp>
      <p:sp>
        <p:nvSpPr>
          <p:cNvPr id="8" name="Footer Placeholder 7">
            <a:extLst>
              <a:ext uri="{FF2B5EF4-FFF2-40B4-BE49-F238E27FC236}">
                <a16:creationId xmlns:a16="http://schemas.microsoft.com/office/drawing/2014/main" id="{4629D9A0-E51A-F777-96D3-BE41DACF7E62}"/>
              </a:ext>
            </a:extLst>
          </p:cNvPr>
          <p:cNvSpPr>
            <a:spLocks noGrp="1"/>
          </p:cNvSpPr>
          <p:nvPr>
            <p:ph type="ftr" sz="quarter" idx="11"/>
          </p:nvPr>
        </p:nvSpPr>
        <p:spPr/>
        <p:txBody>
          <a:bodyPr/>
          <a:lstStyle/>
          <a:p>
            <a:r>
              <a:rPr lang="en-US"/>
              <a:t>Pham Trung Kien - Python NumPy</a:t>
            </a:r>
            <a:endParaRPr lang="en-US" dirty="0"/>
          </a:p>
        </p:txBody>
      </p:sp>
      <p:sp>
        <p:nvSpPr>
          <p:cNvPr id="9" name="Slide Number Placeholder 8">
            <a:extLst>
              <a:ext uri="{FF2B5EF4-FFF2-40B4-BE49-F238E27FC236}">
                <a16:creationId xmlns:a16="http://schemas.microsoft.com/office/drawing/2014/main" id="{A9E6F2C6-81D2-3227-CC0B-010DAF196C5E}"/>
              </a:ext>
            </a:extLst>
          </p:cNvPr>
          <p:cNvSpPr>
            <a:spLocks noGrp="1"/>
          </p:cNvSpPr>
          <p:nvPr>
            <p:ph type="sldNum" sz="quarter" idx="12"/>
          </p:nvPr>
        </p:nvSpPr>
        <p:spPr/>
        <p:txBody>
          <a:bodyPr/>
          <a:lstStyle/>
          <a:p>
            <a:fld id="{C62155A9-2BEA-4E1A-A809-3AB570F0F126}" type="slidenum">
              <a:rPr lang="en-US" smtClean="0"/>
              <a:pPr/>
              <a:t>29</a:t>
            </a:fld>
            <a:endParaRPr lang="en-US"/>
          </a:p>
        </p:txBody>
      </p:sp>
      <p:sp>
        <p:nvSpPr>
          <p:cNvPr id="14" name="Content Placeholder 9">
            <a:extLst>
              <a:ext uri="{FF2B5EF4-FFF2-40B4-BE49-F238E27FC236}">
                <a16:creationId xmlns:a16="http://schemas.microsoft.com/office/drawing/2014/main" id="{4223661A-D403-5522-355B-DC4954BFB03F}"/>
              </a:ext>
            </a:extLst>
          </p:cNvPr>
          <p:cNvSpPr txBox="1">
            <a:spLocks/>
          </p:cNvSpPr>
          <p:nvPr/>
        </p:nvSpPr>
        <p:spPr>
          <a:xfrm>
            <a:off x="6633586" y="5253037"/>
            <a:ext cx="3509963" cy="930275"/>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US" dirty="0"/>
              <a:t>&gt;&gt; (2, 4)</a:t>
            </a:r>
          </a:p>
        </p:txBody>
      </p:sp>
      <p:pic>
        <p:nvPicPr>
          <p:cNvPr id="20" name="Content Placeholder 19">
            <a:extLst>
              <a:ext uri="{FF2B5EF4-FFF2-40B4-BE49-F238E27FC236}">
                <a16:creationId xmlns:a16="http://schemas.microsoft.com/office/drawing/2014/main" id="{FBBD5283-BB16-1313-C767-53BBD8149D62}"/>
              </a:ext>
            </a:extLst>
          </p:cNvPr>
          <p:cNvPicPr>
            <a:picLocks noGrp="1" noChangeAspect="1"/>
          </p:cNvPicPr>
          <p:nvPr>
            <p:ph sz="half" idx="2"/>
          </p:nvPr>
        </p:nvPicPr>
        <p:blipFill>
          <a:blip r:embed="rId2"/>
          <a:stretch>
            <a:fillRect/>
          </a:stretch>
        </p:blipFill>
        <p:spPr>
          <a:xfrm>
            <a:off x="6633586" y="1277143"/>
            <a:ext cx="4720214" cy="3938587"/>
          </a:xfrm>
        </p:spPr>
      </p:pic>
    </p:spTree>
    <p:extLst>
      <p:ext uri="{BB962C8B-B14F-4D97-AF65-F5344CB8AC3E}">
        <p14:creationId xmlns:p14="http://schemas.microsoft.com/office/powerpoint/2010/main" val="209571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A04CFC-38C7-1B58-39AF-CF97242A258C}"/>
              </a:ext>
            </a:extLst>
          </p:cNvPr>
          <p:cNvSpPr>
            <a:spLocks noGrp="1"/>
          </p:cNvSpPr>
          <p:nvPr>
            <p:ph type="ctrTitle"/>
          </p:nvPr>
        </p:nvSpPr>
        <p:spPr/>
        <p:txBody>
          <a:bodyPr/>
          <a:lstStyle/>
          <a:p>
            <a:r>
              <a:rPr lang="en-US" dirty="0"/>
              <a:t>1. What is NumPy?</a:t>
            </a:r>
          </a:p>
        </p:txBody>
      </p:sp>
      <p:sp>
        <p:nvSpPr>
          <p:cNvPr id="8" name="Subtitle 7">
            <a:extLst>
              <a:ext uri="{FF2B5EF4-FFF2-40B4-BE49-F238E27FC236}">
                <a16:creationId xmlns:a16="http://schemas.microsoft.com/office/drawing/2014/main" id="{CDA236F3-9739-9D6A-2ACC-0D8256769C1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FA04DB56-77A4-2AAF-6B6C-F36D05222D6D}"/>
              </a:ext>
            </a:extLst>
          </p:cNvPr>
          <p:cNvSpPr>
            <a:spLocks noGrp="1"/>
          </p:cNvSpPr>
          <p:nvPr>
            <p:ph type="dt" sz="half" idx="10"/>
          </p:nvPr>
        </p:nvSpPr>
        <p:spPr/>
        <p:txBody>
          <a:bodyPr/>
          <a:lstStyle/>
          <a:p>
            <a:r>
              <a:rPr lang="en-US"/>
              <a:t>12/14/2022</a:t>
            </a:r>
          </a:p>
        </p:txBody>
      </p:sp>
      <p:sp>
        <p:nvSpPr>
          <p:cNvPr id="5" name="Footer Placeholder 4">
            <a:extLst>
              <a:ext uri="{FF2B5EF4-FFF2-40B4-BE49-F238E27FC236}">
                <a16:creationId xmlns:a16="http://schemas.microsoft.com/office/drawing/2014/main" id="{44E5CD85-32EB-A3AA-66E4-6C1048BFE117}"/>
              </a:ext>
            </a:extLst>
          </p:cNvPr>
          <p:cNvSpPr>
            <a:spLocks noGrp="1"/>
          </p:cNvSpPr>
          <p:nvPr>
            <p:ph type="ftr" sz="quarter" idx="11"/>
          </p:nvPr>
        </p:nvSpPr>
        <p:spPr/>
        <p:txBody>
          <a:bodyPr/>
          <a:lstStyle/>
          <a:p>
            <a:r>
              <a:rPr lang="en-US"/>
              <a:t>Pham Trung Kien - Python NumPy</a:t>
            </a:r>
            <a:endParaRPr lang="en-US" dirty="0"/>
          </a:p>
        </p:txBody>
      </p:sp>
      <p:sp>
        <p:nvSpPr>
          <p:cNvPr id="6" name="Slide Number Placeholder 5">
            <a:extLst>
              <a:ext uri="{FF2B5EF4-FFF2-40B4-BE49-F238E27FC236}">
                <a16:creationId xmlns:a16="http://schemas.microsoft.com/office/drawing/2014/main" id="{00870DCE-1386-2A5A-E977-75235920BC21}"/>
              </a:ext>
            </a:extLst>
          </p:cNvPr>
          <p:cNvSpPr>
            <a:spLocks noGrp="1"/>
          </p:cNvSpPr>
          <p:nvPr>
            <p:ph type="sldNum" sz="quarter" idx="12"/>
          </p:nvPr>
        </p:nvSpPr>
        <p:spPr/>
        <p:txBody>
          <a:bodyPr/>
          <a:lstStyle/>
          <a:p>
            <a:fld id="{C62155A9-2BEA-4E1A-A809-3AB570F0F126}" type="slidenum">
              <a:rPr lang="en-US" smtClean="0"/>
              <a:pPr/>
              <a:t>3</a:t>
            </a:fld>
            <a:endParaRPr lang="en-US"/>
          </a:p>
        </p:txBody>
      </p:sp>
    </p:spTree>
    <p:extLst>
      <p:ext uri="{BB962C8B-B14F-4D97-AF65-F5344CB8AC3E}">
        <p14:creationId xmlns:p14="http://schemas.microsoft.com/office/powerpoint/2010/main" val="106416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A9C9FB9-5BEA-0C56-101E-D9F18A0807A8}"/>
              </a:ext>
            </a:extLst>
          </p:cNvPr>
          <p:cNvPicPr>
            <a:picLocks noGrp="1" noChangeAspect="1"/>
          </p:cNvPicPr>
          <p:nvPr>
            <p:ph sz="half" idx="1"/>
          </p:nvPr>
        </p:nvPicPr>
        <p:blipFill>
          <a:blip r:embed="rId2"/>
          <a:stretch>
            <a:fillRect/>
          </a:stretch>
        </p:blipFill>
        <p:spPr>
          <a:xfrm>
            <a:off x="988318" y="1825625"/>
            <a:ext cx="4881364" cy="4351338"/>
          </a:xfrm>
        </p:spPr>
      </p:pic>
      <p:sp>
        <p:nvSpPr>
          <p:cNvPr id="4" name="Content Placeholder 3">
            <a:extLst>
              <a:ext uri="{FF2B5EF4-FFF2-40B4-BE49-F238E27FC236}">
                <a16:creationId xmlns:a16="http://schemas.microsoft.com/office/drawing/2014/main" id="{EE26CC32-347A-E35D-18BD-1934BAD71637}"/>
              </a:ext>
            </a:extLst>
          </p:cNvPr>
          <p:cNvSpPr>
            <a:spLocks noGrp="1"/>
          </p:cNvSpPr>
          <p:nvPr>
            <p:ph sz="half" idx="2"/>
          </p:nvPr>
        </p:nvSpPr>
        <p:spPr/>
        <p:txBody>
          <a:bodyPr/>
          <a:lstStyle/>
          <a:p>
            <a:pPr marL="0" indent="0">
              <a:buNone/>
            </a:pPr>
            <a:r>
              <a:rPr lang="en-US" dirty="0"/>
              <a:t>&gt;&gt; (2, )</a:t>
            </a:r>
          </a:p>
        </p:txBody>
      </p:sp>
      <p:sp>
        <p:nvSpPr>
          <p:cNvPr id="5" name="Date Placeholder 4">
            <a:extLst>
              <a:ext uri="{FF2B5EF4-FFF2-40B4-BE49-F238E27FC236}">
                <a16:creationId xmlns:a16="http://schemas.microsoft.com/office/drawing/2014/main" id="{CC9F3E24-1D89-2E5B-52ED-902C168171B3}"/>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AAD447BA-0CB4-5DBC-69CD-274740594C3B}"/>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8C2224DB-1FEC-BC1E-9943-0D5A22CCD49B}"/>
              </a:ext>
            </a:extLst>
          </p:cNvPr>
          <p:cNvSpPr>
            <a:spLocks noGrp="1"/>
          </p:cNvSpPr>
          <p:nvPr>
            <p:ph type="sldNum" sz="quarter" idx="12"/>
          </p:nvPr>
        </p:nvSpPr>
        <p:spPr/>
        <p:txBody>
          <a:bodyPr/>
          <a:lstStyle/>
          <a:p>
            <a:fld id="{C62155A9-2BEA-4E1A-A809-3AB570F0F126}" type="slidenum">
              <a:rPr lang="en-US" smtClean="0"/>
              <a:pPr/>
              <a:t>30</a:t>
            </a:fld>
            <a:endParaRPr lang="en-US"/>
          </a:p>
        </p:txBody>
      </p:sp>
    </p:spTree>
    <p:extLst>
      <p:ext uri="{BB962C8B-B14F-4D97-AF65-F5344CB8AC3E}">
        <p14:creationId xmlns:p14="http://schemas.microsoft.com/office/powerpoint/2010/main" val="76894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F333-65B0-48E3-C65F-56A2F33FC3F6}"/>
              </a:ext>
            </a:extLst>
          </p:cNvPr>
          <p:cNvSpPr>
            <a:spLocks noGrp="1"/>
          </p:cNvSpPr>
          <p:nvPr>
            <p:ph type="title"/>
          </p:nvPr>
        </p:nvSpPr>
        <p:spPr/>
        <p:txBody>
          <a:bodyPr/>
          <a:lstStyle/>
          <a:p>
            <a:r>
              <a:rPr lang="en-US" dirty="0"/>
              <a:t>NumPy Array Reshaping</a:t>
            </a:r>
          </a:p>
        </p:txBody>
      </p:sp>
      <p:sp>
        <p:nvSpPr>
          <p:cNvPr id="3" name="Content Placeholder 2">
            <a:extLst>
              <a:ext uri="{FF2B5EF4-FFF2-40B4-BE49-F238E27FC236}">
                <a16:creationId xmlns:a16="http://schemas.microsoft.com/office/drawing/2014/main" id="{CB9FF6D1-7C40-0FD2-EEB5-30E07226C52C}"/>
              </a:ext>
            </a:extLst>
          </p:cNvPr>
          <p:cNvSpPr>
            <a:spLocks noGrp="1"/>
          </p:cNvSpPr>
          <p:nvPr>
            <p:ph idx="1"/>
          </p:nvPr>
        </p:nvSpPr>
        <p:spPr>
          <a:xfrm>
            <a:off x="609600" y="2057400"/>
            <a:ext cx="5167313" cy="4873625"/>
          </a:xfrm>
        </p:spPr>
        <p:txBody>
          <a:bodyPr>
            <a:normAutofit/>
          </a:bodyPr>
          <a:lstStyle/>
          <a:p>
            <a:r>
              <a:rPr lang="en-US" sz="2800" dirty="0"/>
              <a:t>Reshaping means changing the shape of an array.</a:t>
            </a:r>
          </a:p>
          <a:p>
            <a:r>
              <a:rPr lang="en-US" sz="2800" dirty="0"/>
              <a:t>By reshaping we can </a:t>
            </a:r>
          </a:p>
          <a:p>
            <a:pPr lvl="1"/>
            <a:r>
              <a:rPr lang="en-US" sz="2400" dirty="0"/>
              <a:t>Add or remove dimensions </a:t>
            </a:r>
          </a:p>
          <a:p>
            <a:pPr lvl="1"/>
            <a:r>
              <a:rPr lang="en-US" sz="2400" dirty="0"/>
              <a:t>Change number of elements in each dimension.</a:t>
            </a:r>
          </a:p>
        </p:txBody>
      </p:sp>
      <p:sp>
        <p:nvSpPr>
          <p:cNvPr id="5" name="Date Placeholder 4">
            <a:extLst>
              <a:ext uri="{FF2B5EF4-FFF2-40B4-BE49-F238E27FC236}">
                <a16:creationId xmlns:a16="http://schemas.microsoft.com/office/drawing/2014/main" id="{73647723-067E-C38B-06C4-715544A1D075}"/>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251999C9-9168-6A9F-DA39-CAD97B02E28A}"/>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572BFFD-CEBB-DF1F-E060-C861E1D65BB9}"/>
              </a:ext>
            </a:extLst>
          </p:cNvPr>
          <p:cNvSpPr>
            <a:spLocks noGrp="1"/>
          </p:cNvSpPr>
          <p:nvPr>
            <p:ph type="sldNum" sz="quarter" idx="12"/>
          </p:nvPr>
        </p:nvSpPr>
        <p:spPr/>
        <p:txBody>
          <a:bodyPr/>
          <a:lstStyle/>
          <a:p>
            <a:fld id="{C62155A9-2BEA-4E1A-A809-3AB570F0F126}" type="slidenum">
              <a:rPr lang="en-US" smtClean="0"/>
              <a:pPr/>
              <a:t>31</a:t>
            </a:fld>
            <a:endParaRPr lang="en-US"/>
          </a:p>
        </p:txBody>
      </p:sp>
      <p:pic>
        <p:nvPicPr>
          <p:cNvPr id="15" name="Content Placeholder 14">
            <a:extLst>
              <a:ext uri="{FF2B5EF4-FFF2-40B4-BE49-F238E27FC236}">
                <a16:creationId xmlns:a16="http://schemas.microsoft.com/office/drawing/2014/main" id="{22446D0F-D337-A9D9-5265-D43BA8789D31}"/>
              </a:ext>
            </a:extLst>
          </p:cNvPr>
          <p:cNvPicPr>
            <a:picLocks noGrp="1" noChangeAspect="1"/>
          </p:cNvPicPr>
          <p:nvPr>
            <p:ph sz="half" idx="4294967295"/>
          </p:nvPr>
        </p:nvPicPr>
        <p:blipFill>
          <a:blip r:embed="rId2"/>
          <a:stretch>
            <a:fillRect/>
          </a:stretch>
        </p:blipFill>
        <p:spPr>
          <a:xfrm>
            <a:off x="5739247" y="1185863"/>
            <a:ext cx="6452753" cy="3117850"/>
          </a:xfrm>
        </p:spPr>
      </p:pic>
      <p:sp>
        <p:nvSpPr>
          <p:cNvPr id="16" name="Content Placeholder 2">
            <a:extLst>
              <a:ext uri="{FF2B5EF4-FFF2-40B4-BE49-F238E27FC236}">
                <a16:creationId xmlns:a16="http://schemas.microsoft.com/office/drawing/2014/main" id="{F4AEFDA8-86A4-E0F5-C1BC-41C291738959}"/>
              </a:ext>
            </a:extLst>
          </p:cNvPr>
          <p:cNvSpPr txBox="1">
            <a:spLocks/>
          </p:cNvSpPr>
          <p:nvPr/>
        </p:nvSpPr>
        <p:spPr>
          <a:xfrm>
            <a:off x="6553200" y="4317206"/>
            <a:ext cx="4024313" cy="2039144"/>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US" dirty="0"/>
              <a:t>&gt;&gt;  	[[ 1  2  3]</a:t>
            </a:r>
          </a:p>
          <a:p>
            <a:pPr marL="0" indent="0">
              <a:buNone/>
            </a:pPr>
            <a:r>
              <a:rPr lang="en-US" dirty="0"/>
              <a:t> 	[ 4  5  6]</a:t>
            </a:r>
          </a:p>
          <a:p>
            <a:pPr marL="0" indent="0">
              <a:buNone/>
            </a:pPr>
            <a:r>
              <a:rPr lang="en-US" dirty="0"/>
              <a:t> 	[ 7  8  9]</a:t>
            </a:r>
          </a:p>
          <a:p>
            <a:pPr marL="0" indent="0">
              <a:buNone/>
            </a:pPr>
            <a:r>
              <a:rPr lang="en-US" dirty="0"/>
              <a:t> 	[10 11 12]] </a:t>
            </a:r>
          </a:p>
        </p:txBody>
      </p:sp>
    </p:spTree>
    <p:extLst>
      <p:ext uri="{BB962C8B-B14F-4D97-AF65-F5344CB8AC3E}">
        <p14:creationId xmlns:p14="http://schemas.microsoft.com/office/powerpoint/2010/main" val="294857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5403B-A533-4343-8B92-C687D974E46E}"/>
              </a:ext>
            </a:extLst>
          </p:cNvPr>
          <p:cNvSpPr>
            <a:spLocks noGrp="1"/>
          </p:cNvSpPr>
          <p:nvPr>
            <p:ph sz="half" idx="1"/>
          </p:nvPr>
        </p:nvSpPr>
        <p:spPr/>
        <p:txBody>
          <a:bodyPr/>
          <a:lstStyle/>
          <a:p>
            <a:r>
              <a:rPr lang="en-US" dirty="0"/>
              <a:t>We can reshape NumPy array into any shape as long as the elements required for reshaping are equal in both shapes.</a:t>
            </a:r>
          </a:p>
        </p:txBody>
      </p:sp>
      <p:pic>
        <p:nvPicPr>
          <p:cNvPr id="9" name="Content Placeholder 8">
            <a:extLst>
              <a:ext uri="{FF2B5EF4-FFF2-40B4-BE49-F238E27FC236}">
                <a16:creationId xmlns:a16="http://schemas.microsoft.com/office/drawing/2014/main" id="{F5EFE734-BD5A-E93C-A100-8199082C5626}"/>
              </a:ext>
            </a:extLst>
          </p:cNvPr>
          <p:cNvPicPr>
            <a:picLocks noGrp="1" noChangeAspect="1"/>
          </p:cNvPicPr>
          <p:nvPr>
            <p:ph sz="half" idx="2"/>
          </p:nvPr>
        </p:nvPicPr>
        <p:blipFill>
          <a:blip r:embed="rId2"/>
          <a:stretch>
            <a:fillRect/>
          </a:stretch>
        </p:blipFill>
        <p:spPr>
          <a:xfrm>
            <a:off x="6172202" y="913606"/>
            <a:ext cx="5609618" cy="3101182"/>
          </a:xfrm>
        </p:spPr>
      </p:pic>
      <p:sp>
        <p:nvSpPr>
          <p:cNvPr id="5" name="Date Placeholder 4">
            <a:extLst>
              <a:ext uri="{FF2B5EF4-FFF2-40B4-BE49-F238E27FC236}">
                <a16:creationId xmlns:a16="http://schemas.microsoft.com/office/drawing/2014/main" id="{1C03AE51-0E51-4994-BA31-A578D68F1BB1}"/>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FD2D0013-951C-9593-DBCD-84D934A13E41}"/>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23E3592-ADE4-4A22-63A8-556AA425F13F}"/>
              </a:ext>
            </a:extLst>
          </p:cNvPr>
          <p:cNvSpPr>
            <a:spLocks noGrp="1"/>
          </p:cNvSpPr>
          <p:nvPr>
            <p:ph type="sldNum" sz="quarter" idx="12"/>
          </p:nvPr>
        </p:nvSpPr>
        <p:spPr/>
        <p:txBody>
          <a:bodyPr/>
          <a:lstStyle/>
          <a:p>
            <a:fld id="{C62155A9-2BEA-4E1A-A809-3AB570F0F126}" type="slidenum">
              <a:rPr lang="en-US" smtClean="0"/>
              <a:pPr/>
              <a:t>32</a:t>
            </a:fld>
            <a:endParaRPr lang="en-US"/>
          </a:p>
        </p:txBody>
      </p:sp>
      <p:sp>
        <p:nvSpPr>
          <p:cNvPr id="10" name="Content Placeholder 2">
            <a:extLst>
              <a:ext uri="{FF2B5EF4-FFF2-40B4-BE49-F238E27FC236}">
                <a16:creationId xmlns:a16="http://schemas.microsoft.com/office/drawing/2014/main" id="{119A9E3C-319B-89AA-2D0C-F2561E430DF2}"/>
              </a:ext>
            </a:extLst>
          </p:cNvPr>
          <p:cNvSpPr txBox="1">
            <a:spLocks/>
          </p:cNvSpPr>
          <p:nvPr/>
        </p:nvSpPr>
        <p:spPr>
          <a:xfrm>
            <a:off x="6172202" y="4066381"/>
            <a:ext cx="5181600" cy="1398588"/>
          </a:xfrm>
          <a:prstGeom prst="rect">
            <a:avLst/>
          </a:prstGeom>
        </p:spPr>
        <p:txBody>
          <a:bodyPr vert="horz" lIns="91440" tIns="45720" rIns="91440" bIns="45720" rtlCol="0">
            <a:normAutofit/>
          </a:bodyPr>
          <a:lst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a:lstStyle>
          <a:p>
            <a:pPr marL="0" indent="0">
              <a:buNone/>
            </a:pPr>
            <a:r>
              <a:rPr lang="en-US" dirty="0"/>
              <a:t>&gt;&gt;  ValueError: cannot reshape array of size 8 into shape (3,3)</a:t>
            </a:r>
          </a:p>
        </p:txBody>
      </p:sp>
    </p:spTree>
    <p:extLst>
      <p:ext uri="{BB962C8B-B14F-4D97-AF65-F5344CB8AC3E}">
        <p14:creationId xmlns:p14="http://schemas.microsoft.com/office/powerpoint/2010/main" val="299344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4583F09-4CF3-AAC3-29E8-909993A63854}"/>
              </a:ext>
            </a:extLst>
          </p:cNvPr>
          <p:cNvSpPr>
            <a:spLocks noGrp="1"/>
          </p:cNvSpPr>
          <p:nvPr>
            <p:ph type="title"/>
          </p:nvPr>
        </p:nvSpPr>
        <p:spPr/>
        <p:txBody>
          <a:bodyPr/>
          <a:lstStyle/>
          <a:p>
            <a:r>
              <a:rPr lang="en-US" dirty="0"/>
              <a:t>Reshape with unknown dimension</a:t>
            </a:r>
          </a:p>
        </p:txBody>
      </p:sp>
      <p:sp>
        <p:nvSpPr>
          <p:cNvPr id="13" name="Text Placeholder 12">
            <a:extLst>
              <a:ext uri="{FF2B5EF4-FFF2-40B4-BE49-F238E27FC236}">
                <a16:creationId xmlns:a16="http://schemas.microsoft.com/office/drawing/2014/main" id="{4BFBB7CB-8B4E-B87D-1ED4-7C36A58F2B1B}"/>
              </a:ext>
            </a:extLst>
          </p:cNvPr>
          <p:cNvSpPr>
            <a:spLocks noGrp="1"/>
          </p:cNvSpPr>
          <p:nvPr>
            <p:ph type="body" sz="half" idx="2"/>
          </p:nvPr>
        </p:nvSpPr>
        <p:spPr>
          <a:xfrm>
            <a:off x="839788" y="2101850"/>
            <a:ext cx="4343400" cy="3759200"/>
          </a:xfrm>
        </p:spPr>
        <p:txBody>
          <a:bodyPr>
            <a:normAutofit/>
          </a:bodyPr>
          <a:lstStyle/>
          <a:p>
            <a:pPr marL="285750" indent="-285750">
              <a:buFont typeface="Arial" panose="020B0604020202020204" pitchFamily="34" charset="0"/>
              <a:buChar char="•"/>
            </a:pPr>
            <a:r>
              <a:rPr lang="en-US" sz="2400" dirty="0"/>
              <a:t>One "unknown" dimension is allowed.</a:t>
            </a:r>
          </a:p>
          <a:p>
            <a:pPr marL="285750" indent="-285750">
              <a:buFont typeface="Arial" panose="020B0604020202020204" pitchFamily="34" charset="0"/>
              <a:buChar char="•"/>
            </a:pPr>
            <a:r>
              <a:rPr lang="en-US" sz="2400" dirty="0"/>
              <a:t>Do not have to specify an exact number for one of the dimensions in the reshape method</a:t>
            </a:r>
          </a:p>
          <a:p>
            <a:pPr marL="285750" indent="-285750">
              <a:buFont typeface="Arial" panose="020B0604020202020204" pitchFamily="34" charset="0"/>
              <a:buChar char="•"/>
            </a:pPr>
            <a:r>
              <a:rPr lang="en-US" sz="2400" dirty="0"/>
              <a:t>Pass -1 as the value, and NumPy will calculate this number</a:t>
            </a:r>
          </a:p>
        </p:txBody>
      </p:sp>
      <p:sp>
        <p:nvSpPr>
          <p:cNvPr id="5" name="Date Placeholder 4">
            <a:extLst>
              <a:ext uri="{FF2B5EF4-FFF2-40B4-BE49-F238E27FC236}">
                <a16:creationId xmlns:a16="http://schemas.microsoft.com/office/drawing/2014/main" id="{CEE7744F-FFF2-A9A5-5124-9A1C1FA74FF0}"/>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E6A37992-309F-177D-B3DD-61E27D98D860}"/>
              </a:ext>
            </a:extLst>
          </p:cNvPr>
          <p:cNvSpPr>
            <a:spLocks noGrp="1"/>
          </p:cNvSpPr>
          <p:nvPr>
            <p:ph type="ftr" sz="quarter" idx="11"/>
          </p:nvPr>
        </p:nvSpPr>
        <p:spPr/>
        <p:txBody>
          <a:bodyPr/>
          <a:lstStyle/>
          <a:p>
            <a:r>
              <a:rPr lang="en-US" dirty="0"/>
              <a:t>Pham </a:t>
            </a:r>
            <a:r>
              <a:rPr lang="en-US" dirty="0" err="1"/>
              <a:t>Trung</a:t>
            </a:r>
            <a:r>
              <a:rPr lang="en-US" dirty="0"/>
              <a:t> Kien - Python NumPy</a:t>
            </a:r>
          </a:p>
        </p:txBody>
      </p:sp>
      <p:sp>
        <p:nvSpPr>
          <p:cNvPr id="7" name="Slide Number Placeholder 6">
            <a:extLst>
              <a:ext uri="{FF2B5EF4-FFF2-40B4-BE49-F238E27FC236}">
                <a16:creationId xmlns:a16="http://schemas.microsoft.com/office/drawing/2014/main" id="{16BAD9C9-9B0F-AF46-87BF-D92B9DC85FC8}"/>
              </a:ext>
            </a:extLst>
          </p:cNvPr>
          <p:cNvSpPr>
            <a:spLocks noGrp="1"/>
          </p:cNvSpPr>
          <p:nvPr>
            <p:ph type="sldNum" sz="quarter" idx="12"/>
          </p:nvPr>
        </p:nvSpPr>
        <p:spPr/>
        <p:txBody>
          <a:bodyPr/>
          <a:lstStyle/>
          <a:p>
            <a:fld id="{C62155A9-2BEA-4E1A-A809-3AB570F0F126}" type="slidenum">
              <a:rPr lang="en-US" smtClean="0"/>
              <a:pPr/>
              <a:t>33</a:t>
            </a:fld>
            <a:endParaRPr lang="en-US"/>
          </a:p>
        </p:txBody>
      </p:sp>
      <p:pic>
        <p:nvPicPr>
          <p:cNvPr id="17" name="Picture 16">
            <a:extLst>
              <a:ext uri="{FF2B5EF4-FFF2-40B4-BE49-F238E27FC236}">
                <a16:creationId xmlns:a16="http://schemas.microsoft.com/office/drawing/2014/main" id="{81597D63-A21C-AB60-5C46-2791EF88C527}"/>
              </a:ext>
            </a:extLst>
          </p:cNvPr>
          <p:cNvPicPr>
            <a:picLocks noChangeAspect="1"/>
          </p:cNvPicPr>
          <p:nvPr/>
        </p:nvPicPr>
        <p:blipFill>
          <a:blip r:embed="rId2"/>
          <a:stretch>
            <a:fillRect/>
          </a:stretch>
        </p:blipFill>
        <p:spPr>
          <a:xfrm>
            <a:off x="5485636" y="585489"/>
            <a:ext cx="6386637" cy="3415011"/>
          </a:xfrm>
          <a:prstGeom prst="rect">
            <a:avLst/>
          </a:prstGeom>
        </p:spPr>
      </p:pic>
      <p:pic>
        <p:nvPicPr>
          <p:cNvPr id="20" name="Picture 19">
            <a:extLst>
              <a:ext uri="{FF2B5EF4-FFF2-40B4-BE49-F238E27FC236}">
                <a16:creationId xmlns:a16="http://schemas.microsoft.com/office/drawing/2014/main" id="{7A57822D-D44F-F60E-E5F7-5652E5432618}"/>
              </a:ext>
            </a:extLst>
          </p:cNvPr>
          <p:cNvPicPr>
            <a:picLocks noChangeAspect="1"/>
          </p:cNvPicPr>
          <p:nvPr/>
        </p:nvPicPr>
        <p:blipFill>
          <a:blip r:embed="rId3"/>
          <a:stretch>
            <a:fillRect/>
          </a:stretch>
        </p:blipFill>
        <p:spPr>
          <a:xfrm>
            <a:off x="5485635" y="4000500"/>
            <a:ext cx="1555671" cy="1657350"/>
          </a:xfrm>
          <a:prstGeom prst="rect">
            <a:avLst/>
          </a:prstGeom>
        </p:spPr>
      </p:pic>
    </p:spTree>
    <p:extLst>
      <p:ext uri="{BB962C8B-B14F-4D97-AF65-F5344CB8AC3E}">
        <p14:creationId xmlns:p14="http://schemas.microsoft.com/office/powerpoint/2010/main" val="403694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036F-20C7-FB04-5497-CBC0AE06816A}"/>
              </a:ext>
            </a:extLst>
          </p:cNvPr>
          <p:cNvSpPr>
            <a:spLocks noGrp="1"/>
          </p:cNvSpPr>
          <p:nvPr>
            <p:ph type="title"/>
          </p:nvPr>
        </p:nvSpPr>
        <p:spPr/>
        <p:txBody>
          <a:bodyPr/>
          <a:lstStyle/>
          <a:p>
            <a:r>
              <a:rPr lang="en-US" dirty="0"/>
              <a:t>Flattening the arrays</a:t>
            </a:r>
          </a:p>
        </p:txBody>
      </p:sp>
      <p:sp>
        <p:nvSpPr>
          <p:cNvPr id="8" name="Content Placeholder 7">
            <a:extLst>
              <a:ext uri="{FF2B5EF4-FFF2-40B4-BE49-F238E27FC236}">
                <a16:creationId xmlns:a16="http://schemas.microsoft.com/office/drawing/2014/main" id="{5C2BE084-DB6D-3324-CAFC-972335DF7048}"/>
              </a:ext>
            </a:extLst>
          </p:cNvPr>
          <p:cNvSpPr>
            <a:spLocks noGrp="1"/>
          </p:cNvSpPr>
          <p:nvPr>
            <p:ph idx="1"/>
          </p:nvPr>
        </p:nvSpPr>
        <p:spPr>
          <a:xfrm>
            <a:off x="838200" y="2057400"/>
            <a:ext cx="4648200" cy="4873625"/>
          </a:xfrm>
        </p:spPr>
        <p:txBody>
          <a:bodyPr>
            <a:normAutofit/>
          </a:bodyPr>
          <a:lstStyle/>
          <a:p>
            <a:r>
              <a:rPr lang="en-US" sz="2400" dirty="0"/>
              <a:t>Flattening array means converting a multidimensional array into a 1D array.</a:t>
            </a:r>
          </a:p>
        </p:txBody>
      </p:sp>
      <p:sp>
        <p:nvSpPr>
          <p:cNvPr id="5" name="Date Placeholder 4">
            <a:extLst>
              <a:ext uri="{FF2B5EF4-FFF2-40B4-BE49-F238E27FC236}">
                <a16:creationId xmlns:a16="http://schemas.microsoft.com/office/drawing/2014/main" id="{8709707F-5A08-72C9-AF65-77359DE58EB8}"/>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60A036B8-049A-9449-86CC-736118CBC819}"/>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EC84237A-C4F2-4E24-BD2D-28B97B6E5BF3}"/>
              </a:ext>
            </a:extLst>
          </p:cNvPr>
          <p:cNvSpPr>
            <a:spLocks noGrp="1"/>
          </p:cNvSpPr>
          <p:nvPr>
            <p:ph type="sldNum" sz="quarter" idx="12"/>
          </p:nvPr>
        </p:nvSpPr>
        <p:spPr/>
        <p:txBody>
          <a:bodyPr/>
          <a:lstStyle/>
          <a:p>
            <a:fld id="{C62155A9-2BEA-4E1A-A809-3AB570F0F126}" type="slidenum">
              <a:rPr lang="en-US" smtClean="0"/>
              <a:pPr/>
              <a:t>34</a:t>
            </a:fld>
            <a:endParaRPr lang="en-US"/>
          </a:p>
        </p:txBody>
      </p:sp>
      <p:pic>
        <p:nvPicPr>
          <p:cNvPr id="11" name="Picture 10">
            <a:extLst>
              <a:ext uri="{FF2B5EF4-FFF2-40B4-BE49-F238E27FC236}">
                <a16:creationId xmlns:a16="http://schemas.microsoft.com/office/drawing/2014/main" id="{9DBA02BE-7648-19E8-AFF5-C940683100FF}"/>
              </a:ext>
            </a:extLst>
          </p:cNvPr>
          <p:cNvPicPr>
            <a:picLocks noChangeAspect="1"/>
          </p:cNvPicPr>
          <p:nvPr/>
        </p:nvPicPr>
        <p:blipFill>
          <a:blip r:embed="rId2"/>
          <a:stretch>
            <a:fillRect/>
          </a:stretch>
        </p:blipFill>
        <p:spPr>
          <a:xfrm>
            <a:off x="5357281" y="1097067"/>
            <a:ext cx="6834719" cy="3050478"/>
          </a:xfrm>
          <a:prstGeom prst="rect">
            <a:avLst/>
          </a:prstGeom>
        </p:spPr>
      </p:pic>
      <p:sp>
        <p:nvSpPr>
          <p:cNvPr id="13" name="TextBox 12">
            <a:extLst>
              <a:ext uri="{FF2B5EF4-FFF2-40B4-BE49-F238E27FC236}">
                <a16:creationId xmlns:a16="http://schemas.microsoft.com/office/drawing/2014/main" id="{7B311C9A-D731-C666-583D-0114F37561C7}"/>
              </a:ext>
            </a:extLst>
          </p:cNvPr>
          <p:cNvSpPr txBox="1"/>
          <p:nvPr/>
        </p:nvSpPr>
        <p:spPr>
          <a:xfrm>
            <a:off x="5362045" y="4147545"/>
            <a:ext cx="6093618" cy="369332"/>
          </a:xfrm>
          <a:prstGeom prst="rect">
            <a:avLst/>
          </a:prstGeom>
          <a:noFill/>
          <a:ln>
            <a:solidFill>
              <a:schemeClr val="bg2"/>
            </a:solidFill>
          </a:ln>
        </p:spPr>
        <p:txBody>
          <a:bodyPr wrap="square">
            <a:spAutoFit/>
          </a:bodyPr>
          <a:lstStyle/>
          <a:p>
            <a:r>
              <a:rPr lang="en-US" dirty="0"/>
              <a:t>&gt;&gt; [1 2 3 4 5 6]</a:t>
            </a:r>
          </a:p>
        </p:txBody>
      </p:sp>
    </p:spTree>
    <p:extLst>
      <p:ext uri="{BB962C8B-B14F-4D97-AF65-F5344CB8AC3E}">
        <p14:creationId xmlns:p14="http://schemas.microsoft.com/office/powerpoint/2010/main" val="264082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87D7099-AFBE-10F2-AF19-0F407F4FA8BE}"/>
              </a:ext>
            </a:extLst>
          </p:cNvPr>
          <p:cNvSpPr>
            <a:spLocks noGrp="1"/>
          </p:cNvSpPr>
          <p:nvPr>
            <p:ph type="title"/>
          </p:nvPr>
        </p:nvSpPr>
        <p:spPr/>
        <p:txBody>
          <a:bodyPr>
            <a:normAutofit/>
          </a:bodyPr>
          <a:lstStyle/>
          <a:p>
            <a:r>
              <a:rPr lang="en-US" dirty="0"/>
              <a:t>NumPy Array Iterating</a:t>
            </a:r>
          </a:p>
        </p:txBody>
      </p:sp>
      <p:sp>
        <p:nvSpPr>
          <p:cNvPr id="9" name="Content Placeholder 8">
            <a:extLst>
              <a:ext uri="{FF2B5EF4-FFF2-40B4-BE49-F238E27FC236}">
                <a16:creationId xmlns:a16="http://schemas.microsoft.com/office/drawing/2014/main" id="{DB1E90FB-32E9-0050-48A9-671AC084797E}"/>
              </a:ext>
            </a:extLst>
          </p:cNvPr>
          <p:cNvSpPr>
            <a:spLocks noGrp="1"/>
          </p:cNvSpPr>
          <p:nvPr>
            <p:ph sz="half" idx="1"/>
          </p:nvPr>
        </p:nvSpPr>
        <p:spPr/>
        <p:txBody>
          <a:bodyPr>
            <a:normAutofit/>
          </a:bodyPr>
          <a:lstStyle/>
          <a:p>
            <a:r>
              <a:rPr lang="en-US" sz="2400" dirty="0"/>
              <a:t>Iterating means going through elements one by one.</a:t>
            </a:r>
          </a:p>
          <a:p>
            <a:r>
              <a:rPr lang="en-US" sz="2400" dirty="0"/>
              <a:t>We use </a:t>
            </a:r>
            <a:r>
              <a:rPr lang="en-US" sz="2400" dirty="0">
                <a:solidFill>
                  <a:srgbClr val="FF0000"/>
                </a:solidFill>
              </a:rPr>
              <a:t>for</a:t>
            </a:r>
            <a:r>
              <a:rPr lang="en-US" sz="2400" dirty="0"/>
              <a:t> to loop through the </a:t>
            </a:r>
            <a:r>
              <a:rPr lang="en-US" sz="2400" dirty="0" err="1"/>
              <a:t>ndarray</a:t>
            </a:r>
            <a:endParaRPr lang="en-US" sz="2400" dirty="0"/>
          </a:p>
        </p:txBody>
      </p:sp>
      <p:pic>
        <p:nvPicPr>
          <p:cNvPr id="12" name="Content Placeholder 11">
            <a:extLst>
              <a:ext uri="{FF2B5EF4-FFF2-40B4-BE49-F238E27FC236}">
                <a16:creationId xmlns:a16="http://schemas.microsoft.com/office/drawing/2014/main" id="{CAA5FB1E-2832-7891-C0E1-6947A456C787}"/>
              </a:ext>
            </a:extLst>
          </p:cNvPr>
          <p:cNvPicPr>
            <a:picLocks noGrp="1" noChangeAspect="1"/>
          </p:cNvPicPr>
          <p:nvPr>
            <p:ph sz="half" idx="2"/>
          </p:nvPr>
        </p:nvPicPr>
        <p:blipFill>
          <a:blip r:embed="rId2"/>
          <a:stretch>
            <a:fillRect/>
          </a:stretch>
        </p:blipFill>
        <p:spPr>
          <a:xfrm>
            <a:off x="6386806" y="1690688"/>
            <a:ext cx="5293198" cy="2834659"/>
          </a:xfrm>
        </p:spPr>
      </p:pic>
      <p:sp>
        <p:nvSpPr>
          <p:cNvPr id="5" name="Date Placeholder 4">
            <a:extLst>
              <a:ext uri="{FF2B5EF4-FFF2-40B4-BE49-F238E27FC236}">
                <a16:creationId xmlns:a16="http://schemas.microsoft.com/office/drawing/2014/main" id="{8EE41AE3-73AD-35DA-7F56-B85C656DE194}"/>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C0CC6570-F6D0-B6CE-4D4A-675FF1D94AB0}"/>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62C3A041-7306-FB23-4F4A-CA3D7E0CC2A0}"/>
              </a:ext>
            </a:extLst>
          </p:cNvPr>
          <p:cNvSpPr>
            <a:spLocks noGrp="1"/>
          </p:cNvSpPr>
          <p:nvPr>
            <p:ph type="sldNum" sz="quarter" idx="12"/>
          </p:nvPr>
        </p:nvSpPr>
        <p:spPr/>
        <p:txBody>
          <a:bodyPr/>
          <a:lstStyle/>
          <a:p>
            <a:fld id="{C62155A9-2BEA-4E1A-A809-3AB570F0F126}" type="slidenum">
              <a:rPr lang="en-US" smtClean="0"/>
              <a:pPr/>
              <a:t>35</a:t>
            </a:fld>
            <a:endParaRPr lang="en-US"/>
          </a:p>
        </p:txBody>
      </p:sp>
      <p:sp>
        <p:nvSpPr>
          <p:cNvPr id="14" name="TextBox 13">
            <a:extLst>
              <a:ext uri="{FF2B5EF4-FFF2-40B4-BE49-F238E27FC236}">
                <a16:creationId xmlns:a16="http://schemas.microsoft.com/office/drawing/2014/main" id="{949C531D-A4A8-8D4F-23AC-3F04032BB6D5}"/>
              </a:ext>
            </a:extLst>
          </p:cNvPr>
          <p:cNvSpPr txBox="1"/>
          <p:nvPr/>
        </p:nvSpPr>
        <p:spPr>
          <a:xfrm>
            <a:off x="6386806" y="4525347"/>
            <a:ext cx="1178949" cy="923330"/>
          </a:xfrm>
          <a:prstGeom prst="rect">
            <a:avLst/>
          </a:prstGeom>
          <a:noFill/>
          <a:ln>
            <a:solidFill>
              <a:schemeClr val="bg2"/>
            </a:solidFill>
          </a:ln>
        </p:spPr>
        <p:txBody>
          <a:bodyPr wrap="square">
            <a:spAutoFit/>
          </a:bodyPr>
          <a:lstStyle/>
          <a:p>
            <a:r>
              <a:rPr lang="en-US" dirty="0"/>
              <a:t>&gt;&gt; 1</a:t>
            </a:r>
          </a:p>
          <a:p>
            <a:r>
              <a:rPr lang="en-US" dirty="0"/>
              <a:t>     2</a:t>
            </a:r>
          </a:p>
          <a:p>
            <a:r>
              <a:rPr lang="en-US" dirty="0"/>
              <a:t>     3</a:t>
            </a:r>
          </a:p>
        </p:txBody>
      </p:sp>
    </p:spTree>
    <p:extLst>
      <p:ext uri="{BB962C8B-B14F-4D97-AF65-F5344CB8AC3E}">
        <p14:creationId xmlns:p14="http://schemas.microsoft.com/office/powerpoint/2010/main" val="360154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2B4216-F292-2162-72D4-BAA2F4DC9E2E}"/>
              </a:ext>
            </a:extLst>
          </p:cNvPr>
          <p:cNvSpPr>
            <a:spLocks noGrp="1"/>
          </p:cNvSpPr>
          <p:nvPr>
            <p:ph type="title"/>
          </p:nvPr>
        </p:nvSpPr>
        <p:spPr/>
        <p:txBody>
          <a:bodyPr/>
          <a:lstStyle/>
          <a:p>
            <a:r>
              <a:rPr lang="en-US" sz="3200" dirty="0"/>
              <a:t>Iterating</a:t>
            </a:r>
            <a:r>
              <a:rPr lang="en-US" dirty="0"/>
              <a:t> n-D Arrays (n &gt; 1)</a:t>
            </a:r>
          </a:p>
        </p:txBody>
      </p:sp>
      <p:sp>
        <p:nvSpPr>
          <p:cNvPr id="11" name="Text Placeholder 10">
            <a:extLst>
              <a:ext uri="{FF2B5EF4-FFF2-40B4-BE49-F238E27FC236}">
                <a16:creationId xmlns:a16="http://schemas.microsoft.com/office/drawing/2014/main" id="{41E3B08F-75E5-0CAD-7FF4-58440148A515}"/>
              </a:ext>
            </a:extLst>
          </p:cNvPr>
          <p:cNvSpPr>
            <a:spLocks noGrp="1"/>
          </p:cNvSpPr>
          <p:nvPr>
            <p:ph type="body" idx="1"/>
          </p:nvPr>
        </p:nvSpPr>
        <p:spPr/>
        <p:txBody>
          <a:bodyPr/>
          <a:lstStyle/>
          <a:p>
            <a:r>
              <a:rPr lang="en-US" dirty="0"/>
              <a:t>2-d array</a:t>
            </a:r>
          </a:p>
        </p:txBody>
      </p:sp>
      <p:sp>
        <p:nvSpPr>
          <p:cNvPr id="12" name="Content Placeholder 11">
            <a:extLst>
              <a:ext uri="{FF2B5EF4-FFF2-40B4-BE49-F238E27FC236}">
                <a16:creationId xmlns:a16="http://schemas.microsoft.com/office/drawing/2014/main" id="{03D22FEA-DD8C-5B43-3FB9-C6AE8941B753}"/>
              </a:ext>
            </a:extLst>
          </p:cNvPr>
          <p:cNvSpPr>
            <a:spLocks noGrp="1"/>
          </p:cNvSpPr>
          <p:nvPr>
            <p:ph sz="half" idx="2"/>
          </p:nvPr>
        </p:nvSpPr>
        <p:spPr/>
        <p:txBody>
          <a:bodyPr/>
          <a:lstStyle/>
          <a:p>
            <a:r>
              <a:rPr lang="en-US" dirty="0"/>
              <a:t>In a 2-D array it will go through all the rows.</a:t>
            </a:r>
          </a:p>
        </p:txBody>
      </p:sp>
      <p:sp>
        <p:nvSpPr>
          <p:cNvPr id="13" name="Text Placeholder 12">
            <a:extLst>
              <a:ext uri="{FF2B5EF4-FFF2-40B4-BE49-F238E27FC236}">
                <a16:creationId xmlns:a16="http://schemas.microsoft.com/office/drawing/2014/main" id="{FD23FB8E-2267-CC7A-10FA-F5B49797B976}"/>
              </a:ext>
            </a:extLst>
          </p:cNvPr>
          <p:cNvSpPr>
            <a:spLocks noGrp="1"/>
          </p:cNvSpPr>
          <p:nvPr>
            <p:ph type="body" sz="quarter" idx="3"/>
          </p:nvPr>
        </p:nvSpPr>
        <p:spPr/>
        <p:txBody>
          <a:bodyPr/>
          <a:lstStyle/>
          <a:p>
            <a:r>
              <a:rPr lang="en-US" dirty="0"/>
              <a:t>3-d array</a:t>
            </a:r>
          </a:p>
        </p:txBody>
      </p:sp>
      <p:sp>
        <p:nvSpPr>
          <p:cNvPr id="14" name="Content Placeholder 13">
            <a:extLst>
              <a:ext uri="{FF2B5EF4-FFF2-40B4-BE49-F238E27FC236}">
                <a16:creationId xmlns:a16="http://schemas.microsoft.com/office/drawing/2014/main" id="{797B1C34-08CC-69FB-3A34-B3E0EC6DFEF7}"/>
              </a:ext>
            </a:extLst>
          </p:cNvPr>
          <p:cNvSpPr>
            <a:spLocks noGrp="1"/>
          </p:cNvSpPr>
          <p:nvPr>
            <p:ph sz="quarter" idx="4"/>
          </p:nvPr>
        </p:nvSpPr>
        <p:spPr/>
        <p:txBody>
          <a:bodyPr/>
          <a:lstStyle/>
          <a:p>
            <a:r>
              <a:rPr lang="en-US" dirty="0"/>
              <a:t>In a 3-D array it will go through all the 2-D arrays.</a:t>
            </a:r>
          </a:p>
        </p:txBody>
      </p:sp>
      <p:sp>
        <p:nvSpPr>
          <p:cNvPr id="5" name="Date Placeholder 4">
            <a:extLst>
              <a:ext uri="{FF2B5EF4-FFF2-40B4-BE49-F238E27FC236}">
                <a16:creationId xmlns:a16="http://schemas.microsoft.com/office/drawing/2014/main" id="{D2D8192C-ED32-9C95-BB7D-6658022D69B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B77156E0-19A3-FD18-25E3-D893D2F2B02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765B08F-33A3-D7F9-A246-AEE7A9779909}"/>
              </a:ext>
            </a:extLst>
          </p:cNvPr>
          <p:cNvSpPr>
            <a:spLocks noGrp="1"/>
          </p:cNvSpPr>
          <p:nvPr>
            <p:ph type="sldNum" sz="quarter" idx="12"/>
          </p:nvPr>
        </p:nvSpPr>
        <p:spPr/>
        <p:txBody>
          <a:bodyPr/>
          <a:lstStyle/>
          <a:p>
            <a:fld id="{C62155A9-2BEA-4E1A-A809-3AB570F0F126}" type="slidenum">
              <a:rPr lang="en-US" smtClean="0"/>
              <a:pPr/>
              <a:t>36</a:t>
            </a:fld>
            <a:endParaRPr lang="en-US"/>
          </a:p>
        </p:txBody>
      </p:sp>
      <p:pic>
        <p:nvPicPr>
          <p:cNvPr id="18" name="Picture 17">
            <a:extLst>
              <a:ext uri="{FF2B5EF4-FFF2-40B4-BE49-F238E27FC236}">
                <a16:creationId xmlns:a16="http://schemas.microsoft.com/office/drawing/2014/main" id="{532AB1D6-F270-D868-B200-C48525ECA9B8}"/>
              </a:ext>
            </a:extLst>
          </p:cNvPr>
          <p:cNvPicPr>
            <a:picLocks noChangeAspect="1"/>
          </p:cNvPicPr>
          <p:nvPr/>
        </p:nvPicPr>
        <p:blipFill>
          <a:blip r:embed="rId2"/>
          <a:stretch>
            <a:fillRect/>
          </a:stretch>
        </p:blipFill>
        <p:spPr>
          <a:xfrm>
            <a:off x="6096000" y="2982733"/>
            <a:ext cx="3815687" cy="3085972"/>
          </a:xfrm>
          <a:prstGeom prst="rect">
            <a:avLst/>
          </a:prstGeom>
        </p:spPr>
      </p:pic>
      <p:pic>
        <p:nvPicPr>
          <p:cNvPr id="22" name="Picture 21">
            <a:extLst>
              <a:ext uri="{FF2B5EF4-FFF2-40B4-BE49-F238E27FC236}">
                <a16:creationId xmlns:a16="http://schemas.microsoft.com/office/drawing/2014/main" id="{0BF52157-EA31-A234-B3FC-DFBB51E070F6}"/>
              </a:ext>
            </a:extLst>
          </p:cNvPr>
          <p:cNvPicPr>
            <a:picLocks noChangeAspect="1"/>
          </p:cNvPicPr>
          <p:nvPr/>
        </p:nvPicPr>
        <p:blipFill>
          <a:blip r:embed="rId3"/>
          <a:stretch>
            <a:fillRect/>
          </a:stretch>
        </p:blipFill>
        <p:spPr>
          <a:xfrm>
            <a:off x="227770" y="2973253"/>
            <a:ext cx="3053625" cy="2137537"/>
          </a:xfrm>
          <a:prstGeom prst="rect">
            <a:avLst/>
          </a:prstGeom>
        </p:spPr>
      </p:pic>
      <p:sp>
        <p:nvSpPr>
          <p:cNvPr id="24" name="TextBox 23">
            <a:extLst>
              <a:ext uri="{FF2B5EF4-FFF2-40B4-BE49-F238E27FC236}">
                <a16:creationId xmlns:a16="http://schemas.microsoft.com/office/drawing/2014/main" id="{CEF5CC5A-A96C-6001-9418-26F2100DE144}"/>
              </a:ext>
            </a:extLst>
          </p:cNvPr>
          <p:cNvSpPr txBox="1"/>
          <p:nvPr/>
        </p:nvSpPr>
        <p:spPr>
          <a:xfrm>
            <a:off x="3281395" y="2954075"/>
            <a:ext cx="1103993" cy="646331"/>
          </a:xfrm>
          <a:prstGeom prst="rect">
            <a:avLst/>
          </a:prstGeom>
          <a:noFill/>
          <a:ln>
            <a:solidFill>
              <a:schemeClr val="bg2"/>
            </a:solidFill>
          </a:ln>
        </p:spPr>
        <p:txBody>
          <a:bodyPr wrap="square">
            <a:spAutoFit/>
          </a:bodyPr>
          <a:lstStyle/>
          <a:p>
            <a:r>
              <a:rPr lang="en-US" dirty="0"/>
              <a:t>[1 2 3]</a:t>
            </a:r>
          </a:p>
          <a:p>
            <a:r>
              <a:rPr lang="en-US" dirty="0"/>
              <a:t>[4 5 6]</a:t>
            </a:r>
          </a:p>
        </p:txBody>
      </p:sp>
      <p:sp>
        <p:nvSpPr>
          <p:cNvPr id="26" name="TextBox 25">
            <a:extLst>
              <a:ext uri="{FF2B5EF4-FFF2-40B4-BE49-F238E27FC236}">
                <a16:creationId xmlns:a16="http://schemas.microsoft.com/office/drawing/2014/main" id="{ED875C22-6B30-48E5-D363-1A00ACBC4CEE}"/>
              </a:ext>
            </a:extLst>
          </p:cNvPr>
          <p:cNvSpPr txBox="1"/>
          <p:nvPr/>
        </p:nvSpPr>
        <p:spPr>
          <a:xfrm>
            <a:off x="9911687" y="3000241"/>
            <a:ext cx="1793810" cy="1200329"/>
          </a:xfrm>
          <a:prstGeom prst="rect">
            <a:avLst/>
          </a:prstGeom>
          <a:noFill/>
          <a:ln>
            <a:solidFill>
              <a:schemeClr val="bg2"/>
            </a:solidFill>
          </a:ln>
        </p:spPr>
        <p:txBody>
          <a:bodyPr wrap="square">
            <a:spAutoFit/>
          </a:bodyPr>
          <a:lstStyle/>
          <a:p>
            <a:r>
              <a:rPr lang="en-US" dirty="0"/>
              <a:t>[[1 2 3]</a:t>
            </a:r>
          </a:p>
          <a:p>
            <a:r>
              <a:rPr lang="en-US" dirty="0"/>
              <a:t> [4 5 6]]</a:t>
            </a:r>
          </a:p>
          <a:p>
            <a:r>
              <a:rPr lang="en-US" dirty="0"/>
              <a:t>[[ 7  8  9]</a:t>
            </a:r>
          </a:p>
          <a:p>
            <a:r>
              <a:rPr lang="en-US" dirty="0"/>
              <a:t> [10 11 12]]</a:t>
            </a:r>
          </a:p>
        </p:txBody>
      </p:sp>
    </p:spTree>
    <p:extLst>
      <p:ext uri="{BB962C8B-B14F-4D97-AF65-F5344CB8AC3E}">
        <p14:creationId xmlns:p14="http://schemas.microsoft.com/office/powerpoint/2010/main" val="1156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2B4216-F292-2162-72D4-BAA2F4DC9E2E}"/>
              </a:ext>
            </a:extLst>
          </p:cNvPr>
          <p:cNvSpPr>
            <a:spLocks noGrp="1"/>
          </p:cNvSpPr>
          <p:nvPr>
            <p:ph type="title"/>
          </p:nvPr>
        </p:nvSpPr>
        <p:spPr/>
        <p:txBody>
          <a:bodyPr/>
          <a:lstStyle/>
          <a:p>
            <a:r>
              <a:rPr lang="en-US" sz="3200" dirty="0"/>
              <a:t>Iterating</a:t>
            </a:r>
            <a:r>
              <a:rPr lang="en-US" dirty="0"/>
              <a:t> n-D Arrays (n &gt; 1)</a:t>
            </a:r>
          </a:p>
        </p:txBody>
      </p:sp>
      <p:sp>
        <p:nvSpPr>
          <p:cNvPr id="12" name="Content Placeholder 11">
            <a:extLst>
              <a:ext uri="{FF2B5EF4-FFF2-40B4-BE49-F238E27FC236}">
                <a16:creationId xmlns:a16="http://schemas.microsoft.com/office/drawing/2014/main" id="{03D22FEA-DD8C-5B43-3FB9-C6AE8941B753}"/>
              </a:ext>
            </a:extLst>
          </p:cNvPr>
          <p:cNvSpPr>
            <a:spLocks noGrp="1"/>
          </p:cNvSpPr>
          <p:nvPr>
            <p:ph idx="1"/>
          </p:nvPr>
        </p:nvSpPr>
        <p:spPr>
          <a:xfrm>
            <a:off x="862013" y="2057400"/>
            <a:ext cx="4866983" cy="3895531"/>
          </a:xfrm>
        </p:spPr>
        <p:txBody>
          <a:bodyPr>
            <a:normAutofit/>
          </a:bodyPr>
          <a:lstStyle/>
          <a:p>
            <a:r>
              <a:rPr lang="en-US" sz="2400" dirty="0"/>
              <a:t>If we iterate on a n-D array it will go through n-1th dimension one by one.</a:t>
            </a:r>
          </a:p>
        </p:txBody>
      </p:sp>
      <p:sp>
        <p:nvSpPr>
          <p:cNvPr id="5" name="Date Placeholder 4">
            <a:extLst>
              <a:ext uri="{FF2B5EF4-FFF2-40B4-BE49-F238E27FC236}">
                <a16:creationId xmlns:a16="http://schemas.microsoft.com/office/drawing/2014/main" id="{D2D8192C-ED32-9C95-BB7D-6658022D69B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B77156E0-19A3-FD18-25E3-D893D2F2B02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765B08F-33A3-D7F9-A246-AEE7A9779909}"/>
              </a:ext>
            </a:extLst>
          </p:cNvPr>
          <p:cNvSpPr>
            <a:spLocks noGrp="1"/>
          </p:cNvSpPr>
          <p:nvPr>
            <p:ph type="sldNum" sz="quarter" idx="12"/>
          </p:nvPr>
        </p:nvSpPr>
        <p:spPr/>
        <p:txBody>
          <a:bodyPr/>
          <a:lstStyle/>
          <a:p>
            <a:fld id="{C62155A9-2BEA-4E1A-A809-3AB570F0F126}" type="slidenum">
              <a:rPr lang="en-US" smtClean="0"/>
              <a:pPr/>
              <a:t>37</a:t>
            </a:fld>
            <a:endParaRPr lang="en-US"/>
          </a:p>
        </p:txBody>
      </p:sp>
      <p:grpSp>
        <p:nvGrpSpPr>
          <p:cNvPr id="4" name="Group 3">
            <a:extLst>
              <a:ext uri="{FF2B5EF4-FFF2-40B4-BE49-F238E27FC236}">
                <a16:creationId xmlns:a16="http://schemas.microsoft.com/office/drawing/2014/main" id="{39DC9DA0-E7F3-76DF-696B-82EB31454002}"/>
              </a:ext>
            </a:extLst>
          </p:cNvPr>
          <p:cNvGrpSpPr/>
          <p:nvPr/>
        </p:nvGrpSpPr>
        <p:grpSpPr>
          <a:xfrm>
            <a:off x="6096000" y="1758488"/>
            <a:ext cx="5371322" cy="2743864"/>
            <a:chOff x="227770" y="2954075"/>
            <a:chExt cx="4157618" cy="2156715"/>
          </a:xfrm>
        </p:grpSpPr>
        <p:pic>
          <p:nvPicPr>
            <p:cNvPr id="22" name="Picture 21">
              <a:extLst>
                <a:ext uri="{FF2B5EF4-FFF2-40B4-BE49-F238E27FC236}">
                  <a16:creationId xmlns:a16="http://schemas.microsoft.com/office/drawing/2014/main" id="{0BF52157-EA31-A234-B3FC-DFBB51E070F6}"/>
                </a:ext>
              </a:extLst>
            </p:cNvPr>
            <p:cNvPicPr>
              <a:picLocks noChangeAspect="1"/>
            </p:cNvPicPr>
            <p:nvPr/>
          </p:nvPicPr>
          <p:blipFill>
            <a:blip r:embed="rId2"/>
            <a:stretch>
              <a:fillRect/>
            </a:stretch>
          </p:blipFill>
          <p:spPr>
            <a:xfrm>
              <a:off x="227770" y="2973253"/>
              <a:ext cx="3053625" cy="2137537"/>
            </a:xfrm>
            <a:prstGeom prst="rect">
              <a:avLst/>
            </a:prstGeom>
          </p:spPr>
        </p:pic>
        <p:sp>
          <p:nvSpPr>
            <p:cNvPr id="24" name="TextBox 23">
              <a:extLst>
                <a:ext uri="{FF2B5EF4-FFF2-40B4-BE49-F238E27FC236}">
                  <a16:creationId xmlns:a16="http://schemas.microsoft.com/office/drawing/2014/main" id="{CEF5CC5A-A96C-6001-9418-26F2100DE144}"/>
                </a:ext>
              </a:extLst>
            </p:cNvPr>
            <p:cNvSpPr txBox="1"/>
            <p:nvPr/>
          </p:nvSpPr>
          <p:spPr>
            <a:xfrm>
              <a:off x="3281395" y="2954075"/>
              <a:ext cx="1103993" cy="646331"/>
            </a:xfrm>
            <a:prstGeom prst="rect">
              <a:avLst/>
            </a:prstGeom>
            <a:noFill/>
            <a:ln>
              <a:solidFill>
                <a:schemeClr val="bg2"/>
              </a:solidFill>
            </a:ln>
          </p:spPr>
          <p:txBody>
            <a:bodyPr wrap="square">
              <a:spAutoFit/>
            </a:bodyPr>
            <a:lstStyle/>
            <a:p>
              <a:r>
                <a:rPr lang="en-US" dirty="0"/>
                <a:t>[1 2 3]</a:t>
              </a:r>
            </a:p>
            <a:p>
              <a:r>
                <a:rPr lang="en-US" dirty="0"/>
                <a:t>[4 5 6]</a:t>
              </a:r>
            </a:p>
          </p:txBody>
        </p:sp>
      </p:grpSp>
    </p:spTree>
    <p:extLst>
      <p:ext uri="{BB962C8B-B14F-4D97-AF65-F5344CB8AC3E}">
        <p14:creationId xmlns:p14="http://schemas.microsoft.com/office/powerpoint/2010/main" val="16902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645B-EA62-3C96-DB99-8D32AF1D78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3EAFA8-C37D-1DB7-6782-59CF21C8C98A}"/>
              </a:ext>
            </a:extLst>
          </p:cNvPr>
          <p:cNvSpPr>
            <a:spLocks noGrp="1"/>
          </p:cNvSpPr>
          <p:nvPr>
            <p:ph sz="half" idx="1"/>
          </p:nvPr>
        </p:nvSpPr>
        <p:spPr/>
        <p:txBody>
          <a:bodyPr>
            <a:normAutofit/>
          </a:bodyPr>
          <a:lstStyle/>
          <a:p>
            <a:r>
              <a:rPr lang="en-US" sz="2400" dirty="0"/>
              <a:t>To return the actual values, the scalars, we have to iterate the arrays in each dimension.</a:t>
            </a:r>
          </a:p>
          <a:p>
            <a:endParaRPr lang="en-US" sz="2400" dirty="0"/>
          </a:p>
        </p:txBody>
      </p:sp>
      <p:sp>
        <p:nvSpPr>
          <p:cNvPr id="4" name="Content Placeholder 3">
            <a:extLst>
              <a:ext uri="{FF2B5EF4-FFF2-40B4-BE49-F238E27FC236}">
                <a16:creationId xmlns:a16="http://schemas.microsoft.com/office/drawing/2014/main" id="{29C83EC3-2C50-E57E-161A-83BEAB72A691}"/>
              </a:ext>
            </a:extLst>
          </p:cNvPr>
          <p:cNvSpPr>
            <a:spLocks noGrp="1"/>
          </p:cNvSpPr>
          <p:nvPr>
            <p:ph sz="half" idx="2"/>
          </p:nvPr>
        </p:nvSpPr>
        <p:spPr/>
        <p:txBody>
          <a:bodyPr>
            <a:normAutofit/>
          </a:bodyPr>
          <a:lstStyle/>
          <a:p>
            <a:r>
              <a:rPr lang="en-US" sz="2400" dirty="0"/>
              <a:t>The function </a:t>
            </a:r>
            <a:r>
              <a:rPr lang="en-US" sz="1600" b="0" i="0" dirty="0" err="1">
                <a:solidFill>
                  <a:srgbClr val="DC143C"/>
                </a:solidFill>
                <a:effectLst/>
                <a:latin typeface="Consolas" panose="020B0609020204030204" pitchFamily="49" charset="0"/>
              </a:rPr>
              <a:t>nditer</a:t>
            </a:r>
            <a:r>
              <a:rPr lang="en-US" sz="1600" dirty="0">
                <a:solidFill>
                  <a:srgbClr val="DC143C"/>
                </a:solidFill>
                <a:latin typeface="Consolas" panose="020B0609020204030204" pitchFamily="49" charset="0"/>
              </a:rPr>
              <a:t>()</a:t>
            </a:r>
            <a:r>
              <a:rPr lang="en-US" sz="2400" dirty="0"/>
              <a:t> helps looping through the array without worrying about write a bunch of </a:t>
            </a:r>
            <a:r>
              <a:rPr lang="en-US" sz="2400" dirty="0" err="1"/>
              <a:t>foops</a:t>
            </a:r>
            <a:endParaRPr lang="en-US" sz="2400" dirty="0"/>
          </a:p>
          <a:p>
            <a:pPr marL="0" indent="0">
              <a:buNone/>
            </a:pPr>
            <a:endParaRPr lang="en-US" sz="2400" dirty="0"/>
          </a:p>
        </p:txBody>
      </p:sp>
      <p:sp>
        <p:nvSpPr>
          <p:cNvPr id="5" name="Date Placeholder 4">
            <a:extLst>
              <a:ext uri="{FF2B5EF4-FFF2-40B4-BE49-F238E27FC236}">
                <a16:creationId xmlns:a16="http://schemas.microsoft.com/office/drawing/2014/main" id="{B0487299-159E-137B-649D-95E73686BADC}"/>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3B5C27D1-9D61-5906-24F4-3197AF23519E}"/>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BD3D718-6F77-24EE-D9C8-4CFBAE506B3E}"/>
              </a:ext>
            </a:extLst>
          </p:cNvPr>
          <p:cNvSpPr>
            <a:spLocks noGrp="1"/>
          </p:cNvSpPr>
          <p:nvPr>
            <p:ph type="sldNum" sz="quarter" idx="12"/>
          </p:nvPr>
        </p:nvSpPr>
        <p:spPr/>
        <p:txBody>
          <a:bodyPr/>
          <a:lstStyle/>
          <a:p>
            <a:fld id="{C62155A9-2BEA-4E1A-A809-3AB570F0F126}" type="slidenum">
              <a:rPr lang="en-US" smtClean="0"/>
              <a:pPr/>
              <a:t>38</a:t>
            </a:fld>
            <a:endParaRPr lang="en-US"/>
          </a:p>
        </p:txBody>
      </p:sp>
      <p:pic>
        <p:nvPicPr>
          <p:cNvPr id="8" name="Picture 7">
            <a:extLst>
              <a:ext uri="{FF2B5EF4-FFF2-40B4-BE49-F238E27FC236}">
                <a16:creationId xmlns:a16="http://schemas.microsoft.com/office/drawing/2014/main" id="{20F63495-00B6-C1D8-081A-FDC81397F683}"/>
              </a:ext>
            </a:extLst>
          </p:cNvPr>
          <p:cNvPicPr>
            <a:picLocks noChangeAspect="1"/>
          </p:cNvPicPr>
          <p:nvPr/>
        </p:nvPicPr>
        <p:blipFill>
          <a:blip r:embed="rId2"/>
          <a:stretch>
            <a:fillRect/>
          </a:stretch>
        </p:blipFill>
        <p:spPr>
          <a:xfrm>
            <a:off x="838200" y="2961069"/>
            <a:ext cx="5001208" cy="1582254"/>
          </a:xfrm>
          <a:prstGeom prst="rect">
            <a:avLst/>
          </a:prstGeom>
        </p:spPr>
      </p:pic>
      <p:pic>
        <p:nvPicPr>
          <p:cNvPr id="12" name="Picture 11">
            <a:extLst>
              <a:ext uri="{FF2B5EF4-FFF2-40B4-BE49-F238E27FC236}">
                <a16:creationId xmlns:a16="http://schemas.microsoft.com/office/drawing/2014/main" id="{C055F1DD-A432-9A6A-5EC9-44943C98577A}"/>
              </a:ext>
            </a:extLst>
          </p:cNvPr>
          <p:cNvPicPr>
            <a:picLocks noChangeAspect="1"/>
          </p:cNvPicPr>
          <p:nvPr/>
        </p:nvPicPr>
        <p:blipFill>
          <a:blip r:embed="rId3"/>
          <a:stretch>
            <a:fillRect/>
          </a:stretch>
        </p:blipFill>
        <p:spPr>
          <a:xfrm>
            <a:off x="6272708" y="3225727"/>
            <a:ext cx="5773113" cy="1595584"/>
          </a:xfrm>
          <a:prstGeom prst="rect">
            <a:avLst/>
          </a:prstGeom>
        </p:spPr>
      </p:pic>
      <p:sp>
        <p:nvSpPr>
          <p:cNvPr id="15" name="TextBox 14">
            <a:extLst>
              <a:ext uri="{FF2B5EF4-FFF2-40B4-BE49-F238E27FC236}">
                <a16:creationId xmlns:a16="http://schemas.microsoft.com/office/drawing/2014/main" id="{C59ECC7E-AD7F-76D6-57AA-56E9AE8387D8}"/>
              </a:ext>
            </a:extLst>
          </p:cNvPr>
          <p:cNvSpPr txBox="1"/>
          <p:nvPr/>
        </p:nvSpPr>
        <p:spPr>
          <a:xfrm>
            <a:off x="6272708" y="4821311"/>
            <a:ext cx="5773113" cy="369332"/>
          </a:xfrm>
          <a:prstGeom prst="rect">
            <a:avLst/>
          </a:prstGeom>
          <a:noFill/>
          <a:ln>
            <a:solidFill>
              <a:schemeClr val="bg2"/>
            </a:solidFill>
          </a:ln>
        </p:spPr>
        <p:txBody>
          <a:bodyPr wrap="square">
            <a:spAutoFit/>
          </a:bodyPr>
          <a:lstStyle/>
          <a:p>
            <a:r>
              <a:rPr lang="en-US" dirty="0"/>
              <a:t>1 2 3 4 5 6 7 8</a:t>
            </a:r>
          </a:p>
        </p:txBody>
      </p:sp>
      <p:sp>
        <p:nvSpPr>
          <p:cNvPr id="16" name="TextBox 15">
            <a:extLst>
              <a:ext uri="{FF2B5EF4-FFF2-40B4-BE49-F238E27FC236}">
                <a16:creationId xmlns:a16="http://schemas.microsoft.com/office/drawing/2014/main" id="{C931AF0A-B4AA-2A9A-4380-B179C1870653}"/>
              </a:ext>
            </a:extLst>
          </p:cNvPr>
          <p:cNvSpPr txBox="1"/>
          <p:nvPr/>
        </p:nvSpPr>
        <p:spPr>
          <a:xfrm>
            <a:off x="838200" y="4537399"/>
            <a:ext cx="5001208" cy="369332"/>
          </a:xfrm>
          <a:prstGeom prst="rect">
            <a:avLst/>
          </a:prstGeom>
          <a:noFill/>
          <a:ln>
            <a:solidFill>
              <a:schemeClr val="bg2"/>
            </a:solidFill>
          </a:ln>
        </p:spPr>
        <p:txBody>
          <a:bodyPr wrap="square">
            <a:spAutoFit/>
          </a:bodyPr>
          <a:lstStyle/>
          <a:p>
            <a:r>
              <a:rPr lang="en-US" dirty="0"/>
              <a:t>1 2 3 4 5 6 7 8</a:t>
            </a:r>
          </a:p>
        </p:txBody>
      </p:sp>
    </p:spTree>
    <p:extLst>
      <p:ext uri="{BB962C8B-B14F-4D97-AF65-F5344CB8AC3E}">
        <p14:creationId xmlns:p14="http://schemas.microsoft.com/office/powerpoint/2010/main" val="31842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2B4216-F292-2162-72D4-BAA2F4DC9E2E}"/>
              </a:ext>
            </a:extLst>
          </p:cNvPr>
          <p:cNvSpPr>
            <a:spLocks noGrp="1"/>
          </p:cNvSpPr>
          <p:nvPr>
            <p:ph type="title"/>
          </p:nvPr>
        </p:nvSpPr>
        <p:spPr/>
        <p:txBody>
          <a:bodyPr/>
          <a:lstStyle/>
          <a:p>
            <a:r>
              <a:rPr lang="en-US" sz="3200" dirty="0"/>
              <a:t>Iterating Array With Different Data Types</a:t>
            </a:r>
            <a:endParaRPr lang="en-US" dirty="0"/>
          </a:p>
        </p:txBody>
      </p:sp>
      <p:sp>
        <p:nvSpPr>
          <p:cNvPr id="12" name="Content Placeholder 11">
            <a:extLst>
              <a:ext uri="{FF2B5EF4-FFF2-40B4-BE49-F238E27FC236}">
                <a16:creationId xmlns:a16="http://schemas.microsoft.com/office/drawing/2014/main" id="{03D22FEA-DD8C-5B43-3FB9-C6AE8941B753}"/>
              </a:ext>
            </a:extLst>
          </p:cNvPr>
          <p:cNvSpPr>
            <a:spLocks noGrp="1"/>
          </p:cNvSpPr>
          <p:nvPr>
            <p:ph idx="1"/>
          </p:nvPr>
        </p:nvSpPr>
        <p:spPr>
          <a:xfrm>
            <a:off x="862013" y="2057400"/>
            <a:ext cx="5233987" cy="3895531"/>
          </a:xfrm>
        </p:spPr>
        <p:txBody>
          <a:bodyPr>
            <a:normAutofit lnSpcReduction="10000"/>
          </a:bodyPr>
          <a:lstStyle/>
          <a:p>
            <a:r>
              <a:rPr lang="en-US" sz="2400" dirty="0"/>
              <a:t>We can use </a:t>
            </a:r>
            <a:r>
              <a:rPr lang="en-US" sz="1400" b="0" i="0" dirty="0" err="1">
                <a:solidFill>
                  <a:srgbClr val="DC143C"/>
                </a:solidFill>
                <a:effectLst/>
                <a:latin typeface="Consolas" panose="020B0609020204030204" pitchFamily="49" charset="0"/>
              </a:rPr>
              <a:t>op_dtypes</a:t>
            </a:r>
            <a:r>
              <a:rPr lang="en-US" sz="1400" b="0" i="0" dirty="0">
                <a:solidFill>
                  <a:srgbClr val="DC143C"/>
                </a:solidFill>
                <a:effectLst/>
                <a:latin typeface="Consolas" panose="020B0609020204030204" pitchFamily="49" charset="0"/>
              </a:rPr>
              <a:t> </a:t>
            </a:r>
            <a:r>
              <a:rPr lang="en-US" sz="2400" dirty="0"/>
              <a:t>argument and pass it the expected datatype to change the datatype of elements while iterating.</a:t>
            </a:r>
          </a:p>
          <a:p>
            <a:r>
              <a:rPr lang="en-US" sz="2400" dirty="0"/>
              <a:t>NumPy does not change the data type of the original element.</a:t>
            </a:r>
          </a:p>
          <a:p>
            <a:r>
              <a:rPr lang="en-US" sz="2400" dirty="0"/>
              <a:t>In order to change data type of the element, in </a:t>
            </a:r>
            <a:r>
              <a:rPr lang="en-US" sz="2400" dirty="0" err="1"/>
              <a:t>nditer</a:t>
            </a:r>
            <a:r>
              <a:rPr lang="en-US" sz="2400" dirty="0"/>
              <a:t>() we pass </a:t>
            </a:r>
            <a:r>
              <a:rPr lang="en-US" sz="1400" b="0" i="0" dirty="0">
                <a:solidFill>
                  <a:srgbClr val="DC143C"/>
                </a:solidFill>
                <a:effectLst/>
                <a:latin typeface="Consolas" panose="020B0609020204030204" pitchFamily="49" charset="0"/>
              </a:rPr>
              <a:t>flags=['buffered']</a:t>
            </a:r>
            <a:r>
              <a:rPr lang="en-US" sz="2400" dirty="0"/>
              <a:t>.</a:t>
            </a:r>
          </a:p>
        </p:txBody>
      </p:sp>
      <p:sp>
        <p:nvSpPr>
          <p:cNvPr id="5" name="Date Placeholder 4">
            <a:extLst>
              <a:ext uri="{FF2B5EF4-FFF2-40B4-BE49-F238E27FC236}">
                <a16:creationId xmlns:a16="http://schemas.microsoft.com/office/drawing/2014/main" id="{D2D8192C-ED32-9C95-BB7D-6658022D69B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B77156E0-19A3-FD18-25E3-D893D2F2B02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765B08F-33A3-D7F9-A246-AEE7A9779909}"/>
              </a:ext>
            </a:extLst>
          </p:cNvPr>
          <p:cNvSpPr>
            <a:spLocks noGrp="1"/>
          </p:cNvSpPr>
          <p:nvPr>
            <p:ph type="sldNum" sz="quarter" idx="12"/>
          </p:nvPr>
        </p:nvSpPr>
        <p:spPr/>
        <p:txBody>
          <a:bodyPr/>
          <a:lstStyle/>
          <a:p>
            <a:fld id="{C62155A9-2BEA-4E1A-A809-3AB570F0F126}" type="slidenum">
              <a:rPr lang="en-US" smtClean="0"/>
              <a:pPr/>
              <a:t>39</a:t>
            </a:fld>
            <a:endParaRPr lang="en-US"/>
          </a:p>
        </p:txBody>
      </p:sp>
      <p:pic>
        <p:nvPicPr>
          <p:cNvPr id="3" name="Picture 2">
            <a:extLst>
              <a:ext uri="{FF2B5EF4-FFF2-40B4-BE49-F238E27FC236}">
                <a16:creationId xmlns:a16="http://schemas.microsoft.com/office/drawing/2014/main" id="{5629FEDA-783B-4565-C003-0B572C8E3D1E}"/>
              </a:ext>
            </a:extLst>
          </p:cNvPr>
          <p:cNvPicPr>
            <a:picLocks noChangeAspect="1"/>
          </p:cNvPicPr>
          <p:nvPr/>
        </p:nvPicPr>
        <p:blipFill>
          <a:blip r:embed="rId2"/>
          <a:stretch>
            <a:fillRect/>
          </a:stretch>
        </p:blipFill>
        <p:spPr>
          <a:xfrm>
            <a:off x="5719665" y="1653981"/>
            <a:ext cx="6335487" cy="1057852"/>
          </a:xfrm>
          <a:prstGeom prst="rect">
            <a:avLst/>
          </a:prstGeom>
        </p:spPr>
      </p:pic>
      <p:sp>
        <p:nvSpPr>
          <p:cNvPr id="10" name="TextBox 9">
            <a:extLst>
              <a:ext uri="{FF2B5EF4-FFF2-40B4-BE49-F238E27FC236}">
                <a16:creationId xmlns:a16="http://schemas.microsoft.com/office/drawing/2014/main" id="{AEAA399E-4595-BBB0-FB12-1D64406D44B5}"/>
              </a:ext>
            </a:extLst>
          </p:cNvPr>
          <p:cNvSpPr txBox="1"/>
          <p:nvPr/>
        </p:nvSpPr>
        <p:spPr>
          <a:xfrm>
            <a:off x="5719665" y="2711833"/>
            <a:ext cx="2456283" cy="369332"/>
          </a:xfrm>
          <a:prstGeom prst="rect">
            <a:avLst/>
          </a:prstGeom>
          <a:noFill/>
          <a:ln>
            <a:solidFill>
              <a:schemeClr val="bg2"/>
            </a:solidFill>
          </a:ln>
        </p:spPr>
        <p:txBody>
          <a:bodyPr wrap="square">
            <a:spAutoFit/>
          </a:bodyPr>
          <a:lstStyle/>
          <a:p>
            <a:r>
              <a:rPr lang="en-US" dirty="0"/>
              <a:t>b'1'- b'2'- b'3'-</a:t>
            </a:r>
          </a:p>
        </p:txBody>
      </p:sp>
    </p:spTree>
    <p:extLst>
      <p:ext uri="{BB962C8B-B14F-4D97-AF65-F5344CB8AC3E}">
        <p14:creationId xmlns:p14="http://schemas.microsoft.com/office/powerpoint/2010/main" val="290350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3089-A8E6-27F4-ADBC-535D61F813F5}"/>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F4D224D5-F8A2-6310-9C42-48E8B9A9E159}"/>
              </a:ext>
            </a:extLst>
          </p:cNvPr>
          <p:cNvSpPr>
            <a:spLocks noGrp="1"/>
          </p:cNvSpPr>
          <p:nvPr>
            <p:ph idx="1"/>
          </p:nvPr>
        </p:nvSpPr>
        <p:spPr>
          <a:xfrm>
            <a:off x="838200" y="1413248"/>
            <a:ext cx="10515600" cy="4351338"/>
          </a:xfrm>
        </p:spPr>
        <p:txBody>
          <a:bodyPr>
            <a:normAutofit fontScale="92500"/>
          </a:bodyPr>
          <a:lstStyle/>
          <a:p>
            <a:r>
              <a:rPr lang="en-US" dirty="0"/>
              <a:t>NumPy stands for Numerical Python.</a:t>
            </a:r>
          </a:p>
          <a:p>
            <a:r>
              <a:rPr lang="en-US" dirty="0"/>
              <a:t>NumPy is a open-source Python library:</a:t>
            </a:r>
          </a:p>
          <a:p>
            <a:pPr lvl="1"/>
            <a:r>
              <a:rPr lang="en-US" dirty="0"/>
              <a:t>Written partially in Python, but most of the parts are written in C or C++.</a:t>
            </a:r>
          </a:p>
          <a:p>
            <a:pPr lvl="1"/>
            <a:r>
              <a:rPr lang="en-US" dirty="0"/>
              <a:t>Work efficiently with arrays and matrices (multi-dimensional arrays)</a:t>
            </a:r>
          </a:p>
          <a:p>
            <a:pPr lvl="1"/>
            <a:r>
              <a:rPr lang="en-US" dirty="0"/>
              <a:t>Offer efficient numerical operations on large quantities of data</a:t>
            </a:r>
          </a:p>
          <a:p>
            <a:r>
              <a:rPr lang="en-US" dirty="0"/>
              <a:t>NumPy array:</a:t>
            </a:r>
          </a:p>
          <a:p>
            <a:pPr lvl="1"/>
            <a:r>
              <a:rPr lang="en-US" dirty="0"/>
              <a:t>Can hold homogeneous data-types.</a:t>
            </a:r>
          </a:p>
          <a:p>
            <a:pPr lvl="1"/>
            <a:r>
              <a:rPr lang="en-US" dirty="0"/>
              <a:t>More flexible than normal Python list.</a:t>
            </a:r>
          </a:p>
          <a:p>
            <a:pPr lvl="1"/>
            <a:r>
              <a:rPr lang="en-US" dirty="0"/>
              <a:t>More high-processing-speed than list.</a:t>
            </a:r>
          </a:p>
          <a:p>
            <a:pPr lvl="1"/>
            <a:endParaRPr lang="en-US" dirty="0"/>
          </a:p>
          <a:p>
            <a:pPr marL="457200" lvl="1" indent="0">
              <a:buNone/>
            </a:pPr>
            <a:endParaRPr lang="en-US" dirty="0"/>
          </a:p>
        </p:txBody>
      </p:sp>
      <p:sp>
        <p:nvSpPr>
          <p:cNvPr id="4" name="Date Placeholder 3">
            <a:extLst>
              <a:ext uri="{FF2B5EF4-FFF2-40B4-BE49-F238E27FC236}">
                <a16:creationId xmlns:a16="http://schemas.microsoft.com/office/drawing/2014/main" id="{079EA73C-5A04-1E34-6B06-C1641526A525}"/>
              </a:ext>
            </a:extLst>
          </p:cNvPr>
          <p:cNvSpPr>
            <a:spLocks noGrp="1"/>
          </p:cNvSpPr>
          <p:nvPr>
            <p:ph type="dt" sz="half" idx="2"/>
          </p:nvPr>
        </p:nvSpPr>
        <p:spPr/>
        <p:txBody>
          <a:bodyPr/>
          <a:lstStyle/>
          <a:p>
            <a:r>
              <a:rPr lang="en-US"/>
              <a:t>12/14/2022</a:t>
            </a:r>
          </a:p>
        </p:txBody>
      </p:sp>
      <p:sp>
        <p:nvSpPr>
          <p:cNvPr id="5" name="Footer Placeholder 4">
            <a:extLst>
              <a:ext uri="{FF2B5EF4-FFF2-40B4-BE49-F238E27FC236}">
                <a16:creationId xmlns:a16="http://schemas.microsoft.com/office/drawing/2014/main" id="{12AE3563-A334-0A74-7F2E-33C34D58FDD3}"/>
              </a:ext>
            </a:extLst>
          </p:cNvPr>
          <p:cNvSpPr>
            <a:spLocks noGrp="1"/>
          </p:cNvSpPr>
          <p:nvPr>
            <p:ph type="ftr" sz="quarter" idx="3"/>
          </p:nvPr>
        </p:nvSpPr>
        <p:spPr/>
        <p:txBody>
          <a:bodyPr/>
          <a:lstStyle/>
          <a:p>
            <a:r>
              <a:rPr lang="en-US"/>
              <a:t>Pham Trung Kien - Python NumPy</a:t>
            </a:r>
            <a:endParaRPr lang="en-US" dirty="0"/>
          </a:p>
        </p:txBody>
      </p:sp>
      <p:sp>
        <p:nvSpPr>
          <p:cNvPr id="6" name="Slide Number Placeholder 5">
            <a:extLst>
              <a:ext uri="{FF2B5EF4-FFF2-40B4-BE49-F238E27FC236}">
                <a16:creationId xmlns:a16="http://schemas.microsoft.com/office/drawing/2014/main" id="{5147D397-D0A0-9855-B243-5FE28A6170F8}"/>
              </a:ext>
            </a:extLst>
          </p:cNvPr>
          <p:cNvSpPr>
            <a:spLocks noGrp="1"/>
          </p:cNvSpPr>
          <p:nvPr>
            <p:ph type="sldNum" sz="quarter" idx="4"/>
          </p:nvPr>
        </p:nvSpPr>
        <p:spPr/>
        <p:txBody>
          <a:bodyPr/>
          <a:lstStyle/>
          <a:p>
            <a:fld id="{C62155A9-2BEA-4E1A-A809-3AB570F0F126}" type="slidenum">
              <a:rPr lang="en-US" smtClean="0"/>
              <a:pPr/>
              <a:t>4</a:t>
            </a:fld>
            <a:endParaRPr lang="en-US"/>
          </a:p>
        </p:txBody>
      </p:sp>
    </p:spTree>
    <p:extLst>
      <p:ext uri="{BB962C8B-B14F-4D97-AF65-F5344CB8AC3E}">
        <p14:creationId xmlns:p14="http://schemas.microsoft.com/office/powerpoint/2010/main" val="157630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2B4216-F292-2162-72D4-BAA2F4DC9E2E}"/>
              </a:ext>
            </a:extLst>
          </p:cNvPr>
          <p:cNvSpPr>
            <a:spLocks noGrp="1"/>
          </p:cNvSpPr>
          <p:nvPr>
            <p:ph type="title"/>
          </p:nvPr>
        </p:nvSpPr>
        <p:spPr>
          <a:xfrm>
            <a:off x="862014" y="457200"/>
            <a:ext cx="3932237" cy="1600200"/>
          </a:xfrm>
        </p:spPr>
        <p:txBody>
          <a:bodyPr/>
          <a:lstStyle/>
          <a:p>
            <a:r>
              <a:rPr lang="en-US" sz="3200" dirty="0"/>
              <a:t>Iterating With Different Step Size</a:t>
            </a:r>
            <a:endParaRPr lang="en-US" dirty="0"/>
          </a:p>
        </p:txBody>
      </p:sp>
      <p:sp>
        <p:nvSpPr>
          <p:cNvPr id="12" name="Content Placeholder 11">
            <a:extLst>
              <a:ext uri="{FF2B5EF4-FFF2-40B4-BE49-F238E27FC236}">
                <a16:creationId xmlns:a16="http://schemas.microsoft.com/office/drawing/2014/main" id="{03D22FEA-DD8C-5B43-3FB9-C6AE8941B753}"/>
              </a:ext>
            </a:extLst>
          </p:cNvPr>
          <p:cNvSpPr>
            <a:spLocks noGrp="1"/>
          </p:cNvSpPr>
          <p:nvPr>
            <p:ph idx="1"/>
          </p:nvPr>
        </p:nvSpPr>
        <p:spPr>
          <a:xfrm>
            <a:off x="862014" y="2057400"/>
            <a:ext cx="4727024" cy="3895531"/>
          </a:xfrm>
        </p:spPr>
        <p:txBody>
          <a:bodyPr>
            <a:normAutofit/>
          </a:bodyPr>
          <a:lstStyle/>
          <a:p>
            <a:r>
              <a:rPr lang="en-US" sz="2400" dirty="0"/>
              <a:t>We can filter the iteration by define the step.</a:t>
            </a:r>
          </a:p>
          <a:p>
            <a:r>
              <a:rPr lang="en-US" sz="2400" dirty="0"/>
              <a:t>Similar to array indexing.</a:t>
            </a:r>
          </a:p>
        </p:txBody>
      </p:sp>
      <p:sp>
        <p:nvSpPr>
          <p:cNvPr id="5" name="Date Placeholder 4">
            <a:extLst>
              <a:ext uri="{FF2B5EF4-FFF2-40B4-BE49-F238E27FC236}">
                <a16:creationId xmlns:a16="http://schemas.microsoft.com/office/drawing/2014/main" id="{D2D8192C-ED32-9C95-BB7D-6658022D69B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B77156E0-19A3-FD18-25E3-D893D2F2B02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765B08F-33A3-D7F9-A246-AEE7A9779909}"/>
              </a:ext>
            </a:extLst>
          </p:cNvPr>
          <p:cNvSpPr>
            <a:spLocks noGrp="1"/>
          </p:cNvSpPr>
          <p:nvPr>
            <p:ph type="sldNum" sz="quarter" idx="12"/>
          </p:nvPr>
        </p:nvSpPr>
        <p:spPr/>
        <p:txBody>
          <a:bodyPr/>
          <a:lstStyle/>
          <a:p>
            <a:fld id="{C62155A9-2BEA-4E1A-A809-3AB570F0F126}" type="slidenum">
              <a:rPr lang="en-US" smtClean="0"/>
              <a:pPr/>
              <a:t>40</a:t>
            </a:fld>
            <a:endParaRPr lang="en-US"/>
          </a:p>
        </p:txBody>
      </p:sp>
      <p:pic>
        <p:nvPicPr>
          <p:cNvPr id="11" name="Picture 10">
            <a:extLst>
              <a:ext uri="{FF2B5EF4-FFF2-40B4-BE49-F238E27FC236}">
                <a16:creationId xmlns:a16="http://schemas.microsoft.com/office/drawing/2014/main" id="{513412B7-32A2-5B9B-AEA2-E0B67644DE25}"/>
              </a:ext>
            </a:extLst>
          </p:cNvPr>
          <p:cNvPicPr>
            <a:picLocks noChangeAspect="1"/>
          </p:cNvPicPr>
          <p:nvPr/>
        </p:nvPicPr>
        <p:blipFill>
          <a:blip r:embed="rId2"/>
          <a:stretch>
            <a:fillRect/>
          </a:stretch>
        </p:blipFill>
        <p:spPr>
          <a:xfrm>
            <a:off x="862014" y="4012163"/>
            <a:ext cx="8574336" cy="1768977"/>
          </a:xfrm>
          <a:prstGeom prst="rect">
            <a:avLst/>
          </a:prstGeom>
        </p:spPr>
      </p:pic>
      <p:sp>
        <p:nvSpPr>
          <p:cNvPr id="14" name="TextBox 13">
            <a:extLst>
              <a:ext uri="{FF2B5EF4-FFF2-40B4-BE49-F238E27FC236}">
                <a16:creationId xmlns:a16="http://schemas.microsoft.com/office/drawing/2014/main" id="{9CFE0F36-E0C5-689D-9EFF-3D7C531371F4}"/>
              </a:ext>
            </a:extLst>
          </p:cNvPr>
          <p:cNvSpPr txBox="1"/>
          <p:nvPr/>
        </p:nvSpPr>
        <p:spPr>
          <a:xfrm>
            <a:off x="9436350" y="4005165"/>
            <a:ext cx="1924438" cy="1200329"/>
          </a:xfrm>
          <a:prstGeom prst="rect">
            <a:avLst/>
          </a:prstGeom>
          <a:noFill/>
          <a:ln>
            <a:solidFill>
              <a:schemeClr val="bg2"/>
            </a:solidFill>
          </a:ln>
        </p:spPr>
        <p:txBody>
          <a:bodyPr wrap="square">
            <a:spAutoFit/>
          </a:bodyPr>
          <a:lstStyle/>
          <a:p>
            <a:r>
              <a:rPr lang="en-US" dirty="0"/>
              <a:t>1</a:t>
            </a:r>
          </a:p>
          <a:p>
            <a:r>
              <a:rPr lang="en-US" dirty="0"/>
              <a:t>3</a:t>
            </a:r>
          </a:p>
          <a:p>
            <a:r>
              <a:rPr lang="en-US" dirty="0"/>
              <a:t>5</a:t>
            </a:r>
          </a:p>
          <a:p>
            <a:r>
              <a:rPr lang="en-US" dirty="0"/>
              <a:t>7</a:t>
            </a:r>
          </a:p>
        </p:txBody>
      </p:sp>
    </p:spTree>
    <p:extLst>
      <p:ext uri="{BB962C8B-B14F-4D97-AF65-F5344CB8AC3E}">
        <p14:creationId xmlns:p14="http://schemas.microsoft.com/office/powerpoint/2010/main" val="352722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2B4216-F292-2162-72D4-BAA2F4DC9E2E}"/>
              </a:ext>
            </a:extLst>
          </p:cNvPr>
          <p:cNvSpPr>
            <a:spLocks noGrp="1"/>
          </p:cNvSpPr>
          <p:nvPr>
            <p:ph type="title"/>
          </p:nvPr>
        </p:nvSpPr>
        <p:spPr>
          <a:xfrm>
            <a:off x="862014" y="457200"/>
            <a:ext cx="3932237" cy="1600200"/>
          </a:xfrm>
        </p:spPr>
        <p:txBody>
          <a:bodyPr/>
          <a:lstStyle/>
          <a:p>
            <a:r>
              <a:rPr lang="en-US" sz="3200" dirty="0"/>
              <a:t>Enumerated Iteration Using </a:t>
            </a:r>
            <a:r>
              <a:rPr lang="en-US" sz="3200" dirty="0" err="1"/>
              <a:t>ndenumerate</a:t>
            </a:r>
            <a:r>
              <a:rPr lang="en-US" sz="3200" dirty="0"/>
              <a:t>()</a:t>
            </a:r>
            <a:endParaRPr lang="en-US" dirty="0"/>
          </a:p>
        </p:txBody>
      </p:sp>
      <p:sp>
        <p:nvSpPr>
          <p:cNvPr id="12" name="Content Placeholder 11">
            <a:extLst>
              <a:ext uri="{FF2B5EF4-FFF2-40B4-BE49-F238E27FC236}">
                <a16:creationId xmlns:a16="http://schemas.microsoft.com/office/drawing/2014/main" id="{03D22FEA-DD8C-5B43-3FB9-C6AE8941B753}"/>
              </a:ext>
            </a:extLst>
          </p:cNvPr>
          <p:cNvSpPr>
            <a:spLocks noGrp="1"/>
          </p:cNvSpPr>
          <p:nvPr>
            <p:ph idx="1"/>
          </p:nvPr>
        </p:nvSpPr>
        <p:spPr>
          <a:xfrm>
            <a:off x="862013" y="2057400"/>
            <a:ext cx="11258451" cy="1674845"/>
          </a:xfrm>
        </p:spPr>
        <p:txBody>
          <a:bodyPr>
            <a:normAutofit/>
          </a:bodyPr>
          <a:lstStyle/>
          <a:p>
            <a:r>
              <a:rPr lang="en-US" sz="2400" dirty="0"/>
              <a:t>Enumeration means mentioning sequence number of somethings one by one.</a:t>
            </a:r>
          </a:p>
          <a:p>
            <a:r>
              <a:rPr lang="en-US" sz="1400" dirty="0" err="1">
                <a:solidFill>
                  <a:srgbClr val="DC143C"/>
                </a:solidFill>
                <a:latin typeface="Consolas" panose="020B0609020204030204" pitchFamily="49" charset="0"/>
              </a:rPr>
              <a:t>n</a:t>
            </a:r>
            <a:r>
              <a:rPr lang="en-US" sz="1400" b="0" i="0" dirty="0" err="1">
                <a:solidFill>
                  <a:srgbClr val="DC143C"/>
                </a:solidFill>
                <a:effectLst/>
                <a:latin typeface="Consolas" panose="020B0609020204030204" pitchFamily="49" charset="0"/>
              </a:rPr>
              <a:t>denumerate</a:t>
            </a:r>
            <a:r>
              <a:rPr lang="en-US" sz="1400" b="0" i="0" dirty="0">
                <a:solidFill>
                  <a:srgbClr val="DC143C"/>
                </a:solidFill>
                <a:effectLst/>
                <a:latin typeface="Consolas" panose="020B0609020204030204" pitchFamily="49" charset="0"/>
              </a:rPr>
              <a:t>()</a:t>
            </a:r>
            <a:r>
              <a:rPr lang="en-US" sz="2400" dirty="0"/>
              <a:t> method let us know corresponding index of the element while iterating</a:t>
            </a:r>
          </a:p>
        </p:txBody>
      </p:sp>
      <p:sp>
        <p:nvSpPr>
          <p:cNvPr id="5" name="Date Placeholder 4">
            <a:extLst>
              <a:ext uri="{FF2B5EF4-FFF2-40B4-BE49-F238E27FC236}">
                <a16:creationId xmlns:a16="http://schemas.microsoft.com/office/drawing/2014/main" id="{D2D8192C-ED32-9C95-BB7D-6658022D69BE}"/>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B77156E0-19A3-FD18-25E3-D893D2F2B027}"/>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4765B08F-33A3-D7F9-A246-AEE7A9779909}"/>
              </a:ext>
            </a:extLst>
          </p:cNvPr>
          <p:cNvSpPr>
            <a:spLocks noGrp="1"/>
          </p:cNvSpPr>
          <p:nvPr>
            <p:ph type="sldNum" sz="quarter" idx="12"/>
          </p:nvPr>
        </p:nvSpPr>
        <p:spPr/>
        <p:txBody>
          <a:bodyPr/>
          <a:lstStyle/>
          <a:p>
            <a:fld id="{C62155A9-2BEA-4E1A-A809-3AB570F0F126}" type="slidenum">
              <a:rPr lang="en-US" smtClean="0"/>
              <a:pPr/>
              <a:t>41</a:t>
            </a:fld>
            <a:endParaRPr lang="en-US"/>
          </a:p>
        </p:txBody>
      </p:sp>
      <p:pic>
        <p:nvPicPr>
          <p:cNvPr id="3" name="Picture 2">
            <a:extLst>
              <a:ext uri="{FF2B5EF4-FFF2-40B4-BE49-F238E27FC236}">
                <a16:creationId xmlns:a16="http://schemas.microsoft.com/office/drawing/2014/main" id="{632EBE25-CE91-3386-4CF4-26CBE5BE620A}"/>
              </a:ext>
            </a:extLst>
          </p:cNvPr>
          <p:cNvPicPr>
            <a:picLocks noChangeAspect="1"/>
          </p:cNvPicPr>
          <p:nvPr/>
        </p:nvPicPr>
        <p:blipFill>
          <a:blip r:embed="rId2"/>
          <a:stretch>
            <a:fillRect/>
          </a:stretch>
        </p:blipFill>
        <p:spPr>
          <a:xfrm>
            <a:off x="535197" y="3881535"/>
            <a:ext cx="8226005" cy="2474815"/>
          </a:xfrm>
          <a:prstGeom prst="rect">
            <a:avLst/>
          </a:prstGeom>
        </p:spPr>
      </p:pic>
      <p:sp>
        <p:nvSpPr>
          <p:cNvPr id="9" name="TextBox 8">
            <a:extLst>
              <a:ext uri="{FF2B5EF4-FFF2-40B4-BE49-F238E27FC236}">
                <a16:creationId xmlns:a16="http://schemas.microsoft.com/office/drawing/2014/main" id="{E60A471A-30E3-181B-C8FC-2991B07571BC}"/>
              </a:ext>
            </a:extLst>
          </p:cNvPr>
          <p:cNvSpPr txBox="1"/>
          <p:nvPr/>
        </p:nvSpPr>
        <p:spPr>
          <a:xfrm>
            <a:off x="8761202" y="3881535"/>
            <a:ext cx="1523222" cy="2308324"/>
          </a:xfrm>
          <a:prstGeom prst="rect">
            <a:avLst/>
          </a:prstGeom>
          <a:noFill/>
          <a:ln>
            <a:solidFill>
              <a:schemeClr val="bg2"/>
            </a:solidFill>
          </a:ln>
        </p:spPr>
        <p:txBody>
          <a:bodyPr wrap="square">
            <a:spAutoFit/>
          </a:bodyPr>
          <a:lstStyle/>
          <a:p>
            <a:r>
              <a:rPr lang="en-US" dirty="0"/>
              <a:t>(0, 0) 1</a:t>
            </a:r>
          </a:p>
          <a:p>
            <a:r>
              <a:rPr lang="en-US" dirty="0"/>
              <a:t>(0, 1) 2</a:t>
            </a:r>
          </a:p>
          <a:p>
            <a:r>
              <a:rPr lang="en-US" dirty="0"/>
              <a:t>(0, 2) 3</a:t>
            </a:r>
          </a:p>
          <a:p>
            <a:r>
              <a:rPr lang="en-US" dirty="0"/>
              <a:t>(0, 3) 4</a:t>
            </a:r>
          </a:p>
          <a:p>
            <a:r>
              <a:rPr lang="en-US" dirty="0"/>
              <a:t>(1, 0) 5</a:t>
            </a:r>
          </a:p>
          <a:p>
            <a:r>
              <a:rPr lang="en-US" dirty="0"/>
              <a:t>(1, 1) 6</a:t>
            </a:r>
          </a:p>
          <a:p>
            <a:r>
              <a:rPr lang="en-US" dirty="0"/>
              <a:t>(1, 2) 7</a:t>
            </a:r>
          </a:p>
          <a:p>
            <a:r>
              <a:rPr lang="en-US" dirty="0"/>
              <a:t>(1, 3) 8</a:t>
            </a:r>
          </a:p>
        </p:txBody>
      </p:sp>
    </p:spTree>
    <p:extLst>
      <p:ext uri="{BB962C8B-B14F-4D97-AF65-F5344CB8AC3E}">
        <p14:creationId xmlns:p14="http://schemas.microsoft.com/office/powerpoint/2010/main" val="252686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501A-90DE-AF90-C5B5-076E14540A78}"/>
              </a:ext>
            </a:extLst>
          </p:cNvPr>
          <p:cNvSpPr>
            <a:spLocks noGrp="1"/>
          </p:cNvSpPr>
          <p:nvPr>
            <p:ph type="title"/>
          </p:nvPr>
        </p:nvSpPr>
        <p:spPr/>
        <p:txBody>
          <a:bodyPr/>
          <a:lstStyle/>
          <a:p>
            <a:r>
              <a:rPr lang="en-US" dirty="0"/>
              <a:t>NumPy Joining Array</a:t>
            </a:r>
          </a:p>
        </p:txBody>
      </p:sp>
      <p:sp>
        <p:nvSpPr>
          <p:cNvPr id="3" name="Content Placeholder 2">
            <a:extLst>
              <a:ext uri="{FF2B5EF4-FFF2-40B4-BE49-F238E27FC236}">
                <a16:creationId xmlns:a16="http://schemas.microsoft.com/office/drawing/2014/main" id="{B21E9C79-7E5E-0060-1F06-5F4FE78C2619}"/>
              </a:ext>
            </a:extLst>
          </p:cNvPr>
          <p:cNvSpPr>
            <a:spLocks noGrp="1"/>
          </p:cNvSpPr>
          <p:nvPr>
            <p:ph sz="half" idx="1"/>
          </p:nvPr>
        </p:nvSpPr>
        <p:spPr>
          <a:xfrm>
            <a:off x="838200" y="1415078"/>
            <a:ext cx="5181600" cy="4941272"/>
          </a:xfrm>
        </p:spPr>
        <p:txBody>
          <a:bodyPr/>
          <a:lstStyle/>
          <a:p>
            <a:r>
              <a:rPr lang="en-US" dirty="0"/>
              <a:t>Joining means putting contents of two or more arrays in a single array.</a:t>
            </a:r>
          </a:p>
          <a:p>
            <a:r>
              <a:rPr lang="en-US" dirty="0"/>
              <a:t>In NumPy we join arrays by axes.</a:t>
            </a:r>
          </a:p>
          <a:p>
            <a:r>
              <a:rPr lang="en-US" dirty="0"/>
              <a:t>To join arrays, pass a sequence of arrays that we want to join to the </a:t>
            </a:r>
            <a:r>
              <a:rPr lang="en-US" b="0" i="0" dirty="0">
                <a:solidFill>
                  <a:srgbClr val="DC143C"/>
                </a:solidFill>
                <a:effectLst/>
                <a:latin typeface="Consolas" panose="020B0609020204030204" pitchFamily="49" charset="0"/>
              </a:rPr>
              <a:t>concatenate() </a:t>
            </a:r>
            <a:r>
              <a:rPr lang="en-US" dirty="0"/>
              <a:t>function, along with the axis.</a:t>
            </a:r>
          </a:p>
          <a:p>
            <a:pPr lvl="1"/>
            <a:r>
              <a:rPr lang="en-US" dirty="0"/>
              <a:t>Default axis is 0.</a:t>
            </a:r>
          </a:p>
        </p:txBody>
      </p:sp>
      <p:pic>
        <p:nvPicPr>
          <p:cNvPr id="9" name="Content Placeholder 8">
            <a:extLst>
              <a:ext uri="{FF2B5EF4-FFF2-40B4-BE49-F238E27FC236}">
                <a16:creationId xmlns:a16="http://schemas.microsoft.com/office/drawing/2014/main" id="{D7EAB809-AB3D-7273-55FB-D9C1573E11A5}"/>
              </a:ext>
            </a:extLst>
          </p:cNvPr>
          <p:cNvPicPr>
            <a:picLocks noGrp="1" noChangeAspect="1"/>
          </p:cNvPicPr>
          <p:nvPr>
            <p:ph sz="half" idx="2"/>
          </p:nvPr>
        </p:nvPicPr>
        <p:blipFill>
          <a:blip r:embed="rId2"/>
          <a:stretch>
            <a:fillRect/>
          </a:stretch>
        </p:blipFill>
        <p:spPr>
          <a:xfrm>
            <a:off x="6522301" y="1480738"/>
            <a:ext cx="4831499" cy="2857748"/>
          </a:xfrm>
        </p:spPr>
      </p:pic>
      <p:sp>
        <p:nvSpPr>
          <p:cNvPr id="5" name="Date Placeholder 4">
            <a:extLst>
              <a:ext uri="{FF2B5EF4-FFF2-40B4-BE49-F238E27FC236}">
                <a16:creationId xmlns:a16="http://schemas.microsoft.com/office/drawing/2014/main" id="{94D9FBAC-2BFE-4BC7-DC57-7D49C02911A4}"/>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2038D149-E6DC-1E2D-4221-34F0B7BBFABA}"/>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63FA4699-4FB2-4964-93B5-C9E49F25D525}"/>
              </a:ext>
            </a:extLst>
          </p:cNvPr>
          <p:cNvSpPr>
            <a:spLocks noGrp="1"/>
          </p:cNvSpPr>
          <p:nvPr>
            <p:ph type="sldNum" sz="quarter" idx="12"/>
          </p:nvPr>
        </p:nvSpPr>
        <p:spPr/>
        <p:txBody>
          <a:bodyPr/>
          <a:lstStyle/>
          <a:p>
            <a:fld id="{C62155A9-2BEA-4E1A-A809-3AB570F0F126}" type="slidenum">
              <a:rPr lang="en-US" smtClean="0"/>
              <a:pPr/>
              <a:t>42</a:t>
            </a:fld>
            <a:endParaRPr lang="en-US"/>
          </a:p>
        </p:txBody>
      </p:sp>
      <p:sp>
        <p:nvSpPr>
          <p:cNvPr id="11" name="TextBox 10">
            <a:extLst>
              <a:ext uri="{FF2B5EF4-FFF2-40B4-BE49-F238E27FC236}">
                <a16:creationId xmlns:a16="http://schemas.microsoft.com/office/drawing/2014/main" id="{EEC07DC7-DB57-47EE-67C9-1159E377F82F}"/>
              </a:ext>
            </a:extLst>
          </p:cNvPr>
          <p:cNvSpPr txBox="1"/>
          <p:nvPr/>
        </p:nvSpPr>
        <p:spPr>
          <a:xfrm>
            <a:off x="6522301" y="4338486"/>
            <a:ext cx="2302328" cy="369332"/>
          </a:xfrm>
          <a:prstGeom prst="rect">
            <a:avLst/>
          </a:prstGeom>
          <a:noFill/>
          <a:ln>
            <a:solidFill>
              <a:schemeClr val="bg2"/>
            </a:solidFill>
          </a:ln>
        </p:spPr>
        <p:txBody>
          <a:bodyPr wrap="square">
            <a:spAutoFit/>
          </a:bodyPr>
          <a:lstStyle/>
          <a:p>
            <a:r>
              <a:rPr lang="en-US" dirty="0"/>
              <a:t>&gt;&gt; [1 2 3 4 5 6]</a:t>
            </a:r>
          </a:p>
        </p:txBody>
      </p:sp>
    </p:spTree>
    <p:extLst>
      <p:ext uri="{BB962C8B-B14F-4D97-AF65-F5344CB8AC3E}">
        <p14:creationId xmlns:p14="http://schemas.microsoft.com/office/powerpoint/2010/main" val="150568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745C4A-EE9F-F095-D8D9-C81F51AA3BAC}"/>
              </a:ext>
            </a:extLst>
          </p:cNvPr>
          <p:cNvSpPr>
            <a:spLocks noGrp="1"/>
          </p:cNvSpPr>
          <p:nvPr>
            <p:ph type="title"/>
          </p:nvPr>
        </p:nvSpPr>
        <p:spPr/>
        <p:txBody>
          <a:bodyPr/>
          <a:lstStyle/>
          <a:p>
            <a:r>
              <a:rPr lang="en-US" dirty="0"/>
              <a:t>Joining 2-d array</a:t>
            </a:r>
          </a:p>
        </p:txBody>
      </p:sp>
      <p:pic>
        <p:nvPicPr>
          <p:cNvPr id="16" name="Content Placeholder 15">
            <a:extLst>
              <a:ext uri="{FF2B5EF4-FFF2-40B4-BE49-F238E27FC236}">
                <a16:creationId xmlns:a16="http://schemas.microsoft.com/office/drawing/2014/main" id="{25959819-0D82-484E-F2B4-5B4A71463013}"/>
              </a:ext>
            </a:extLst>
          </p:cNvPr>
          <p:cNvPicPr>
            <a:picLocks noGrp="1" noChangeAspect="1"/>
          </p:cNvPicPr>
          <p:nvPr>
            <p:ph idx="1"/>
          </p:nvPr>
        </p:nvPicPr>
        <p:blipFill>
          <a:blip r:embed="rId2"/>
          <a:stretch>
            <a:fillRect/>
          </a:stretch>
        </p:blipFill>
        <p:spPr>
          <a:xfrm>
            <a:off x="929380" y="2789854"/>
            <a:ext cx="7779300" cy="2771252"/>
          </a:xfrm>
        </p:spPr>
      </p:pic>
      <p:sp>
        <p:nvSpPr>
          <p:cNvPr id="5" name="Date Placeholder 4">
            <a:extLst>
              <a:ext uri="{FF2B5EF4-FFF2-40B4-BE49-F238E27FC236}">
                <a16:creationId xmlns:a16="http://schemas.microsoft.com/office/drawing/2014/main" id="{9D1B27BF-F1B1-C8F2-1F89-9F9BDE3E90F5}"/>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3B558A32-848B-AA42-4503-7EBEF6C27713}"/>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EFFD1D8-FEDF-4B43-4312-7096A7A27564}"/>
              </a:ext>
            </a:extLst>
          </p:cNvPr>
          <p:cNvSpPr>
            <a:spLocks noGrp="1"/>
          </p:cNvSpPr>
          <p:nvPr>
            <p:ph type="sldNum" sz="quarter" idx="12"/>
          </p:nvPr>
        </p:nvSpPr>
        <p:spPr/>
        <p:txBody>
          <a:bodyPr/>
          <a:lstStyle/>
          <a:p>
            <a:fld id="{C62155A9-2BEA-4E1A-A809-3AB570F0F126}" type="slidenum">
              <a:rPr lang="en-US" smtClean="0"/>
              <a:pPr/>
              <a:t>43</a:t>
            </a:fld>
            <a:endParaRPr lang="en-US"/>
          </a:p>
        </p:txBody>
      </p:sp>
      <p:sp>
        <p:nvSpPr>
          <p:cNvPr id="12" name="TextBox 11">
            <a:extLst>
              <a:ext uri="{FF2B5EF4-FFF2-40B4-BE49-F238E27FC236}">
                <a16:creationId xmlns:a16="http://schemas.microsoft.com/office/drawing/2014/main" id="{D5E5C9E6-4106-9E33-436E-8E2A1D01EEB2}"/>
              </a:ext>
            </a:extLst>
          </p:cNvPr>
          <p:cNvSpPr txBox="1"/>
          <p:nvPr/>
        </p:nvSpPr>
        <p:spPr>
          <a:xfrm>
            <a:off x="8708680" y="2789854"/>
            <a:ext cx="1736271" cy="646331"/>
          </a:xfrm>
          <a:prstGeom prst="rect">
            <a:avLst/>
          </a:prstGeom>
          <a:noFill/>
          <a:ln>
            <a:solidFill>
              <a:schemeClr val="bg2"/>
            </a:solidFill>
          </a:ln>
        </p:spPr>
        <p:txBody>
          <a:bodyPr wrap="square">
            <a:spAutoFit/>
          </a:bodyPr>
          <a:lstStyle/>
          <a:p>
            <a:r>
              <a:rPr lang="en-US" dirty="0"/>
              <a:t>[[1 2 5 6]</a:t>
            </a:r>
          </a:p>
          <a:p>
            <a:r>
              <a:rPr lang="en-US" dirty="0"/>
              <a:t> [3 4 7 8]]</a:t>
            </a:r>
          </a:p>
        </p:txBody>
      </p:sp>
    </p:spTree>
    <p:extLst>
      <p:ext uri="{BB962C8B-B14F-4D97-AF65-F5344CB8AC3E}">
        <p14:creationId xmlns:p14="http://schemas.microsoft.com/office/powerpoint/2010/main" val="3607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908D-5A86-E1A3-4786-8456150F8656}"/>
              </a:ext>
            </a:extLst>
          </p:cNvPr>
          <p:cNvSpPr>
            <a:spLocks noGrp="1"/>
          </p:cNvSpPr>
          <p:nvPr>
            <p:ph type="title"/>
          </p:nvPr>
        </p:nvSpPr>
        <p:spPr/>
        <p:txBody>
          <a:bodyPr/>
          <a:lstStyle/>
          <a:p>
            <a:r>
              <a:rPr lang="en-US" dirty="0"/>
              <a:t>Joining Arrays Using Stack Functions</a:t>
            </a:r>
          </a:p>
        </p:txBody>
      </p:sp>
      <p:sp>
        <p:nvSpPr>
          <p:cNvPr id="3" name="Content Placeholder 2">
            <a:extLst>
              <a:ext uri="{FF2B5EF4-FFF2-40B4-BE49-F238E27FC236}">
                <a16:creationId xmlns:a16="http://schemas.microsoft.com/office/drawing/2014/main" id="{F0AA4F74-AA83-FC38-52CD-A7D95C9E0EFB}"/>
              </a:ext>
            </a:extLst>
          </p:cNvPr>
          <p:cNvSpPr>
            <a:spLocks noGrp="1"/>
          </p:cNvSpPr>
          <p:nvPr>
            <p:ph idx="1"/>
          </p:nvPr>
        </p:nvSpPr>
        <p:spPr>
          <a:xfrm>
            <a:off x="838200" y="2057400"/>
            <a:ext cx="5655906" cy="4873625"/>
          </a:xfrm>
        </p:spPr>
        <p:txBody>
          <a:bodyPr>
            <a:normAutofit/>
          </a:bodyPr>
          <a:lstStyle/>
          <a:p>
            <a:r>
              <a:rPr lang="en-US" sz="2400" dirty="0"/>
              <a:t>Stacking is same as concatenation, the only difference is that stacking is done along a new axis.</a:t>
            </a:r>
          </a:p>
          <a:p>
            <a:r>
              <a:rPr lang="en-US" sz="2400" dirty="0"/>
              <a:t>It can only concatenate two or more 1-D arrays along the second axis which would result in putting them one over the other.</a:t>
            </a:r>
          </a:p>
          <a:p>
            <a:r>
              <a:rPr lang="en-US" sz="2400" dirty="0"/>
              <a:t>To join 1-d arrays using </a:t>
            </a:r>
            <a:r>
              <a:rPr lang="en-US" sz="1400" b="0" i="0" dirty="0">
                <a:solidFill>
                  <a:srgbClr val="DC143C"/>
                </a:solidFill>
                <a:effectLst/>
                <a:latin typeface="Consolas" panose="020B0609020204030204" pitchFamily="49" charset="0"/>
              </a:rPr>
              <a:t>stack()</a:t>
            </a:r>
            <a:r>
              <a:rPr lang="en-US" sz="2400" dirty="0"/>
              <a:t> method with the axis. </a:t>
            </a:r>
          </a:p>
          <a:p>
            <a:pPr lvl="1"/>
            <a:r>
              <a:rPr lang="en-US" sz="2000" dirty="0"/>
              <a:t>The default axis is 0.</a:t>
            </a:r>
          </a:p>
          <a:p>
            <a:pPr lvl="1"/>
            <a:r>
              <a:rPr lang="en-US" sz="2000" dirty="0"/>
              <a:t>Axis can be only 0 or 1.</a:t>
            </a:r>
          </a:p>
        </p:txBody>
      </p:sp>
      <p:sp>
        <p:nvSpPr>
          <p:cNvPr id="5" name="Date Placeholder 4">
            <a:extLst>
              <a:ext uri="{FF2B5EF4-FFF2-40B4-BE49-F238E27FC236}">
                <a16:creationId xmlns:a16="http://schemas.microsoft.com/office/drawing/2014/main" id="{FE2750B4-94C0-BE4B-92B5-DBCC0042573A}"/>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AEA505AB-92F8-E028-6208-EFFCDE3A305D}"/>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7BEE6B53-A210-2BCB-59BE-82C0E00E0BFD}"/>
              </a:ext>
            </a:extLst>
          </p:cNvPr>
          <p:cNvSpPr>
            <a:spLocks noGrp="1"/>
          </p:cNvSpPr>
          <p:nvPr>
            <p:ph type="sldNum" sz="quarter" idx="12"/>
          </p:nvPr>
        </p:nvSpPr>
        <p:spPr/>
        <p:txBody>
          <a:bodyPr/>
          <a:lstStyle/>
          <a:p>
            <a:fld id="{C62155A9-2BEA-4E1A-A809-3AB570F0F126}" type="slidenum">
              <a:rPr lang="en-US" smtClean="0"/>
              <a:pPr/>
              <a:t>44</a:t>
            </a:fld>
            <a:endParaRPr lang="en-US"/>
          </a:p>
        </p:txBody>
      </p:sp>
      <p:pic>
        <p:nvPicPr>
          <p:cNvPr id="9" name="Picture 8">
            <a:extLst>
              <a:ext uri="{FF2B5EF4-FFF2-40B4-BE49-F238E27FC236}">
                <a16:creationId xmlns:a16="http://schemas.microsoft.com/office/drawing/2014/main" id="{E275CFC3-CE79-50AC-4A30-B5B84A8154EF}"/>
              </a:ext>
            </a:extLst>
          </p:cNvPr>
          <p:cNvPicPr>
            <a:picLocks noChangeAspect="1"/>
          </p:cNvPicPr>
          <p:nvPr/>
        </p:nvPicPr>
        <p:blipFill>
          <a:blip r:embed="rId2"/>
          <a:stretch>
            <a:fillRect/>
          </a:stretch>
        </p:blipFill>
        <p:spPr>
          <a:xfrm>
            <a:off x="5376545" y="274734"/>
            <a:ext cx="6823645" cy="2197878"/>
          </a:xfrm>
          <a:prstGeom prst="rect">
            <a:avLst/>
          </a:prstGeom>
        </p:spPr>
      </p:pic>
      <p:sp>
        <p:nvSpPr>
          <p:cNvPr id="11" name="TextBox 10">
            <a:extLst>
              <a:ext uri="{FF2B5EF4-FFF2-40B4-BE49-F238E27FC236}">
                <a16:creationId xmlns:a16="http://schemas.microsoft.com/office/drawing/2014/main" id="{C70CB10E-1E70-A4FE-D6AF-C0E943FEEEAB}"/>
              </a:ext>
            </a:extLst>
          </p:cNvPr>
          <p:cNvSpPr txBox="1"/>
          <p:nvPr/>
        </p:nvSpPr>
        <p:spPr>
          <a:xfrm>
            <a:off x="7680078" y="2472612"/>
            <a:ext cx="1667069" cy="923330"/>
          </a:xfrm>
          <a:prstGeom prst="rect">
            <a:avLst/>
          </a:prstGeom>
          <a:noFill/>
          <a:ln>
            <a:solidFill>
              <a:schemeClr val="bg2"/>
            </a:solidFill>
          </a:ln>
        </p:spPr>
        <p:txBody>
          <a:bodyPr wrap="square">
            <a:spAutoFit/>
          </a:bodyPr>
          <a:lstStyle/>
          <a:p>
            <a:r>
              <a:rPr lang="en-US" dirty="0"/>
              <a:t>[[1 4 4]</a:t>
            </a:r>
          </a:p>
          <a:p>
            <a:r>
              <a:rPr lang="en-US" dirty="0"/>
              <a:t> [2 5 5]</a:t>
            </a:r>
          </a:p>
          <a:p>
            <a:r>
              <a:rPr lang="en-US" dirty="0"/>
              <a:t> [3 6 6]]</a:t>
            </a:r>
          </a:p>
        </p:txBody>
      </p:sp>
    </p:spTree>
    <p:extLst>
      <p:ext uri="{BB962C8B-B14F-4D97-AF65-F5344CB8AC3E}">
        <p14:creationId xmlns:p14="http://schemas.microsoft.com/office/powerpoint/2010/main" val="416402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C06B-937A-A254-C100-988115F252FA}"/>
              </a:ext>
            </a:extLst>
          </p:cNvPr>
          <p:cNvSpPr>
            <a:spLocks noGrp="1"/>
          </p:cNvSpPr>
          <p:nvPr>
            <p:ph type="title"/>
          </p:nvPr>
        </p:nvSpPr>
        <p:spPr/>
        <p:txBody>
          <a:bodyPr/>
          <a:lstStyle/>
          <a:p>
            <a:r>
              <a:rPr lang="en-US" dirty="0"/>
              <a:t>NumPy Splitting Array</a:t>
            </a:r>
          </a:p>
        </p:txBody>
      </p:sp>
      <p:sp>
        <p:nvSpPr>
          <p:cNvPr id="3" name="Content Placeholder 2">
            <a:extLst>
              <a:ext uri="{FF2B5EF4-FFF2-40B4-BE49-F238E27FC236}">
                <a16:creationId xmlns:a16="http://schemas.microsoft.com/office/drawing/2014/main" id="{B8E041F1-F72F-1AAC-1AC5-7459A17017FA}"/>
              </a:ext>
            </a:extLst>
          </p:cNvPr>
          <p:cNvSpPr>
            <a:spLocks noGrp="1"/>
          </p:cNvSpPr>
          <p:nvPr>
            <p:ph idx="1"/>
          </p:nvPr>
        </p:nvSpPr>
        <p:spPr>
          <a:xfrm>
            <a:off x="838200" y="2057400"/>
            <a:ext cx="4732176" cy="4873625"/>
          </a:xfrm>
        </p:spPr>
        <p:txBody>
          <a:bodyPr>
            <a:normAutofit/>
          </a:bodyPr>
          <a:lstStyle/>
          <a:p>
            <a:r>
              <a:rPr lang="en-US" sz="2400" dirty="0"/>
              <a:t>Splitting is reverse operation of Joining.</a:t>
            </a:r>
          </a:p>
          <a:p>
            <a:r>
              <a:rPr lang="en-US" sz="2400" dirty="0"/>
              <a:t>Joining merges multiple arrays into one and Splitting breaks one array into multiple.</a:t>
            </a:r>
          </a:p>
          <a:p>
            <a:r>
              <a:rPr lang="en-US" sz="2400" dirty="0"/>
              <a:t>use </a:t>
            </a:r>
            <a:r>
              <a:rPr lang="en-US" sz="1400" b="0" i="0" dirty="0">
                <a:solidFill>
                  <a:srgbClr val="DC143C"/>
                </a:solidFill>
                <a:effectLst/>
                <a:latin typeface="Consolas" panose="020B0609020204030204" pitchFamily="49" charset="0"/>
              </a:rPr>
              <a:t>array_split() </a:t>
            </a:r>
            <a:r>
              <a:rPr lang="en-US" sz="2400" dirty="0"/>
              <a:t>for splitting arrays:</a:t>
            </a:r>
          </a:p>
          <a:p>
            <a:pPr lvl="1"/>
            <a:r>
              <a:rPr lang="en-US" sz="2000" dirty="0"/>
              <a:t>Pass the array about to be splitted and the number of splits.</a:t>
            </a:r>
          </a:p>
        </p:txBody>
      </p:sp>
      <p:sp>
        <p:nvSpPr>
          <p:cNvPr id="5" name="Date Placeholder 4">
            <a:extLst>
              <a:ext uri="{FF2B5EF4-FFF2-40B4-BE49-F238E27FC236}">
                <a16:creationId xmlns:a16="http://schemas.microsoft.com/office/drawing/2014/main" id="{210F8ABC-FD9E-AE0C-2131-5939A9668BB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50451D0A-1743-AF32-9BEC-1FAD45469A4C}"/>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2CBA0709-9CB1-2D17-D041-D8463E58B262}"/>
              </a:ext>
            </a:extLst>
          </p:cNvPr>
          <p:cNvSpPr>
            <a:spLocks noGrp="1"/>
          </p:cNvSpPr>
          <p:nvPr>
            <p:ph type="sldNum" sz="quarter" idx="12"/>
          </p:nvPr>
        </p:nvSpPr>
        <p:spPr/>
        <p:txBody>
          <a:bodyPr/>
          <a:lstStyle/>
          <a:p>
            <a:fld id="{C62155A9-2BEA-4E1A-A809-3AB570F0F126}" type="slidenum">
              <a:rPr lang="en-US" smtClean="0"/>
              <a:pPr/>
              <a:t>45</a:t>
            </a:fld>
            <a:endParaRPr lang="en-US"/>
          </a:p>
        </p:txBody>
      </p:sp>
      <p:pic>
        <p:nvPicPr>
          <p:cNvPr id="11" name="Picture 10">
            <a:extLst>
              <a:ext uri="{FF2B5EF4-FFF2-40B4-BE49-F238E27FC236}">
                <a16:creationId xmlns:a16="http://schemas.microsoft.com/office/drawing/2014/main" id="{AB67B143-238F-18D9-65DF-52B6CAAE804B}"/>
              </a:ext>
            </a:extLst>
          </p:cNvPr>
          <p:cNvPicPr>
            <a:picLocks noChangeAspect="1"/>
          </p:cNvPicPr>
          <p:nvPr/>
        </p:nvPicPr>
        <p:blipFill>
          <a:blip r:embed="rId2"/>
          <a:stretch>
            <a:fillRect/>
          </a:stretch>
        </p:blipFill>
        <p:spPr>
          <a:xfrm>
            <a:off x="6096000" y="1644579"/>
            <a:ext cx="4930567" cy="2225233"/>
          </a:xfrm>
          <a:prstGeom prst="rect">
            <a:avLst/>
          </a:prstGeom>
        </p:spPr>
      </p:pic>
      <p:sp>
        <p:nvSpPr>
          <p:cNvPr id="13" name="TextBox 12">
            <a:extLst>
              <a:ext uri="{FF2B5EF4-FFF2-40B4-BE49-F238E27FC236}">
                <a16:creationId xmlns:a16="http://schemas.microsoft.com/office/drawing/2014/main" id="{B88933DE-E7C5-6770-816A-CF6C74C5BD7F}"/>
              </a:ext>
            </a:extLst>
          </p:cNvPr>
          <p:cNvSpPr txBox="1"/>
          <p:nvPr/>
        </p:nvSpPr>
        <p:spPr>
          <a:xfrm>
            <a:off x="6096000" y="3869812"/>
            <a:ext cx="6097554" cy="369332"/>
          </a:xfrm>
          <a:prstGeom prst="rect">
            <a:avLst/>
          </a:prstGeom>
          <a:noFill/>
          <a:ln>
            <a:solidFill>
              <a:schemeClr val="bg2"/>
            </a:solidFill>
          </a:ln>
        </p:spPr>
        <p:txBody>
          <a:bodyPr wrap="square">
            <a:spAutoFit/>
          </a:bodyPr>
          <a:lstStyle/>
          <a:p>
            <a:r>
              <a:rPr lang="en-US" dirty="0"/>
              <a:t>[array([1, 2, 3]), array([4, 5, 6])]</a:t>
            </a:r>
          </a:p>
        </p:txBody>
      </p:sp>
    </p:spTree>
    <p:extLst>
      <p:ext uri="{BB962C8B-B14F-4D97-AF65-F5344CB8AC3E}">
        <p14:creationId xmlns:p14="http://schemas.microsoft.com/office/powerpoint/2010/main" val="204909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041F1-F72F-1AAC-1AC5-7459A17017FA}"/>
              </a:ext>
            </a:extLst>
          </p:cNvPr>
          <p:cNvSpPr>
            <a:spLocks noGrp="1"/>
          </p:cNvSpPr>
          <p:nvPr>
            <p:ph idx="1"/>
          </p:nvPr>
        </p:nvSpPr>
        <p:spPr>
          <a:xfrm>
            <a:off x="838200" y="2057400"/>
            <a:ext cx="4732176" cy="4873625"/>
          </a:xfrm>
        </p:spPr>
        <p:txBody>
          <a:bodyPr>
            <a:normAutofit/>
          </a:bodyPr>
          <a:lstStyle/>
          <a:p>
            <a:r>
              <a:rPr lang="en-US" sz="2000" dirty="0"/>
              <a:t>If the array has less elements than required, it will adjust from the end accordingly.</a:t>
            </a:r>
          </a:p>
          <a:p>
            <a:r>
              <a:rPr lang="en-US" sz="2000" dirty="0"/>
              <a:t>If the number of splits is 0</a:t>
            </a:r>
          </a:p>
          <a:p>
            <a:pPr lvl="1"/>
            <a:r>
              <a:rPr lang="en-US" sz="1600" dirty="0"/>
              <a:t>It raise a ‘ValueError: number sections must be larger than 0’</a:t>
            </a:r>
          </a:p>
          <a:p>
            <a:pPr lvl="1"/>
            <a:endParaRPr lang="en-US" sz="1600" dirty="0"/>
          </a:p>
        </p:txBody>
      </p:sp>
      <p:sp>
        <p:nvSpPr>
          <p:cNvPr id="5" name="Date Placeholder 4">
            <a:extLst>
              <a:ext uri="{FF2B5EF4-FFF2-40B4-BE49-F238E27FC236}">
                <a16:creationId xmlns:a16="http://schemas.microsoft.com/office/drawing/2014/main" id="{210F8ABC-FD9E-AE0C-2131-5939A9668BB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50451D0A-1743-AF32-9BEC-1FAD45469A4C}"/>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2CBA0709-9CB1-2D17-D041-D8463E58B262}"/>
              </a:ext>
            </a:extLst>
          </p:cNvPr>
          <p:cNvSpPr>
            <a:spLocks noGrp="1"/>
          </p:cNvSpPr>
          <p:nvPr>
            <p:ph type="sldNum" sz="quarter" idx="12"/>
          </p:nvPr>
        </p:nvSpPr>
        <p:spPr/>
        <p:txBody>
          <a:bodyPr/>
          <a:lstStyle/>
          <a:p>
            <a:fld id="{C62155A9-2BEA-4E1A-A809-3AB570F0F126}" type="slidenum">
              <a:rPr lang="en-US" smtClean="0"/>
              <a:pPr/>
              <a:t>46</a:t>
            </a:fld>
            <a:endParaRPr lang="en-US"/>
          </a:p>
        </p:txBody>
      </p:sp>
      <p:pic>
        <p:nvPicPr>
          <p:cNvPr id="8" name="Picture 7">
            <a:extLst>
              <a:ext uri="{FF2B5EF4-FFF2-40B4-BE49-F238E27FC236}">
                <a16:creationId xmlns:a16="http://schemas.microsoft.com/office/drawing/2014/main" id="{F9084479-70C9-F491-05DF-B961AC7FB026}"/>
              </a:ext>
            </a:extLst>
          </p:cNvPr>
          <p:cNvPicPr>
            <a:picLocks noChangeAspect="1"/>
          </p:cNvPicPr>
          <p:nvPr/>
        </p:nvPicPr>
        <p:blipFill>
          <a:blip r:embed="rId2"/>
          <a:stretch>
            <a:fillRect/>
          </a:stretch>
        </p:blipFill>
        <p:spPr>
          <a:xfrm>
            <a:off x="6006784" y="705641"/>
            <a:ext cx="5347016" cy="2519187"/>
          </a:xfrm>
          <a:prstGeom prst="rect">
            <a:avLst/>
          </a:prstGeom>
        </p:spPr>
      </p:pic>
      <p:sp>
        <p:nvSpPr>
          <p:cNvPr id="14" name="TextBox 13">
            <a:extLst>
              <a:ext uri="{FF2B5EF4-FFF2-40B4-BE49-F238E27FC236}">
                <a16:creationId xmlns:a16="http://schemas.microsoft.com/office/drawing/2014/main" id="{93D1B953-A87C-07AE-3DCE-12D00B7B8936}"/>
              </a:ext>
            </a:extLst>
          </p:cNvPr>
          <p:cNvSpPr txBox="1"/>
          <p:nvPr/>
        </p:nvSpPr>
        <p:spPr>
          <a:xfrm>
            <a:off x="6006784" y="3209350"/>
            <a:ext cx="6096000" cy="369332"/>
          </a:xfrm>
          <a:prstGeom prst="rect">
            <a:avLst/>
          </a:prstGeom>
          <a:noFill/>
          <a:ln>
            <a:solidFill>
              <a:schemeClr val="bg2"/>
            </a:solidFill>
          </a:ln>
        </p:spPr>
        <p:txBody>
          <a:bodyPr wrap="square">
            <a:spAutoFit/>
          </a:bodyPr>
          <a:lstStyle/>
          <a:p>
            <a:r>
              <a:rPr lang="en-US" dirty="0"/>
              <a:t>[array([1, 2]), array([3, 4]), array([5]), array([6])]</a:t>
            </a:r>
          </a:p>
        </p:txBody>
      </p:sp>
    </p:spTree>
    <p:extLst>
      <p:ext uri="{BB962C8B-B14F-4D97-AF65-F5344CB8AC3E}">
        <p14:creationId xmlns:p14="http://schemas.microsoft.com/office/powerpoint/2010/main" val="419799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16DA77-07D1-62CB-4F59-059A99DF3081}"/>
              </a:ext>
            </a:extLst>
          </p:cNvPr>
          <p:cNvSpPr>
            <a:spLocks noGrp="1"/>
          </p:cNvSpPr>
          <p:nvPr>
            <p:ph type="title"/>
          </p:nvPr>
        </p:nvSpPr>
        <p:spPr/>
        <p:txBody>
          <a:bodyPr/>
          <a:lstStyle/>
          <a:p>
            <a:r>
              <a:rPr lang="en-US" dirty="0"/>
              <a:t>NumPy Searching Arrays</a:t>
            </a:r>
          </a:p>
        </p:txBody>
      </p:sp>
      <p:sp>
        <p:nvSpPr>
          <p:cNvPr id="9" name="Content Placeholder 8">
            <a:extLst>
              <a:ext uri="{FF2B5EF4-FFF2-40B4-BE49-F238E27FC236}">
                <a16:creationId xmlns:a16="http://schemas.microsoft.com/office/drawing/2014/main" id="{53134CAA-50C4-FB08-8D42-A0BA1C3C9460}"/>
              </a:ext>
            </a:extLst>
          </p:cNvPr>
          <p:cNvSpPr>
            <a:spLocks noGrp="1"/>
          </p:cNvSpPr>
          <p:nvPr>
            <p:ph sz="half" idx="1"/>
          </p:nvPr>
        </p:nvSpPr>
        <p:spPr/>
        <p:txBody>
          <a:bodyPr>
            <a:normAutofit/>
          </a:bodyPr>
          <a:lstStyle/>
          <a:p>
            <a:r>
              <a:rPr lang="en-US" sz="2400" dirty="0"/>
              <a:t>We can search an array for a certain value.</a:t>
            </a:r>
          </a:p>
          <a:p>
            <a:r>
              <a:rPr lang="en-US" sz="2400" dirty="0"/>
              <a:t>To search an array, use the </a:t>
            </a:r>
            <a:r>
              <a:rPr lang="en-US" sz="1600" b="0" i="0" dirty="0">
                <a:solidFill>
                  <a:srgbClr val="DC143C"/>
                </a:solidFill>
                <a:effectLst/>
                <a:latin typeface="Consolas" panose="020B0609020204030204" pitchFamily="49" charset="0"/>
              </a:rPr>
              <a:t>where() </a:t>
            </a:r>
            <a:r>
              <a:rPr lang="en-US" sz="2400" dirty="0"/>
              <a:t>method.</a:t>
            </a:r>
          </a:p>
          <a:p>
            <a:pPr lvl="1"/>
            <a:r>
              <a:rPr lang="en-US" sz="2000" dirty="0"/>
              <a:t>If the value being searched is in the array, the method return the indexes that get a match.</a:t>
            </a:r>
          </a:p>
        </p:txBody>
      </p:sp>
      <p:pic>
        <p:nvPicPr>
          <p:cNvPr id="12" name="Content Placeholder 11">
            <a:extLst>
              <a:ext uri="{FF2B5EF4-FFF2-40B4-BE49-F238E27FC236}">
                <a16:creationId xmlns:a16="http://schemas.microsoft.com/office/drawing/2014/main" id="{221FDCF7-8992-F2F8-DDAE-F9A6ABFF3D0C}"/>
              </a:ext>
            </a:extLst>
          </p:cNvPr>
          <p:cNvPicPr>
            <a:picLocks noGrp="1" noChangeAspect="1"/>
          </p:cNvPicPr>
          <p:nvPr>
            <p:ph sz="half" idx="2"/>
          </p:nvPr>
        </p:nvPicPr>
        <p:blipFill>
          <a:blip r:embed="rId2"/>
          <a:stretch>
            <a:fillRect/>
          </a:stretch>
        </p:blipFill>
        <p:spPr>
          <a:xfrm>
            <a:off x="6172202" y="1379121"/>
            <a:ext cx="5181600" cy="2093132"/>
          </a:xfrm>
        </p:spPr>
      </p:pic>
      <p:sp>
        <p:nvSpPr>
          <p:cNvPr id="5" name="Date Placeholder 4">
            <a:extLst>
              <a:ext uri="{FF2B5EF4-FFF2-40B4-BE49-F238E27FC236}">
                <a16:creationId xmlns:a16="http://schemas.microsoft.com/office/drawing/2014/main" id="{0A18A7B8-6C49-B63D-ABF8-EA534D49ECB6}"/>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03500B6D-B739-8163-D8B9-40FD2C5CAB84}"/>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19A2BE48-2ECF-F6DA-D00D-54961CEDA955}"/>
              </a:ext>
            </a:extLst>
          </p:cNvPr>
          <p:cNvSpPr>
            <a:spLocks noGrp="1"/>
          </p:cNvSpPr>
          <p:nvPr>
            <p:ph type="sldNum" sz="quarter" idx="12"/>
          </p:nvPr>
        </p:nvSpPr>
        <p:spPr/>
        <p:txBody>
          <a:bodyPr/>
          <a:lstStyle/>
          <a:p>
            <a:fld id="{C62155A9-2BEA-4E1A-A809-3AB570F0F126}" type="slidenum">
              <a:rPr lang="en-US" smtClean="0"/>
              <a:pPr/>
              <a:t>47</a:t>
            </a:fld>
            <a:endParaRPr lang="en-US"/>
          </a:p>
        </p:txBody>
      </p:sp>
      <p:sp>
        <p:nvSpPr>
          <p:cNvPr id="14" name="TextBox 13">
            <a:extLst>
              <a:ext uri="{FF2B5EF4-FFF2-40B4-BE49-F238E27FC236}">
                <a16:creationId xmlns:a16="http://schemas.microsoft.com/office/drawing/2014/main" id="{6B880AEF-1C10-68B9-BBD8-C0001E6A8956}"/>
              </a:ext>
            </a:extLst>
          </p:cNvPr>
          <p:cNvSpPr txBox="1"/>
          <p:nvPr/>
        </p:nvSpPr>
        <p:spPr>
          <a:xfrm>
            <a:off x="6172202" y="3472253"/>
            <a:ext cx="6096000" cy="369332"/>
          </a:xfrm>
          <a:prstGeom prst="rect">
            <a:avLst/>
          </a:prstGeom>
          <a:noFill/>
          <a:ln>
            <a:solidFill>
              <a:schemeClr val="bg2"/>
            </a:solidFill>
          </a:ln>
        </p:spPr>
        <p:txBody>
          <a:bodyPr wrap="square">
            <a:spAutoFit/>
          </a:bodyPr>
          <a:lstStyle/>
          <a:p>
            <a:r>
              <a:rPr lang="en-US" dirty="0"/>
              <a:t>(array([3, 5, 6], </a:t>
            </a:r>
            <a:r>
              <a:rPr lang="en-US" dirty="0" err="1"/>
              <a:t>dtype</a:t>
            </a:r>
            <a:r>
              <a:rPr lang="en-US" dirty="0"/>
              <a:t>=int64),)</a:t>
            </a:r>
          </a:p>
        </p:txBody>
      </p:sp>
      <p:pic>
        <p:nvPicPr>
          <p:cNvPr id="16" name="Picture 15">
            <a:extLst>
              <a:ext uri="{FF2B5EF4-FFF2-40B4-BE49-F238E27FC236}">
                <a16:creationId xmlns:a16="http://schemas.microsoft.com/office/drawing/2014/main" id="{82E929CB-1550-893E-99E1-623725063422}"/>
              </a:ext>
            </a:extLst>
          </p:cNvPr>
          <p:cNvPicPr>
            <a:picLocks noChangeAspect="1"/>
          </p:cNvPicPr>
          <p:nvPr/>
        </p:nvPicPr>
        <p:blipFill>
          <a:blip r:embed="rId3"/>
          <a:stretch>
            <a:fillRect/>
          </a:stretch>
        </p:blipFill>
        <p:spPr>
          <a:xfrm>
            <a:off x="6096000" y="4026012"/>
            <a:ext cx="5845047" cy="1539373"/>
          </a:xfrm>
          <a:prstGeom prst="rect">
            <a:avLst/>
          </a:prstGeom>
        </p:spPr>
      </p:pic>
      <p:sp>
        <p:nvSpPr>
          <p:cNvPr id="18" name="TextBox 17">
            <a:extLst>
              <a:ext uri="{FF2B5EF4-FFF2-40B4-BE49-F238E27FC236}">
                <a16:creationId xmlns:a16="http://schemas.microsoft.com/office/drawing/2014/main" id="{5F720980-98B3-058A-4272-1C7D5ADABB2E}"/>
              </a:ext>
            </a:extLst>
          </p:cNvPr>
          <p:cNvSpPr txBox="1"/>
          <p:nvPr/>
        </p:nvSpPr>
        <p:spPr>
          <a:xfrm>
            <a:off x="6096000" y="5571457"/>
            <a:ext cx="6138862" cy="369332"/>
          </a:xfrm>
          <a:prstGeom prst="rect">
            <a:avLst/>
          </a:prstGeom>
          <a:noFill/>
          <a:ln>
            <a:solidFill>
              <a:schemeClr val="bg2"/>
            </a:solidFill>
          </a:ln>
        </p:spPr>
        <p:txBody>
          <a:bodyPr wrap="square">
            <a:spAutoFit/>
          </a:bodyPr>
          <a:lstStyle/>
          <a:p>
            <a:r>
              <a:rPr lang="en-US" dirty="0"/>
              <a:t>(array([1, 3, 5, 7], </a:t>
            </a:r>
            <a:r>
              <a:rPr lang="en-US" dirty="0" err="1"/>
              <a:t>dtype</a:t>
            </a:r>
            <a:r>
              <a:rPr lang="en-US" dirty="0"/>
              <a:t>=int64),)</a:t>
            </a:r>
          </a:p>
        </p:txBody>
      </p:sp>
    </p:spTree>
    <p:extLst>
      <p:ext uri="{BB962C8B-B14F-4D97-AF65-F5344CB8AC3E}">
        <p14:creationId xmlns:p14="http://schemas.microsoft.com/office/powerpoint/2010/main" val="316765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C06B-937A-A254-C100-988115F252FA}"/>
              </a:ext>
            </a:extLst>
          </p:cNvPr>
          <p:cNvSpPr>
            <a:spLocks noGrp="1"/>
          </p:cNvSpPr>
          <p:nvPr>
            <p:ph type="title"/>
          </p:nvPr>
        </p:nvSpPr>
        <p:spPr/>
        <p:txBody>
          <a:bodyPr/>
          <a:lstStyle/>
          <a:p>
            <a:r>
              <a:rPr lang="en-US" dirty="0"/>
              <a:t>Search Sorted</a:t>
            </a:r>
          </a:p>
        </p:txBody>
      </p:sp>
      <p:sp>
        <p:nvSpPr>
          <p:cNvPr id="3" name="Content Placeholder 2">
            <a:extLst>
              <a:ext uri="{FF2B5EF4-FFF2-40B4-BE49-F238E27FC236}">
                <a16:creationId xmlns:a16="http://schemas.microsoft.com/office/drawing/2014/main" id="{B8E041F1-F72F-1AAC-1AC5-7459A17017FA}"/>
              </a:ext>
            </a:extLst>
          </p:cNvPr>
          <p:cNvSpPr>
            <a:spLocks noGrp="1"/>
          </p:cNvSpPr>
          <p:nvPr>
            <p:ph idx="1"/>
          </p:nvPr>
        </p:nvSpPr>
        <p:spPr>
          <a:xfrm>
            <a:off x="838200" y="2057400"/>
            <a:ext cx="4732176" cy="4873625"/>
          </a:xfrm>
        </p:spPr>
        <p:txBody>
          <a:bodyPr>
            <a:normAutofit/>
          </a:bodyPr>
          <a:lstStyle/>
          <a:p>
            <a:r>
              <a:rPr lang="en-US" sz="2000" dirty="0"/>
              <a:t>There is a method called </a:t>
            </a:r>
            <a:r>
              <a:rPr lang="en-US" sz="2000" b="0" i="0" dirty="0" err="1">
                <a:solidFill>
                  <a:srgbClr val="DC143C"/>
                </a:solidFill>
                <a:effectLst/>
                <a:latin typeface="Consolas" panose="020B0609020204030204" pitchFamily="49" charset="0"/>
              </a:rPr>
              <a:t>searchsorted</a:t>
            </a:r>
            <a:r>
              <a:rPr lang="en-US" sz="2000" b="0" i="0" dirty="0">
                <a:solidFill>
                  <a:srgbClr val="DC143C"/>
                </a:solidFill>
                <a:effectLst/>
                <a:latin typeface="Consolas" panose="020B0609020204030204" pitchFamily="49" charset="0"/>
              </a:rPr>
              <a:t>() </a:t>
            </a:r>
            <a:r>
              <a:rPr lang="en-US" sz="2000" dirty="0"/>
              <a:t>which performs a binary search in the array.</a:t>
            </a:r>
          </a:p>
          <a:p>
            <a:pPr lvl="1"/>
            <a:r>
              <a:rPr lang="en-US" sz="1600" dirty="0"/>
              <a:t>Return the index where the specified value would be inserted to maintain the search order</a:t>
            </a:r>
            <a:endParaRPr lang="en-US" sz="2000" dirty="0"/>
          </a:p>
          <a:p>
            <a:r>
              <a:rPr lang="en-US" sz="2000" dirty="0"/>
              <a:t>The </a:t>
            </a:r>
            <a:r>
              <a:rPr lang="en-US" sz="2000" b="0" i="0" dirty="0" err="1">
                <a:solidFill>
                  <a:srgbClr val="DC143C"/>
                </a:solidFill>
                <a:effectLst/>
                <a:latin typeface="Consolas" panose="020B0609020204030204" pitchFamily="49" charset="0"/>
              </a:rPr>
              <a:t>searchsorted</a:t>
            </a:r>
            <a:r>
              <a:rPr lang="en-US" sz="2000" b="0" i="0" dirty="0">
                <a:solidFill>
                  <a:srgbClr val="DC143C"/>
                </a:solidFill>
                <a:effectLst/>
                <a:latin typeface="Consolas" panose="020B0609020204030204" pitchFamily="49" charset="0"/>
              </a:rPr>
              <a:t>() </a:t>
            </a:r>
            <a:r>
              <a:rPr lang="en-US" sz="2000" dirty="0"/>
              <a:t>method is assumed to be used on sorted arrays.</a:t>
            </a:r>
          </a:p>
          <a:p>
            <a:r>
              <a:rPr lang="en-US" sz="2000" dirty="0"/>
              <a:t>By default the left most index is returned, but we can give </a:t>
            </a:r>
            <a:r>
              <a:rPr lang="en-US" sz="2000" b="0" i="0" dirty="0">
                <a:solidFill>
                  <a:srgbClr val="DC143C"/>
                </a:solidFill>
                <a:effectLst/>
                <a:latin typeface="Consolas" panose="020B0609020204030204" pitchFamily="49" charset="0"/>
              </a:rPr>
              <a:t>side='right'</a:t>
            </a:r>
            <a:r>
              <a:rPr lang="en-US" sz="2000" dirty="0"/>
              <a:t> to return the right most index instead</a:t>
            </a:r>
          </a:p>
          <a:p>
            <a:pPr lvl="1"/>
            <a:endParaRPr lang="en-US" sz="1600" dirty="0"/>
          </a:p>
        </p:txBody>
      </p:sp>
      <p:sp>
        <p:nvSpPr>
          <p:cNvPr id="5" name="Date Placeholder 4">
            <a:extLst>
              <a:ext uri="{FF2B5EF4-FFF2-40B4-BE49-F238E27FC236}">
                <a16:creationId xmlns:a16="http://schemas.microsoft.com/office/drawing/2014/main" id="{210F8ABC-FD9E-AE0C-2131-5939A9668BB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50451D0A-1743-AF32-9BEC-1FAD45469A4C}"/>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2CBA0709-9CB1-2D17-D041-D8463E58B262}"/>
              </a:ext>
            </a:extLst>
          </p:cNvPr>
          <p:cNvSpPr>
            <a:spLocks noGrp="1"/>
          </p:cNvSpPr>
          <p:nvPr>
            <p:ph type="sldNum" sz="quarter" idx="12"/>
          </p:nvPr>
        </p:nvSpPr>
        <p:spPr/>
        <p:txBody>
          <a:bodyPr/>
          <a:lstStyle/>
          <a:p>
            <a:fld id="{C62155A9-2BEA-4E1A-A809-3AB570F0F126}" type="slidenum">
              <a:rPr lang="en-US" smtClean="0"/>
              <a:pPr/>
              <a:t>48</a:t>
            </a:fld>
            <a:endParaRPr lang="en-US"/>
          </a:p>
        </p:txBody>
      </p:sp>
      <p:pic>
        <p:nvPicPr>
          <p:cNvPr id="8" name="Picture 7">
            <a:extLst>
              <a:ext uri="{FF2B5EF4-FFF2-40B4-BE49-F238E27FC236}">
                <a16:creationId xmlns:a16="http://schemas.microsoft.com/office/drawing/2014/main" id="{55E69F5E-AA64-EB3C-A586-7CEF0533EB29}"/>
              </a:ext>
            </a:extLst>
          </p:cNvPr>
          <p:cNvPicPr>
            <a:picLocks noChangeAspect="1"/>
          </p:cNvPicPr>
          <p:nvPr/>
        </p:nvPicPr>
        <p:blipFill>
          <a:blip r:embed="rId2"/>
          <a:stretch>
            <a:fillRect/>
          </a:stretch>
        </p:blipFill>
        <p:spPr>
          <a:xfrm>
            <a:off x="6364416" y="1447732"/>
            <a:ext cx="4359018" cy="1562235"/>
          </a:xfrm>
          <a:prstGeom prst="rect">
            <a:avLst/>
          </a:prstGeom>
        </p:spPr>
      </p:pic>
      <p:sp>
        <p:nvSpPr>
          <p:cNvPr id="10" name="TextBox 9">
            <a:extLst>
              <a:ext uri="{FF2B5EF4-FFF2-40B4-BE49-F238E27FC236}">
                <a16:creationId xmlns:a16="http://schemas.microsoft.com/office/drawing/2014/main" id="{E591D9AA-F481-C2BD-0B24-0953B6FDA2B7}"/>
              </a:ext>
            </a:extLst>
          </p:cNvPr>
          <p:cNvSpPr txBox="1"/>
          <p:nvPr/>
        </p:nvSpPr>
        <p:spPr>
          <a:xfrm>
            <a:off x="6364416" y="3009967"/>
            <a:ext cx="6096000" cy="369332"/>
          </a:xfrm>
          <a:prstGeom prst="rect">
            <a:avLst/>
          </a:prstGeom>
          <a:noFill/>
          <a:ln>
            <a:solidFill>
              <a:schemeClr val="bg2"/>
            </a:solidFill>
          </a:ln>
        </p:spPr>
        <p:txBody>
          <a:bodyPr wrap="square">
            <a:spAutoFit/>
          </a:bodyPr>
          <a:lstStyle/>
          <a:p>
            <a:r>
              <a:rPr lang="en-US" dirty="0"/>
              <a:t>1</a:t>
            </a:r>
          </a:p>
        </p:txBody>
      </p:sp>
      <p:pic>
        <p:nvPicPr>
          <p:cNvPr id="14" name="Picture 13">
            <a:extLst>
              <a:ext uri="{FF2B5EF4-FFF2-40B4-BE49-F238E27FC236}">
                <a16:creationId xmlns:a16="http://schemas.microsoft.com/office/drawing/2014/main" id="{14623D46-5B85-A14E-966D-12BA9670D622}"/>
              </a:ext>
            </a:extLst>
          </p:cNvPr>
          <p:cNvPicPr>
            <a:picLocks noChangeAspect="1"/>
          </p:cNvPicPr>
          <p:nvPr/>
        </p:nvPicPr>
        <p:blipFill>
          <a:blip r:embed="rId3"/>
          <a:stretch>
            <a:fillRect/>
          </a:stretch>
        </p:blipFill>
        <p:spPr>
          <a:xfrm>
            <a:off x="6037068" y="3590921"/>
            <a:ext cx="5383633" cy="1476379"/>
          </a:xfrm>
          <a:prstGeom prst="rect">
            <a:avLst/>
          </a:prstGeom>
        </p:spPr>
      </p:pic>
      <p:sp>
        <p:nvSpPr>
          <p:cNvPr id="16" name="TextBox 15">
            <a:extLst>
              <a:ext uri="{FF2B5EF4-FFF2-40B4-BE49-F238E27FC236}">
                <a16:creationId xmlns:a16="http://schemas.microsoft.com/office/drawing/2014/main" id="{D469BB90-E0E2-079B-189C-468E6135161B}"/>
              </a:ext>
            </a:extLst>
          </p:cNvPr>
          <p:cNvSpPr txBox="1"/>
          <p:nvPr/>
        </p:nvSpPr>
        <p:spPr>
          <a:xfrm>
            <a:off x="6037068" y="5097054"/>
            <a:ext cx="6234112" cy="369332"/>
          </a:xfrm>
          <a:prstGeom prst="rect">
            <a:avLst/>
          </a:prstGeom>
          <a:noFill/>
          <a:ln>
            <a:solidFill>
              <a:schemeClr val="bg2"/>
            </a:solidFill>
          </a:ln>
        </p:spPr>
        <p:txBody>
          <a:bodyPr wrap="square">
            <a:spAutoFit/>
          </a:bodyPr>
          <a:lstStyle/>
          <a:p>
            <a:r>
              <a:rPr lang="en-US" dirty="0"/>
              <a:t>2</a:t>
            </a:r>
          </a:p>
        </p:txBody>
      </p:sp>
    </p:spTree>
    <p:extLst>
      <p:ext uri="{BB962C8B-B14F-4D97-AF65-F5344CB8AC3E}">
        <p14:creationId xmlns:p14="http://schemas.microsoft.com/office/powerpoint/2010/main" val="276187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041F1-F72F-1AAC-1AC5-7459A17017FA}"/>
              </a:ext>
            </a:extLst>
          </p:cNvPr>
          <p:cNvSpPr>
            <a:spLocks noGrp="1"/>
          </p:cNvSpPr>
          <p:nvPr>
            <p:ph idx="1"/>
          </p:nvPr>
        </p:nvSpPr>
        <p:spPr>
          <a:xfrm>
            <a:off x="838200" y="2057400"/>
            <a:ext cx="4732176" cy="4873625"/>
          </a:xfrm>
        </p:spPr>
        <p:txBody>
          <a:bodyPr>
            <a:normAutofit/>
          </a:bodyPr>
          <a:lstStyle/>
          <a:p>
            <a:r>
              <a:rPr lang="en-US" sz="2000" dirty="0"/>
              <a:t>To search for more than one value, use an array with the specified values.</a:t>
            </a:r>
          </a:p>
        </p:txBody>
      </p:sp>
      <p:sp>
        <p:nvSpPr>
          <p:cNvPr id="5" name="Date Placeholder 4">
            <a:extLst>
              <a:ext uri="{FF2B5EF4-FFF2-40B4-BE49-F238E27FC236}">
                <a16:creationId xmlns:a16="http://schemas.microsoft.com/office/drawing/2014/main" id="{210F8ABC-FD9E-AE0C-2131-5939A9668BBD}"/>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50451D0A-1743-AF32-9BEC-1FAD45469A4C}"/>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2CBA0709-9CB1-2D17-D041-D8463E58B262}"/>
              </a:ext>
            </a:extLst>
          </p:cNvPr>
          <p:cNvSpPr>
            <a:spLocks noGrp="1"/>
          </p:cNvSpPr>
          <p:nvPr>
            <p:ph type="sldNum" sz="quarter" idx="12"/>
          </p:nvPr>
        </p:nvSpPr>
        <p:spPr/>
        <p:txBody>
          <a:bodyPr/>
          <a:lstStyle/>
          <a:p>
            <a:fld id="{C62155A9-2BEA-4E1A-A809-3AB570F0F126}" type="slidenum">
              <a:rPr lang="en-US" smtClean="0"/>
              <a:pPr/>
              <a:t>49</a:t>
            </a:fld>
            <a:endParaRPr lang="en-US"/>
          </a:p>
        </p:txBody>
      </p:sp>
      <p:pic>
        <p:nvPicPr>
          <p:cNvPr id="12" name="Picture 11">
            <a:extLst>
              <a:ext uri="{FF2B5EF4-FFF2-40B4-BE49-F238E27FC236}">
                <a16:creationId xmlns:a16="http://schemas.microsoft.com/office/drawing/2014/main" id="{4AF4933D-50FE-AB88-FAEF-14A4BCCD30F9}"/>
              </a:ext>
            </a:extLst>
          </p:cNvPr>
          <p:cNvPicPr>
            <a:picLocks noChangeAspect="1"/>
          </p:cNvPicPr>
          <p:nvPr/>
        </p:nvPicPr>
        <p:blipFill>
          <a:blip r:embed="rId2"/>
          <a:stretch>
            <a:fillRect/>
          </a:stretch>
        </p:blipFill>
        <p:spPr>
          <a:xfrm>
            <a:off x="6248139" y="1476313"/>
            <a:ext cx="3658121" cy="2038411"/>
          </a:xfrm>
          <a:prstGeom prst="rect">
            <a:avLst/>
          </a:prstGeom>
        </p:spPr>
      </p:pic>
      <p:sp>
        <p:nvSpPr>
          <p:cNvPr id="20" name="TextBox 19">
            <a:extLst>
              <a:ext uri="{FF2B5EF4-FFF2-40B4-BE49-F238E27FC236}">
                <a16:creationId xmlns:a16="http://schemas.microsoft.com/office/drawing/2014/main" id="{4DE75B10-F6E8-40F7-7F4C-E44DD3FF6D25}"/>
              </a:ext>
            </a:extLst>
          </p:cNvPr>
          <p:cNvSpPr txBox="1"/>
          <p:nvPr/>
        </p:nvSpPr>
        <p:spPr>
          <a:xfrm>
            <a:off x="6248139" y="3514724"/>
            <a:ext cx="6096000" cy="369332"/>
          </a:xfrm>
          <a:prstGeom prst="rect">
            <a:avLst/>
          </a:prstGeom>
          <a:noFill/>
          <a:ln>
            <a:solidFill>
              <a:schemeClr val="bg2"/>
            </a:solidFill>
          </a:ln>
        </p:spPr>
        <p:txBody>
          <a:bodyPr wrap="square">
            <a:spAutoFit/>
          </a:bodyPr>
          <a:lstStyle/>
          <a:p>
            <a:r>
              <a:rPr lang="en-US" dirty="0"/>
              <a:t>[1 2 3]</a:t>
            </a:r>
          </a:p>
        </p:txBody>
      </p:sp>
    </p:spTree>
    <p:extLst>
      <p:ext uri="{BB962C8B-B14F-4D97-AF65-F5344CB8AC3E}">
        <p14:creationId xmlns:p14="http://schemas.microsoft.com/office/powerpoint/2010/main" val="217469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B590-0CD6-3BF6-1134-582B98FC976C}"/>
              </a:ext>
            </a:extLst>
          </p:cNvPr>
          <p:cNvSpPr>
            <a:spLocks noGrp="1"/>
          </p:cNvSpPr>
          <p:nvPr>
            <p:ph type="title"/>
          </p:nvPr>
        </p:nvSpPr>
        <p:spPr/>
        <p:txBody>
          <a:bodyPr/>
          <a:lstStyle/>
          <a:p>
            <a:r>
              <a:rPr lang="en-US" dirty="0"/>
              <a:t>NumPy vs List?</a:t>
            </a:r>
          </a:p>
        </p:txBody>
      </p:sp>
      <p:sp>
        <p:nvSpPr>
          <p:cNvPr id="3" name="Text Placeholder 2">
            <a:extLst>
              <a:ext uri="{FF2B5EF4-FFF2-40B4-BE49-F238E27FC236}">
                <a16:creationId xmlns:a16="http://schemas.microsoft.com/office/drawing/2014/main" id="{D5C0B79B-47E1-7C0E-04A8-F5AC32BFEADC}"/>
              </a:ext>
            </a:extLst>
          </p:cNvPr>
          <p:cNvSpPr>
            <a:spLocks noGrp="1"/>
          </p:cNvSpPr>
          <p:nvPr>
            <p:ph type="body" idx="1"/>
          </p:nvPr>
        </p:nvSpPr>
        <p:spPr/>
        <p:txBody>
          <a:bodyPr/>
          <a:lstStyle/>
          <a:p>
            <a:r>
              <a:rPr lang="en-US" dirty="0"/>
              <a:t>NumPy array</a:t>
            </a:r>
          </a:p>
        </p:txBody>
      </p:sp>
      <p:sp>
        <p:nvSpPr>
          <p:cNvPr id="4" name="Content Placeholder 3">
            <a:extLst>
              <a:ext uri="{FF2B5EF4-FFF2-40B4-BE49-F238E27FC236}">
                <a16:creationId xmlns:a16="http://schemas.microsoft.com/office/drawing/2014/main" id="{EB097D56-8454-1253-6940-2C8C7AC0F9DA}"/>
              </a:ext>
            </a:extLst>
          </p:cNvPr>
          <p:cNvSpPr>
            <a:spLocks noGrp="1"/>
          </p:cNvSpPr>
          <p:nvPr>
            <p:ph sz="half" idx="2"/>
          </p:nvPr>
        </p:nvSpPr>
        <p:spPr/>
        <p:txBody>
          <a:bodyPr/>
          <a:lstStyle/>
          <a:p>
            <a:r>
              <a:rPr lang="en-US" dirty="0"/>
              <a:t>Collection of homogeneous data-types.</a:t>
            </a:r>
          </a:p>
          <a:p>
            <a:r>
              <a:rPr lang="en-US" dirty="0"/>
              <a:t>Store data in contiguous memory locations.</a:t>
            </a:r>
          </a:p>
          <a:p>
            <a:r>
              <a:rPr lang="en-US" dirty="0"/>
              <a:t>Smaller memory consumption.</a:t>
            </a:r>
          </a:p>
          <a:p>
            <a:r>
              <a:rPr lang="en-US" dirty="0"/>
              <a:t>Better runtime behavior.</a:t>
            </a:r>
          </a:p>
        </p:txBody>
      </p:sp>
      <p:sp>
        <p:nvSpPr>
          <p:cNvPr id="5" name="Text Placeholder 4">
            <a:extLst>
              <a:ext uri="{FF2B5EF4-FFF2-40B4-BE49-F238E27FC236}">
                <a16:creationId xmlns:a16="http://schemas.microsoft.com/office/drawing/2014/main" id="{F334AB1F-83C3-A06C-D932-C1BA88430859}"/>
              </a:ext>
            </a:extLst>
          </p:cNvPr>
          <p:cNvSpPr>
            <a:spLocks noGrp="1"/>
          </p:cNvSpPr>
          <p:nvPr>
            <p:ph type="body" sz="quarter" idx="3"/>
          </p:nvPr>
        </p:nvSpPr>
        <p:spPr/>
        <p:txBody>
          <a:bodyPr/>
          <a:lstStyle/>
          <a:p>
            <a:r>
              <a:rPr lang="en-US" dirty="0"/>
              <a:t>List</a:t>
            </a:r>
          </a:p>
        </p:txBody>
      </p:sp>
      <p:sp>
        <p:nvSpPr>
          <p:cNvPr id="6" name="Content Placeholder 5">
            <a:extLst>
              <a:ext uri="{FF2B5EF4-FFF2-40B4-BE49-F238E27FC236}">
                <a16:creationId xmlns:a16="http://schemas.microsoft.com/office/drawing/2014/main" id="{11EE6D59-7BA3-67C5-92E1-58F48179DD55}"/>
              </a:ext>
            </a:extLst>
          </p:cNvPr>
          <p:cNvSpPr>
            <a:spLocks noGrp="1"/>
          </p:cNvSpPr>
          <p:nvPr>
            <p:ph sz="quarter" idx="4"/>
          </p:nvPr>
        </p:nvSpPr>
        <p:spPr/>
        <p:txBody>
          <a:bodyPr/>
          <a:lstStyle/>
          <a:p>
            <a:r>
              <a:rPr lang="en-US" dirty="0"/>
              <a:t>Collections of heterogeneous data types.</a:t>
            </a:r>
          </a:p>
          <a:p>
            <a:r>
              <a:rPr lang="en-US" dirty="0"/>
              <a:t>Store data in non-contiguous memory locations.</a:t>
            </a:r>
          </a:p>
          <a:p>
            <a:r>
              <a:rPr lang="en-US" dirty="0"/>
              <a:t>Core python.</a:t>
            </a:r>
          </a:p>
        </p:txBody>
      </p:sp>
      <p:sp>
        <p:nvSpPr>
          <p:cNvPr id="7" name="Date Placeholder 6">
            <a:extLst>
              <a:ext uri="{FF2B5EF4-FFF2-40B4-BE49-F238E27FC236}">
                <a16:creationId xmlns:a16="http://schemas.microsoft.com/office/drawing/2014/main" id="{66E8C5CB-EB56-957A-2B81-BABD4E1F752A}"/>
              </a:ext>
            </a:extLst>
          </p:cNvPr>
          <p:cNvSpPr>
            <a:spLocks noGrp="1"/>
          </p:cNvSpPr>
          <p:nvPr>
            <p:ph type="dt" sz="half" idx="10"/>
          </p:nvPr>
        </p:nvSpPr>
        <p:spPr/>
        <p:txBody>
          <a:bodyPr/>
          <a:lstStyle/>
          <a:p>
            <a:r>
              <a:rPr lang="en-US"/>
              <a:t>12/14/2022</a:t>
            </a:r>
          </a:p>
        </p:txBody>
      </p:sp>
      <p:sp>
        <p:nvSpPr>
          <p:cNvPr id="8" name="Footer Placeholder 7">
            <a:extLst>
              <a:ext uri="{FF2B5EF4-FFF2-40B4-BE49-F238E27FC236}">
                <a16:creationId xmlns:a16="http://schemas.microsoft.com/office/drawing/2014/main" id="{A393735C-7501-2EAE-B114-F84E6F53AC94}"/>
              </a:ext>
            </a:extLst>
          </p:cNvPr>
          <p:cNvSpPr>
            <a:spLocks noGrp="1"/>
          </p:cNvSpPr>
          <p:nvPr>
            <p:ph type="ftr" sz="quarter" idx="11"/>
          </p:nvPr>
        </p:nvSpPr>
        <p:spPr/>
        <p:txBody>
          <a:bodyPr/>
          <a:lstStyle/>
          <a:p>
            <a:r>
              <a:rPr lang="en-US"/>
              <a:t>Pham Trung Kien - Python NumPy</a:t>
            </a:r>
            <a:endParaRPr lang="en-US" dirty="0"/>
          </a:p>
        </p:txBody>
      </p:sp>
      <p:sp>
        <p:nvSpPr>
          <p:cNvPr id="9" name="Slide Number Placeholder 8">
            <a:extLst>
              <a:ext uri="{FF2B5EF4-FFF2-40B4-BE49-F238E27FC236}">
                <a16:creationId xmlns:a16="http://schemas.microsoft.com/office/drawing/2014/main" id="{4392CC6C-5607-9A27-77D2-CFE904524837}"/>
              </a:ext>
            </a:extLst>
          </p:cNvPr>
          <p:cNvSpPr>
            <a:spLocks noGrp="1"/>
          </p:cNvSpPr>
          <p:nvPr>
            <p:ph type="sldNum" sz="quarter" idx="12"/>
          </p:nvPr>
        </p:nvSpPr>
        <p:spPr/>
        <p:txBody>
          <a:bodyPr/>
          <a:lstStyle/>
          <a:p>
            <a:fld id="{C62155A9-2BEA-4E1A-A809-3AB570F0F126}" type="slidenum">
              <a:rPr lang="en-US" smtClean="0"/>
              <a:pPr/>
              <a:t>5</a:t>
            </a:fld>
            <a:endParaRPr lang="en-US"/>
          </a:p>
        </p:txBody>
      </p:sp>
    </p:spTree>
    <p:extLst>
      <p:ext uri="{BB962C8B-B14F-4D97-AF65-F5344CB8AC3E}">
        <p14:creationId xmlns:p14="http://schemas.microsoft.com/office/powerpoint/2010/main" val="8095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F5C032-CD53-AF17-341F-A9B9ECE58E2E}"/>
              </a:ext>
            </a:extLst>
          </p:cNvPr>
          <p:cNvSpPr>
            <a:spLocks noGrp="1"/>
          </p:cNvSpPr>
          <p:nvPr>
            <p:ph type="title"/>
          </p:nvPr>
        </p:nvSpPr>
        <p:spPr/>
        <p:txBody>
          <a:bodyPr/>
          <a:lstStyle/>
          <a:p>
            <a:r>
              <a:rPr lang="en-US" dirty="0"/>
              <a:t>NumPy Sorting Arrays</a:t>
            </a:r>
          </a:p>
        </p:txBody>
      </p:sp>
      <p:sp>
        <p:nvSpPr>
          <p:cNvPr id="13" name="Content Placeholder 12">
            <a:extLst>
              <a:ext uri="{FF2B5EF4-FFF2-40B4-BE49-F238E27FC236}">
                <a16:creationId xmlns:a16="http://schemas.microsoft.com/office/drawing/2014/main" id="{2E5DB812-A138-2E19-9414-6ED3E3DCBB28}"/>
              </a:ext>
            </a:extLst>
          </p:cNvPr>
          <p:cNvSpPr>
            <a:spLocks noGrp="1"/>
          </p:cNvSpPr>
          <p:nvPr>
            <p:ph sz="half" idx="1"/>
          </p:nvPr>
        </p:nvSpPr>
        <p:spPr/>
        <p:txBody>
          <a:bodyPr/>
          <a:lstStyle/>
          <a:p>
            <a:r>
              <a:rPr lang="en-US" dirty="0"/>
              <a:t>Sorting means putting elements in an ordered sequence.</a:t>
            </a:r>
          </a:p>
          <a:p>
            <a:r>
              <a:rPr lang="en-US" dirty="0"/>
              <a:t>The NumPy </a:t>
            </a:r>
            <a:r>
              <a:rPr lang="en-US" dirty="0" err="1"/>
              <a:t>ndarray</a:t>
            </a:r>
            <a:r>
              <a:rPr lang="en-US" dirty="0"/>
              <a:t> object has a function called </a:t>
            </a:r>
            <a:r>
              <a:rPr lang="en-US" b="0" i="0" dirty="0">
                <a:solidFill>
                  <a:srgbClr val="DC143C"/>
                </a:solidFill>
                <a:effectLst/>
                <a:latin typeface="Consolas" panose="020B0609020204030204" pitchFamily="49" charset="0"/>
              </a:rPr>
              <a:t>sort()</a:t>
            </a:r>
            <a:r>
              <a:rPr lang="en-US" dirty="0"/>
              <a:t>, that will sort a specified array.</a:t>
            </a:r>
          </a:p>
        </p:txBody>
      </p:sp>
      <p:pic>
        <p:nvPicPr>
          <p:cNvPr id="16" name="Content Placeholder 15">
            <a:extLst>
              <a:ext uri="{FF2B5EF4-FFF2-40B4-BE49-F238E27FC236}">
                <a16:creationId xmlns:a16="http://schemas.microsoft.com/office/drawing/2014/main" id="{79C6F9A2-19AD-BB29-53FA-1BFDA7C57EDD}"/>
              </a:ext>
            </a:extLst>
          </p:cNvPr>
          <p:cNvPicPr>
            <a:picLocks noGrp="1" noChangeAspect="1"/>
          </p:cNvPicPr>
          <p:nvPr>
            <p:ph sz="half" idx="2"/>
          </p:nvPr>
        </p:nvPicPr>
        <p:blipFill>
          <a:blip r:embed="rId2"/>
          <a:stretch>
            <a:fillRect/>
          </a:stretch>
        </p:blipFill>
        <p:spPr>
          <a:xfrm>
            <a:off x="6873147" y="1384314"/>
            <a:ext cx="3745540" cy="1759470"/>
          </a:xfrm>
        </p:spPr>
      </p:pic>
      <p:sp>
        <p:nvSpPr>
          <p:cNvPr id="5" name="Date Placeholder 4">
            <a:extLst>
              <a:ext uri="{FF2B5EF4-FFF2-40B4-BE49-F238E27FC236}">
                <a16:creationId xmlns:a16="http://schemas.microsoft.com/office/drawing/2014/main" id="{9BBCBBF8-A9F8-81AA-BC94-666ADB68C2C2}"/>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8DE6FAD6-6EAB-8ADF-AC9D-B7BF93797DC2}"/>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6B652D3A-5696-2A4F-9CDF-760A6668F610}"/>
              </a:ext>
            </a:extLst>
          </p:cNvPr>
          <p:cNvSpPr>
            <a:spLocks noGrp="1"/>
          </p:cNvSpPr>
          <p:nvPr>
            <p:ph type="sldNum" sz="quarter" idx="12"/>
          </p:nvPr>
        </p:nvSpPr>
        <p:spPr/>
        <p:txBody>
          <a:bodyPr/>
          <a:lstStyle/>
          <a:p>
            <a:fld id="{C62155A9-2BEA-4E1A-A809-3AB570F0F126}" type="slidenum">
              <a:rPr lang="en-US" smtClean="0"/>
              <a:pPr/>
              <a:t>50</a:t>
            </a:fld>
            <a:endParaRPr lang="en-US"/>
          </a:p>
        </p:txBody>
      </p:sp>
      <p:sp>
        <p:nvSpPr>
          <p:cNvPr id="20" name="TextBox 19">
            <a:extLst>
              <a:ext uri="{FF2B5EF4-FFF2-40B4-BE49-F238E27FC236}">
                <a16:creationId xmlns:a16="http://schemas.microsoft.com/office/drawing/2014/main" id="{46DB112C-C268-43FF-89AC-83A8C89A4309}"/>
              </a:ext>
            </a:extLst>
          </p:cNvPr>
          <p:cNvSpPr txBox="1"/>
          <p:nvPr/>
        </p:nvSpPr>
        <p:spPr>
          <a:xfrm>
            <a:off x="6873147" y="3143784"/>
            <a:ext cx="6096000" cy="369332"/>
          </a:xfrm>
          <a:prstGeom prst="rect">
            <a:avLst/>
          </a:prstGeom>
          <a:noFill/>
          <a:ln>
            <a:solidFill>
              <a:schemeClr val="bg2"/>
            </a:solidFill>
          </a:ln>
        </p:spPr>
        <p:txBody>
          <a:bodyPr wrap="square">
            <a:spAutoFit/>
          </a:bodyPr>
          <a:lstStyle/>
          <a:p>
            <a:r>
              <a:rPr lang="en-US" dirty="0"/>
              <a:t>[0 1 2 3]</a:t>
            </a:r>
          </a:p>
        </p:txBody>
      </p:sp>
      <p:sp>
        <p:nvSpPr>
          <p:cNvPr id="22" name="TextBox 21">
            <a:extLst>
              <a:ext uri="{FF2B5EF4-FFF2-40B4-BE49-F238E27FC236}">
                <a16:creationId xmlns:a16="http://schemas.microsoft.com/office/drawing/2014/main" id="{47603FA3-B8EE-2262-FC8D-F54B684F7FB3}"/>
              </a:ext>
            </a:extLst>
          </p:cNvPr>
          <p:cNvSpPr txBox="1"/>
          <p:nvPr/>
        </p:nvSpPr>
        <p:spPr>
          <a:xfrm>
            <a:off x="6019800" y="5305535"/>
            <a:ext cx="6491286" cy="646331"/>
          </a:xfrm>
          <a:prstGeom prst="rect">
            <a:avLst/>
          </a:prstGeom>
          <a:noFill/>
          <a:ln>
            <a:solidFill>
              <a:schemeClr val="bg2"/>
            </a:solidFill>
          </a:ln>
        </p:spPr>
        <p:txBody>
          <a:bodyPr wrap="square">
            <a:spAutoFit/>
          </a:bodyPr>
          <a:lstStyle/>
          <a:p>
            <a:r>
              <a:rPr lang="en-US" dirty="0"/>
              <a:t>[[2 3 4]</a:t>
            </a:r>
          </a:p>
          <a:p>
            <a:r>
              <a:rPr lang="en-US" dirty="0"/>
              <a:t> [0 1 5]]</a:t>
            </a:r>
          </a:p>
        </p:txBody>
      </p:sp>
      <p:pic>
        <p:nvPicPr>
          <p:cNvPr id="24" name="Picture 23">
            <a:extLst>
              <a:ext uri="{FF2B5EF4-FFF2-40B4-BE49-F238E27FC236}">
                <a16:creationId xmlns:a16="http://schemas.microsoft.com/office/drawing/2014/main" id="{74FD740A-2E32-4E01-0E65-B0E41611034C}"/>
              </a:ext>
            </a:extLst>
          </p:cNvPr>
          <p:cNvPicPr>
            <a:picLocks noChangeAspect="1"/>
          </p:cNvPicPr>
          <p:nvPr/>
        </p:nvPicPr>
        <p:blipFill>
          <a:blip r:embed="rId3"/>
          <a:stretch>
            <a:fillRect/>
          </a:stretch>
        </p:blipFill>
        <p:spPr>
          <a:xfrm>
            <a:off x="6019800" y="3656085"/>
            <a:ext cx="4383571" cy="1643839"/>
          </a:xfrm>
          <a:prstGeom prst="rect">
            <a:avLst/>
          </a:prstGeom>
        </p:spPr>
      </p:pic>
    </p:spTree>
    <p:extLst>
      <p:ext uri="{BB962C8B-B14F-4D97-AF65-F5344CB8AC3E}">
        <p14:creationId xmlns:p14="http://schemas.microsoft.com/office/powerpoint/2010/main" val="306444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FEC2-C904-D2EF-33E6-5E1F6175F649}"/>
              </a:ext>
            </a:extLst>
          </p:cNvPr>
          <p:cNvSpPr>
            <a:spLocks noGrp="1"/>
          </p:cNvSpPr>
          <p:nvPr>
            <p:ph type="title"/>
          </p:nvPr>
        </p:nvSpPr>
        <p:spPr/>
        <p:txBody>
          <a:bodyPr/>
          <a:lstStyle/>
          <a:p>
            <a:r>
              <a:rPr lang="en-US" dirty="0"/>
              <a:t>NumPy Filter Array</a:t>
            </a:r>
          </a:p>
        </p:txBody>
      </p:sp>
      <p:sp>
        <p:nvSpPr>
          <p:cNvPr id="3" name="Content Placeholder 2">
            <a:extLst>
              <a:ext uri="{FF2B5EF4-FFF2-40B4-BE49-F238E27FC236}">
                <a16:creationId xmlns:a16="http://schemas.microsoft.com/office/drawing/2014/main" id="{D684117B-FB3C-E47A-7673-31F2F3A06B8D}"/>
              </a:ext>
            </a:extLst>
          </p:cNvPr>
          <p:cNvSpPr>
            <a:spLocks noGrp="1"/>
          </p:cNvSpPr>
          <p:nvPr>
            <p:ph sz="half" idx="1"/>
          </p:nvPr>
        </p:nvSpPr>
        <p:spPr/>
        <p:txBody>
          <a:bodyPr>
            <a:normAutofit/>
          </a:bodyPr>
          <a:lstStyle/>
          <a:p>
            <a:r>
              <a:rPr lang="en-US" sz="2400" dirty="0"/>
              <a:t>Getting some elements out of an existing array and creating a new array out of them is called filtering.</a:t>
            </a:r>
          </a:p>
          <a:p>
            <a:r>
              <a:rPr lang="en-US" sz="2400" dirty="0"/>
              <a:t>Using a </a:t>
            </a:r>
            <a:r>
              <a:rPr lang="en-US" sz="2400" dirty="0" err="1"/>
              <a:t>boolean</a:t>
            </a:r>
            <a:r>
              <a:rPr lang="en-US" sz="2400" dirty="0"/>
              <a:t> index list to fill the array</a:t>
            </a:r>
          </a:p>
          <a:p>
            <a:pPr lvl="1"/>
            <a:r>
              <a:rPr lang="en-US" sz="2000" dirty="0"/>
              <a:t>If the value at an index is True that element is contained in the filtered array, if the value at that index is False that element is excluded from the filtered array.</a:t>
            </a:r>
          </a:p>
        </p:txBody>
      </p:sp>
      <p:pic>
        <p:nvPicPr>
          <p:cNvPr id="11" name="Content Placeholder 10">
            <a:extLst>
              <a:ext uri="{FF2B5EF4-FFF2-40B4-BE49-F238E27FC236}">
                <a16:creationId xmlns:a16="http://schemas.microsoft.com/office/drawing/2014/main" id="{B6EC9F64-648E-2665-CC84-A659E3EB043A}"/>
              </a:ext>
            </a:extLst>
          </p:cNvPr>
          <p:cNvPicPr>
            <a:picLocks noGrp="1" noChangeAspect="1"/>
          </p:cNvPicPr>
          <p:nvPr>
            <p:ph sz="half" idx="2"/>
          </p:nvPr>
        </p:nvPicPr>
        <p:blipFill>
          <a:blip r:embed="rId2"/>
          <a:stretch>
            <a:fillRect/>
          </a:stretch>
        </p:blipFill>
        <p:spPr>
          <a:xfrm>
            <a:off x="6612250" y="619126"/>
            <a:ext cx="4339600" cy="3144836"/>
          </a:xfrm>
        </p:spPr>
      </p:pic>
      <p:sp>
        <p:nvSpPr>
          <p:cNvPr id="5" name="Date Placeholder 4">
            <a:extLst>
              <a:ext uri="{FF2B5EF4-FFF2-40B4-BE49-F238E27FC236}">
                <a16:creationId xmlns:a16="http://schemas.microsoft.com/office/drawing/2014/main" id="{12AEA49A-36D9-AA16-28E9-7E90AC42AE95}"/>
              </a:ext>
            </a:extLst>
          </p:cNvPr>
          <p:cNvSpPr>
            <a:spLocks noGrp="1"/>
          </p:cNvSpPr>
          <p:nvPr>
            <p:ph type="dt" sz="half" idx="10"/>
          </p:nvPr>
        </p:nvSpPr>
        <p:spPr/>
        <p:txBody>
          <a:bodyPr/>
          <a:lstStyle/>
          <a:p>
            <a:r>
              <a:rPr lang="en-US"/>
              <a:t>12/14/2022</a:t>
            </a:r>
          </a:p>
        </p:txBody>
      </p:sp>
      <p:sp>
        <p:nvSpPr>
          <p:cNvPr id="6" name="Footer Placeholder 5">
            <a:extLst>
              <a:ext uri="{FF2B5EF4-FFF2-40B4-BE49-F238E27FC236}">
                <a16:creationId xmlns:a16="http://schemas.microsoft.com/office/drawing/2014/main" id="{1D2A2B24-2879-76A5-9A36-C63648087995}"/>
              </a:ext>
            </a:extLst>
          </p:cNvPr>
          <p:cNvSpPr>
            <a:spLocks noGrp="1"/>
          </p:cNvSpPr>
          <p:nvPr>
            <p:ph type="ftr" sz="quarter" idx="11"/>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343FDC1C-9161-AE62-77F5-A751CDDA6C22}"/>
              </a:ext>
            </a:extLst>
          </p:cNvPr>
          <p:cNvSpPr>
            <a:spLocks noGrp="1"/>
          </p:cNvSpPr>
          <p:nvPr>
            <p:ph type="sldNum" sz="quarter" idx="12"/>
          </p:nvPr>
        </p:nvSpPr>
        <p:spPr/>
        <p:txBody>
          <a:bodyPr/>
          <a:lstStyle/>
          <a:p>
            <a:fld id="{C62155A9-2BEA-4E1A-A809-3AB570F0F126}" type="slidenum">
              <a:rPr lang="en-US" smtClean="0"/>
              <a:pPr/>
              <a:t>51</a:t>
            </a:fld>
            <a:endParaRPr lang="en-US"/>
          </a:p>
        </p:txBody>
      </p:sp>
      <p:sp>
        <p:nvSpPr>
          <p:cNvPr id="13" name="TextBox 12">
            <a:extLst>
              <a:ext uri="{FF2B5EF4-FFF2-40B4-BE49-F238E27FC236}">
                <a16:creationId xmlns:a16="http://schemas.microsoft.com/office/drawing/2014/main" id="{B1CC2E2B-8FEE-A01F-B25C-9A6E2BF1B001}"/>
              </a:ext>
            </a:extLst>
          </p:cNvPr>
          <p:cNvSpPr txBox="1"/>
          <p:nvPr/>
        </p:nvSpPr>
        <p:spPr>
          <a:xfrm>
            <a:off x="6621677" y="3758683"/>
            <a:ext cx="6096000" cy="369332"/>
          </a:xfrm>
          <a:prstGeom prst="rect">
            <a:avLst/>
          </a:prstGeom>
          <a:noFill/>
          <a:ln>
            <a:solidFill>
              <a:schemeClr val="bg2"/>
            </a:solidFill>
          </a:ln>
        </p:spPr>
        <p:txBody>
          <a:bodyPr wrap="square">
            <a:spAutoFit/>
          </a:bodyPr>
          <a:lstStyle/>
          <a:p>
            <a:r>
              <a:rPr lang="en-US" dirty="0"/>
              <a:t>[41 43]</a:t>
            </a:r>
          </a:p>
        </p:txBody>
      </p:sp>
    </p:spTree>
    <p:extLst>
      <p:ext uri="{BB962C8B-B14F-4D97-AF65-F5344CB8AC3E}">
        <p14:creationId xmlns:p14="http://schemas.microsoft.com/office/powerpoint/2010/main" val="24633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F98D7A8-7AD0-677C-F608-103C9B49527D}"/>
              </a:ext>
            </a:extLst>
          </p:cNvPr>
          <p:cNvSpPr>
            <a:spLocks noGrp="1"/>
          </p:cNvSpPr>
          <p:nvPr>
            <p:ph type="title"/>
          </p:nvPr>
        </p:nvSpPr>
        <p:spPr/>
        <p:txBody>
          <a:bodyPr/>
          <a:lstStyle/>
          <a:p>
            <a:r>
              <a:rPr lang="en-US" dirty="0"/>
              <a:t>Resources</a:t>
            </a:r>
          </a:p>
        </p:txBody>
      </p:sp>
      <p:sp>
        <p:nvSpPr>
          <p:cNvPr id="11" name="Content Placeholder 10">
            <a:extLst>
              <a:ext uri="{FF2B5EF4-FFF2-40B4-BE49-F238E27FC236}">
                <a16:creationId xmlns:a16="http://schemas.microsoft.com/office/drawing/2014/main" id="{57FFBF78-1D5E-74B1-7218-CAEB1612EEFA}"/>
              </a:ext>
            </a:extLst>
          </p:cNvPr>
          <p:cNvSpPr>
            <a:spLocks noGrp="1"/>
          </p:cNvSpPr>
          <p:nvPr>
            <p:ph idx="1"/>
          </p:nvPr>
        </p:nvSpPr>
        <p:spPr/>
        <p:txBody>
          <a:bodyPr/>
          <a:lstStyle/>
          <a:p>
            <a:endParaRPr lang="en-US"/>
          </a:p>
        </p:txBody>
      </p:sp>
      <p:sp>
        <p:nvSpPr>
          <p:cNvPr id="5" name="Date Placeholder 4">
            <a:extLst>
              <a:ext uri="{FF2B5EF4-FFF2-40B4-BE49-F238E27FC236}">
                <a16:creationId xmlns:a16="http://schemas.microsoft.com/office/drawing/2014/main" id="{0B79F4AC-8FF0-024C-A51B-B3DDAF397EFE}"/>
              </a:ext>
            </a:extLst>
          </p:cNvPr>
          <p:cNvSpPr>
            <a:spLocks noGrp="1"/>
          </p:cNvSpPr>
          <p:nvPr>
            <p:ph type="dt" sz="half" idx="2"/>
          </p:nvPr>
        </p:nvSpPr>
        <p:spPr/>
        <p:txBody>
          <a:bodyPr/>
          <a:lstStyle/>
          <a:p>
            <a:r>
              <a:rPr lang="en-US"/>
              <a:t>12/14/2022</a:t>
            </a:r>
          </a:p>
        </p:txBody>
      </p:sp>
      <p:sp>
        <p:nvSpPr>
          <p:cNvPr id="6" name="Footer Placeholder 5">
            <a:extLst>
              <a:ext uri="{FF2B5EF4-FFF2-40B4-BE49-F238E27FC236}">
                <a16:creationId xmlns:a16="http://schemas.microsoft.com/office/drawing/2014/main" id="{2DD827CF-7957-1E98-E0AB-E2CE7B003D45}"/>
              </a:ext>
            </a:extLst>
          </p:cNvPr>
          <p:cNvSpPr>
            <a:spLocks noGrp="1"/>
          </p:cNvSpPr>
          <p:nvPr>
            <p:ph type="ftr" sz="quarter" idx="3"/>
          </p:nvPr>
        </p:nvSpPr>
        <p:spPr/>
        <p:txBody>
          <a:bodyPr/>
          <a:lstStyle/>
          <a:p>
            <a:r>
              <a:rPr lang="en-US"/>
              <a:t>Pham Trung Kien - Python NumPy</a:t>
            </a:r>
            <a:endParaRPr lang="en-US" dirty="0"/>
          </a:p>
        </p:txBody>
      </p:sp>
      <p:sp>
        <p:nvSpPr>
          <p:cNvPr id="7" name="Slide Number Placeholder 6">
            <a:extLst>
              <a:ext uri="{FF2B5EF4-FFF2-40B4-BE49-F238E27FC236}">
                <a16:creationId xmlns:a16="http://schemas.microsoft.com/office/drawing/2014/main" id="{A5008EF7-9F0E-1B83-89B0-5A9FD46AF1D5}"/>
              </a:ext>
            </a:extLst>
          </p:cNvPr>
          <p:cNvSpPr>
            <a:spLocks noGrp="1"/>
          </p:cNvSpPr>
          <p:nvPr>
            <p:ph type="sldNum" sz="quarter" idx="4"/>
          </p:nvPr>
        </p:nvSpPr>
        <p:spPr/>
        <p:txBody>
          <a:bodyPr/>
          <a:lstStyle/>
          <a:p>
            <a:fld id="{C62155A9-2BEA-4E1A-A809-3AB570F0F126}" type="slidenum">
              <a:rPr lang="en-US" smtClean="0"/>
              <a:pPr/>
              <a:t>52</a:t>
            </a:fld>
            <a:endParaRPr lang="en-US"/>
          </a:p>
        </p:txBody>
      </p:sp>
    </p:spTree>
    <p:extLst>
      <p:ext uri="{BB962C8B-B14F-4D97-AF65-F5344CB8AC3E}">
        <p14:creationId xmlns:p14="http://schemas.microsoft.com/office/powerpoint/2010/main" val="276278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3D090D2-DC4F-DDD9-A85C-CA181964831B}"/>
              </a:ext>
            </a:extLst>
          </p:cNvPr>
          <p:cNvSpPr>
            <a:spLocks noGrp="1"/>
          </p:cNvSpPr>
          <p:nvPr>
            <p:ph type="ctrTitle"/>
          </p:nvPr>
        </p:nvSpPr>
        <p:spPr/>
        <p:txBody>
          <a:bodyPr/>
          <a:lstStyle/>
          <a:p>
            <a:r>
              <a:rPr lang="en-US" dirty="0"/>
              <a:t>2. Install NumPy</a:t>
            </a:r>
          </a:p>
        </p:txBody>
      </p:sp>
      <p:sp>
        <p:nvSpPr>
          <p:cNvPr id="11" name="Subtitle 10">
            <a:extLst>
              <a:ext uri="{FF2B5EF4-FFF2-40B4-BE49-F238E27FC236}">
                <a16:creationId xmlns:a16="http://schemas.microsoft.com/office/drawing/2014/main" id="{1C679859-7796-C9CC-00A6-D6D53A10E111}"/>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2021CE2F-2EDB-EA78-52E2-BA330D73F187}"/>
              </a:ext>
            </a:extLst>
          </p:cNvPr>
          <p:cNvSpPr>
            <a:spLocks noGrp="1"/>
          </p:cNvSpPr>
          <p:nvPr>
            <p:ph type="dt" sz="half" idx="10"/>
          </p:nvPr>
        </p:nvSpPr>
        <p:spPr/>
        <p:txBody>
          <a:bodyPr/>
          <a:lstStyle/>
          <a:p>
            <a:r>
              <a:rPr lang="en-US"/>
              <a:t>12/14/2022</a:t>
            </a:r>
          </a:p>
        </p:txBody>
      </p:sp>
      <p:sp>
        <p:nvSpPr>
          <p:cNvPr id="8" name="Footer Placeholder 7">
            <a:extLst>
              <a:ext uri="{FF2B5EF4-FFF2-40B4-BE49-F238E27FC236}">
                <a16:creationId xmlns:a16="http://schemas.microsoft.com/office/drawing/2014/main" id="{C29B6963-C674-92E3-B5F3-C94F84B168A1}"/>
              </a:ext>
            </a:extLst>
          </p:cNvPr>
          <p:cNvSpPr>
            <a:spLocks noGrp="1"/>
          </p:cNvSpPr>
          <p:nvPr>
            <p:ph type="ftr" sz="quarter" idx="11"/>
          </p:nvPr>
        </p:nvSpPr>
        <p:spPr/>
        <p:txBody>
          <a:bodyPr/>
          <a:lstStyle/>
          <a:p>
            <a:r>
              <a:rPr lang="en-US"/>
              <a:t>Pham Trung Kien - Python NumPy</a:t>
            </a:r>
            <a:endParaRPr lang="en-US" dirty="0"/>
          </a:p>
        </p:txBody>
      </p:sp>
      <p:sp>
        <p:nvSpPr>
          <p:cNvPr id="9" name="Slide Number Placeholder 8">
            <a:extLst>
              <a:ext uri="{FF2B5EF4-FFF2-40B4-BE49-F238E27FC236}">
                <a16:creationId xmlns:a16="http://schemas.microsoft.com/office/drawing/2014/main" id="{0A670F7B-5913-F007-F10F-114E312A7B0D}"/>
              </a:ext>
            </a:extLst>
          </p:cNvPr>
          <p:cNvSpPr>
            <a:spLocks noGrp="1"/>
          </p:cNvSpPr>
          <p:nvPr>
            <p:ph type="sldNum" sz="quarter" idx="12"/>
          </p:nvPr>
        </p:nvSpPr>
        <p:spPr/>
        <p:txBody>
          <a:bodyPr/>
          <a:lstStyle/>
          <a:p>
            <a:fld id="{C62155A9-2BEA-4E1A-A809-3AB570F0F126}" type="slidenum">
              <a:rPr lang="en-US" smtClean="0"/>
              <a:pPr/>
              <a:t>6</a:t>
            </a:fld>
            <a:endParaRPr lang="en-US"/>
          </a:p>
        </p:txBody>
      </p:sp>
    </p:spTree>
    <p:extLst>
      <p:ext uri="{BB962C8B-B14F-4D97-AF65-F5344CB8AC3E}">
        <p14:creationId xmlns:p14="http://schemas.microsoft.com/office/powerpoint/2010/main" val="78035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1ACC-5009-21A1-AB85-5F294590848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81168C-60FC-AE6E-ACF3-A278DA9B9B16}"/>
              </a:ext>
            </a:extLst>
          </p:cNvPr>
          <p:cNvSpPr>
            <a:spLocks noGrp="1"/>
          </p:cNvSpPr>
          <p:nvPr>
            <p:ph idx="1"/>
          </p:nvPr>
        </p:nvSpPr>
        <p:spPr/>
        <p:txBody>
          <a:bodyPr/>
          <a:lstStyle/>
          <a:p>
            <a:r>
              <a:rPr lang="en-US" dirty="0"/>
              <a:t>Require Python and PIP before installing NumPy:</a:t>
            </a:r>
          </a:p>
          <a:p>
            <a:pPr lvl="1"/>
            <a:r>
              <a:rPr lang="en-US" dirty="0"/>
              <a:t>PIP: a package manager for Python packages, or modules</a:t>
            </a:r>
          </a:p>
          <a:p>
            <a:pPr lvl="1"/>
            <a:r>
              <a:rPr lang="en-US" dirty="0"/>
              <a:t>Python version 3.4 or later, PIP is included by default.</a:t>
            </a:r>
          </a:p>
          <a:p>
            <a:endParaRPr lang="en-US" dirty="0"/>
          </a:p>
          <a:p>
            <a:pPr lvl="1"/>
            <a:endParaRPr lang="en-US" dirty="0"/>
          </a:p>
        </p:txBody>
      </p:sp>
      <p:sp>
        <p:nvSpPr>
          <p:cNvPr id="4" name="Date Placeholder 3">
            <a:extLst>
              <a:ext uri="{FF2B5EF4-FFF2-40B4-BE49-F238E27FC236}">
                <a16:creationId xmlns:a16="http://schemas.microsoft.com/office/drawing/2014/main" id="{A4083F31-BAA5-42F9-6DDC-11AAA5C9FD69}"/>
              </a:ext>
            </a:extLst>
          </p:cNvPr>
          <p:cNvSpPr>
            <a:spLocks noGrp="1"/>
          </p:cNvSpPr>
          <p:nvPr>
            <p:ph type="dt" sz="half" idx="2"/>
          </p:nvPr>
        </p:nvSpPr>
        <p:spPr/>
        <p:txBody>
          <a:bodyPr/>
          <a:lstStyle/>
          <a:p>
            <a:r>
              <a:rPr lang="en-US"/>
              <a:t>12/14/2022</a:t>
            </a:r>
          </a:p>
        </p:txBody>
      </p:sp>
      <p:sp>
        <p:nvSpPr>
          <p:cNvPr id="5" name="Footer Placeholder 4">
            <a:extLst>
              <a:ext uri="{FF2B5EF4-FFF2-40B4-BE49-F238E27FC236}">
                <a16:creationId xmlns:a16="http://schemas.microsoft.com/office/drawing/2014/main" id="{F2A11C1C-77B4-8516-5BCF-979C9451026C}"/>
              </a:ext>
            </a:extLst>
          </p:cNvPr>
          <p:cNvSpPr>
            <a:spLocks noGrp="1"/>
          </p:cNvSpPr>
          <p:nvPr>
            <p:ph type="ftr" sz="quarter" idx="3"/>
          </p:nvPr>
        </p:nvSpPr>
        <p:spPr/>
        <p:txBody>
          <a:bodyPr/>
          <a:lstStyle/>
          <a:p>
            <a:r>
              <a:rPr lang="en-US"/>
              <a:t>Pham Trung Kien - Python NumPy</a:t>
            </a:r>
            <a:endParaRPr lang="en-US" dirty="0"/>
          </a:p>
        </p:txBody>
      </p:sp>
      <p:sp>
        <p:nvSpPr>
          <p:cNvPr id="6" name="Slide Number Placeholder 5">
            <a:extLst>
              <a:ext uri="{FF2B5EF4-FFF2-40B4-BE49-F238E27FC236}">
                <a16:creationId xmlns:a16="http://schemas.microsoft.com/office/drawing/2014/main" id="{219AFE83-62B3-50DB-C8FB-60CC1D778829}"/>
              </a:ext>
            </a:extLst>
          </p:cNvPr>
          <p:cNvSpPr>
            <a:spLocks noGrp="1"/>
          </p:cNvSpPr>
          <p:nvPr>
            <p:ph type="sldNum" sz="quarter" idx="4"/>
          </p:nvPr>
        </p:nvSpPr>
        <p:spPr/>
        <p:txBody>
          <a:bodyPr/>
          <a:lstStyle/>
          <a:p>
            <a:fld id="{C62155A9-2BEA-4E1A-A809-3AB570F0F126}" type="slidenum">
              <a:rPr lang="en-US" smtClean="0"/>
              <a:pPr/>
              <a:t>7</a:t>
            </a:fld>
            <a:endParaRPr lang="en-US"/>
          </a:p>
        </p:txBody>
      </p:sp>
    </p:spTree>
    <p:extLst>
      <p:ext uri="{BB962C8B-B14F-4D97-AF65-F5344CB8AC3E}">
        <p14:creationId xmlns:p14="http://schemas.microsoft.com/office/powerpoint/2010/main" val="137248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55CA-8CBC-B872-3ADB-4196A83F60BC}"/>
              </a:ext>
            </a:extLst>
          </p:cNvPr>
          <p:cNvSpPr>
            <a:spLocks noGrp="1"/>
          </p:cNvSpPr>
          <p:nvPr>
            <p:ph type="title"/>
          </p:nvPr>
        </p:nvSpPr>
        <p:spPr/>
        <p:txBody>
          <a:bodyPr/>
          <a:lstStyle/>
          <a:p>
            <a:r>
              <a:rPr lang="en-US" dirty="0"/>
              <a:t>Check if PIP installed</a:t>
            </a:r>
          </a:p>
        </p:txBody>
      </p:sp>
      <p:sp>
        <p:nvSpPr>
          <p:cNvPr id="4" name="Content Placeholder 3">
            <a:extLst>
              <a:ext uri="{FF2B5EF4-FFF2-40B4-BE49-F238E27FC236}">
                <a16:creationId xmlns:a16="http://schemas.microsoft.com/office/drawing/2014/main" id="{8155CEEC-A5FE-578B-053A-4284ADD7B92C}"/>
              </a:ext>
            </a:extLst>
          </p:cNvPr>
          <p:cNvSpPr>
            <a:spLocks noGrp="1"/>
          </p:cNvSpPr>
          <p:nvPr>
            <p:ph sz="half" idx="1"/>
          </p:nvPr>
        </p:nvSpPr>
        <p:spPr>
          <a:xfrm>
            <a:off x="838200" y="1825625"/>
            <a:ext cx="8089232" cy="1014437"/>
          </a:xfrm>
        </p:spPr>
        <p:txBody>
          <a:bodyPr/>
          <a:lstStyle/>
          <a:p>
            <a:r>
              <a:rPr lang="en-US" dirty="0"/>
              <a:t>Use ‘pip –version’ command in </a:t>
            </a:r>
            <a:r>
              <a:rPr lang="en-US" dirty="0" err="1"/>
              <a:t>cmd</a:t>
            </a:r>
            <a:endParaRPr lang="en-US" dirty="0"/>
          </a:p>
          <a:p>
            <a:pPr marL="0" indent="0">
              <a:buNone/>
            </a:pPr>
            <a:endParaRPr lang="en-US" dirty="0"/>
          </a:p>
        </p:txBody>
      </p:sp>
      <p:pic>
        <p:nvPicPr>
          <p:cNvPr id="15" name="Picture 14">
            <a:extLst>
              <a:ext uri="{FF2B5EF4-FFF2-40B4-BE49-F238E27FC236}">
                <a16:creationId xmlns:a16="http://schemas.microsoft.com/office/drawing/2014/main" id="{4EBF99A3-B2D3-6F74-1FFC-83D311C78B79}"/>
              </a:ext>
            </a:extLst>
          </p:cNvPr>
          <p:cNvPicPr>
            <a:picLocks noChangeAspect="1"/>
          </p:cNvPicPr>
          <p:nvPr/>
        </p:nvPicPr>
        <p:blipFill>
          <a:blip r:embed="rId2"/>
          <a:stretch>
            <a:fillRect/>
          </a:stretch>
        </p:blipFill>
        <p:spPr>
          <a:xfrm>
            <a:off x="231935" y="3139808"/>
            <a:ext cx="11728130" cy="1014437"/>
          </a:xfrm>
          <a:prstGeom prst="rect">
            <a:avLst/>
          </a:prstGeom>
        </p:spPr>
      </p:pic>
      <p:sp>
        <p:nvSpPr>
          <p:cNvPr id="3" name="Date Placeholder 2">
            <a:extLst>
              <a:ext uri="{FF2B5EF4-FFF2-40B4-BE49-F238E27FC236}">
                <a16:creationId xmlns:a16="http://schemas.microsoft.com/office/drawing/2014/main" id="{B239695B-C021-1E0F-7AC1-44CC56E1539A}"/>
              </a:ext>
            </a:extLst>
          </p:cNvPr>
          <p:cNvSpPr>
            <a:spLocks noGrp="1"/>
          </p:cNvSpPr>
          <p:nvPr>
            <p:ph type="dt" sz="half" idx="10"/>
          </p:nvPr>
        </p:nvSpPr>
        <p:spPr/>
        <p:txBody>
          <a:bodyPr/>
          <a:lstStyle/>
          <a:p>
            <a:r>
              <a:rPr lang="en-US"/>
              <a:t>12/14/2022</a:t>
            </a:r>
          </a:p>
        </p:txBody>
      </p:sp>
      <p:sp>
        <p:nvSpPr>
          <p:cNvPr id="5" name="Footer Placeholder 4">
            <a:extLst>
              <a:ext uri="{FF2B5EF4-FFF2-40B4-BE49-F238E27FC236}">
                <a16:creationId xmlns:a16="http://schemas.microsoft.com/office/drawing/2014/main" id="{7CF9E303-2BBF-1437-CFD0-8268EE93C322}"/>
              </a:ext>
            </a:extLst>
          </p:cNvPr>
          <p:cNvSpPr>
            <a:spLocks noGrp="1"/>
          </p:cNvSpPr>
          <p:nvPr>
            <p:ph type="ftr" sz="quarter" idx="11"/>
          </p:nvPr>
        </p:nvSpPr>
        <p:spPr/>
        <p:txBody>
          <a:bodyPr/>
          <a:lstStyle/>
          <a:p>
            <a:r>
              <a:rPr lang="en-US"/>
              <a:t>Pham Trung Kien - Python NumPy</a:t>
            </a:r>
            <a:endParaRPr lang="en-US" dirty="0"/>
          </a:p>
        </p:txBody>
      </p:sp>
      <p:sp>
        <p:nvSpPr>
          <p:cNvPr id="6" name="Slide Number Placeholder 5">
            <a:extLst>
              <a:ext uri="{FF2B5EF4-FFF2-40B4-BE49-F238E27FC236}">
                <a16:creationId xmlns:a16="http://schemas.microsoft.com/office/drawing/2014/main" id="{386F6E2E-3317-FA12-BE7D-4D6405FB2C69}"/>
              </a:ext>
            </a:extLst>
          </p:cNvPr>
          <p:cNvSpPr>
            <a:spLocks noGrp="1"/>
          </p:cNvSpPr>
          <p:nvPr>
            <p:ph type="sldNum" sz="quarter" idx="12"/>
          </p:nvPr>
        </p:nvSpPr>
        <p:spPr/>
        <p:txBody>
          <a:bodyPr/>
          <a:lstStyle/>
          <a:p>
            <a:fld id="{C62155A9-2BEA-4E1A-A809-3AB570F0F126}" type="slidenum">
              <a:rPr lang="en-US" smtClean="0"/>
              <a:pPr/>
              <a:t>8</a:t>
            </a:fld>
            <a:endParaRPr lang="en-US"/>
          </a:p>
        </p:txBody>
      </p:sp>
    </p:spTree>
    <p:extLst>
      <p:ext uri="{BB962C8B-B14F-4D97-AF65-F5344CB8AC3E}">
        <p14:creationId xmlns:p14="http://schemas.microsoft.com/office/powerpoint/2010/main" val="103591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42628-B3FF-2855-D420-F6D9041D847D}"/>
              </a:ext>
            </a:extLst>
          </p:cNvPr>
          <p:cNvSpPr>
            <a:spLocks noGrp="1"/>
          </p:cNvSpPr>
          <p:nvPr>
            <p:ph type="title"/>
          </p:nvPr>
        </p:nvSpPr>
        <p:spPr/>
        <p:txBody>
          <a:bodyPr/>
          <a:lstStyle/>
          <a:p>
            <a:r>
              <a:rPr lang="en-US" dirty="0"/>
              <a:t>Install and import NumPy</a:t>
            </a:r>
          </a:p>
        </p:txBody>
      </p:sp>
      <p:sp>
        <p:nvSpPr>
          <p:cNvPr id="7" name="Content Placeholder 6">
            <a:extLst>
              <a:ext uri="{FF2B5EF4-FFF2-40B4-BE49-F238E27FC236}">
                <a16:creationId xmlns:a16="http://schemas.microsoft.com/office/drawing/2014/main" id="{1FFF92E8-48FA-8208-4D6B-D3FB69A64DB8}"/>
              </a:ext>
            </a:extLst>
          </p:cNvPr>
          <p:cNvSpPr>
            <a:spLocks noGrp="1"/>
          </p:cNvSpPr>
          <p:nvPr>
            <p:ph sz="half" idx="1"/>
          </p:nvPr>
        </p:nvSpPr>
        <p:spPr/>
        <p:txBody>
          <a:bodyPr/>
          <a:lstStyle/>
          <a:p>
            <a:r>
              <a:rPr lang="en-US" dirty="0"/>
              <a:t>Using ‘pip install </a:t>
            </a:r>
            <a:r>
              <a:rPr lang="en-US" dirty="0" err="1"/>
              <a:t>numpy</a:t>
            </a:r>
            <a:r>
              <a:rPr lang="en-US" dirty="0"/>
              <a:t>’ to install NumPy</a:t>
            </a:r>
          </a:p>
        </p:txBody>
      </p:sp>
      <p:sp>
        <p:nvSpPr>
          <p:cNvPr id="8" name="Content Placeholder 7">
            <a:extLst>
              <a:ext uri="{FF2B5EF4-FFF2-40B4-BE49-F238E27FC236}">
                <a16:creationId xmlns:a16="http://schemas.microsoft.com/office/drawing/2014/main" id="{3433EC05-E8C7-F175-3D1A-6E31A48DABE7}"/>
              </a:ext>
            </a:extLst>
          </p:cNvPr>
          <p:cNvSpPr>
            <a:spLocks noGrp="1"/>
          </p:cNvSpPr>
          <p:nvPr>
            <p:ph sz="half" idx="2"/>
          </p:nvPr>
        </p:nvSpPr>
        <p:spPr/>
        <p:txBody>
          <a:bodyPr/>
          <a:lstStyle/>
          <a:p>
            <a:r>
              <a:rPr lang="en-US" dirty="0"/>
              <a:t>Import NumPy</a:t>
            </a:r>
          </a:p>
        </p:txBody>
      </p:sp>
      <p:pic>
        <p:nvPicPr>
          <p:cNvPr id="10" name="Picture 9">
            <a:extLst>
              <a:ext uri="{FF2B5EF4-FFF2-40B4-BE49-F238E27FC236}">
                <a16:creationId xmlns:a16="http://schemas.microsoft.com/office/drawing/2014/main" id="{6BD75AEA-3D61-D894-0611-24221818DE9E}"/>
              </a:ext>
            </a:extLst>
          </p:cNvPr>
          <p:cNvPicPr>
            <a:picLocks noChangeAspect="1"/>
          </p:cNvPicPr>
          <p:nvPr/>
        </p:nvPicPr>
        <p:blipFill>
          <a:blip r:embed="rId2"/>
          <a:stretch>
            <a:fillRect/>
          </a:stretch>
        </p:blipFill>
        <p:spPr>
          <a:xfrm>
            <a:off x="493329" y="2849672"/>
            <a:ext cx="5526471" cy="672788"/>
          </a:xfrm>
          <a:prstGeom prst="rect">
            <a:avLst/>
          </a:prstGeom>
        </p:spPr>
      </p:pic>
      <p:pic>
        <p:nvPicPr>
          <p:cNvPr id="12" name="Picture 11">
            <a:extLst>
              <a:ext uri="{FF2B5EF4-FFF2-40B4-BE49-F238E27FC236}">
                <a16:creationId xmlns:a16="http://schemas.microsoft.com/office/drawing/2014/main" id="{443CF55E-4DE1-94BD-B948-1573DD127D71}"/>
              </a:ext>
            </a:extLst>
          </p:cNvPr>
          <p:cNvPicPr>
            <a:picLocks noChangeAspect="1"/>
          </p:cNvPicPr>
          <p:nvPr/>
        </p:nvPicPr>
        <p:blipFill>
          <a:blip r:embed="rId3"/>
          <a:stretch>
            <a:fillRect/>
          </a:stretch>
        </p:blipFill>
        <p:spPr>
          <a:xfrm>
            <a:off x="6561067" y="2710912"/>
            <a:ext cx="4403866" cy="950308"/>
          </a:xfrm>
          <a:prstGeom prst="rect">
            <a:avLst/>
          </a:prstGeom>
        </p:spPr>
      </p:pic>
      <p:sp>
        <p:nvSpPr>
          <p:cNvPr id="2" name="Date Placeholder 1">
            <a:extLst>
              <a:ext uri="{FF2B5EF4-FFF2-40B4-BE49-F238E27FC236}">
                <a16:creationId xmlns:a16="http://schemas.microsoft.com/office/drawing/2014/main" id="{015DF92F-DEE5-3155-DE4D-146896EA434E}"/>
              </a:ext>
            </a:extLst>
          </p:cNvPr>
          <p:cNvSpPr>
            <a:spLocks noGrp="1"/>
          </p:cNvSpPr>
          <p:nvPr>
            <p:ph type="dt" sz="half" idx="10"/>
          </p:nvPr>
        </p:nvSpPr>
        <p:spPr/>
        <p:txBody>
          <a:bodyPr/>
          <a:lstStyle/>
          <a:p>
            <a:r>
              <a:rPr lang="en-US"/>
              <a:t>12/14/2022</a:t>
            </a:r>
          </a:p>
        </p:txBody>
      </p:sp>
      <p:sp>
        <p:nvSpPr>
          <p:cNvPr id="3" name="Footer Placeholder 2">
            <a:extLst>
              <a:ext uri="{FF2B5EF4-FFF2-40B4-BE49-F238E27FC236}">
                <a16:creationId xmlns:a16="http://schemas.microsoft.com/office/drawing/2014/main" id="{D246C731-0E6E-E4C2-8189-8F827C4F3CDB}"/>
              </a:ext>
            </a:extLst>
          </p:cNvPr>
          <p:cNvSpPr>
            <a:spLocks noGrp="1"/>
          </p:cNvSpPr>
          <p:nvPr>
            <p:ph type="ftr" sz="quarter" idx="11"/>
          </p:nvPr>
        </p:nvSpPr>
        <p:spPr/>
        <p:txBody>
          <a:bodyPr/>
          <a:lstStyle/>
          <a:p>
            <a:r>
              <a:rPr lang="en-US"/>
              <a:t>Pham Trung Kien - Python NumPy</a:t>
            </a:r>
            <a:endParaRPr lang="en-US" dirty="0"/>
          </a:p>
        </p:txBody>
      </p:sp>
      <p:sp>
        <p:nvSpPr>
          <p:cNvPr id="4" name="Slide Number Placeholder 3">
            <a:extLst>
              <a:ext uri="{FF2B5EF4-FFF2-40B4-BE49-F238E27FC236}">
                <a16:creationId xmlns:a16="http://schemas.microsoft.com/office/drawing/2014/main" id="{FD6223B0-6C19-B255-4B26-A3DD17278E40}"/>
              </a:ext>
            </a:extLst>
          </p:cNvPr>
          <p:cNvSpPr>
            <a:spLocks noGrp="1"/>
          </p:cNvSpPr>
          <p:nvPr>
            <p:ph type="sldNum" sz="quarter" idx="12"/>
          </p:nvPr>
        </p:nvSpPr>
        <p:spPr/>
        <p:txBody>
          <a:bodyPr/>
          <a:lstStyle/>
          <a:p>
            <a:fld id="{C62155A9-2BEA-4E1A-A809-3AB570F0F126}" type="slidenum">
              <a:rPr lang="en-US" smtClean="0"/>
              <a:pPr/>
              <a:t>9</a:t>
            </a:fld>
            <a:endParaRPr lang="en-US"/>
          </a:p>
        </p:txBody>
      </p:sp>
    </p:spTree>
    <p:extLst>
      <p:ext uri="{BB962C8B-B14F-4D97-AF65-F5344CB8AC3E}">
        <p14:creationId xmlns:p14="http://schemas.microsoft.com/office/powerpoint/2010/main" val="57064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slides.potx" id="{155DE50B-7050-4C94-A1E2-D1CB6BE7200C}" vid="{CB226315-F714-4862-AA2D-99A0B670FE32}"/>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 design slides</Template>
  <TotalTime>1156</TotalTime>
  <Words>2439</Words>
  <Application>Microsoft Office PowerPoint</Application>
  <PresentationFormat>Widescreen</PresentationFormat>
  <Paragraphs>416</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Century Gothic</vt:lpstr>
      <vt:lpstr>Consolas</vt:lpstr>
      <vt:lpstr>Times New Roman</vt:lpstr>
      <vt:lpstr>Wingdings</vt:lpstr>
      <vt:lpstr>Watermark Design Template</vt:lpstr>
      <vt:lpstr>Python NumPy</vt:lpstr>
      <vt:lpstr>Agenda</vt:lpstr>
      <vt:lpstr>1. What is NumPy?</vt:lpstr>
      <vt:lpstr>Definition</vt:lpstr>
      <vt:lpstr>NumPy vs List?</vt:lpstr>
      <vt:lpstr>2. Install NumPy</vt:lpstr>
      <vt:lpstr>PowerPoint Presentation</vt:lpstr>
      <vt:lpstr>Check if PIP installed</vt:lpstr>
      <vt:lpstr>Install and import NumPy</vt:lpstr>
      <vt:lpstr>3. Create and Use NumPy array</vt:lpstr>
      <vt:lpstr>Create NumPy array</vt:lpstr>
      <vt:lpstr>Create ndarray from array-like objects</vt:lpstr>
      <vt:lpstr>PowerPoint Presentation</vt:lpstr>
      <vt:lpstr>Dimensions in Arrays</vt:lpstr>
      <vt:lpstr>Dimensions in Arrays</vt:lpstr>
      <vt:lpstr>NumPy Array Indexing</vt:lpstr>
      <vt:lpstr>Access n-d Arrays</vt:lpstr>
      <vt:lpstr>Access n-d Arrays</vt:lpstr>
      <vt:lpstr>NumPy Array Slicing</vt:lpstr>
      <vt:lpstr>NumPy Data Types</vt:lpstr>
      <vt:lpstr>Check the data type of an array </vt:lpstr>
      <vt:lpstr>Creating Arrays With a Defined Data Type</vt:lpstr>
      <vt:lpstr>PowerPoint Presentation</vt:lpstr>
      <vt:lpstr>PowerPoint Presentation</vt:lpstr>
      <vt:lpstr>Converting Data Type on Existing Arrays</vt:lpstr>
      <vt:lpstr>NumPy Array Copy vs View</vt:lpstr>
      <vt:lpstr>PowerPoint Presentation</vt:lpstr>
      <vt:lpstr>Check if Array Owns its Data</vt:lpstr>
      <vt:lpstr>NumPy Array Shape</vt:lpstr>
      <vt:lpstr>PowerPoint Presentation</vt:lpstr>
      <vt:lpstr>NumPy Array Reshaping</vt:lpstr>
      <vt:lpstr>PowerPoint Presentation</vt:lpstr>
      <vt:lpstr>Reshape with unknown dimension</vt:lpstr>
      <vt:lpstr>Flattening the arrays</vt:lpstr>
      <vt:lpstr>NumPy Array Iterating</vt:lpstr>
      <vt:lpstr>Iterating n-D Arrays (n &gt; 1)</vt:lpstr>
      <vt:lpstr>Iterating n-D Arrays (n &gt; 1)</vt:lpstr>
      <vt:lpstr>PowerPoint Presentation</vt:lpstr>
      <vt:lpstr>Iterating Array With Different Data Types</vt:lpstr>
      <vt:lpstr>Iterating With Different Step Size</vt:lpstr>
      <vt:lpstr>Enumerated Iteration Using ndenumerate()</vt:lpstr>
      <vt:lpstr>NumPy Joining Array</vt:lpstr>
      <vt:lpstr>Joining 2-d array</vt:lpstr>
      <vt:lpstr>Joining Arrays Using Stack Functions</vt:lpstr>
      <vt:lpstr>NumPy Splitting Array</vt:lpstr>
      <vt:lpstr>PowerPoint Presentation</vt:lpstr>
      <vt:lpstr>NumPy Searching Arrays</vt:lpstr>
      <vt:lpstr>Search Sorted</vt:lpstr>
      <vt:lpstr>PowerPoint Presentation</vt:lpstr>
      <vt:lpstr>NumPy Sorting Arrays</vt:lpstr>
      <vt:lpstr>NumPy Filter Array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NumPy</dc:title>
  <dc:creator>Kien Pham</dc:creator>
  <cp:lastModifiedBy>Kien Pham</cp:lastModifiedBy>
  <cp:revision>17</cp:revision>
  <dcterms:created xsi:type="dcterms:W3CDTF">2022-12-13T15:18:45Z</dcterms:created>
  <dcterms:modified xsi:type="dcterms:W3CDTF">2022-12-23T04:14:39Z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