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9" r:id="rId11"/>
    <p:sldId id="270" r:id="rId12"/>
    <p:sldId id="271" r:id="rId13"/>
    <p:sldId id="263" r:id="rId14"/>
    <p:sldId id="266" r:id="rId15"/>
    <p:sldId id="264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7BDE7-23EB-9A49-FEAA-F902096B1EAB}" v="1540" dt="2023-07-15T04:22:59.268"/>
    <p1510:client id="{6745E0ED-FDDD-D99F-CC6B-33A4DF6F6B80}" v="77" dt="2023-07-15T09:22:05.737"/>
    <p1510:client id="{933889C2-8F73-F947-AFC8-4826BC186A43}" v="20" dt="2023-07-15T12:46:27.165"/>
    <p1510:client id="{C931FDBE-F455-24B8-D96F-FA0D8BDCC9FA}" v="166" dt="2023-07-15T10:32:34.405"/>
    <p1510:client id="{E49BE4FB-83C7-45D7-817A-4A7F3194E214}" v="1" dt="2023-07-14T19:49:42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D0BF-36F2-6305-F4DB-76AB82AF4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4EF06-D62D-12FD-0153-0FC6DC656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8468-0328-8C61-7A10-94579D49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E686F-BB57-0AC7-CCDC-E13049E4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0F57B-7443-A160-9085-024B2772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5639-0037-4C7D-CE3B-9E8AFFC2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BAEA2-6197-FE81-886E-CCF90391D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F575-4608-A808-2EAA-4573A09E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2145-FE97-EDBC-00F4-509F1BE0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F74EF-4AC8-555A-296F-39910B0E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02C61-6ED0-57BD-02B0-757732C04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D9D5E-C4CF-7A8F-1E7F-D42FFD05E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585A-69B9-00FF-D74F-6AC50707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E8FE-B4A6-2324-6F9B-4443DADC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8A7D-CA52-84EF-B19B-70F3F30B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C7A9-0C44-8170-02E7-630C1568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3063-AB97-6E72-4E57-E7FEBD43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85E3-6E02-8E1C-89E4-08CF9589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F9E4-0359-861B-EBB5-73BCD907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D93B-5282-D759-3D28-1D70BD3B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83AF-7EF5-4B77-2FE3-3C68794D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D904B-7E9D-A8DF-84E6-50BA5E89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5971C-D7EA-81AC-C10D-92947639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9CEE-307E-3FB8-4B7A-C6D76375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FF83-164D-AD2A-4791-6A0A4367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0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00B4-74B5-6196-DA33-73B11F31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7418-1E90-A73A-2384-E10E6DFCD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A9753-D2B5-FFC1-E539-481834AC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F80-BCDB-6E5A-3F72-513EF0E6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FF184-FAC8-DE68-A3E4-A4B9261F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B31C0-E733-3CD8-9259-691883A9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584B-5880-9CB7-BBB2-4712FB7A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16625-5056-8165-77E6-2F2F2A415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1C77D-6487-D0C0-AAAB-12D5D2563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5514A-DF17-6058-E26A-0063DECAE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6C717-0EAA-4DDC-935F-A6A23BA1B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69620-714C-D767-26D4-CF72642E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74B52-D28D-ACFB-5817-96266852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E20C0-DA77-B0C6-0375-D3DEFC2E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6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9F81-0F59-8982-85CD-C8D121CB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5A3BB-F2C0-CDC7-D141-308770DE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65311-2248-4C4D-28CC-9145108E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8E84E-D90F-8D66-9B2A-0A2FE9D1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6D54B-ED59-7C68-5F51-46EC1592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F059D-94E8-5185-469F-A0E1CDAE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72774-E984-9DFD-D3CD-64B3731D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5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9D39-7FEF-D1F5-C156-ADFAF6E0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3ACA-BD4B-C6D8-D37C-B33854D0C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8DFB1-BA67-E966-0935-DA3475D9B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E9FC-FAF2-9E32-B731-F7B563C8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8F386-B5A7-6069-648B-F424CB8F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4116-986D-A66C-D814-46C869F1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0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AEA1-D526-F72D-5462-DBADAA23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27E03-1F5B-07B7-E765-D46CED4D9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B630C-DF40-F6FE-E9A9-F87F99094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1853C-278F-23DD-8326-B10625D9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038-0E68-4D8A-959E-1F9C61579E4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31370-17E6-5C7B-3D21-2C1B90D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D3ACD-A31C-437C-0F27-E55C39FA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4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CE79D-2565-6A1B-0450-5AE5B574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7BF4F-B9D6-CA03-3283-0648EC6F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9567-8051-3ECC-0E5B-5A8EC196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A038-0E68-4D8A-959E-1F9C61579E4C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6ED20-A023-7D85-4DBB-4FDE61923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DCEF-67F3-3D80-51A7-CCB7BE7C2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7062-CEB4-4AA7-894A-55D69CC0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9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cg5eIUVmPI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353EC-7925-0A8F-3922-101D96DD29BF}"/>
              </a:ext>
            </a:extLst>
          </p:cNvPr>
          <p:cNvSpPr txBox="1"/>
          <p:nvPr/>
        </p:nvSpPr>
        <p:spPr>
          <a:xfrm>
            <a:off x="4130558" y="1876943"/>
            <a:ext cx="3930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rgbClr val="53813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IT3100E - 141117</a:t>
            </a:r>
            <a:endParaRPr lang="en-VN" sz="200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n-US" sz="2000" b="1">
                <a:solidFill>
                  <a:srgbClr val="538135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Object-oriented Programming</a:t>
            </a:r>
            <a:endParaRPr lang="en-VN" sz="200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9CAF5-E0AD-5D55-4C10-B5415B919556}"/>
              </a:ext>
            </a:extLst>
          </p:cNvPr>
          <p:cNvSpPr txBox="1"/>
          <p:nvPr/>
        </p:nvSpPr>
        <p:spPr>
          <a:xfrm>
            <a:off x="2101014" y="3229508"/>
            <a:ext cx="79899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solidFill>
                  <a:srgbClr val="0D0D0D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Mini-Project</a:t>
            </a:r>
            <a:endParaRPr lang="en-VN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4400" b="1">
                <a:solidFill>
                  <a:srgbClr val="538135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Interactive</a:t>
            </a:r>
            <a:r>
              <a:rPr lang="vi-VN" sz="4400" b="1">
                <a:solidFill>
                  <a:srgbClr val="538135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 simulation of composition of forces</a:t>
            </a:r>
            <a:endParaRPr lang="en-VN" sz="2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7102448E-95D9-329D-0D8A-E0646E39B7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57131" y="881229"/>
            <a:ext cx="2077738" cy="718431"/>
          </a:xfrm>
          <a:prstGeom prst="rect">
            <a:avLst/>
          </a:prstGeom>
          <a:ln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94D259-535F-7C36-4AEF-F02157343893}"/>
              </a:ext>
            </a:extLst>
          </p:cNvPr>
          <p:cNvCxnSpPr>
            <a:cxnSpLocks/>
          </p:cNvCxnSpPr>
          <p:nvPr/>
        </p:nvCxnSpPr>
        <p:spPr>
          <a:xfrm>
            <a:off x="1898737" y="3019927"/>
            <a:ext cx="83945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E5CA8C-25BA-88AA-570C-EA4564FE9A1D}"/>
              </a:ext>
            </a:extLst>
          </p:cNvPr>
          <p:cNvCxnSpPr>
            <a:cxnSpLocks/>
          </p:cNvCxnSpPr>
          <p:nvPr/>
        </p:nvCxnSpPr>
        <p:spPr>
          <a:xfrm>
            <a:off x="1898737" y="5530516"/>
            <a:ext cx="83945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4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28" y="504416"/>
            <a:ext cx="7203167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 dirty="0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Model</a:t>
            </a:r>
            <a:endParaRPr kumimoji="0" lang="en-US" altLang="en-VN" sz="32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D4E5720A-6A95-6CD3-54BF-3D1254512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43" y="1277352"/>
            <a:ext cx="6982914" cy="47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28" y="504416"/>
            <a:ext cx="7203167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 dirty="0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Model</a:t>
            </a:r>
            <a:endParaRPr kumimoji="0" lang="en-US" altLang="en-VN" sz="32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9C31059-A678-8245-43FF-0ABEA387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11" y="1257189"/>
            <a:ext cx="9424177" cy="3553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874FF4-3173-3089-3E68-E2F188CCDCA1}"/>
              </a:ext>
            </a:extLst>
          </p:cNvPr>
          <p:cNvSpPr txBox="1"/>
          <p:nvPr/>
        </p:nvSpPr>
        <p:spPr>
          <a:xfrm>
            <a:off x="3071813" y="5416145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entury Gothic" panose="020B0502020202020204" pitchFamily="34" charset="0"/>
              </a:rPr>
              <a:t>B</a:t>
            </a:r>
            <a:r>
              <a:rPr lang="en-VN" b="1">
                <a:latin typeface="Century Gothic" panose="020B0502020202020204" pitchFamily="34" charset="0"/>
              </a:rPr>
              <a:t>asic OOP technique we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20301-7DFE-5665-F2A1-F5F07A76A3A4}"/>
              </a:ext>
            </a:extLst>
          </p:cNvPr>
          <p:cNvSpPr txBox="1"/>
          <p:nvPr/>
        </p:nvSpPr>
        <p:spPr>
          <a:xfrm>
            <a:off x="6866355" y="5099394"/>
            <a:ext cx="1763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>
                <a:latin typeface="Century Gothic" panose="020B0502020202020204" pitchFamily="34" charset="0"/>
              </a:rPr>
              <a:t>Encapsulation</a:t>
            </a:r>
          </a:p>
          <a:p>
            <a:r>
              <a:rPr lang="en-VN">
                <a:latin typeface="Century Gothic" panose="020B0502020202020204" pitchFamily="34" charset="0"/>
              </a:rPr>
              <a:t>Inheritance</a:t>
            </a:r>
          </a:p>
          <a:p>
            <a:r>
              <a:rPr lang="en-VN">
                <a:latin typeface="Century Gothic" panose="020B0502020202020204" pitchFamily="34" charset="0"/>
              </a:rPr>
              <a:t>Abstraction</a:t>
            </a:r>
          </a:p>
          <a:p>
            <a:r>
              <a:rPr lang="en-VN">
                <a:latin typeface="Century Gothic" panose="020B0502020202020204" pitchFamily="34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89020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28" y="504416"/>
            <a:ext cx="7203167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 dirty="0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Model</a:t>
            </a:r>
            <a:endParaRPr kumimoji="0" lang="en-US" altLang="en-VN" sz="32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9C31059-A678-8245-43FF-0ABEA387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11" y="1257189"/>
            <a:ext cx="9424177" cy="3553828"/>
          </a:xfrm>
          <a:prstGeom prst="rect">
            <a:avLst/>
          </a:prstGeom>
        </p:spPr>
      </p:pic>
      <p:sp>
        <p:nvSpPr>
          <p:cNvPr id="5" name="Right Bracket 4">
            <a:extLst>
              <a:ext uri="{FF2B5EF4-FFF2-40B4-BE49-F238E27FC236}">
                <a16:creationId xmlns:a16="http://schemas.microsoft.com/office/drawing/2014/main" id="{D3710DDB-FC4B-B2C4-B1CC-E29067318B01}"/>
              </a:ext>
            </a:extLst>
          </p:cNvPr>
          <p:cNvSpPr/>
          <p:nvPr/>
        </p:nvSpPr>
        <p:spPr>
          <a:xfrm>
            <a:off x="8355929" y="2468848"/>
            <a:ext cx="84221" cy="878306"/>
          </a:xfrm>
          <a:custGeom>
            <a:avLst/>
            <a:gdLst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  <a:gd name="connsiteX4" fmla="*/ 0 w 84221"/>
              <a:gd name="connsiteY4" fmla="*/ 0 h 878306"/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  <a:gd name="connsiteX4" fmla="*/ 0 w 84221"/>
              <a:gd name="connsiteY4" fmla="*/ 0 h 878306"/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21" h="878306" stroke="0" extrusionOk="0">
                <a:moveTo>
                  <a:pt x="0" y="0"/>
                </a:moveTo>
                <a:cubicBezTo>
                  <a:pt x="46514" y="0"/>
                  <a:pt x="84221" y="3142"/>
                  <a:pt x="84221" y="7018"/>
                </a:cubicBezTo>
                <a:lnTo>
                  <a:pt x="84221" y="871288"/>
                </a:lnTo>
                <a:cubicBezTo>
                  <a:pt x="84221" y="875164"/>
                  <a:pt x="46514" y="878306"/>
                  <a:pt x="0" y="878306"/>
                </a:cubicBezTo>
                <a:lnTo>
                  <a:pt x="0" y="0"/>
                </a:lnTo>
                <a:close/>
              </a:path>
              <a:path w="84221" h="878306" fill="none">
                <a:moveTo>
                  <a:pt x="0" y="0"/>
                </a:moveTo>
                <a:cubicBezTo>
                  <a:pt x="46514" y="0"/>
                  <a:pt x="84221" y="3142"/>
                  <a:pt x="84221" y="7018"/>
                </a:cubicBezTo>
                <a:lnTo>
                  <a:pt x="84221" y="871288"/>
                </a:lnTo>
                <a:cubicBezTo>
                  <a:pt x="84221" y="875164"/>
                  <a:pt x="46514" y="878306"/>
                  <a:pt x="0" y="878306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2045E-15A4-AF5F-2FBA-9DE730BB2737}"/>
              </a:ext>
            </a:extLst>
          </p:cNvPr>
          <p:cNvSpPr txBox="1"/>
          <p:nvPr/>
        </p:nvSpPr>
        <p:spPr>
          <a:xfrm>
            <a:off x="8440150" y="2665157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highlight>
                  <a:srgbClr val="FFFF00"/>
                </a:highlight>
                <a:latin typeface="Century Gothic" panose="020B0502020202020204" pitchFamily="34" charset="0"/>
              </a:rPr>
              <a:t>G</a:t>
            </a:r>
            <a:r>
              <a:rPr lang="en-VN" sz="1400">
                <a:highlight>
                  <a:srgbClr val="FFFF00"/>
                </a:highlight>
                <a:latin typeface="Century Gothic" panose="020B0502020202020204" pitchFamily="34" charset="0"/>
              </a:rPr>
              <a:t>etter &amp; setter</a:t>
            </a:r>
          </a:p>
          <a:p>
            <a:r>
              <a:rPr lang="en-VN" sz="1400">
                <a:highlight>
                  <a:srgbClr val="FFFF00"/>
                </a:highlight>
                <a:latin typeface="Century Gothic" panose="020B0502020202020204" pitchFamily="34" charset="0"/>
              </a:rPr>
              <a:t>-&gt; </a:t>
            </a:r>
            <a:r>
              <a:rPr lang="en-US" sz="1400">
                <a:highlight>
                  <a:srgbClr val="FFFF00"/>
                </a:highlight>
                <a:latin typeface="Century Gothic" panose="020B0502020202020204" pitchFamily="34" charset="0"/>
              </a:rPr>
              <a:t>encapsulation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304EE-539C-3FF9-2A14-30A938050343}"/>
              </a:ext>
            </a:extLst>
          </p:cNvPr>
          <p:cNvSpPr txBox="1"/>
          <p:nvPr/>
        </p:nvSpPr>
        <p:spPr>
          <a:xfrm>
            <a:off x="8005573" y="1358261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highlight>
                  <a:srgbClr val="FFFF00"/>
                </a:highlight>
                <a:latin typeface="Century Gothic" panose="020B0502020202020204" pitchFamily="34" charset="0"/>
              </a:rPr>
              <a:t>Superclass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ADD25-0705-5B62-40BB-CEA0AF708F03}"/>
              </a:ext>
            </a:extLst>
          </p:cNvPr>
          <p:cNvSpPr txBox="1"/>
          <p:nvPr/>
        </p:nvSpPr>
        <p:spPr>
          <a:xfrm>
            <a:off x="4078449" y="2926767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highlight>
                  <a:srgbClr val="FFFF00"/>
                </a:highlight>
                <a:latin typeface="Century Gothic" panose="020B0502020202020204" pitchFamily="34" charset="0"/>
              </a:rPr>
              <a:t>Supclass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605B8-A3F1-911F-F574-1FAE749C86D7}"/>
              </a:ext>
            </a:extLst>
          </p:cNvPr>
          <p:cNvSpPr txBox="1"/>
          <p:nvPr/>
        </p:nvSpPr>
        <p:spPr>
          <a:xfrm>
            <a:off x="8715399" y="407359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highlight>
                  <a:srgbClr val="FFFF00"/>
                </a:highlight>
                <a:latin typeface="Century Gothic" panose="020B0502020202020204" pitchFamily="34" charset="0"/>
              </a:rPr>
              <a:t>Supclass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6C03B-0432-9492-BEF4-49EE63F42809}"/>
              </a:ext>
            </a:extLst>
          </p:cNvPr>
          <p:cNvSpPr txBox="1"/>
          <p:nvPr/>
        </p:nvSpPr>
        <p:spPr>
          <a:xfrm>
            <a:off x="1570121" y="5309155"/>
            <a:ext cx="610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tabLst>
                <a:tab pos="457200" algn="l"/>
              </a:tabLst>
            </a:pP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public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 </a:t>
            </a: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abstract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 </a:t>
            </a: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class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 </a:t>
            </a:r>
            <a:r>
              <a:rPr lang="en-US" sz="1800" err="1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MainObject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 {  </a:t>
            </a:r>
            <a:endParaRPr lang="en-V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tabLst>
                <a:tab pos="457200" algn="l"/>
              </a:tabLst>
            </a:pPr>
            <a:r>
              <a:rPr lang="vi-VN" sz="1800" b="1">
                <a:solidFill>
                  <a:srgbClr val="3B3838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…</a:t>
            </a:r>
            <a:endParaRPr lang="en-V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public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 </a:t>
            </a: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abstract double </a:t>
            </a:r>
            <a:r>
              <a:rPr lang="en-US" sz="1800" err="1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calculateFriction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(</a:t>
            </a: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double</a:t>
            </a:r>
            <a:r>
              <a:rPr lang="en-US" sz="1800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appliedForce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,</a:t>
            </a:r>
            <a:r>
              <a:rPr lang="en-US" sz="1800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double</a:t>
            </a:r>
            <a:r>
              <a:rPr lang="en-US" sz="1800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staticCoeffient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,</a:t>
            </a:r>
            <a:r>
              <a:rPr lang="en-US" sz="1800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b="1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double</a:t>
            </a:r>
            <a:r>
              <a:rPr lang="en-US" sz="1800">
                <a:solidFill>
                  <a:srgbClr val="006699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kineticCoefficient</a:t>
            </a:r>
            <a:r>
              <a:rPr lang="en-US" sz="1800">
                <a:solidFill>
                  <a:srgbClr val="000000"/>
                </a:solidFill>
                <a:effectLst/>
                <a:latin typeface="CMU Sans Serif Medium" panose="02000603000000000000" pitchFamily="2" charset="0"/>
                <a:ea typeface="Times New Roman" panose="02020603050405020304" pitchFamily="18" charset="0"/>
              </a:rPr>
              <a:t>);}  </a:t>
            </a:r>
            <a:endParaRPr lang="en-VN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FCCDA73B-2EF6-3DA3-99D6-F37916D37B21}"/>
              </a:ext>
            </a:extLst>
          </p:cNvPr>
          <p:cNvSpPr/>
          <p:nvPr/>
        </p:nvSpPr>
        <p:spPr>
          <a:xfrm>
            <a:off x="2195481" y="5205914"/>
            <a:ext cx="944762" cy="1128137"/>
          </a:xfrm>
          <a:prstGeom prst="donut">
            <a:avLst>
              <a:gd name="adj" fmla="val 274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noFill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3B3C9B-BB44-CC6F-B3A9-1CD4EA09126B}"/>
              </a:ext>
            </a:extLst>
          </p:cNvPr>
          <p:cNvSpPr txBox="1"/>
          <p:nvPr/>
        </p:nvSpPr>
        <p:spPr>
          <a:xfrm>
            <a:off x="3143739" y="5616093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highlight>
                  <a:srgbClr val="FFFF00"/>
                </a:highlight>
                <a:latin typeface="Century Gothic" panose="020B0502020202020204" pitchFamily="34" charset="0"/>
              </a:rPr>
              <a:t>-&gt; abstraction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C06F613A-BCC9-DBDC-C726-4812AE421FBE}"/>
              </a:ext>
            </a:extLst>
          </p:cNvPr>
          <p:cNvSpPr/>
          <p:nvPr/>
        </p:nvSpPr>
        <p:spPr>
          <a:xfrm>
            <a:off x="1570121" y="4290465"/>
            <a:ext cx="1164337" cy="153889"/>
          </a:xfrm>
          <a:prstGeom prst="donut">
            <a:avLst>
              <a:gd name="adj" fmla="val 14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noFill/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63A34D29-2CF6-66A6-D36D-F2DFB2E05F53}"/>
              </a:ext>
            </a:extLst>
          </p:cNvPr>
          <p:cNvSpPr/>
          <p:nvPr/>
        </p:nvSpPr>
        <p:spPr>
          <a:xfrm>
            <a:off x="6281636" y="4480450"/>
            <a:ext cx="1164337" cy="153889"/>
          </a:xfrm>
          <a:prstGeom prst="donut">
            <a:avLst>
              <a:gd name="adj" fmla="val 143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noFill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BFDCA-EA76-BC2E-4E9F-D86E7CAB66CC}"/>
              </a:ext>
            </a:extLst>
          </p:cNvPr>
          <p:cNvSpPr txBox="1"/>
          <p:nvPr/>
        </p:nvSpPr>
        <p:spPr>
          <a:xfrm>
            <a:off x="5247657" y="5052025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highlight>
                  <a:srgbClr val="FFFF00"/>
                </a:highlight>
                <a:latin typeface="Century Gothic" panose="020B0502020202020204" pitchFamily="34" charset="0"/>
              </a:rPr>
              <a:t>-&gt; polymorphism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1FC8B8-9F95-22BA-CD35-83E1FD5C5749}"/>
              </a:ext>
            </a:extLst>
          </p:cNvPr>
          <p:cNvCxnSpPr>
            <a:cxnSpLocks/>
            <a:stCxn id="16" idx="4"/>
            <a:endCxn id="22" idx="0"/>
          </p:cNvCxnSpPr>
          <p:nvPr/>
        </p:nvCxnSpPr>
        <p:spPr>
          <a:xfrm>
            <a:off x="2152290" y="4444354"/>
            <a:ext cx="3903441" cy="607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681323-DC23-8582-BD38-A020A2859B14}"/>
              </a:ext>
            </a:extLst>
          </p:cNvPr>
          <p:cNvCxnSpPr>
            <a:cxnSpLocks/>
            <a:stCxn id="17" idx="4"/>
            <a:endCxn id="22" idx="0"/>
          </p:cNvCxnSpPr>
          <p:nvPr/>
        </p:nvCxnSpPr>
        <p:spPr>
          <a:xfrm flipH="1">
            <a:off x="6055731" y="4634339"/>
            <a:ext cx="808074" cy="417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Donut 36">
            <a:extLst>
              <a:ext uri="{FF2B5EF4-FFF2-40B4-BE49-F238E27FC236}">
                <a16:creationId xmlns:a16="http://schemas.microsoft.com/office/drawing/2014/main" id="{4200EFC9-E3A5-FA75-972C-535EDE0643F5}"/>
              </a:ext>
            </a:extLst>
          </p:cNvPr>
          <p:cNvSpPr/>
          <p:nvPr/>
        </p:nvSpPr>
        <p:spPr>
          <a:xfrm>
            <a:off x="3318884" y="1592804"/>
            <a:ext cx="917239" cy="499174"/>
          </a:xfrm>
          <a:prstGeom prst="donut">
            <a:avLst>
              <a:gd name="adj" fmla="val 98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noFill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E1E046-CB54-FB34-562F-8A86328F23DF}"/>
              </a:ext>
            </a:extLst>
          </p:cNvPr>
          <p:cNvSpPr txBox="1"/>
          <p:nvPr/>
        </p:nvSpPr>
        <p:spPr>
          <a:xfrm>
            <a:off x="4078449" y="1410067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highlight>
                  <a:srgbClr val="FFFF00"/>
                </a:highlight>
                <a:latin typeface="Century Gothic" panose="020B0502020202020204" pitchFamily="34" charset="0"/>
              </a:rPr>
              <a:t>-&gt; interface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2" grpId="0"/>
      <p:bldP spid="12" grpId="1"/>
      <p:bldP spid="13" grpId="0" animBg="1"/>
      <p:bldP spid="13" grpId="1" animBg="1"/>
      <p:bldP spid="15" grpId="0"/>
      <p:bldP spid="15" grpId="1"/>
      <p:bldP spid="16" grpId="0" animBg="1"/>
      <p:bldP spid="16" grpId="1" animBg="1"/>
      <p:bldP spid="17" grpId="0" animBg="1"/>
      <p:bldP spid="17" grpId="1" animBg="1"/>
      <p:bldP spid="22" grpId="0"/>
      <p:bldP spid="22" grpId="1"/>
      <p:bldP spid="37" grpId="0" animBg="1"/>
      <p:bldP spid="37" grpId="1" animBg="1"/>
      <p:bldP spid="38" grpId="0"/>
      <p:bldP spid="3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0FB5A04-2435-A8A7-CC05-D5280B88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28" y="504416"/>
            <a:ext cx="7203167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 dirty="0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Model</a:t>
            </a:r>
            <a:endParaRPr kumimoji="0" lang="en-US" altLang="en-VN" sz="32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3DA4FD90-E620-9FE6-2854-AFC86E536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1292559"/>
            <a:ext cx="5575300" cy="3289300"/>
          </a:xfrm>
          <a:prstGeom prst="rect">
            <a:avLst/>
          </a:prstGeom>
        </p:spPr>
      </p:pic>
      <p:sp>
        <p:nvSpPr>
          <p:cNvPr id="7" name="Right Bracket 4">
            <a:extLst>
              <a:ext uri="{FF2B5EF4-FFF2-40B4-BE49-F238E27FC236}">
                <a16:creationId xmlns:a16="http://schemas.microsoft.com/office/drawing/2014/main" id="{7DBA8CF3-762C-E099-3EE5-B48A2759830F}"/>
              </a:ext>
            </a:extLst>
          </p:cNvPr>
          <p:cNvSpPr/>
          <p:nvPr/>
        </p:nvSpPr>
        <p:spPr>
          <a:xfrm>
            <a:off x="7975325" y="3308684"/>
            <a:ext cx="84221" cy="643536"/>
          </a:xfrm>
          <a:custGeom>
            <a:avLst/>
            <a:gdLst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  <a:gd name="connsiteX4" fmla="*/ 0 w 84221"/>
              <a:gd name="connsiteY4" fmla="*/ 0 h 878306"/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  <a:gd name="connsiteX4" fmla="*/ 0 w 84221"/>
              <a:gd name="connsiteY4" fmla="*/ 0 h 878306"/>
              <a:gd name="connsiteX0" fmla="*/ 0 w 84221"/>
              <a:gd name="connsiteY0" fmla="*/ 0 h 878306"/>
              <a:gd name="connsiteX1" fmla="*/ 84221 w 84221"/>
              <a:gd name="connsiteY1" fmla="*/ 7018 h 878306"/>
              <a:gd name="connsiteX2" fmla="*/ 84221 w 84221"/>
              <a:gd name="connsiteY2" fmla="*/ 871288 h 878306"/>
              <a:gd name="connsiteX3" fmla="*/ 0 w 84221"/>
              <a:gd name="connsiteY3" fmla="*/ 878306 h 87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21" h="878306" stroke="0" extrusionOk="0">
                <a:moveTo>
                  <a:pt x="0" y="0"/>
                </a:moveTo>
                <a:cubicBezTo>
                  <a:pt x="46514" y="0"/>
                  <a:pt x="84221" y="3142"/>
                  <a:pt x="84221" y="7018"/>
                </a:cubicBezTo>
                <a:lnTo>
                  <a:pt x="84221" y="871288"/>
                </a:lnTo>
                <a:cubicBezTo>
                  <a:pt x="84221" y="875164"/>
                  <a:pt x="46514" y="878306"/>
                  <a:pt x="0" y="878306"/>
                </a:cubicBezTo>
                <a:lnTo>
                  <a:pt x="0" y="0"/>
                </a:lnTo>
                <a:close/>
              </a:path>
              <a:path w="84221" h="878306" fill="none">
                <a:moveTo>
                  <a:pt x="0" y="0"/>
                </a:moveTo>
                <a:cubicBezTo>
                  <a:pt x="46514" y="0"/>
                  <a:pt x="84221" y="3142"/>
                  <a:pt x="84221" y="7018"/>
                </a:cubicBezTo>
                <a:lnTo>
                  <a:pt x="84221" y="871288"/>
                </a:lnTo>
                <a:cubicBezTo>
                  <a:pt x="84221" y="875164"/>
                  <a:pt x="46514" y="878306"/>
                  <a:pt x="0" y="878306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8CE22-8246-C848-BF6F-00368BFAFCC1}"/>
              </a:ext>
            </a:extLst>
          </p:cNvPr>
          <p:cNvSpPr txBox="1"/>
          <p:nvPr/>
        </p:nvSpPr>
        <p:spPr>
          <a:xfrm>
            <a:off x="8059546" y="3368842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highlight>
                  <a:srgbClr val="FFFF00"/>
                </a:highlight>
                <a:latin typeface="Century Gothic" panose="020B0502020202020204" pitchFamily="34" charset="0"/>
              </a:rPr>
              <a:t>G</a:t>
            </a:r>
            <a:r>
              <a:rPr lang="en-VN" sz="1400">
                <a:highlight>
                  <a:srgbClr val="FFFF00"/>
                </a:highlight>
                <a:latin typeface="Century Gothic" panose="020B0502020202020204" pitchFamily="34" charset="0"/>
              </a:rPr>
              <a:t>etter &amp; setter</a:t>
            </a:r>
          </a:p>
          <a:p>
            <a:r>
              <a:rPr lang="en-VN" sz="1400">
                <a:highlight>
                  <a:srgbClr val="FFFF00"/>
                </a:highlight>
                <a:latin typeface="Century Gothic" panose="020B0502020202020204" pitchFamily="34" charset="0"/>
              </a:rPr>
              <a:t>-&gt; </a:t>
            </a:r>
            <a:r>
              <a:rPr lang="en-US" sz="1400">
                <a:highlight>
                  <a:srgbClr val="FFFF00"/>
                </a:highlight>
                <a:latin typeface="Century Gothic" panose="020B0502020202020204" pitchFamily="34" charset="0"/>
              </a:rPr>
              <a:t>encapsulation</a:t>
            </a:r>
            <a:endParaRPr lang="en-VN" sz="1400"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C8071-1ACB-94F0-D3FC-7191E33BC518}"/>
              </a:ext>
            </a:extLst>
          </p:cNvPr>
          <p:cNvSpPr txBox="1"/>
          <p:nvPr/>
        </p:nvSpPr>
        <p:spPr>
          <a:xfrm>
            <a:off x="3071813" y="5416145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B</a:t>
            </a:r>
            <a:r>
              <a:rPr lang="en-VN" b="1" dirty="0">
                <a:latin typeface="Century Gothic" panose="020B0502020202020204" pitchFamily="34" charset="0"/>
              </a:rPr>
              <a:t>asic OOP technique we 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C8C36-25EF-FDC9-41E3-622ACA16004A}"/>
              </a:ext>
            </a:extLst>
          </p:cNvPr>
          <p:cNvSpPr txBox="1"/>
          <p:nvPr/>
        </p:nvSpPr>
        <p:spPr>
          <a:xfrm>
            <a:off x="6866355" y="5416145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>
                <a:latin typeface="Century Gothic" panose="020B0502020202020204" pitchFamily="34" charset="0"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252244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E2D5835-74E6-0B7B-3452-15117F5AD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187" y="339097"/>
            <a:ext cx="2323626" cy="58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2500" b="1" dirty="0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Video demo</a:t>
            </a:r>
            <a:endParaRPr kumimoji="0" lang="en-US" altLang="en-VN" sz="25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Online Media 1" descr="Force Simulation - OOP Mini Project 20222 - Group 12">
            <a:hlinkClick r:id="" action="ppaction://media"/>
            <a:extLst>
              <a:ext uri="{FF2B5EF4-FFF2-40B4-BE49-F238E27FC236}">
                <a16:creationId xmlns:a16="http://schemas.microsoft.com/office/drawing/2014/main" id="{8BDFB862-15F9-4729-A4F3-D2260EA77BE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4956" y="1022688"/>
            <a:ext cx="9902089" cy="559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9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22FDE8-9BBB-0A1E-3CCB-B204C6089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53232"/>
              </p:ext>
            </p:extLst>
          </p:nvPr>
        </p:nvGraphicFramePr>
        <p:xfrm>
          <a:off x="1662362" y="1627862"/>
          <a:ext cx="8867275" cy="40390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13993">
                  <a:extLst>
                    <a:ext uri="{9D8B030D-6E8A-4147-A177-3AD203B41FA5}">
                      <a16:colId xmlns:a16="http://schemas.microsoft.com/office/drawing/2014/main" val="2856702372"/>
                    </a:ext>
                  </a:extLst>
                </a:gridCol>
                <a:gridCol w="2217471">
                  <a:extLst>
                    <a:ext uri="{9D8B030D-6E8A-4147-A177-3AD203B41FA5}">
                      <a16:colId xmlns:a16="http://schemas.microsoft.com/office/drawing/2014/main" val="3330544816"/>
                    </a:ext>
                  </a:extLst>
                </a:gridCol>
                <a:gridCol w="2218340">
                  <a:extLst>
                    <a:ext uri="{9D8B030D-6E8A-4147-A177-3AD203B41FA5}">
                      <a16:colId xmlns:a16="http://schemas.microsoft.com/office/drawing/2014/main" val="2218740795"/>
                    </a:ext>
                  </a:extLst>
                </a:gridCol>
                <a:gridCol w="2217471">
                  <a:extLst>
                    <a:ext uri="{9D8B030D-6E8A-4147-A177-3AD203B41FA5}">
                      <a16:colId xmlns:a16="http://schemas.microsoft.com/office/drawing/2014/main" val="3249818273"/>
                    </a:ext>
                  </a:extLst>
                </a:gridCol>
              </a:tblGrid>
              <a:tr h="996751">
                <a:tc>
                  <a:txBody>
                    <a:bodyPr/>
                    <a:lstStyle/>
                    <a:p>
                      <a:pPr algn="ctr"/>
                      <a:r>
                        <a:rPr lang="vi-VN" sz="1500" kern="100">
                          <a:effectLst/>
                        </a:rPr>
                        <a:t> 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</a:rPr>
                        <a:t>Tran Duc Tuan Kien</a:t>
                      </a: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</a:rPr>
                        <a:t>20214908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 kern="100">
                          <a:effectLst/>
                        </a:rPr>
                        <a:t> 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Pham Tuan Kiet</a:t>
                      </a: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20214909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vi-VN" sz="1500" kern="1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</a:rPr>
                        <a:t>Tran Le My Linh</a:t>
                      </a: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</a:rPr>
                        <a:t>20210535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 kern="100">
                          <a:effectLst/>
                        </a:rPr>
                        <a:t> 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</a:endParaRP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 Khanh Linh</a:t>
                      </a:r>
                    </a:p>
                    <a:p>
                      <a:pPr algn="ctr"/>
                      <a:r>
                        <a:rPr lang="vi-VN" sz="15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20214910</a:t>
                      </a:r>
                      <a:endParaRPr lang="en-VN" sz="1500" kern="1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066432"/>
                  </a:ext>
                </a:extLst>
              </a:tr>
              <a:tr h="1521130"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Report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Slide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Controller Package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View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Controller Diagram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Logic + Prototype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Report 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Slide 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Controller Package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View</a:t>
                      </a: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</a:rPr>
                        <a:t>UseCase</a:t>
                      </a:r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 diagram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Video Demo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Slide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Package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diagram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 Model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Report 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Slide 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Controller Package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View</a:t>
                      </a:r>
                    </a:p>
                    <a:p>
                      <a:pPr algn="ctr"/>
                      <a:r>
                        <a:rPr lang="en-US" sz="1500" kern="100" dirty="0">
                          <a:effectLst/>
                          <a:latin typeface="Century Gothic" panose="020B0502020202020204" pitchFamily="34" charset="0"/>
                        </a:rPr>
                        <a:t>General diagram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786620"/>
                  </a:ext>
                </a:extLst>
              </a:tr>
              <a:tr h="1521130"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ForceSimulation.java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SliderController.java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BackgroundController.java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slider.fxml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background.fxml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SceneController.java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CheckboxController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scene.fxml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checkbox.fxml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MainObject.java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CubeBox.java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Cylinder.java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Surface.java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RotatingObject.java</a:t>
                      </a:r>
                    </a:p>
                    <a:p>
                      <a:pPr algn="ctr"/>
                      <a:r>
                        <a:rPr lang="vi-VN" sz="15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Model.java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InfoController.java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ForceController.java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RoadController.java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info.fxml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force.fxml</a:t>
                      </a:r>
                      <a:endParaRPr lang="en-US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500" kern="100" dirty="0" err="1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road.fxml</a:t>
                      </a:r>
                      <a:endParaRPr lang="en-VN" sz="1500" kern="1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69323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24AEB9C-768A-364A-C7AA-601FF24F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099" y="504416"/>
            <a:ext cx="4979802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385623"/>
                </a:solidFill>
                <a:effectLst/>
                <a:latin typeface="Century Gothic"/>
                <a:ea typeface="Times New Roman" panose="02020603050405020304" pitchFamily="18" charset="0"/>
                <a:cs typeface="CMU Sans Serif Medium" panose="02000603000000000000" pitchFamily="2" charset="0"/>
              </a:rPr>
              <a:t>Assignment of member</a:t>
            </a:r>
            <a:endParaRPr lang="en-US" sz="32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3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0" y="957791"/>
            <a:ext cx="4651204" cy="14011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375623"/>
                </a:solidFill>
                <a:latin typeface="Century Gothic" panose="020B0502020202020204" pitchFamily="34" charset="0"/>
                <a:ea typeface="+mj-ea"/>
                <a:cs typeface="+mj-cs"/>
              </a:rPr>
              <a:t>PROBLEM STATEMENT</a:t>
            </a:r>
            <a:endParaRPr lang="en-US" sz="2800" b="1" i="0" u="none" strike="noStrike" cap="none" normalizeH="0" baseline="0" dirty="0">
              <a:ln>
                <a:noFill/>
              </a:ln>
              <a:solidFill>
                <a:srgbClr val="375623"/>
              </a:solidFill>
              <a:effectLst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2C9FB24-47DA-AEDC-09F0-0344A99851AC}"/>
              </a:ext>
            </a:extLst>
          </p:cNvPr>
          <p:cNvSpPr txBox="1"/>
          <p:nvPr/>
        </p:nvSpPr>
        <p:spPr>
          <a:xfrm>
            <a:off x="761839" y="1781230"/>
            <a:ext cx="4651205" cy="30709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Problem</a:t>
            </a:r>
            <a:r>
              <a:rPr lang="en-US" dirty="0">
                <a:latin typeface="Century Gothic" panose="020B0502020202020204" pitchFamily="34" charset="0"/>
              </a:rPr>
              <a:t>: Force Simulation with Newton's law of motions</a:t>
            </a:r>
            <a:endParaRPr lang="vi-VN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User</a:t>
            </a:r>
            <a:r>
              <a:rPr lang="en-US" dirty="0">
                <a:latin typeface="Century Gothic" panose="020B0502020202020204" pitchFamily="34" charset="0"/>
              </a:rPr>
              <a:t>: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Control physical system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Change force applied on object to change its attributes: acceleration, velocity, position,…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Observe the motion of the main object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Century Gothic" panose="020B0502020202020204" pitchFamily="34" charset="0"/>
              </a:rPr>
              <a:t>System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Apply Newton's laws of motions to calculate object's attribute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Display motion</a:t>
            </a:r>
          </a:p>
        </p:txBody>
      </p:sp>
      <p:pic>
        <p:nvPicPr>
          <p:cNvPr id="3" name="Hình ảnh 3" descr="Ảnh có chứa ảnh chụp màn hình, phim hoạt hình, văn bản, Đồ họa&#10;&#10;Mô tả được tự động tạo">
            <a:extLst>
              <a:ext uri="{FF2B5EF4-FFF2-40B4-BE49-F238E27FC236}">
                <a16:creationId xmlns:a16="http://schemas.microsoft.com/office/drawing/2014/main" id="{F1D6082C-F80A-07FF-C144-D24519B86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0" r="12331"/>
          <a:stretch/>
        </p:blipFill>
        <p:spPr>
          <a:xfrm>
            <a:off x="6096000" y="835866"/>
            <a:ext cx="5234538" cy="51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3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29" y="1057387"/>
            <a:ext cx="4023360" cy="32041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sz="4800" b="1" i="0" u="none" strike="noStrike" kern="1200" cap="none" normalizeH="0" baseline="0" dirty="0">
                <a:ln>
                  <a:noFill/>
                </a:ln>
                <a:solidFill>
                  <a:srgbClr val="375623"/>
                </a:solidFill>
                <a:effectLst/>
                <a:latin typeface="Century Gothic"/>
                <a:ea typeface="+mj-ea"/>
                <a:cs typeface="+mj-cs"/>
              </a:rPr>
              <a:t>Use case diagram</a:t>
            </a:r>
            <a:endParaRPr lang="en-US" sz="4800" b="1" i="0" u="none" strike="noStrike" kern="1200" cap="none" normalizeH="0" baseline="0" dirty="0">
              <a:ln>
                <a:noFill/>
              </a:ln>
              <a:solidFill>
                <a:srgbClr val="375623"/>
              </a:solidFill>
              <a:effectLst/>
              <a:latin typeface="Century Gothic"/>
              <a:ea typeface="+mj-ea"/>
              <a:cs typeface="+mj-cs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275BBD-95E8-AC8C-EC53-9354075B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717524"/>
            <a:ext cx="6846363" cy="527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81" y="1122363"/>
            <a:ext cx="4023360" cy="32041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4800" b="1" kern="1200">
                <a:solidFill>
                  <a:srgbClr val="375623"/>
                </a:solidFill>
                <a:latin typeface="Century Gothic"/>
                <a:ea typeface="+mj-ea"/>
                <a:cs typeface="+mj-cs"/>
              </a:rPr>
              <a:t>General class </a:t>
            </a:r>
            <a:r>
              <a:rPr kumimoji="0" lang="en-US" sz="4800" b="1" i="0" u="none" strike="noStrike" kern="1200" cap="none" normalizeH="0" baseline="0">
                <a:ln>
                  <a:noFill/>
                </a:ln>
                <a:solidFill>
                  <a:srgbClr val="375623"/>
                </a:solidFill>
                <a:effectLst/>
                <a:latin typeface="Century Gothic"/>
                <a:ea typeface="+mj-ea"/>
                <a:cs typeface="+mj-cs"/>
              </a:rPr>
              <a:t>diagram</a:t>
            </a:r>
            <a:endParaRPr lang="en-US" sz="4800" b="1" i="0" u="none" strike="noStrike" kern="1200" cap="none" normalizeH="0" baseline="0">
              <a:ln>
                <a:noFill/>
              </a:ln>
              <a:solidFill>
                <a:srgbClr val="375623"/>
              </a:solidFill>
              <a:effectLst/>
              <a:latin typeface="Century Gothic"/>
              <a:ea typeface="+mj-ea"/>
              <a:cs typeface="+mj-cs"/>
            </a:endParaRPr>
          </a:p>
        </p:txBody>
      </p:sp>
      <p:sp>
        <p:nvSpPr>
          <p:cNvPr id="1041" name="Rectangle 10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2" name="Rectangle 10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BC27E6-6003-59BC-204B-3EB07F7D7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3817" y="1367928"/>
            <a:ext cx="7867154" cy="45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5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995" y="504416"/>
            <a:ext cx="7878031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Controller</a:t>
            </a:r>
            <a:endParaRPr kumimoji="0" lang="en-US" altLang="en-VN" sz="3200" b="1" i="0" u="none" strike="noStrike" cap="none" normalizeH="0" baseline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8CD980B-A8FC-AF88-9140-02DBC7EC9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68" y="1367840"/>
            <a:ext cx="8185864" cy="49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0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995" y="504416"/>
            <a:ext cx="7878031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Controller</a:t>
            </a:r>
            <a:endParaRPr kumimoji="0" lang="en-US" altLang="en-VN" sz="3200" b="1" i="0" u="none" strike="noStrike" cap="none" normalizeH="0" baseline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C9C29C32-3E46-9D1C-F0D7-F403A9F13EE7}"/>
              </a:ext>
            </a:extLst>
          </p:cNvPr>
          <p:cNvSpPr txBox="1"/>
          <p:nvPr/>
        </p:nvSpPr>
        <p:spPr>
          <a:xfrm>
            <a:off x="974088" y="1491056"/>
            <a:ext cx="10234932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Century Gothic"/>
              </a:rPr>
              <a:t>OOP Techniques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entury Gothic"/>
              </a:rPr>
              <a:t>Encapsulation</a:t>
            </a:r>
            <a:r>
              <a:rPr lang="en-US" sz="2400" dirty="0">
                <a:latin typeface="Century Gothic"/>
              </a:rPr>
              <a:t>: Attributes and methods are encapsulated in a class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Century Gothic"/>
              </a:rPr>
              <a:t>Implementing interface: Classes implement interface </a:t>
            </a:r>
            <a:r>
              <a:rPr lang="en-US" sz="2400" dirty="0" err="1">
                <a:latin typeface="Century Gothic"/>
              </a:rPr>
              <a:t>initializable</a:t>
            </a:r>
            <a:r>
              <a:rPr lang="en-US" sz="2400" dirty="0">
                <a:latin typeface="Century Gothic"/>
              </a:rPr>
              <a:t>() to set up controller</a:t>
            </a:r>
            <a:endParaRPr lang="en-US">
              <a:cs typeface="Calibri" panose="020F0502020204030204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b="1" dirty="0">
              <a:latin typeface="Century Gothic"/>
            </a:endParaRPr>
          </a:p>
        </p:txBody>
      </p:sp>
      <p:pic>
        <p:nvPicPr>
          <p:cNvPr id="2" name="Hình ảnh 2" descr="Ảnh có chứa văn bản, Phông chữ, ảnh chụp màn hình, Hình chữ nhật&#10;&#10;Mô tả được tự động tạo">
            <a:extLst>
              <a:ext uri="{FF2B5EF4-FFF2-40B4-BE49-F238E27FC236}">
                <a16:creationId xmlns:a16="http://schemas.microsoft.com/office/drawing/2014/main" id="{FB27037C-E30B-CCED-1DF7-B858DC78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34" y="3733693"/>
            <a:ext cx="9514114" cy="21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995" y="504416"/>
            <a:ext cx="7878031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Controller</a:t>
            </a:r>
            <a:endParaRPr kumimoji="0" lang="en-US" altLang="en-VN" sz="3200" b="1" i="0" u="none" strike="noStrike" cap="none" normalizeH="0" baseline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C9C29C32-3E46-9D1C-F0D7-F403A9F13EE7}"/>
              </a:ext>
            </a:extLst>
          </p:cNvPr>
          <p:cNvSpPr txBox="1"/>
          <p:nvPr/>
        </p:nvSpPr>
        <p:spPr>
          <a:xfrm>
            <a:off x="974088" y="1491056"/>
            <a:ext cx="10234932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Century Gothic"/>
              </a:rPr>
              <a:t>OOP Techniques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Century Gothic"/>
                <a:ea typeface="+mn-lt"/>
                <a:cs typeface="+mn-lt"/>
              </a:rPr>
              <a:t>Aggregation</a:t>
            </a:r>
            <a:r>
              <a:rPr lang="en-US" sz="2400" dirty="0">
                <a:latin typeface="Century Gothic"/>
                <a:ea typeface="+mn-lt"/>
                <a:cs typeface="+mn-lt"/>
              </a:rPr>
              <a:t>: </a:t>
            </a:r>
            <a:r>
              <a:rPr lang="en-US" sz="2400" err="1">
                <a:latin typeface="Century Gothic"/>
                <a:ea typeface="+mn-lt"/>
                <a:cs typeface="+mn-lt"/>
              </a:rPr>
              <a:t>SceneController</a:t>
            </a:r>
            <a:r>
              <a:rPr lang="en-US" sz="2400" dirty="0">
                <a:latin typeface="Century Gothic"/>
                <a:ea typeface="+mn-lt"/>
                <a:cs typeface="+mn-lt"/>
              </a:rPr>
              <a:t>, </a:t>
            </a:r>
            <a:r>
              <a:rPr lang="en-US" sz="2400" err="1">
                <a:latin typeface="Century Gothic"/>
                <a:ea typeface="+mn-lt"/>
                <a:cs typeface="+mn-lt"/>
              </a:rPr>
              <a:t>SliderController</a:t>
            </a:r>
            <a:r>
              <a:rPr lang="en-US" sz="2400" dirty="0">
                <a:latin typeface="Century Gothic"/>
                <a:ea typeface="+mn-lt"/>
                <a:cs typeface="+mn-lt"/>
              </a:rPr>
              <a:t> aggregates other controllers to control related wok</a:t>
            </a:r>
            <a:endParaRPr lang="en-US" sz="2400">
              <a:latin typeface="Century Gothic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Century Gothic"/>
                <a:ea typeface="+mn-lt"/>
                <a:cs typeface="+mn-lt"/>
              </a:rPr>
              <a:t>Example: </a:t>
            </a:r>
            <a:r>
              <a:rPr lang="en-US" sz="2400" err="1">
                <a:latin typeface="Century Gothic"/>
                <a:ea typeface="+mn-lt"/>
                <a:cs typeface="+mn-lt"/>
              </a:rPr>
              <a:t>ForceController</a:t>
            </a:r>
            <a:r>
              <a:rPr lang="en-US" sz="2400" dirty="0">
                <a:latin typeface="Century Gothic"/>
                <a:ea typeface="+mn-lt"/>
                <a:cs typeface="+mn-lt"/>
              </a:rPr>
              <a:t> is aggregated in </a:t>
            </a:r>
            <a:r>
              <a:rPr lang="en-US" sz="2400" err="1">
                <a:latin typeface="Century Gothic"/>
                <a:ea typeface="+mn-lt"/>
                <a:cs typeface="+mn-lt"/>
              </a:rPr>
              <a:t>SliderController</a:t>
            </a:r>
            <a:r>
              <a:rPr lang="en-US" sz="2400" dirty="0">
                <a:latin typeface="Century Gothic"/>
                <a:ea typeface="+mn-lt"/>
                <a:cs typeface="+mn-lt"/>
              </a:rPr>
              <a:t> to change magnitude of force when applied force change.</a:t>
            </a:r>
            <a:endParaRPr lang="en-US" sz="2400" dirty="0">
              <a:cs typeface="Calibri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b="1" dirty="0">
              <a:latin typeface="Century Gothic"/>
            </a:endParaRPr>
          </a:p>
        </p:txBody>
      </p:sp>
      <p:pic>
        <p:nvPicPr>
          <p:cNvPr id="4" name="Hình ảnh 6" descr="Ảnh có chứa văn bản, Phông chữ, hàng, ảnh chụp màn hình&#10;&#10;Mô tả được tự động tạo">
            <a:extLst>
              <a:ext uri="{FF2B5EF4-FFF2-40B4-BE49-F238E27FC236}">
                <a16:creationId xmlns:a16="http://schemas.microsoft.com/office/drawing/2014/main" id="{29F2130A-7946-551C-2AC1-CF3B4267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44" y="3928379"/>
            <a:ext cx="8019690" cy="18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0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BD1ACCA-59F9-99CB-7137-DA4D8915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995" y="504416"/>
            <a:ext cx="7878031" cy="69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74551" tIns="15235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VN" sz="3200" b="1" dirty="0">
                <a:solidFill>
                  <a:srgbClr val="385623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CMU Sans Serif Medium" panose="02000603000000000000" pitchFamily="2" charset="0"/>
              </a:rPr>
              <a:t>Class diagram for package Controller</a:t>
            </a:r>
            <a:endParaRPr kumimoji="0" lang="en-US" altLang="en-VN" sz="3200" b="1" i="0" u="none" strike="noStrike" cap="none" normalizeH="0" baseline="0" dirty="0">
              <a:ln>
                <a:noFill/>
              </a:ln>
              <a:solidFill>
                <a:srgbClr val="385623"/>
              </a:solidFill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C9C29C32-3E46-9D1C-F0D7-F403A9F13EE7}"/>
              </a:ext>
            </a:extLst>
          </p:cNvPr>
          <p:cNvSpPr txBox="1"/>
          <p:nvPr/>
        </p:nvSpPr>
        <p:spPr>
          <a:xfrm>
            <a:off x="873447" y="2051773"/>
            <a:ext cx="10450593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Century Gothic"/>
              </a:rPr>
              <a:t>OOP Techniques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Century Gothic"/>
                <a:ea typeface="+mn-lt"/>
                <a:cs typeface="+mn-lt"/>
              </a:rPr>
              <a:t>Polymorphism</a:t>
            </a:r>
            <a:r>
              <a:rPr lang="en-US" sz="2400" dirty="0">
                <a:latin typeface="Century Gothic"/>
                <a:ea typeface="+mn-lt"/>
                <a:cs typeface="+mn-lt"/>
              </a:rPr>
              <a:t>: method with same signatures but difference in behavior.</a:t>
            </a:r>
            <a:endParaRPr lang="en-US" sz="2400" dirty="0">
              <a:latin typeface="Century Gothic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latin typeface="Century Gothic"/>
                <a:ea typeface="+mn-lt"/>
                <a:cs typeface="+mn-lt"/>
              </a:rPr>
              <a:t>Example: </a:t>
            </a:r>
            <a:r>
              <a:rPr lang="en-US" sz="2400" err="1">
                <a:latin typeface="Century Gothic"/>
                <a:ea typeface="+mn-lt"/>
                <a:cs typeface="+mn-lt"/>
              </a:rPr>
              <a:t>road.move</a:t>
            </a:r>
            <a:r>
              <a:rPr lang="en-US" sz="2400" dirty="0">
                <a:latin typeface="Century Gothic"/>
                <a:ea typeface="+mn-lt"/>
                <a:cs typeface="+mn-lt"/>
              </a:rPr>
              <a:t>() vs </a:t>
            </a:r>
            <a:r>
              <a:rPr lang="en-US" sz="2400" err="1">
                <a:latin typeface="Century Gothic"/>
                <a:ea typeface="+mn-lt"/>
                <a:cs typeface="+mn-lt"/>
              </a:rPr>
              <a:t>background.move</a:t>
            </a:r>
            <a:r>
              <a:rPr lang="en-US" sz="2400" dirty="0">
                <a:latin typeface="Century Gothic"/>
                <a:ea typeface="+mn-lt"/>
                <a:cs typeface="+mn-lt"/>
              </a:rPr>
              <a:t>(), initialize(),…</a:t>
            </a:r>
            <a:endParaRPr lang="en-US" sz="2400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entury Gothic"/>
                <a:cs typeface="Calibri"/>
              </a:rPr>
              <a:t>Upcasting/</a:t>
            </a:r>
            <a:r>
              <a:rPr lang="en-US" sz="2400" b="1" dirty="0" err="1">
                <a:latin typeface="Century Gothic"/>
                <a:cs typeface="Calibri"/>
              </a:rPr>
              <a:t>Downcasting</a:t>
            </a:r>
            <a:r>
              <a:rPr lang="en-US" sz="2400" b="1" dirty="0">
                <a:latin typeface="Century Gothic"/>
                <a:cs typeface="Calibri"/>
              </a:rPr>
              <a:t>:  </a:t>
            </a:r>
            <a:r>
              <a:rPr lang="en-US" sz="2400" dirty="0">
                <a:latin typeface="Century Gothic"/>
                <a:cs typeface="Calibri"/>
              </a:rPr>
              <a:t>implicitly upcast cylinder/</a:t>
            </a:r>
            <a:r>
              <a:rPr lang="en-US" sz="2400" dirty="0" err="1">
                <a:latin typeface="Century Gothic"/>
                <a:cs typeface="Calibri"/>
              </a:rPr>
              <a:t>cubebox</a:t>
            </a:r>
            <a:r>
              <a:rPr lang="en-US" sz="2400" dirty="0">
                <a:latin typeface="Century Gothic"/>
                <a:cs typeface="Calibri"/>
              </a:rPr>
              <a:t> into </a:t>
            </a:r>
          </a:p>
          <a:p>
            <a:r>
              <a:rPr lang="en-US" sz="2400" dirty="0" err="1">
                <a:latin typeface="Century Gothic"/>
                <a:cs typeface="Calibri"/>
              </a:rPr>
              <a:t>MainObject</a:t>
            </a:r>
            <a:r>
              <a:rPr lang="en-US" sz="2400" dirty="0">
                <a:latin typeface="Century Gothic"/>
                <a:cs typeface="Calibri"/>
              </a:rPr>
              <a:t> to pass into </a:t>
            </a:r>
            <a:r>
              <a:rPr lang="en-US" sz="2400" dirty="0" err="1">
                <a:latin typeface="Century Gothic"/>
                <a:cs typeface="Calibri"/>
              </a:rPr>
              <a:t>SliderController</a:t>
            </a:r>
            <a:r>
              <a:rPr lang="en-US" sz="2400" dirty="0">
                <a:latin typeface="Century Gothic"/>
                <a:cs typeface="Calibri"/>
              </a:rPr>
              <a:t> and downcast when using.</a:t>
            </a:r>
            <a:endParaRPr lang="en-US">
              <a:cs typeface="Calibri" panose="020F0502020204030204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dirty="0">
              <a:latin typeface="Century Gothic"/>
            </a:endParaRPr>
          </a:p>
          <a:p>
            <a:endParaRPr lang="en-US" sz="24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216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2ad8b3-593c-4ea2-bcf6-99214d072d2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9FEA38DDB14B4BA01EC96D2F0CCF23" ma:contentTypeVersion="11" ma:contentTypeDescription="Create a new document." ma:contentTypeScope="" ma:versionID="ab48e9ce6fb4489bcaced885200e60fb">
  <xsd:schema xmlns:xsd="http://www.w3.org/2001/XMLSchema" xmlns:xs="http://www.w3.org/2001/XMLSchema" xmlns:p="http://schemas.microsoft.com/office/2006/metadata/properties" xmlns:ns3="072ad8b3-593c-4ea2-bcf6-99214d072d24" xmlns:ns4="0b7c1f3e-153a-4a43-9fdb-e734fb9bc5a7" targetNamespace="http://schemas.microsoft.com/office/2006/metadata/properties" ma:root="true" ma:fieldsID="051d609cea8698998e2ee1451dfdc3c9" ns3:_="" ns4:_="">
    <xsd:import namespace="072ad8b3-593c-4ea2-bcf6-99214d072d24"/>
    <xsd:import namespace="0b7c1f3e-153a-4a43-9fdb-e734fb9bc5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2ad8b3-593c-4ea2-bcf6-99214d072d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c1f3e-153a-4a43-9fdb-e734fb9bc5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E4E285-ABA5-4134-99A7-973F7240939B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072ad8b3-593c-4ea2-bcf6-99214d072d24"/>
    <ds:schemaRef ds:uri="0b7c1f3e-153a-4a43-9fdb-e734fb9bc5a7"/>
    <ds:schemaRef ds:uri="http://purl.org/dc/elements/1.1/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F528AE0-800C-4C3B-A80B-EE70171798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E6ED9-D964-4862-95BD-AAA7635F489B}">
  <ds:schemaRefs>
    <ds:schemaRef ds:uri="072ad8b3-593c-4ea2-bcf6-99214d072d24"/>
    <ds:schemaRef ds:uri="0b7c1f3e-153a-4a43-9fdb-e734fb9bc5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MiniProject-OOP-20222</Template>
  <TotalTime>0</TotalTime>
  <Words>390</Words>
  <Application>Microsoft Office PowerPoint</Application>
  <PresentationFormat>Widescreen</PresentationFormat>
  <Paragraphs>122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Century Gothic</vt:lpstr>
      <vt:lpstr>CMU Sans Serif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Tuan Kiet 20214909</dc:creator>
  <cp:lastModifiedBy>Pham Tuan Kiet 20214909</cp:lastModifiedBy>
  <cp:revision>1</cp:revision>
  <dcterms:created xsi:type="dcterms:W3CDTF">2023-07-15T14:23:11Z</dcterms:created>
  <dcterms:modified xsi:type="dcterms:W3CDTF">2023-07-15T14:24:08Z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0x010100849FEA38DDB14B4BA01EC96D2F0CCF23</vt:lpwstr>
  </property>
</Properties>
</file>