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022850" y="614045"/>
            <a:ext cx="893445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en-US" sz="1200"/>
              <a:t>Tăng bias </a:t>
            </a:r>
            <a:endParaRPr lang="en-US" alt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5022215" y="5426710"/>
            <a:ext cx="868045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en-US" sz="1200"/>
              <a:t>Giảm bias</a:t>
            </a:r>
            <a:endParaRPr lang="en-US" alt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8653780" y="3121025"/>
            <a:ext cx="114681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en-US" sz="1200"/>
              <a:t>Tăng variance</a:t>
            </a:r>
            <a:endParaRPr lang="en-US" alt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466090" y="3121025"/>
            <a:ext cx="1163955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en-US" sz="1200"/>
              <a:t>Giảm variance</a:t>
            </a:r>
            <a:endParaRPr lang="en-US" alt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6668770" y="4802505"/>
            <a:ext cx="1891665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pPr algn="ctr"/>
            <a:r>
              <a:rPr lang="en-US" altLang="en-US" sz="1200"/>
              <a:t>Tăng kích thước m</a:t>
            </a:r>
            <a:r>
              <a:rPr lang="en-US" sz="1200"/>
              <a:t>ô hình</a:t>
            </a:r>
            <a:endParaRPr lang="en-US" sz="1200"/>
          </a:p>
        </p:txBody>
      </p: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1630045" y="3258820"/>
            <a:ext cx="7023735" cy="0"/>
          </a:xfrm>
          <a:prstGeom prst="straightConnector1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5456555" y="889635"/>
            <a:ext cx="13335" cy="4537075"/>
          </a:xfrm>
          <a:prstGeom prst="straightConnector1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889885" y="4690745"/>
            <a:ext cx="1543685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pPr algn="ctr"/>
            <a:r>
              <a:rPr lang="en-US" altLang="en-US" sz="1200"/>
              <a:t>Feature engineering</a:t>
            </a:r>
            <a:endParaRPr lang="en-US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2004060" y="2875280"/>
            <a:ext cx="1539875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en-US" sz="1200"/>
              <a:t>Thêm training data</a:t>
            </a:r>
            <a:endParaRPr 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1993900" y="1974850"/>
            <a:ext cx="1550035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en-US" altLang="en-US" sz="1200"/>
              <a:t>R</a:t>
            </a:r>
            <a:r>
              <a:rPr lang="en-US" sz="1200"/>
              <a:t>egularization</a:t>
            </a:r>
            <a:endParaRPr 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2771775" y="1628775"/>
            <a:ext cx="1241425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en-US" sz="1200"/>
              <a:t>Early stopping​</a:t>
            </a:r>
            <a:endParaRPr 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3914140" y="2443480"/>
            <a:ext cx="1423670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en-US" sz="1200"/>
              <a:t>Feature selection</a:t>
            </a:r>
            <a:endParaRPr lang="en-US" sz="1200"/>
          </a:p>
        </p:txBody>
      </p:sp>
      <p:sp>
        <p:nvSpPr>
          <p:cNvPr id="25" name="Text Box 24"/>
          <p:cNvSpPr txBox="1"/>
          <p:nvPr/>
        </p:nvSpPr>
        <p:spPr>
          <a:xfrm>
            <a:off x="2990533" y="1098550"/>
            <a:ext cx="1908810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pPr algn="ctr"/>
            <a:r>
              <a:rPr lang="en-US" altLang="en-US" sz="1200"/>
              <a:t>Giảm</a:t>
            </a:r>
            <a:r>
              <a:rPr lang="en-US" sz="1200"/>
              <a:t> </a:t>
            </a:r>
            <a:r>
              <a:rPr lang="en-US" altLang="en-US" sz="1200"/>
              <a:t>kích thước</a:t>
            </a:r>
            <a:r>
              <a:rPr lang="en-US" sz="1200"/>
              <a:t> mô hình</a:t>
            </a:r>
            <a:endParaRPr 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2298700" y="5058410"/>
            <a:ext cx="1433195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pPr algn="ctr"/>
            <a:r>
              <a:rPr lang="en-US" altLang="en-US" sz="1200"/>
              <a:t>Model engineering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6778308" y="4415155"/>
            <a:ext cx="1672590" cy="275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pPr algn="ctr"/>
            <a:r>
              <a:rPr lang="en-US" altLang="en-US" sz="1200"/>
              <a:t>Train mô hình lâu hơn</a:t>
            </a:r>
            <a:endParaRPr lang="en-U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98980" y="292100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Bayes error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724025" y="1531620"/>
            <a:ext cx="1913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Training set error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08125" y="3381375"/>
            <a:ext cx="2345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Training dev set error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929130" y="4577080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Dev set error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922780" y="5608320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Test set error</a:t>
            </a:r>
            <a:endParaRPr lang="en-US" altLang="en-US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2680970" y="660400"/>
            <a:ext cx="0" cy="87122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680970" y="1899920"/>
            <a:ext cx="0" cy="148145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2680970" y="3749675"/>
            <a:ext cx="0" cy="82740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2680970" y="4945380"/>
            <a:ext cx="0" cy="66294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2860040" y="989013"/>
            <a:ext cx="1336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Avoidable bias</a:t>
            </a:r>
            <a:endParaRPr lang="en-US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2860040" y="2487295"/>
            <a:ext cx="8718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Variance</a:t>
            </a:r>
            <a:endParaRPr lang="en-US" altLang="en-US" sz="1400"/>
          </a:p>
        </p:txBody>
      </p:sp>
      <p:sp>
        <p:nvSpPr>
          <p:cNvPr id="17" name="Text Box 16"/>
          <p:cNvSpPr txBox="1"/>
          <p:nvPr/>
        </p:nvSpPr>
        <p:spPr>
          <a:xfrm>
            <a:off x="2827655" y="4008755"/>
            <a:ext cx="1369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Data mismatch</a:t>
            </a:r>
            <a:endParaRPr lang="en-US" altLang="en-US" sz="1400"/>
          </a:p>
        </p:txBody>
      </p:sp>
      <p:sp>
        <p:nvSpPr>
          <p:cNvPr id="18" name="Text Box 17"/>
          <p:cNvSpPr txBox="1"/>
          <p:nvPr/>
        </p:nvSpPr>
        <p:spPr>
          <a:xfrm>
            <a:off x="2860040" y="5123498"/>
            <a:ext cx="9937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Overfitting</a:t>
            </a:r>
            <a:endParaRPr lang="en-US" altLang="en-US" sz="1400"/>
          </a:p>
        </p:txBody>
      </p:sp>
      <p:sp>
        <p:nvSpPr>
          <p:cNvPr id="19" name="Text Box 18"/>
          <p:cNvSpPr txBox="1"/>
          <p:nvPr/>
        </p:nvSpPr>
        <p:spPr>
          <a:xfrm>
            <a:off x="4897755" y="635000"/>
            <a:ext cx="194754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Bigger model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Train longer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Feature engineering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Reduce regularization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Model engineering</a:t>
            </a:r>
            <a:endParaRPr lang="en-US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4897755" y="1948815"/>
            <a:ext cx="200787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Add more training data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Add regularization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Early stopping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Feature selection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Smaller model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Feature engineering.</a:t>
            </a:r>
            <a:endParaRPr lang="en-US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Model engineering</a:t>
            </a:r>
            <a:endParaRPr lang="en-US" alt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4897755" y="3747135"/>
            <a:ext cx="17189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" altLang="en-US" sz="1200"/>
              <a:t>Add more data</a:t>
            </a:r>
            <a:endParaRPr lang="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" altLang="en-US" sz="1200"/>
              <a:t>Data synthesis</a:t>
            </a:r>
            <a:endParaRPr lang="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" altLang="en-US" sz="1200"/>
              <a:t>Model engineering</a:t>
            </a:r>
            <a:endParaRPr lang="" altLang="en-US" sz="12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" altLang="en-US" sz="1200"/>
              <a:t>New architechture</a:t>
            </a:r>
            <a:endParaRPr lang="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4897755" y="5139055"/>
            <a:ext cx="1466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200"/>
              <a:t>Add more data</a:t>
            </a:r>
            <a:endParaRPr lang="en-US" altLang="en-US" sz="1200"/>
          </a:p>
        </p:txBody>
      </p:sp>
      <p:cxnSp>
        <p:nvCxnSpPr>
          <p:cNvPr id="10" name="Straight Arrow Connector 9"/>
          <p:cNvCxnSpPr>
            <a:stCxn id="19" idx="1"/>
            <a:endCxn id="15" idx="3"/>
          </p:cNvCxnSpPr>
          <p:nvPr/>
        </p:nvCxnSpPr>
        <p:spPr>
          <a:xfrm flipH="1">
            <a:off x="4196715" y="1142365"/>
            <a:ext cx="701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1"/>
            <a:endCxn id="16" idx="3"/>
          </p:cNvCxnSpPr>
          <p:nvPr/>
        </p:nvCxnSpPr>
        <p:spPr>
          <a:xfrm flipH="1">
            <a:off x="3731895" y="2640965"/>
            <a:ext cx="11658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1"/>
            <a:endCxn id="17" idx="3"/>
          </p:cNvCxnSpPr>
          <p:nvPr/>
        </p:nvCxnSpPr>
        <p:spPr>
          <a:xfrm flipH="1">
            <a:off x="4196715" y="4162425"/>
            <a:ext cx="7010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1"/>
            <a:endCxn id="18" idx="3"/>
          </p:cNvCxnSpPr>
          <p:nvPr/>
        </p:nvCxnSpPr>
        <p:spPr>
          <a:xfrm flipH="1">
            <a:off x="3853815" y="5276850"/>
            <a:ext cx="10439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WPS Presentation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Abyssinica SIL</vt:lpstr>
      <vt:lpstr>微软雅黑</vt:lpstr>
      <vt:lpstr>Droid Sans Fallback</vt:lpstr>
      <vt:lpstr>Arial Unicode MS</vt:lpstr>
      <vt:lpstr>Calibri Light</vt:lpstr>
      <vt:lpstr>Webdings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zero</dc:creator>
  <cp:lastModifiedBy>zero</cp:lastModifiedBy>
  <cp:revision>4</cp:revision>
  <dcterms:created xsi:type="dcterms:W3CDTF">2018-10-12T11:36:22Z</dcterms:created>
  <dcterms:modified xsi:type="dcterms:W3CDTF">2018-10-12T11:36:22Z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