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Recommendation system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Deep learning approach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Deeplearning approach</a:t>
            </a:r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How to caculate embedding vector?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557020"/>
            <a:ext cx="10515600" cy="597535"/>
          </a:xfrm>
        </p:spPr>
        <p:txBody>
          <a:bodyPr/>
          <a:p>
            <a:pPr marL="0" indent="0">
              <a:buNone/>
            </a:pPr>
            <a:r>
              <a:rPr lang="x-none" altLang="en-US"/>
              <a:t>backpropagation is the key!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56260" y="2969895"/>
            <a:ext cx="2864485" cy="929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User A -&gt; User id = 1</a:t>
            </a:r>
            <a:endParaRPr lang="x-none" altLang="en-US"/>
          </a:p>
          <a:p>
            <a:r>
              <a:rPr lang="x-none" altLang="en-US"/>
              <a:t>-&gt; look up to</a:t>
            </a:r>
            <a:endParaRPr lang="x-none" altLang="en-US"/>
          </a:p>
          <a:p>
            <a:r>
              <a:rPr lang="x-none" altLang="en-US"/>
              <a:t>embedding vector of user</a:t>
            </a:r>
            <a:endParaRPr lang="x-none" alt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3897313" y="2806700"/>
          <a:ext cx="581025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0,188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0,342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0,288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0,858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0,373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0,212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0,467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970338" y="4516120"/>
          <a:ext cx="485775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/>
              </a:tblGrid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0,206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0,272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0,401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0,651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0,325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0,590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0" idx="1"/>
          </p:cNvCxnSpPr>
          <p:nvPr/>
        </p:nvCxnSpPr>
        <p:spPr>
          <a:xfrm>
            <a:off x="3261995" y="3417570"/>
            <a:ext cx="63563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67760" y="2487295"/>
            <a:ext cx="1090295" cy="176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629910" y="2464435"/>
            <a:ext cx="19100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Random number</a:t>
            </a:r>
            <a:endParaRPr lang="x-none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4565" y="4126230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77485" y="3094355"/>
            <a:ext cx="2738120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Deeplearning model </a:t>
            </a:r>
            <a:endParaRPr lang="x-none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048625" y="4079240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526780" y="3606800"/>
            <a:ext cx="148717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predict score</a:t>
            </a:r>
            <a:endParaRPr lang="x-none" altLang="en-US"/>
          </a:p>
        </p:txBody>
      </p: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>
            <a:off x="4494530" y="2654935"/>
            <a:ext cx="1135380" cy="5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630555" y="2174875"/>
            <a:ext cx="10597515" cy="362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Forward</a:t>
            </a:r>
            <a:endParaRPr lang="x-none" altLang="en-US"/>
          </a:p>
        </p:txBody>
      </p:sp>
      <p:sp>
        <p:nvSpPr>
          <p:cNvPr id="18" name="Left Arrow 17"/>
          <p:cNvSpPr/>
          <p:nvPr/>
        </p:nvSpPr>
        <p:spPr>
          <a:xfrm>
            <a:off x="578485" y="5696585"/>
            <a:ext cx="10774045" cy="3835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Backward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543925" y="4673600"/>
            <a:ext cx="15544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Loss function</a:t>
            </a:r>
            <a:endParaRPr lang="x-none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016875" y="4349750"/>
            <a:ext cx="48704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456430" y="4745990"/>
            <a:ext cx="756285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457325" y="4477385"/>
            <a:ext cx="216725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Number optomized</a:t>
            </a:r>
            <a:endParaRPr lang="x-none" altLang="en-US"/>
          </a:p>
        </p:txBody>
      </p:sp>
      <p:cxnSp>
        <p:nvCxnSpPr>
          <p:cNvPr id="23" name="Straight Arrow Connector 22"/>
          <p:cNvCxnSpPr>
            <a:stCxn id="22" idx="2"/>
            <a:endCxn id="6" idx="1"/>
          </p:cNvCxnSpPr>
          <p:nvPr/>
        </p:nvCxnSpPr>
        <p:spPr>
          <a:xfrm>
            <a:off x="2541270" y="4857750"/>
            <a:ext cx="1429385" cy="28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Deeplearning approach</a:t>
            </a:r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Very flexible!</a:t>
            </a:r>
            <a:endParaRPr lang="x-none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77925" y="3063240"/>
            <a:ext cx="2864485" cy="929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User A -&gt; User id = 1</a:t>
            </a:r>
            <a:endParaRPr lang="x-none" altLang="en-US"/>
          </a:p>
          <a:p>
            <a:r>
              <a:rPr lang="x-none" altLang="en-US"/>
              <a:t>-&gt; look up to</a:t>
            </a:r>
            <a:endParaRPr lang="x-none" altLang="en-US"/>
          </a:p>
          <a:p>
            <a:r>
              <a:rPr lang="x-none" altLang="en-US"/>
              <a:t>embedding vector of user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81735" y="4912995"/>
            <a:ext cx="2894965" cy="929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Item 1 -&gt; item id = 1</a:t>
            </a:r>
            <a:endParaRPr lang="x-none" altLang="en-US"/>
          </a:p>
          <a:p>
            <a:r>
              <a:rPr lang="x-none" altLang="en-US"/>
              <a:t>-&gt; look up to</a:t>
            </a:r>
            <a:endParaRPr lang="x-none" altLang="en-US"/>
          </a:p>
          <a:p>
            <a:r>
              <a:rPr lang="x-none" altLang="en-US"/>
              <a:t>embedding vector of item</a:t>
            </a:r>
            <a:endParaRPr lang="x-none" altLang="en-US"/>
          </a:p>
        </p:txBody>
      </p:sp>
      <p:graphicFrame>
        <p:nvGraphicFramePr>
          <p:cNvPr id="17" name="Table 16"/>
          <p:cNvGraphicFramePr/>
          <p:nvPr/>
        </p:nvGraphicFramePr>
        <p:xfrm>
          <a:off x="4518978" y="2900045"/>
          <a:ext cx="581025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0,188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0,342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0,288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0,858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0,373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0,212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0,467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4629468" y="4485640"/>
          <a:ext cx="485775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/>
              </a:tblGrid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0,206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0,272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0,401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0,651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0,325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0,590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 flipV="1">
            <a:off x="4042410" y="3522345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33825" y="5037455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88790" y="2580640"/>
            <a:ext cx="1090295" cy="333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396230" y="4219575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99785" y="3199765"/>
            <a:ext cx="159829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0070C0"/>
                </a:solidFill>
              </a:rPr>
              <a:t>Deeplearning model </a:t>
            </a:r>
            <a:endParaRPr lang="x-none" altLang="en-US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480935" y="4165600"/>
            <a:ext cx="19304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3180" y="3639185"/>
            <a:ext cx="9683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0070C0"/>
                </a:solidFill>
              </a:rPr>
              <a:t>predict score</a:t>
            </a:r>
            <a:endParaRPr lang="x-none" altLang="en-US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96365" y="1592580"/>
            <a:ext cx="909637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x-none" altLang="en-US"/>
              <a:t>Concat every categorycal, continous variable!</a:t>
            </a:r>
            <a:endParaRPr lang="x-none" altLang="en-US"/>
          </a:p>
          <a:p>
            <a:pPr algn="l">
              <a:lnSpc>
                <a:spcPct val="100000"/>
              </a:lnSpc>
            </a:pPr>
            <a:r>
              <a:rPr lang="x-none" altLang="en-US"/>
              <a:t>user property (age, city...), item property (year made, price...), economic value...</a:t>
            </a:r>
            <a:endParaRPr lang="x-none" altLang="en-US"/>
          </a:p>
        </p:txBody>
      </p:sp>
      <p:cxnSp>
        <p:nvCxnSpPr>
          <p:cNvPr id="33" name="Straight Arrow Connector 32"/>
          <p:cNvCxnSpPr>
            <a:stCxn id="27" idx="0"/>
            <a:endCxn id="32" idx="2"/>
          </p:cNvCxnSpPr>
          <p:nvPr/>
        </p:nvCxnSpPr>
        <p:spPr>
          <a:xfrm flipV="1">
            <a:off x="4834255" y="2284730"/>
            <a:ext cx="1110615" cy="2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7660" y="6142990"/>
            <a:ext cx="909637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x-none" altLang="en-US"/>
              <a:t>Flexible in DL network strucure: Feed forward net, Convolutional net, dropout layer, batchnorm layer....</a:t>
            </a:r>
            <a:endParaRPr lang="x-none" altLang="en-US"/>
          </a:p>
        </p:txBody>
      </p:sp>
      <p:cxnSp>
        <p:nvCxnSpPr>
          <p:cNvPr id="35" name="Straight Arrow Connector 34"/>
          <p:cNvCxnSpPr>
            <a:stCxn id="29" idx="2"/>
            <a:endCxn id="34" idx="0"/>
          </p:cNvCxnSpPr>
          <p:nvPr/>
        </p:nvCxnSpPr>
        <p:spPr>
          <a:xfrm flipH="1">
            <a:off x="6146165" y="5219065"/>
            <a:ext cx="553085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826500" y="2889250"/>
            <a:ext cx="3049905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x-none" altLang="en-US"/>
              <a:t>Flexible in output:</a:t>
            </a:r>
            <a:endParaRPr lang="x-none" altLang="en-US"/>
          </a:p>
          <a:p>
            <a:pPr algn="l">
              <a:lnSpc>
                <a:spcPct val="100000"/>
              </a:lnSpc>
            </a:pPr>
            <a:r>
              <a:rPr lang="x-none" altLang="en-US"/>
              <a:t>- multi output</a:t>
            </a:r>
            <a:endParaRPr lang="x-none" altLang="en-US"/>
          </a:p>
          <a:p>
            <a:pPr algn="l">
              <a:lnSpc>
                <a:spcPct val="100000"/>
              </a:lnSpc>
            </a:pPr>
            <a:r>
              <a:rPr lang="x-none" altLang="en-US"/>
              <a:t>- customize loss function.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1122025" cy="1325880"/>
          </a:xfrm>
        </p:spPr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Deeplearning approach</a:t>
            </a:r>
            <a:br>
              <a:rPr lang="x-none" altLang="en-US"/>
            </a:br>
            <a:r>
              <a:rPr lang="x-none" altLang="en-US"/>
              <a:t>One last thing. Session base recommendation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357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x-none" altLang="en-US"/>
              <a:t>Recommend base on </a:t>
            </a:r>
            <a:r>
              <a:rPr lang="x-none" altLang="en-US" b="1">
                <a:solidFill>
                  <a:srgbClr val="0070C0"/>
                </a:solidFill>
              </a:rPr>
              <a:t>order of user action with sequence model.</a:t>
            </a:r>
            <a:endParaRPr lang="x-none" altLang="en-US" b="1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93445" y="3342005"/>
            <a:ext cx="1070610" cy="2294255"/>
            <a:chOff x="1407" y="5263"/>
            <a:chExt cx="1686" cy="3613"/>
          </a:xfrm>
        </p:grpSpPr>
        <p:sp>
          <p:nvSpPr>
            <p:cNvPr id="5" name="Flowchart: Connector 4"/>
            <p:cNvSpPr/>
            <p:nvPr/>
          </p:nvSpPr>
          <p:spPr>
            <a:xfrm>
              <a:off x="1657" y="5263"/>
              <a:ext cx="1112" cy="11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407" y="8278"/>
              <a:ext cx="1686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Action 1</a:t>
              </a:r>
              <a:endParaRPr lang="x-none" altLang="en-US"/>
            </a:p>
          </p:txBody>
        </p:sp>
        <p:cxnSp>
          <p:nvCxnSpPr>
            <p:cNvPr id="33" name="Straight Arrow Connector 32"/>
            <p:cNvCxnSpPr>
              <a:stCxn id="10" idx="0"/>
              <a:endCxn id="5" idx="4"/>
            </p:cNvCxnSpPr>
            <p:nvPr/>
          </p:nvCxnSpPr>
          <p:spPr>
            <a:xfrm flipH="1" flipV="1">
              <a:off x="2213" y="6375"/>
              <a:ext cx="37" cy="1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84730" y="3295650"/>
            <a:ext cx="1070610" cy="2294890"/>
            <a:chOff x="1407" y="5263"/>
            <a:chExt cx="1686" cy="3614"/>
          </a:xfrm>
        </p:grpSpPr>
        <p:sp>
          <p:nvSpPr>
            <p:cNvPr id="14" name="Flowchart: Connector 13"/>
            <p:cNvSpPr/>
            <p:nvPr/>
          </p:nvSpPr>
          <p:spPr>
            <a:xfrm>
              <a:off x="1657" y="5263"/>
              <a:ext cx="1112" cy="11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407" y="8278"/>
              <a:ext cx="1686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Action 2</a:t>
              </a:r>
              <a:endParaRPr lang="x-none" altLang="en-US"/>
            </a:p>
          </p:txBody>
        </p:sp>
        <p:cxnSp>
          <p:nvCxnSpPr>
            <p:cNvPr id="16" name="Straight Arrow Connector 15"/>
            <p:cNvCxnSpPr>
              <a:stCxn id="15" idx="0"/>
              <a:endCxn id="14" idx="4"/>
            </p:cNvCxnSpPr>
            <p:nvPr/>
          </p:nvCxnSpPr>
          <p:spPr>
            <a:xfrm flipH="1" flipV="1">
              <a:off x="2213" y="6375"/>
              <a:ext cx="37" cy="1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774440" y="3298825"/>
            <a:ext cx="1070610" cy="2294890"/>
            <a:chOff x="1407" y="5263"/>
            <a:chExt cx="1686" cy="3614"/>
          </a:xfrm>
        </p:grpSpPr>
        <p:sp>
          <p:nvSpPr>
            <p:cNvPr id="18" name="Flowchart: Connector 17"/>
            <p:cNvSpPr/>
            <p:nvPr/>
          </p:nvSpPr>
          <p:spPr>
            <a:xfrm>
              <a:off x="1657" y="5263"/>
              <a:ext cx="1112" cy="11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07" y="8278"/>
              <a:ext cx="1686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Action 3</a:t>
              </a:r>
              <a:endParaRPr lang="x-none" altLang="en-US"/>
            </a:p>
          </p:txBody>
        </p:sp>
        <p:cxnSp>
          <p:nvCxnSpPr>
            <p:cNvPr id="20" name="Straight Arrow Connector 19"/>
            <p:cNvCxnSpPr>
              <a:stCxn id="19" idx="0"/>
              <a:endCxn id="18" idx="4"/>
            </p:cNvCxnSpPr>
            <p:nvPr/>
          </p:nvCxnSpPr>
          <p:spPr>
            <a:xfrm flipH="1" flipV="1">
              <a:off x="2213" y="6375"/>
              <a:ext cx="37" cy="1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56325" y="3277235"/>
            <a:ext cx="1076960" cy="2294890"/>
            <a:chOff x="1407" y="5263"/>
            <a:chExt cx="1696" cy="3614"/>
          </a:xfrm>
        </p:grpSpPr>
        <p:sp>
          <p:nvSpPr>
            <p:cNvPr id="22" name="Flowchart: Connector 21"/>
            <p:cNvSpPr/>
            <p:nvPr/>
          </p:nvSpPr>
          <p:spPr>
            <a:xfrm>
              <a:off x="1657" y="5263"/>
              <a:ext cx="1112" cy="11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407" y="8278"/>
              <a:ext cx="1696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Action n</a:t>
              </a:r>
              <a:endParaRPr lang="x-none" altLang="en-US"/>
            </a:p>
          </p:txBody>
        </p:sp>
        <p:cxnSp>
          <p:nvCxnSpPr>
            <p:cNvPr id="24" name="Straight Arrow Connector 23"/>
            <p:cNvCxnSpPr>
              <a:stCxn id="23" idx="0"/>
              <a:endCxn id="22" idx="4"/>
            </p:cNvCxnSpPr>
            <p:nvPr/>
          </p:nvCxnSpPr>
          <p:spPr>
            <a:xfrm flipH="1" flipV="1">
              <a:off x="2213" y="6375"/>
              <a:ext cx="42" cy="1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5" idx="6"/>
            <a:endCxn id="14" idx="2"/>
          </p:cNvCxnSpPr>
          <p:nvPr/>
        </p:nvCxnSpPr>
        <p:spPr>
          <a:xfrm flipV="1">
            <a:off x="1758315" y="3648710"/>
            <a:ext cx="685165" cy="46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18" idx="2"/>
          </p:cNvCxnSpPr>
          <p:nvPr/>
        </p:nvCxnSpPr>
        <p:spPr>
          <a:xfrm>
            <a:off x="3149600" y="3648710"/>
            <a:ext cx="7835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63770" y="3639185"/>
            <a:ext cx="439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5175" y="3617595"/>
            <a:ext cx="439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316855" y="3361690"/>
            <a:ext cx="40195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...</a:t>
            </a:r>
            <a:endParaRPr lang="x-none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1066800" y="3398520"/>
            <a:ext cx="764540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RNN </a:t>
            </a:r>
            <a:endParaRPr lang="x-none" altLang="en-US"/>
          </a:p>
          <a:p>
            <a:r>
              <a:rPr lang="x-none" altLang="en-US"/>
              <a:t>cell</a:t>
            </a:r>
            <a:endParaRPr lang="x-none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2470150" y="3302000"/>
            <a:ext cx="764540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RNN </a:t>
            </a:r>
            <a:endParaRPr lang="x-none" altLang="en-US"/>
          </a:p>
          <a:p>
            <a:r>
              <a:rPr lang="x-none" altLang="en-US"/>
              <a:t>cell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959860" y="3342005"/>
            <a:ext cx="764540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RNN </a:t>
            </a:r>
            <a:endParaRPr lang="x-none" altLang="en-US"/>
          </a:p>
          <a:p>
            <a:r>
              <a:rPr lang="x-none" altLang="en-US"/>
              <a:t>cell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6341745" y="3295650"/>
            <a:ext cx="764540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RNN </a:t>
            </a:r>
            <a:endParaRPr lang="x-none" altLang="en-US"/>
          </a:p>
          <a:p>
            <a:r>
              <a:rPr lang="x-none" altLang="en-US"/>
              <a:t>cell</a:t>
            </a:r>
            <a:endParaRPr lang="x-none" alt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025005" y="3608070"/>
            <a:ext cx="439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8715" y="3136265"/>
            <a:ext cx="148717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Output</a:t>
            </a:r>
            <a:endParaRPr lang="x-none" altLang="en-US"/>
          </a:p>
        </p:txBody>
      </p:sp>
      <p:sp>
        <p:nvSpPr>
          <p:cNvPr id="38" name="Rectangle 37"/>
          <p:cNvSpPr/>
          <p:nvPr/>
        </p:nvSpPr>
        <p:spPr>
          <a:xfrm>
            <a:off x="626110" y="3004820"/>
            <a:ext cx="8487410" cy="28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261860" y="6000750"/>
            <a:ext cx="185991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Sequence model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"Shallow" approach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895"/>
            <a:ext cx="10515600" cy="40087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Utility matrix</a:t>
            </a:r>
            <a:endParaRPr lang="en-US"/>
          </a:p>
          <a:p>
            <a:pPr marL="0" indent="0">
              <a:buNone/>
            </a:pPr>
            <a:r>
              <a:rPr lang="x-none" altLang="en-US"/>
              <a:t>matrix with user, item and rating of user to item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445" y="3135630"/>
            <a:ext cx="4771390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"Shallow" approach</a:t>
            </a:r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1. Content-Based Recommendations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Recommend based on</a:t>
            </a:r>
            <a:r>
              <a:rPr lang="x-none" altLang="en-US" b="1">
                <a:solidFill>
                  <a:srgbClr val="0070C0"/>
                </a:solidFill>
              </a:rPr>
              <a:t> item property</a:t>
            </a:r>
            <a:endParaRPr lang="x-none" altLang="en-US" b="1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2445385"/>
            <a:ext cx="8390890" cy="39147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8457565" y="3379470"/>
            <a:ext cx="79565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339580" y="3171190"/>
            <a:ext cx="158115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Pre caculated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572500" y="5252085"/>
            <a:ext cx="742315" cy="36004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380855" y="4902200"/>
            <a:ext cx="61976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SGD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592945" y="5714365"/>
            <a:ext cx="122809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Derivative</a:t>
            </a:r>
            <a:endParaRPr lang="x-none" altLang="en-US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8616950" y="5655945"/>
            <a:ext cx="975995" cy="2489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1530330" cy="1325880"/>
          </a:xfrm>
        </p:spPr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"Shallow" approach</a:t>
            </a:r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2. User-user, item-item Collaborative Filtering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51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en-US"/>
              <a:t>Recommend based on</a:t>
            </a:r>
            <a:r>
              <a:rPr lang="x-none" altLang="en-US" b="1">
                <a:solidFill>
                  <a:srgbClr val="0070C0"/>
                </a:solidFill>
              </a:rPr>
              <a:t> similarity of user or item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50705" y="2156460"/>
            <a:ext cx="1800225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Need predict missing value </a:t>
            </a:r>
            <a:endParaRPr lang="x-none" altLang="en-US"/>
          </a:p>
          <a:p>
            <a:r>
              <a:rPr lang="x-none" altLang="en-US"/>
              <a:t>to fill utility matrix</a:t>
            </a:r>
            <a:endParaRPr lang="x-none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2040890"/>
            <a:ext cx="7205980" cy="444055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02255" y="2350770"/>
            <a:ext cx="6500495" cy="18351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1530330" cy="1325880"/>
          </a:xfrm>
        </p:spPr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"Shallow" approach</a:t>
            </a:r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3. Matrix Factorization Collaborative Filtering 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51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en-US">
                <a:solidFill>
                  <a:srgbClr val="0070C0"/>
                </a:solidFill>
              </a:rPr>
              <a:t>Utility matrix </a:t>
            </a:r>
            <a:r>
              <a:rPr lang="x-none" altLang="en-US">
                <a:solidFill>
                  <a:srgbClr val="0070C0"/>
                </a:solidFill>
                <a:latin typeface="Arial" charset="0"/>
              </a:rPr>
              <a:t>≈ item maxtrix * user matrix (two low rank maxtrix) </a:t>
            </a:r>
            <a:endParaRPr lang="x-none" altLang="en-US" b="1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2085340"/>
            <a:ext cx="10654665" cy="37001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57220" y="4859655"/>
            <a:ext cx="2166620" cy="151828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81345" y="6050280"/>
            <a:ext cx="567944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Need predict missing value to fill utility matrix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"Shallow" approach</a:t>
            </a:r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Why is it not accurate?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We need predict or caculate missing value in utility matrix to fill low rank matrix, ex: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Content-Based Recommendations: item feature vector.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User-user or item-item Collaborative Filtering: Normalized utility maxtrix.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Matrix Factorization Collaborative Filtering: full utility matrix.</a:t>
            </a:r>
            <a:endParaRPr lang="x-none" altLang="en-US">
              <a:sym typeface="+mn-ea"/>
            </a:endParaRPr>
          </a:p>
          <a:p>
            <a:pPr lvl="1"/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Deeplearning approach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490980"/>
            <a:ext cx="10515600" cy="4351338"/>
          </a:xfrm>
        </p:spPr>
        <p:txBody>
          <a:bodyPr/>
          <a:p>
            <a:r>
              <a:rPr lang="x-none" altLang="en-US"/>
              <a:t>In deeplearning, we treat each unique value in categorycal variable with a unique id. Each unique id represent by a embedding vector with n dimension.</a:t>
            </a:r>
            <a:endParaRPr lang="x-none" altLang="en-US"/>
          </a:p>
          <a:p>
            <a:r>
              <a:rPr lang="x-none" altLang="en-US"/>
              <a:t>The same with item</a:t>
            </a:r>
            <a:endParaRPr lang="x-none" alt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2961005" y="3816350"/>
          <a:ext cx="6019165" cy="220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/>
                <a:gridCol w="340360"/>
                <a:gridCol w="902335"/>
                <a:gridCol w="753745"/>
                <a:gridCol w="1064895"/>
                <a:gridCol w="1064895"/>
                <a:gridCol w="1064895"/>
              </a:tblGrid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Embedding vector (5 dimension)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 A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0,188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0,769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0,206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0,168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0,075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 B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0,342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0,900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0,272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0,486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0,180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 C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0,288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0,827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0,401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0,800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0,738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 D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0,858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0,817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0,651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0,203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0,786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 E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0,373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0,784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0,462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0,327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0,954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 F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0,212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0,057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0,325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0,668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0,699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 G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0,467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0,197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0,590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0,448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0,494 </a:t>
                      </a:r>
                      <a:endParaRPr sz="20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Deeplearning approach</a:t>
            </a:r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Example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597535"/>
          </a:xfrm>
        </p:spPr>
        <p:txBody>
          <a:bodyPr/>
          <a:p>
            <a:pPr marL="0" indent="0">
              <a:buNone/>
            </a:pPr>
            <a:r>
              <a:rPr lang="x-none" altLang="en-US"/>
              <a:t>User A rate item 1 with score = 7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56260" y="2969895"/>
            <a:ext cx="2864485" cy="929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User A -&gt; User id = 1</a:t>
            </a:r>
            <a:endParaRPr lang="x-none" altLang="en-US"/>
          </a:p>
          <a:p>
            <a:r>
              <a:rPr lang="x-none" altLang="en-US"/>
              <a:t>-&gt; look up to</a:t>
            </a:r>
            <a:endParaRPr lang="x-none" altLang="en-US"/>
          </a:p>
          <a:p>
            <a:r>
              <a:rPr lang="x-none" altLang="en-US"/>
              <a:t>embedding vector of user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60070" y="4819650"/>
            <a:ext cx="2894965" cy="929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Item 1 -&gt; item id = 1</a:t>
            </a:r>
            <a:endParaRPr lang="x-none" altLang="en-US"/>
          </a:p>
          <a:p>
            <a:r>
              <a:rPr lang="x-none" altLang="en-US"/>
              <a:t>-&gt; look up to</a:t>
            </a:r>
            <a:endParaRPr lang="x-none" altLang="en-US"/>
          </a:p>
          <a:p>
            <a:r>
              <a:rPr lang="x-none" altLang="en-US"/>
              <a:t>embedding vector of item</a:t>
            </a:r>
            <a:endParaRPr lang="x-none" alt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3897313" y="2806700"/>
          <a:ext cx="581025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0,188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0,342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0,288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0,858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0,373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0,212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0,467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970338" y="4516120"/>
          <a:ext cx="485775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/>
              </a:tblGrid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0,206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0,272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0,401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0,651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0,462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0,325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100" b="0" u="none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0,590 </a:t>
                      </a:r>
                      <a:endParaRPr sz="1100" b="0" u="none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3"/>
            <a:endCxn id="0" idx="1"/>
          </p:cNvCxnSpPr>
          <p:nvPr/>
        </p:nvCxnSpPr>
        <p:spPr>
          <a:xfrm flipV="1">
            <a:off x="3420745" y="3429000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12160" y="4944110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66490" y="2486660"/>
            <a:ext cx="1090295" cy="34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827145" y="6080125"/>
            <a:ext cx="2059305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concat</a:t>
            </a:r>
            <a:endParaRPr lang="x-none" altLang="en-US"/>
          </a:p>
          <a:p>
            <a:r>
              <a:rPr lang="x-none" altLang="en-US"/>
              <a:t>Embedding vector</a:t>
            </a:r>
            <a:endParaRPr lang="x-none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4565" y="4126230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77485" y="3094355"/>
            <a:ext cx="2738120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Deeplearning model </a:t>
            </a:r>
            <a:endParaRPr lang="x-none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048625" y="4079240"/>
            <a:ext cx="4768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526780" y="3606800"/>
            <a:ext cx="148717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predict score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"Shallow" vs Deeplearning approach</a:t>
            </a:r>
            <a:br>
              <a:rPr lang="x-none" altLang="en-US"/>
            </a:br>
            <a:r>
              <a:rPr lang="x-none" altLang="en-US"/>
              <a:t>What's Different?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Deeplearning approach only use data of </a:t>
            </a:r>
            <a:r>
              <a:rPr lang="x-none" altLang="en-US" b="1">
                <a:solidFill>
                  <a:srgbClr val="0070C0"/>
                </a:solidFill>
              </a:rPr>
              <a:t>user already rate item</a:t>
            </a:r>
            <a:r>
              <a:rPr lang="x-none" altLang="en-US"/>
              <a:t> to fit model!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3029</Words>
  <Application>Kingsoft Office WPP</Application>
  <PresentationFormat>Widescreen</PresentationFormat>
  <Paragraphs>339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"Shallow" approach 1. Content-Based Recommendations</vt:lpstr>
      <vt:lpstr>"Shallow" approach 2. User-user or item-item Collaborative Filtering</vt:lpstr>
      <vt:lpstr>PowerPoint 演示文稿</vt:lpstr>
      <vt:lpstr>PowerPoint 演示文稿</vt:lpstr>
      <vt:lpstr>PowerPoint 演示文稿</vt:lpstr>
      <vt:lpstr>PowerPoint 演示文稿</vt:lpstr>
      <vt:lpstr>Deeplearning approach Example</vt:lpstr>
      <vt:lpstr>Deeplearning approach How to caculate embedding vector?</vt:lpstr>
      <vt:lpstr>"Shallow" vs Deeplearning approach What's Different?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zero</dc:creator>
  <cp:lastModifiedBy>zero</cp:lastModifiedBy>
  <cp:revision>5</cp:revision>
  <dcterms:created xsi:type="dcterms:W3CDTF">2018-05-03T14:50:57Z</dcterms:created>
  <dcterms:modified xsi:type="dcterms:W3CDTF">2018-05-03T14:50:57Z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