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61" r:id="rId6"/>
    <p:sldId id="262" r:id="rId7"/>
    <p:sldId id="263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60" r:id="rId19"/>
    <p:sldId id="273" r:id="rId20"/>
    <p:sldId id="275" r:id="rId21"/>
    <p:sldId id="276" r:id="rId22"/>
    <p:sldId id="277" r:id="rId23"/>
    <p:sldId id="278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D5CC-B339-4B05-BE70-6461EE88A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FDB2-7DFE-4D0D-BE76-5BD125325A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://citeseerx.ist.psu.edu/viewdoc/summary?doi=10.1.1.60.32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tabint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10515600" cy="1325563"/>
          </a:xfrm>
        </p:spPr>
        <p:txBody>
          <a:bodyPr/>
          <a:lstStyle/>
          <a:p>
            <a:r>
              <a:rPr lang="en-US" smtClean="0"/>
              <a:t>Focus on Tree base </a:t>
            </a:r>
            <a:br>
              <a:rPr lang="en-US" smtClean="0"/>
            </a:br>
            <a:r>
              <a:rPr lang="en-US" smtClean="0"/>
              <a:t>method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774951"/>
            <a:ext cx="44190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Learner for lighgbm</a:t>
            </a:r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Randomforest </a:t>
            </a:r>
            <a:endParaRPr lang="en-US" sz="2800" smtClean="0"/>
          </a:p>
          <a:p>
            <a:r>
              <a:rPr lang="en-US" sz="2800" smtClean="0"/>
              <a:t>and xgboost is not done, yet!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4604" y="0"/>
            <a:ext cx="6157396" cy="690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10515600" cy="1325563"/>
          </a:xfrm>
        </p:spPr>
        <p:txBody>
          <a:bodyPr/>
          <a:lstStyle/>
          <a:p>
            <a:r>
              <a:rPr lang="en-US" smtClean="0"/>
              <a:t>Focus on Tree base method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6900" y="1581151"/>
            <a:ext cx="7934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Interpretation and explaination for Tree base method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2471737"/>
            <a:ext cx="491490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common pitfall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913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Feature importance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2087" y="2057400"/>
            <a:ext cx="8228013" cy="4014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" y="6388100"/>
            <a:ext cx="806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https://github.com/WillKoehrsen/kaggle-credit-data-science-competition/blob/master/notebooks/1-Getting%20Started.ipynb</a:t>
            </a:r>
            <a:endParaRPr 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057400"/>
            <a:ext cx="1422400" cy="1422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013200" y="3479800"/>
            <a:ext cx="4584700" cy="190500"/>
          </a:xfrm>
          <a:prstGeom prst="rect">
            <a:avLst/>
          </a:prstGeom>
          <a:solidFill>
            <a:srgbClr val="FF0000">
              <a:alpha val="3882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common pitfall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56197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Feature importance</a:t>
            </a:r>
            <a:endParaRPr lang="en-US"/>
          </a:p>
        </p:txBody>
      </p:sp>
      <p:sp>
        <p:nvSpPr>
          <p:cNvPr id="4" name="Content Placeholder 2"/>
          <p:cNvSpPr txBox="1"/>
          <p:nvPr/>
        </p:nvSpPr>
        <p:spPr>
          <a:xfrm>
            <a:off x="838200" y="2221706"/>
            <a:ext cx="10515600" cy="122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Feature importance method can be bias and wrong</a:t>
            </a: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-&gt; Solution: permutation importance</a:t>
            </a:r>
            <a:endParaRPr lang="en-US" smtClean="0"/>
          </a:p>
          <a:p>
            <a:pPr marL="0" indent="0">
              <a:buNone/>
            </a:pPr>
            <a:r>
              <a:rPr lang="en-US"/>
              <a:t>See more at: https://medium.com/@</a:t>
            </a:r>
            <a:r>
              <a:rPr lang="en-US" smtClean="0"/>
              <a:t>kien.vu/8d60ed8ce314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97275"/>
            <a:ext cx="8901113" cy="2847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-208708"/>
            <a:ext cx="10515600" cy="1325563"/>
          </a:xfrm>
        </p:spPr>
        <p:txBody>
          <a:bodyPr/>
          <a:lstStyle/>
          <a:p>
            <a:r>
              <a:rPr lang="en-US"/>
              <a:t>Avoid common pitfall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774774"/>
            <a:ext cx="10515600" cy="5619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permutation </a:t>
            </a:r>
            <a:r>
              <a:rPr lang="en-US" smtClean="0"/>
              <a:t>importance. How it implemented in tabint</a:t>
            </a:r>
            <a:endParaRPr lang="en-US"/>
          </a:p>
        </p:txBody>
      </p:sp>
      <p:sp>
        <p:nvSpPr>
          <p:cNvPr id="7" name="Content Placeholder 2"/>
          <p:cNvSpPr txBox="1"/>
          <p:nvPr/>
        </p:nvSpPr>
        <p:spPr>
          <a:xfrm>
            <a:off x="247650" y="1498649"/>
            <a:ext cx="3810000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smtClean="0"/>
              <a:t>Method in dataset</a:t>
            </a:r>
            <a:endParaRPr lang="en-US" u="sn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100337"/>
            <a:ext cx="4484191" cy="1138163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5615781" y="1538362"/>
            <a:ext cx="3810000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smtClean="0"/>
              <a:t>Importance class</a:t>
            </a:r>
            <a:endParaRPr lang="en-US" u="sn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8" y="2140050"/>
            <a:ext cx="7396162" cy="450527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549400" y="2247900"/>
            <a:ext cx="6096000" cy="32004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616700" y="3238500"/>
            <a:ext cx="88900" cy="22098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99300" y="3238500"/>
            <a:ext cx="203200" cy="22098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/>
          <p:nvPr/>
        </p:nvSpPr>
        <p:spPr>
          <a:xfrm>
            <a:off x="476250" y="4648200"/>
            <a:ext cx="3758565" cy="45720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mtClean="0">
                <a:solidFill>
                  <a:schemeClr val="bg1"/>
                </a:solidFill>
              </a:rPr>
              <a:t>Don’t use nested class. Pls!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common pitfall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Split train/valid/test set. What is problem?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Model need to be good in both data it seen and not seen.</a:t>
            </a:r>
            <a:endParaRPr lang="en-US" smtClean="0"/>
          </a:p>
          <a:p>
            <a:pPr marL="0" indent="0">
              <a:buNone/>
            </a:pPr>
            <a:r>
              <a:rPr lang="en-US"/>
              <a:t>-&gt; valid set need similar to test set and contain data that not in training set. See more at: https://medium.com/@</a:t>
            </a:r>
            <a:r>
              <a:rPr lang="en-US" smtClean="0"/>
              <a:t>kien.vu/d6b7a8dbaaf5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23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Avoid common pitfall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81254"/>
            <a:ext cx="10515600" cy="1095375"/>
          </a:xfrm>
        </p:spPr>
        <p:txBody>
          <a:bodyPr>
            <a:normAutofit fontScale="67500" lnSpcReduction="20000"/>
          </a:bodyPr>
          <a:lstStyle/>
          <a:p>
            <a:pPr marL="0" indent="0">
              <a:buNone/>
            </a:pPr>
            <a:r>
              <a:rPr lang="en-US" smtClean="0"/>
              <a:t>Split train/valid/test set.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How it implemented in tabint.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It is a input method of dataset!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0" y="200786"/>
            <a:ext cx="6591300" cy="6657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Focus on interpretation, </a:t>
            </a:r>
            <a:r>
              <a:rPr lang="en-US" smtClean="0"/>
              <a:t>explaination. Why?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7460" y="2095302"/>
            <a:ext cx="306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Drivetrain approach</a:t>
            </a:r>
            <a:endParaRPr lang="en-US" sz="2400" b="1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828077"/>
            <a:ext cx="7188200" cy="1677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" y="6141522"/>
            <a:ext cx="638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https://www.oreilly.com/ideas/drivetrain-approach-data-products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81900" y="2916976"/>
            <a:ext cx="1422400" cy="148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Simulation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71000" y="2916975"/>
            <a:ext cx="1422400" cy="148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Optimization</a:t>
            </a:r>
            <a:endParaRPr lang="en-US" sz="1600" smtClean="0"/>
          </a:p>
        </p:txBody>
      </p:sp>
      <p:sp>
        <p:nvSpPr>
          <p:cNvPr id="12" name="Rectangle 11"/>
          <p:cNvSpPr/>
          <p:nvPr/>
        </p:nvSpPr>
        <p:spPr>
          <a:xfrm>
            <a:off x="10960100" y="2916975"/>
            <a:ext cx="1181100" cy="148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Decision</a:t>
            </a: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7257847" y="3511911"/>
            <a:ext cx="348057" cy="30004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8965997" y="3530961"/>
            <a:ext cx="348057" cy="2619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0637645" y="3530961"/>
            <a:ext cx="348057" cy="2619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13" idx="1"/>
          </p:cNvCxnSpPr>
          <p:nvPr/>
        </p:nvCxnSpPr>
        <p:spPr>
          <a:xfrm>
            <a:off x="7431875" y="2095500"/>
            <a:ext cx="0" cy="1479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04100" y="202498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Prediction</a:t>
            </a:r>
            <a:endParaRPr lang="en-US"/>
          </a:p>
        </p:txBody>
      </p:sp>
      <p:sp>
        <p:nvSpPr>
          <p:cNvPr id="29" name="Curved Down Arrow 28"/>
          <p:cNvSpPr/>
          <p:nvPr/>
        </p:nvSpPr>
        <p:spPr>
          <a:xfrm rot="10800000">
            <a:off x="3024505" y="4406900"/>
            <a:ext cx="3592195" cy="977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9907" y="4882553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3" name="Curved Left Arrow 2"/>
          <p:cNvSpPr/>
          <p:nvPr/>
        </p:nvSpPr>
        <p:spPr>
          <a:xfrm rot="5400000">
            <a:off x="4532630" y="2196465"/>
            <a:ext cx="1317625" cy="5740400"/>
          </a:xfrm>
          <a:prstGeom prst="curvedLeftArrow">
            <a:avLst>
              <a:gd name="adj1" fmla="val 2745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5400000">
            <a:off x="8613775" y="3985260"/>
            <a:ext cx="1137920" cy="1981835"/>
          </a:xfrm>
          <a:prstGeom prst="curvedLeftArrow">
            <a:avLst>
              <a:gd name="adj1" fmla="val 2745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-180975"/>
            <a:ext cx="10515600" cy="1325563"/>
          </a:xfrm>
        </p:spPr>
        <p:txBody>
          <a:bodyPr/>
          <a:lstStyle/>
          <a:p>
            <a:r>
              <a:rPr lang="en-US"/>
              <a:t>Focus on interpretation, </a:t>
            </a:r>
            <a:r>
              <a:rPr lang="en-US" smtClean="0"/>
              <a:t>explaination</a:t>
            </a:r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838200" y="785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They gone so far but in the wrong way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584200" y="6427133"/>
            <a:ext cx="4589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https://www.kaggle.com/c/home-credit-default-risk/discussion/64722</a:t>
            </a:r>
            <a:endParaRPr 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09" y="1690688"/>
            <a:ext cx="8239724" cy="463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/>
              <a:t>Focus on interpretation, explaination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476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en-US" smtClean="0">
                <a:sym typeface="+mn-ea"/>
              </a:rPr>
              <a:t>U</a:t>
            </a:r>
            <a:r>
              <a:rPr lang="en-US" smtClean="0">
                <a:sym typeface="+mn-ea"/>
              </a:rPr>
              <a:t>nderstanding </a:t>
            </a:r>
            <a:r>
              <a:rPr lang="en-US" altLang="en-US" smtClean="0">
                <a:sym typeface="+mn-ea"/>
              </a:rPr>
              <a:t>b</a:t>
            </a:r>
            <a:r>
              <a:rPr lang="en-US" smtClean="0">
                <a:sym typeface="+mn-ea"/>
              </a:rPr>
              <a:t>etter</a:t>
            </a:r>
            <a:r>
              <a:rPr lang="en-US" altLang="en-US" smtClean="0">
                <a:sym typeface="+mn-ea"/>
              </a:rPr>
              <a:t>. D</a:t>
            </a:r>
            <a:r>
              <a:rPr lang="en-US" smtClean="0">
                <a:sym typeface="+mn-ea"/>
              </a:rPr>
              <a:t>oing and acting better</a:t>
            </a:r>
            <a:r>
              <a:rPr lang="en-US" altLang="en-US" smtClean="0">
                <a:sym typeface="+mn-ea"/>
              </a:rPr>
              <a:t>!</a:t>
            </a:r>
            <a:endParaRPr lang="en-US" altLang="en-US" smtClean="0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2442845"/>
            <a:ext cx="10725785" cy="1271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 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4275"/>
          </a:xfrm>
        </p:spPr>
        <p:txBody>
          <a:bodyPr>
            <a:normAutofit fontScale="82500"/>
          </a:bodyPr>
          <a:lstStyle/>
          <a:p>
            <a:r>
              <a:rPr lang="en-US" smtClean="0"/>
              <a:t>At very basic, ML workflow contains ML entities and theirs relationship</a:t>
            </a:r>
            <a:endParaRPr lang="en-US" smtClean="0"/>
          </a:p>
          <a:p>
            <a:r>
              <a:rPr lang="en-US" smtClean="0"/>
              <a:t>At programming perspective: We have class of entities and class that handle their</a:t>
            </a:r>
            <a:r>
              <a:rPr lang="en-US" altLang="en-US" smtClean="0"/>
              <a:t>s</a:t>
            </a:r>
            <a:r>
              <a:rPr lang="en-US" smtClean="0"/>
              <a:t> relationship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54100" y="4259263"/>
            <a:ext cx="914400" cy="135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0300" y="4259263"/>
            <a:ext cx="914400" cy="135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4100" y="42592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4100" y="50466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transform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52850" y="42592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yield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52850" y="50720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…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771900"/>
            <a:ext cx="4279900" cy="218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8100" y="42592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Hyperparameter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58100" y="50466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callbacks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86850" y="42592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Learning rates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6850" y="5072063"/>
            <a:ext cx="11303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…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37250" y="3771900"/>
            <a:ext cx="4527550" cy="218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00816" y="3771900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Dataloader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377190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Learner</a:t>
            </a:r>
            <a:endParaRPr lang="en-US"/>
          </a:p>
        </p:txBody>
      </p: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5118100" y="4864100"/>
            <a:ext cx="81915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/>
              <a:t>Focus on interpretation, explaination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476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en-US" smtClean="0"/>
              <a:t>U</a:t>
            </a:r>
            <a:r>
              <a:rPr lang="en-US" smtClean="0"/>
              <a:t>nderstanding </a:t>
            </a:r>
            <a:r>
              <a:rPr lang="en-US" altLang="en-US" smtClean="0"/>
              <a:t>b</a:t>
            </a:r>
            <a:r>
              <a:rPr lang="en-US" smtClean="0">
                <a:sym typeface="+mn-ea"/>
              </a:rPr>
              <a:t>etter</a:t>
            </a:r>
            <a:r>
              <a:rPr lang="en-US" altLang="en-US" smtClean="0">
                <a:sym typeface="+mn-ea"/>
              </a:rPr>
              <a:t>. </a:t>
            </a:r>
            <a:r>
              <a:rPr lang="en-US" altLang="en-US" smtClean="0"/>
              <a:t>D</a:t>
            </a:r>
            <a:r>
              <a:rPr lang="en-US" smtClean="0"/>
              <a:t>oing and acting</a:t>
            </a:r>
            <a:r>
              <a:rPr lang="en-US" smtClean="0">
                <a:sym typeface="+mn-ea"/>
              </a:rPr>
              <a:t> better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9120" y="2749550"/>
            <a:ext cx="10774680" cy="3237865"/>
            <a:chOff x="579120" y="2749550"/>
            <a:chExt cx="10774680" cy="32378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9120" y="2844800"/>
              <a:ext cx="4952365" cy="3142615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301750" y="4734560"/>
              <a:ext cx="351726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9060" y="2749550"/>
              <a:ext cx="4904740" cy="323786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235190" y="4368800"/>
              <a:ext cx="351726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 txBox="1"/>
          <p:nvPr/>
        </p:nvSpPr>
        <p:spPr>
          <a:xfrm>
            <a:off x="838200" y="1811338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Feature engineering. Why it works?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53055" y="4321175"/>
            <a:ext cx="708025" cy="748665"/>
          </a:xfrm>
          <a:prstGeom prst="ellipse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57285" y="4041775"/>
            <a:ext cx="708025" cy="748665"/>
          </a:xfrm>
          <a:prstGeom prst="ellipse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/>
              <a:t>Focus on interpretation, explaination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476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en-US" smtClean="0">
                <a:sym typeface="+mn-ea"/>
              </a:rPr>
              <a:t>U</a:t>
            </a:r>
            <a:r>
              <a:rPr lang="en-US" smtClean="0">
                <a:sym typeface="+mn-ea"/>
              </a:rPr>
              <a:t>nderstanding </a:t>
            </a:r>
            <a:r>
              <a:rPr lang="en-US" altLang="en-US" smtClean="0">
                <a:sym typeface="+mn-ea"/>
              </a:rPr>
              <a:t>b</a:t>
            </a:r>
            <a:r>
              <a:rPr lang="en-US" smtClean="0">
                <a:sym typeface="+mn-ea"/>
              </a:rPr>
              <a:t>etter</a:t>
            </a:r>
            <a:r>
              <a:rPr lang="en-US" altLang="en-US" smtClean="0">
                <a:sym typeface="+mn-ea"/>
              </a:rPr>
              <a:t>. D</a:t>
            </a:r>
            <a:r>
              <a:rPr lang="en-US" smtClean="0">
                <a:sym typeface="+mn-ea"/>
              </a:rPr>
              <a:t>oing and acting better</a:t>
            </a:r>
            <a:endParaRPr lang="en-US"/>
          </a:p>
        </p:txBody>
      </p:sp>
      <p:sp>
        <p:nvSpPr>
          <p:cNvPr id="10" name="Content Placeholder 2"/>
          <p:cNvSpPr txBox="1"/>
          <p:nvPr/>
        </p:nvSpPr>
        <p:spPr>
          <a:xfrm>
            <a:off x="838200" y="1811338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Feature engineering. </a:t>
            </a:r>
            <a:r>
              <a:rPr lang="en-US"/>
              <a:t>DAYS_BIRTH </a:t>
            </a:r>
            <a:r>
              <a:rPr lang="en-US" altLang="en-US"/>
              <a:t>and </a:t>
            </a:r>
            <a:r>
              <a:rPr lang="en-US" smtClean="0"/>
              <a:t>DAYS_EMPLOYED.Why it works?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36" y="2726055"/>
            <a:ext cx="5455285" cy="33743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30" y="2844482"/>
            <a:ext cx="5043170" cy="31375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en-US"/>
              <a:t>Focus on interpretation, explaination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476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en-US" smtClean="0">
                <a:sym typeface="+mn-ea"/>
              </a:rPr>
              <a:t>U</a:t>
            </a:r>
            <a:r>
              <a:rPr lang="en-US" smtClean="0">
                <a:sym typeface="+mn-ea"/>
              </a:rPr>
              <a:t>nderstanding </a:t>
            </a:r>
            <a:r>
              <a:rPr lang="en-US" altLang="en-US" smtClean="0">
                <a:sym typeface="+mn-ea"/>
              </a:rPr>
              <a:t>b</a:t>
            </a:r>
            <a:r>
              <a:rPr lang="en-US" smtClean="0">
                <a:sym typeface="+mn-ea"/>
              </a:rPr>
              <a:t>etter</a:t>
            </a:r>
            <a:r>
              <a:rPr lang="en-US" altLang="en-US" smtClean="0">
                <a:sym typeface="+mn-ea"/>
              </a:rPr>
              <a:t>. D</a:t>
            </a:r>
            <a:r>
              <a:rPr lang="en-US" smtClean="0">
                <a:sym typeface="+mn-ea"/>
              </a:rPr>
              <a:t>oing and acting better</a:t>
            </a:r>
            <a:endParaRPr lang="en-US"/>
          </a:p>
        </p:txBody>
      </p:sp>
      <p:sp>
        <p:nvSpPr>
          <p:cNvPr id="10" name="Content Placeholder 2"/>
          <p:cNvSpPr txBox="1"/>
          <p:nvPr/>
        </p:nvSpPr>
        <p:spPr>
          <a:xfrm>
            <a:off x="838200" y="1811338"/>
            <a:ext cx="10515600" cy="447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Feature engineering. </a:t>
            </a:r>
            <a:r>
              <a:rPr lang="en-US">
                <a:sym typeface="+mn-ea"/>
              </a:rPr>
              <a:t>DAYS_BIRTH </a:t>
            </a:r>
            <a:r>
              <a:rPr lang="en-US" altLang="en-US">
                <a:sym typeface="+mn-ea"/>
              </a:rPr>
              <a:t>and </a:t>
            </a:r>
            <a:r>
              <a:rPr lang="en-US">
                <a:sym typeface="+mn-ea"/>
              </a:rPr>
              <a:t>EXT_SOURCE_3</a:t>
            </a:r>
            <a:r>
              <a:rPr lang="en-US" altLang="en-US" smtClean="0">
                <a:sym typeface="+mn-ea"/>
              </a:rPr>
              <a:t>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24387"/>
            <a:ext cx="5387975" cy="3386455"/>
          </a:xfrm>
          <a:prstGeom prst="rect">
            <a:avLst/>
          </a:prstGeom>
        </p:spPr>
      </p:pic>
      <p:sp>
        <p:nvSpPr>
          <p:cNvPr id="8" name="Text Box 4"/>
          <p:cNvSpPr txBox="1"/>
          <p:nvPr/>
        </p:nvSpPr>
        <p:spPr>
          <a:xfrm>
            <a:off x="2400935" y="2556087"/>
            <a:ext cx="2430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>
                <a:sym typeface="+mn-ea"/>
              </a:rPr>
              <a:t>Why it does not work?</a:t>
            </a:r>
            <a:endParaRPr lang="en-US"/>
          </a:p>
        </p:txBody>
      </p:sp>
      <p:sp>
        <p:nvSpPr>
          <p:cNvPr id="9" name="Text Box 5"/>
          <p:cNvSpPr txBox="1"/>
          <p:nvPr/>
        </p:nvSpPr>
        <p:spPr>
          <a:xfrm>
            <a:off x="8178800" y="2556087"/>
            <a:ext cx="1719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US">
                <a:sym typeface="+mn-ea"/>
              </a:rPr>
              <a:t>What is better?</a:t>
            </a:r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2924387"/>
            <a:ext cx="5050155" cy="33864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How to start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Developing</a:t>
            </a:r>
            <a:endParaRPr lang="en-US" altLang="en-US"/>
          </a:p>
          <a:p>
            <a:r>
              <a:rPr lang="en-US" altLang="en-US"/>
              <a:t>Debuging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702300" y="190500"/>
            <a:ext cx="0" cy="515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23706" y="190500"/>
            <a:ext cx="24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Deep learning workflow</a:t>
            </a:r>
            <a:endParaRPr lang="en-US" u="sng"/>
          </a:p>
        </p:txBody>
      </p:sp>
      <p:sp>
        <p:nvSpPr>
          <p:cNvPr id="7" name="TextBox 6"/>
          <p:cNvSpPr txBox="1"/>
          <p:nvPr/>
        </p:nvSpPr>
        <p:spPr>
          <a:xfrm>
            <a:off x="7810500" y="190500"/>
            <a:ext cx="28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Non-Deep learning workflow</a:t>
            </a:r>
            <a:endParaRPr lang="en-US" u="sng"/>
          </a:p>
        </p:txBody>
      </p:sp>
      <p:sp>
        <p:nvSpPr>
          <p:cNvPr id="8" name="TextBox 7"/>
          <p:cNvSpPr txBox="1"/>
          <p:nvPr/>
        </p:nvSpPr>
        <p:spPr>
          <a:xfrm>
            <a:off x="584835" y="613410"/>
            <a:ext cx="46729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Raw dataset: in file or memory</a:t>
            </a:r>
            <a:endParaRPr lang="en-US" smtClean="0"/>
          </a:p>
          <a:p>
            <a:endParaRPr lang="en-US"/>
          </a:p>
          <a:p>
            <a:r>
              <a:rPr lang="en-US" smtClean="0"/>
              <a:t>Dataset class: </a:t>
            </a:r>
            <a:endParaRPr lang="en-US" smtClean="0"/>
          </a:p>
          <a:p>
            <a:r>
              <a:rPr lang="en-US" smtClean="0"/>
              <a:t>contain raw data for trn/val/tst </a:t>
            </a:r>
            <a:endParaRPr lang="en-US" smtClean="0"/>
          </a:p>
          <a:p>
            <a:r>
              <a:rPr lang="en-US" smtClean="0"/>
              <a:t>or method to read, transform data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Data loader class: </a:t>
            </a:r>
            <a:endParaRPr lang="en-US" smtClean="0"/>
          </a:p>
          <a:p>
            <a:r>
              <a:rPr lang="en-US" smtClean="0"/>
              <a:t>use method to read and provide data when learner request</a:t>
            </a:r>
            <a:endParaRPr lang="en-US" smtClean="0"/>
          </a:p>
          <a:p>
            <a:endParaRPr lang="en-US"/>
          </a:p>
          <a:p>
            <a:r>
              <a:rPr lang="en-US" smtClean="0"/>
              <a:t>Model class: model architechture</a:t>
            </a:r>
            <a:endParaRPr lang="en-US" smtClean="0"/>
          </a:p>
          <a:p>
            <a:endParaRPr lang="en-US"/>
          </a:p>
          <a:p>
            <a:r>
              <a:rPr lang="en-US" smtClean="0"/>
              <a:t>Learner class:  manage all things outsite model like hyper parameter, callbacks, learning rates….</a:t>
            </a:r>
            <a:endParaRPr lang="en-US" smtClean="0"/>
          </a:p>
          <a:p>
            <a:r>
              <a:rPr lang="en-US" smtClean="0"/>
              <a:t>Request dataloader to provide data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1570" y="760730"/>
            <a:ext cx="55867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Dataset class: </a:t>
            </a:r>
            <a:endParaRPr lang="en-US" smtClean="0"/>
          </a:p>
          <a:p>
            <a:r>
              <a:rPr lang="en-US" smtClean="0"/>
              <a:t>Load all file in one time to memory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Data loader class: </a:t>
            </a:r>
            <a:endParaRPr lang="en-US" smtClean="0"/>
          </a:p>
          <a:p>
            <a:r>
              <a:rPr lang="en-US" smtClean="0"/>
              <a:t>Don’t need because data is provided one time to model</a:t>
            </a:r>
            <a:endParaRPr lang="en-US" smtClean="0"/>
          </a:p>
          <a:p>
            <a:endParaRPr lang="en-US"/>
          </a:p>
          <a:p>
            <a:r>
              <a:rPr lang="en-US" smtClean="0"/>
              <a:t>Model class: model architechture – all is specify by parameter of model</a:t>
            </a:r>
            <a:endParaRPr lang="en-US" smtClean="0"/>
          </a:p>
          <a:p>
            <a:endParaRPr lang="en-US"/>
          </a:p>
          <a:p>
            <a:r>
              <a:rPr lang="en-US" smtClean="0"/>
              <a:t>Learner class: Not too importance. Base on model parameter. All is compress to a single class.  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66700" y="5959475"/>
            <a:ext cx="46990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4836" y="5885934"/>
            <a:ext cx="1096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DL we need to handle all part in process. In non-DL, nearly all the things can be done by a specific library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tabint focus 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5200" y="1892300"/>
            <a:ext cx="10100310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- Flexible </a:t>
            </a:r>
            <a:r>
              <a:rPr lang="en-US" sz="3200"/>
              <a:t>and </a:t>
            </a:r>
            <a:r>
              <a:rPr lang="en-US" sz="3200" smtClean="0"/>
              <a:t>convenient</a:t>
            </a:r>
            <a:endParaRPr lang="en-US" sz="3200" smtClean="0"/>
          </a:p>
          <a:p>
            <a:r>
              <a:rPr lang="en-US" sz="3200" smtClean="0"/>
              <a:t>- </a:t>
            </a:r>
            <a:r>
              <a:rPr lang="en-US" altLang="en-US" sz="3200" smtClean="0"/>
              <a:t>T</a:t>
            </a:r>
            <a:r>
              <a:rPr lang="en-US" sz="3200" smtClean="0"/>
              <a:t>ree base method: </a:t>
            </a:r>
            <a:endParaRPr lang="en-US" sz="320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/>
              <a:t>Decision tree</a:t>
            </a:r>
            <a:endParaRPr lang="en-US" sz="320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/>
              <a:t>Random tree (random forest)</a:t>
            </a:r>
            <a:endParaRPr lang="en-US" sz="320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/>
              <a:t>Boosting tree</a:t>
            </a:r>
            <a:endParaRPr lang="en-US" sz="3200" smtClean="0"/>
          </a:p>
          <a:p>
            <a:r>
              <a:rPr lang="en-US" sz="3200" smtClean="0"/>
              <a:t>- Avoid common pitfall</a:t>
            </a:r>
            <a:endParaRPr lang="en-US" sz="3200" smtClean="0"/>
          </a:p>
          <a:p>
            <a:r>
              <a:rPr lang="en-US" sz="3200" smtClean="0"/>
              <a:t>- </a:t>
            </a:r>
            <a:r>
              <a:rPr lang="en-US" altLang="en-US" sz="3200" smtClean="0"/>
              <a:t>I</a:t>
            </a:r>
            <a:r>
              <a:rPr lang="en-US" sz="3200" smtClean="0"/>
              <a:t>nterpretation, explaination</a:t>
            </a:r>
            <a:endParaRPr lang="en-US" sz="3200" smtClean="0"/>
          </a:p>
          <a:p>
            <a:r>
              <a:rPr lang="en-US" sz="3200" smtClean="0"/>
              <a:t>- Try to do things in parallel (dask, numba…) – in future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and </a:t>
            </a:r>
            <a:r>
              <a:rPr lang="en-US" smtClean="0"/>
              <a:t>convenient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06022"/>
            <a:ext cx="45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Object-oriented programming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4099556" y="2801422"/>
            <a:ext cx="1221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Class</a:t>
            </a:r>
            <a:endParaRPr lang="en-US" sz="4000"/>
          </a:p>
        </p:txBody>
      </p:sp>
      <p:sp>
        <p:nvSpPr>
          <p:cNvPr id="6" name="TextBox 5"/>
          <p:cNvSpPr txBox="1"/>
          <p:nvPr/>
        </p:nvSpPr>
        <p:spPr>
          <a:xfrm>
            <a:off x="1360023" y="2801422"/>
            <a:ext cx="157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@classmethod</a:t>
            </a:r>
            <a:endParaRPr lang="en-US" smtClean="0"/>
          </a:p>
          <a:p>
            <a:r>
              <a:rPr lang="en-US" smtClean="0"/>
              <a:t>As a input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13312" y="2415332"/>
            <a:ext cx="404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as a method to gerenate output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13312" y="3078421"/>
            <a:ext cx="409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Function as a method to change class init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34456" y="3540085"/>
            <a:ext cx="199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init</a:t>
            </a:r>
            <a:endParaRPr lang="en-US" smtClean="0"/>
          </a:p>
          <a:p>
            <a:r>
              <a:rPr lang="en-US" smtClean="0"/>
              <a:t>Variable or method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13312" y="3878640"/>
            <a:ext cx="323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@property as a property of class</a:t>
            </a:r>
            <a:endParaRPr lang="en-US"/>
          </a:p>
        </p:txBody>
      </p:sp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>
          <a:xfrm>
            <a:off x="2933274" y="3124588"/>
            <a:ext cx="1166282" cy="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321365" y="2599998"/>
            <a:ext cx="1491947" cy="55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5321365" y="3155365"/>
            <a:ext cx="1491947" cy="1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>
            <a:off x="5321365" y="3155365"/>
            <a:ext cx="1491947" cy="90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Flexible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74800"/>
            <a:ext cx="3862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Avoid to create a nested class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38200" y="2328863"/>
            <a:ext cx="275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/>
              <a:t>Traditional approach</a:t>
            </a:r>
            <a:endParaRPr lang="en-US" sz="2400" u="sng"/>
          </a:p>
        </p:txBody>
      </p:sp>
      <p:sp>
        <p:nvSpPr>
          <p:cNvPr id="8" name="TextBox 7"/>
          <p:cNvSpPr txBox="1"/>
          <p:nvPr/>
        </p:nvSpPr>
        <p:spPr>
          <a:xfrm>
            <a:off x="838199" y="3015307"/>
            <a:ext cx="3977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Class Dataset</a:t>
            </a:r>
            <a:endParaRPr lang="en-US" sz="2400"/>
          </a:p>
          <a:p>
            <a:r>
              <a:rPr lang="en-US" sz="2400" smtClean="0"/>
              <a:t>Class Dataloader()</a:t>
            </a:r>
            <a:endParaRPr lang="en-US" sz="2400" smtClean="0"/>
          </a:p>
          <a:p>
            <a:r>
              <a:rPr lang="en-US" sz="2400" smtClean="0"/>
              <a:t>	init: Dataset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Class Model</a:t>
            </a:r>
            <a:endParaRPr lang="en-US" sz="2400" smtClean="0"/>
          </a:p>
          <a:p>
            <a:r>
              <a:rPr lang="en-US" sz="2400" smtClean="0"/>
              <a:t>Class Learner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init: Dataloader, Model</a:t>
            </a:r>
            <a:endParaRPr lang="en-US" sz="2400"/>
          </a:p>
        </p:txBody>
      </p:sp>
      <p:sp>
        <p:nvSpPr>
          <p:cNvPr id="9" name="Right Arrow 8"/>
          <p:cNvSpPr/>
          <p:nvPr/>
        </p:nvSpPr>
        <p:spPr>
          <a:xfrm>
            <a:off x="431800" y="5981700"/>
            <a:ext cx="40639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8759" y="5868084"/>
            <a:ext cx="380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 we have a big class Learner by </a:t>
            </a:r>
            <a:endParaRPr lang="en-US" smtClean="0"/>
          </a:p>
          <a:p>
            <a:r>
              <a:rPr lang="en-US" smtClean="0"/>
              <a:t>nested dataset, dataloader and model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6200" y="2328862"/>
            <a:ext cx="2284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/>
              <a:t>tabint appoarch</a:t>
            </a:r>
            <a:endParaRPr lang="en-US" sz="2400" u="sng"/>
          </a:p>
        </p:txBody>
      </p:sp>
      <p:sp>
        <p:nvSpPr>
          <p:cNvPr id="12" name="TextBox 11"/>
          <p:cNvSpPr txBox="1"/>
          <p:nvPr/>
        </p:nvSpPr>
        <p:spPr>
          <a:xfrm>
            <a:off x="6268529" y="2926407"/>
            <a:ext cx="3829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Class Dataset</a:t>
            </a:r>
            <a:endParaRPr lang="en-US" sz="2400"/>
          </a:p>
          <a:p>
            <a:endParaRPr lang="en-US" sz="2400" smtClean="0"/>
          </a:p>
          <a:p>
            <a:r>
              <a:rPr lang="en-US" sz="2400" smtClean="0"/>
              <a:t>Class Model</a:t>
            </a:r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Class Learner</a:t>
            </a:r>
            <a:endParaRPr lang="en-US" sz="2400" smtClean="0"/>
          </a:p>
          <a:p>
            <a:r>
              <a:rPr lang="en-US" sz="2400"/>
              <a:t>	</a:t>
            </a:r>
            <a:r>
              <a:rPr lang="en-US" sz="2400" smtClean="0"/>
              <a:t>input: Dataset, Model</a:t>
            </a:r>
            <a:endParaRPr lang="en-US" sz="2400"/>
          </a:p>
        </p:txBody>
      </p:sp>
      <p:sp>
        <p:nvSpPr>
          <p:cNvPr id="13" name="Right Arrow 12"/>
          <p:cNvSpPr/>
          <p:nvPr/>
        </p:nvSpPr>
        <p:spPr>
          <a:xfrm>
            <a:off x="6065329" y="6016127"/>
            <a:ext cx="406399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96759" y="6006583"/>
            <a:ext cx="3858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Learner</a:t>
            </a:r>
            <a:r>
              <a:rPr lang="en-US" altLang="en-US"/>
              <a:t>'s</a:t>
            </a:r>
            <a:r>
              <a:rPr lang="en-US"/>
              <a:t> </a:t>
            </a:r>
            <a:r>
              <a:rPr lang="en-US" smtClean="0"/>
              <a:t>input is dataset and model</a:t>
            </a:r>
            <a:endParaRPr lang="en-US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02300" y="2489200"/>
            <a:ext cx="0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 should use this approach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8240" y="4052332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Trn/val/tst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50" y="3556516"/>
            <a:ext cx="1765300" cy="123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50" y="3556516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Dataset</a:t>
            </a:r>
            <a:endParaRPr lang="en-US"/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>
            <a:off x="2051050" y="4172466"/>
            <a:ext cx="717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94418" y="3221429"/>
            <a:ext cx="1765300" cy="1993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94418" y="322142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Learner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88093" y="3697679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9425" y="1664772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Raw data</a:t>
            </a:r>
            <a:endParaRPr lang="en-US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1168400" y="2121972"/>
            <a:ext cx="18815" cy="142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017" y="2324616"/>
            <a:ext cx="149239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Preprocessing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2617" y="2850718"/>
            <a:ext cx="56919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EDA</a:t>
            </a:r>
            <a:endParaRPr lang="en-US"/>
          </a:p>
        </p:txBody>
      </p:sp>
      <p:cxnSp>
        <p:nvCxnSpPr>
          <p:cNvPr id="24" name="Straight Arrow Connector 23"/>
          <p:cNvCxnSpPr>
            <a:endCxn id="29" idx="1"/>
          </p:cNvCxnSpPr>
          <p:nvPr/>
        </p:nvCxnSpPr>
        <p:spPr>
          <a:xfrm>
            <a:off x="4533900" y="4204732"/>
            <a:ext cx="433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2921" y="3287172"/>
            <a:ext cx="20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Feature engineering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52661" y="3760921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importance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52661" y="4523149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correlation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16361" y="3760921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selection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66911" y="3223096"/>
            <a:ext cx="3511550" cy="1963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69478" y="3269705"/>
            <a:ext cx="174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Interpretation </a:t>
            </a:r>
            <a:endParaRPr lang="en-US" smtClean="0"/>
          </a:p>
          <a:p>
            <a:pPr algn="ctr"/>
            <a:r>
              <a:rPr lang="en-US" smtClean="0"/>
              <a:t>and explaination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11473" y="3219018"/>
            <a:ext cx="2786898" cy="1963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10214" y="3976718"/>
            <a:ext cx="24340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Partial dependence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10214" y="4489966"/>
            <a:ext cx="24340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SHapley Additive exPlanations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16361" y="4507433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creatation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69477" y="1970068"/>
            <a:ext cx="2076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Deployment</a:t>
            </a:r>
            <a:r>
              <a:rPr lang="en-US"/>
              <a:t> </a:t>
            </a:r>
            <a:endParaRPr lang="en-US"/>
          </a:p>
        </p:txBody>
      </p:sp>
      <p:cxnSp>
        <p:nvCxnSpPr>
          <p:cNvPr id="38" name="Straight Arrow Connector 37"/>
          <p:cNvCxnSpPr>
            <a:stCxn id="31" idx="0"/>
            <a:endCxn id="37" idx="2"/>
          </p:cNvCxnSpPr>
          <p:nvPr/>
        </p:nvCxnSpPr>
        <p:spPr>
          <a:xfrm flipV="1">
            <a:off x="10304922" y="2427268"/>
            <a:ext cx="2596" cy="79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478462" y="4172466"/>
            <a:ext cx="433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29" idx="2"/>
          </p:cNvCxnSpPr>
          <p:nvPr/>
        </p:nvCxnSpPr>
        <p:spPr>
          <a:xfrm rot="10800000" flipV="1">
            <a:off x="6722686" y="5182289"/>
            <a:ext cx="4821614" cy="4078"/>
          </a:xfrm>
          <a:prstGeom prst="bentConnector4">
            <a:avLst>
              <a:gd name="adj1" fmla="val 31793"/>
              <a:gd name="adj2" fmla="val 231456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9" idx="2"/>
            <a:endCxn id="9" idx="2"/>
          </p:cNvCxnSpPr>
          <p:nvPr/>
        </p:nvCxnSpPr>
        <p:spPr>
          <a:xfrm rot="5400000" flipH="1">
            <a:off x="3746567" y="2210249"/>
            <a:ext cx="397951" cy="5554286"/>
          </a:xfrm>
          <a:prstGeom prst="bentConnector3">
            <a:avLst>
              <a:gd name="adj1" fmla="val -137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88093" y="4542228"/>
            <a:ext cx="13779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smtClean="0"/>
              <a:t>Hyperparameter tuning</a:t>
            </a:r>
            <a:endParaRPr lang="en-US" sz="1300" b="1"/>
          </a:p>
        </p:txBody>
      </p:sp>
      <p:cxnSp>
        <p:nvCxnSpPr>
          <p:cNvPr id="53" name="Straight Arrow Connector 52"/>
          <p:cNvCxnSpPr>
            <a:stCxn id="52" idx="0"/>
            <a:endCxn id="16" idx="2"/>
          </p:cNvCxnSpPr>
          <p:nvPr/>
        </p:nvCxnSpPr>
        <p:spPr>
          <a:xfrm flipV="1">
            <a:off x="3677068" y="4154879"/>
            <a:ext cx="0" cy="38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1" idx="2"/>
            <a:endCxn id="14" idx="2"/>
          </p:cNvCxnSpPr>
          <p:nvPr/>
        </p:nvCxnSpPr>
        <p:spPr>
          <a:xfrm rot="5400000">
            <a:off x="6974733" y="1884624"/>
            <a:ext cx="32524" cy="6627854"/>
          </a:xfrm>
          <a:prstGeom prst="bentConnector3">
            <a:avLst>
              <a:gd name="adj1" fmla="val 41610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10460" y="1864360"/>
            <a:ext cx="6501130" cy="4603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All entity can be changed in developing circle!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02" y="90428"/>
            <a:ext cx="10515600" cy="1325563"/>
          </a:xfrm>
        </p:spPr>
        <p:txBody>
          <a:bodyPr/>
          <a:lstStyle/>
          <a:p>
            <a:r>
              <a:rPr lang="en-US" smtClean="0"/>
              <a:t>Convenient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1997" y="337820"/>
            <a:ext cx="6333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If a method is used many time again and again</a:t>
            </a:r>
            <a:endParaRPr lang="en-US" sz="2400" smtClean="0"/>
          </a:p>
          <a:p>
            <a:r>
              <a:rPr lang="en-US" sz="2400" smtClean="0"/>
              <a:t>just define it as a function of related entity (class)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47498"/>
          <a:stretch>
            <a:fillRect/>
          </a:stretch>
        </p:blipFill>
        <p:spPr>
          <a:xfrm>
            <a:off x="41878" y="1690688"/>
            <a:ext cx="5659224" cy="4032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52315"/>
          <a:stretch>
            <a:fillRect/>
          </a:stretch>
        </p:blipFill>
        <p:spPr>
          <a:xfrm>
            <a:off x="5974127" y="1690689"/>
            <a:ext cx="6230773" cy="4032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Focus on Tree base method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350" y="1449388"/>
            <a:ext cx="938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With excellent performance on all eight metrics, calibrated boosted trees were the best learning algorithm overall. Random forests are close second</a:t>
            </a:r>
            <a:r>
              <a:rPr lang="en-US" i="1" smtClean="0"/>
              <a:t>.</a:t>
            </a:r>
            <a:endParaRPr lang="en-US" i="1" smtClean="0"/>
          </a:p>
          <a:p>
            <a:r>
              <a:rPr lang="en-US" smtClean="0"/>
              <a:t>Caruana </a:t>
            </a:r>
            <a:r>
              <a:rPr lang="en-US"/>
              <a:t>et al. made </a:t>
            </a:r>
            <a:r>
              <a:rPr lang="en-US" smtClean="0"/>
              <a:t>in </a:t>
            </a:r>
            <a:r>
              <a:rPr lang="en-US">
                <a:hlinkClick r:id="rId1"/>
              </a:rPr>
              <a:t>empirical comparison of supervised learning algorithms</a:t>
            </a:r>
            <a:endParaRPr lang="en-US" i="1"/>
          </a:p>
        </p:txBody>
      </p:sp>
      <p:sp>
        <p:nvSpPr>
          <p:cNvPr id="6" name="TextBox 5"/>
          <p:cNvSpPr txBox="1"/>
          <p:nvPr/>
        </p:nvSpPr>
        <p:spPr>
          <a:xfrm>
            <a:off x="838200" y="2774951"/>
            <a:ext cx="795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One hot encoding in pre-processing step -&gt; Better for split with categorical variable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2" y="3995183"/>
            <a:ext cx="4486275" cy="1762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87" y="3362386"/>
            <a:ext cx="6287681" cy="368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4461</Words>
  <Application>WPS Presentation</Application>
  <PresentationFormat>Widescreen</PresentationFormat>
  <Paragraphs>270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微软雅黑</vt:lpstr>
      <vt:lpstr>Droid Sans Fallback</vt:lpstr>
      <vt:lpstr>Arial Unicode MS</vt:lpstr>
      <vt:lpstr>Office Theme</vt:lpstr>
      <vt:lpstr>taproc</vt:lpstr>
      <vt:lpstr>ML workflow</vt:lpstr>
      <vt:lpstr>PowerPoint 演示文稿</vt:lpstr>
      <vt:lpstr>What taproc focus on</vt:lpstr>
      <vt:lpstr>Flexible and convenient</vt:lpstr>
      <vt:lpstr>Flexible</vt:lpstr>
      <vt:lpstr>Why we should use this approach</vt:lpstr>
      <vt:lpstr>Convenient</vt:lpstr>
      <vt:lpstr>Focus on Tree base method</vt:lpstr>
      <vt:lpstr>Focus on Tree base  method</vt:lpstr>
      <vt:lpstr>Focus on Tree base method</vt:lpstr>
      <vt:lpstr>Avoid common pitfall</vt:lpstr>
      <vt:lpstr>Avoid common pitfall</vt:lpstr>
      <vt:lpstr>Avoid common pitfall</vt:lpstr>
      <vt:lpstr>Avoid common pitfall</vt:lpstr>
      <vt:lpstr>Avoid common pitfall</vt:lpstr>
      <vt:lpstr>Focus on interpretation, explaination. Why?</vt:lpstr>
      <vt:lpstr>Focus on interpretation, explaination</vt:lpstr>
      <vt:lpstr>Focus on interpretation, explaination</vt:lpstr>
      <vt:lpstr>Focus on interpretation, explaination</vt:lpstr>
      <vt:lpstr>Focus on interpretation, explaination</vt:lpstr>
      <vt:lpstr>Focus on interpretation, explaination</vt:lpstr>
      <vt:lpstr>How to start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taproc</dc:title>
  <dc:creator>Vu Trung .Kien</dc:creator>
  <cp:lastModifiedBy>zero</cp:lastModifiedBy>
  <cp:revision>35</cp:revision>
  <dcterms:created xsi:type="dcterms:W3CDTF">2018-10-07T03:00:07Z</dcterms:created>
  <dcterms:modified xsi:type="dcterms:W3CDTF">2018-10-07T03:00:07Z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