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3D8AB-AD2B-40EC-8A8C-F9D370EA2245}" v="1380" dt="2022-12-14T14:48:4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0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2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38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77E3857-D0DB-BAE6-FFB6-83D1740E27FE}"/>
              </a:ext>
            </a:extLst>
          </p:cNvPr>
          <p:cNvSpPr txBox="1"/>
          <p:nvPr/>
        </p:nvSpPr>
        <p:spPr>
          <a:xfrm>
            <a:off x="1687287" y="1741714"/>
            <a:ext cx="93435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7200" b="1" dirty="0" err="1">
                <a:latin typeface="Arial"/>
                <a:cs typeface="Arial"/>
              </a:rPr>
              <a:t>DBus</a:t>
            </a:r>
            <a:r>
              <a:rPr lang="vi-VN" sz="7200" b="1" dirty="0">
                <a:latin typeface="Arial"/>
                <a:cs typeface="Arial"/>
              </a:rPr>
              <a:t> </a:t>
            </a:r>
            <a:r>
              <a:rPr lang="vi-VN" sz="7200" b="1" dirty="0" err="1">
                <a:latin typeface="Arial"/>
                <a:cs typeface="Arial"/>
              </a:rPr>
              <a:t>Presentation</a:t>
            </a:r>
            <a:endParaRPr lang="vi-VN" sz="7200" b="1" dirty="0">
              <a:latin typeface="Arial"/>
              <a:cs typeface="Arial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42F6E5A-BCAD-78A5-69FE-2F5958D9A852}"/>
              </a:ext>
            </a:extLst>
          </p:cNvPr>
          <p:cNvSpPr txBox="1"/>
          <p:nvPr/>
        </p:nvSpPr>
        <p:spPr>
          <a:xfrm>
            <a:off x="8463643" y="4345214"/>
            <a:ext cx="24129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latin typeface="Arial"/>
                <a:cs typeface="Arial"/>
              </a:rPr>
              <a:t>Vu </a:t>
            </a:r>
            <a:r>
              <a:rPr lang="vi-VN" sz="2400" dirty="0" err="1">
                <a:latin typeface="Arial"/>
                <a:cs typeface="Arial"/>
              </a:rPr>
              <a:t>Duc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Kien</a:t>
            </a:r>
            <a:endParaRPr lang="vi-VN" sz="2400" dirty="0" err="1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4CA1B50F-41FC-3533-E357-A06CFD6DD622}"/>
              </a:ext>
            </a:extLst>
          </p:cNvPr>
          <p:cNvSpPr/>
          <p:nvPr/>
        </p:nvSpPr>
        <p:spPr>
          <a:xfrm>
            <a:off x="63502" y="3982357"/>
            <a:ext cx="3710209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libdbus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: thư viện cấp thấp của D-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Bus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endParaRPr lang="vi-V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12618EE-BD6A-2389-1CD5-C3BDAB7B6D16}"/>
              </a:ext>
            </a:extLst>
          </p:cNvPr>
          <p:cNvSpPr/>
          <p:nvPr/>
        </p:nvSpPr>
        <p:spPr>
          <a:xfrm>
            <a:off x="3918856" y="3982356"/>
            <a:ext cx="3710213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message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bus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daemon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(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bus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): được xây dựng trên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libdbus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, nó tạo môi trường giúp các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application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có thể giao tiếp với nhau,</a:t>
            </a:r>
            <a:endParaRPr lang="vi-V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0529D2A1-E0F8-326F-E434-9EA490AC9C16}"/>
              </a:ext>
            </a:extLst>
          </p:cNvPr>
          <p:cNvSpPr/>
          <p:nvPr/>
        </p:nvSpPr>
        <p:spPr>
          <a:xfrm>
            <a:off x="7982855" y="3982355"/>
            <a:ext cx="3447142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Các thư viện D-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Bus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cấp cao hơn như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libdbus-glib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,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libdbus-qt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và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dbus-python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cung cấp các API cho </a:t>
            </a:r>
            <a:r>
              <a:rPr lang="vi-VN" sz="16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user</a:t>
            </a:r>
            <a:r>
              <a:rPr lang="vi-VN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. </a:t>
            </a:r>
            <a:endParaRPr lang="vi-V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7033B9D5-3CEB-66A4-4828-F85D5237C2F3}"/>
              </a:ext>
            </a:extLst>
          </p:cNvPr>
          <p:cNvSpPr/>
          <p:nvPr/>
        </p:nvSpPr>
        <p:spPr>
          <a:xfrm>
            <a:off x="4272643" y="1505856"/>
            <a:ext cx="3283853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24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Các </a:t>
            </a:r>
            <a:r>
              <a:rPr lang="vi-VN" sz="24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layer</a:t>
            </a:r>
            <a:r>
              <a:rPr lang="vi-VN" sz="24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của D-</a:t>
            </a:r>
            <a:r>
              <a:rPr lang="vi-VN" sz="24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Bus</a:t>
            </a:r>
            <a:endParaRPr lang="vi-VN" sz="20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E2893FE4-8DEF-16C4-20F1-46180BBBD19C}"/>
              </a:ext>
            </a:extLst>
          </p:cNvPr>
          <p:cNvCxnSpPr/>
          <p:nvPr/>
        </p:nvCxnSpPr>
        <p:spPr>
          <a:xfrm flipH="1">
            <a:off x="1716733" y="2648019"/>
            <a:ext cx="4171183" cy="132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3386EC7-3013-6D06-005B-C751D0AAFADF}"/>
              </a:ext>
            </a:extLst>
          </p:cNvPr>
          <p:cNvCxnSpPr>
            <a:cxnSpLocks/>
          </p:cNvCxnSpPr>
          <p:nvPr/>
        </p:nvCxnSpPr>
        <p:spPr>
          <a:xfrm>
            <a:off x="5896987" y="2684304"/>
            <a:ext cx="1674" cy="129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BC9217E9-3A29-4647-0805-D1FD1A71CC48}"/>
              </a:ext>
            </a:extLst>
          </p:cNvPr>
          <p:cNvCxnSpPr>
            <a:cxnSpLocks/>
          </p:cNvCxnSpPr>
          <p:nvPr/>
        </p:nvCxnSpPr>
        <p:spPr>
          <a:xfrm>
            <a:off x="5906058" y="2648019"/>
            <a:ext cx="3938674" cy="132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A582B5A-7109-A826-A16A-225DA0667DD3}"/>
              </a:ext>
            </a:extLst>
          </p:cNvPr>
          <p:cNvSpPr txBox="1"/>
          <p:nvPr/>
        </p:nvSpPr>
        <p:spPr>
          <a:xfrm>
            <a:off x="63499" y="99785"/>
            <a:ext cx="7329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dirty="0">
                <a:latin typeface="Arial"/>
                <a:cs typeface="Arial"/>
              </a:rPr>
              <a:t>2. TỔNG QUAN CHUNG</a:t>
            </a:r>
          </a:p>
        </p:txBody>
      </p:sp>
    </p:spTree>
    <p:extLst>
      <p:ext uri="{BB962C8B-B14F-4D97-AF65-F5344CB8AC3E}">
        <p14:creationId xmlns:p14="http://schemas.microsoft.com/office/powerpoint/2010/main" val="39094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A582B5A-7109-A826-A16A-225DA0667DD3}"/>
              </a:ext>
            </a:extLst>
          </p:cNvPr>
          <p:cNvSpPr txBox="1"/>
          <p:nvPr/>
        </p:nvSpPr>
        <p:spPr>
          <a:xfrm>
            <a:off x="63499" y="99785"/>
            <a:ext cx="7329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dirty="0">
                <a:latin typeface="Arial"/>
                <a:cs typeface="Arial"/>
              </a:rPr>
              <a:t>2. CÁC THÀNH PHẦN CỦA D-BUS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482D0DB-2660-660D-491F-781D9C5F7B12}"/>
              </a:ext>
            </a:extLst>
          </p:cNvPr>
          <p:cNvSpPr txBox="1"/>
          <p:nvPr/>
        </p:nvSpPr>
        <p:spPr>
          <a:xfrm>
            <a:off x="235857" y="1197429"/>
            <a:ext cx="98787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vi-V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D-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cung cấp nhiều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để các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giao tiếp với nhau trên các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. </a:t>
            </a:r>
          </a:p>
          <a:p>
            <a:pPr marL="742950" lvl="1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Không thể truy cập các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 được gửi trên 1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từ 1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khác, </a:t>
            </a:r>
            <a:endParaRPr lang="vi-VN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Các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được kết nối tới cùng một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có thể trao đổi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 với nhau. </a:t>
            </a:r>
            <a:endParaRPr lang="vi-VN">
              <a:latin typeface="Arial"/>
              <a:ea typeface="+mn-lt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Nhiều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kết nối tới cùng 1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, một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đồng thời kết nối tới nhiều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.</a:t>
            </a:r>
            <a:endParaRPr lang="vi-VN">
              <a:latin typeface="Arial"/>
              <a:cs typeface="Arial" panose="020B0604020202020204" pitchFamily="34" charset="0"/>
            </a:endParaRPr>
          </a:p>
        </p:txBody>
      </p:sp>
      <p:pic>
        <p:nvPicPr>
          <p:cNvPr id="13" name="Hình ảnh 13">
            <a:extLst>
              <a:ext uri="{FF2B5EF4-FFF2-40B4-BE49-F238E27FC236}">
                <a16:creationId xmlns:a16="http://schemas.microsoft.com/office/drawing/2014/main" id="{C9F2C95F-755F-75DA-DD99-7B83D53C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4" y="2869095"/>
            <a:ext cx="5791199" cy="3663110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F5DF1FA-5215-D661-F8F8-D8F9333CCD8A}"/>
              </a:ext>
            </a:extLst>
          </p:cNvPr>
          <p:cNvSpPr txBox="1"/>
          <p:nvPr/>
        </p:nvSpPr>
        <p:spPr>
          <a:xfrm>
            <a:off x="235856" y="680357"/>
            <a:ext cx="3800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>
                <a:latin typeface="Arial"/>
                <a:ea typeface="+mn-lt"/>
                <a:cs typeface="Arial"/>
              </a:rPr>
              <a:t>a. </a:t>
            </a:r>
            <a:r>
              <a:rPr lang="vi-VN" b="1" dirty="0" err="1">
                <a:latin typeface="Arial"/>
                <a:ea typeface="+mn-lt"/>
                <a:cs typeface="Arial"/>
              </a:rPr>
              <a:t>Bus</a:t>
            </a:r>
            <a:r>
              <a:rPr lang="vi-VN" b="1" dirty="0">
                <a:latin typeface="Arial"/>
                <a:ea typeface="+mn-lt"/>
                <a:cs typeface="Arial"/>
              </a:rPr>
              <a:t> (</a:t>
            </a:r>
            <a:r>
              <a:rPr lang="vi-VN" b="1" dirty="0" err="1">
                <a:latin typeface="Arial"/>
                <a:ea typeface="+mn-lt"/>
                <a:cs typeface="Arial"/>
              </a:rPr>
              <a:t>message</a:t>
            </a:r>
            <a:r>
              <a:rPr lang="vi-VN" b="1" dirty="0">
                <a:latin typeface="Arial"/>
                <a:ea typeface="+mn-lt"/>
                <a:cs typeface="Arial"/>
              </a:rPr>
              <a:t> </a:t>
            </a:r>
            <a:r>
              <a:rPr lang="vi-VN" b="1" dirty="0" err="1">
                <a:latin typeface="Arial"/>
                <a:ea typeface="+mn-lt"/>
                <a:cs typeface="Arial"/>
              </a:rPr>
              <a:t>bus</a:t>
            </a:r>
            <a:r>
              <a:rPr lang="vi-VN" b="1" dirty="0">
                <a:latin typeface="Arial"/>
                <a:ea typeface="+mn-lt"/>
                <a:cs typeface="Arial"/>
              </a:rPr>
              <a:t> </a:t>
            </a:r>
            <a:r>
              <a:rPr lang="vi-VN" b="1" dirty="0" err="1">
                <a:latin typeface="Arial"/>
                <a:ea typeface="+mn-lt"/>
                <a:cs typeface="Arial"/>
              </a:rPr>
              <a:t>daemon</a:t>
            </a:r>
            <a:r>
              <a:rPr lang="vi-VN" b="1" dirty="0">
                <a:latin typeface="Arial"/>
                <a:ea typeface="+mn-lt"/>
                <a:cs typeface="Arial"/>
              </a:rPr>
              <a:t>)</a:t>
            </a:r>
            <a:endParaRPr lang="vi-VN" b="1">
              <a:latin typeface="Arial"/>
              <a:cs typeface="Arial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4B41F90-0307-BE67-113A-E107A140271F}"/>
              </a:ext>
            </a:extLst>
          </p:cNvPr>
          <p:cNvSpPr txBox="1"/>
          <p:nvPr/>
        </p:nvSpPr>
        <p:spPr>
          <a:xfrm>
            <a:off x="6094187" y="3581400"/>
            <a:ext cx="60179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vi-VN" dirty="0">
                <a:latin typeface="Arial"/>
                <a:cs typeface="Times New Roman"/>
              </a:rPr>
              <a:t>2 loại </a:t>
            </a:r>
            <a:r>
              <a:rPr lang="vi-VN" dirty="0" err="1">
                <a:latin typeface="Arial"/>
                <a:cs typeface="Times New Roman"/>
              </a:rPr>
              <a:t>bus</a:t>
            </a:r>
            <a:r>
              <a:rPr lang="vi-VN" dirty="0">
                <a:latin typeface="Arial"/>
                <a:cs typeface="Times New Roman"/>
              </a:rPr>
              <a:t> được định nghĩa trước: </a:t>
            </a:r>
          </a:p>
          <a:p>
            <a:pPr lvl="1">
              <a:buChar char="•"/>
            </a:pPr>
            <a:r>
              <a:rPr lang="vi-VN" dirty="0">
                <a:latin typeface="Arial"/>
                <a:cs typeface="Times New Roman"/>
              </a:rPr>
              <a:t> </a:t>
            </a:r>
            <a:r>
              <a:rPr lang="vi-VN" dirty="0" err="1">
                <a:latin typeface="Arial"/>
                <a:cs typeface="Times New Roman"/>
              </a:rPr>
              <a:t>System</a:t>
            </a:r>
            <a:r>
              <a:rPr lang="vi-VN" dirty="0">
                <a:latin typeface="Arial"/>
                <a:cs typeface="Times New Roman"/>
              </a:rPr>
              <a:t> </a:t>
            </a:r>
            <a:r>
              <a:rPr lang="vi-VN" dirty="0" err="1">
                <a:latin typeface="Arial"/>
                <a:cs typeface="Times New Roman"/>
              </a:rPr>
              <a:t>bus</a:t>
            </a:r>
            <a:r>
              <a:rPr lang="vi-VN" dirty="0">
                <a:latin typeface="Arial"/>
                <a:cs typeface="Times New Roman"/>
              </a:rPr>
              <a:t>: sử dụng cho những dịch vụ toàn hệ thống như quản lí truy nhập phần cứng. Những </a:t>
            </a:r>
            <a:r>
              <a:rPr lang="vi-VN" dirty="0" err="1">
                <a:latin typeface="Arial"/>
                <a:cs typeface="Times New Roman"/>
              </a:rPr>
              <a:t>user</a:t>
            </a:r>
            <a:r>
              <a:rPr lang="vi-VN" dirty="0">
                <a:latin typeface="Arial"/>
                <a:cs typeface="Times New Roman"/>
              </a:rPr>
              <a:t> có thể giao tiếp với nhau qua </a:t>
            </a:r>
            <a:r>
              <a:rPr lang="vi-VN" dirty="0" err="1">
                <a:latin typeface="Arial"/>
                <a:cs typeface="Times New Roman"/>
              </a:rPr>
              <a:t>bus</a:t>
            </a:r>
            <a:r>
              <a:rPr lang="vi-VN" dirty="0">
                <a:latin typeface="Arial"/>
                <a:cs typeface="Times New Roman"/>
              </a:rPr>
              <a:t> này. </a:t>
            </a:r>
          </a:p>
          <a:p>
            <a:pPr lvl="1">
              <a:buChar char="•"/>
            </a:pPr>
            <a:r>
              <a:rPr lang="vi-VN" dirty="0">
                <a:latin typeface="Arial"/>
                <a:cs typeface="Times New Roman"/>
              </a:rPr>
              <a:t> </a:t>
            </a:r>
            <a:r>
              <a:rPr lang="vi-VN" dirty="0" err="1">
                <a:latin typeface="Arial"/>
                <a:cs typeface="Times New Roman"/>
              </a:rPr>
              <a:t>Session</a:t>
            </a:r>
            <a:r>
              <a:rPr lang="vi-VN" dirty="0">
                <a:latin typeface="Arial"/>
                <a:cs typeface="Times New Roman"/>
              </a:rPr>
              <a:t> </a:t>
            </a:r>
            <a:r>
              <a:rPr lang="vi-VN" dirty="0" err="1">
                <a:latin typeface="Arial"/>
                <a:cs typeface="Times New Roman"/>
              </a:rPr>
              <a:t>bus</a:t>
            </a:r>
            <a:r>
              <a:rPr lang="vi-VN" dirty="0">
                <a:latin typeface="Arial"/>
                <a:cs typeface="Times New Roman"/>
              </a:rPr>
              <a:t>: sử dụng bởi các </a:t>
            </a:r>
            <a:r>
              <a:rPr lang="vi-VN" dirty="0" err="1">
                <a:latin typeface="Arial"/>
                <a:cs typeface="Times New Roman"/>
              </a:rPr>
              <a:t>application</a:t>
            </a:r>
            <a:r>
              <a:rPr lang="vi-VN" dirty="0">
                <a:latin typeface="Arial"/>
                <a:cs typeface="Times New Roman"/>
              </a:rPr>
              <a:t> của mỗi </a:t>
            </a:r>
            <a:r>
              <a:rPr lang="vi-VN" dirty="0" err="1">
                <a:latin typeface="Arial"/>
                <a:cs typeface="Times New Roman"/>
              </a:rPr>
              <a:t>user</a:t>
            </a:r>
            <a:r>
              <a:rPr lang="vi-VN" dirty="0">
                <a:latin typeface="Arial"/>
                <a:cs typeface="Times New Roman"/>
              </a:rPr>
              <a:t>.</a:t>
            </a:r>
          </a:p>
          <a:p>
            <a:endParaRPr lang="vi-VN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4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A582B5A-7109-A826-A16A-225DA0667DD3}"/>
              </a:ext>
            </a:extLst>
          </p:cNvPr>
          <p:cNvSpPr txBox="1"/>
          <p:nvPr/>
        </p:nvSpPr>
        <p:spPr>
          <a:xfrm>
            <a:off x="63499" y="99785"/>
            <a:ext cx="7329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dirty="0">
                <a:latin typeface="Arial"/>
                <a:cs typeface="Arial"/>
              </a:rPr>
              <a:t>2. CÁC THÀNH PHẦN CỦA D-BUS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482D0DB-2660-660D-491F-781D9C5F7B12}"/>
              </a:ext>
            </a:extLst>
          </p:cNvPr>
          <p:cNvSpPr txBox="1"/>
          <p:nvPr/>
        </p:nvSpPr>
        <p:spPr>
          <a:xfrm>
            <a:off x="235857" y="1197429"/>
            <a:ext cx="98787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vi-VN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Các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trên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giao tiếp với nhau qua việc gửi nhận các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, các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 có </a:t>
            </a:r>
            <a:r>
              <a:rPr lang="vi-VN" dirty="0" err="1">
                <a:latin typeface="Arial"/>
                <a:ea typeface="+mn-lt"/>
                <a:cs typeface="Arial"/>
              </a:rPr>
              <a:t>header</a:t>
            </a:r>
            <a:r>
              <a:rPr lang="vi-VN" dirty="0">
                <a:latin typeface="Arial"/>
                <a:ea typeface="+mn-lt"/>
                <a:cs typeface="Arial"/>
              </a:rPr>
              <a:t> xác định loại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, địa chỉ gửi và nhận.</a:t>
            </a:r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Các loại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: 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F5DF1FA-5215-D661-F8F8-D8F9333CCD8A}"/>
              </a:ext>
            </a:extLst>
          </p:cNvPr>
          <p:cNvSpPr txBox="1"/>
          <p:nvPr/>
        </p:nvSpPr>
        <p:spPr>
          <a:xfrm>
            <a:off x="235856" y="680357"/>
            <a:ext cx="3800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>
                <a:latin typeface="Arial"/>
                <a:ea typeface="+mn-lt"/>
                <a:cs typeface="Arial"/>
              </a:rPr>
              <a:t>b. </a:t>
            </a:r>
            <a:r>
              <a:rPr lang="vi-VN" b="1" dirty="0" err="1">
                <a:latin typeface="Arial"/>
                <a:ea typeface="+mn-lt"/>
                <a:cs typeface="Arial"/>
              </a:rPr>
              <a:t>Message</a:t>
            </a:r>
            <a:endParaRPr lang="vi-VN" b="1" dirty="0" err="1">
              <a:latin typeface="Arial"/>
              <a:cs typeface="Arial"/>
            </a:endParaRP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EAEBD8AF-18C2-16E8-CBE6-396FEF94CD9A}"/>
              </a:ext>
            </a:extLst>
          </p:cNvPr>
          <p:cNvSpPr/>
          <p:nvPr/>
        </p:nvSpPr>
        <p:spPr>
          <a:xfrm>
            <a:off x="335645" y="2911929"/>
            <a:ext cx="2077352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Signal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: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broadcast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1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signal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trên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bus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endParaRPr lang="vi-V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B44115A5-BF19-D7EA-306B-5124C3F44537}"/>
              </a:ext>
            </a:extLst>
          </p:cNvPr>
          <p:cNvSpPr/>
          <p:nvPr/>
        </p:nvSpPr>
        <p:spPr>
          <a:xfrm>
            <a:off x="5486403" y="4951186"/>
            <a:ext cx="3710209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return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: Trả về giá trị cho đối tượng gửi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message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call</a:t>
            </a:r>
            <a:endParaRPr lang="vi-VN" sz="16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B1F086A8-CCEE-3A43-88C0-CDCC0D5CECA5}"/>
              </a:ext>
            </a:extLst>
          </p:cNvPr>
          <p:cNvSpPr/>
          <p:nvPr/>
        </p:nvSpPr>
        <p:spPr>
          <a:xfrm>
            <a:off x="2409373" y="4913086"/>
            <a:ext cx="2222495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call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: gọi 1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từ một đối tượng cụ thể</a:t>
            </a:r>
            <a:endParaRPr lang="vi-VN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3F34F127-2C33-A492-B0F4-229158ADD750}"/>
              </a:ext>
            </a:extLst>
          </p:cNvPr>
          <p:cNvSpPr/>
          <p:nvPr/>
        </p:nvSpPr>
        <p:spPr>
          <a:xfrm>
            <a:off x="7823202" y="3106056"/>
            <a:ext cx="3710209" cy="11339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Error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: Trả về lỗi cho đối tượng gửi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message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call</a:t>
            </a:r>
            <a:endParaRPr lang="vi-VN" sz="16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E3CA4C6F-7005-3899-D935-44806B9F8FAF}"/>
              </a:ext>
            </a:extLst>
          </p:cNvPr>
          <p:cNvCxnSpPr/>
          <p:nvPr/>
        </p:nvCxnSpPr>
        <p:spPr>
          <a:xfrm flipH="1">
            <a:off x="2052375" y="2366805"/>
            <a:ext cx="361184" cy="518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666FAD95-9BF4-EB89-C4C9-DE53B6A01BDA}"/>
              </a:ext>
            </a:extLst>
          </p:cNvPr>
          <p:cNvCxnSpPr/>
          <p:nvPr/>
        </p:nvCxnSpPr>
        <p:spPr>
          <a:xfrm>
            <a:off x="2422631" y="2357734"/>
            <a:ext cx="1153745" cy="257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0B9C994A-DFE2-3E22-63D9-83C7D657AB7B}"/>
              </a:ext>
            </a:extLst>
          </p:cNvPr>
          <p:cNvCxnSpPr/>
          <p:nvPr/>
        </p:nvCxnSpPr>
        <p:spPr>
          <a:xfrm>
            <a:off x="2431702" y="2330519"/>
            <a:ext cx="4655315" cy="258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1C5F126E-B7AB-44A6-AD11-7EAFD7E6A96D}"/>
              </a:ext>
            </a:extLst>
          </p:cNvPr>
          <p:cNvCxnSpPr>
            <a:cxnSpLocks/>
          </p:cNvCxnSpPr>
          <p:nvPr/>
        </p:nvCxnSpPr>
        <p:spPr>
          <a:xfrm>
            <a:off x="2422631" y="2330518"/>
            <a:ext cx="5353813" cy="129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A582B5A-7109-A826-A16A-225DA0667DD3}"/>
              </a:ext>
            </a:extLst>
          </p:cNvPr>
          <p:cNvSpPr txBox="1"/>
          <p:nvPr/>
        </p:nvSpPr>
        <p:spPr>
          <a:xfrm>
            <a:off x="63499" y="99785"/>
            <a:ext cx="7329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dirty="0">
                <a:latin typeface="Arial"/>
                <a:cs typeface="Arial"/>
              </a:rPr>
              <a:t>2. CÁC THÀNH PHẦN CỦA D-BUS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482D0DB-2660-660D-491F-781D9C5F7B12}"/>
              </a:ext>
            </a:extLst>
          </p:cNvPr>
          <p:cNvSpPr txBox="1"/>
          <p:nvPr/>
        </p:nvSpPr>
        <p:spPr>
          <a:xfrm>
            <a:off x="526142" y="1242786"/>
            <a:ext cx="98787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ea typeface="+mn-lt"/>
                <a:cs typeface="Arial"/>
              </a:rPr>
              <a:t>Object</a:t>
            </a:r>
            <a:r>
              <a:rPr lang="vi-VN" dirty="0">
                <a:latin typeface="Arial"/>
                <a:ea typeface="+mn-lt"/>
                <a:cs typeface="Arial"/>
              </a:rPr>
              <a:t>: </a:t>
            </a:r>
            <a:endParaRPr lang="vi-VN" dirty="0"/>
          </a:p>
          <a:p>
            <a:pPr marL="285750" indent="-285750">
              <a:buFont typeface="Aria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Một </a:t>
            </a:r>
            <a:r>
              <a:rPr lang="vi-VN" dirty="0" err="1">
                <a:latin typeface="Arial"/>
                <a:ea typeface="+mn-lt"/>
                <a:cs typeface="Arial"/>
              </a:rPr>
              <a:t>object</a:t>
            </a:r>
            <a:r>
              <a:rPr lang="vi-VN" dirty="0">
                <a:latin typeface="Arial"/>
                <a:ea typeface="+mn-lt"/>
                <a:cs typeface="Arial"/>
              </a:rPr>
              <a:t> là một thực thể trong một </a:t>
            </a:r>
            <a:r>
              <a:rPr lang="vi-VN" dirty="0" err="1">
                <a:latin typeface="Arial"/>
                <a:ea typeface="+mn-lt"/>
                <a:cs typeface="Arial"/>
              </a:rPr>
              <a:t>process</a:t>
            </a:r>
            <a:r>
              <a:rPr lang="vi-VN" dirty="0">
                <a:latin typeface="Arial"/>
                <a:ea typeface="+mn-lt"/>
                <a:cs typeface="Arial"/>
              </a:rPr>
              <a:t>, thực hiện một số công việc. Một </a:t>
            </a:r>
            <a:r>
              <a:rPr lang="vi-VN" dirty="0" err="1">
                <a:latin typeface="Arial"/>
                <a:ea typeface="+mn-lt"/>
                <a:cs typeface="Arial"/>
              </a:rPr>
              <a:t>object</a:t>
            </a:r>
            <a:r>
              <a:rPr lang="vi-VN" dirty="0">
                <a:latin typeface="Arial"/>
                <a:ea typeface="+mn-lt"/>
                <a:cs typeface="Arial"/>
              </a:rPr>
              <a:t> được xác định bởi một tên đường dẫn, ví dụ /</a:t>
            </a:r>
            <a:r>
              <a:rPr lang="vi-VN" dirty="0" err="1">
                <a:latin typeface="Arial"/>
                <a:ea typeface="+mn-lt"/>
                <a:cs typeface="Arial"/>
              </a:rPr>
              <a:t>test</a:t>
            </a:r>
            <a:r>
              <a:rPr lang="vi-VN" dirty="0">
                <a:latin typeface="Arial"/>
                <a:ea typeface="+mn-lt"/>
                <a:cs typeface="Arial"/>
              </a:rPr>
              <a:t>/</a:t>
            </a:r>
            <a:r>
              <a:rPr lang="vi-VN" dirty="0" err="1">
                <a:latin typeface="Arial"/>
                <a:ea typeface="+mn-lt"/>
                <a:cs typeface="Arial"/>
              </a:rPr>
              <a:t>lockdoor</a:t>
            </a:r>
            <a:r>
              <a:rPr lang="vi-VN" dirty="0">
                <a:latin typeface="Arial"/>
                <a:ea typeface="+mn-lt"/>
                <a:cs typeface="Arial"/>
              </a:rPr>
              <a:t>/</a:t>
            </a:r>
            <a:r>
              <a:rPr lang="vi-VN" dirty="0" err="1">
                <a:latin typeface="Arial"/>
                <a:ea typeface="+mn-lt"/>
                <a:cs typeface="Arial"/>
              </a:rPr>
              <a:t>server</a:t>
            </a:r>
            <a:r>
              <a:rPr lang="vi-VN" i="1" dirty="0">
                <a:latin typeface="Arial"/>
                <a:ea typeface="+mn-lt"/>
                <a:cs typeface="Arial"/>
              </a:rPr>
              <a:t>.</a:t>
            </a:r>
            <a:endParaRPr lang="vi-VN" dirty="0">
              <a:latin typeface="Arial"/>
              <a:cs typeface="Arial" panose="020B0604020202020204" pitchFamily="34" charset="0"/>
            </a:endParaRPr>
          </a:p>
          <a:p>
            <a:pPr marL="742950" lvl="1" indent="-285750">
              <a:buFont typeface="Symbol"/>
              <a:buChar char="•"/>
            </a:pPr>
            <a:r>
              <a:rPr lang="vi-VN" dirty="0">
                <a:latin typeface="Arial"/>
                <a:ea typeface="+mn-lt"/>
                <a:cs typeface="Arial"/>
              </a:rPr>
              <a:t>Nhiều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nằm trên cùng một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 và một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cung cấp nhiều </a:t>
            </a:r>
            <a:r>
              <a:rPr lang="vi-VN" dirty="0" err="1">
                <a:latin typeface="Arial"/>
                <a:ea typeface="+mn-lt"/>
                <a:cs typeface="Arial"/>
              </a:rPr>
              <a:t>object</a:t>
            </a:r>
            <a:r>
              <a:rPr lang="vi-VN" dirty="0">
                <a:latin typeface="Arial"/>
                <a:ea typeface="+mn-lt"/>
                <a:cs typeface="Arial"/>
              </a:rPr>
              <a:t> để gửi đi </a:t>
            </a:r>
            <a:r>
              <a:rPr lang="vi-VN" dirty="0" err="1">
                <a:latin typeface="Arial"/>
                <a:ea typeface="+mn-lt"/>
                <a:cs typeface="Arial"/>
              </a:rPr>
              <a:t>message</a:t>
            </a:r>
            <a:r>
              <a:rPr lang="vi-VN" dirty="0">
                <a:latin typeface="Arial"/>
                <a:ea typeface="+mn-lt"/>
                <a:cs typeface="Arial"/>
              </a:rPr>
              <a:t>. </a:t>
            </a:r>
          </a:p>
          <a:p>
            <a:pPr marL="285750" indent="-285750">
              <a:buFont typeface="Symbol"/>
              <a:buChar char="•"/>
            </a:pPr>
            <a:r>
              <a:rPr lang="vi-VN" dirty="0" err="1">
                <a:latin typeface="Arial"/>
                <a:ea typeface="+mn-lt"/>
                <a:cs typeface="Arial"/>
              </a:rPr>
              <a:t>interface</a:t>
            </a:r>
            <a:r>
              <a:rPr lang="vi-VN" dirty="0">
                <a:latin typeface="Arial"/>
                <a:ea typeface="+mn-lt"/>
                <a:cs typeface="Arial"/>
              </a:rPr>
              <a:t> là 1 tập hợp các 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và </a:t>
            </a:r>
            <a:r>
              <a:rPr lang="vi-VN" dirty="0" err="1">
                <a:latin typeface="Arial"/>
                <a:ea typeface="+mn-lt"/>
                <a:cs typeface="Arial"/>
              </a:rPr>
              <a:t>signal</a:t>
            </a:r>
            <a:r>
              <a:rPr lang="vi-VN" dirty="0">
                <a:latin typeface="Arial"/>
                <a:ea typeface="+mn-lt"/>
                <a:cs typeface="Arial"/>
              </a:rPr>
              <a:t> có thể được gửi trong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, các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có thể tạo ra các </a:t>
            </a:r>
            <a:r>
              <a:rPr lang="vi-VN" dirty="0" err="1">
                <a:latin typeface="Arial"/>
                <a:ea typeface="+mn-lt"/>
                <a:cs typeface="Arial"/>
              </a:rPr>
              <a:t>interface</a:t>
            </a:r>
            <a:r>
              <a:rPr lang="vi-VN" dirty="0">
                <a:latin typeface="Arial"/>
                <a:ea typeface="+mn-lt"/>
                <a:cs typeface="Arial"/>
              </a:rPr>
              <a:t> với các </a:t>
            </a:r>
            <a:r>
              <a:rPr lang="vi-VN" dirty="0" err="1">
                <a:latin typeface="Arial"/>
                <a:ea typeface="+mn-lt"/>
                <a:cs typeface="Arial"/>
              </a:rPr>
              <a:t>method</a:t>
            </a:r>
            <a:r>
              <a:rPr lang="vi-VN" dirty="0">
                <a:latin typeface="Arial"/>
                <a:ea typeface="+mn-lt"/>
                <a:cs typeface="Arial"/>
              </a:rPr>
              <a:t> và </a:t>
            </a:r>
            <a:r>
              <a:rPr lang="vi-VN" dirty="0" err="1">
                <a:latin typeface="Arial"/>
                <a:ea typeface="+mn-lt"/>
                <a:cs typeface="Arial"/>
              </a:rPr>
              <a:t>signal</a:t>
            </a:r>
            <a:r>
              <a:rPr lang="vi-VN" dirty="0">
                <a:latin typeface="Arial"/>
                <a:ea typeface="+mn-lt"/>
                <a:cs typeface="Arial"/>
              </a:rPr>
              <a:t> gồm các giá trị: tên, tham số (nếu có) và giá trị trả về (nếu có).</a:t>
            </a:r>
            <a:endParaRPr lang="vi-VN" dirty="0">
              <a:latin typeface="Arial"/>
              <a:cs typeface="Arial"/>
            </a:endParaRPr>
          </a:p>
          <a:p>
            <a:pPr marL="285750" indent="-285750">
              <a:buFont typeface="Symbol"/>
              <a:buChar char="•"/>
            </a:pP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 err="1">
                <a:latin typeface="Arial"/>
                <a:ea typeface="+mn-lt"/>
                <a:cs typeface="Arial"/>
              </a:rPr>
              <a:t>name</a:t>
            </a:r>
            <a:r>
              <a:rPr lang="vi-VN" dirty="0">
                <a:latin typeface="Arial"/>
                <a:ea typeface="+mn-lt"/>
                <a:cs typeface="Arial"/>
              </a:rPr>
              <a:t> (</a:t>
            </a:r>
            <a:r>
              <a:rPr lang="vi-VN" dirty="0" err="1">
                <a:latin typeface="Arial"/>
                <a:ea typeface="+mn-lt"/>
                <a:cs typeface="Arial"/>
              </a:rPr>
              <a:t>service</a:t>
            </a:r>
            <a:r>
              <a:rPr lang="vi-VN" dirty="0">
                <a:latin typeface="Arial"/>
                <a:ea typeface="+mn-lt"/>
                <a:cs typeface="Arial"/>
              </a:rPr>
              <a:t>)</a:t>
            </a:r>
            <a:r>
              <a:rPr lang="vi-VN" b="1" dirty="0">
                <a:latin typeface="Arial"/>
                <a:ea typeface="+mn-lt"/>
                <a:cs typeface="Arial"/>
              </a:rPr>
              <a:t> </a:t>
            </a:r>
            <a:r>
              <a:rPr lang="vi-VN" dirty="0">
                <a:latin typeface="Arial"/>
                <a:ea typeface="+mn-lt"/>
                <a:cs typeface="Arial"/>
              </a:rPr>
              <a:t>đại diện cho kết nối giữa </a:t>
            </a:r>
            <a:r>
              <a:rPr lang="vi-VN" dirty="0" err="1">
                <a:latin typeface="Arial"/>
                <a:ea typeface="+mn-lt"/>
                <a:cs typeface="Arial"/>
              </a:rPr>
              <a:t>application</a:t>
            </a:r>
            <a:r>
              <a:rPr lang="vi-VN" dirty="0">
                <a:latin typeface="Arial"/>
                <a:ea typeface="+mn-lt"/>
                <a:cs typeface="Arial"/>
              </a:rPr>
              <a:t> và </a:t>
            </a:r>
            <a:r>
              <a:rPr lang="vi-VN" dirty="0" err="1">
                <a:latin typeface="Arial"/>
                <a:ea typeface="+mn-lt"/>
                <a:cs typeface="Arial"/>
              </a:rPr>
              <a:t>bus</a:t>
            </a:r>
            <a:r>
              <a:rPr lang="vi-VN" dirty="0">
                <a:latin typeface="Arial"/>
                <a:ea typeface="+mn-lt"/>
                <a:cs typeface="Arial"/>
              </a:rPr>
              <a:t>. 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F5DF1FA-5215-D661-F8F8-D8F9333CCD8A}"/>
              </a:ext>
            </a:extLst>
          </p:cNvPr>
          <p:cNvSpPr txBox="1"/>
          <p:nvPr/>
        </p:nvSpPr>
        <p:spPr>
          <a:xfrm>
            <a:off x="235856" y="680357"/>
            <a:ext cx="3800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b="1" dirty="0">
                <a:latin typeface="Arial"/>
                <a:ea typeface="+mn-lt"/>
                <a:cs typeface="Arial"/>
              </a:rPr>
              <a:t>c. </a:t>
            </a:r>
            <a:r>
              <a:rPr lang="vi-VN" b="1" dirty="0" err="1">
                <a:latin typeface="Arial"/>
                <a:ea typeface="+mn-lt"/>
                <a:cs typeface="Arial"/>
              </a:rPr>
              <a:t>Object</a:t>
            </a:r>
            <a:r>
              <a:rPr lang="vi-VN" b="1" dirty="0">
                <a:latin typeface="Arial"/>
                <a:ea typeface="+mn-lt"/>
                <a:cs typeface="Arial"/>
              </a:rPr>
              <a:t>, </a:t>
            </a:r>
            <a:r>
              <a:rPr lang="vi-VN" b="1" dirty="0" err="1">
                <a:latin typeface="Arial"/>
                <a:ea typeface="+mn-lt"/>
                <a:cs typeface="Arial"/>
              </a:rPr>
              <a:t>interface</a:t>
            </a:r>
            <a:r>
              <a:rPr lang="vi-VN" b="1" dirty="0">
                <a:latin typeface="Arial"/>
                <a:ea typeface="+mn-lt"/>
                <a:cs typeface="Arial"/>
              </a:rPr>
              <a:t> và </a:t>
            </a:r>
            <a:r>
              <a:rPr lang="vi-VN" b="1" dirty="0" err="1">
                <a:latin typeface="Arial"/>
                <a:ea typeface="+mn-lt"/>
                <a:cs typeface="Arial"/>
              </a:rPr>
              <a:t>bus</a:t>
            </a:r>
            <a:r>
              <a:rPr lang="vi-VN" b="1" dirty="0">
                <a:latin typeface="Arial"/>
                <a:ea typeface="+mn-lt"/>
                <a:cs typeface="Arial"/>
              </a:rPr>
              <a:t> </a:t>
            </a:r>
            <a:r>
              <a:rPr lang="vi-VN" b="1" dirty="0" err="1">
                <a:latin typeface="Arial"/>
                <a:ea typeface="+mn-lt"/>
                <a:cs typeface="Arial"/>
              </a:rPr>
              <a:t>name</a:t>
            </a:r>
            <a:endParaRPr lang="vi-VN" b="1" dirty="0" err="1">
              <a:latin typeface="Arial"/>
              <a:cs typeface="Arial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AAA3C653-715F-7875-3B4D-88B88A72ABB4}"/>
              </a:ext>
            </a:extLst>
          </p:cNvPr>
          <p:cNvSpPr/>
          <p:nvPr/>
        </p:nvSpPr>
        <p:spPr>
          <a:xfrm>
            <a:off x="1315357" y="4717142"/>
            <a:ext cx="1288142" cy="807357"/>
          </a:xfrm>
          <a:prstGeom prst="roundRect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bus</a:t>
            </a:r>
            <a:r>
              <a:rPr lang="vi-VN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name</a:t>
            </a:r>
            <a:endParaRPr lang="vi-V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F9680011-1526-99EA-D1CE-C58338D0FE21}"/>
              </a:ext>
            </a:extLst>
          </p:cNvPr>
          <p:cNvSpPr/>
          <p:nvPr/>
        </p:nvSpPr>
        <p:spPr>
          <a:xfrm>
            <a:off x="3982355" y="4054926"/>
            <a:ext cx="1288142" cy="8073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27FA4DB9-A537-8465-CEC2-C9ECB46CF8B9}"/>
              </a:ext>
            </a:extLst>
          </p:cNvPr>
          <p:cNvSpPr/>
          <p:nvPr/>
        </p:nvSpPr>
        <p:spPr>
          <a:xfrm>
            <a:off x="6495141" y="4082140"/>
            <a:ext cx="1288142" cy="52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interface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5E5732E2-A19A-5BAE-7833-DEC074B41782}"/>
              </a:ext>
            </a:extLst>
          </p:cNvPr>
          <p:cNvSpPr/>
          <p:nvPr/>
        </p:nvSpPr>
        <p:spPr>
          <a:xfrm>
            <a:off x="9461498" y="3528782"/>
            <a:ext cx="1288142" cy="52614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method</a:t>
            </a:r>
            <a:endParaRPr lang="vi-VN" dirty="0" err="1"/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0B2A87AB-98C8-9B4B-4140-0DC9520C8457}"/>
              </a:ext>
            </a:extLst>
          </p:cNvPr>
          <p:cNvSpPr/>
          <p:nvPr/>
        </p:nvSpPr>
        <p:spPr>
          <a:xfrm>
            <a:off x="9497783" y="4971138"/>
            <a:ext cx="1288142" cy="52614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signal</a:t>
            </a:r>
            <a:endParaRPr lang="vi-VN" dirty="0" err="1"/>
          </a:p>
        </p:txBody>
      </p: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6B5E46FE-B922-8481-C505-63B0B6BF893F}"/>
              </a:ext>
            </a:extLst>
          </p:cNvPr>
          <p:cNvSpPr/>
          <p:nvPr/>
        </p:nvSpPr>
        <p:spPr>
          <a:xfrm>
            <a:off x="3982355" y="5751282"/>
            <a:ext cx="1288142" cy="8073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33" name="Hình chữ nhật: Góc Tròn 32">
            <a:extLst>
              <a:ext uri="{FF2B5EF4-FFF2-40B4-BE49-F238E27FC236}">
                <a16:creationId xmlns:a16="http://schemas.microsoft.com/office/drawing/2014/main" id="{4D79DE44-F9B8-7EFC-A956-BC871494EE07}"/>
              </a:ext>
            </a:extLst>
          </p:cNvPr>
          <p:cNvSpPr/>
          <p:nvPr/>
        </p:nvSpPr>
        <p:spPr>
          <a:xfrm>
            <a:off x="6495140" y="5125353"/>
            <a:ext cx="1288142" cy="52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solidFill>
                  <a:schemeClr val="bg1"/>
                </a:solidFill>
                <a:latin typeface="Arial"/>
                <a:cs typeface="Arial"/>
              </a:rPr>
              <a:t>interface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23F24E9A-2B8E-49DE-8247-62C1C48A734B}"/>
              </a:ext>
            </a:extLst>
          </p:cNvPr>
          <p:cNvCxnSpPr/>
          <p:nvPr/>
        </p:nvCxnSpPr>
        <p:spPr>
          <a:xfrm flipV="1">
            <a:off x="2627086" y="4466769"/>
            <a:ext cx="1340756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D2C36C06-6AE0-2F93-CC3A-1E725F3095A3}"/>
              </a:ext>
            </a:extLst>
          </p:cNvPr>
          <p:cNvCxnSpPr>
            <a:cxnSpLocks/>
          </p:cNvCxnSpPr>
          <p:nvPr/>
        </p:nvCxnSpPr>
        <p:spPr>
          <a:xfrm>
            <a:off x="2636157" y="5121728"/>
            <a:ext cx="1322614" cy="107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97F71363-5272-38CC-B683-7FB2E036A02A}"/>
              </a:ext>
            </a:extLst>
          </p:cNvPr>
          <p:cNvCxnSpPr>
            <a:cxnSpLocks/>
          </p:cNvCxnSpPr>
          <p:nvPr/>
        </p:nvCxnSpPr>
        <p:spPr>
          <a:xfrm flipV="1">
            <a:off x="5275941" y="4330698"/>
            <a:ext cx="1222829" cy="9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A75A7409-63D8-A70D-B5CB-4307DD4E8563}"/>
              </a:ext>
            </a:extLst>
          </p:cNvPr>
          <p:cNvCxnSpPr>
            <a:cxnSpLocks/>
          </p:cNvCxnSpPr>
          <p:nvPr/>
        </p:nvCxnSpPr>
        <p:spPr>
          <a:xfrm>
            <a:off x="5266871" y="4459512"/>
            <a:ext cx="1204685" cy="95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239D687-1326-09B3-7C66-10DFAB9CBF70}"/>
              </a:ext>
            </a:extLst>
          </p:cNvPr>
          <p:cNvCxnSpPr>
            <a:cxnSpLocks/>
          </p:cNvCxnSpPr>
          <p:nvPr/>
        </p:nvCxnSpPr>
        <p:spPr>
          <a:xfrm flipV="1">
            <a:off x="7797799" y="3813627"/>
            <a:ext cx="1658255" cy="53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C1C36C4F-B8C4-7885-17E9-EDBE2ADF55E8}"/>
              </a:ext>
            </a:extLst>
          </p:cNvPr>
          <p:cNvCxnSpPr>
            <a:cxnSpLocks/>
          </p:cNvCxnSpPr>
          <p:nvPr/>
        </p:nvCxnSpPr>
        <p:spPr>
          <a:xfrm>
            <a:off x="7806870" y="4359725"/>
            <a:ext cx="1676398" cy="88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A582B5A-7109-A826-A16A-225DA0667DD3}"/>
              </a:ext>
            </a:extLst>
          </p:cNvPr>
          <p:cNvSpPr txBox="1"/>
          <p:nvPr/>
        </p:nvSpPr>
        <p:spPr>
          <a:xfrm>
            <a:off x="63499" y="99785"/>
            <a:ext cx="93526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dirty="0">
                <a:latin typeface="Arial"/>
                <a:cs typeface="Arial"/>
              </a:rPr>
              <a:t>3. LUỒNG GỬI NHẬN MESSAGE TRONG BUS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D182B661-AD1F-AF60-097C-B2B45B5C8138}"/>
              </a:ext>
            </a:extLst>
          </p:cNvPr>
          <p:cNvSpPr/>
          <p:nvPr/>
        </p:nvSpPr>
        <p:spPr>
          <a:xfrm>
            <a:off x="789217" y="3147786"/>
            <a:ext cx="934352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20BDA3E8-4F28-3E51-205E-58753F384B92}"/>
              </a:ext>
            </a:extLst>
          </p:cNvPr>
          <p:cNvSpPr/>
          <p:nvPr/>
        </p:nvSpPr>
        <p:spPr>
          <a:xfrm>
            <a:off x="7393215" y="1623786"/>
            <a:ext cx="1369780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Send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signal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03450045-49E3-7263-E026-BA105179DB52}"/>
              </a:ext>
            </a:extLst>
          </p:cNvPr>
          <p:cNvGrpSpPr/>
          <p:nvPr/>
        </p:nvGrpSpPr>
        <p:grpSpPr>
          <a:xfrm>
            <a:off x="3447143" y="979714"/>
            <a:ext cx="3066142" cy="1995714"/>
            <a:chOff x="6123215" y="1115785"/>
            <a:chExt cx="3066142" cy="1995714"/>
          </a:xfrm>
        </p:grpSpPr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77C82EEC-9EC2-7189-C018-446577D498E9}"/>
                </a:ext>
              </a:extLst>
            </p:cNvPr>
            <p:cNvSpPr/>
            <p:nvPr/>
          </p:nvSpPr>
          <p:spPr>
            <a:xfrm>
              <a:off x="6123215" y="1115785"/>
              <a:ext cx="3066142" cy="19957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33A5F28E-5AAD-97F3-0704-813BA287A883}"/>
                </a:ext>
              </a:extLst>
            </p:cNvPr>
            <p:cNvSpPr/>
            <p:nvPr/>
          </p:nvSpPr>
          <p:spPr>
            <a:xfrm>
              <a:off x="6458859" y="1242785"/>
              <a:ext cx="2403923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Object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signal</a:t>
              </a:r>
            </a:p>
          </p:txBody>
        </p:sp>
        <p:sp>
          <p:nvSpPr>
            <p:cNvPr id="12" name="Hình chữ nhật: Góc Tròn 11">
              <a:extLst>
                <a:ext uri="{FF2B5EF4-FFF2-40B4-BE49-F238E27FC236}">
                  <a16:creationId xmlns:a16="http://schemas.microsoft.com/office/drawing/2014/main" id="{38D677CF-B368-84A9-B4CB-CE1DDB8BE393}"/>
                </a:ext>
              </a:extLst>
            </p:cNvPr>
            <p:cNvSpPr/>
            <p:nvPr/>
          </p:nvSpPr>
          <p:spPr>
            <a:xfrm>
              <a:off x="6458858" y="1859641"/>
              <a:ext cx="2403923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Interface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signal</a:t>
              </a:r>
              <a:endParaRPr lang="vi-VN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D016546E-B3CD-0AD8-828E-9FDD02190041}"/>
                </a:ext>
              </a:extLst>
            </p:cNvPr>
            <p:cNvSpPr/>
            <p:nvPr/>
          </p:nvSpPr>
          <p:spPr>
            <a:xfrm>
              <a:off x="6458857" y="2476498"/>
              <a:ext cx="2403923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signal</a:t>
              </a:r>
              <a:endParaRPr lang="vi-VN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62A306DB-AD2D-8217-C46A-BC96AA05EFB9}"/>
              </a:ext>
            </a:extLst>
          </p:cNvPr>
          <p:cNvSpPr/>
          <p:nvPr/>
        </p:nvSpPr>
        <p:spPr>
          <a:xfrm>
            <a:off x="7166430" y="5007425"/>
            <a:ext cx="2131779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Send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method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call</a:t>
            </a: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13AF63DD-6493-35CA-5631-6D16251F0DFB}"/>
              </a:ext>
            </a:extLst>
          </p:cNvPr>
          <p:cNvGrpSpPr/>
          <p:nvPr/>
        </p:nvGrpSpPr>
        <p:grpSpPr>
          <a:xfrm>
            <a:off x="3447143" y="3973285"/>
            <a:ext cx="3265713" cy="2685141"/>
            <a:chOff x="6404429" y="4172856"/>
            <a:chExt cx="3265713" cy="2685141"/>
          </a:xfrm>
        </p:grpSpPr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EB55336B-68D4-E320-5A4D-8BE936FAFBDC}"/>
                </a:ext>
              </a:extLst>
            </p:cNvPr>
            <p:cNvSpPr/>
            <p:nvPr/>
          </p:nvSpPr>
          <p:spPr>
            <a:xfrm>
              <a:off x="6404429" y="4172856"/>
              <a:ext cx="3265713" cy="26851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655810C4-4D5B-C0D7-61D0-CD919E4FB363}"/>
                </a:ext>
              </a:extLst>
            </p:cNvPr>
            <p:cNvSpPr/>
            <p:nvPr/>
          </p:nvSpPr>
          <p:spPr>
            <a:xfrm>
              <a:off x="6794501" y="4998355"/>
              <a:ext cx="2549065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Object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E16B0E0E-E474-4888-83D7-0C35C829EE9B}"/>
                </a:ext>
              </a:extLst>
            </p:cNvPr>
            <p:cNvSpPr/>
            <p:nvPr/>
          </p:nvSpPr>
          <p:spPr>
            <a:xfrm>
              <a:off x="6794500" y="5587997"/>
              <a:ext cx="2567208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Interface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91DC1A7F-4C53-ED9D-9DF2-F11F0DA6D56D}"/>
                </a:ext>
              </a:extLst>
            </p:cNvPr>
            <p:cNvSpPr/>
            <p:nvPr/>
          </p:nvSpPr>
          <p:spPr>
            <a:xfrm>
              <a:off x="6794500" y="6204854"/>
              <a:ext cx="2567207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method</a:t>
              </a:r>
            </a:p>
          </p:txBody>
        </p: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FF51BCB1-EC2A-081C-1E5F-81CF0733484A}"/>
                </a:ext>
              </a:extLst>
            </p:cNvPr>
            <p:cNvSpPr/>
            <p:nvPr/>
          </p:nvSpPr>
          <p:spPr>
            <a:xfrm>
              <a:off x="6794500" y="4381497"/>
              <a:ext cx="2549065" cy="4445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Bus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name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of</a:t>
              </a:r>
              <a:r>
                <a:rPr lang="vi-VN" sz="160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lang="vi-VN" sz="1600" dirty="0" err="1">
                  <a:solidFill>
                    <a:schemeClr val="bg1"/>
                  </a:solidFill>
                  <a:latin typeface="Arial"/>
                  <a:cs typeface="Arial"/>
                </a:rPr>
                <a:t>method</a:t>
              </a:r>
              <a:endParaRPr lang="vi-VN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4DCECD8A-1FE2-BF9E-794B-A9DF2C4C020C}"/>
              </a:ext>
            </a:extLst>
          </p:cNvPr>
          <p:cNvSpPr/>
          <p:nvPr/>
        </p:nvSpPr>
        <p:spPr>
          <a:xfrm>
            <a:off x="6885217" y="3211285"/>
            <a:ext cx="4825994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Bus</a:t>
            </a:r>
            <a:endParaRPr lang="vi-VN" dirty="0" err="1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5DA7DDDA-F3B5-9F0F-85E9-8A1C0C44E5A9}"/>
              </a:ext>
            </a:extLst>
          </p:cNvPr>
          <p:cNvSpPr/>
          <p:nvPr/>
        </p:nvSpPr>
        <p:spPr>
          <a:xfrm>
            <a:off x="9343571" y="1623785"/>
            <a:ext cx="2757708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Every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object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chemeClr val="bg1"/>
                </a:solidFill>
                <a:latin typeface="Arial"/>
                <a:cs typeface="Arial"/>
              </a:rPr>
              <a:t>bus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8355849A-E46C-7AD3-C1CA-E94D25F3B636}"/>
              </a:ext>
            </a:extLst>
          </p:cNvPr>
          <p:cNvSpPr/>
          <p:nvPr/>
        </p:nvSpPr>
        <p:spPr>
          <a:xfrm>
            <a:off x="9887858" y="5007424"/>
            <a:ext cx="2131779" cy="4445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600" dirty="0" err="1">
                <a:solidFill>
                  <a:srgbClr val="000000"/>
                </a:solidFill>
                <a:latin typeface="Arial"/>
                <a:cs typeface="Arial"/>
              </a:rPr>
              <a:t>Only</a:t>
            </a:r>
            <a:r>
              <a:rPr lang="vi-V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Arial"/>
                <a:cs typeface="Arial"/>
              </a:rPr>
              <a:t>bus</a:t>
            </a:r>
            <a:r>
              <a:rPr lang="vi-V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vi-V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Arial"/>
                <a:cs typeface="Arial"/>
              </a:rPr>
              <a:t>specified</a:t>
            </a:r>
            <a:r>
              <a:rPr lang="vi-VN" sz="160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vi-VN" sz="1600" dirty="0" err="1">
                <a:solidFill>
                  <a:srgbClr val="000000"/>
                </a:solidFill>
                <a:latin typeface="Arial"/>
                <a:cs typeface="Arial"/>
              </a:rPr>
              <a:t>message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7B6EF496-E3DA-BC98-48A6-D27CE802EFCD}"/>
              </a:ext>
            </a:extLst>
          </p:cNvPr>
          <p:cNvCxnSpPr/>
          <p:nvPr/>
        </p:nvCxnSpPr>
        <p:spPr>
          <a:xfrm flipV="1">
            <a:off x="1719943" y="1953984"/>
            <a:ext cx="1712685" cy="11811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81F93F1-B766-CA55-8A0C-959F4F768810}"/>
              </a:ext>
            </a:extLst>
          </p:cNvPr>
          <p:cNvCxnSpPr>
            <a:cxnSpLocks/>
          </p:cNvCxnSpPr>
          <p:nvPr/>
        </p:nvCxnSpPr>
        <p:spPr>
          <a:xfrm>
            <a:off x="6509656" y="1819728"/>
            <a:ext cx="887185" cy="72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7309FDAA-80A1-8587-8ADC-0C967537A561}"/>
              </a:ext>
            </a:extLst>
          </p:cNvPr>
          <p:cNvCxnSpPr>
            <a:cxnSpLocks/>
          </p:cNvCxnSpPr>
          <p:nvPr/>
        </p:nvCxnSpPr>
        <p:spPr>
          <a:xfrm>
            <a:off x="1729014" y="3579584"/>
            <a:ext cx="1703614" cy="17036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011CAA0E-FADC-5165-6F49-BA3FA4FB1004}"/>
              </a:ext>
            </a:extLst>
          </p:cNvPr>
          <p:cNvCxnSpPr>
            <a:cxnSpLocks/>
          </p:cNvCxnSpPr>
          <p:nvPr/>
        </p:nvCxnSpPr>
        <p:spPr>
          <a:xfrm flipV="1">
            <a:off x="6718298" y="5246910"/>
            <a:ext cx="451757" cy="199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Mũi tên: Lên 26">
            <a:extLst>
              <a:ext uri="{FF2B5EF4-FFF2-40B4-BE49-F238E27FC236}">
                <a16:creationId xmlns:a16="http://schemas.microsoft.com/office/drawing/2014/main" id="{E4676E28-D6AC-BE79-1085-254E85575676}"/>
              </a:ext>
            </a:extLst>
          </p:cNvPr>
          <p:cNvSpPr/>
          <p:nvPr/>
        </p:nvSpPr>
        <p:spPr>
          <a:xfrm rot="10800000">
            <a:off x="7710713" y="2104571"/>
            <a:ext cx="662214" cy="108857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Mũi tên: Lên 27">
            <a:extLst>
              <a:ext uri="{FF2B5EF4-FFF2-40B4-BE49-F238E27FC236}">
                <a16:creationId xmlns:a16="http://schemas.microsoft.com/office/drawing/2014/main" id="{3402C87D-1FCC-97F3-BB80-0041E3C67F71}"/>
              </a:ext>
            </a:extLst>
          </p:cNvPr>
          <p:cNvSpPr/>
          <p:nvPr/>
        </p:nvSpPr>
        <p:spPr>
          <a:xfrm>
            <a:off x="10296069" y="2104570"/>
            <a:ext cx="662214" cy="108857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Mũi tên: Lên 28">
            <a:extLst>
              <a:ext uri="{FF2B5EF4-FFF2-40B4-BE49-F238E27FC236}">
                <a16:creationId xmlns:a16="http://schemas.microsoft.com/office/drawing/2014/main" id="{2F4407F0-142A-543A-5555-CCF7611B9957}"/>
              </a:ext>
            </a:extLst>
          </p:cNvPr>
          <p:cNvSpPr/>
          <p:nvPr/>
        </p:nvSpPr>
        <p:spPr>
          <a:xfrm rot="10800000">
            <a:off x="10441212" y="3673927"/>
            <a:ext cx="662214" cy="1306284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Mũi tên: Lên 29">
            <a:extLst>
              <a:ext uri="{FF2B5EF4-FFF2-40B4-BE49-F238E27FC236}">
                <a16:creationId xmlns:a16="http://schemas.microsoft.com/office/drawing/2014/main" id="{4E070FA2-4DBB-D26F-0631-6A3459DE0769}"/>
              </a:ext>
            </a:extLst>
          </p:cNvPr>
          <p:cNvSpPr/>
          <p:nvPr/>
        </p:nvSpPr>
        <p:spPr>
          <a:xfrm>
            <a:off x="7756068" y="3673926"/>
            <a:ext cx="662214" cy="1306284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99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6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Ion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338</cp:revision>
  <dcterms:created xsi:type="dcterms:W3CDTF">2022-12-14T13:33:32Z</dcterms:created>
  <dcterms:modified xsi:type="dcterms:W3CDTF">2022-12-14T14:50:21Z</dcterms:modified>
</cp:coreProperties>
</file>