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33"/>
  </p:notesMasterIdLst>
  <p:sldIdLst>
    <p:sldId id="256" r:id="rId2"/>
    <p:sldId id="259" r:id="rId3"/>
    <p:sldId id="260" r:id="rId4"/>
    <p:sldId id="257" r:id="rId5"/>
    <p:sldId id="258" r:id="rId6"/>
    <p:sldId id="261" r:id="rId7"/>
    <p:sldId id="262" r:id="rId8"/>
    <p:sldId id="263" r:id="rId9"/>
    <p:sldId id="264" r:id="rId10"/>
    <p:sldId id="265" r:id="rId11"/>
    <p:sldId id="267" r:id="rId12"/>
    <p:sldId id="266"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obert Section" id="{36B35607-AE62-4D72-A47C-B94E74AA44B9}">
          <p14:sldIdLst>
            <p14:sldId id="256"/>
            <p14:sldId id="259"/>
            <p14:sldId id="260"/>
            <p14:sldId id="257"/>
            <p14:sldId id="258"/>
            <p14:sldId id="261"/>
            <p14:sldId id="262"/>
            <p14:sldId id="263"/>
            <p14:sldId id="264"/>
            <p14:sldId id="265"/>
            <p14:sldId id="267"/>
            <p14:sldId id="266"/>
            <p14:sldId id="269"/>
            <p14:sldId id="270"/>
            <p14:sldId id="272"/>
          </p14:sldIdLst>
        </p14:section>
        <p14:section name="Kiera Section" id="{6C2C6D21-5D3A-4C72-AAEF-D4306E2F5E3C}">
          <p14:sldIdLst>
            <p14:sldId id="271"/>
            <p14:sldId id="273"/>
            <p14:sldId id="274"/>
            <p14:sldId id="275"/>
            <p14:sldId id="276"/>
            <p14:sldId id="277"/>
            <p14:sldId id="278"/>
            <p14:sldId id="279"/>
            <p14:sldId id="280"/>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Chavez" initials="RC" lastIdx="1" clrIdx="0">
    <p:extLst>
      <p:ext uri="{19B8F6BF-5375-455C-9EA6-DF929625EA0E}">
        <p15:presenceInfo xmlns:p15="http://schemas.microsoft.com/office/powerpoint/2012/main" userId="d9b6f05444527c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6A036-860B-4B10-8891-6B96A9BA514C}"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45010-9AA0-4853-951E-DC3EB43B19AF}" type="slidenum">
              <a:rPr lang="en-US" smtClean="0"/>
              <a:t>‹#›</a:t>
            </a:fld>
            <a:endParaRPr lang="en-US"/>
          </a:p>
        </p:txBody>
      </p:sp>
    </p:spTree>
    <p:extLst>
      <p:ext uri="{BB962C8B-B14F-4D97-AF65-F5344CB8AC3E}">
        <p14:creationId xmlns:p14="http://schemas.microsoft.com/office/powerpoint/2010/main" val="140025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instead of being given specific instructions for what to do with the data, machine learning algorithms are designed to learn from patterns in the data itself.</a:t>
            </a:r>
          </a:p>
        </p:txBody>
      </p:sp>
      <p:sp>
        <p:nvSpPr>
          <p:cNvPr id="4" name="Slide Number Placeholder 3"/>
          <p:cNvSpPr>
            <a:spLocks noGrp="1"/>
          </p:cNvSpPr>
          <p:nvPr>
            <p:ph type="sldNum" sz="quarter" idx="5"/>
          </p:nvPr>
        </p:nvSpPr>
        <p:spPr/>
        <p:txBody>
          <a:bodyPr/>
          <a:lstStyle/>
          <a:p>
            <a:fld id="{9C645010-9AA0-4853-951E-DC3EB43B19AF}" type="slidenum">
              <a:rPr lang="en-US" smtClean="0"/>
              <a:t>6</a:t>
            </a:fld>
            <a:endParaRPr lang="en-US"/>
          </a:p>
        </p:txBody>
      </p:sp>
    </p:spTree>
    <p:extLst>
      <p:ext uri="{BB962C8B-B14F-4D97-AF65-F5344CB8AC3E}">
        <p14:creationId xmlns:p14="http://schemas.microsoft.com/office/powerpoint/2010/main" val="160343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8ED24-D447-4E2B-8F1F-12ADB297717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349157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77069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3413892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205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2802016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B8ED24-D447-4E2B-8F1F-12ADB2977173}"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1011395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B8ED24-D447-4E2B-8F1F-12ADB2977173}"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1057268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8ED24-D447-4E2B-8F1F-12ADB297717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1258923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8ED24-D447-4E2B-8F1F-12ADB297717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64401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8ED24-D447-4E2B-8F1F-12ADB297717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417472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8ED24-D447-4E2B-8F1F-12ADB2977173}"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60448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8ED24-D447-4E2B-8F1F-12ADB297717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422547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8ED24-D447-4E2B-8F1F-12ADB2977173}"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335793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8ED24-D447-4E2B-8F1F-12ADB2977173}"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222258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8ED24-D447-4E2B-8F1F-12ADB2977173}"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289922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1906698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8ED24-D447-4E2B-8F1F-12ADB2977173}"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64C50-EA03-437B-8CE4-26DF64C76586}" type="slidenum">
              <a:rPr lang="en-US" smtClean="0"/>
              <a:t>‹#›</a:t>
            </a:fld>
            <a:endParaRPr lang="en-US"/>
          </a:p>
        </p:txBody>
      </p:sp>
    </p:spTree>
    <p:extLst>
      <p:ext uri="{BB962C8B-B14F-4D97-AF65-F5344CB8AC3E}">
        <p14:creationId xmlns:p14="http://schemas.microsoft.com/office/powerpoint/2010/main" val="310390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B8ED24-D447-4E2B-8F1F-12ADB2977173}" type="datetimeFigureOut">
              <a:rPr lang="en-US" smtClean="0"/>
              <a:t>4/25/2023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0064C50-EA03-437B-8CE4-26DF64C76586}" type="slidenum">
              <a:rPr lang="en-US" smtClean="0"/>
              <a:t>‹#›</a:t>
            </a:fld>
            <a:endParaRPr lang="en-US"/>
          </a:p>
        </p:txBody>
      </p:sp>
    </p:spTree>
    <p:extLst>
      <p:ext uri="{BB962C8B-B14F-4D97-AF65-F5344CB8AC3E}">
        <p14:creationId xmlns:p14="http://schemas.microsoft.com/office/powerpoint/2010/main" val="3222990577"/>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vigaweb.net/2019/01/migliori-servizi-anti-spam-per.html"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chive.ics.uci.edu/ml/datasets/SMS+Spam+Colle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_[SpamVHam]"/><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_[MLA]"/><Relationship Id="rId2" Type="http://schemas.openxmlformats.org/officeDocument/2006/relationships/hyperlink" Target="#_[HPT]"/><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skleo.com/why_am_i_getting_spam_from_myself/"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auer-power.net/2018/08/sandbox-evading-malware-are-coming-7.html" TargetMode="External"/><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D0B0-C11A-508C-AFB4-B9DD2E219570}"/>
              </a:ext>
            </a:extLst>
          </p:cNvPr>
          <p:cNvSpPr>
            <a:spLocks noGrp="1"/>
          </p:cNvSpPr>
          <p:nvPr>
            <p:ph type="ctrTitle"/>
          </p:nvPr>
        </p:nvSpPr>
        <p:spPr/>
        <p:txBody>
          <a:bodyPr/>
          <a:lstStyle/>
          <a:p>
            <a:r>
              <a:rPr lang="en-US" dirty="0"/>
              <a:t>Machine Learning Project</a:t>
            </a:r>
          </a:p>
        </p:txBody>
      </p:sp>
      <p:sp>
        <p:nvSpPr>
          <p:cNvPr id="3" name="Subtitle 2">
            <a:extLst>
              <a:ext uri="{FF2B5EF4-FFF2-40B4-BE49-F238E27FC236}">
                <a16:creationId xmlns:a16="http://schemas.microsoft.com/office/drawing/2014/main" id="{F5B9E6EC-8A1B-93D8-B6CD-8B004CC5F32A}"/>
              </a:ext>
            </a:extLst>
          </p:cNvPr>
          <p:cNvSpPr>
            <a:spLocks noGrp="1"/>
          </p:cNvSpPr>
          <p:nvPr>
            <p:ph type="subTitle" idx="1"/>
          </p:nvPr>
        </p:nvSpPr>
        <p:spPr/>
        <p:txBody>
          <a:bodyPr/>
          <a:lstStyle/>
          <a:p>
            <a:r>
              <a:rPr lang="en-US" dirty="0"/>
              <a:t>By: Kiera Conway and Robert Chavez</a:t>
            </a:r>
          </a:p>
        </p:txBody>
      </p:sp>
    </p:spTree>
    <p:extLst>
      <p:ext uri="{BB962C8B-B14F-4D97-AF65-F5344CB8AC3E}">
        <p14:creationId xmlns:p14="http://schemas.microsoft.com/office/powerpoint/2010/main" val="73593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3AE0-A25F-1032-9CEC-44624DD0CFCB}"/>
              </a:ext>
            </a:extLst>
          </p:cNvPr>
          <p:cNvSpPr>
            <a:spLocks noGrp="1"/>
          </p:cNvSpPr>
          <p:nvPr>
            <p:ph type="title"/>
          </p:nvPr>
        </p:nvSpPr>
        <p:spPr/>
        <p:txBody>
          <a:bodyPr>
            <a:normAutofit fontScale="90000"/>
          </a:bodyPr>
          <a:lstStyle/>
          <a:p>
            <a:r>
              <a:rPr lang="en-US" dirty="0"/>
              <a:t>Machine Learning in Cyber Security – </a:t>
            </a:r>
            <a:br>
              <a:rPr lang="en-US" dirty="0"/>
            </a:br>
            <a:r>
              <a:rPr lang="en-US" dirty="0"/>
              <a:t>Spam vs Ham</a:t>
            </a:r>
          </a:p>
        </p:txBody>
      </p:sp>
      <p:pic>
        <p:nvPicPr>
          <p:cNvPr id="8" name="Content Placeholder 7">
            <a:extLst>
              <a:ext uri="{FF2B5EF4-FFF2-40B4-BE49-F238E27FC236}">
                <a16:creationId xmlns:a16="http://schemas.microsoft.com/office/drawing/2014/main" id="{0A039B18-C0E3-DA75-A5A0-4D1E263A83C0}"/>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4400" y="2433709"/>
            <a:ext cx="5059363" cy="2655745"/>
          </a:xfrm>
        </p:spPr>
      </p:pic>
      <p:sp>
        <p:nvSpPr>
          <p:cNvPr id="3" name="Content Placeholder 2">
            <a:extLst>
              <a:ext uri="{FF2B5EF4-FFF2-40B4-BE49-F238E27FC236}">
                <a16:creationId xmlns:a16="http://schemas.microsoft.com/office/drawing/2014/main" id="{B95C244C-69EC-0587-5F54-87022278F927}"/>
              </a:ext>
            </a:extLst>
          </p:cNvPr>
          <p:cNvSpPr>
            <a:spLocks noGrp="1"/>
          </p:cNvSpPr>
          <p:nvPr>
            <p:ph sz="half" idx="2"/>
          </p:nvPr>
        </p:nvSpPr>
        <p:spPr/>
        <p:txBody>
          <a:bodyPr>
            <a:normAutofit fontScale="77500" lnSpcReduction="20000"/>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Spam vs ham methods are used for detecting and preventing threats such as spam and phishing attacks. </a:t>
            </a: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Using these algorithms allows the system to adapt to new unknown types of spam since it is trivial for an attacker to modify the content of the spam to circumvent the rules-based system.</a:t>
            </a: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Although effective they are not perfect as attackers can deliberately craft messages to evade detection by the algorithm.</a:t>
            </a:r>
          </a:p>
          <a:p>
            <a:endParaRPr lang="en-US" dirty="0"/>
          </a:p>
        </p:txBody>
      </p:sp>
    </p:spTree>
    <p:extLst>
      <p:ext uri="{BB962C8B-B14F-4D97-AF65-F5344CB8AC3E}">
        <p14:creationId xmlns:p14="http://schemas.microsoft.com/office/powerpoint/2010/main" val="386397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668E-FCFD-0715-D939-867B3724E4EE}"/>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A2F3CBF9-9A83-D2B0-5C06-BAB18765394E}"/>
              </a:ext>
            </a:extLst>
          </p:cNvPr>
          <p:cNvSpPr>
            <a:spLocks noGrp="1"/>
          </p:cNvSpPr>
          <p:nvPr>
            <p:ph idx="1"/>
          </p:nvPr>
        </p:nvSpPr>
        <p:spPr/>
        <p:txBody>
          <a:bodyPr>
            <a:normAutofit/>
          </a:bodyPr>
          <a:lstStyle/>
          <a:p>
            <a:r>
              <a:rPr lang="en-US" sz="2000" dirty="0">
                <a:ea typeface="Calibri" panose="020F0502020204030204" pitchFamily="34" charset="0"/>
              </a:rPr>
              <a:t>W</a:t>
            </a:r>
            <a:r>
              <a:rPr lang="en-US" sz="2000" dirty="0">
                <a:effectLst/>
                <a:ea typeface="Calibri" panose="020F0502020204030204" pitchFamily="34" charset="0"/>
              </a:rPr>
              <a:t>e discovered other researchers have attempted various ML models on similar datasets.</a:t>
            </a:r>
          </a:p>
          <a:p>
            <a:r>
              <a:rPr lang="en-US" sz="2000" dirty="0">
                <a:effectLst/>
                <a:ea typeface="Calibri" panose="020F0502020204030204" pitchFamily="34" charset="0"/>
              </a:rPr>
              <a:t>During our review of the related work from other researchers that have made approaches of spam detection </a:t>
            </a:r>
            <a:r>
              <a:rPr lang="en-US" dirty="0">
                <a:effectLst/>
                <a:ea typeface="Calibri" panose="020F0502020204030204" pitchFamily="34" charset="0"/>
              </a:rPr>
              <a:t>using various machine learning </a:t>
            </a:r>
            <a:r>
              <a:rPr lang="en-US" dirty="0" err="1">
                <a:effectLst/>
                <a:ea typeface="Calibri" panose="020F0502020204030204" pitchFamily="34" charset="0"/>
              </a:rPr>
              <a:t>methods.</a:t>
            </a:r>
            <a:r>
              <a:rPr lang="en-US" sz="2000" dirty="0" err="1">
                <a:ea typeface="Calibri" panose="020F0502020204030204" pitchFamily="34" charset="0"/>
              </a:rPr>
              <a:t>W</a:t>
            </a:r>
            <a:r>
              <a:rPr lang="en-US" sz="2000" dirty="0" err="1">
                <a:effectLst/>
                <a:ea typeface="Calibri" panose="020F0502020204030204" pitchFamily="34" charset="0"/>
              </a:rPr>
              <a:t>e</a:t>
            </a:r>
            <a:r>
              <a:rPr lang="en-US" sz="2000" dirty="0">
                <a:effectLst/>
                <a:ea typeface="Calibri" panose="020F0502020204030204" pitchFamily="34" charset="0"/>
              </a:rPr>
              <a:t> decided to try a couple similar methods of detecting spam while trying other methods that are not commonly used for spam detection.</a:t>
            </a:r>
          </a:p>
          <a:p>
            <a:r>
              <a:rPr lang="en-US" sz="2000" dirty="0">
                <a:effectLst/>
                <a:ea typeface="Calibri" panose="020F0502020204030204" pitchFamily="34" charset="0"/>
              </a:rPr>
              <a:t>The results </a:t>
            </a:r>
            <a:r>
              <a:rPr lang="en-US" sz="2000" dirty="0">
                <a:ea typeface="Calibri" panose="020F0502020204030204" pitchFamily="34" charset="0"/>
              </a:rPr>
              <a:t>our research </a:t>
            </a:r>
            <a:r>
              <a:rPr lang="en-US" sz="2000" dirty="0">
                <a:effectLst/>
                <a:ea typeface="Calibri" panose="020F0502020204030204" pitchFamily="34" charset="0"/>
              </a:rPr>
              <a:t>will allow us to better understand why other approaches may not offer expected or adequate results when taking accuracy and performance into consideration.</a:t>
            </a:r>
          </a:p>
          <a:p>
            <a:r>
              <a:rPr lang="en-US" sz="2000" dirty="0">
                <a:effectLst/>
                <a:ea typeface="Calibri" panose="020F0502020204030204" pitchFamily="34" charset="0"/>
              </a:rPr>
              <a:t>We hope to gain additional insight as to which methods are currently producing the best results while demonstrating methods that may not work for the intended application.</a:t>
            </a:r>
            <a:endParaRPr lang="en-US" sz="2000" dirty="0"/>
          </a:p>
        </p:txBody>
      </p:sp>
    </p:spTree>
    <p:extLst>
      <p:ext uri="{BB962C8B-B14F-4D97-AF65-F5344CB8AC3E}">
        <p14:creationId xmlns:p14="http://schemas.microsoft.com/office/powerpoint/2010/main" val="187786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0232-1C77-6F46-1069-AF0311B8EF7B}"/>
              </a:ext>
            </a:extLst>
          </p:cNvPr>
          <p:cNvSpPr>
            <a:spLocks noGrp="1"/>
          </p:cNvSpPr>
          <p:nvPr>
            <p:ph type="title"/>
          </p:nvPr>
        </p:nvSpPr>
        <p:spPr/>
        <p:txBody>
          <a:bodyPr/>
          <a:lstStyle/>
          <a:p>
            <a:r>
              <a:rPr lang="en-US" dirty="0"/>
              <a:t>Introduction To Our Study</a:t>
            </a:r>
          </a:p>
        </p:txBody>
      </p:sp>
      <p:sp>
        <p:nvSpPr>
          <p:cNvPr id="5" name="Content Placeholder 4">
            <a:extLst>
              <a:ext uri="{FF2B5EF4-FFF2-40B4-BE49-F238E27FC236}">
                <a16:creationId xmlns:a16="http://schemas.microsoft.com/office/drawing/2014/main" id="{ADA2A833-A00E-8808-9FDE-73323B5B7006}"/>
              </a:ext>
            </a:extLst>
          </p:cNvPr>
          <p:cNvSpPr>
            <a:spLocks noGrp="1"/>
          </p:cNvSpPr>
          <p:nvPr>
            <p:ph idx="1"/>
          </p:nvPr>
        </p:nvSpPr>
        <p:spPr/>
        <p:txBody>
          <a:bodyPr>
            <a:normAutofit fontScale="70000" lnSpcReduction="20000"/>
          </a:bodyPr>
          <a:lstStyle/>
          <a:p>
            <a:r>
              <a:rPr lang="en-US" dirty="0"/>
              <a:t>Dataset</a:t>
            </a:r>
          </a:p>
          <a:p>
            <a:pPr lvl="1"/>
            <a:r>
              <a:rPr lang="en-US" dirty="0"/>
              <a:t>Our data set will consist of the SMS Spam collection data set which will be sourced from University Of California Irvine’s machine learning repository.</a:t>
            </a:r>
          </a:p>
          <a:p>
            <a:pPr lvl="1"/>
            <a:r>
              <a:rPr lang="en-US" dirty="0">
                <a:hlinkClick r:id="rId2"/>
              </a:rPr>
              <a:t>https://archive.ics.uci.edu/ml/datasets/SMS+Spam+Collection</a:t>
            </a:r>
            <a:endParaRPr lang="en-US" dirty="0"/>
          </a:p>
          <a:p>
            <a:r>
              <a:rPr lang="en-US" dirty="0"/>
              <a:t>Programming language</a:t>
            </a:r>
          </a:p>
          <a:p>
            <a:pPr lvl="1"/>
            <a:r>
              <a:rPr lang="en-US" dirty="0"/>
              <a:t>Python 3</a:t>
            </a:r>
          </a:p>
          <a:p>
            <a:r>
              <a:rPr lang="en-US" dirty="0"/>
              <a:t>Tools</a:t>
            </a:r>
          </a:p>
          <a:p>
            <a:pPr lvl="1"/>
            <a:r>
              <a:rPr lang="en-US" dirty="0"/>
              <a:t>Kaggle</a:t>
            </a:r>
          </a:p>
          <a:p>
            <a:pPr lvl="1"/>
            <a:r>
              <a:rPr lang="en-US" dirty="0" err="1"/>
              <a:t>Jupiyiter</a:t>
            </a:r>
            <a:r>
              <a:rPr lang="en-US" dirty="0"/>
              <a:t> notebook</a:t>
            </a:r>
          </a:p>
          <a:p>
            <a:r>
              <a:rPr lang="en-US" dirty="0"/>
              <a:t>ML Models</a:t>
            </a:r>
          </a:p>
          <a:p>
            <a:pPr lvl="1"/>
            <a:r>
              <a:rPr lang="en-US" dirty="0"/>
              <a:t>K-Nearest neighbors </a:t>
            </a:r>
          </a:p>
          <a:p>
            <a:pPr lvl="1"/>
            <a:r>
              <a:rPr lang="en-US" dirty="0"/>
              <a:t>Naïve bayes</a:t>
            </a:r>
          </a:p>
          <a:p>
            <a:pPr lvl="1"/>
            <a:r>
              <a:rPr lang="en-US" dirty="0"/>
              <a:t>Decision tree/random forest</a:t>
            </a:r>
          </a:p>
          <a:p>
            <a:pPr lvl="1"/>
            <a:r>
              <a:rPr lang="en-US" dirty="0"/>
              <a:t>NLP/NLTK</a:t>
            </a:r>
          </a:p>
          <a:p>
            <a:pPr lvl="1"/>
            <a:endParaRPr lang="en-US" dirty="0"/>
          </a:p>
        </p:txBody>
      </p:sp>
    </p:spTree>
    <p:extLst>
      <p:ext uri="{BB962C8B-B14F-4D97-AF65-F5344CB8AC3E}">
        <p14:creationId xmlns:p14="http://schemas.microsoft.com/office/powerpoint/2010/main" val="221964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3182-26A7-8F52-47B1-136769509FFC}"/>
              </a:ext>
            </a:extLst>
          </p:cNvPr>
          <p:cNvSpPr>
            <a:spLocks noGrp="1"/>
          </p:cNvSpPr>
          <p:nvPr>
            <p:ph type="title"/>
          </p:nvPr>
        </p:nvSpPr>
        <p:spPr/>
        <p:txBody>
          <a:bodyPr/>
          <a:lstStyle/>
          <a:p>
            <a:r>
              <a:rPr lang="en-US" dirty="0"/>
              <a:t>Methods – Data set information</a:t>
            </a:r>
          </a:p>
        </p:txBody>
      </p:sp>
      <p:sp>
        <p:nvSpPr>
          <p:cNvPr id="3" name="Content Placeholder 2">
            <a:extLst>
              <a:ext uri="{FF2B5EF4-FFF2-40B4-BE49-F238E27FC236}">
                <a16:creationId xmlns:a16="http://schemas.microsoft.com/office/drawing/2014/main" id="{566BC57F-474A-0295-F8E1-2B4348B93AEF}"/>
              </a:ext>
            </a:extLst>
          </p:cNvPr>
          <p:cNvSpPr>
            <a:spLocks noGrp="1"/>
          </p:cNvSpPr>
          <p:nvPr>
            <p:ph idx="1"/>
          </p:nvPr>
        </p:nvSpPr>
        <p:spPr/>
        <p:txBody>
          <a:bodyPr>
            <a:normAutofit fontScale="92500" lnSpcReduction="20000"/>
          </a:bodyPr>
          <a:lstStyle/>
          <a:p>
            <a:r>
              <a:rPr lang="en-US" sz="2400" dirty="0">
                <a:effectLst/>
                <a:ea typeface="Calibri" panose="020F0502020204030204" pitchFamily="34" charset="0"/>
              </a:rPr>
              <a:t>We have selected the publicly available Kaggle dataset, “Spam (or) </a:t>
            </a:r>
            <a:r>
              <a:rPr lang="en-US" sz="2400" u="sng" dirty="0">
                <a:solidFill>
                  <a:srgbClr val="0563C1"/>
                </a:solidFill>
                <a:effectLst/>
                <a:ea typeface="Calibri" panose="020F0502020204030204" pitchFamily="34" charset="0"/>
              </a:rPr>
              <a:t>Ham</a:t>
            </a:r>
            <a:r>
              <a:rPr lang="en-US" sz="2400" dirty="0">
                <a:effectLst/>
                <a:ea typeface="Calibri" panose="020F0502020204030204" pitchFamily="34" charset="0"/>
              </a:rPr>
              <a:t> ,” to train and test our spam classification models [</a:t>
            </a:r>
            <a:r>
              <a:rPr lang="en-US" sz="2400" u="none" strike="noStrike" dirty="0" err="1">
                <a:solidFill>
                  <a:srgbClr val="0563C1"/>
                </a:solidFill>
                <a:effectLst/>
                <a:ea typeface="Calibri" panose="020F0502020204030204" pitchFamily="34" charset="0"/>
                <a:cs typeface="Times New Roman" panose="02020603050405020304" pitchFamily="18" charset="0"/>
                <a:hlinkClick r:id="rId2"/>
              </a:rPr>
              <a:t>SpamVHam</a:t>
            </a:r>
            <a:r>
              <a:rPr lang="en-US" sz="2400" dirty="0">
                <a:effectLst/>
                <a:ea typeface="Calibri" panose="020F0502020204030204" pitchFamily="34" charset="0"/>
              </a:rPr>
              <a:t>].</a:t>
            </a:r>
          </a:p>
          <a:p>
            <a:r>
              <a:rPr lang="en-US" sz="2400" dirty="0"/>
              <a:t>This dataset is a condensed version of The University of California, Irvine’s (UCI) ‘SMS Spam Collection Dataset’</a:t>
            </a:r>
          </a:p>
          <a:p>
            <a:r>
              <a:rPr lang="en-US" sz="2400" dirty="0"/>
              <a:t>The original message collection was consolidated from various public sources.</a:t>
            </a:r>
          </a:p>
          <a:p>
            <a:pPr lvl="1"/>
            <a:r>
              <a:rPr lang="en-US" dirty="0"/>
              <a:t>425 spam messages from </a:t>
            </a:r>
            <a:r>
              <a:rPr lang="en-US" dirty="0" err="1"/>
              <a:t>Grumbletext</a:t>
            </a:r>
            <a:endParaRPr lang="en-US" dirty="0"/>
          </a:p>
          <a:p>
            <a:pPr lvl="1"/>
            <a:r>
              <a:rPr lang="en-US" dirty="0"/>
              <a:t>3,375 ham messages from NUS SMS Corpus (NSC)</a:t>
            </a:r>
          </a:p>
          <a:p>
            <a:pPr lvl="1"/>
            <a:r>
              <a:rPr lang="en-US" dirty="0"/>
              <a:t>450 ham messages from Caroline Tag's PhD Thesis</a:t>
            </a:r>
          </a:p>
          <a:p>
            <a:pPr lvl="1"/>
            <a:r>
              <a:rPr lang="en-US" dirty="0"/>
              <a:t>1,002 ham and 322 spam messages from the SMS Spam Corpus v.0.1 Big </a:t>
            </a:r>
          </a:p>
          <a:p>
            <a:r>
              <a:rPr lang="en-US" sz="2400" kern="100" dirty="0">
                <a:effectLst/>
                <a:ea typeface="Calibri" panose="020F0502020204030204" pitchFamily="34" charset="0"/>
                <a:cs typeface="Times New Roman" panose="02020603050405020304" pitchFamily="18" charset="0"/>
              </a:rPr>
              <a:t>Each message is split between two columns: ‘Class’ which identifies whether it is spam or ham, and ‘</a:t>
            </a:r>
            <a:r>
              <a:rPr lang="en-US" sz="2400" kern="100" dirty="0" err="1">
                <a:effectLst/>
                <a:ea typeface="Calibri" panose="020F0502020204030204" pitchFamily="34" charset="0"/>
                <a:cs typeface="Times New Roman" panose="02020603050405020304" pitchFamily="18" charset="0"/>
              </a:rPr>
              <a:t>sms</a:t>
            </a:r>
            <a:r>
              <a:rPr lang="en-US" sz="2400" kern="100" dirty="0">
                <a:effectLst/>
                <a:ea typeface="Calibri" panose="020F0502020204030204" pitchFamily="34" charset="0"/>
                <a:cs typeface="Times New Roman" panose="02020603050405020304" pitchFamily="18" charset="0"/>
              </a:rPr>
              <a:t>’ which contains the plain-text version of the message. </a:t>
            </a:r>
          </a:p>
        </p:txBody>
      </p:sp>
    </p:spTree>
    <p:extLst>
      <p:ext uri="{BB962C8B-B14F-4D97-AF65-F5344CB8AC3E}">
        <p14:creationId xmlns:p14="http://schemas.microsoft.com/office/powerpoint/2010/main" val="274349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A468-41B6-EBAC-00EF-1863889A76D6}"/>
              </a:ext>
            </a:extLst>
          </p:cNvPr>
          <p:cNvSpPr>
            <a:spLocks noGrp="1"/>
          </p:cNvSpPr>
          <p:nvPr>
            <p:ph type="title"/>
          </p:nvPr>
        </p:nvSpPr>
        <p:spPr/>
        <p:txBody>
          <a:bodyPr/>
          <a:lstStyle/>
          <a:p>
            <a:r>
              <a:rPr lang="en-US" dirty="0"/>
              <a:t>Methods – Data Analysis</a:t>
            </a:r>
          </a:p>
        </p:txBody>
      </p:sp>
      <p:sp>
        <p:nvSpPr>
          <p:cNvPr id="3" name="Content Placeholder 2">
            <a:extLst>
              <a:ext uri="{FF2B5EF4-FFF2-40B4-BE49-F238E27FC236}">
                <a16:creationId xmlns:a16="http://schemas.microsoft.com/office/drawing/2014/main" id="{3C97A3E3-758D-5A4B-9FEE-B04D070F8F93}"/>
              </a:ext>
            </a:extLst>
          </p:cNvPr>
          <p:cNvSpPr>
            <a:spLocks noGrp="1"/>
          </p:cNvSpPr>
          <p:nvPr>
            <p:ph idx="1"/>
          </p:nvPr>
        </p:nvSpPr>
        <p:spPr/>
        <p:txBody>
          <a:bodyPr>
            <a:noAutofit/>
          </a:bodyPr>
          <a:lstStyle/>
          <a:p>
            <a:r>
              <a:rPr lang="en-US" dirty="0">
                <a:effectLst/>
                <a:ea typeface="Calibri" panose="020F0502020204030204" pitchFamily="34" charset="0"/>
              </a:rPr>
              <a:t>To prepare our data for use in our ML algorithms we need to review and analyze a series of properties and decide which, if any, transformations were required.</a:t>
            </a:r>
          </a:p>
          <a:p>
            <a:r>
              <a:rPr lang="en-US" dirty="0">
                <a:effectLst/>
                <a:ea typeface="Calibri" panose="020F0502020204030204" pitchFamily="34" charset="0"/>
              </a:rPr>
              <a:t>We began by importing the comma-separated values (CSV) data file using the python library, Pandas. Pandas is an open-source python library which is commonly used in machine learning as it helps organize, manipulate, and analyze complex tabular data.</a:t>
            </a:r>
          </a:p>
          <a:p>
            <a:r>
              <a:rPr lang="en-US" dirty="0">
                <a:effectLst/>
                <a:ea typeface="Calibri" panose="020F0502020204030204" pitchFamily="34" charset="0"/>
              </a:rPr>
              <a:t>Our process begins through a series of steps, including observing general information, checking for extraneous null values, viewing various observations, and analyzing statistical information.</a:t>
            </a:r>
          </a:p>
          <a:p>
            <a:r>
              <a:rPr lang="en-US" dirty="0">
                <a:effectLst/>
                <a:ea typeface="Calibri" panose="020F0502020204030204" pitchFamily="34" charset="0"/>
              </a:rPr>
              <a:t>These are important steps as they are examples of noise which can cause overfitting and potentially “result in more complex models that miss the true pattern”</a:t>
            </a:r>
          </a:p>
        </p:txBody>
      </p:sp>
    </p:spTree>
    <p:extLst>
      <p:ext uri="{BB962C8B-B14F-4D97-AF65-F5344CB8AC3E}">
        <p14:creationId xmlns:p14="http://schemas.microsoft.com/office/powerpoint/2010/main" val="283732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8FB4F-FAB8-04B2-0777-B6E79F1AFB6F}"/>
              </a:ext>
            </a:extLst>
          </p:cNvPr>
          <p:cNvSpPr>
            <a:spLocks noGrp="1"/>
          </p:cNvSpPr>
          <p:nvPr>
            <p:ph type="title"/>
          </p:nvPr>
        </p:nvSpPr>
        <p:spPr/>
        <p:txBody>
          <a:bodyPr/>
          <a:lstStyle/>
          <a:p>
            <a:r>
              <a:rPr lang="en-US" dirty="0"/>
              <a:t>Methods – Data Analysis Continued</a:t>
            </a:r>
          </a:p>
        </p:txBody>
      </p:sp>
      <p:sp>
        <p:nvSpPr>
          <p:cNvPr id="3" name="Content Placeholder 2">
            <a:extLst>
              <a:ext uri="{FF2B5EF4-FFF2-40B4-BE49-F238E27FC236}">
                <a16:creationId xmlns:a16="http://schemas.microsoft.com/office/drawing/2014/main" id="{0B1BD4E2-7658-BAAF-C817-0E98E3EE2E23}"/>
              </a:ext>
            </a:extLst>
          </p:cNvPr>
          <p:cNvSpPr>
            <a:spLocks noGrp="1"/>
          </p:cNvSpPr>
          <p:nvPr>
            <p:ph sz="half" idx="1"/>
          </p:nvPr>
        </p:nvSpPr>
        <p:spPr/>
        <p:txBody>
          <a:bodyPr>
            <a:noAutofit/>
          </a:bodyPr>
          <a:lstStyle/>
          <a:p>
            <a:r>
              <a:rPr lang="en-US" sz="1100" dirty="0"/>
              <a:t>The statistical information in Figure 1 also shows the number of possible unique observations:</a:t>
            </a:r>
          </a:p>
          <a:p>
            <a:pPr lvl="1"/>
            <a:r>
              <a:rPr lang="en-US" sz="1100" dirty="0"/>
              <a:t>The most common value.</a:t>
            </a:r>
          </a:p>
          <a:p>
            <a:pPr lvl="1"/>
            <a:r>
              <a:rPr lang="en-US" sz="1100" dirty="0"/>
              <a:t>Frequency of the most common value.</a:t>
            </a:r>
          </a:p>
          <a:p>
            <a:r>
              <a:rPr lang="en-US" sz="1100" dirty="0"/>
              <a:t>We use this information to determine the completeness of our data, and verify the values contained are expected and acceptable. </a:t>
            </a:r>
          </a:p>
          <a:p>
            <a:r>
              <a:rPr lang="en-US" sz="1100" dirty="0"/>
              <a:t>As we can see in Figure 1, the amount of unique observations for Class are the expected value of 2 for ‘spam’ and ‘ham.’</a:t>
            </a:r>
          </a:p>
          <a:p>
            <a:r>
              <a:rPr lang="en-US" sz="1100" dirty="0"/>
              <a:t>We notice </a:t>
            </a:r>
            <a:r>
              <a:rPr lang="en-US" sz="1100" dirty="0" err="1"/>
              <a:t>sms</a:t>
            </a:r>
            <a:r>
              <a:rPr lang="en-US" sz="1100" dirty="0"/>
              <a:t> indicates a unique value of 5169, which is less than the expected 5572; as such, we must conclude that some messages are identical. </a:t>
            </a:r>
          </a:p>
          <a:p>
            <a:r>
              <a:rPr lang="en-US" sz="1100" dirty="0"/>
              <a:t>This hypothesis is verified with the remaining top and frequency values. </a:t>
            </a:r>
          </a:p>
          <a:p>
            <a:r>
              <a:rPr lang="en-US" sz="1100" dirty="0"/>
              <a:t>Shows that the most frequent message "Sorry, I'll call later,“ - Occurs 30 times</a:t>
            </a:r>
          </a:p>
          <a:p>
            <a:r>
              <a:rPr lang="en-US" sz="1100" dirty="0"/>
              <a:t>Since 5572-5169≠30, we must further conclude that there are additional repeated messages. </a:t>
            </a:r>
          </a:p>
          <a:p>
            <a:r>
              <a:rPr lang="en-US" sz="1100" dirty="0"/>
              <a:t>Within the Class column, these two rows show us that most messages are categorized as `ham`, with 4825 occurrences, which leave the remaining 747 messages to be categorized as `spam`.</a:t>
            </a:r>
          </a:p>
          <a:p>
            <a:endParaRPr lang="en-US" sz="1100" dirty="0"/>
          </a:p>
        </p:txBody>
      </p:sp>
      <p:pic>
        <p:nvPicPr>
          <p:cNvPr id="6" name="Content Placeholder 5">
            <a:extLst>
              <a:ext uri="{FF2B5EF4-FFF2-40B4-BE49-F238E27FC236}">
                <a16:creationId xmlns:a16="http://schemas.microsoft.com/office/drawing/2014/main" id="{AA6E1754-1C39-7888-2AA3-1C8C83E9254A}"/>
              </a:ext>
            </a:extLst>
          </p:cNvPr>
          <p:cNvPicPr>
            <a:picLocks noGrp="1" noChangeAspect="1"/>
          </p:cNvPicPr>
          <p:nvPr>
            <p:ph sz="half" idx="2"/>
          </p:nvPr>
        </p:nvPicPr>
        <p:blipFill>
          <a:blip r:embed="rId2"/>
          <a:stretch>
            <a:fillRect/>
          </a:stretch>
        </p:blipFill>
        <p:spPr>
          <a:xfrm>
            <a:off x="7028330" y="2316533"/>
            <a:ext cx="3254188" cy="2359564"/>
          </a:xfrm>
          <a:prstGeom prst="rect">
            <a:avLst/>
          </a:prstGeom>
        </p:spPr>
      </p:pic>
    </p:spTree>
    <p:extLst>
      <p:ext uri="{BB962C8B-B14F-4D97-AF65-F5344CB8AC3E}">
        <p14:creationId xmlns:p14="http://schemas.microsoft.com/office/powerpoint/2010/main" val="3949703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5A09-5705-5D88-E3B7-921E5A5EC36A}"/>
              </a:ext>
            </a:extLst>
          </p:cNvPr>
          <p:cNvSpPr>
            <a:spLocks noGrp="1"/>
          </p:cNvSpPr>
          <p:nvPr>
            <p:ph type="title"/>
          </p:nvPr>
        </p:nvSpPr>
        <p:spPr/>
        <p:txBody>
          <a:bodyPr/>
          <a:lstStyle/>
          <a:p>
            <a:r>
              <a:rPr lang="en-US" dirty="0"/>
              <a:t>Methods – Data Transformation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0E0225-9F10-EE1D-905C-2F454F393236}"/>
                  </a:ext>
                </a:extLst>
              </p:cNvPr>
              <p:cNvSpPr>
                <a:spLocks noGrp="1"/>
              </p:cNvSpPr>
              <p:nvPr>
                <p:ph idx="1"/>
              </p:nvPr>
            </p:nvSpPr>
            <p:spPr/>
            <p:txBody>
              <a:bodyPr>
                <a:norm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last step before transforming our data involves observing a few examples and their corresponding features.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will provide additional context which enables us to understand how the information is formatted and deduce if transformation is necessary.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During this step, we were able to conclude that the messages were unstructured, containing a mix of lower and upper case, punctuation, and stop words. </a:t>
                </a:r>
              </a:p>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Before we could continue with testing and training our models, these messages will require natural language preprocessing (NLP).  </a:t>
                </a:r>
              </a:p>
              <a:p>
                <a:r>
                  <a:rPr lang="en-US" sz="1800" kern="100"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The conversion to numerical form for Class is a simple process as there are only two categories, ‘spam’ and ‘ham.’ To achieve this conversion, we used the </a:t>
                </a:r>
                <a14:m>
                  <m:oMath xmlns:m="http://schemas.openxmlformats.org/officeDocument/2006/math">
                    <m:r>
                      <m:rPr>
                        <m:sty m:val="p"/>
                      </m:rPr>
                      <a:rPr lang="en-US" sz="1800" kern="100">
                        <a:solidFill>
                          <a:schemeClr val="tx1">
                            <a:lumMod val="85000"/>
                          </a:schemeClr>
                        </a:solidFill>
                        <a:effectLst/>
                        <a:latin typeface="Cambria Math" panose="02040503050406030204" pitchFamily="18" charset="0"/>
                        <a:ea typeface="Calibri" panose="020F0502020204030204" pitchFamily="34" charset="0"/>
                        <a:cs typeface="Courier New" panose="02070309020205020404" pitchFamily="49" charset="0"/>
                      </a:rPr>
                      <m:t>LabelEncoder</m:t>
                    </m:r>
                  </m:oMath>
                </a14:m>
                <a:r>
                  <a:rPr lang="en-US" sz="1800" kern="100"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 function from the Python library </a:t>
                </a:r>
                <a:r>
                  <a:rPr lang="en-US" sz="1800" kern="100" dirty="0" err="1">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US" sz="1800" kern="100"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rPr>
                  <a:t>, which can be used to encode categorical labels as integers that are more easily used as input for ML models. </a:t>
                </a:r>
                <a:endParaRPr lang="en-US" sz="1800" kern="100" dirty="0">
                  <a:solidFill>
                    <a:schemeClr val="tx1">
                      <a:lumMod val="8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30E0225-9F10-EE1D-905C-2F454F39323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2970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4FDB-D569-DAB1-B234-0E242E3D12BE}"/>
              </a:ext>
            </a:extLst>
          </p:cNvPr>
          <p:cNvSpPr>
            <a:spLocks noGrp="1"/>
          </p:cNvSpPr>
          <p:nvPr>
            <p:ph type="title"/>
          </p:nvPr>
        </p:nvSpPr>
        <p:spPr/>
        <p:txBody>
          <a:bodyPr/>
          <a:lstStyle/>
          <a:p>
            <a:r>
              <a:rPr lang="en-US" dirty="0"/>
              <a:t>Methods – Data Preparation</a:t>
            </a:r>
          </a:p>
        </p:txBody>
      </p:sp>
      <p:sp>
        <p:nvSpPr>
          <p:cNvPr id="3" name="Content Placeholder 2">
            <a:extLst>
              <a:ext uri="{FF2B5EF4-FFF2-40B4-BE49-F238E27FC236}">
                <a16:creationId xmlns:a16="http://schemas.microsoft.com/office/drawing/2014/main" id="{780F644C-30E5-AC1C-A023-37330FF6F96C}"/>
              </a:ext>
            </a:extLst>
          </p:cNvPr>
          <p:cNvSpPr>
            <a:spLocks noGrp="1"/>
          </p:cNvSpPr>
          <p:nvPr>
            <p:ph sz="half" idx="1"/>
          </p:nvPr>
        </p:nvSpPr>
        <p:spPr>
          <a:xfrm>
            <a:off x="913795" y="1732448"/>
            <a:ext cx="5424252" cy="4444513"/>
          </a:xfrm>
        </p:spPr>
        <p:txBody>
          <a:bodyPr>
            <a:noAutofit/>
          </a:bodyPr>
          <a:lstStyle/>
          <a:p>
            <a:r>
              <a:rPr lang="en-US" sz="1000" dirty="0"/>
              <a:t>This function enabled us to create a new column ‘</a:t>
            </a:r>
            <a:r>
              <a:rPr lang="en-US" sz="1000" dirty="0" err="1"/>
              <a:t>is_spam</a:t>
            </a:r>
            <a:r>
              <a:rPr lang="en-US" sz="1000" dirty="0"/>
              <a:t>’ where we mapped each classification to its corresponding encoded values; each ‘spam’ classification was encoded as a 1 for true, and each ‘ham’ classification was encoded as a 0 for false.</a:t>
            </a:r>
          </a:p>
          <a:p>
            <a:r>
              <a:rPr lang="en-US" sz="1000" dirty="0"/>
              <a:t>The conversion for the ‘</a:t>
            </a:r>
            <a:r>
              <a:rPr lang="en-US" sz="1000" dirty="0" err="1"/>
              <a:t>sms</a:t>
            </a:r>
            <a:r>
              <a:rPr lang="en-US" sz="1000" dirty="0"/>
              <a:t>’ column is more complicated due to its textual nature and the nuances between legitimate text and spam.</a:t>
            </a:r>
          </a:p>
          <a:p>
            <a:r>
              <a:rPr lang="en-US" sz="1000" dirty="0"/>
              <a:t>There are many variations between the two columns such as excessive punctuation, web addresses, phone numbers, or promotional content.</a:t>
            </a:r>
          </a:p>
          <a:p>
            <a:r>
              <a:rPr lang="en-US" sz="1000" dirty="0"/>
              <a:t>Often result in longer, more complex messages.</a:t>
            </a:r>
          </a:p>
          <a:p>
            <a:r>
              <a:rPr lang="en-US" sz="1000" dirty="0"/>
              <a:t>Figure 2 shows the relationship between message lengths in both spam (red) and ham (green) messages. </a:t>
            </a:r>
          </a:p>
          <a:p>
            <a:pPr lvl="1"/>
            <a:r>
              <a:rPr lang="en-US" sz="1000" dirty="0"/>
              <a:t>As shown by the dotted yellow line in each box plot, spam messages average length of ≈139 is significantly higher than ham messages average length of ≈71. </a:t>
            </a:r>
          </a:p>
          <a:p>
            <a:pPr lvl="1"/>
            <a:r>
              <a:rPr lang="en-US" sz="1000" dirty="0"/>
              <a:t>Figure 2 shows that the entire interquartile range (IQR) of all ham messages in our dataset have message lengths that fall below the minimum value for spam messages, excluding outliers. </a:t>
            </a:r>
          </a:p>
          <a:p>
            <a:pPr lvl="1"/>
            <a:r>
              <a:rPr lang="en-US" sz="1000" dirty="0"/>
              <a:t>This suggests that message length can be a useful feature for distinguishing between spam and ham messages, with longer message lengths being a potential indicator of spam.</a:t>
            </a:r>
          </a:p>
          <a:p>
            <a:pPr lvl="1"/>
            <a:r>
              <a:rPr lang="en-US" sz="1000" dirty="0"/>
              <a:t>As such, we performed feature extraction by creating a new column in our data, </a:t>
            </a:r>
            <a:r>
              <a:rPr lang="en-US" sz="1000" dirty="0" err="1"/>
              <a:t>sms_len</a:t>
            </a:r>
            <a:r>
              <a:rPr lang="en-US" sz="1000" dirty="0"/>
              <a:t>, to capture the message lengths.</a:t>
            </a:r>
          </a:p>
        </p:txBody>
      </p:sp>
      <p:pic>
        <p:nvPicPr>
          <p:cNvPr id="6" name="Content Placeholder 5">
            <a:extLst>
              <a:ext uri="{FF2B5EF4-FFF2-40B4-BE49-F238E27FC236}">
                <a16:creationId xmlns:a16="http://schemas.microsoft.com/office/drawing/2014/main" id="{A7A02C28-5534-90DD-A342-469E147A548C}"/>
              </a:ext>
            </a:extLst>
          </p:cNvPr>
          <p:cNvPicPr>
            <a:picLocks noGrp="1" noChangeAspect="1"/>
          </p:cNvPicPr>
          <p:nvPr>
            <p:ph sz="half" idx="2"/>
          </p:nvPr>
        </p:nvPicPr>
        <p:blipFill>
          <a:blip r:embed="rId2"/>
          <a:stretch>
            <a:fillRect/>
          </a:stretch>
        </p:blipFill>
        <p:spPr>
          <a:xfrm>
            <a:off x="6714565" y="1825624"/>
            <a:ext cx="4159623" cy="3784567"/>
          </a:xfrm>
          <a:prstGeom prst="rect">
            <a:avLst/>
          </a:prstGeom>
        </p:spPr>
      </p:pic>
    </p:spTree>
    <p:extLst>
      <p:ext uri="{BB962C8B-B14F-4D97-AF65-F5344CB8AC3E}">
        <p14:creationId xmlns:p14="http://schemas.microsoft.com/office/powerpoint/2010/main" val="340652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3582-A96E-E324-158D-A4F88984C86A}"/>
              </a:ext>
            </a:extLst>
          </p:cNvPr>
          <p:cNvSpPr>
            <a:spLocks noGrp="1"/>
          </p:cNvSpPr>
          <p:nvPr>
            <p:ph type="title"/>
          </p:nvPr>
        </p:nvSpPr>
        <p:spPr/>
        <p:txBody>
          <a:bodyPr/>
          <a:lstStyle/>
          <a:p>
            <a:r>
              <a:rPr lang="en-US" dirty="0"/>
              <a:t>Methods - </a:t>
            </a:r>
            <a:r>
              <a:rPr lang="en-US" dirty="0" err="1"/>
              <a:t>Stopwords</a:t>
            </a:r>
            <a:endParaRPr lang="en-US" dirty="0"/>
          </a:p>
        </p:txBody>
      </p:sp>
      <p:sp>
        <p:nvSpPr>
          <p:cNvPr id="3" name="Content Placeholder 2">
            <a:extLst>
              <a:ext uri="{FF2B5EF4-FFF2-40B4-BE49-F238E27FC236}">
                <a16:creationId xmlns:a16="http://schemas.microsoft.com/office/drawing/2014/main" id="{9BE0BFA4-8DCB-FD94-D318-4A545A34B8D6}"/>
              </a:ext>
            </a:extLst>
          </p:cNvPr>
          <p:cNvSpPr>
            <a:spLocks noGrp="1"/>
          </p:cNvSpPr>
          <p:nvPr>
            <p:ph idx="1"/>
          </p:nvPr>
        </p:nvSpPr>
        <p:spPr/>
        <p:txBody>
          <a:bodyPr>
            <a:normAutofit fontScale="85000" lnSpcReduction="20000"/>
          </a:bodyPr>
          <a:lstStyle/>
          <a:p>
            <a:r>
              <a:rPr lang="en-US" dirty="0"/>
              <a:t>Although message length can provide valuable insights into distinguishing between spam and ham messages, it is not the only feature that can help accurately classify these messages.</a:t>
            </a:r>
          </a:p>
          <a:p>
            <a:r>
              <a:rPr lang="en-US" dirty="0"/>
              <a:t>In addition to length, the words used in a message are also critical for effective classification. </a:t>
            </a:r>
          </a:p>
          <a:p>
            <a:r>
              <a:rPr lang="en-US" dirty="0"/>
              <a:t>Not all words carry significance within the context for a message. For example, consider the sentence "I went to the store to buy milk." </a:t>
            </a:r>
          </a:p>
          <a:p>
            <a:pPr lvl="1"/>
            <a:r>
              <a:rPr lang="en-US" dirty="0"/>
              <a:t>We could remove the words "I," "to," and "the," and still convey they original message meaning. </a:t>
            </a:r>
          </a:p>
          <a:p>
            <a:pPr lvl="1"/>
            <a:r>
              <a:rPr lang="en-US" dirty="0"/>
              <a:t>These removed words are called 'stop words’ and they are removed during preprocessing to reduce noise.</a:t>
            </a:r>
          </a:p>
          <a:p>
            <a:pPr lvl="1"/>
            <a:r>
              <a:rPr lang="en-US" dirty="0"/>
              <a:t>This noise can cause bias within a model as stop words occur “very frequently and their presence doesn't have much impact on the sense of the sentence [NLPF].” </a:t>
            </a:r>
          </a:p>
          <a:p>
            <a:pPr lvl="1"/>
            <a:r>
              <a:rPr lang="en-US" dirty="0"/>
              <a:t>The remaining sentence still contains the necessary useful information while being more efficient for the ML algorithms to analyze. </a:t>
            </a:r>
          </a:p>
          <a:p>
            <a:pPr lvl="1"/>
            <a:r>
              <a:rPr lang="en-US" dirty="0"/>
              <a:t>To remove these words from out dataset, we imported the </a:t>
            </a:r>
            <a:r>
              <a:rPr lang="en-US" dirty="0" err="1"/>
              <a:t>stopword</a:t>
            </a:r>
            <a:r>
              <a:rPr lang="en-US" dirty="0"/>
              <a:t> corpus provided by the Natural Language Toolkit (NLTK). </a:t>
            </a:r>
          </a:p>
          <a:p>
            <a:pPr lvl="1"/>
            <a:r>
              <a:rPr lang="en-US" dirty="0"/>
              <a:t>This corpus includes a vast collection of the most frequently occurring words, allowing us to remove them efficiently without manually creating a list. </a:t>
            </a:r>
          </a:p>
        </p:txBody>
      </p:sp>
    </p:spTree>
    <p:extLst>
      <p:ext uri="{BB962C8B-B14F-4D97-AF65-F5344CB8AC3E}">
        <p14:creationId xmlns:p14="http://schemas.microsoft.com/office/powerpoint/2010/main" val="346601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27F6-7985-ABF3-B9CB-6E0340D60F70}"/>
              </a:ext>
            </a:extLst>
          </p:cNvPr>
          <p:cNvSpPr>
            <a:spLocks noGrp="1"/>
          </p:cNvSpPr>
          <p:nvPr>
            <p:ph type="title"/>
          </p:nvPr>
        </p:nvSpPr>
        <p:spPr/>
        <p:txBody>
          <a:bodyPr/>
          <a:lstStyle/>
          <a:p>
            <a:r>
              <a:rPr lang="en-US" dirty="0"/>
              <a:t>Methods – Data Preparation </a:t>
            </a:r>
          </a:p>
        </p:txBody>
      </p:sp>
      <p:sp>
        <p:nvSpPr>
          <p:cNvPr id="3" name="Content Placeholder 2">
            <a:extLst>
              <a:ext uri="{FF2B5EF4-FFF2-40B4-BE49-F238E27FC236}">
                <a16:creationId xmlns:a16="http://schemas.microsoft.com/office/drawing/2014/main" id="{01BB48D3-F507-5E6B-DE14-D04EF1FB36B9}"/>
              </a:ext>
            </a:extLst>
          </p:cNvPr>
          <p:cNvSpPr>
            <a:spLocks noGrp="1"/>
          </p:cNvSpPr>
          <p:nvPr>
            <p:ph idx="1"/>
          </p:nvPr>
        </p:nvSpPr>
        <p:spPr/>
        <p:txBody>
          <a:bodyPr>
            <a:noAutofit/>
          </a:bodyPr>
          <a:lstStyle/>
          <a:p>
            <a:r>
              <a:rPr lang="en-US" sz="900" dirty="0"/>
              <a:t>Phone numbers were removed and replaced with a special identifier for two main reasons. </a:t>
            </a:r>
          </a:p>
          <a:p>
            <a:pPr lvl="1"/>
            <a:r>
              <a:rPr lang="en-US" sz="900" dirty="0"/>
              <a:t>First, phone numbers are often unique and do not provided additional context regarding the text's sentiment or topic. By replacing them with a common ID, we could remove their impact on the model's output while still maintaining a record of their occurrence. </a:t>
            </a:r>
          </a:p>
          <a:p>
            <a:pPr lvl="1"/>
            <a:r>
              <a:rPr lang="en-US" sz="900" dirty="0"/>
              <a:t>Secondly, we found that engineering a feature identification for phone numbers greatly improved our models’ scores. Later on, when words are converted to a numerical ID, this allowed all phone numbers to be identified as such, instead of each phone number being separate and containing no commonality. This was crucial for the model to identify patterns and correlations between text messages that contain phone numbers.</a:t>
            </a:r>
          </a:p>
          <a:p>
            <a:r>
              <a:rPr lang="en-US" sz="900" dirty="0"/>
              <a:t>Another important step in our preprocessing was the removal of punctuation. Instead of a basic punctuation removal process, we opted to replace all occurrences with a space. </a:t>
            </a:r>
          </a:p>
          <a:p>
            <a:pPr lvl="1"/>
            <a:r>
              <a:rPr lang="en-US" sz="900" dirty="0"/>
              <a:t>This was important because many spam messages include links for victims to follow, and if the punctuation was removed, the links would be joined together and would not be identified as separate words. </a:t>
            </a:r>
          </a:p>
          <a:p>
            <a:pPr lvl="1"/>
            <a:r>
              <a:rPr lang="en-US" sz="900" dirty="0"/>
              <a:t>For example, by replacing the punctuation with a space, ‘www.here.com' becomes [‘www’, 'here', 'com'] instead of '</a:t>
            </a:r>
            <a:r>
              <a:rPr lang="en-US" sz="900" dirty="0" err="1"/>
              <a:t>wwwherecom</a:t>
            </a:r>
            <a:r>
              <a:rPr lang="en-US" sz="900" dirty="0"/>
              <a:t>'. When words are converted to a numerical ID later, this will enable the common identification of the top-level domains.</a:t>
            </a:r>
          </a:p>
          <a:p>
            <a:pPr lvl="1"/>
            <a:r>
              <a:rPr lang="en-US" sz="900" dirty="0"/>
              <a:t>If we were to simply remove the punctuation, there would be no commonality between ‘here.com’ and ‘there.com,’ despite both originally containing ‘.com.’ This approach to punctuation removal is more effective in capturing the underlying meaning of text while also retaining essential information that can impact the model's performance.</a:t>
            </a:r>
          </a:p>
          <a:p>
            <a:r>
              <a:rPr lang="en-US" sz="900" dirty="0"/>
              <a:t>In the preprocessing phase, it is common to convert all messages to lowercase to ensure consistency in the text. However, we found that certain types of spam messages intentionally use uppercase letters to attract user attention. </a:t>
            </a:r>
          </a:p>
          <a:p>
            <a:pPr lvl="1"/>
            <a:r>
              <a:rPr lang="en-US" sz="900" dirty="0"/>
              <a:t>By leaving the original letter casing, we are able to provide the algorithm with more information to differentiate between spam and ham messages. For instance, if we converted the ham message “call me now” and the spam message “CALL NOW!” to lowercase, they would look identical (‘</a:t>
            </a:r>
            <a:r>
              <a:rPr lang="en-US" sz="900" dirty="0" err="1"/>
              <a:t>call’,’now</a:t>
            </a:r>
            <a:r>
              <a:rPr lang="en-US" sz="900" dirty="0"/>
              <a:t>’) after preprocessing. By preserving the casing, our models are able to recognize the all-caps text as a possible spam message.</a:t>
            </a:r>
          </a:p>
          <a:p>
            <a:r>
              <a:rPr lang="en-US" sz="900" dirty="0"/>
              <a:t>Overall, our preprocessing decisions aimed to reduce noise in the dataset while still preserving essential information that can impact the model's output. </a:t>
            </a:r>
          </a:p>
          <a:p>
            <a:r>
              <a:rPr lang="en-US" sz="900" dirty="0"/>
              <a:t>By removing stop words, engineering a phone number ID, replacing punctuation with a space, and performing lemmatization to reduce words to their base form, we were able to create a more accurate representation of the underlying meaning of each message. </a:t>
            </a:r>
          </a:p>
          <a:p>
            <a:r>
              <a:rPr lang="en-US" sz="900" dirty="0"/>
              <a:t>Once the messages have been preprocessed in this manner, they are saved to a new column named ‘</a:t>
            </a:r>
            <a:r>
              <a:rPr lang="en-US" sz="900" dirty="0" err="1"/>
              <a:t>sms_clean</a:t>
            </a:r>
            <a:r>
              <a:rPr lang="en-US" sz="900" dirty="0"/>
              <a:t>’ and are almost ready to be transformed into numerical features for input into the machine learning algorithms.</a:t>
            </a:r>
          </a:p>
          <a:p>
            <a:endParaRPr lang="en-US" sz="900" dirty="0"/>
          </a:p>
        </p:txBody>
      </p:sp>
    </p:spTree>
    <p:extLst>
      <p:ext uri="{BB962C8B-B14F-4D97-AF65-F5344CB8AC3E}">
        <p14:creationId xmlns:p14="http://schemas.microsoft.com/office/powerpoint/2010/main" val="213320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7E42-8094-F0B1-50FE-0F08569D13B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AD03072-203B-FB11-6D51-05325634E461}"/>
              </a:ext>
            </a:extLst>
          </p:cNvPr>
          <p:cNvSpPr>
            <a:spLocks noGrp="1"/>
          </p:cNvSpPr>
          <p:nvPr>
            <p:ph sz="half" idx="1"/>
          </p:nvPr>
        </p:nvSpPr>
        <p:spPr/>
        <p:txBody>
          <a:bodyPr>
            <a:normAutofit/>
          </a:bodyPr>
          <a:lstStyle/>
          <a:p>
            <a:pPr marL="0" indent="0">
              <a:buNone/>
            </a:pPr>
            <a:r>
              <a:rPr lang="en-US" dirty="0"/>
              <a:t>Section 1 (Presented by Robert Chavez)</a:t>
            </a:r>
          </a:p>
          <a:p>
            <a:r>
              <a:rPr lang="en-US" dirty="0"/>
              <a:t>Project objective</a:t>
            </a:r>
          </a:p>
          <a:p>
            <a:r>
              <a:rPr lang="en-US" dirty="0"/>
              <a:t>Background</a:t>
            </a:r>
          </a:p>
          <a:p>
            <a:r>
              <a:rPr lang="en-US" dirty="0"/>
              <a:t>Machine Learning</a:t>
            </a:r>
          </a:p>
          <a:p>
            <a:r>
              <a:rPr lang="en-US" dirty="0"/>
              <a:t>Machine Learning in Cyber Security</a:t>
            </a:r>
          </a:p>
          <a:p>
            <a:r>
              <a:rPr lang="en-US" dirty="0"/>
              <a:t>Introduction To Our Study</a:t>
            </a:r>
          </a:p>
          <a:p>
            <a:r>
              <a:rPr lang="en-US" dirty="0"/>
              <a:t>Related Work</a:t>
            </a:r>
          </a:p>
          <a:p>
            <a:r>
              <a:rPr lang="en-US" dirty="0"/>
              <a:t>Dataset Introduction </a:t>
            </a:r>
          </a:p>
          <a:p>
            <a:r>
              <a:rPr lang="en-US" dirty="0"/>
              <a:t>Dataset Analysis</a:t>
            </a:r>
          </a:p>
        </p:txBody>
      </p:sp>
      <p:sp>
        <p:nvSpPr>
          <p:cNvPr id="6" name="Content Placeholder 5">
            <a:extLst>
              <a:ext uri="{FF2B5EF4-FFF2-40B4-BE49-F238E27FC236}">
                <a16:creationId xmlns:a16="http://schemas.microsoft.com/office/drawing/2014/main" id="{DDC9E2A3-58E9-14BF-8363-4809D303A620}"/>
              </a:ext>
            </a:extLst>
          </p:cNvPr>
          <p:cNvSpPr>
            <a:spLocks noGrp="1"/>
          </p:cNvSpPr>
          <p:nvPr>
            <p:ph sz="half" idx="2"/>
          </p:nvPr>
        </p:nvSpPr>
        <p:spPr/>
        <p:txBody>
          <a:bodyPr/>
          <a:lstStyle/>
          <a:p>
            <a:pPr marL="0" indent="0">
              <a:buNone/>
            </a:pPr>
            <a:r>
              <a:rPr lang="en-US" dirty="0"/>
              <a:t>Section 2 (Presented by Kiera Conway)</a:t>
            </a:r>
          </a:p>
          <a:p>
            <a:r>
              <a:rPr lang="en-US" dirty="0"/>
              <a:t>Data Preprocessing</a:t>
            </a:r>
          </a:p>
          <a:p>
            <a:r>
              <a:rPr lang="en-US" dirty="0"/>
              <a:t>Pre-Training Setup</a:t>
            </a:r>
          </a:p>
          <a:p>
            <a:r>
              <a:rPr lang="en-US" dirty="0"/>
              <a:t>Model – Naïve Bayes</a:t>
            </a:r>
          </a:p>
          <a:p>
            <a:r>
              <a:rPr lang="en-US" dirty="0"/>
              <a:t>Model – Decision Trees</a:t>
            </a:r>
          </a:p>
          <a:p>
            <a:r>
              <a:rPr lang="en-US" dirty="0"/>
              <a:t>Model – K-Nearest Neighbors</a:t>
            </a:r>
          </a:p>
          <a:p>
            <a:r>
              <a:rPr lang="en-US" dirty="0"/>
              <a:t>Model Review</a:t>
            </a:r>
          </a:p>
          <a:p>
            <a:r>
              <a:rPr lang="en-US" dirty="0"/>
              <a:t>Compare Model Metrics</a:t>
            </a:r>
          </a:p>
          <a:p>
            <a:r>
              <a:rPr lang="en-US" dirty="0"/>
              <a:t>Conclusion</a:t>
            </a:r>
          </a:p>
        </p:txBody>
      </p:sp>
    </p:spTree>
    <p:extLst>
      <p:ext uri="{BB962C8B-B14F-4D97-AF65-F5344CB8AC3E}">
        <p14:creationId xmlns:p14="http://schemas.microsoft.com/office/powerpoint/2010/main" val="29065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2AC16-CF5A-94AD-06C7-260919EC7767}"/>
              </a:ext>
            </a:extLst>
          </p:cNvPr>
          <p:cNvSpPr>
            <a:spLocks noGrp="1"/>
          </p:cNvSpPr>
          <p:nvPr>
            <p:ph type="title"/>
          </p:nvPr>
        </p:nvSpPr>
        <p:spPr/>
        <p:txBody>
          <a:bodyPr/>
          <a:lstStyle/>
          <a:p>
            <a:r>
              <a:rPr lang="en-US" dirty="0"/>
              <a:t>Methods – Training The Model</a:t>
            </a:r>
          </a:p>
        </p:txBody>
      </p:sp>
      <p:sp>
        <p:nvSpPr>
          <p:cNvPr id="3" name="Content Placeholder 2">
            <a:extLst>
              <a:ext uri="{FF2B5EF4-FFF2-40B4-BE49-F238E27FC236}">
                <a16:creationId xmlns:a16="http://schemas.microsoft.com/office/drawing/2014/main" id="{D666213A-4425-ED63-7671-E2119D7375D1}"/>
              </a:ext>
            </a:extLst>
          </p:cNvPr>
          <p:cNvSpPr>
            <a:spLocks noGrp="1"/>
          </p:cNvSpPr>
          <p:nvPr>
            <p:ph idx="1"/>
          </p:nvPr>
        </p:nvSpPr>
        <p:spPr/>
        <p:txBody>
          <a:bodyPr>
            <a:normAutofit fontScale="47500" lnSpcReduction="20000"/>
          </a:bodyPr>
          <a:lstStyle/>
          <a:p>
            <a:r>
              <a:rPr lang="en-US" sz="2500" dirty="0"/>
              <a:t>Before we can transform our messages, we must first split our training and testing data to avoid overfitting and ensure our models are able accurately predict new, unseen data. </a:t>
            </a:r>
          </a:p>
          <a:p>
            <a:r>
              <a:rPr lang="en-US" sz="2500" dirty="0"/>
              <a:t>If we do not conduct a train/test split prior to the conversion, we could invertedly introduce bias to our model as it would have access to information from the testing set during the training phase, which it should not have access to. </a:t>
            </a:r>
          </a:p>
          <a:p>
            <a:r>
              <a:rPr lang="en-US" sz="2500" dirty="0"/>
              <a:t>We will begin by defining our variables, splitting the training and testing data, and then finish executing our data transformation. </a:t>
            </a:r>
          </a:p>
          <a:p>
            <a:r>
              <a:rPr lang="en-US" sz="2500" dirty="0"/>
              <a:t>The goal of our algorithms is to classify whether a message is spam or ham.</a:t>
            </a:r>
          </a:p>
          <a:p>
            <a:pPr lvl="1"/>
            <a:r>
              <a:rPr lang="en-US" sz="2500" dirty="0"/>
              <a:t>This classification is dependent on each message, the discrete value from ‘</a:t>
            </a:r>
            <a:r>
              <a:rPr lang="en-US" sz="2500" dirty="0" err="1"/>
              <a:t>is_spam</a:t>
            </a:r>
            <a:r>
              <a:rPr lang="en-US" sz="2500" dirty="0"/>
              <a:t>’ becomes our dependent variable y.</a:t>
            </a:r>
          </a:p>
          <a:p>
            <a:pPr lvl="1"/>
            <a:r>
              <a:rPr lang="en-US" sz="2500" dirty="0"/>
              <a:t>The string value from ‘</a:t>
            </a:r>
            <a:r>
              <a:rPr lang="en-US" sz="2500" dirty="0" err="1"/>
              <a:t>sms_clean</a:t>
            </a:r>
            <a:r>
              <a:rPr lang="en-US" sz="2500" dirty="0"/>
              <a:t>’ becomes our independent variable, X. </a:t>
            </a:r>
          </a:p>
          <a:p>
            <a:pPr lvl="1"/>
            <a:r>
              <a:rPr lang="en-US" sz="2500" dirty="0"/>
              <a:t>After identifying and assigning our variables, we split the data into training and testing sets using </a:t>
            </a:r>
            <a:r>
              <a:rPr lang="en-US" sz="2500" dirty="0" err="1"/>
              <a:t>sklearn's</a:t>
            </a:r>
            <a:r>
              <a:rPr lang="en-US" sz="2500" dirty="0"/>
              <a:t> </a:t>
            </a:r>
            <a:r>
              <a:rPr lang="en-US" sz="2500" dirty="0" err="1"/>
              <a:t>train_test_split</a:t>
            </a:r>
            <a:r>
              <a:rPr lang="en-US" sz="2500" dirty="0"/>
              <a:t> function, allocating 75% for training and 25% for testing. </a:t>
            </a:r>
          </a:p>
          <a:p>
            <a:r>
              <a:rPr lang="en-US" sz="2500" dirty="0"/>
              <a:t>To verify our split was successful, we compared the shapes of our new sets to confirm that our observation and feature values matched. </a:t>
            </a:r>
          </a:p>
          <a:p>
            <a:pPr lvl="1"/>
            <a:r>
              <a:rPr lang="en-US" sz="2500" dirty="0"/>
              <a:t>Training set (</a:t>
            </a:r>
            <a:r>
              <a:rPr lang="en-US" sz="2500" dirty="0" err="1"/>
              <a:t>X_train</a:t>
            </a:r>
            <a:r>
              <a:rPr lang="en-US" sz="2500" dirty="0"/>
              <a:t> and </a:t>
            </a:r>
            <a:r>
              <a:rPr lang="en-US" sz="2500" dirty="0" err="1"/>
              <a:t>y_train</a:t>
            </a:r>
            <a:r>
              <a:rPr lang="en-US" sz="2500" dirty="0"/>
              <a:t>) contained 4179 observations and 1 feature</a:t>
            </a:r>
          </a:p>
          <a:p>
            <a:pPr lvl="1"/>
            <a:r>
              <a:rPr lang="en-US" sz="2500" dirty="0"/>
              <a:t>Testing set (</a:t>
            </a:r>
            <a:r>
              <a:rPr lang="en-US" sz="2500" dirty="0" err="1"/>
              <a:t>X_test</a:t>
            </a:r>
            <a:r>
              <a:rPr lang="en-US" sz="2500" dirty="0"/>
              <a:t> and </a:t>
            </a:r>
            <a:r>
              <a:rPr lang="en-US" sz="2500" dirty="0" err="1"/>
              <a:t>y_test</a:t>
            </a:r>
            <a:r>
              <a:rPr lang="en-US" sz="2500" dirty="0"/>
              <a:t>) contained 1393 observations and 1 feature. </a:t>
            </a:r>
          </a:p>
          <a:p>
            <a:pPr lvl="1"/>
            <a:r>
              <a:rPr lang="en-US" sz="2500" dirty="0"/>
              <a:t>We can verify that these values are correct by noting that 75% of 5572 is 4179 (5572 * 0.75 = 4179) and 25% of 5572 is 1393 (5572 * 0.25 = 1393). </a:t>
            </a:r>
          </a:p>
          <a:p>
            <a:pPr lvl="1"/>
            <a:r>
              <a:rPr lang="en-US" sz="2500" dirty="0"/>
              <a:t>This split ensures that our model is able to accurately predict new, unseen data without being biased by information from the testing set during the training phase. We can now proceed with data transformation after the split to avoid overfitting.</a:t>
            </a:r>
          </a:p>
          <a:p>
            <a:endParaRPr lang="en-US" dirty="0"/>
          </a:p>
        </p:txBody>
      </p:sp>
    </p:spTree>
    <p:extLst>
      <p:ext uri="{BB962C8B-B14F-4D97-AF65-F5344CB8AC3E}">
        <p14:creationId xmlns:p14="http://schemas.microsoft.com/office/powerpoint/2010/main" val="4079094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0A3B-9822-35EE-64D8-EE6214D2FEAF}"/>
              </a:ext>
            </a:extLst>
          </p:cNvPr>
          <p:cNvSpPr>
            <a:spLocks noGrp="1"/>
          </p:cNvSpPr>
          <p:nvPr>
            <p:ph type="title"/>
          </p:nvPr>
        </p:nvSpPr>
        <p:spPr/>
        <p:txBody>
          <a:bodyPr/>
          <a:lstStyle/>
          <a:p>
            <a:r>
              <a:rPr lang="en-US" dirty="0"/>
              <a:t>Methods – Training The Model Continued</a:t>
            </a:r>
          </a:p>
        </p:txBody>
      </p:sp>
      <p:graphicFrame>
        <p:nvGraphicFramePr>
          <p:cNvPr id="6" name="Content Placeholder 5">
            <a:extLst>
              <a:ext uri="{FF2B5EF4-FFF2-40B4-BE49-F238E27FC236}">
                <a16:creationId xmlns:a16="http://schemas.microsoft.com/office/drawing/2014/main" id="{142D9C59-A0FA-D516-715D-9F9F7B18A968}"/>
              </a:ext>
            </a:extLst>
          </p:cNvPr>
          <p:cNvGraphicFramePr>
            <a:graphicFrameLocks noGrp="1"/>
          </p:cNvGraphicFramePr>
          <p:nvPr>
            <p:ph sz="half" idx="1"/>
            <p:extLst>
              <p:ext uri="{D42A27DB-BD31-4B8C-83A1-F6EECF244321}">
                <p14:modId xmlns:p14="http://schemas.microsoft.com/office/powerpoint/2010/main" val="4227226502"/>
              </p:ext>
            </p:extLst>
          </p:nvPr>
        </p:nvGraphicFramePr>
        <p:xfrm>
          <a:off x="729673" y="1690688"/>
          <a:ext cx="5181600" cy="4351338"/>
        </p:xfrm>
        <a:graphic>
          <a:graphicData uri="http://schemas.openxmlformats.org/drawingml/2006/table">
            <a:tbl>
              <a:tblPr firstRow="1" bandRow="1">
                <a:tableStyleId>{5C22544A-7EE6-4342-B048-85BDC9FD1C3A}</a:tableStyleId>
              </a:tblPr>
              <a:tblGrid>
                <a:gridCol w="2535676">
                  <a:extLst>
                    <a:ext uri="{9D8B030D-6E8A-4147-A177-3AD203B41FA5}">
                      <a16:colId xmlns:a16="http://schemas.microsoft.com/office/drawing/2014/main" val="4270373135"/>
                    </a:ext>
                  </a:extLst>
                </a:gridCol>
                <a:gridCol w="2645924">
                  <a:extLst>
                    <a:ext uri="{9D8B030D-6E8A-4147-A177-3AD203B41FA5}">
                      <a16:colId xmlns:a16="http://schemas.microsoft.com/office/drawing/2014/main" val="269471517"/>
                    </a:ext>
                  </a:extLst>
                </a:gridCol>
              </a:tblGrid>
              <a:tr h="483482">
                <a:tc>
                  <a:txBody>
                    <a:bodyPr/>
                    <a:lstStyle/>
                    <a:p>
                      <a:pPr marL="0" marR="0" algn="ctr">
                        <a:lnSpc>
                          <a:spcPct val="107000"/>
                        </a:lnSpc>
                        <a:spcBef>
                          <a:spcPts val="0"/>
                        </a:spcBef>
                        <a:spcAft>
                          <a:spcPts val="0"/>
                        </a:spcAft>
                      </a:pPr>
                      <a:r>
                        <a:rPr lang="en-US" sz="1100" kern="100">
                          <a:effectLst/>
                        </a:rPr>
                        <a:t>Word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Count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9343082"/>
                  </a:ext>
                </a:extLst>
              </a:tr>
              <a:tr h="483482">
                <a:tc>
                  <a:txBody>
                    <a:bodyPr/>
                    <a:lstStyle/>
                    <a:p>
                      <a:pPr marL="0" marR="0" algn="ctr">
                        <a:lnSpc>
                          <a:spcPct val="107000"/>
                        </a:lnSpc>
                        <a:spcBef>
                          <a:spcPts val="0"/>
                        </a:spcBef>
                        <a:spcAft>
                          <a:spcPts val="0"/>
                        </a:spcAft>
                      </a:pPr>
                      <a:r>
                        <a:rPr lang="en-US" sz="1100" kern="100">
                          <a:effectLst/>
                        </a:rPr>
                        <a:t>I’m</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594253"/>
                  </a:ext>
                </a:extLst>
              </a:tr>
              <a:tr h="483482">
                <a:tc>
                  <a:txBody>
                    <a:bodyPr/>
                    <a:lstStyle/>
                    <a:p>
                      <a:pPr marL="0" marR="0" algn="ctr">
                        <a:lnSpc>
                          <a:spcPct val="107000"/>
                        </a:lnSpc>
                        <a:spcBef>
                          <a:spcPts val="0"/>
                        </a:spcBef>
                        <a:spcAft>
                          <a:spcPts val="0"/>
                        </a:spcAft>
                      </a:pPr>
                      <a:r>
                        <a:rPr lang="en-US" sz="1100" kern="100">
                          <a:effectLst/>
                        </a:rPr>
                        <a:t>going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7644729"/>
                  </a:ext>
                </a:extLst>
              </a:tr>
              <a:tr h="483482">
                <a:tc>
                  <a:txBody>
                    <a:bodyPr/>
                    <a:lstStyle/>
                    <a:p>
                      <a:pPr marL="0" marR="0" algn="ctr">
                        <a:lnSpc>
                          <a:spcPct val="107000"/>
                        </a:lnSpc>
                        <a:spcBef>
                          <a:spcPts val="0"/>
                        </a:spcBef>
                        <a:spcAft>
                          <a:spcPts val="0"/>
                        </a:spcAft>
                      </a:pPr>
                      <a:r>
                        <a:rPr lang="en-US" sz="1100" kern="100">
                          <a:effectLst/>
                        </a:rPr>
                        <a:t>to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dirty="0">
                          <a:effectLst/>
                        </a:rPr>
                        <a:t>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0295827"/>
                  </a:ext>
                </a:extLst>
              </a:tr>
              <a:tr h="483482">
                <a:tc>
                  <a:txBody>
                    <a:bodyPr/>
                    <a:lstStyle/>
                    <a:p>
                      <a:pPr marL="0" marR="0" algn="ctr">
                        <a:lnSpc>
                          <a:spcPct val="107000"/>
                        </a:lnSpc>
                        <a:spcBef>
                          <a:spcPts val="0"/>
                        </a:spcBef>
                        <a:spcAft>
                          <a:spcPts val="0"/>
                        </a:spcAft>
                      </a:pPr>
                      <a:r>
                        <a:rPr lang="en-US" sz="1100" kern="100">
                          <a:effectLst/>
                        </a:rPr>
                        <a:t>the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8250832"/>
                  </a:ext>
                </a:extLst>
              </a:tr>
              <a:tr h="483482">
                <a:tc>
                  <a:txBody>
                    <a:bodyPr/>
                    <a:lstStyle/>
                    <a:p>
                      <a:pPr marL="0" marR="0" algn="ctr">
                        <a:lnSpc>
                          <a:spcPct val="107000"/>
                        </a:lnSpc>
                        <a:spcBef>
                          <a:spcPts val="0"/>
                        </a:spcBef>
                        <a:spcAft>
                          <a:spcPts val="0"/>
                        </a:spcAft>
                      </a:pPr>
                      <a:r>
                        <a:rPr lang="en-US" sz="1100" kern="100">
                          <a:effectLst/>
                        </a:rPr>
                        <a:t>store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9327500"/>
                  </a:ext>
                </a:extLst>
              </a:tr>
              <a:tr h="483482">
                <a:tc>
                  <a:txBody>
                    <a:bodyPr/>
                    <a:lstStyle/>
                    <a:p>
                      <a:pPr marL="0" marR="0" algn="ctr">
                        <a:lnSpc>
                          <a:spcPct val="107000"/>
                        </a:lnSpc>
                        <a:spcBef>
                          <a:spcPts val="0"/>
                        </a:spcBef>
                        <a:spcAft>
                          <a:spcPts val="0"/>
                        </a:spcAft>
                      </a:pPr>
                      <a:r>
                        <a:rPr lang="en-US" sz="1100" kern="100">
                          <a:effectLst/>
                        </a:rPr>
                        <a:t>are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065746"/>
                  </a:ext>
                </a:extLst>
              </a:tr>
              <a:tr h="483482">
                <a:tc>
                  <a:txBody>
                    <a:bodyPr/>
                    <a:lstStyle/>
                    <a:p>
                      <a:pPr marL="0" marR="0" algn="ctr">
                        <a:lnSpc>
                          <a:spcPct val="107000"/>
                        </a:lnSpc>
                        <a:spcBef>
                          <a:spcPts val="0"/>
                        </a:spcBef>
                        <a:spcAft>
                          <a:spcPts val="0"/>
                        </a:spcAft>
                      </a:pPr>
                      <a:r>
                        <a:rPr lang="en-US" sz="1100" kern="100">
                          <a:effectLst/>
                        </a:rPr>
                        <a:t>you</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7920558"/>
                  </a:ext>
                </a:extLst>
              </a:tr>
              <a:tr h="483482">
                <a:tc>
                  <a:txBody>
                    <a:bodyPr/>
                    <a:lstStyle/>
                    <a:p>
                      <a:pPr marL="0" marR="0" algn="ctr">
                        <a:lnSpc>
                          <a:spcPct val="107000"/>
                        </a:lnSpc>
                        <a:spcBef>
                          <a:spcPts val="0"/>
                        </a:spcBef>
                        <a:spcAft>
                          <a:spcPts val="0"/>
                        </a:spcAft>
                      </a:pPr>
                      <a:r>
                        <a:rPr lang="en-US" sz="1100" kern="100">
                          <a:effectLst/>
                        </a:rPr>
                        <a:t>join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dirty="0">
                          <a:effectLst/>
                        </a:rPr>
                        <a:t>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109893"/>
                  </a:ext>
                </a:extLst>
              </a:tr>
            </a:tbl>
          </a:graphicData>
        </a:graphic>
      </p:graphicFrame>
      <p:sp>
        <p:nvSpPr>
          <p:cNvPr id="3" name="Content Placeholder 2">
            <a:extLst>
              <a:ext uri="{FF2B5EF4-FFF2-40B4-BE49-F238E27FC236}">
                <a16:creationId xmlns:a16="http://schemas.microsoft.com/office/drawing/2014/main" id="{A250A8E4-F12F-FDF4-D005-DF7D2261BC7D}"/>
              </a:ext>
            </a:extLst>
          </p:cNvPr>
          <p:cNvSpPr>
            <a:spLocks noGrp="1"/>
          </p:cNvSpPr>
          <p:nvPr>
            <p:ph sz="half" idx="2"/>
          </p:nvPr>
        </p:nvSpPr>
        <p:spPr/>
        <p:txBody>
          <a:bodyPr>
            <a:normAutofit fontScale="70000" lnSpcReduction="20000"/>
          </a:bodyPr>
          <a:lstStyle/>
          <a:p>
            <a:r>
              <a:rPr lang="en-US" dirty="0"/>
              <a:t>Our method of categorical conversion utilizes </a:t>
            </a:r>
            <a:r>
              <a:rPr lang="en-US" dirty="0" err="1"/>
              <a:t>sklearn’s</a:t>
            </a:r>
            <a:r>
              <a:rPr lang="en-US" dirty="0"/>
              <a:t> </a:t>
            </a:r>
            <a:r>
              <a:rPr lang="en-US" dirty="0" err="1"/>
              <a:t>CountVectorizer</a:t>
            </a:r>
            <a:r>
              <a:rPr lang="en-US" dirty="0"/>
              <a:t>.</a:t>
            </a:r>
          </a:p>
          <a:p>
            <a:r>
              <a:rPr lang="en-US" dirty="0" err="1"/>
              <a:t>CountVectorizer</a:t>
            </a:r>
            <a:r>
              <a:rPr lang="en-US" dirty="0"/>
              <a:t> utilizes our tokenized messages and maps each one to a distinct numerical identification, which it then stores in a sparse matrix. </a:t>
            </a:r>
          </a:p>
          <a:p>
            <a:r>
              <a:rPr lang="en-US" dirty="0"/>
              <a:t>This technique is commonly known as the bag-of-words (BOW) approach where text data is represented as a "bag" of tokens. </a:t>
            </a:r>
          </a:p>
          <a:p>
            <a:r>
              <a:rPr lang="en-US" dirty="0"/>
              <a:t>For example, consider our data contained the message “I’m going to the store, are you going to join?” If we left in the </a:t>
            </a:r>
            <a:r>
              <a:rPr lang="en-US" dirty="0" err="1"/>
              <a:t>stopwords</a:t>
            </a:r>
            <a:r>
              <a:rPr lang="en-US" dirty="0"/>
              <a:t>, this approach would produce the matrix shown in Table 1.</a:t>
            </a:r>
          </a:p>
          <a:p>
            <a:r>
              <a:rPr lang="en-US" dirty="0"/>
              <a:t>Since our dataset is quite large, this method produced a sparse matrix that is 4179 rows × 6859 columns for the training set, and 1393 rows × 6859 columns for the testing set. </a:t>
            </a:r>
          </a:p>
          <a:p>
            <a:r>
              <a:rPr lang="en-US" dirty="0"/>
              <a:t>Since the row values still match our dependent variables, </a:t>
            </a:r>
            <a:r>
              <a:rPr lang="en-US" dirty="0" err="1"/>
              <a:t>y_train</a:t>
            </a:r>
            <a:r>
              <a:rPr lang="en-US" dirty="0"/>
              <a:t> and </a:t>
            </a:r>
            <a:r>
              <a:rPr lang="en-US" dirty="0" err="1"/>
              <a:t>y_test</a:t>
            </a:r>
            <a:r>
              <a:rPr lang="en-US" dirty="0"/>
              <a:t>, we can confirm the transformation maintained a 75:25 split and was a success.</a:t>
            </a:r>
          </a:p>
        </p:txBody>
      </p:sp>
    </p:spTree>
    <p:extLst>
      <p:ext uri="{BB962C8B-B14F-4D97-AF65-F5344CB8AC3E}">
        <p14:creationId xmlns:p14="http://schemas.microsoft.com/office/powerpoint/2010/main" val="36321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5D8-11B8-5999-9DBA-8DD71C5BD142}"/>
              </a:ext>
            </a:extLst>
          </p:cNvPr>
          <p:cNvSpPr>
            <a:spLocks noGrp="1"/>
          </p:cNvSpPr>
          <p:nvPr>
            <p:ph type="title"/>
          </p:nvPr>
        </p:nvSpPr>
        <p:spPr/>
        <p:txBody>
          <a:bodyPr/>
          <a:lstStyle/>
          <a:p>
            <a:r>
              <a:rPr lang="en-US" dirty="0"/>
              <a:t>Models - Overview</a:t>
            </a:r>
          </a:p>
        </p:txBody>
      </p:sp>
      <p:sp>
        <p:nvSpPr>
          <p:cNvPr id="5" name="Content Placeholder 4">
            <a:extLst>
              <a:ext uri="{FF2B5EF4-FFF2-40B4-BE49-F238E27FC236}">
                <a16:creationId xmlns:a16="http://schemas.microsoft.com/office/drawing/2014/main" id="{7FBE9C55-ED67-75EF-3C79-AEE9E6ACBE4F}"/>
              </a:ext>
            </a:extLst>
          </p:cNvPr>
          <p:cNvSpPr>
            <a:spLocks noGrp="1"/>
          </p:cNvSpPr>
          <p:nvPr>
            <p:ph idx="1"/>
          </p:nvPr>
        </p:nvSpPr>
        <p:spPr/>
        <p:txBody>
          <a:bodyPr>
            <a:normAutofit fontScale="92500" lnSpcReduction="20000"/>
          </a:bodyPr>
          <a:lstStyle/>
          <a:p>
            <a:r>
              <a:rPr lang="en-US" dirty="0"/>
              <a:t>After analyzing and preprocessing our dataset, we began training and testing our selected ML algorithms to analyze and classify the messages.</a:t>
            </a:r>
          </a:p>
          <a:p>
            <a:r>
              <a:rPr lang="en-US" dirty="0"/>
              <a:t>For our analysis, we chose three popular classification algorithms: </a:t>
            </a:r>
          </a:p>
          <a:p>
            <a:pPr lvl="1"/>
            <a:r>
              <a:rPr lang="en-US" dirty="0"/>
              <a:t>Naive Bayes - Naive Bayes is a probabilistic algorithm which “naively assumes independency between features</a:t>
            </a:r>
          </a:p>
          <a:p>
            <a:pPr lvl="1"/>
            <a:r>
              <a:rPr lang="en-US" dirty="0"/>
              <a:t>Decision Tree/Random Forest - Decision Trees create a hierarchical “a tree-like structure” structure of rules to classify data points, while Random Forests extend Decision Trees by combining multiple trees to improve performance</a:t>
            </a:r>
          </a:p>
          <a:p>
            <a:pPr lvl="1"/>
            <a:r>
              <a:rPr lang="en-US" dirty="0"/>
              <a:t>K-Nearest Neighbors (KNN) - KNN classify a data point based on the most common label within a predefined k-nearest neighbors proximity </a:t>
            </a:r>
          </a:p>
          <a:p>
            <a:r>
              <a:rPr lang="en-US" dirty="0"/>
              <a:t>Each algorithm has unique strengths and weaknesses, and we analyzed their corresponding prediction metrics to explore how they performed on our dataset. </a:t>
            </a:r>
          </a:p>
          <a:p>
            <a:pPr lvl="1"/>
            <a:r>
              <a:rPr lang="en-US" dirty="0"/>
              <a:t>By comparing these results, we were able to determine the most accurate and efficient algorithm for spam/ham classification.</a:t>
            </a:r>
          </a:p>
        </p:txBody>
      </p:sp>
    </p:spTree>
    <p:extLst>
      <p:ext uri="{BB962C8B-B14F-4D97-AF65-F5344CB8AC3E}">
        <p14:creationId xmlns:p14="http://schemas.microsoft.com/office/powerpoint/2010/main" val="47052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432E-7F9F-0ABE-E1A6-D68DC82C56E6}"/>
              </a:ext>
            </a:extLst>
          </p:cNvPr>
          <p:cNvSpPr>
            <a:spLocks noGrp="1"/>
          </p:cNvSpPr>
          <p:nvPr>
            <p:ph type="title"/>
          </p:nvPr>
        </p:nvSpPr>
        <p:spPr/>
        <p:txBody>
          <a:bodyPr/>
          <a:lstStyle/>
          <a:p>
            <a:r>
              <a:rPr lang="en-US" dirty="0"/>
              <a:t>Model – Naïve Bayes</a:t>
            </a:r>
          </a:p>
        </p:txBody>
      </p:sp>
      <p:sp>
        <p:nvSpPr>
          <p:cNvPr id="3" name="Content Placeholder 2">
            <a:extLst>
              <a:ext uri="{FF2B5EF4-FFF2-40B4-BE49-F238E27FC236}">
                <a16:creationId xmlns:a16="http://schemas.microsoft.com/office/drawing/2014/main" id="{2FFCC6DD-FD73-2B17-7D3F-80122493EF63}"/>
              </a:ext>
            </a:extLst>
          </p:cNvPr>
          <p:cNvSpPr>
            <a:spLocks noGrp="1"/>
          </p:cNvSpPr>
          <p:nvPr>
            <p:ph idx="1"/>
          </p:nvPr>
        </p:nvSpPr>
        <p:spPr/>
        <p:txBody>
          <a:bodyPr>
            <a:normAutofit fontScale="85000" lnSpcReduction="20000"/>
          </a:bodyPr>
          <a:lstStyle/>
          <a:p>
            <a:pPr>
              <a:lnSpc>
                <a:spcPct val="107000"/>
              </a:lnSpc>
              <a:spcBef>
                <a:spcPts val="0"/>
              </a:spcBef>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Naive Bayes - is a probabilistic algorithm that employs Bayes' theorem, a mathematical probability formula based on prior evidence. </a:t>
            </a:r>
          </a:p>
          <a:p>
            <a:pPr lvl="1">
              <a:lnSpc>
                <a:spcPct val="107000"/>
              </a:lnSpc>
              <a:spcBef>
                <a:spcPts val="0"/>
              </a:spcBef>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the case of spam detection, Naive Bayes computes the probability of an incoming message being spam or ham based on the presence or absence of specific words in the message. </a:t>
            </a:r>
          </a:p>
          <a:p>
            <a:pPr lvl="1">
              <a:lnSpc>
                <a:spcPct val="107000"/>
              </a:lnSpc>
              <a:spcBef>
                <a:spcPts val="0"/>
              </a:spcBef>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This classifier is often considered naïve because it must assume all features, or words in the message, are equally important and independent of each other. </a:t>
            </a:r>
          </a:p>
          <a:p>
            <a:pPr lvl="1">
              <a:lnSpc>
                <a:spcPct val="107000"/>
              </a:lnSpc>
              <a:spcBef>
                <a:spcPts val="0"/>
              </a:spcBef>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Naïve Bayes remains a popular method for many text classification tasks, including spam filtering. </a:t>
            </a:r>
          </a:p>
          <a:p>
            <a:pPr lvl="1">
              <a:lnSpc>
                <a:spcPct val="107000"/>
              </a:lnSpc>
              <a:spcBef>
                <a:spcPts val="0"/>
              </a:spcBef>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When combined with our BOW approach, Naive Bayes can effectively capture the frequency of each word in the message and use it to make predictions.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implement Naive Bayes, we used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MultinomialNB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which is specifically designed for text classification tasks like spam filtering. </a:t>
            </a:r>
          </a:p>
          <a:p>
            <a:pPr marL="228600" marR="0" indent="22860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After fitting our model to the training data, we made predictions on the test data and used these to create a confusion matrix and calculate the accuracy score. </a:t>
            </a:r>
          </a:p>
          <a:p>
            <a:pPr indent="22860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Our confusion matrix shows </a:t>
            </a:r>
          </a:p>
          <a:p>
            <a:pPr lvl="1" indent="228600">
              <a:lnSpc>
                <a:spcPct val="107000"/>
              </a:lnSpc>
              <a:spcBef>
                <a:spcPts val="0"/>
              </a:spcBef>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W</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e correctly classified 1197 ham messages and 176 spam messages</a:t>
            </a:r>
          </a:p>
          <a:p>
            <a:pPr lvl="1" indent="228600">
              <a:lnSpc>
                <a:spcPct val="107000"/>
              </a:lnSpc>
              <a:spcBef>
                <a:spcPts val="0"/>
              </a:spcBef>
              <a:spcAft>
                <a:spcPts val="800"/>
              </a:spcAft>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O</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nly 10 false positives and negatives. </a:t>
            </a:r>
          </a:p>
          <a:p>
            <a:pPr lvl="1" indent="228600">
              <a:lnSpc>
                <a:spcPct val="107000"/>
              </a:lnSpc>
              <a:spcBef>
                <a:spcPts val="0"/>
              </a:spcBef>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accuracy score of 0.9856 indicates that our Naive Bayes model performed well on this task.</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98991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7935-C403-5149-6A2D-21FE4C39718A}"/>
              </a:ext>
            </a:extLst>
          </p:cNvPr>
          <p:cNvSpPr>
            <a:spLocks noGrp="1"/>
          </p:cNvSpPr>
          <p:nvPr>
            <p:ph type="title"/>
          </p:nvPr>
        </p:nvSpPr>
        <p:spPr/>
        <p:txBody>
          <a:bodyPr/>
          <a:lstStyle/>
          <a:p>
            <a:r>
              <a:rPr lang="en-US" dirty="0"/>
              <a:t>Model – </a:t>
            </a:r>
            <a:r>
              <a:rPr lang="en-US" dirty="0" err="1"/>
              <a:t>Descion</a:t>
            </a:r>
            <a:r>
              <a:rPr lang="en-US" dirty="0"/>
              <a:t> Tree</a:t>
            </a:r>
          </a:p>
        </p:txBody>
      </p:sp>
      <p:sp>
        <p:nvSpPr>
          <p:cNvPr id="3" name="Content Placeholder 2">
            <a:extLst>
              <a:ext uri="{FF2B5EF4-FFF2-40B4-BE49-F238E27FC236}">
                <a16:creationId xmlns:a16="http://schemas.microsoft.com/office/drawing/2014/main" id="{61DD2D3E-E183-68F8-A41E-78D0F2FA5255}"/>
              </a:ext>
            </a:extLst>
          </p:cNvPr>
          <p:cNvSpPr>
            <a:spLocks noGrp="1"/>
          </p:cNvSpPr>
          <p:nvPr>
            <p:ph idx="1"/>
          </p:nvPr>
        </p:nvSpPr>
        <p:spPr/>
        <p:txBody>
          <a:bodyPr>
            <a:normAutofit fontScale="85000" lnSpcReduction="20000"/>
          </a:bodyPr>
          <a:lstStyle/>
          <a:p>
            <a:r>
              <a:rPr lang="en-US" dirty="0"/>
              <a:t>Decision Tree - Decision Trees create a hierarchical structure of fixed rules to classify data points. </a:t>
            </a:r>
          </a:p>
          <a:p>
            <a:pPr lvl="1"/>
            <a:r>
              <a:rPr lang="en-US" dirty="0"/>
              <a:t>The algorithm begins at the root of the structure and recursively splits the data based on the decisions made at the internal feature nodes, where each node corresponds to a decision or question about a feature, and each edge represents a possible answer. </a:t>
            </a:r>
          </a:p>
          <a:p>
            <a:pPr lvl="1"/>
            <a:r>
              <a:rPr lang="en-US" dirty="0"/>
              <a:t>The resulting values of these decisions are indicated by edges, which lead to other internal nodes or leaves, which represent a final classification [AIML]. </a:t>
            </a:r>
          </a:p>
          <a:p>
            <a:pPr lvl="1"/>
            <a:r>
              <a:rPr lang="en-US" dirty="0"/>
              <a:t>This node-edge traversal repeats until the algorithm reaches a leaf or other stopping criterion, such as a maximum depth or a minimum number of samples per leaf. </a:t>
            </a:r>
          </a:p>
          <a:p>
            <a:pPr lvl="1"/>
            <a:r>
              <a:rPr lang="en-US" dirty="0"/>
              <a:t>At each leaf, the algorithm outputs the predicted class label for the data point that was passed down through the decision tree.</a:t>
            </a:r>
          </a:p>
          <a:p>
            <a:r>
              <a:rPr lang="en-US" dirty="0"/>
              <a:t>Random Forest - are an extension of Decision Trees, in which they combine multiple trees to improve performance and reduce overfitting. </a:t>
            </a:r>
          </a:p>
          <a:p>
            <a:pPr lvl="1"/>
            <a:r>
              <a:rPr lang="en-US" dirty="0"/>
              <a:t>Instead of using a single tree, the algorithm creates a collection of trees by randomly selecting a subset of features and data points for each tree. </a:t>
            </a:r>
          </a:p>
          <a:p>
            <a:pPr lvl="1"/>
            <a:r>
              <a:rPr lang="en-US" dirty="0"/>
              <a:t>Each tree performs an its own classification and the final prediction is then determined by combining all of the predictions, such as by taking the majority vote [AIML].</a:t>
            </a:r>
          </a:p>
          <a:p>
            <a:endParaRPr lang="en-US" dirty="0"/>
          </a:p>
        </p:txBody>
      </p:sp>
    </p:spTree>
    <p:extLst>
      <p:ext uri="{BB962C8B-B14F-4D97-AF65-F5344CB8AC3E}">
        <p14:creationId xmlns:p14="http://schemas.microsoft.com/office/powerpoint/2010/main" val="176024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6451-F226-AEF7-5A50-AFB730B65C4C}"/>
              </a:ext>
            </a:extLst>
          </p:cNvPr>
          <p:cNvSpPr>
            <a:spLocks noGrp="1"/>
          </p:cNvSpPr>
          <p:nvPr>
            <p:ph type="title"/>
          </p:nvPr>
        </p:nvSpPr>
        <p:spPr/>
        <p:txBody>
          <a:bodyPr/>
          <a:lstStyle/>
          <a:p>
            <a:r>
              <a:rPr lang="en-US" dirty="0"/>
              <a:t>Mode – Confusion Matrix</a:t>
            </a:r>
          </a:p>
        </p:txBody>
      </p:sp>
      <p:pic>
        <p:nvPicPr>
          <p:cNvPr id="9" name="Content Placeholder 8">
            <a:extLst>
              <a:ext uri="{FF2B5EF4-FFF2-40B4-BE49-F238E27FC236}">
                <a16:creationId xmlns:a16="http://schemas.microsoft.com/office/drawing/2014/main" id="{4D9AAC3B-44A1-8373-A83C-D06AAE01F8BD}"/>
              </a:ext>
            </a:extLst>
          </p:cNvPr>
          <p:cNvPicPr>
            <a:picLocks noGrp="1" noChangeAspect="1"/>
          </p:cNvPicPr>
          <p:nvPr>
            <p:ph sz="half" idx="1"/>
          </p:nvPr>
        </p:nvPicPr>
        <p:blipFill>
          <a:blip r:embed="rId2"/>
          <a:stretch>
            <a:fillRect/>
          </a:stretch>
        </p:blipFill>
        <p:spPr>
          <a:xfrm>
            <a:off x="914400" y="1799726"/>
            <a:ext cx="5059363" cy="3923710"/>
          </a:xfrm>
          <a:prstGeom prst="rect">
            <a:avLst/>
          </a:prstGeom>
        </p:spPr>
      </p:pic>
      <p:sp>
        <p:nvSpPr>
          <p:cNvPr id="8" name="Content Placeholder 7">
            <a:extLst>
              <a:ext uri="{FF2B5EF4-FFF2-40B4-BE49-F238E27FC236}">
                <a16:creationId xmlns:a16="http://schemas.microsoft.com/office/drawing/2014/main" id="{27F23123-E826-3EF6-E401-960D2DE7C511}"/>
              </a:ext>
            </a:extLst>
          </p:cNvPr>
          <p:cNvSpPr>
            <a:spLocks noGrp="1"/>
          </p:cNvSpPr>
          <p:nvPr>
            <p:ph sz="half" idx="2"/>
          </p:nvPr>
        </p:nvSpPr>
        <p:spPr/>
        <p:txBody>
          <a:bodyPr>
            <a:normAutofit fontScale="70000" lnSpcReduction="20000"/>
          </a:bodyPr>
          <a:lstStyle/>
          <a:p>
            <a:r>
              <a:rPr lang="en-US" sz="2300" dirty="0"/>
              <a:t>For our code, we used the </a:t>
            </a:r>
            <a:r>
              <a:rPr lang="en-US" sz="2300" dirty="0" err="1"/>
              <a:t>sklearn</a:t>
            </a:r>
            <a:r>
              <a:rPr lang="en-US" sz="2300" dirty="0"/>
              <a:t> functions </a:t>
            </a:r>
            <a:r>
              <a:rPr lang="en-US" sz="2300" dirty="0" err="1"/>
              <a:t>DecisionTreeClassifier</a:t>
            </a:r>
            <a:r>
              <a:rPr lang="en-US" sz="2300" dirty="0"/>
              <a:t> and </a:t>
            </a:r>
            <a:r>
              <a:rPr lang="en-US" sz="2300" dirty="0" err="1"/>
              <a:t>RandomForestClassifier</a:t>
            </a:r>
            <a:r>
              <a:rPr lang="en-US" sz="2300" dirty="0"/>
              <a:t> to create and fit multiple models, including a standard tree model, a model with entropy, a pre-pruned model with entropy, and a Random Forest model. </a:t>
            </a:r>
          </a:p>
          <a:p>
            <a:pPr lvl="1"/>
            <a:r>
              <a:rPr lang="en-US" sz="2300" dirty="0"/>
              <a:t>After fitting and training each model, we evaluated their performance through a series of predictions on the test set, which were then used to calculate a confusion matrix and accuracy score. </a:t>
            </a:r>
          </a:p>
          <a:p>
            <a:pPr lvl="1"/>
            <a:r>
              <a:rPr lang="en-US" sz="2300" dirty="0"/>
              <a:t>The accuracy score is the proportion of correct predictions out of all predictions made. Table 2 shows the layout of a confusion matrix, which provides the number of true positives (TP), true negatives (TN), false positives (FP), and false negatives (FN) for each model. </a:t>
            </a:r>
          </a:p>
          <a:p>
            <a:endParaRPr lang="en-US" dirty="0"/>
          </a:p>
        </p:txBody>
      </p:sp>
    </p:spTree>
    <p:extLst>
      <p:ext uri="{BB962C8B-B14F-4D97-AF65-F5344CB8AC3E}">
        <p14:creationId xmlns:p14="http://schemas.microsoft.com/office/powerpoint/2010/main" val="2944116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303D18-235F-E081-46ED-74ED770DB40E}"/>
              </a:ext>
            </a:extLst>
          </p:cNvPr>
          <p:cNvSpPr>
            <a:spLocks noGrp="1"/>
          </p:cNvSpPr>
          <p:nvPr>
            <p:ph type="title"/>
          </p:nvPr>
        </p:nvSpPr>
        <p:spPr/>
        <p:txBody>
          <a:bodyPr/>
          <a:lstStyle/>
          <a:p>
            <a:r>
              <a:rPr lang="en-US" dirty="0"/>
              <a:t>Models – Tree Classifier Performance</a:t>
            </a:r>
          </a:p>
        </p:txBody>
      </p:sp>
      <p:sp>
        <p:nvSpPr>
          <p:cNvPr id="3" name="Content Placeholder 2">
            <a:extLst>
              <a:ext uri="{FF2B5EF4-FFF2-40B4-BE49-F238E27FC236}">
                <a16:creationId xmlns:a16="http://schemas.microsoft.com/office/drawing/2014/main" id="{D2C6331F-0E6D-5612-04A5-917C41E85576}"/>
              </a:ext>
            </a:extLst>
          </p:cNvPr>
          <p:cNvSpPr>
            <a:spLocks noGrp="1"/>
          </p:cNvSpPr>
          <p:nvPr>
            <p:ph sz="half" idx="1"/>
          </p:nvPr>
        </p:nvSpPr>
        <p:spPr>
          <a:xfrm>
            <a:off x="838199" y="1825625"/>
            <a:ext cx="7058891" cy="4667250"/>
          </a:xfrm>
        </p:spPr>
        <p:txBody>
          <a:bodyPr>
            <a:normAutofit fontScale="25000" lnSpcReduction="20000"/>
          </a:bodyPr>
          <a:lstStyle/>
          <a:p>
            <a:r>
              <a:rPr lang="en-US" sz="4400" dirty="0"/>
              <a:t>Our initial Decision Tree Classifier, which utilized function defaults, achieved an accuracy score of 97.84% with 162 TP’s and 6 FP’s indicating that the model incorrectly classified 24 FN. </a:t>
            </a:r>
          </a:p>
          <a:p>
            <a:pPr lvl="1"/>
            <a:r>
              <a:rPr lang="en-US" sz="4400" dirty="0"/>
              <a:t>While this is within an acceptable range, it was lower than the accuracy score obtained by the Naive Bayes model (98.56%). </a:t>
            </a:r>
          </a:p>
          <a:p>
            <a:pPr lvl="1"/>
            <a:r>
              <a:rPr lang="en-US" sz="4400" dirty="0"/>
              <a:t>As such, we experimented with different hyperparameters, including the criterion, specified as entropy or Gini impurity, and the maximum depth for pre-pruning, to increase model metrics.</a:t>
            </a:r>
          </a:p>
          <a:p>
            <a:r>
              <a:rPr lang="en-US" sz="4400" dirty="0"/>
              <a:t>Since our default model utilizes Gini impurity, we selected the entropy criterion to improve the accuracy. The entropy criterion differs from the Gini impurity in that it measures the level of information gained by each split in the decision tree; alternatively, Gini impurity measures the probability of a data point being misclassified. </a:t>
            </a:r>
          </a:p>
          <a:p>
            <a:pPr lvl="1"/>
            <a:r>
              <a:rPr lang="en-US" sz="4400" dirty="0"/>
              <a:t>While the entropy model performed equally at identifying TP (162 correct), it was much less accurate at identifying TN (1197 correct vs 1201 correct). </a:t>
            </a:r>
          </a:p>
          <a:p>
            <a:pPr lvl="1"/>
            <a:r>
              <a:rPr lang="en-US" sz="4400" dirty="0"/>
              <a:t>The accuracy score for this model decreased to 97.55% and we continued experimenting in an attempt to recreate a model which increased accuracy without a loss in TN. </a:t>
            </a:r>
          </a:p>
          <a:p>
            <a:r>
              <a:rPr lang="en-US" sz="4400" dirty="0"/>
              <a:t>Next, pre-pruning was implemented to limit excess tree growth and prevent overfitting. Unfortunately, pre-pruning the Decision Tree classifier was still unable to improve overall accuracy and scored 97.63%. </a:t>
            </a:r>
          </a:p>
          <a:p>
            <a:pPr lvl="1"/>
            <a:r>
              <a:rPr lang="en-US" sz="4400" dirty="0"/>
              <a:t>By limiting the tree from over-fitting, this model became more successful than our Entropy model, and the same as our original model at identifying Ham messages (1201 correct vs 1201 correct in original model vs 1197 in entropy model). However, this model was less successful than both of the other models at identifying spam messages (159 correct vs 162 correct in original model and entropy models). </a:t>
            </a:r>
          </a:p>
          <a:p>
            <a:pPr lvl="1"/>
            <a:r>
              <a:rPr lang="en-US" sz="4400" dirty="0"/>
              <a:t>Since the model increased from our entropy model in correct ham identification, but decreased in correct spam identification, the accuracy score was between our Entropy and Gini models at 97.63%. As the aim was to increase our overall accuracy and without sacrificing TP, we attempted a random forest next.</a:t>
            </a:r>
          </a:p>
          <a:p>
            <a:r>
              <a:rPr lang="en-US" sz="4400" dirty="0"/>
              <a:t>Random Forests provided the highest accuracy score between the decision trees, scoring a 97.91%. By using multiple decision trees to make predictions, this model became more successful than all of our other decision tree models and achieved the highest TN values with no FP. </a:t>
            </a:r>
          </a:p>
          <a:p>
            <a:pPr lvl="1"/>
            <a:r>
              <a:rPr lang="en-US" sz="4400" dirty="0"/>
              <a:t>While the TP score predicted was less than the other models, the TN increased significantly more than the TP decreased</a:t>
            </a:r>
          </a:p>
          <a:p>
            <a:pPr lvl="1"/>
            <a:r>
              <a:rPr lang="en-US" sz="4400" dirty="0"/>
              <a:t>Thus, random forests provide the highest accuracy score - increasing from our original 97.84% to 97.98%. </a:t>
            </a:r>
          </a:p>
          <a:p>
            <a:pPr lvl="1"/>
            <a:r>
              <a:rPr lang="en-US" sz="4400" dirty="0"/>
              <a:t>A summation of these values are shown in Table 3.</a:t>
            </a:r>
          </a:p>
          <a:p>
            <a:endParaRPr lang="en-US" dirty="0"/>
          </a:p>
        </p:txBody>
      </p:sp>
      <p:graphicFrame>
        <p:nvGraphicFramePr>
          <p:cNvPr id="9" name="Content Placeholder 8">
            <a:extLst>
              <a:ext uri="{FF2B5EF4-FFF2-40B4-BE49-F238E27FC236}">
                <a16:creationId xmlns:a16="http://schemas.microsoft.com/office/drawing/2014/main" id="{2AAF3E8C-1256-37B8-F9D9-55858667259E}"/>
              </a:ext>
            </a:extLst>
          </p:cNvPr>
          <p:cNvGraphicFramePr>
            <a:graphicFrameLocks noGrp="1"/>
          </p:cNvGraphicFramePr>
          <p:nvPr>
            <p:ph sz="half" idx="2"/>
            <p:extLst>
              <p:ext uri="{D42A27DB-BD31-4B8C-83A1-F6EECF244321}">
                <p14:modId xmlns:p14="http://schemas.microsoft.com/office/powerpoint/2010/main" val="2613538040"/>
              </p:ext>
            </p:extLst>
          </p:nvPr>
        </p:nvGraphicFramePr>
        <p:xfrm>
          <a:off x="7998691" y="1825623"/>
          <a:ext cx="3355110" cy="4291407"/>
        </p:xfrm>
        <a:graphic>
          <a:graphicData uri="http://schemas.openxmlformats.org/drawingml/2006/table">
            <a:tbl>
              <a:tblPr firstRow="1" bandRow="1">
                <a:tableStyleId>{5C22544A-7EE6-4342-B048-85BDC9FD1C3A}</a:tableStyleId>
              </a:tblPr>
              <a:tblGrid>
                <a:gridCol w="559185">
                  <a:extLst>
                    <a:ext uri="{9D8B030D-6E8A-4147-A177-3AD203B41FA5}">
                      <a16:colId xmlns:a16="http://schemas.microsoft.com/office/drawing/2014/main" val="36015571"/>
                    </a:ext>
                  </a:extLst>
                </a:gridCol>
                <a:gridCol w="559185">
                  <a:extLst>
                    <a:ext uri="{9D8B030D-6E8A-4147-A177-3AD203B41FA5}">
                      <a16:colId xmlns:a16="http://schemas.microsoft.com/office/drawing/2014/main" val="1626705156"/>
                    </a:ext>
                  </a:extLst>
                </a:gridCol>
                <a:gridCol w="559185">
                  <a:extLst>
                    <a:ext uri="{9D8B030D-6E8A-4147-A177-3AD203B41FA5}">
                      <a16:colId xmlns:a16="http://schemas.microsoft.com/office/drawing/2014/main" val="2384023272"/>
                    </a:ext>
                  </a:extLst>
                </a:gridCol>
                <a:gridCol w="559185">
                  <a:extLst>
                    <a:ext uri="{9D8B030D-6E8A-4147-A177-3AD203B41FA5}">
                      <a16:colId xmlns:a16="http://schemas.microsoft.com/office/drawing/2014/main" val="1405414142"/>
                    </a:ext>
                  </a:extLst>
                </a:gridCol>
                <a:gridCol w="559185">
                  <a:extLst>
                    <a:ext uri="{9D8B030D-6E8A-4147-A177-3AD203B41FA5}">
                      <a16:colId xmlns:a16="http://schemas.microsoft.com/office/drawing/2014/main" val="2278458088"/>
                    </a:ext>
                  </a:extLst>
                </a:gridCol>
                <a:gridCol w="559185">
                  <a:extLst>
                    <a:ext uri="{9D8B030D-6E8A-4147-A177-3AD203B41FA5}">
                      <a16:colId xmlns:a16="http://schemas.microsoft.com/office/drawing/2014/main" val="1004354502"/>
                    </a:ext>
                  </a:extLst>
                </a:gridCol>
              </a:tblGrid>
              <a:tr h="375159">
                <a:tc>
                  <a:txBody>
                    <a:bodyPr/>
                    <a:lstStyle/>
                    <a:p>
                      <a:pPr marL="0" marR="0">
                        <a:lnSpc>
                          <a:spcPct val="107000"/>
                        </a:lnSpc>
                        <a:spcBef>
                          <a:spcPts val="0"/>
                        </a:spcBef>
                        <a:spcAft>
                          <a:spcPts val="0"/>
                        </a:spcAft>
                      </a:pPr>
                      <a:r>
                        <a:rPr lang="en-US" sz="900" kern="100" baseline="0" dirty="0">
                          <a:effectLst/>
                        </a:rPr>
                        <a:t>    Model Name    </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Accuracy Score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TP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TN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FP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FN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2054146925"/>
                  </a:ext>
                </a:extLst>
              </a:tr>
              <a:tr h="553232">
                <a:tc>
                  <a:txBody>
                    <a:bodyPr/>
                    <a:lstStyle/>
                    <a:p>
                      <a:pPr marL="0" marR="0">
                        <a:lnSpc>
                          <a:spcPct val="107000"/>
                        </a:lnSpc>
                        <a:spcBef>
                          <a:spcPts val="0"/>
                        </a:spcBef>
                        <a:spcAft>
                          <a:spcPts val="0"/>
                        </a:spcAft>
                      </a:pPr>
                      <a:r>
                        <a:rPr lang="en-US" sz="900" kern="100" baseline="0">
                          <a:effectLst/>
                        </a:rPr>
                        <a:t>Gini (Standard) Model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0.978464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162</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1201</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6</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24</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3019951784"/>
                  </a:ext>
                </a:extLst>
              </a:tr>
              <a:tr h="719201">
                <a:tc>
                  <a:txBody>
                    <a:bodyPr/>
                    <a:lstStyle/>
                    <a:p>
                      <a:pPr marL="0" marR="0">
                        <a:lnSpc>
                          <a:spcPct val="107000"/>
                        </a:lnSpc>
                        <a:spcBef>
                          <a:spcPts val="0"/>
                        </a:spcBef>
                        <a:spcAft>
                          <a:spcPts val="0"/>
                        </a:spcAft>
                      </a:pPr>
                      <a:r>
                        <a:rPr lang="en-US" sz="900" kern="100" baseline="0">
                          <a:effectLst/>
                        </a:rPr>
                        <a:t>Entropy Model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dirty="0">
                          <a:effectLst/>
                        </a:rPr>
                        <a:t>    0.975592</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162</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1197</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10</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24</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577292438"/>
                  </a:ext>
                </a:extLst>
              </a:tr>
              <a:tr h="848290">
                <a:tc>
                  <a:txBody>
                    <a:bodyPr/>
                    <a:lstStyle/>
                    <a:p>
                      <a:pPr marL="0" marR="0">
                        <a:lnSpc>
                          <a:spcPct val="107000"/>
                        </a:lnSpc>
                        <a:spcBef>
                          <a:spcPts val="0"/>
                        </a:spcBef>
                        <a:spcAft>
                          <a:spcPts val="0"/>
                        </a:spcAft>
                      </a:pPr>
                      <a:r>
                        <a:rPr lang="en-US" sz="900" kern="100" baseline="0" dirty="0">
                          <a:effectLst/>
                        </a:rPr>
                        <a:t>Pre-Pruned Model </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0.976310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159</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1201</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6</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27</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153794139"/>
                  </a:ext>
                </a:extLst>
              </a:tr>
              <a:tr h="1737550">
                <a:tc>
                  <a:txBody>
                    <a:bodyPr/>
                    <a:lstStyle/>
                    <a:p>
                      <a:pPr marL="0" marR="0">
                        <a:lnSpc>
                          <a:spcPct val="107000"/>
                        </a:lnSpc>
                        <a:spcBef>
                          <a:spcPts val="0"/>
                        </a:spcBef>
                        <a:spcAft>
                          <a:spcPts val="0"/>
                        </a:spcAft>
                      </a:pPr>
                      <a:r>
                        <a:rPr lang="en-US" sz="900" kern="100" baseline="0">
                          <a:effectLst/>
                        </a:rPr>
                        <a:t>Random Forest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nSpc>
                          <a:spcPct val="107000"/>
                        </a:lnSpc>
                        <a:spcBef>
                          <a:spcPts val="0"/>
                        </a:spcBef>
                        <a:spcAft>
                          <a:spcPts val="0"/>
                        </a:spcAft>
                      </a:pPr>
                      <a:r>
                        <a:rPr lang="en-US" sz="900" kern="100" baseline="0">
                          <a:effectLst/>
                        </a:rPr>
                        <a:t>    0.979899      </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dirty="0">
                          <a:effectLst/>
                        </a:rPr>
                        <a:t>158</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1207</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a:effectLst/>
                        </a:rPr>
                        <a:t>0</a:t>
                      </a:r>
                      <a:endParaRPr lang="en-US" sz="900" kern="100" baseline="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tc>
                  <a:txBody>
                    <a:bodyPr/>
                    <a:lstStyle/>
                    <a:p>
                      <a:pPr marL="0" marR="0" algn="ctr">
                        <a:lnSpc>
                          <a:spcPct val="107000"/>
                        </a:lnSpc>
                        <a:spcBef>
                          <a:spcPts val="0"/>
                        </a:spcBef>
                        <a:spcAft>
                          <a:spcPts val="0"/>
                        </a:spcAft>
                      </a:pPr>
                      <a:r>
                        <a:rPr lang="en-US" sz="900" kern="100" baseline="0" dirty="0">
                          <a:effectLst/>
                        </a:rPr>
                        <a:t>28</a:t>
                      </a:r>
                      <a:endParaRPr lang="en-US" sz="900" kern="1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33793" marR="33793" marT="0" marB="0"/>
                </a:tc>
                <a:extLst>
                  <a:ext uri="{0D108BD9-81ED-4DB2-BD59-A6C34878D82A}">
                    <a16:rowId xmlns:a16="http://schemas.microsoft.com/office/drawing/2014/main" val="740615318"/>
                  </a:ext>
                </a:extLst>
              </a:tr>
            </a:tbl>
          </a:graphicData>
        </a:graphic>
      </p:graphicFrame>
    </p:spTree>
    <p:extLst>
      <p:ext uri="{BB962C8B-B14F-4D97-AF65-F5344CB8AC3E}">
        <p14:creationId xmlns:p14="http://schemas.microsoft.com/office/powerpoint/2010/main" val="1706837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03AE-6534-CBC6-4AB2-7ED71F39FF81}"/>
              </a:ext>
            </a:extLst>
          </p:cNvPr>
          <p:cNvSpPr>
            <a:spLocks noGrp="1"/>
          </p:cNvSpPr>
          <p:nvPr>
            <p:ph type="title"/>
          </p:nvPr>
        </p:nvSpPr>
        <p:spPr/>
        <p:txBody>
          <a:bodyPr/>
          <a:lstStyle/>
          <a:p>
            <a:r>
              <a:rPr lang="en-US" dirty="0"/>
              <a:t>Models – K Nearest Neighbors</a:t>
            </a:r>
          </a:p>
        </p:txBody>
      </p:sp>
      <p:sp>
        <p:nvSpPr>
          <p:cNvPr id="3" name="Content Placeholder 2">
            <a:extLst>
              <a:ext uri="{FF2B5EF4-FFF2-40B4-BE49-F238E27FC236}">
                <a16:creationId xmlns:a16="http://schemas.microsoft.com/office/drawing/2014/main" id="{0D0CAC8D-04F1-3FAE-B87C-D4CFFC177A21}"/>
              </a:ext>
            </a:extLst>
          </p:cNvPr>
          <p:cNvSpPr>
            <a:spLocks noGrp="1"/>
          </p:cNvSpPr>
          <p:nvPr>
            <p:ph sz="half" idx="1"/>
          </p:nvPr>
        </p:nvSpPr>
        <p:spPr/>
        <p:txBody>
          <a:bodyPr>
            <a:normAutofit fontScale="62500" lnSpcReduction="20000"/>
          </a:bodyPr>
          <a:lstStyle/>
          <a:p>
            <a:r>
              <a:rPr lang="en-US" dirty="0"/>
              <a:t>K-Nearest Neighbors (KNN) -  is a classification algorithm that determines the class of an observation based on its proximity, defined as the Euclidean distance or straight line between two points, to its nearest neighbors within a region [AIML].</a:t>
            </a:r>
          </a:p>
          <a:p>
            <a:r>
              <a:rPr lang="en-US" dirty="0"/>
              <a:t>The value of k represents the number of neighbors to consider and may be calculated multiple ways. </a:t>
            </a:r>
          </a:p>
          <a:p>
            <a:r>
              <a:rPr lang="en-US" dirty="0"/>
              <a:t>A common method for selecting k is to calculate the square root of the number of observations in the training set, as used in our initial KNN model. </a:t>
            </a:r>
          </a:p>
          <a:p>
            <a:r>
              <a:rPr lang="en-US" dirty="0"/>
              <a:t>As shown in Table 4, when we observe the testing and training metrics of our dependent variable, y, we can see that the majority of observations are ham and contain the value '0’. </a:t>
            </a:r>
          </a:p>
          <a:p>
            <a:r>
              <a:rPr lang="en-US" dirty="0"/>
              <a:t>When there is this imbalance of data, using the square root method to calculate k may result in a bias towards the majority class. </a:t>
            </a:r>
          </a:p>
          <a:p>
            <a:pPr lvl="1"/>
            <a:r>
              <a:rPr lang="en-US" dirty="0"/>
              <a:t>This is because the majority class will have more neighbors and therefore influence the classification more than the minority class. </a:t>
            </a:r>
          </a:p>
          <a:p>
            <a:pPr lvl="1"/>
            <a:r>
              <a:rPr lang="en-US" dirty="0"/>
              <a:t>As a result, our KNN square root model scored a below average accuracy of 86.64%, which suggests that we may need to explore alternative methods for calculating k.</a:t>
            </a: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175FA6B5-7D0B-2141-6C03-C7757BAA15EA}"/>
                  </a:ext>
                </a:extLst>
              </p:cNvPr>
              <p:cNvGraphicFramePr>
                <a:graphicFrameLocks noGrp="1"/>
              </p:cNvGraphicFramePr>
              <p:nvPr>
                <p:ph sz="half" idx="2"/>
                <p:extLst>
                  <p:ext uri="{D42A27DB-BD31-4B8C-83A1-F6EECF244321}">
                    <p14:modId xmlns:p14="http://schemas.microsoft.com/office/powerpoint/2010/main" val="2551278094"/>
                  </p:ext>
                </p:extLst>
              </p:nvPr>
            </p:nvGraphicFramePr>
            <p:xfrm>
              <a:off x="6096000" y="1825624"/>
              <a:ext cx="5257800" cy="4279615"/>
            </p:xfrm>
            <a:graphic>
              <a:graphicData uri="http://schemas.openxmlformats.org/drawingml/2006/table">
                <a:tbl>
                  <a:tblPr firstRow="1" firstCol="1" bandRow="1">
                    <a:tableStyleId>{5C22544A-7EE6-4342-B048-85BDC9FD1C3A}</a:tableStyleId>
                  </a:tblPr>
                  <a:tblGrid>
                    <a:gridCol w="1080734">
                      <a:extLst>
                        <a:ext uri="{9D8B030D-6E8A-4147-A177-3AD203B41FA5}">
                          <a16:colId xmlns:a16="http://schemas.microsoft.com/office/drawing/2014/main" val="3076015056"/>
                        </a:ext>
                      </a:extLst>
                    </a:gridCol>
                    <a:gridCol w="2142901">
                      <a:extLst>
                        <a:ext uri="{9D8B030D-6E8A-4147-A177-3AD203B41FA5}">
                          <a16:colId xmlns:a16="http://schemas.microsoft.com/office/drawing/2014/main" val="2122346700"/>
                        </a:ext>
                      </a:extLst>
                    </a:gridCol>
                    <a:gridCol w="2034165">
                      <a:extLst>
                        <a:ext uri="{9D8B030D-6E8A-4147-A177-3AD203B41FA5}">
                          <a16:colId xmlns:a16="http://schemas.microsoft.com/office/drawing/2014/main" val="1170618366"/>
                        </a:ext>
                      </a:extLst>
                    </a:gridCol>
                  </a:tblGrid>
                  <a:tr h="1015271">
                    <a:tc>
                      <a:txBody>
                        <a:bodyPr/>
                        <a:lstStyle/>
                        <a:p>
                          <a:pPr marL="0" marR="0" algn="ctr">
                            <a:lnSpc>
                              <a:spcPct val="107000"/>
                            </a:lnSpc>
                            <a:spcBef>
                              <a:spcPts val="0"/>
                            </a:spcBef>
                            <a:spcAft>
                              <a:spcPts val="0"/>
                            </a:spcAft>
                          </a:pPr>
                          <a:r>
                            <a:rPr lang="en-US" sz="1100" kern="100" cap="all">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600"/>
                            </a:spcAft>
                          </a:pPr>
                          <a:r>
                            <a:rPr lang="en-US" sz="1100" kern="100">
                              <a:effectLst/>
                            </a:rPr>
                            <a:t>Testing Set </a:t>
                          </a:r>
                        </a:p>
                        <a:p>
                          <a:pPr marL="0" marR="0" algn="ctr">
                            <a:lnSpc>
                              <a:spcPct val="107000"/>
                            </a:lnSpc>
                            <a:spcBef>
                              <a:spcPts val="0"/>
                            </a:spcBef>
                            <a:spcAft>
                              <a:spcPts val="600"/>
                            </a:spcAft>
                          </a:pPr>
                          <a:r>
                            <a:rPr lang="en-US" sz="1100" kern="100">
                              <a:effectLst/>
                            </a:rPr>
                            <a:t>(</a:t>
                          </a:r>
                          <a14:m>
                            <m:oMath xmlns:m="http://schemas.openxmlformats.org/officeDocument/2006/math">
                              <m:r>
                                <a:rPr lang="en-US" sz="1100" kern="100">
                                  <a:effectLst/>
                                  <a:latin typeface="Cambria Math" panose="02040503050406030204" pitchFamily="18" charset="0"/>
                                </a:rPr>
                                <m:t>𝐲</m:t>
                              </m:r>
                              <m:r>
                                <a:rPr lang="en-US" sz="1100" kern="100">
                                  <a:effectLst/>
                                  <a:latin typeface="Cambria Math" panose="02040503050406030204" pitchFamily="18" charset="0"/>
                                </a:rPr>
                                <m:t>_</m:t>
                              </m:r>
                              <m:r>
                                <a:rPr lang="en-US" sz="1100" kern="100">
                                  <a:effectLst/>
                                  <a:latin typeface="Cambria Math" panose="02040503050406030204" pitchFamily="18" charset="0"/>
                                </a:rPr>
                                <m:t>𝐭𝐞𝐬𝐭</m:t>
                              </m:r>
                            </m:oMath>
                          </a14:m>
                          <a:r>
                            <a:rPr lang="en-US" sz="1100" kern="100">
                              <a:effectLst/>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600"/>
                            </a:spcAft>
                          </a:pPr>
                          <a:r>
                            <a:rPr lang="en-US" sz="1100" kern="100">
                              <a:effectLst/>
                            </a:rPr>
                            <a:t>Training Set </a:t>
                          </a:r>
                        </a:p>
                        <a:p>
                          <a:pPr marL="0" marR="0" algn="ctr">
                            <a:lnSpc>
                              <a:spcPct val="107000"/>
                            </a:lnSpc>
                            <a:spcBef>
                              <a:spcPts val="0"/>
                            </a:spcBef>
                            <a:spcAft>
                              <a:spcPts val="600"/>
                            </a:spcAft>
                          </a:pPr>
                          <a:r>
                            <a:rPr lang="en-US" sz="1100" kern="100">
                              <a:effectLst/>
                            </a:rPr>
                            <a:t>(</a:t>
                          </a:r>
                          <a14:m>
                            <m:oMath xmlns:m="http://schemas.openxmlformats.org/officeDocument/2006/math">
                              <m:r>
                                <a:rPr lang="en-US" sz="1100" kern="100">
                                  <a:effectLst/>
                                  <a:latin typeface="Cambria Math" panose="02040503050406030204" pitchFamily="18" charset="0"/>
                                </a:rPr>
                                <m:t>𝐲</m:t>
                              </m:r>
                              <m:r>
                                <a:rPr lang="en-US" sz="1100" kern="100">
                                  <a:effectLst/>
                                  <a:latin typeface="Cambria Math" panose="02040503050406030204" pitchFamily="18" charset="0"/>
                                </a:rPr>
                                <m:t>_</m:t>
                              </m:r>
                              <m:r>
                                <a:rPr lang="en-US" sz="1100" kern="100">
                                  <a:effectLst/>
                                  <a:latin typeface="Cambria Math" panose="02040503050406030204" pitchFamily="18" charset="0"/>
                                </a:rPr>
                                <m:t>𝐭𝐫𝐚𝐢𝐧</m:t>
                              </m:r>
                            </m:oMath>
                          </a14:m>
                          <a:r>
                            <a:rPr lang="en-US" sz="1100" kern="100">
                              <a:effectLst/>
                            </a:rPr>
                            <a: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1470774"/>
                      </a:ext>
                    </a:extLst>
                  </a:tr>
                  <a:tr h="408043">
                    <a:tc>
                      <a:txBody>
                        <a:bodyPr/>
                        <a:lstStyle/>
                        <a:p>
                          <a:pPr marL="0" marR="0">
                            <a:lnSpc>
                              <a:spcPct val="107000"/>
                            </a:lnSpc>
                            <a:spcBef>
                              <a:spcPts val="0"/>
                            </a:spcBef>
                            <a:spcAft>
                              <a:spcPts val="0"/>
                            </a:spcAft>
                          </a:pPr>
                          <a:r>
                            <a:rPr lang="en-US" sz="1100" kern="100">
                              <a:effectLst/>
                            </a:rPr>
                            <a:t>count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1393.000000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4179.000000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3839986"/>
                      </a:ext>
                    </a:extLst>
                  </a:tr>
                  <a:tr h="408043">
                    <a:tc>
                      <a:txBody>
                        <a:bodyPr/>
                        <a:lstStyle/>
                        <a:p>
                          <a:pPr marL="0" marR="0">
                            <a:lnSpc>
                              <a:spcPct val="107000"/>
                            </a:lnSpc>
                            <a:spcBef>
                              <a:spcPts val="0"/>
                            </a:spcBef>
                            <a:spcAft>
                              <a:spcPts val="0"/>
                            </a:spcAft>
                          </a:pPr>
                          <a:r>
                            <a:rPr lang="en-US" sz="1100" kern="100">
                              <a:effectLst/>
                            </a:rPr>
                            <a:t>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0.133525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0.134243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897382"/>
                      </a:ext>
                    </a:extLst>
                  </a:tr>
                  <a:tr h="408043">
                    <a:tc>
                      <a:txBody>
                        <a:bodyPr/>
                        <a:lstStyle/>
                        <a:p>
                          <a:pPr marL="0" marR="0">
                            <a:lnSpc>
                              <a:spcPct val="107000"/>
                            </a:lnSpc>
                            <a:spcBef>
                              <a:spcPts val="0"/>
                            </a:spcBef>
                            <a:spcAft>
                              <a:spcPts val="0"/>
                            </a:spcAft>
                          </a:pPr>
                          <a:r>
                            <a:rPr lang="en-US" sz="1100" kern="100">
                              <a:effectLst/>
                            </a:rPr>
                            <a:t>std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0.340263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0.340954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6729331"/>
                      </a:ext>
                    </a:extLst>
                  </a:tr>
                  <a:tr h="408043">
                    <a:tc>
                      <a:txBody>
                        <a:bodyPr/>
                        <a:lstStyle/>
                        <a:p>
                          <a:pPr marL="0" marR="0">
                            <a:lnSpc>
                              <a:spcPct val="107000"/>
                            </a:lnSpc>
                            <a:spcBef>
                              <a:spcPts val="0"/>
                            </a:spcBef>
                            <a:spcAft>
                              <a:spcPts val="0"/>
                            </a:spcAft>
                          </a:pPr>
                          <a:r>
                            <a:rPr lang="en-US" sz="1100" kern="100">
                              <a:effectLst/>
                            </a:rPr>
                            <a:t>min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50047"/>
                      </a:ext>
                    </a:extLst>
                  </a:tr>
                  <a:tr h="408043">
                    <a:tc>
                      <a:txBody>
                        <a:bodyPr/>
                        <a:lstStyle/>
                        <a:p>
                          <a:pPr marL="0" marR="0">
                            <a:lnSpc>
                              <a:spcPct val="107000"/>
                            </a:lnSpc>
                            <a:spcBef>
                              <a:spcPts val="0"/>
                            </a:spcBef>
                            <a:spcAft>
                              <a:spcPts val="0"/>
                            </a:spcAft>
                          </a:pPr>
                          <a:r>
                            <a:rPr lang="en-US" sz="1100" kern="100">
                              <a:effectLst/>
                            </a:rPr>
                            <a:t>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540796"/>
                      </a:ext>
                    </a:extLst>
                  </a:tr>
                  <a:tr h="408043">
                    <a:tc>
                      <a:txBody>
                        <a:bodyPr/>
                        <a:lstStyle/>
                        <a:p>
                          <a:pPr marL="0" marR="0">
                            <a:lnSpc>
                              <a:spcPct val="107000"/>
                            </a:lnSpc>
                            <a:spcBef>
                              <a:spcPts val="0"/>
                            </a:spcBef>
                            <a:spcAft>
                              <a:spcPts val="0"/>
                            </a:spcAft>
                          </a:pPr>
                          <a:r>
                            <a:rPr lang="en-US" sz="1100" kern="100">
                              <a:effectLst/>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173344"/>
                      </a:ext>
                    </a:extLst>
                  </a:tr>
                  <a:tr h="408043">
                    <a:tc>
                      <a:txBody>
                        <a:bodyPr/>
                        <a:lstStyle/>
                        <a:p>
                          <a:pPr marL="0" marR="0">
                            <a:lnSpc>
                              <a:spcPct val="107000"/>
                            </a:lnSpc>
                            <a:spcBef>
                              <a:spcPts val="0"/>
                            </a:spcBef>
                            <a:spcAft>
                              <a:spcPts val="0"/>
                            </a:spcAft>
                          </a:pPr>
                          <a:r>
                            <a:rPr lang="en-US" sz="1100" kern="100">
                              <a:effectLst/>
                            </a:rPr>
                            <a:t>75%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5533389"/>
                      </a:ext>
                    </a:extLst>
                  </a:tr>
                  <a:tr h="408043">
                    <a:tc>
                      <a:txBody>
                        <a:bodyPr/>
                        <a:lstStyle/>
                        <a:p>
                          <a:pPr marL="0" marR="0">
                            <a:lnSpc>
                              <a:spcPct val="107000"/>
                            </a:lnSpc>
                            <a:spcBef>
                              <a:spcPts val="0"/>
                            </a:spcBef>
                            <a:spcAft>
                              <a:spcPts val="0"/>
                            </a:spcAft>
                          </a:pPr>
                          <a:r>
                            <a:rPr lang="en-US" sz="1100" kern="100">
                              <a:effectLst/>
                            </a:rPr>
                            <a:t>max</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1.000000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dirty="0">
                              <a:effectLst/>
                            </a:rPr>
                            <a:t>1.000000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0701636"/>
                      </a:ext>
                    </a:extLst>
                  </a:tr>
                </a:tbl>
              </a:graphicData>
            </a:graphic>
          </p:graphicFrame>
        </mc:Choice>
        <mc:Fallback xmlns="">
          <p:graphicFrame>
            <p:nvGraphicFramePr>
              <p:cNvPr id="5" name="Content Placeholder 4">
                <a:extLst>
                  <a:ext uri="{FF2B5EF4-FFF2-40B4-BE49-F238E27FC236}">
                    <a16:creationId xmlns:a16="http://schemas.microsoft.com/office/drawing/2014/main" id="{175FA6B5-7D0B-2141-6C03-C7757BAA15EA}"/>
                  </a:ext>
                </a:extLst>
              </p:cNvPr>
              <p:cNvGraphicFramePr>
                <a:graphicFrameLocks noGrp="1"/>
              </p:cNvGraphicFramePr>
              <p:nvPr>
                <p:ph sz="half" idx="2"/>
                <p:extLst>
                  <p:ext uri="{D42A27DB-BD31-4B8C-83A1-F6EECF244321}">
                    <p14:modId xmlns:p14="http://schemas.microsoft.com/office/powerpoint/2010/main" val="2551278094"/>
                  </p:ext>
                </p:extLst>
              </p:nvPr>
            </p:nvGraphicFramePr>
            <p:xfrm>
              <a:off x="6096000" y="1825624"/>
              <a:ext cx="5257800" cy="4279615"/>
            </p:xfrm>
            <a:graphic>
              <a:graphicData uri="http://schemas.openxmlformats.org/drawingml/2006/table">
                <a:tbl>
                  <a:tblPr firstRow="1" firstCol="1" bandRow="1">
                    <a:tableStyleId>{5C22544A-7EE6-4342-B048-85BDC9FD1C3A}</a:tableStyleId>
                  </a:tblPr>
                  <a:tblGrid>
                    <a:gridCol w="1080734">
                      <a:extLst>
                        <a:ext uri="{9D8B030D-6E8A-4147-A177-3AD203B41FA5}">
                          <a16:colId xmlns:a16="http://schemas.microsoft.com/office/drawing/2014/main" val="3076015056"/>
                        </a:ext>
                      </a:extLst>
                    </a:gridCol>
                    <a:gridCol w="2142901">
                      <a:extLst>
                        <a:ext uri="{9D8B030D-6E8A-4147-A177-3AD203B41FA5}">
                          <a16:colId xmlns:a16="http://schemas.microsoft.com/office/drawing/2014/main" val="2122346700"/>
                        </a:ext>
                      </a:extLst>
                    </a:gridCol>
                    <a:gridCol w="2034165">
                      <a:extLst>
                        <a:ext uri="{9D8B030D-6E8A-4147-A177-3AD203B41FA5}">
                          <a16:colId xmlns:a16="http://schemas.microsoft.com/office/drawing/2014/main" val="1170618366"/>
                        </a:ext>
                      </a:extLst>
                    </a:gridCol>
                  </a:tblGrid>
                  <a:tr h="1015271">
                    <a:tc>
                      <a:txBody>
                        <a:bodyPr/>
                        <a:lstStyle/>
                        <a:p>
                          <a:pPr marL="0" marR="0" algn="ctr">
                            <a:lnSpc>
                              <a:spcPct val="107000"/>
                            </a:lnSpc>
                            <a:spcBef>
                              <a:spcPts val="0"/>
                            </a:spcBef>
                            <a:spcAft>
                              <a:spcPts val="0"/>
                            </a:spcAft>
                          </a:pPr>
                          <a:r>
                            <a:rPr lang="en-US" sz="1100" kern="100" cap="all">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50852" t="-4790" r="-96023" b="-322156"/>
                          </a:stretch>
                        </a:blipFill>
                      </a:tcPr>
                    </a:tc>
                    <a:tc>
                      <a:txBody>
                        <a:bodyPr/>
                        <a:lstStyle/>
                        <a:p>
                          <a:endParaRPr lang="en-US"/>
                        </a:p>
                      </a:txBody>
                      <a:tcPr marL="68580" marR="68580" marT="0" marB="0">
                        <a:blipFill>
                          <a:blip r:embed="rId2"/>
                          <a:stretch>
                            <a:fillRect l="-158982" t="-4790" r="-1198" b="-322156"/>
                          </a:stretch>
                        </a:blipFill>
                      </a:tcPr>
                    </a:tc>
                    <a:extLst>
                      <a:ext uri="{0D108BD9-81ED-4DB2-BD59-A6C34878D82A}">
                        <a16:rowId xmlns:a16="http://schemas.microsoft.com/office/drawing/2014/main" val="2111470774"/>
                      </a:ext>
                    </a:extLst>
                  </a:tr>
                  <a:tr h="408043">
                    <a:tc>
                      <a:txBody>
                        <a:bodyPr/>
                        <a:lstStyle/>
                        <a:p>
                          <a:pPr marL="0" marR="0">
                            <a:lnSpc>
                              <a:spcPct val="107000"/>
                            </a:lnSpc>
                            <a:spcBef>
                              <a:spcPts val="0"/>
                            </a:spcBef>
                            <a:spcAft>
                              <a:spcPts val="0"/>
                            </a:spcAft>
                          </a:pPr>
                          <a:r>
                            <a:rPr lang="en-US" sz="1100" kern="100">
                              <a:effectLst/>
                            </a:rPr>
                            <a:t>count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1393.000000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4179.000000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3839986"/>
                      </a:ext>
                    </a:extLst>
                  </a:tr>
                  <a:tr h="408043">
                    <a:tc>
                      <a:txBody>
                        <a:bodyPr/>
                        <a:lstStyle/>
                        <a:p>
                          <a:pPr marL="0" marR="0">
                            <a:lnSpc>
                              <a:spcPct val="107000"/>
                            </a:lnSpc>
                            <a:spcBef>
                              <a:spcPts val="0"/>
                            </a:spcBef>
                            <a:spcAft>
                              <a:spcPts val="0"/>
                            </a:spcAft>
                          </a:pPr>
                          <a:r>
                            <a:rPr lang="en-US" sz="1100" kern="100">
                              <a:effectLst/>
                            </a:rPr>
                            <a:t>mean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0.133525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0.134243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897382"/>
                      </a:ext>
                    </a:extLst>
                  </a:tr>
                  <a:tr h="408043">
                    <a:tc>
                      <a:txBody>
                        <a:bodyPr/>
                        <a:lstStyle/>
                        <a:p>
                          <a:pPr marL="0" marR="0">
                            <a:lnSpc>
                              <a:spcPct val="107000"/>
                            </a:lnSpc>
                            <a:spcBef>
                              <a:spcPts val="0"/>
                            </a:spcBef>
                            <a:spcAft>
                              <a:spcPts val="0"/>
                            </a:spcAft>
                          </a:pPr>
                          <a:r>
                            <a:rPr lang="en-US" sz="1100" kern="100">
                              <a:effectLst/>
                            </a:rPr>
                            <a:t>std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0.340263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0.340954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6729331"/>
                      </a:ext>
                    </a:extLst>
                  </a:tr>
                  <a:tr h="408043">
                    <a:tc>
                      <a:txBody>
                        <a:bodyPr/>
                        <a:lstStyle/>
                        <a:p>
                          <a:pPr marL="0" marR="0">
                            <a:lnSpc>
                              <a:spcPct val="107000"/>
                            </a:lnSpc>
                            <a:spcBef>
                              <a:spcPts val="0"/>
                            </a:spcBef>
                            <a:spcAft>
                              <a:spcPts val="0"/>
                            </a:spcAft>
                          </a:pPr>
                          <a:r>
                            <a:rPr lang="en-US" sz="1100" kern="100">
                              <a:effectLst/>
                            </a:rPr>
                            <a:t>min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50047"/>
                      </a:ext>
                    </a:extLst>
                  </a:tr>
                  <a:tr h="408043">
                    <a:tc>
                      <a:txBody>
                        <a:bodyPr/>
                        <a:lstStyle/>
                        <a:p>
                          <a:pPr marL="0" marR="0">
                            <a:lnSpc>
                              <a:spcPct val="107000"/>
                            </a:lnSpc>
                            <a:spcBef>
                              <a:spcPts val="0"/>
                            </a:spcBef>
                            <a:spcAft>
                              <a:spcPts val="0"/>
                            </a:spcAft>
                          </a:pPr>
                          <a:r>
                            <a:rPr lang="en-US" sz="1100" kern="100">
                              <a:effectLst/>
                            </a:rPr>
                            <a:t>25%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0540796"/>
                      </a:ext>
                    </a:extLst>
                  </a:tr>
                  <a:tr h="408043">
                    <a:tc>
                      <a:txBody>
                        <a:bodyPr/>
                        <a:lstStyle/>
                        <a:p>
                          <a:pPr marL="0" marR="0">
                            <a:lnSpc>
                              <a:spcPct val="107000"/>
                            </a:lnSpc>
                            <a:spcBef>
                              <a:spcPts val="0"/>
                            </a:spcBef>
                            <a:spcAft>
                              <a:spcPts val="0"/>
                            </a:spcAft>
                          </a:pPr>
                          <a:r>
                            <a:rPr lang="en-US" sz="1100" kern="100">
                              <a:effectLst/>
                            </a:rPr>
                            <a:t>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173344"/>
                      </a:ext>
                    </a:extLst>
                  </a:tr>
                  <a:tr h="408043">
                    <a:tc>
                      <a:txBody>
                        <a:bodyPr/>
                        <a:lstStyle/>
                        <a:p>
                          <a:pPr marL="0" marR="0">
                            <a:lnSpc>
                              <a:spcPct val="107000"/>
                            </a:lnSpc>
                            <a:spcBef>
                              <a:spcPts val="0"/>
                            </a:spcBef>
                            <a:spcAft>
                              <a:spcPts val="0"/>
                            </a:spcAft>
                          </a:pPr>
                          <a:r>
                            <a:rPr lang="en-US" sz="1100" kern="100">
                              <a:effectLst/>
                            </a:rPr>
                            <a:t>75%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a:effectLst/>
                            </a:rPr>
                            <a:t>0.000000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5533389"/>
                      </a:ext>
                    </a:extLst>
                  </a:tr>
                  <a:tr h="408043">
                    <a:tc>
                      <a:txBody>
                        <a:bodyPr/>
                        <a:lstStyle/>
                        <a:p>
                          <a:pPr marL="0" marR="0">
                            <a:lnSpc>
                              <a:spcPct val="107000"/>
                            </a:lnSpc>
                            <a:spcBef>
                              <a:spcPts val="0"/>
                            </a:spcBef>
                            <a:spcAft>
                              <a:spcPts val="0"/>
                            </a:spcAft>
                          </a:pPr>
                          <a:r>
                            <a:rPr lang="en-US" sz="1100" kern="100">
                              <a:effectLst/>
                            </a:rPr>
                            <a:t>max</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65125" algn="dec"/>
                            </a:tabLst>
                          </a:pPr>
                          <a:r>
                            <a:rPr lang="en-US" sz="1100" kern="100">
                              <a:effectLst/>
                            </a:rPr>
                            <a:t>1.000000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313055" algn="dec"/>
                            </a:tabLst>
                          </a:pPr>
                          <a:r>
                            <a:rPr lang="en-US" sz="1100" kern="100" dirty="0">
                              <a:effectLst/>
                            </a:rPr>
                            <a:t>1.000000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0701636"/>
                      </a:ext>
                    </a:extLst>
                  </a:tr>
                </a:tbl>
              </a:graphicData>
            </a:graphic>
          </p:graphicFrame>
        </mc:Fallback>
      </mc:AlternateContent>
    </p:spTree>
    <p:extLst>
      <p:ext uri="{BB962C8B-B14F-4D97-AF65-F5344CB8AC3E}">
        <p14:creationId xmlns:p14="http://schemas.microsoft.com/office/powerpoint/2010/main" val="2703472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5329-6D78-EC44-B91F-648F18B8FA51}"/>
              </a:ext>
            </a:extLst>
          </p:cNvPr>
          <p:cNvSpPr>
            <a:spLocks noGrp="1"/>
          </p:cNvSpPr>
          <p:nvPr>
            <p:ph type="title"/>
          </p:nvPr>
        </p:nvSpPr>
        <p:spPr/>
        <p:txBody>
          <a:bodyPr/>
          <a:lstStyle/>
          <a:p>
            <a:r>
              <a:rPr lang="en-US" dirty="0"/>
              <a:t>Models – K Nearest Neighbors Bias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50B8B09-CDD3-331A-7380-49547196EB96}"/>
                  </a:ext>
                </a:extLst>
              </p:cNvPr>
              <p:cNvSpPr>
                <a:spLocks noGrp="1"/>
              </p:cNvSpPr>
              <p:nvPr>
                <p:ph idx="1"/>
              </p:nvPr>
            </p:nvSpPr>
            <p:spPr/>
            <p:txBody>
              <a:bodyPr>
                <a:normAutofit fontScale="92500" lnSpcReduction="10000"/>
              </a:bodyPr>
              <a:lstStyle/>
              <a:p>
                <a:pPr marL="228600" marR="0">
                  <a:lnSpc>
                    <a:spcPct val="107000"/>
                  </a:lnSpc>
                  <a:spcBef>
                    <a:spcPts val="0"/>
                  </a:spcBef>
                  <a:spcAft>
                    <a:spcPts val="0"/>
                  </a:spcAft>
                </a:pPr>
                <a:r>
                  <a:rPr lang="en-US" sz="1400" kern="100" dirty="0">
                    <a:effectLst/>
                    <a:ea typeface="Calibri" panose="020F0502020204030204" pitchFamily="34" charset="0"/>
                    <a:cs typeface="Times New Roman" panose="02020603050405020304" pitchFamily="18" charset="0"/>
                  </a:rPr>
                  <a:t>To address this bias, we implemented the Grid Search optimization method to find the optimal </a:t>
                </a:r>
                <a14:m>
                  <m:oMath xmlns:m="http://schemas.openxmlformats.org/officeDocument/2006/math">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US" sz="1400" kern="100" dirty="0">
                    <a:effectLst/>
                    <a:ea typeface="Calibri" panose="020F0502020204030204" pitchFamily="34" charset="0"/>
                    <a:cs typeface="Times New Roman" panose="02020603050405020304" pitchFamily="18" charset="0"/>
                  </a:rPr>
                  <a:t> value for our KNN model. </a:t>
                </a:r>
              </a:p>
              <a:p>
                <a:pPr lvl="1">
                  <a:lnSpc>
                    <a:spcPct val="107000"/>
                  </a:lnSpc>
                  <a:spcBef>
                    <a:spcPts val="0"/>
                  </a:spcBef>
                </a:pPr>
                <a:r>
                  <a:rPr lang="en-US" sz="1400" kern="100" dirty="0">
                    <a:effectLst/>
                    <a:ea typeface="Calibri" panose="020F0502020204030204" pitchFamily="34" charset="0"/>
                    <a:cs typeface="Times New Roman" panose="02020603050405020304" pitchFamily="18" charset="0"/>
                  </a:rPr>
                  <a:t>Grid Search is an “automated hyperparameter-tuning method” that uses a </a:t>
                </a:r>
                <a14:m>
                  <m:oMath xmlns:m="http://schemas.openxmlformats.org/officeDocument/2006/math">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US" sz="1400" kern="100" dirty="0">
                    <a:effectLst/>
                    <a:ea typeface="Calibri" panose="020F0502020204030204" pitchFamily="34" charset="0"/>
                    <a:cs typeface="Times New Roman" panose="02020603050405020304" pitchFamily="18" charset="0"/>
                  </a:rPr>
                  <a:t>-fold cross-validation process to “brute-force” through a range of parameters using a nested for-loop approach to find the optimal combination for a given model [</a:t>
                </a:r>
                <a:r>
                  <a:rPr lang="en-US" sz="1400" u="sng" kern="100" dirty="0">
                    <a:solidFill>
                      <a:srgbClr val="0563C1"/>
                    </a:solidFill>
                    <a:effectLst/>
                    <a:ea typeface="Calibri" panose="020F0502020204030204" pitchFamily="34" charset="0"/>
                    <a:cs typeface="Times New Roman" panose="02020603050405020304" pitchFamily="18" charset="0"/>
                    <a:hlinkClick r:id="rId2" action="ppaction://hlinkfile"/>
                  </a:rPr>
                  <a:t>HPT</a:t>
                </a:r>
                <a:r>
                  <a:rPr lang="en-US" sz="1400" kern="100" dirty="0">
                    <a:effectLst/>
                    <a:ea typeface="Calibri" panose="020F0502020204030204" pitchFamily="34" charset="0"/>
                    <a:cs typeface="Times New Roman" panose="02020603050405020304" pitchFamily="18" charset="0"/>
                  </a:rPr>
                  <a:t>]. </a:t>
                </a:r>
              </a:p>
              <a:p>
                <a:pPr lvl="1">
                  <a:lnSpc>
                    <a:spcPct val="107000"/>
                  </a:lnSpc>
                  <a:spcBef>
                    <a:spcPts val="0"/>
                  </a:spcBef>
                </a:pPr>
                <a:r>
                  <a:rPr lang="en-US" sz="1400" kern="100" dirty="0">
                    <a:effectLst/>
                    <a:ea typeface="Calibri" panose="020F0502020204030204" pitchFamily="34" charset="0"/>
                    <a:cs typeface="Times New Roman" panose="02020603050405020304" pitchFamily="18" charset="0"/>
                  </a:rPr>
                  <a:t>The dataset is divided into equal subsets for each iteration of the loop, with one subset reserved for training and the rest for testing. </a:t>
                </a:r>
              </a:p>
              <a:p>
                <a:pPr marL="228600" marR="0">
                  <a:lnSpc>
                    <a:spcPct val="107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The average accuracy score is then calculated across all cross-validation folds, and the best </a:t>
                </a:r>
                <a14:m>
                  <m:oMath xmlns:m="http://schemas.openxmlformats.org/officeDocument/2006/math">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n-US" sz="1400" kern="100" dirty="0">
                    <a:effectLst/>
                    <a:ea typeface="Calibri" panose="020F0502020204030204" pitchFamily="34" charset="0"/>
                    <a:cs typeface="Times New Roman" panose="02020603050405020304" pitchFamily="18" charset="0"/>
                  </a:rPr>
                  <a:t> value is used to train our new model. </a:t>
                </a:r>
              </a:p>
              <a:p>
                <a:pPr marL="228600" marR="0">
                  <a:lnSpc>
                    <a:spcPct val="107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To accomplish this, we employed the </a:t>
                </a:r>
                <a14:m>
                  <m:oMath xmlns:m="http://schemas.openxmlformats.org/officeDocument/2006/math">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𝐺𝑟𝑖𝑑𝑆𝑒𝑎𝑟𝑐h𝐶𝑉</m:t>
                    </m:r>
                  </m:oMath>
                </a14:m>
                <a:r>
                  <a:rPr lang="en-US" sz="1400" kern="100" dirty="0">
                    <a:effectLst/>
                    <a:ea typeface="Calibri" panose="020F0502020204030204" pitchFamily="34" charset="0"/>
                    <a:cs typeface="Times New Roman" panose="02020603050405020304" pitchFamily="18" charset="0"/>
                  </a:rPr>
                  <a:t> function from the </a:t>
                </a:r>
                <a14:m>
                  <m:oMath xmlns:m="http://schemas.openxmlformats.org/officeDocument/2006/math">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𝑠𝑘𝑙𝑒𝑎𝑟𝑛</m:t>
                    </m:r>
                  </m:oMath>
                </a14:m>
                <a:r>
                  <a:rPr lang="en-US" sz="1400" kern="100" dirty="0">
                    <a:effectLst/>
                    <a:ea typeface="Calibri" panose="020F0502020204030204" pitchFamily="34" charset="0"/>
                    <a:cs typeface="Times New Roman" panose="02020603050405020304" pitchFamily="18" charset="0"/>
                  </a:rPr>
                  <a:t> library and defined an upper limit of 15 for the search space due to its computationally expensive nature. </a:t>
                </a:r>
              </a:p>
              <a:p>
                <a:pPr lvl="1">
                  <a:lnSpc>
                    <a:spcPct val="107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While this technique improved our KNN accuracy score by 8.39% to 95.04%., successfully classifying 117 instances of spam, it remains limited in its Spam v Ham classification abilities compared to other classification algorithms.</a:t>
                </a:r>
              </a:p>
              <a:p>
                <a:r>
                  <a:rPr lang="en-US" sz="1400" dirty="0">
                    <a:effectLst/>
                    <a:ea typeface="Calibri" panose="020F0502020204030204" pitchFamily="34" charset="0"/>
                  </a:rPr>
                  <a:t>Our models show that due to the high computational cost and sensitivity to bias, KNN is unsuitable for large datasets with many features, such as those typically encountered in spam filtering. </a:t>
                </a:r>
              </a:p>
              <a:p>
                <a:pPr lvl="1"/>
                <a:r>
                  <a:rPr lang="en-US" sz="1400" dirty="0">
                    <a:effectLst/>
                    <a:ea typeface="Calibri" panose="020F0502020204030204" pitchFamily="34" charset="0"/>
                  </a:rPr>
                  <a:t>For example, since KNN uses the Euclidean algorithm to calculate the distance between observations, As the number of features increases, the distance calculation becomes more “computationally complex,” reaching “exponential time [and] could lead to computational explosions [</a:t>
                </a:r>
                <a:r>
                  <a:rPr lang="en-US" sz="1400" u="sng" dirty="0">
                    <a:solidFill>
                      <a:srgbClr val="0563C1"/>
                    </a:solidFill>
                    <a:effectLst/>
                    <a:ea typeface="Calibri" panose="020F0502020204030204" pitchFamily="34" charset="0"/>
                    <a:cs typeface="Times New Roman" panose="02020603050405020304" pitchFamily="18" charset="0"/>
                    <a:hlinkClick r:id="rId3" action="ppaction://hlinkfile"/>
                  </a:rPr>
                  <a:t>MLA</a:t>
                </a:r>
                <a:r>
                  <a:rPr lang="en-US" sz="1400" dirty="0">
                    <a:effectLst/>
                    <a:ea typeface="Calibri" panose="020F0502020204030204" pitchFamily="34" charset="0"/>
                  </a:rPr>
                  <a:t>].” </a:t>
                </a:r>
              </a:p>
              <a:p>
                <a:pPr lvl="1"/>
                <a:r>
                  <a:rPr lang="en-US" sz="1400" dirty="0">
                    <a:effectLst/>
                    <a:ea typeface="Calibri" panose="020F0502020204030204" pitchFamily="34" charset="0"/>
                  </a:rPr>
                  <a:t>This can result in a curse of dimensionality, where the increase of features disproportionately and dramatically reduce the model’s performance.</a:t>
                </a:r>
                <a:endParaRPr lang="en-US" sz="1400" dirty="0"/>
              </a:p>
            </p:txBody>
          </p:sp>
        </mc:Choice>
        <mc:Fallback xmlns="">
          <p:sp>
            <p:nvSpPr>
              <p:cNvPr id="5" name="Content Placeholder 4">
                <a:extLst>
                  <a:ext uri="{FF2B5EF4-FFF2-40B4-BE49-F238E27FC236}">
                    <a16:creationId xmlns:a16="http://schemas.microsoft.com/office/drawing/2014/main" id="{550B8B09-CDD3-331A-7380-49547196EB96}"/>
                  </a:ext>
                </a:extLst>
              </p:cNvPr>
              <p:cNvSpPr>
                <a:spLocks noGrp="1" noRot="1" noChangeAspect="1" noMove="1" noResize="1" noEditPoints="1" noAdjustHandles="1" noChangeArrowheads="1" noChangeShapeType="1" noTextEdit="1"/>
              </p:cNvSpPr>
              <p:nvPr>
                <p:ph idx="1"/>
              </p:nvPr>
            </p:nvSpPr>
            <p:spPr>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7709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B81D-D379-6E7F-44BD-18AB4239719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4D29064-F8E4-28FC-FC06-2D5A13D40A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0384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24C4-225F-6405-63C9-82E1FC7C3A4B}"/>
              </a:ext>
            </a:extLst>
          </p:cNvPr>
          <p:cNvSpPr>
            <a:spLocks noGrp="1"/>
          </p:cNvSpPr>
          <p:nvPr>
            <p:ph type="title"/>
          </p:nvPr>
        </p:nvSpPr>
        <p:spPr/>
        <p:txBody>
          <a:bodyPr/>
          <a:lstStyle/>
          <a:p>
            <a:r>
              <a:rPr lang="en-US" dirty="0"/>
              <a:t>Project Objective</a:t>
            </a:r>
          </a:p>
        </p:txBody>
      </p:sp>
      <p:sp>
        <p:nvSpPr>
          <p:cNvPr id="6" name="Text Placeholder 5">
            <a:extLst>
              <a:ext uri="{FF2B5EF4-FFF2-40B4-BE49-F238E27FC236}">
                <a16:creationId xmlns:a16="http://schemas.microsoft.com/office/drawing/2014/main" id="{90A1F86D-865C-7DE2-4EED-51661E05F883}"/>
              </a:ext>
            </a:extLst>
          </p:cNvPr>
          <p:cNvSpPr>
            <a:spLocks noGrp="1"/>
          </p:cNvSpPr>
          <p:nvPr>
            <p:ph idx="1"/>
          </p:nvPr>
        </p:nvSpPr>
        <p:spPr>
          <a:xfrm>
            <a:off x="1141412" y="1757082"/>
            <a:ext cx="9905999" cy="4034119"/>
          </a:xfrm>
        </p:spPr>
        <p:txBody>
          <a:bodyPr numCol="1">
            <a:noAutofit/>
          </a:bodyPr>
          <a:lstStyle/>
          <a:p>
            <a:r>
              <a:rPr lang="en-US" sz="1800" kern="100" dirty="0">
                <a:effectLst/>
                <a:ea typeface="Calibri" panose="020F0502020204030204" pitchFamily="34" charset="0"/>
                <a:cs typeface="Times New Roman" panose="02020603050405020304" pitchFamily="18" charset="0"/>
              </a:rPr>
              <a:t>Our study aims to make a valuable contribution to the discussion on the most effective machine learning algorithm for identifying and filtering out spam messages in SMS communication.</a:t>
            </a:r>
          </a:p>
          <a:p>
            <a:r>
              <a:rPr lang="en-US" sz="1800" kern="100" dirty="0">
                <a:effectLst/>
                <a:ea typeface="Calibri" panose="020F0502020204030204" pitchFamily="34" charset="0"/>
                <a:cs typeface="Times New Roman" panose="02020603050405020304" pitchFamily="18" charset="0"/>
              </a:rPr>
              <a:t>To achieve this, we will explore different methods of detecting spam using an open-source dataset from Kaggle and the Python programming language for preprocessing, training, testing, and analysis.</a:t>
            </a:r>
          </a:p>
          <a:p>
            <a:r>
              <a:rPr lang="en-US" sz="1800" kern="100" dirty="0">
                <a:effectLst/>
                <a:ea typeface="Calibri" panose="020F0502020204030204" pitchFamily="34" charset="0"/>
                <a:cs typeface="Times New Roman" panose="02020603050405020304" pitchFamily="18" charset="0"/>
              </a:rPr>
              <a:t>We will focus on three primary models</a:t>
            </a:r>
          </a:p>
          <a:p>
            <a:pPr lvl="1"/>
            <a:r>
              <a:rPr lang="en-US" sz="1800" kern="100" dirty="0">
                <a:effectLst/>
                <a:ea typeface="Calibri" panose="020F0502020204030204" pitchFamily="34" charset="0"/>
                <a:cs typeface="Times New Roman" panose="02020603050405020304" pitchFamily="18" charset="0"/>
              </a:rPr>
              <a:t>Naïve Bayes</a:t>
            </a:r>
          </a:p>
          <a:p>
            <a:pPr lvl="1"/>
            <a:r>
              <a:rPr lang="en-US" sz="1800" kern="100" dirty="0">
                <a:effectLst/>
                <a:ea typeface="Calibri" panose="020F0502020204030204" pitchFamily="34" charset="0"/>
                <a:cs typeface="Times New Roman" panose="02020603050405020304" pitchFamily="18" charset="0"/>
              </a:rPr>
              <a:t>Decision Trees/Random Forests</a:t>
            </a:r>
          </a:p>
          <a:p>
            <a:pPr lvl="1"/>
            <a:r>
              <a:rPr lang="en-US" sz="1800" kern="100" dirty="0">
                <a:effectLst/>
                <a:ea typeface="Calibri" panose="020F0502020204030204" pitchFamily="34" charset="0"/>
                <a:cs typeface="Times New Roman" panose="02020603050405020304" pitchFamily="18" charset="0"/>
              </a:rPr>
              <a:t>K-Nearest Neighbors (KNN)</a:t>
            </a:r>
          </a:p>
          <a:p>
            <a:r>
              <a:rPr lang="en-US" sz="1800" kern="100" dirty="0">
                <a:ea typeface="Calibri" panose="020F0502020204030204" pitchFamily="34" charset="0"/>
                <a:cs typeface="Times New Roman" panose="02020603050405020304" pitchFamily="18" charset="0"/>
              </a:rPr>
              <a:t>P</a:t>
            </a:r>
            <a:r>
              <a:rPr lang="en-US" sz="1800" kern="100" dirty="0">
                <a:effectLst/>
                <a:ea typeface="Calibri" panose="020F0502020204030204" pitchFamily="34" charset="0"/>
                <a:cs typeface="Times New Roman" panose="02020603050405020304" pitchFamily="18" charset="0"/>
              </a:rPr>
              <a:t>rovide a comprehensive comparison of their performance metrics to determine the best approach for accurate classification.</a:t>
            </a:r>
          </a:p>
          <a:p>
            <a:r>
              <a:rPr lang="en-US" sz="1800" kern="100" dirty="0">
                <a:effectLst/>
                <a:ea typeface="Calibri" panose="020F0502020204030204" pitchFamily="34" charset="0"/>
                <a:cs typeface="Times New Roman" panose="02020603050405020304" pitchFamily="18" charset="0"/>
              </a:rPr>
              <a:t>Through our rigorous testing and analysis, we aim to contribute to the ongoing efforts to improve cyber security and help prevent spam messages from causing harm.</a:t>
            </a:r>
          </a:p>
        </p:txBody>
      </p:sp>
    </p:spTree>
    <p:extLst>
      <p:ext uri="{BB962C8B-B14F-4D97-AF65-F5344CB8AC3E}">
        <p14:creationId xmlns:p14="http://schemas.microsoft.com/office/powerpoint/2010/main" val="2584861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6C94-F00C-26A8-C8B3-B3C78FF00C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B543DF7-D509-068C-409D-EF4C6C7B04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820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91A8-E1E8-4896-EA4D-ABDB07074F3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2B9A1AC-0498-501D-C3E4-303815BB1A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3045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9E52-319A-4E1E-1799-741DF928DE96}"/>
              </a:ext>
            </a:extLst>
          </p:cNvPr>
          <p:cNvSpPr>
            <a:spLocks noGrp="1"/>
          </p:cNvSpPr>
          <p:nvPr>
            <p:ph type="title"/>
          </p:nvPr>
        </p:nvSpPr>
        <p:spPr/>
        <p:txBody>
          <a:bodyPr/>
          <a:lstStyle/>
          <a:p>
            <a:r>
              <a:rPr lang="en-US" dirty="0"/>
              <a:t>Background</a:t>
            </a:r>
          </a:p>
        </p:txBody>
      </p:sp>
      <p:sp>
        <p:nvSpPr>
          <p:cNvPr id="11" name="Content Placeholder 10">
            <a:extLst>
              <a:ext uri="{FF2B5EF4-FFF2-40B4-BE49-F238E27FC236}">
                <a16:creationId xmlns:a16="http://schemas.microsoft.com/office/drawing/2014/main" id="{383A9A44-6AA7-F4E9-15F7-ADF828E95F37}"/>
              </a:ext>
            </a:extLst>
          </p:cNvPr>
          <p:cNvSpPr>
            <a:spLocks noGrp="1"/>
          </p:cNvSpPr>
          <p:nvPr>
            <p:ph sz="half" idx="1"/>
          </p:nvPr>
        </p:nvSpPr>
        <p:spPr/>
        <p:txBody>
          <a:bodyPr>
            <a:normAutofit fontScale="92500" lnSpcReduction="20000"/>
          </a:bodyPr>
          <a:lstStyle/>
          <a:p>
            <a:r>
              <a:rPr lang="en-US" dirty="0"/>
              <a:t>Technology has advanced rapidly and with that advancement comes many benefits such as email or SMS messages.</a:t>
            </a:r>
          </a:p>
          <a:p>
            <a:r>
              <a:rPr lang="en-US" dirty="0"/>
              <a:t>Unfortunately, these systems can be abused by marketers or threat actors via the use of spam or malware. </a:t>
            </a:r>
          </a:p>
          <a:p>
            <a:r>
              <a:rPr lang="en-US" dirty="0"/>
              <a:t>Spam is unwanted or unsolicited digital communication that gets sent out in bulk. </a:t>
            </a:r>
          </a:p>
          <a:p>
            <a:r>
              <a:rPr lang="en-US" dirty="0"/>
              <a:t>Threat actors leverage spam methods to send out mass emails or SMS messages as phishing attempts in an effort to obtain PII (personally identifiable information), credit information, and/or unauthorized system access using spam or malware.</a:t>
            </a:r>
          </a:p>
        </p:txBody>
      </p:sp>
      <p:pic>
        <p:nvPicPr>
          <p:cNvPr id="14" name="Content Placeholder 13">
            <a:extLst>
              <a:ext uri="{FF2B5EF4-FFF2-40B4-BE49-F238E27FC236}">
                <a16:creationId xmlns:a16="http://schemas.microsoft.com/office/drawing/2014/main" id="{74627C2E-C14C-E4DD-86A4-6F1EB8756A8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34249" y="1825625"/>
            <a:ext cx="3718927" cy="3532981"/>
          </a:xfrm>
        </p:spPr>
      </p:pic>
    </p:spTree>
    <p:extLst>
      <p:ext uri="{BB962C8B-B14F-4D97-AF65-F5344CB8AC3E}">
        <p14:creationId xmlns:p14="http://schemas.microsoft.com/office/powerpoint/2010/main" val="311260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81E0-0C8F-ACDD-8C33-21850A83E18E}"/>
              </a:ext>
            </a:extLst>
          </p:cNvPr>
          <p:cNvSpPr>
            <a:spLocks noGrp="1"/>
          </p:cNvSpPr>
          <p:nvPr>
            <p:ph type="title"/>
          </p:nvPr>
        </p:nvSpPr>
        <p:spPr/>
        <p:txBody>
          <a:bodyPr/>
          <a:lstStyle/>
          <a:p>
            <a:r>
              <a:rPr lang="en-US" dirty="0"/>
              <a:t>Machine Learning - History</a:t>
            </a:r>
          </a:p>
        </p:txBody>
      </p:sp>
      <p:pic>
        <p:nvPicPr>
          <p:cNvPr id="6" name="Content Placeholder 5">
            <a:extLst>
              <a:ext uri="{FF2B5EF4-FFF2-40B4-BE49-F238E27FC236}">
                <a16:creationId xmlns:a16="http://schemas.microsoft.com/office/drawing/2014/main" id="{AA1BA6B3-ABFF-ECCC-EEFB-78F1AF67F845}"/>
              </a:ext>
            </a:extLst>
          </p:cNvPr>
          <p:cNvPicPr>
            <a:picLocks noGrp="1" noChangeAspect="1"/>
          </p:cNvPicPr>
          <p:nvPr>
            <p:ph sz="half"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20081" y="2542381"/>
            <a:ext cx="3048000" cy="2438400"/>
          </a:xfrm>
        </p:spPr>
      </p:pic>
      <p:sp>
        <p:nvSpPr>
          <p:cNvPr id="4" name="Content Placeholder 3">
            <a:extLst>
              <a:ext uri="{FF2B5EF4-FFF2-40B4-BE49-F238E27FC236}">
                <a16:creationId xmlns:a16="http://schemas.microsoft.com/office/drawing/2014/main" id="{17A3453B-0454-1C25-CB15-D33FAB4CD391}"/>
              </a:ext>
            </a:extLst>
          </p:cNvPr>
          <p:cNvSpPr>
            <a:spLocks noGrp="1"/>
          </p:cNvSpPr>
          <p:nvPr>
            <p:ph sz="half" idx="2"/>
          </p:nvPr>
        </p:nvSpPr>
        <p:spPr/>
        <p:txBody>
          <a:bodyPr>
            <a:normAutofit/>
          </a:bodyPr>
          <a:lstStyle/>
          <a:p>
            <a:r>
              <a:rPr lang="en-US" dirty="0"/>
              <a:t>Machine learning (ML) is a field of computer science that dates back as early as the 1940’s which researchers first began exploring ways to teach computers to learn from data.</a:t>
            </a:r>
          </a:p>
          <a:p>
            <a:r>
              <a:rPr lang="en-US" dirty="0"/>
              <a:t>Machine Learning was created to help process these large amounts of data, many of which are too vast for humans to process efficiently.</a:t>
            </a:r>
          </a:p>
          <a:p>
            <a:endParaRPr lang="en-US" dirty="0"/>
          </a:p>
        </p:txBody>
      </p:sp>
    </p:spTree>
    <p:extLst>
      <p:ext uri="{BB962C8B-B14F-4D97-AF65-F5344CB8AC3E}">
        <p14:creationId xmlns:p14="http://schemas.microsoft.com/office/powerpoint/2010/main" val="77975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C3EF-3451-DDC4-3065-007985174D0C}"/>
              </a:ext>
            </a:extLst>
          </p:cNvPr>
          <p:cNvSpPr>
            <a:spLocks noGrp="1"/>
          </p:cNvSpPr>
          <p:nvPr>
            <p:ph type="title"/>
          </p:nvPr>
        </p:nvSpPr>
        <p:spPr/>
        <p:txBody>
          <a:bodyPr/>
          <a:lstStyle/>
          <a:p>
            <a:r>
              <a:rPr lang="en-US" dirty="0"/>
              <a:t>Machine Learning - Strengths</a:t>
            </a:r>
          </a:p>
        </p:txBody>
      </p:sp>
      <p:sp>
        <p:nvSpPr>
          <p:cNvPr id="3" name="Content Placeholder 2">
            <a:extLst>
              <a:ext uri="{FF2B5EF4-FFF2-40B4-BE49-F238E27FC236}">
                <a16:creationId xmlns:a16="http://schemas.microsoft.com/office/drawing/2014/main" id="{20D17220-C921-BB98-7BF5-57A29D442329}"/>
              </a:ext>
            </a:extLst>
          </p:cNvPr>
          <p:cNvSpPr>
            <a:spLocks noGrp="1"/>
          </p:cNvSpPr>
          <p:nvPr>
            <p:ph idx="1"/>
          </p:nvPr>
        </p:nvSpPr>
        <p:spPr/>
        <p:txBody>
          <a:bodyPr>
            <a:normAutofit/>
          </a:bodyPr>
          <a:lstStyle/>
          <a:p>
            <a:r>
              <a:rPr lang="en-US" dirty="0"/>
              <a:t>Machine learning’s strength within it’s machine learning algorithms.</a:t>
            </a:r>
          </a:p>
          <a:p>
            <a:r>
              <a:rPr lang="en-US" dirty="0"/>
              <a:t>These algorithms allow machine learning to automatically learn from data, identify patterns, and make predictions without the need to being explicitly programmed.</a:t>
            </a:r>
          </a:p>
          <a:p>
            <a:r>
              <a:rPr lang="en-US" dirty="0">
                <a:effectLst/>
                <a:ea typeface="Calibri" panose="020F0502020204030204" pitchFamily="34" charset="0"/>
              </a:rPr>
              <a:t>When these algorithms are given large datasets to analyze, they are able to identify underlying patterns and make predictions based on new, unseen data.</a:t>
            </a:r>
            <a:endParaRPr lang="en-US" dirty="0"/>
          </a:p>
          <a:p>
            <a:endParaRPr lang="en-US" dirty="0"/>
          </a:p>
        </p:txBody>
      </p:sp>
    </p:spTree>
    <p:extLst>
      <p:ext uri="{BB962C8B-B14F-4D97-AF65-F5344CB8AC3E}">
        <p14:creationId xmlns:p14="http://schemas.microsoft.com/office/powerpoint/2010/main" val="52402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B932-3330-15BF-1E98-296C6C5FACD8}"/>
              </a:ext>
            </a:extLst>
          </p:cNvPr>
          <p:cNvSpPr>
            <a:spLocks noGrp="1"/>
          </p:cNvSpPr>
          <p:nvPr>
            <p:ph type="title"/>
          </p:nvPr>
        </p:nvSpPr>
        <p:spPr/>
        <p:txBody>
          <a:bodyPr/>
          <a:lstStyle/>
          <a:p>
            <a:r>
              <a:rPr lang="en-US" dirty="0"/>
              <a:t>Machine Learning In Cyber Security</a:t>
            </a:r>
          </a:p>
        </p:txBody>
      </p:sp>
      <p:sp>
        <p:nvSpPr>
          <p:cNvPr id="3" name="Content Placeholder 2">
            <a:extLst>
              <a:ext uri="{FF2B5EF4-FFF2-40B4-BE49-F238E27FC236}">
                <a16:creationId xmlns:a16="http://schemas.microsoft.com/office/drawing/2014/main" id="{7E2E1964-6D9E-72E9-0817-979CBBA989BF}"/>
              </a:ext>
            </a:extLst>
          </p:cNvPr>
          <p:cNvSpPr>
            <a:spLocks noGrp="1"/>
          </p:cNvSpPr>
          <p:nvPr>
            <p:ph idx="1"/>
          </p:nvPr>
        </p:nvSpPr>
        <p:spPr/>
        <p:txBody>
          <a:bodyPr>
            <a:normAutofit/>
          </a:bodyPr>
          <a:lstStyle/>
          <a:p>
            <a:r>
              <a:rPr lang="en-US" dirty="0">
                <a:ea typeface="Calibri" panose="020F0502020204030204" pitchFamily="34" charset="0"/>
              </a:rPr>
              <a:t>Leveraging the ability</a:t>
            </a:r>
            <a:r>
              <a:rPr lang="en-US" dirty="0">
                <a:effectLst/>
                <a:ea typeface="Calibri" panose="020F0502020204030204" pitchFamily="34" charset="0"/>
              </a:rPr>
              <a:t> to learn and adapt to new data makes machine learning particularly versatile and ideal for the constantly evolving nature of Cyber Security. </a:t>
            </a:r>
          </a:p>
          <a:p>
            <a:r>
              <a:rPr lang="en-US" dirty="0">
                <a:ea typeface="Calibri" panose="020F0502020204030204" pitchFamily="34" charset="0"/>
              </a:rPr>
              <a:t>H</a:t>
            </a:r>
            <a:r>
              <a:rPr lang="en-US" dirty="0">
                <a:effectLst/>
                <a:ea typeface="Calibri" panose="020F0502020204030204" pitchFamily="34" charset="0"/>
              </a:rPr>
              <a:t>istorically, rule-based systems were the primary method of detecting threats.</a:t>
            </a:r>
          </a:p>
          <a:p>
            <a:r>
              <a:rPr lang="en-US" dirty="0">
                <a:effectLst/>
                <a:ea typeface="Calibri" panose="020F0502020204030204" pitchFamily="34" charset="0"/>
              </a:rPr>
              <a:t>These methods often struggle to identify new and emerging threats, as they rely on pre-defined rule sets that can be easily exploited.</a:t>
            </a:r>
          </a:p>
          <a:p>
            <a:r>
              <a:rPr lang="en-US" dirty="0">
                <a:ea typeface="Calibri" panose="020F0502020204030204" pitchFamily="34" charset="0"/>
              </a:rPr>
              <a:t>T</a:t>
            </a:r>
            <a:r>
              <a:rPr lang="en-US" dirty="0">
                <a:effectLst/>
                <a:ea typeface="Calibri" panose="020F0502020204030204" pitchFamily="34" charset="0"/>
              </a:rPr>
              <a:t>he adaptability of machine learning algorithms enables them to identify anomalies that rule-based methods fall short.</a:t>
            </a:r>
            <a:endParaRPr lang="en-US" dirty="0"/>
          </a:p>
        </p:txBody>
      </p:sp>
    </p:spTree>
    <p:extLst>
      <p:ext uri="{BB962C8B-B14F-4D97-AF65-F5344CB8AC3E}">
        <p14:creationId xmlns:p14="http://schemas.microsoft.com/office/powerpoint/2010/main" val="280824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5AEA-87DB-0133-549E-1B1997E33052}"/>
              </a:ext>
            </a:extLst>
          </p:cNvPr>
          <p:cNvSpPr>
            <a:spLocks noGrp="1"/>
          </p:cNvSpPr>
          <p:nvPr>
            <p:ph type="title"/>
          </p:nvPr>
        </p:nvSpPr>
        <p:spPr/>
        <p:txBody>
          <a:bodyPr/>
          <a:lstStyle/>
          <a:p>
            <a:r>
              <a:rPr lang="en-US" dirty="0"/>
              <a:t>Machine Learning in Cyber Security - Threats</a:t>
            </a:r>
          </a:p>
        </p:txBody>
      </p:sp>
      <p:sp>
        <p:nvSpPr>
          <p:cNvPr id="3" name="Content Placeholder 2">
            <a:extLst>
              <a:ext uri="{FF2B5EF4-FFF2-40B4-BE49-F238E27FC236}">
                <a16:creationId xmlns:a16="http://schemas.microsoft.com/office/drawing/2014/main" id="{6CEB737F-CE18-3B65-48A5-5DD83F75E96B}"/>
              </a:ext>
            </a:extLst>
          </p:cNvPr>
          <p:cNvSpPr>
            <a:spLocks noGrp="1"/>
          </p:cNvSpPr>
          <p:nvPr>
            <p:ph sz="half" idx="1"/>
          </p:nvPr>
        </p:nvSpPr>
        <p:spPr/>
        <p:txBody>
          <a:bodyPr>
            <a:normAutofit fontScale="92500" lnSpcReduction="20000"/>
          </a:bodyPr>
          <a:lstStyle/>
          <a:p>
            <a:r>
              <a:rPr lang="en-US" dirty="0"/>
              <a:t>An example of ML's superiority over rule-based systems can be seen in the context of spam detection.</a:t>
            </a:r>
          </a:p>
          <a:p>
            <a:r>
              <a:rPr lang="en-US" dirty="0"/>
              <a:t>Spam emails and text messages are a major threat to cyber security and have many malicious intentions, including illegally accessing confidential data such as passwords and other important identifiers, spreading malicious software with harmful links or attachments.</a:t>
            </a:r>
          </a:p>
          <a:p>
            <a:r>
              <a:rPr lang="en-US" dirty="0"/>
              <a:t>By leveraging machine learning we can now lower the attack surface by effectively detecting spam attempts thus minimizing exposure to spam or potential phishing attempts.</a:t>
            </a:r>
          </a:p>
        </p:txBody>
      </p:sp>
      <p:pic>
        <p:nvPicPr>
          <p:cNvPr id="6" name="Content Placeholder 5">
            <a:extLst>
              <a:ext uri="{FF2B5EF4-FFF2-40B4-BE49-F238E27FC236}">
                <a16:creationId xmlns:a16="http://schemas.microsoft.com/office/drawing/2014/main" id="{68E1E2D6-FA97-1D93-1E0E-66BBDCCBB004}"/>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02363" y="2335871"/>
            <a:ext cx="5065712" cy="2851421"/>
          </a:xfrm>
        </p:spPr>
      </p:pic>
    </p:spTree>
    <p:extLst>
      <p:ext uri="{BB962C8B-B14F-4D97-AF65-F5344CB8AC3E}">
        <p14:creationId xmlns:p14="http://schemas.microsoft.com/office/powerpoint/2010/main" val="358161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2EB8-017E-EE84-0B28-2D7DE4F04223}"/>
              </a:ext>
            </a:extLst>
          </p:cNvPr>
          <p:cNvSpPr>
            <a:spLocks noGrp="1"/>
          </p:cNvSpPr>
          <p:nvPr>
            <p:ph type="title"/>
          </p:nvPr>
        </p:nvSpPr>
        <p:spPr/>
        <p:txBody>
          <a:bodyPr>
            <a:normAutofit fontScale="90000"/>
          </a:bodyPr>
          <a:lstStyle/>
          <a:p>
            <a:r>
              <a:rPr lang="en-US" dirty="0"/>
              <a:t>Machine Learning in Cyber Security – </a:t>
            </a:r>
            <a:br>
              <a:rPr lang="en-US" dirty="0"/>
            </a:br>
            <a:r>
              <a:rPr lang="en-US" dirty="0"/>
              <a:t>Spam Identification</a:t>
            </a:r>
          </a:p>
        </p:txBody>
      </p:sp>
      <p:sp>
        <p:nvSpPr>
          <p:cNvPr id="3" name="Content Placeholder 2">
            <a:extLst>
              <a:ext uri="{FF2B5EF4-FFF2-40B4-BE49-F238E27FC236}">
                <a16:creationId xmlns:a16="http://schemas.microsoft.com/office/drawing/2014/main" id="{CB36428D-5F71-1A5E-7B39-A4A068BE9E47}"/>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lower the amount of spam we receive in an effort to lower the attack surface or amount of spam one receives we must utilize a spam filter which is usually an application or a rules-based system that identifies the difference between a spam message and a legitimate message.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process is typically done by a spam filter application reviewing the email or SMS message for anomalies such as misspelled words, malicious links, and other relevant threats. If it finds any of these issues it will either flag the message as spam or alert the user to verify if the spam is indeed spam.</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understand and compare the best methods for filtering spam messages we have selected SMS datasets in which we will leverage spam vs ham algorithms to classify our SMS messages as spam or legitimate (ham). </a:t>
            </a:r>
          </a:p>
        </p:txBody>
      </p:sp>
    </p:spTree>
    <p:extLst>
      <p:ext uri="{BB962C8B-B14F-4D97-AF65-F5344CB8AC3E}">
        <p14:creationId xmlns:p14="http://schemas.microsoft.com/office/powerpoint/2010/main" val="926686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52</TotalTime>
  <Words>5034</Words>
  <Application>Microsoft Office PowerPoint</Application>
  <PresentationFormat>Widescreen</PresentationFormat>
  <Paragraphs>309</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Calisto MT</vt:lpstr>
      <vt:lpstr>Cambria Math</vt:lpstr>
      <vt:lpstr>Times New Roman</vt:lpstr>
      <vt:lpstr>Wingdings 2</vt:lpstr>
      <vt:lpstr>Slate</vt:lpstr>
      <vt:lpstr>Machine Learning Project</vt:lpstr>
      <vt:lpstr>Overview</vt:lpstr>
      <vt:lpstr>Project Objective</vt:lpstr>
      <vt:lpstr>Background</vt:lpstr>
      <vt:lpstr>Machine Learning - History</vt:lpstr>
      <vt:lpstr>Machine Learning - Strengths</vt:lpstr>
      <vt:lpstr>Machine Learning In Cyber Security</vt:lpstr>
      <vt:lpstr>Machine Learning in Cyber Security - Threats</vt:lpstr>
      <vt:lpstr>Machine Learning in Cyber Security –  Spam Identification</vt:lpstr>
      <vt:lpstr>Machine Learning in Cyber Security –  Spam vs Ham</vt:lpstr>
      <vt:lpstr>Related Work</vt:lpstr>
      <vt:lpstr>Introduction To Our Study</vt:lpstr>
      <vt:lpstr>Methods – Data set information</vt:lpstr>
      <vt:lpstr>Methods – Data Analysis</vt:lpstr>
      <vt:lpstr>Methods – Data Analysis Continued</vt:lpstr>
      <vt:lpstr>Methods – Data Transformation</vt:lpstr>
      <vt:lpstr>Methods – Data Preparation</vt:lpstr>
      <vt:lpstr>Methods - Stopwords</vt:lpstr>
      <vt:lpstr>Methods – Data Preparation </vt:lpstr>
      <vt:lpstr>Methods – Training The Model</vt:lpstr>
      <vt:lpstr>Methods – Training The Model Continued</vt:lpstr>
      <vt:lpstr>Models - Overview</vt:lpstr>
      <vt:lpstr>Model – Naïve Bayes</vt:lpstr>
      <vt:lpstr>Model – Descion Tree</vt:lpstr>
      <vt:lpstr>Mode – Confusion Matrix</vt:lpstr>
      <vt:lpstr>Models – Tree Classifier Performance</vt:lpstr>
      <vt:lpstr>Models – K Nearest Neighbors</vt:lpstr>
      <vt:lpstr>Models – K Nearest Neighbors Bias</vt:lpstr>
      <vt:lpstr>Results</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Robert Chavez</dc:creator>
  <cp:lastModifiedBy>Kiera Conway</cp:lastModifiedBy>
  <cp:revision>4</cp:revision>
  <dcterms:created xsi:type="dcterms:W3CDTF">2023-04-24T22:24:54Z</dcterms:created>
  <dcterms:modified xsi:type="dcterms:W3CDTF">2023-04-25T17:30:36Z</dcterms:modified>
</cp:coreProperties>
</file>