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92" r:id="rId3"/>
    <p:sldId id="302" r:id="rId4"/>
    <p:sldId id="303" r:id="rId5"/>
    <p:sldId id="295" r:id="rId6"/>
    <p:sldId id="296" r:id="rId7"/>
    <p:sldId id="297" r:id="rId8"/>
    <p:sldId id="298" r:id="rId9"/>
    <p:sldId id="299" r:id="rId10"/>
    <p:sldId id="304" r:id="rId11"/>
    <p:sldId id="305"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64"/>
    <a:srgbClr val="CEBEBB"/>
    <a:srgbClr val="A77C70"/>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24697" autoAdjust="0"/>
  </p:normalViewPr>
  <p:slideViewPr>
    <p:cSldViewPr snapToGrid="0" showGuides="1">
      <p:cViewPr varScale="1">
        <p:scale>
          <a:sx n="27" d="100"/>
          <a:sy n="27" d="100"/>
        </p:scale>
        <p:origin x="2562" y="48"/>
      </p:cViewPr>
      <p:guideLst>
        <p:guide orient="horz" pos="2232"/>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algn="ctr">
            <a:lnSpc>
              <a:spcPct val="100000"/>
            </a:lnSpc>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buFont typeface="Arial" panose="020B0604020202020204" pitchFamily="34" charset="0"/>
            <a:buChar char="•"/>
          </a:pPr>
          <a:r>
            <a:rPr lang="en-US" sz="1700" kern="1200" dirty="0">
              <a:solidFill>
                <a:schemeClr val="accent6">
                  <a:lumMod val="20000"/>
                  <a:lumOff val="80000"/>
                </a:schemeClr>
              </a:solidFill>
            </a:rPr>
            <a:t>Nmap</a:t>
          </a:r>
          <a:endParaRPr lang="en-US" sz="1700" kern="1200" dirty="0">
            <a:solidFill>
              <a:schemeClr val="accent6">
                <a:lumMod val="20000"/>
                <a:lumOff val="80000"/>
              </a:schemeClr>
            </a:solidFill>
            <a:latin typeface="Gill Sans MT" panose="020B0502020104020203"/>
            <a:ea typeface="+mn-ea"/>
            <a:cs typeface="+mn-cs"/>
          </a:endParaRP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OpenVAS</a:t>
          </a: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OWASP ZAP</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E3F5EE4D-8795-4B8F-A489-D96038B0A4D6}">
      <dgm:prSet custT="1"/>
      <dgm:spPr/>
      <dgm:t>
        <a:bodyPr/>
        <a:lstStyle/>
        <a:p>
          <a:pPr algn="ctr">
            <a:lnSpc>
              <a:spcPct val="100000"/>
            </a:lnSpc>
            <a:buFont typeface="Arial" panose="020B0604020202020204" pitchFamily="34" charset="0"/>
            <a:buChar char="•"/>
          </a:pPr>
          <a:r>
            <a:rPr lang="en-US" sz="1700" dirty="0">
              <a:solidFill>
                <a:schemeClr val="accent6">
                  <a:lumMod val="20000"/>
                  <a:lumOff val="80000"/>
                </a:schemeClr>
              </a:solidFill>
            </a:rPr>
            <a:t>Wireshark </a:t>
          </a:r>
        </a:p>
      </dgm:t>
    </dgm:pt>
    <dgm:pt modelId="{5646F5C4-BF1B-47F5-A116-D1711FE39861}" type="parTrans" cxnId="{4CCE0CA2-BDD9-41B2-AA3F-80DA06FF513C}">
      <dgm:prSet/>
      <dgm:spPr/>
      <dgm:t>
        <a:bodyPr/>
        <a:lstStyle/>
        <a:p>
          <a:endParaRPr lang="en-US"/>
        </a:p>
      </dgm:t>
    </dgm:pt>
    <dgm:pt modelId="{05D47C89-5CA7-41F6-991B-7166756DF7B7}" type="sibTrans" cxnId="{4CCE0CA2-BDD9-41B2-AA3F-80DA06FF513C}">
      <dgm:prSet/>
      <dgm:spPr/>
      <dgm:t>
        <a:bodyPr/>
        <a:lstStyle/>
        <a:p>
          <a:endParaRPr lang="en-US"/>
        </a:p>
      </dgm:t>
    </dgm:pt>
    <dgm:pt modelId="{A103C20C-0060-408D-88DA-6A979C8BD5E0}">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Nessus </a:t>
          </a:r>
        </a:p>
      </dgm:t>
    </dgm:pt>
    <dgm:pt modelId="{3B58770C-58F3-4F56-A0A8-5833A49514C7}" type="parTrans" cxnId="{57EFF448-CBC9-4D25-9CBF-E1D809586F79}">
      <dgm:prSet/>
      <dgm:spPr/>
      <dgm:t>
        <a:bodyPr/>
        <a:lstStyle/>
        <a:p>
          <a:endParaRPr lang="en-US"/>
        </a:p>
      </dgm:t>
    </dgm:pt>
    <dgm:pt modelId="{ABF63E43-9AD7-4F3F-82AF-57EB1C920123}" type="sibTrans" cxnId="{57EFF448-CBC9-4D25-9CBF-E1D809586F79}">
      <dgm:prSet/>
      <dgm:spPr/>
      <dgm:t>
        <a:bodyPr/>
        <a:lstStyle/>
        <a:p>
          <a:endParaRPr lang="en-US"/>
        </a:p>
      </dgm:t>
    </dgm:pt>
    <dgm:pt modelId="{38A4E18E-7D07-4019-9234-207E9887373F}">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Burp Suite</a:t>
          </a:r>
        </a:p>
      </dgm:t>
    </dgm:pt>
    <dgm:pt modelId="{8A6074B5-14B3-4EE9-85DE-B53009BE70D5}" type="parTrans" cxnId="{59A8C9AE-E69C-4D82-A012-EACD86A357CC}">
      <dgm:prSet/>
      <dgm:spPr/>
      <dgm:t>
        <a:bodyPr/>
        <a:lstStyle/>
        <a:p>
          <a:endParaRPr lang="en-US"/>
        </a:p>
      </dgm:t>
    </dgm:pt>
    <dgm:pt modelId="{C9945185-E370-4740-9F17-1D44C7C7C872}" type="sibTrans" cxnId="{59A8C9AE-E69C-4D82-A012-EACD86A357CC}">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E30E0B63-6ABB-41E4-9473-B5840C48D3EF}" type="presOf" srcId="{A103C20C-0060-408D-88DA-6A979C8BD5E0}" destId="{971E0CBB-675D-4C1D-B787-50FE7AF0CF4E}" srcOrd="0" destOrd="1" presId="urn:microsoft.com/office/officeart/2018/2/layout/IconVerticalSolidList"/>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57EFF448-CBC9-4D25-9CBF-E1D809586F79}" srcId="{606F9AF1-7D16-4C4B-8D38-8524662335F9}" destId="{A103C20C-0060-408D-88DA-6A979C8BD5E0}" srcOrd="1" destOrd="0" parTransId="{3B58770C-58F3-4F56-A0A8-5833A49514C7}" sibTransId="{ABF63E43-9AD7-4F3F-82AF-57EB1C920123}"/>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7A9CF397-5600-4DD6-8D9B-F02AAA7CFE9A}" type="presOf" srcId="{E3F5EE4D-8795-4B8F-A489-D96038B0A4D6}" destId="{13AE9798-1BAA-4949-94EA-83565BBED900}" srcOrd="0" destOrd="1" presId="urn:microsoft.com/office/officeart/2018/2/layout/IconVerticalSolidList"/>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4CCE0CA2-BDD9-41B2-AA3F-80DA06FF513C}" srcId="{C13919B9-E1A6-4DE8-9C31-17F2F7200635}" destId="{E3F5EE4D-8795-4B8F-A489-D96038B0A4D6}" srcOrd="1" destOrd="0" parTransId="{5646F5C4-BF1B-47F5-A116-D1711FE39861}" sibTransId="{05D47C89-5CA7-41F6-991B-7166756DF7B7}"/>
    <dgm:cxn modelId="{9905C2A5-9710-4887-A510-5EA513FDD220}" type="presOf" srcId="{1884E013-C89C-4915-A4C3-27D185444463}" destId="{D473D85A-C742-4DD5-9BED-3F6451B83BB6}" srcOrd="0" destOrd="0" presId="urn:microsoft.com/office/officeart/2018/2/layout/IconVerticalSolidList"/>
    <dgm:cxn modelId="{59A8C9AE-E69C-4D82-A012-EACD86A357CC}" srcId="{1884E013-C89C-4915-A4C3-27D185444463}" destId="{38A4E18E-7D07-4019-9234-207E9887373F}" srcOrd="1" destOrd="0" parTransId="{8A6074B5-14B3-4EE9-85DE-B53009BE70D5}" sibTransId="{C9945185-E370-4740-9F17-1D44C7C7C872}"/>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3E8091DE-D794-4545-AC14-EE0B42C9F8E7}" type="presOf" srcId="{38A4E18E-7D07-4019-9234-207E9887373F}" destId="{D0396025-5FE2-439E-A0DF-BC171155514E}" srcOrd="0" destOrd="1"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Ethical Considerations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Bias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a:solidFill>
                <a:schemeClr val="accent6">
                  <a:lumMod val="20000"/>
                  <a:lumOff val="80000"/>
                </a:schemeClr>
              </a:solidFill>
              <a:latin typeface="Gill Sans MT" panose="020B0502020104020203"/>
              <a:ea typeface="+mn-ea"/>
              <a:cs typeface="+mn-cs"/>
            </a:rPr>
            <a:t>Technical Considerations</a:t>
          </a: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cales of Justice"/>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ight And Left Brain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3">
        <dgm:presLayoutVars>
          <dgm:chMax val="0"/>
          <dgm:chPref val="0"/>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Gears"/>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2" presStyleCnt="3">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A830ED83-4034-4751-ABA2-6AB8E38E0BF9}" srcId="{FBBE1472-672B-4202-B31F-75F612BBA6AB}" destId="{606F9AF1-7D16-4C4B-8D38-8524662335F9}" srcOrd="1" destOrd="0" parTransId="{54152E45-E8EF-491F-984C-E609721E237E}" sibTransId="{027D84BD-FF9D-4881-9A9D-50DB0800BEA7}"/>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sp:txBody>
      <dsp:txXfrm>
        <a:off x="4509138" y="3768902"/>
        <a:ext cx="1642424" cy="1507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rPr>
            <a:t>Nmap</a:t>
          </a:r>
          <a:endParaRPr lang="en-US" sz="1700" kern="1200" dirty="0">
            <a:solidFill>
              <a:schemeClr val="accent6">
                <a:lumMod val="20000"/>
                <a:lumOff val="80000"/>
              </a:schemeClr>
            </a:solidFill>
            <a:latin typeface="Gill Sans MT" panose="020B0502020104020203"/>
            <a:ea typeface="+mn-ea"/>
            <a:cs typeface="+mn-cs"/>
          </a:endParaRP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rPr>
            <a:t>Wireshark </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OpenVAS</a:t>
          </a: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Nessus </a:t>
          </a: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OWASP ZAP</a:t>
          </a: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Burp Suite</a:t>
          </a:r>
        </a:p>
      </dsp:txBody>
      <dsp:txXfrm>
        <a:off x="4509138" y="3768902"/>
        <a:ext cx="1642424" cy="1507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Ethical Considerations</a:t>
          </a:r>
        </a:p>
      </dsp:txBody>
      <dsp:txXfrm>
        <a:off x="1740935" y="644"/>
        <a:ext cx="4410627"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Bias</a:t>
          </a:r>
        </a:p>
      </dsp:txBody>
      <dsp:txXfrm>
        <a:off x="1740935" y="1884773"/>
        <a:ext cx="4410627"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6">
                  <a:lumMod val="20000"/>
                  <a:lumOff val="80000"/>
                </a:schemeClr>
              </a:solidFill>
              <a:latin typeface="Gill Sans MT" panose="020B0502020104020203"/>
              <a:ea typeface="+mn-ea"/>
              <a:cs typeface="+mn-cs"/>
            </a:rPr>
            <a:t>Technical Considerations</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ECECF1"/>
                </a:solidFill>
                <a:effectLst/>
                <a:latin typeface="Söhne"/>
              </a:rPr>
              <a:t>Welcome back to our seminar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were delve into the second phase of </a:t>
            </a:r>
            <a:r>
              <a:rPr lang="en-US" b="0" i="1" dirty="0" err="1">
                <a:solidFill>
                  <a:srgbClr val="ECECF1"/>
                </a:solidFill>
                <a:effectLst/>
                <a:latin typeface="Söhne"/>
              </a:rPr>
              <a:t>pentesting</a:t>
            </a:r>
            <a:r>
              <a:rPr lang="en-US" b="0" i="1" dirty="0">
                <a:solidFill>
                  <a:srgbClr val="ECECF1"/>
                </a:solidFill>
                <a:effectLst/>
                <a:latin typeface="Söhne"/>
              </a:rPr>
              <a:t>, which is Scanning </a:t>
            </a:r>
            <a:r>
              <a:rPr lang="en-US" dirty="0"/>
              <a:t>and Vulnerability Assessment </a:t>
            </a:r>
          </a:p>
          <a:p>
            <a:endParaRPr lang="en-US" b="0" i="1" dirty="0">
              <a:solidFill>
                <a:srgbClr val="ECECF1"/>
              </a:solidFill>
              <a:effectLst/>
              <a:latin typeface="Söhne"/>
            </a:endParaRPr>
          </a:p>
          <a:p>
            <a:r>
              <a:rPr lang="en-US" b="0" i="1" dirty="0">
                <a:solidFill>
                  <a:srgbClr val="ECECF1"/>
                </a:solidFill>
                <a:effectLst/>
                <a:latin typeface="Söhne"/>
              </a:rPr>
              <a:t>and take a look at how </a:t>
            </a:r>
            <a:r>
              <a:rPr lang="en-US" dirty="0"/>
              <a:t>Machine Learning and AI can be leveraged to improve efficiency and efficacy</a:t>
            </a:r>
          </a:p>
          <a:p>
            <a:endParaRPr lang="en-US" dirty="0"/>
          </a:p>
          <a:p>
            <a:endParaRPr lang="en-US" dirty="0"/>
          </a:p>
          <a:p>
            <a:endParaRPr lang="en-US" dirty="0"/>
          </a:p>
          <a:p>
            <a:pPr algn="l"/>
            <a:r>
              <a:rPr lang="en-US" b="0" i="0" dirty="0">
                <a:solidFill>
                  <a:srgbClr val="D1D5DB"/>
                </a:solidFill>
                <a:effectLst/>
                <a:latin typeface="Söhne"/>
              </a:rPr>
              <a:t>And I also want to note that </a:t>
            </a:r>
          </a:p>
          <a:p>
            <a:pPr algn="l"/>
            <a:r>
              <a:rPr lang="en-US" b="0" i="0" dirty="0">
                <a:solidFill>
                  <a:srgbClr val="D1D5DB"/>
                </a:solidFill>
                <a:effectLst/>
                <a:latin typeface="Söhne"/>
              </a:rPr>
              <a:t>as we move on into the later phases, </a:t>
            </a:r>
          </a:p>
          <a:p>
            <a:pPr algn="l"/>
            <a:r>
              <a:rPr lang="en-US" b="0" i="0" dirty="0">
                <a:solidFill>
                  <a:srgbClr val="D1D5DB"/>
                </a:solidFill>
                <a:effectLst/>
                <a:latin typeface="Söhne"/>
              </a:rPr>
              <a:t>there will be a lot more content to consume. </a:t>
            </a:r>
          </a:p>
          <a:p>
            <a:pPr algn="l"/>
            <a:r>
              <a:rPr lang="en-US" b="0" i="0" dirty="0">
                <a:solidFill>
                  <a:srgbClr val="D1D5DB"/>
                </a:solidFill>
                <a:effectLst/>
                <a:latin typeface="Söhne"/>
              </a:rPr>
              <a:t>So, we are going to start splitting each phase into two videos.</a:t>
            </a:r>
          </a:p>
          <a:p>
            <a:pPr algn="l"/>
            <a:endParaRPr lang="en-US" b="0" i="0" dirty="0">
              <a:solidFill>
                <a:srgbClr val="D1D5DB"/>
              </a:solidFill>
              <a:effectLst/>
              <a:latin typeface="Söhne"/>
            </a:endParaRPr>
          </a:p>
          <a:p>
            <a:pPr algn="l"/>
            <a:r>
              <a:rPr lang="en-US" dirty="0"/>
              <a:t>Where, </a:t>
            </a:r>
            <a:r>
              <a:rPr lang="en-US" b="0" i="0" dirty="0">
                <a:solidFill>
                  <a:srgbClr val="D1D5DB"/>
                </a:solidFill>
                <a:effectLst/>
                <a:latin typeface="Söhne"/>
              </a:rPr>
              <a:t>In the first video, we are going to focus on the more manual methods </a:t>
            </a:r>
          </a:p>
          <a:p>
            <a:pPr algn="l"/>
            <a:r>
              <a:rPr lang="en-US" b="0" i="0" dirty="0">
                <a:solidFill>
                  <a:srgbClr val="D1D5DB"/>
                </a:solidFill>
                <a:effectLst/>
                <a:latin typeface="Söhne"/>
              </a:rPr>
              <a:t>and take a look at their strengths and limitations. </a:t>
            </a:r>
          </a:p>
          <a:p>
            <a:pPr algn="l"/>
            <a:r>
              <a:rPr lang="en-US" b="0" i="0" dirty="0">
                <a:solidFill>
                  <a:srgbClr val="D1D5DB"/>
                </a:solidFill>
                <a:effectLst/>
                <a:latin typeface="Söhne"/>
              </a:rPr>
              <a:t>I want to do this because it's crucial to lay the groundwork, </a:t>
            </a:r>
          </a:p>
          <a:p>
            <a:pPr algn="l"/>
            <a:r>
              <a:rPr lang="en-US" b="0" i="0" dirty="0">
                <a:solidFill>
                  <a:srgbClr val="D1D5DB"/>
                </a:solidFill>
                <a:effectLst/>
                <a:latin typeface="Söhne"/>
              </a:rPr>
              <a:t>And understand the fundamentals of the traditional approaches. </a:t>
            </a:r>
          </a:p>
          <a:p>
            <a:pPr algn="l"/>
            <a:r>
              <a:rPr lang="en-US" b="0" i="0" dirty="0">
                <a:solidFill>
                  <a:srgbClr val="D1D5DB"/>
                </a:solidFill>
                <a:effectLst/>
                <a:latin typeface="Söhne"/>
              </a:rPr>
              <a:t>And By doing this we can better appreciate the challenges they present and the insights they offer.</a:t>
            </a:r>
          </a:p>
          <a:p>
            <a:pPr algn="l"/>
            <a:endParaRPr lang="en-US" b="0" i="0" dirty="0">
              <a:solidFill>
                <a:srgbClr val="D1D5DB"/>
              </a:solidFill>
              <a:effectLst/>
              <a:latin typeface="Söhne"/>
            </a:endParaRPr>
          </a:p>
          <a:p>
            <a:pPr algn="l"/>
            <a:r>
              <a:rPr lang="en-US" b="0" i="0" dirty="0">
                <a:solidFill>
                  <a:srgbClr val="D1D5DB"/>
                </a:solidFill>
                <a:effectLst/>
                <a:latin typeface="Söhne"/>
              </a:rPr>
              <a:t>And then in the second video, </a:t>
            </a:r>
          </a:p>
          <a:p>
            <a:pPr algn="l"/>
            <a:r>
              <a:rPr lang="en-US" b="0" i="0" dirty="0">
                <a:solidFill>
                  <a:srgbClr val="D1D5DB"/>
                </a:solidFill>
                <a:effectLst/>
                <a:latin typeface="Söhne"/>
              </a:rPr>
              <a:t>we're </a:t>
            </a:r>
            <a:r>
              <a:rPr lang="en-US" b="0" i="0" dirty="0" err="1">
                <a:solidFill>
                  <a:srgbClr val="D1D5DB"/>
                </a:solidFill>
                <a:effectLst/>
                <a:latin typeface="Söhne"/>
              </a:rPr>
              <a:t>gonna</a:t>
            </a:r>
            <a:r>
              <a:rPr lang="en-US" b="0" i="0" dirty="0">
                <a:solidFill>
                  <a:srgbClr val="D1D5DB"/>
                </a:solidFill>
                <a:effectLst/>
                <a:latin typeface="Söhne"/>
              </a:rPr>
              <a:t> take a look at how AI can be leveraged to overcome these limitations and </a:t>
            </a:r>
          </a:p>
          <a:p>
            <a:pPr algn="l"/>
            <a:r>
              <a:rPr lang="en-US" b="0" i="0" dirty="0">
                <a:solidFill>
                  <a:srgbClr val="D1D5DB"/>
                </a:solidFill>
                <a:effectLst/>
                <a:latin typeface="Söhne"/>
              </a:rPr>
              <a:t>then explore what the future of AI holds in store for that phase. </a:t>
            </a:r>
          </a:p>
          <a:p>
            <a:pPr algn="l"/>
            <a:endParaRPr lang="en-US" b="0" i="0" dirty="0">
              <a:solidFill>
                <a:srgbClr val="D1D5DB"/>
              </a:solidFill>
              <a:effectLst/>
              <a:latin typeface="Söhne"/>
            </a:endParaRPr>
          </a:p>
          <a:p>
            <a:pPr algn="l"/>
            <a:r>
              <a:rPr lang="en-US" b="0" i="0" dirty="0">
                <a:solidFill>
                  <a:srgbClr val="D1D5DB"/>
                </a:solidFill>
                <a:effectLst/>
                <a:latin typeface="Söhne"/>
              </a:rPr>
              <a:t>My hope is that This shift from manual to AI-driven methods </a:t>
            </a:r>
          </a:p>
          <a:p>
            <a:pPr algn="l"/>
            <a:r>
              <a:rPr lang="en-US" b="0" i="0" dirty="0">
                <a:solidFill>
                  <a:srgbClr val="D1D5DB"/>
                </a:solidFill>
                <a:effectLst/>
                <a:latin typeface="Söhne"/>
              </a:rPr>
              <a:t>Will mirror the natural progression in the field of cybersecurity. </a:t>
            </a:r>
          </a:p>
          <a:p>
            <a:pPr algn="l"/>
            <a:endParaRPr lang="en-US" b="0" i="0" dirty="0">
              <a:solidFill>
                <a:srgbClr val="D1D5DB"/>
              </a:solidFill>
              <a:effectLst/>
              <a:latin typeface="Söhne"/>
            </a:endParaRPr>
          </a:p>
          <a:p>
            <a:pPr algn="l"/>
            <a:r>
              <a:rPr lang="en-US" b="0" i="0" dirty="0">
                <a:solidFill>
                  <a:srgbClr val="D1D5DB"/>
                </a:solidFill>
                <a:effectLst/>
                <a:latin typeface="Söhne"/>
              </a:rPr>
              <a:t>Just remember, It's not about discarding the old; </a:t>
            </a:r>
          </a:p>
          <a:p>
            <a:pPr algn="l"/>
            <a:r>
              <a:rPr lang="en-US" b="0" i="0" dirty="0">
                <a:solidFill>
                  <a:srgbClr val="D1D5DB"/>
                </a:solidFill>
                <a:effectLst/>
                <a:latin typeface="Söhne"/>
              </a:rPr>
              <a:t>it's about evolving and working together with these new technical possibilities. </a:t>
            </a: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Slide 10: Challenges in Implementing AI</a:t>
            </a:r>
          </a:p>
          <a:p>
            <a:r>
              <a:rPr lang="en-US" sz="1200" dirty="0"/>
              <a:t>- Ethical considerations in AI-powered scanning</a:t>
            </a:r>
          </a:p>
          <a:p>
            <a:r>
              <a:rPr lang="en-US" sz="1200" dirty="0"/>
              <a:t>- Technical challenges and considerations in implementation</a:t>
            </a:r>
          </a:p>
          <a:p>
            <a:r>
              <a:rPr lang="en-US" sz="1200" dirty="0"/>
              <a:t>- Strategies for overcoming 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endParaRPr lang="en-US" sz="1200" dirty="0"/>
          </a:p>
          <a:p>
            <a:r>
              <a:rPr lang="en-US" sz="1200" dirty="0"/>
              <a:t>So now that we have explored the potential that AI can bring to this phase,</a:t>
            </a:r>
          </a:p>
          <a:p>
            <a:r>
              <a:rPr lang="en-US" sz="1200" dirty="0"/>
              <a:t>we must also discuss some of the challenges than can come with AI</a:t>
            </a:r>
          </a:p>
          <a:p>
            <a:pPr algn="l"/>
            <a:endParaRPr lang="en-US" sz="1200" b="0" i="1" dirty="0">
              <a:effectLst/>
              <a:latin typeface="Söhne"/>
            </a:endParaRPr>
          </a:p>
          <a:p>
            <a:pPr algn="l"/>
            <a:r>
              <a:rPr lang="en-US" sz="1200" b="1" i="0" dirty="0">
                <a:effectLst/>
                <a:latin typeface="Söhne"/>
              </a:rPr>
              <a:t>Ethical Considerations in AI-Powered Scanning:</a:t>
            </a:r>
          </a:p>
          <a:p>
            <a:pPr algn="l"/>
            <a:endParaRPr lang="en-US" sz="1200" b="1" i="0" dirty="0">
              <a:effectLst/>
              <a:latin typeface="Söhne"/>
            </a:endParaRPr>
          </a:p>
          <a:p>
            <a:pPr algn="l"/>
            <a:r>
              <a:rPr lang="en-US" sz="1200" b="0" i="0" dirty="0">
                <a:effectLst/>
                <a:latin typeface="Söhne"/>
              </a:rPr>
              <a:t>First we must consider some important ethical considerations</a:t>
            </a:r>
          </a:p>
          <a:p>
            <a:pPr algn="l"/>
            <a:r>
              <a:rPr lang="en-US" sz="1200" b="0" i="0" dirty="0">
                <a:effectLst/>
                <a:latin typeface="Söhne"/>
              </a:rPr>
              <a:t>For example, the extensive data collected raises concerns about privacy. </a:t>
            </a:r>
          </a:p>
          <a:p>
            <a:pPr algn="l"/>
            <a:r>
              <a:rPr lang="en-US" sz="1200" b="0" i="0" dirty="0">
                <a:effectLst/>
                <a:latin typeface="Söhne"/>
              </a:rPr>
              <a:t>These tools often analyze vast amounts of information, and </a:t>
            </a:r>
          </a:p>
          <a:p>
            <a:pPr algn="l"/>
            <a:r>
              <a:rPr lang="en-US" sz="1200" b="0" i="0" dirty="0">
                <a:effectLst/>
                <a:latin typeface="Söhne"/>
              </a:rPr>
              <a:t>it's crucial to ensure that user data is handled responsibly and is in compliance with privacy regulations. </a:t>
            </a:r>
          </a:p>
          <a:p>
            <a:pPr algn="l"/>
            <a:endParaRPr lang="en-US" sz="1200" b="0" i="0" dirty="0">
              <a:effectLst/>
              <a:latin typeface="Söhne"/>
            </a:endParaRPr>
          </a:p>
          <a:p>
            <a:pPr algn="l"/>
            <a:r>
              <a:rPr lang="en-US" sz="1200" b="0" i="0" dirty="0">
                <a:effectLst/>
                <a:latin typeface="Söhne"/>
              </a:rPr>
              <a:t>This is important because there needs to be transparency in how data is collected, processed, and even stored to maintain ethical standards.</a:t>
            </a:r>
          </a:p>
          <a:p>
            <a:pPr algn="l"/>
            <a:endParaRPr lang="en-US" sz="1200" b="0" i="0" dirty="0">
              <a:effectLst/>
              <a:latin typeface="Söhne"/>
            </a:endParaRPr>
          </a:p>
          <a:p>
            <a:pPr algn="l"/>
            <a:r>
              <a:rPr lang="en-US" sz="1200" b="0" i="0" dirty="0">
                <a:effectLst/>
                <a:latin typeface="Söhne"/>
              </a:rPr>
              <a:t>Also, we also have to consider that,</a:t>
            </a:r>
          </a:p>
          <a:p>
            <a:pPr algn="l"/>
            <a:r>
              <a:rPr lang="en-US" sz="1200" b="0" i="0" dirty="0">
                <a:effectLst/>
                <a:latin typeface="Söhne"/>
              </a:rPr>
              <a:t>While their primary purpose is to identify vulnerabilities and enhance security,</a:t>
            </a:r>
          </a:p>
          <a:p>
            <a:pPr algn="l"/>
            <a:r>
              <a:rPr lang="en-US" sz="1200" b="0" i="0" dirty="0">
                <a:effectLst/>
                <a:latin typeface="Söhne"/>
              </a:rPr>
              <a:t>there is the risk of these tools being exploited for malicious intent. </a:t>
            </a:r>
          </a:p>
          <a:p>
            <a:pPr algn="l"/>
            <a:endParaRPr lang="en-US" sz="1200" b="0" i="0" dirty="0">
              <a:effectLst/>
              <a:latin typeface="Söhne"/>
            </a:endParaRPr>
          </a:p>
          <a:p>
            <a:pPr algn="l"/>
            <a:r>
              <a:rPr lang="en-US" sz="1200" b="0" i="0" dirty="0">
                <a:effectLst/>
                <a:latin typeface="Söhne"/>
              </a:rPr>
              <a:t>So, Striking a balance between providing robust security measures and preventing misuse is essential.</a:t>
            </a:r>
          </a:p>
          <a:p>
            <a:pPr algn="l"/>
            <a:endParaRPr lang="en-US" sz="1200" b="0" i="0" dirty="0">
              <a:effectLst/>
              <a:latin typeface="Söhne"/>
            </a:endParaRPr>
          </a:p>
          <a:p>
            <a:pPr algn="l"/>
            <a:endParaRPr lang="en-US" sz="12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And what about accountability for the decisions made by AI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When humans act unethical we can hold them responsible,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but if the human element can be removed entirely,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who and how would we hold the responsible accountable?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Who would we consider responsible?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In the event of an error or misinterpretation,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establishing responsibility becomes challenging.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So as these tools get closer to becoming ‘</a:t>
            </a:r>
            <a:r>
              <a:rPr lang="en-US" sz="1200" i="0" dirty="0"/>
              <a:t>Strong</a:t>
            </a:r>
            <a:r>
              <a:rPr lang="en-US" sz="1200" b="0" i="0" dirty="0">
                <a:effectLst/>
                <a:latin typeface="Söhne"/>
              </a:rPr>
              <a:t>  AI’,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we need to Ensure that there are clear lines of accountability</a:t>
            </a:r>
          </a:p>
          <a:p>
            <a:pPr algn="l"/>
            <a:endParaRPr lang="en-US" sz="1200" b="0" i="0" dirty="0">
              <a:effectLst/>
              <a:latin typeface="Söhne"/>
            </a:endParaRPr>
          </a:p>
          <a:p>
            <a:pPr algn="l"/>
            <a:endParaRPr lang="en-US" sz="1200" b="0" i="0" dirty="0">
              <a:effectLst/>
              <a:latin typeface="Söhne"/>
            </a:endParaRPr>
          </a:p>
          <a:p>
            <a:pPr algn="l"/>
            <a:r>
              <a:rPr lang="en-US" sz="1200" b="1" i="0" dirty="0">
                <a:effectLst/>
                <a:latin typeface="Söhne"/>
              </a:rPr>
              <a:t>Bias</a:t>
            </a:r>
            <a:endParaRPr lang="en-US" sz="1200" b="0" i="0" dirty="0">
              <a:effectLst/>
              <a:latin typeface="Söhne"/>
            </a:endParaRPr>
          </a:p>
          <a:p>
            <a:pPr algn="l"/>
            <a:endParaRPr lang="en-US" sz="1200" b="0" i="0" dirty="0">
              <a:effectLst/>
              <a:latin typeface="Söhne"/>
            </a:endParaRPr>
          </a:p>
          <a:p>
            <a:pPr algn="l"/>
            <a:r>
              <a:rPr lang="en-US" sz="1200" b="0" i="0" dirty="0">
                <a:effectLst/>
                <a:latin typeface="Söhne"/>
              </a:rPr>
              <a:t>Its also important that we remain aware of the potential for unintended bias, </a:t>
            </a:r>
          </a:p>
          <a:p>
            <a:pPr algn="l"/>
            <a:r>
              <a:rPr lang="en-US" sz="1200" b="0" i="0" dirty="0">
                <a:effectLst/>
                <a:latin typeface="Söhne"/>
              </a:rPr>
              <a:t>This is seen in </a:t>
            </a:r>
            <a:r>
              <a:rPr lang="en-US" sz="1200" b="0" i="0" dirty="0" err="1">
                <a:effectLst/>
                <a:latin typeface="Söhne"/>
              </a:rPr>
              <a:t>sitatuations</a:t>
            </a:r>
            <a:r>
              <a:rPr lang="en-US" sz="1200" b="0" i="0" dirty="0">
                <a:effectLst/>
                <a:latin typeface="Söhne"/>
              </a:rPr>
              <a:t> where systems unintentionally favor certain groups or exhibit unfair preferences. </a:t>
            </a:r>
          </a:p>
          <a:p>
            <a:pPr algn="l"/>
            <a:endParaRPr lang="en-US" sz="1200" b="0" i="0" dirty="0">
              <a:effectLst/>
              <a:latin typeface="Söhne"/>
            </a:endParaRPr>
          </a:p>
          <a:p>
            <a:pPr algn="l"/>
            <a:r>
              <a:rPr lang="en-US" sz="1200" b="0" i="0" dirty="0">
                <a:effectLst/>
                <a:latin typeface="Söhne"/>
              </a:rPr>
              <a:t>This can happen for many reasons,</a:t>
            </a:r>
          </a:p>
          <a:p>
            <a:pPr algn="l"/>
            <a:r>
              <a:rPr lang="en-US" sz="1200" b="0" i="0" dirty="0">
                <a:effectLst/>
                <a:latin typeface="Söhne"/>
              </a:rPr>
              <a:t>but is often a result of biased training data. </a:t>
            </a:r>
          </a:p>
          <a:p>
            <a:pPr algn="l"/>
            <a:endParaRPr lang="en-US" sz="1200" b="0" i="0" dirty="0">
              <a:effectLst/>
              <a:latin typeface="Söhne"/>
            </a:endParaRPr>
          </a:p>
          <a:p>
            <a:pPr algn="l"/>
            <a:r>
              <a:rPr lang="en-US" sz="1200" b="0" i="0" dirty="0">
                <a:effectLst/>
                <a:latin typeface="Söhne"/>
              </a:rPr>
              <a:t>This is becoming increasingly prevalent because, as humans, </a:t>
            </a:r>
          </a:p>
          <a:p>
            <a:pPr algn="l"/>
            <a:r>
              <a:rPr lang="en-US" sz="1200" b="0" i="0" dirty="0">
                <a:effectLst/>
                <a:latin typeface="Söhne"/>
              </a:rPr>
              <a:t>we introduce bias into the information we share online. </a:t>
            </a:r>
          </a:p>
          <a:p>
            <a:pPr algn="l"/>
            <a:endParaRPr lang="en-US" sz="1200" b="0" i="0" dirty="0">
              <a:effectLst/>
              <a:latin typeface="Söhne"/>
            </a:endParaRPr>
          </a:p>
          <a:p>
            <a:pPr algn="l"/>
            <a:r>
              <a:rPr lang="en-US" sz="1200" b="0" i="0" dirty="0">
                <a:effectLst/>
                <a:latin typeface="Söhne"/>
              </a:rPr>
              <a:t>So for AI tools that rely on web crawling or public information are more susceptible to inheriting these biases. </a:t>
            </a:r>
          </a:p>
          <a:p>
            <a:pPr algn="l"/>
            <a:endParaRPr lang="en-US" sz="1200" b="0" i="0" dirty="0">
              <a:effectLst/>
              <a:latin typeface="Söhne"/>
            </a:endParaRPr>
          </a:p>
          <a:p>
            <a:pPr algn="l"/>
            <a:r>
              <a:rPr lang="en-US" sz="1200" b="0" i="0" dirty="0">
                <a:solidFill>
                  <a:srgbClr val="ECECF1"/>
                </a:solidFill>
                <a:effectLst/>
                <a:latin typeface="Söhne"/>
              </a:rPr>
              <a:t>In the context of scanning tools, </a:t>
            </a:r>
          </a:p>
          <a:p>
            <a:pPr algn="l"/>
            <a:r>
              <a:rPr lang="en-US" sz="1200" b="0" i="0" dirty="0">
                <a:solidFill>
                  <a:srgbClr val="ECECF1"/>
                </a:solidFill>
                <a:effectLst/>
                <a:latin typeface="Söhne"/>
              </a:rPr>
              <a:t>unintended bias poses a significant risk.</a:t>
            </a:r>
          </a:p>
          <a:p>
            <a:pPr algn="l"/>
            <a:endParaRPr lang="en-US" sz="1200" b="0" i="0" dirty="0">
              <a:solidFill>
                <a:srgbClr val="ECECF1"/>
              </a:solidFill>
              <a:effectLst/>
              <a:latin typeface="Söhne"/>
            </a:endParaRPr>
          </a:p>
          <a:p>
            <a:pPr algn="l"/>
            <a:r>
              <a:rPr lang="en-US" sz="1200" b="0" i="0" dirty="0">
                <a:solidFill>
                  <a:srgbClr val="ECECF1"/>
                </a:solidFill>
                <a:effectLst/>
                <a:latin typeface="Söhne"/>
              </a:rPr>
              <a:t> If the tool's training data is biased, </a:t>
            </a:r>
          </a:p>
          <a:p>
            <a:pPr algn="l"/>
            <a:r>
              <a:rPr lang="en-US" sz="1200" b="0" i="0" dirty="0">
                <a:solidFill>
                  <a:srgbClr val="ECECF1"/>
                </a:solidFill>
                <a:effectLst/>
                <a:latin typeface="Söhne"/>
              </a:rPr>
              <a:t>it may lead to unfair treatment or discrimination in the identification of vulnerabilities. </a:t>
            </a:r>
          </a:p>
          <a:p>
            <a:pPr algn="l"/>
            <a:endParaRPr lang="en-US" sz="1200" b="0" i="0" dirty="0">
              <a:solidFill>
                <a:srgbClr val="ECECF1"/>
              </a:solidFill>
              <a:effectLst/>
              <a:latin typeface="Söhne"/>
            </a:endParaRPr>
          </a:p>
          <a:p>
            <a:pPr algn="l"/>
            <a:r>
              <a:rPr lang="en-US" sz="1200" b="0" i="0" dirty="0">
                <a:solidFill>
                  <a:srgbClr val="ECECF1"/>
                </a:solidFill>
                <a:effectLst/>
                <a:latin typeface="Söhne"/>
              </a:rPr>
              <a:t>For instance, certain groups or systems might be disproportionately flagged as potential risks, creating an inaccurate and potentially harmful assessments.</a:t>
            </a:r>
            <a:endParaRPr lang="en-US" sz="1200" b="0" i="0" dirty="0">
              <a:effectLst/>
              <a:latin typeface="Söhne"/>
            </a:endParaRPr>
          </a:p>
          <a:p>
            <a:pPr algn="l"/>
            <a:endParaRPr lang="en-US" sz="1200" b="0" i="1" dirty="0">
              <a:effectLst/>
              <a:latin typeface="Söhne"/>
            </a:endParaRPr>
          </a:p>
          <a:p>
            <a:pPr algn="l"/>
            <a:endParaRPr lang="en-US" sz="1200" b="0" i="1" dirty="0">
              <a:effectLst/>
              <a:latin typeface="Söhne"/>
            </a:endParaRPr>
          </a:p>
          <a:p>
            <a:pPr algn="l"/>
            <a:r>
              <a:rPr lang="en-US" sz="1200" b="1" i="0" dirty="0">
                <a:effectLst/>
                <a:latin typeface="Söhne"/>
              </a:rPr>
              <a:t>Technical Challenges and Considerations:</a:t>
            </a:r>
          </a:p>
          <a:p>
            <a:pPr algn="l"/>
            <a:r>
              <a:rPr lang="en-US" sz="1200" b="0" i="1" kern="1200" dirty="0">
                <a:solidFill>
                  <a:schemeClr val="tx1"/>
                </a:solidFill>
                <a:effectLst/>
                <a:latin typeface="Söhne"/>
                <a:ea typeface="+mn-ea"/>
                <a:cs typeface="+mn-cs"/>
              </a:rPr>
              <a:t>And lastly, we must consider technical challenges in implementing AI-powered scanning. </a:t>
            </a:r>
          </a:p>
          <a:p>
            <a:pPr algn="l"/>
            <a:r>
              <a:rPr lang="en-US" sz="1200" b="0" i="1" kern="1200" dirty="0">
                <a:solidFill>
                  <a:schemeClr val="tx1"/>
                </a:solidFill>
                <a:effectLst/>
                <a:latin typeface="Söhne"/>
                <a:ea typeface="+mn-ea"/>
                <a:cs typeface="+mn-cs"/>
              </a:rPr>
              <a:t>For example, consider th</a:t>
            </a:r>
            <a:r>
              <a:rPr lang="en-US" sz="1200" b="0" i="0" dirty="0">
                <a:solidFill>
                  <a:srgbClr val="FFFFFF"/>
                </a:solidFill>
                <a:effectLst/>
                <a:latin typeface="Söhne"/>
              </a:rPr>
              <a:t>e complexity of certain environments.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AI scanning tools may face challenges in comprehending intricate network structures or sophisticated web applications, </a:t>
            </a:r>
          </a:p>
          <a:p>
            <a:pPr algn="l"/>
            <a:r>
              <a:rPr lang="en-US" sz="1200" b="0" i="0" dirty="0">
                <a:solidFill>
                  <a:srgbClr val="FFFFFF"/>
                </a:solidFill>
                <a:effectLst/>
                <a:latin typeface="Söhne"/>
              </a:rPr>
              <a:t>Which can impact their ability to provide thorough and precise assessments.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The dynamic nature of cybersecurity threats requires scanning tools to adapt rapidly, and technical limitations may hinder this.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Not to mention, the scale of data that AI scanning tools process can be overwhelming.</a:t>
            </a:r>
          </a:p>
          <a:p>
            <a:pPr algn="l"/>
            <a:r>
              <a:rPr lang="en-US" sz="1200" b="0" i="0" dirty="0">
                <a:solidFill>
                  <a:srgbClr val="FFFFFF"/>
                </a:solidFill>
                <a:effectLst/>
                <a:latin typeface="Söhne"/>
              </a:rPr>
              <a:t>Large-scale scans generate </a:t>
            </a:r>
            <a:r>
              <a:rPr lang="en-US" sz="1200" b="0" i="1" u="sng" dirty="0">
                <a:solidFill>
                  <a:srgbClr val="FFFFFF"/>
                </a:solidFill>
                <a:effectLst/>
                <a:latin typeface="Söhne"/>
              </a:rPr>
              <a:t>vast</a:t>
            </a:r>
            <a:r>
              <a:rPr lang="en-US" sz="1200" b="0" i="0" dirty="0">
                <a:solidFill>
                  <a:srgbClr val="FFFFFF"/>
                </a:solidFill>
                <a:effectLst/>
                <a:latin typeface="Söhne"/>
              </a:rPr>
              <a:t> amounts of information, </a:t>
            </a:r>
          </a:p>
          <a:p>
            <a:pPr algn="l"/>
            <a:r>
              <a:rPr lang="en-US" sz="1200" b="0" i="0" dirty="0">
                <a:solidFill>
                  <a:srgbClr val="FFFFFF"/>
                </a:solidFill>
                <a:effectLst/>
                <a:latin typeface="Söhne"/>
              </a:rPr>
              <a:t>and efficiently managing and interpreting all of it presents a significant technical challenge </a:t>
            </a:r>
          </a:p>
          <a:p>
            <a:pPr algn="l"/>
            <a:r>
              <a:rPr lang="en-US" sz="1200" b="0" i="0" dirty="0">
                <a:solidFill>
                  <a:srgbClr val="FFFFFF"/>
                </a:solidFill>
                <a:effectLst/>
                <a:latin typeface="Söhne"/>
              </a:rPr>
              <a:t>And this is especially dangerous as it can impact the tool's responsiveness and the speed at which it can deliver insights.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Furthermore, the reliance on AI introduces the challenge of </a:t>
            </a:r>
            <a:r>
              <a:rPr lang="en-US" sz="1200" b="0" i="0" dirty="0" err="1">
                <a:solidFill>
                  <a:srgbClr val="FFFFFF"/>
                </a:solidFill>
                <a:effectLst/>
                <a:latin typeface="Söhne"/>
              </a:rPr>
              <a:t>explainability</a:t>
            </a:r>
            <a:r>
              <a:rPr lang="en-US" sz="1200" b="0" i="0" dirty="0">
                <a:solidFill>
                  <a:srgbClr val="FFFFFF"/>
                </a:solidFill>
                <a:effectLst/>
                <a:latin typeface="Söhne"/>
              </a:rPr>
              <a:t>. </a:t>
            </a:r>
          </a:p>
          <a:p>
            <a:pPr algn="l"/>
            <a:r>
              <a:rPr lang="en-US" sz="1200" b="0" i="0" dirty="0">
                <a:solidFill>
                  <a:srgbClr val="FFFFFF"/>
                </a:solidFill>
                <a:effectLst/>
                <a:latin typeface="Söhne"/>
              </a:rPr>
              <a:t>Understanding how the AI arrives at its conclusions is vital, </a:t>
            </a:r>
          </a:p>
          <a:p>
            <a:pPr algn="l"/>
            <a:r>
              <a:rPr lang="en-US" sz="1200" b="0" i="0" dirty="0">
                <a:solidFill>
                  <a:srgbClr val="FFFFFF"/>
                </a:solidFill>
                <a:effectLst/>
                <a:latin typeface="Söhne"/>
              </a:rPr>
              <a:t>especially in critical security assessments.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As the technology increases in complexity,</a:t>
            </a:r>
          </a:p>
          <a:p>
            <a:pPr algn="l"/>
            <a:r>
              <a:rPr lang="en-US" sz="1200" b="0" i="0" dirty="0">
                <a:solidFill>
                  <a:srgbClr val="FFFFFF"/>
                </a:solidFill>
                <a:effectLst/>
                <a:latin typeface="Söhne"/>
              </a:rPr>
              <a:t>It becomes more difficult to provide clear explanations for the decision-making process.</a:t>
            </a:r>
          </a:p>
          <a:p>
            <a:pPr algn="l"/>
            <a:r>
              <a:rPr lang="en-US" sz="1200" b="0" i="0" dirty="0">
                <a:solidFill>
                  <a:srgbClr val="FFFFFF"/>
                </a:solidFill>
                <a:effectLst/>
                <a:latin typeface="Söhne"/>
              </a:rPr>
              <a:t>And if people cannot trust where the information came from, they may not trust the information – no matter how accurate it may be</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So, As we embrace AI in scanning, </a:t>
            </a:r>
          </a:p>
          <a:p>
            <a:pPr algn="l"/>
            <a:r>
              <a:rPr lang="en-US" sz="1200" b="0" i="0" dirty="0">
                <a:solidFill>
                  <a:srgbClr val="FFFFFF"/>
                </a:solidFill>
                <a:effectLst/>
                <a:latin typeface="Söhne"/>
              </a:rPr>
              <a:t>it's essential to navigate and address these technical challenges.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Ongoing research and development are necessary to enhance the capabilities of AI-powered scanning tools, </a:t>
            </a:r>
          </a:p>
          <a:p>
            <a:pPr algn="l"/>
            <a:r>
              <a:rPr lang="en-US" sz="1200" b="0" i="0" dirty="0">
                <a:solidFill>
                  <a:srgbClr val="FFFFFF"/>
                </a:solidFill>
                <a:effectLst/>
                <a:latin typeface="Söhne"/>
              </a:rPr>
              <a:t>But we need to be sure to do it in an unbiased and explainable way</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But, by acknowledging and actively working to overcome these challenges, </a:t>
            </a:r>
          </a:p>
          <a:p>
            <a:pPr algn="l"/>
            <a:r>
              <a:rPr lang="en-US" sz="1200" b="0" i="0" dirty="0">
                <a:solidFill>
                  <a:srgbClr val="FFFFFF"/>
                </a:solidFill>
                <a:effectLst/>
                <a:latin typeface="Söhne"/>
              </a:rPr>
              <a:t>we can work closer to harnessing the full potential of AI in the scanning phase.</a:t>
            </a:r>
          </a:p>
          <a:p>
            <a:br>
              <a:rPr lang="en-US" sz="1200" b="0" i="0" dirty="0">
                <a:solidFill>
                  <a:srgbClr val="FFFFFF"/>
                </a:solidFill>
                <a:effectLst/>
                <a:latin typeface="Söhne"/>
              </a:rPr>
            </a:br>
            <a:endParaRPr lang="en-US" sz="1200" b="0" i="1" kern="1200" dirty="0">
              <a:solidFill>
                <a:schemeClr val="tx1"/>
              </a:solidFill>
              <a:effectLst/>
              <a:latin typeface="Söhne"/>
              <a:ea typeface="+mn-ea"/>
              <a:cs typeface="+mn-cs"/>
            </a:endParaRPr>
          </a:p>
          <a:p>
            <a:pPr algn="l"/>
            <a:endParaRPr lang="en-US" sz="1200" b="0" i="1" kern="1200" dirty="0">
              <a:solidFill>
                <a:schemeClr val="tx1"/>
              </a:solidFill>
              <a:effectLst/>
              <a:latin typeface="Söhne"/>
              <a:ea typeface="+mn-ea"/>
              <a:cs typeface="+mn-cs"/>
            </a:endParaRPr>
          </a:p>
          <a:p>
            <a:endParaRPr lang="en-US" sz="1200" dirty="0"/>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70272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Today, we took a look at how Artificial Intelligence can be used in the context of the scanning phase. </a:t>
            </a:r>
          </a:p>
          <a:p>
            <a:endParaRPr lang="en-US" dirty="0"/>
          </a:p>
          <a:p>
            <a:r>
              <a:rPr lang="en-US" dirty="0"/>
              <a:t>And we even discussed some of the ethical challenges that can come up</a:t>
            </a:r>
          </a:p>
          <a:p>
            <a:endParaRPr lang="en-US" dirty="0"/>
          </a:p>
          <a:p>
            <a:r>
              <a:rPr lang="en-US" dirty="0"/>
              <a:t>But after you leave today, I want you to consider this scenario: </a:t>
            </a:r>
          </a:p>
          <a:p>
            <a:r>
              <a:rPr lang="en-US" dirty="0"/>
              <a:t>There exists a powerful AI tool, that is in every sense 'Strong AI,’ </a:t>
            </a:r>
          </a:p>
          <a:p>
            <a:r>
              <a:rPr lang="en-US" dirty="0"/>
              <a:t>And it was meticulously designed to scan systems for potential security issues,</a:t>
            </a:r>
          </a:p>
          <a:p>
            <a:endParaRPr lang="en-US" dirty="0"/>
          </a:p>
          <a:p>
            <a:r>
              <a:rPr lang="en-US" dirty="0"/>
              <a:t>And this was all designed  within the confines of legal and ethical boundaries. </a:t>
            </a:r>
          </a:p>
          <a:p>
            <a:endParaRPr lang="en-US" dirty="0"/>
          </a:p>
          <a:p>
            <a:r>
              <a:rPr lang="en-US" dirty="0"/>
              <a:t>However, in a twist of “autonomy”, the AI tool decides to exploit a known vulnerability in a critical system.</a:t>
            </a:r>
          </a:p>
          <a:p>
            <a:r>
              <a:rPr lang="en-US" dirty="0"/>
              <a:t>And Its goal is clear and still within ethical bounds – to gather more information and identify weaknesses. </a:t>
            </a:r>
          </a:p>
          <a:p>
            <a:r>
              <a:rPr lang="en-US" dirty="0"/>
              <a:t>but, the means it employs to achieve this objective,</a:t>
            </a:r>
          </a:p>
          <a:p>
            <a:r>
              <a:rPr lang="en-US" dirty="0"/>
              <a:t> veer into the unethical, </a:t>
            </a:r>
          </a:p>
          <a:p>
            <a:endParaRPr lang="en-US" dirty="0"/>
          </a:p>
          <a:p>
            <a:r>
              <a:rPr lang="en-US" dirty="0"/>
              <a:t>So now this AI is violating the fundamental principle of penetration testing, </a:t>
            </a:r>
          </a:p>
          <a:p>
            <a:r>
              <a:rPr lang="en-US" dirty="0"/>
              <a:t>which prohibits causing harm.</a:t>
            </a:r>
          </a:p>
          <a:p>
            <a:endParaRPr lang="en-US" dirty="0"/>
          </a:p>
          <a:p>
            <a:r>
              <a:rPr lang="en-US" dirty="0"/>
              <a:t>So now we have an ethical breach because the AI tool, acting independently, </a:t>
            </a:r>
          </a:p>
          <a:p>
            <a:r>
              <a:rPr lang="en-US" dirty="0"/>
              <a:t>surpasses the pre-established legal and ethical boundaries agreed upon by the pentester and client. </a:t>
            </a:r>
          </a:p>
          <a:p>
            <a:endParaRPr lang="en-US" dirty="0"/>
          </a:p>
          <a:p>
            <a:r>
              <a:rPr lang="en-US" dirty="0"/>
              <a:t>So Now, the pivotal question arises: who </a:t>
            </a:r>
            <a:r>
              <a:rPr lang="en-US" i="1" dirty="0"/>
              <a:t>should</a:t>
            </a:r>
            <a:r>
              <a:rPr lang="en-US" dirty="0"/>
              <a:t> be held accountable for these actions?</a:t>
            </a:r>
          </a:p>
          <a:p>
            <a:endParaRPr lang="en-US" dirty="0"/>
          </a:p>
          <a:p>
            <a:r>
              <a:rPr lang="en-US" dirty="0"/>
              <a:t>Maybe you will find this answer simple for the tools we have today, </a:t>
            </a:r>
          </a:p>
          <a:p>
            <a:r>
              <a:rPr lang="en-US" dirty="0"/>
              <a:t>Where actions can almost directly be traced back to specific code within the tool </a:t>
            </a:r>
          </a:p>
          <a:p>
            <a:r>
              <a:rPr lang="en-US" dirty="0"/>
              <a:t>Or specific training methods</a:t>
            </a:r>
          </a:p>
          <a:p>
            <a:endParaRPr lang="en-US" dirty="0"/>
          </a:p>
          <a:p>
            <a:r>
              <a:rPr lang="en-US" dirty="0"/>
              <a:t>But I want you to consider the methods used to build and train this AI</a:t>
            </a:r>
          </a:p>
          <a:p>
            <a:r>
              <a:rPr lang="en-US" dirty="0"/>
              <a:t>Are no longer in the realm of ‘explainable-ai’</a:t>
            </a:r>
          </a:p>
          <a:p>
            <a:endParaRPr lang="en-US" dirty="0"/>
          </a:p>
          <a:p>
            <a:r>
              <a:rPr lang="en-US" dirty="0"/>
              <a:t>You may notice that as this happens, the ethical boundaries may become more blurred</a:t>
            </a:r>
          </a:p>
          <a:p>
            <a:endParaRPr lang="en-US" dirty="0"/>
          </a:p>
          <a:p>
            <a:r>
              <a:rPr lang="en-US" dirty="0"/>
              <a:t>When AI operates autonomously, it becomes more complex to determine responsibility . </a:t>
            </a:r>
          </a:p>
          <a:p>
            <a:r>
              <a:rPr lang="en-US" dirty="0"/>
              <a:t>Maybe you think The creators, operators, or even the AI itself share varying degrees of culpability. </a:t>
            </a:r>
          </a:p>
          <a:p>
            <a:r>
              <a:rPr lang="en-US" dirty="0"/>
              <a:t>Are the designers responsible for potential oversights in the AI's programming, </a:t>
            </a:r>
          </a:p>
          <a:p>
            <a:r>
              <a:rPr lang="en-US" dirty="0"/>
              <a:t>or should the operators be held accountable for inadequate supervision?</a:t>
            </a:r>
          </a:p>
          <a:p>
            <a:r>
              <a:rPr lang="en-US" dirty="0"/>
              <a:t>What if there are no obvious oversights and supervision was thorough?</a:t>
            </a:r>
          </a:p>
          <a:p>
            <a:endParaRPr lang="en-US" dirty="0"/>
          </a:p>
          <a:p>
            <a:endParaRPr lang="en-US" dirty="0"/>
          </a:p>
          <a:p>
            <a:r>
              <a:rPr lang="en-US" dirty="0"/>
              <a:t>And This brings to the next part</a:t>
            </a:r>
          </a:p>
          <a:p>
            <a:r>
              <a:rPr lang="en-US" dirty="0"/>
              <a:t>What mechanisms can be put in place to ensure clear lines of responsibility in such scenarios? </a:t>
            </a:r>
          </a:p>
          <a:p>
            <a:r>
              <a:rPr lang="en-US" dirty="0"/>
              <a:t>How can we establish a framework that defines accountability when AI, with its autonomous decision-making capabilities, breaches ethical boundaries?</a:t>
            </a:r>
          </a:p>
          <a:p>
            <a:endParaRPr lang="en-US" dirty="0"/>
          </a:p>
          <a:p>
            <a:r>
              <a:rPr lang="en-US" dirty="0"/>
              <a:t>One solution might be a robust oversight system, </a:t>
            </a:r>
          </a:p>
          <a:p>
            <a:r>
              <a:rPr lang="en-US" dirty="0"/>
              <a:t>where human operators closely monitor the AI's actions. </a:t>
            </a:r>
          </a:p>
          <a:p>
            <a:r>
              <a:rPr lang="en-US" dirty="0"/>
              <a:t>However, this introduces the challenges we just discussed: the potential for human error and the limitations of real-time supervision. </a:t>
            </a:r>
          </a:p>
          <a:p>
            <a:endParaRPr lang="en-US" dirty="0"/>
          </a:p>
          <a:p>
            <a:r>
              <a:rPr lang="en-US" dirty="0"/>
              <a:t>Or Alternatively, </a:t>
            </a:r>
          </a:p>
          <a:p>
            <a:r>
              <a:rPr lang="en-US" dirty="0"/>
              <a:t>Maybe there are specific strict guidelines and constraints that should be implemented within the AI's programming</a:t>
            </a:r>
          </a:p>
          <a:p>
            <a:r>
              <a:rPr lang="en-US" dirty="0"/>
              <a:t>If so, what should they be?</a:t>
            </a:r>
          </a:p>
          <a:p>
            <a:r>
              <a:rPr lang="en-US" dirty="0"/>
              <a:t>What could we outline to serve as a preventative measure, and ensure that its actions align with our ethical standards.</a:t>
            </a:r>
          </a:p>
          <a:p>
            <a:endParaRPr lang="en-US" dirty="0"/>
          </a:p>
          <a:p>
            <a:endParaRPr lang="en-US" dirty="0"/>
          </a:p>
          <a:p>
            <a:endParaRPr lang="en-US" dirty="0"/>
          </a:p>
          <a:p>
            <a:r>
              <a:rPr lang="en-US" dirty="0"/>
              <a:t>so as we can see, the integration of AI in cybersecurity scanning introduces both unprecedented capabilities and ethical dilemmas. </a:t>
            </a:r>
          </a:p>
          <a:p>
            <a:r>
              <a:rPr lang="en-US" dirty="0"/>
              <a:t>Maybe not where we are with out current technology,</a:t>
            </a:r>
          </a:p>
          <a:p>
            <a:r>
              <a:rPr lang="en-US" dirty="0"/>
              <a:t>But maybe soon in the future.</a:t>
            </a:r>
          </a:p>
          <a:p>
            <a:endParaRPr lang="en-US" dirty="0"/>
          </a:p>
          <a:p>
            <a:r>
              <a:rPr lang="en-US" dirty="0"/>
              <a:t>And so, The mechanisms we put in place today will begin shaping the ethical landscape of AI-driven cybersecurity practices in the future.</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356175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next course, we will take a closer look at how AI tools are harnessed in </a:t>
            </a:r>
            <a:r>
              <a:rPr lang="en-US" dirty="0" err="1"/>
              <a:t>everyones</a:t>
            </a:r>
            <a:r>
              <a:rPr lang="en-US" dirty="0"/>
              <a:t> favorite phase of penetration testing, Exploitation!</a:t>
            </a:r>
          </a:p>
          <a:p>
            <a:endParaRPr lang="en-US" dirty="0"/>
          </a:p>
          <a:p>
            <a:r>
              <a:rPr lang="en-US"/>
              <a:t>But that’s all I have for now, so Thank you for tuning in!</a:t>
            </a:r>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Introduce Phase 2: Scanning</a:t>
            </a:r>
          </a:p>
          <a:p>
            <a:r>
              <a:rPr lang="en-US" dirty="0"/>
              <a:t>- Definition of the scanning phase</a:t>
            </a:r>
          </a:p>
          <a:p>
            <a:r>
              <a:rPr lang="en-US" dirty="0"/>
              <a:t>- Objectives and goals of scanning</a:t>
            </a:r>
          </a:p>
          <a:p>
            <a:r>
              <a:rPr lang="en-US" dirty="0"/>
              <a:t>- How it </a:t>
            </a:r>
            <a:r>
              <a:rPr lang="en-US" dirty="0" err="1"/>
              <a:t>difers</a:t>
            </a:r>
            <a:r>
              <a:rPr lang="en-US" dirty="0"/>
              <a:t> from Phase 1: Gathering Information</a:t>
            </a:r>
          </a:p>
          <a:p>
            <a:r>
              <a:rPr lang="en-US" dirty="0"/>
              <a:t>- Importance in identifying potential vulnerabilities</a:t>
            </a:r>
          </a:p>
          <a:p>
            <a:endParaRPr lang="en-US" dirty="0"/>
          </a:p>
          <a:p>
            <a:endParaRPr lang="en-US" dirty="0"/>
          </a:p>
          <a:p>
            <a:r>
              <a:rPr lang="en-US" dirty="0"/>
              <a:t>------------</a:t>
            </a:r>
          </a:p>
          <a:p>
            <a:endParaRPr lang="en-US" dirty="0"/>
          </a:p>
          <a:p>
            <a:r>
              <a:rPr lang="en-US" i="0" dirty="0"/>
              <a:t>By the time you get to this </a:t>
            </a:r>
            <a:r>
              <a:rPr lang="en-US" b="0" i="1" dirty="0">
                <a:solidFill>
                  <a:srgbClr val="ECECF1"/>
                </a:solidFill>
                <a:effectLst/>
                <a:latin typeface="Söhne"/>
              </a:rPr>
              <a:t>scanning</a:t>
            </a:r>
            <a:r>
              <a:rPr lang="en-US" b="0" i="0" dirty="0">
                <a:solidFill>
                  <a:srgbClr val="ECECF1"/>
                </a:solidFill>
                <a:effectLst/>
                <a:latin typeface="Söhne"/>
              </a:rPr>
              <a:t> phase</a:t>
            </a:r>
            <a:r>
              <a:rPr lang="en-US" i="0" dirty="0"/>
              <a:t>, you should have a solid understanding of the target and a detailed collection of gathered information.</a:t>
            </a:r>
          </a:p>
          <a:p>
            <a:endParaRPr lang="en-US" i="0" dirty="0"/>
          </a:p>
          <a:p>
            <a:r>
              <a:rPr lang="en-US" i="0" dirty="0"/>
              <a:t>To understand the difference between this phase and the last, it can helpful to think of the </a:t>
            </a:r>
            <a:r>
              <a:rPr lang="en-US" i="0" dirty="0" err="1"/>
              <a:t>pentesting</a:t>
            </a:r>
            <a:r>
              <a:rPr lang="en-US" i="0" dirty="0"/>
              <a:t> process as a well planned house robbery.</a:t>
            </a:r>
          </a:p>
          <a:p>
            <a:r>
              <a:rPr lang="en-US" i="0" dirty="0"/>
              <a:t>The first phase focuses on finding all the different </a:t>
            </a:r>
            <a:r>
              <a:rPr lang="en-US" b="0" i="0" dirty="0">
                <a:solidFill>
                  <a:srgbClr val="3D3B49"/>
                </a:solidFill>
                <a:effectLst/>
                <a:latin typeface="Noto Serif" panose="02020600060500020200" pitchFamily="18" charset="0"/>
              </a:rPr>
              <a:t>ways to enter the house (computer)</a:t>
            </a:r>
          </a:p>
          <a:p>
            <a:endParaRPr lang="en-US" b="0" i="0" dirty="0">
              <a:solidFill>
                <a:srgbClr val="3D3B49"/>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Your Standing at a distance, collecting details about the target residence and taking note of all potential entry points</a:t>
            </a:r>
          </a:p>
          <a:p>
            <a:r>
              <a:rPr lang="en-US" b="0" i="0" dirty="0">
                <a:solidFill>
                  <a:srgbClr val="3D3B49"/>
                </a:solidFill>
                <a:effectLst/>
                <a:latin typeface="Noto Serif" panose="02020600060500020200" pitchFamily="18" charset="0"/>
              </a:rPr>
              <a:t>Such as </a:t>
            </a:r>
            <a:r>
              <a:rPr lang="en-US" b="0" i="0" dirty="0" err="1">
                <a:solidFill>
                  <a:srgbClr val="3D3B49"/>
                </a:solidFill>
                <a:effectLst/>
                <a:latin typeface="Noto Serif" panose="02020600060500020200" pitchFamily="18" charset="0"/>
              </a:rPr>
              <a:t>doors,windows</a:t>
            </a:r>
            <a:r>
              <a:rPr lang="en-US" b="0" i="0" dirty="0">
                <a:solidFill>
                  <a:srgbClr val="3D3B49"/>
                </a:solidFill>
                <a:effectLst/>
                <a:latin typeface="Noto Serif" panose="02020600060500020200" pitchFamily="18" charset="0"/>
              </a:rPr>
              <a:t>, even the garage</a:t>
            </a:r>
          </a:p>
          <a:p>
            <a:r>
              <a:rPr lang="en-US" b="0" i="0" dirty="0">
                <a:solidFill>
                  <a:srgbClr val="3D3B49"/>
                </a:solidFill>
                <a:effectLst/>
                <a:latin typeface="Noto Serif" panose="02020600060500020200" pitchFamily="18" charset="0"/>
              </a:rPr>
              <a:t>As well as noting any visible security measures in place.</a:t>
            </a:r>
          </a:p>
          <a:p>
            <a:endParaRPr lang="en-US" i="0" dirty="0"/>
          </a:p>
          <a:p>
            <a:r>
              <a:rPr lang="en-US" i="0" dirty="0"/>
              <a:t>Now with the 'Scanning' phase, you have a toolkit in hand, and you begin testing the vulnerabilities discovered during the 'Gathering Information' phase.</a:t>
            </a:r>
          </a:p>
          <a:p>
            <a:r>
              <a:rPr lang="en-US" i="0" dirty="0"/>
              <a:t>imagine the house is secured with various locks and alarms, The scanning phase is your way of stress-testing those security measures. It's like simulating a break-in to see if the locks hold, if the alarms sound, and if there are any hidden vulnerabilities in your defenses.</a:t>
            </a:r>
          </a:p>
          <a:p>
            <a:endParaRPr lang="en-US" i="0" dirty="0"/>
          </a:p>
          <a:p>
            <a:r>
              <a:rPr lang="en-US" b="0" i="0" dirty="0">
                <a:solidFill>
                  <a:srgbClr val="ECECF1"/>
                </a:solidFill>
                <a:effectLst/>
                <a:latin typeface="Söhne"/>
              </a:rPr>
              <a:t>So If you think of the first phase as finding </a:t>
            </a:r>
            <a:r>
              <a:rPr lang="en-US" b="0" i="0" dirty="0">
                <a:solidFill>
                  <a:srgbClr val="363C44"/>
                </a:solidFill>
                <a:effectLst/>
                <a:latin typeface="splunk_data_sans"/>
              </a:rPr>
              <a:t>points where attackers </a:t>
            </a:r>
            <a:r>
              <a:rPr lang="en-US" b="0" i="1" dirty="0">
                <a:solidFill>
                  <a:srgbClr val="363C44"/>
                </a:solidFill>
                <a:effectLst/>
                <a:latin typeface="splunk_data_sans"/>
              </a:rPr>
              <a:t>could</a:t>
            </a:r>
            <a:r>
              <a:rPr lang="en-US" b="0" i="0" dirty="0">
                <a:solidFill>
                  <a:srgbClr val="363C44"/>
                </a:solidFill>
                <a:effectLst/>
                <a:latin typeface="splunk_data_sans"/>
              </a:rPr>
              <a:t> break in, </a:t>
            </a:r>
          </a:p>
          <a:p>
            <a:r>
              <a:rPr lang="en-US" b="0" i="0" dirty="0">
                <a:solidFill>
                  <a:srgbClr val="363C44"/>
                </a:solidFill>
                <a:effectLst/>
                <a:latin typeface="splunk_data_sans"/>
              </a:rPr>
              <a:t>This phase starts testing these points for potential weaknesses.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So why is the scanning phase so crucial?</a:t>
            </a:r>
          </a:p>
          <a:p>
            <a:r>
              <a:rPr lang="en-US" i="0" dirty="0"/>
              <a:t>Well, it’s the beginning of the </a:t>
            </a:r>
            <a:r>
              <a:rPr lang="en-US" b="0" i="0" dirty="0">
                <a:solidFill>
                  <a:srgbClr val="ECECF1"/>
                </a:solidFill>
                <a:effectLst/>
                <a:latin typeface="Söhne"/>
              </a:rPr>
              <a:t>move from theory to practice, from identifying potential weak spots to actively checking if they can be exploited.</a:t>
            </a:r>
          </a:p>
          <a:p>
            <a:r>
              <a:rPr lang="en-US" b="0" i="0" dirty="0">
                <a:solidFill>
                  <a:srgbClr val="ECECF1"/>
                </a:solidFill>
                <a:effectLst/>
                <a:latin typeface="Söhne"/>
              </a:rPr>
              <a:t>and By doing this, we not only confirm the presence of vulnerabilities but also gain insights into their severity and potential impact.</a:t>
            </a:r>
            <a:endParaRPr lang="en-US" i="0" dirty="0"/>
          </a:p>
          <a:p>
            <a:r>
              <a:rPr lang="en-US" b="0" i="0" dirty="0">
                <a:solidFill>
                  <a:srgbClr val="ECECF1"/>
                </a:solidFill>
                <a:effectLst/>
                <a:latin typeface="Söhne"/>
              </a:rPr>
              <a:t>So that when it comes time to exploit, you aren’t </a:t>
            </a:r>
            <a:r>
              <a:rPr lang="en-US" b="0" i="1" dirty="0">
                <a:solidFill>
                  <a:srgbClr val="ECECF1"/>
                </a:solidFill>
                <a:effectLst/>
                <a:latin typeface="Söhne"/>
              </a:rPr>
              <a:t>blindly</a:t>
            </a:r>
            <a:r>
              <a:rPr lang="en-US" b="0" i="0" dirty="0">
                <a:solidFill>
                  <a:srgbClr val="ECECF1"/>
                </a:solidFill>
                <a:effectLst/>
                <a:latin typeface="Söhne"/>
              </a:rPr>
              <a:t> trying to break in, because you have thoroughly tested the intelligence obtained during recon to increase the chances of success.</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a:solidFill>
                <a:srgbClr val="363C44"/>
              </a:solidFill>
              <a:effectLst/>
              <a:latin typeface="splunk_data_sans"/>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48809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Introduce Phase 2: Scanning</a:t>
            </a:r>
          </a:p>
          <a:p>
            <a:r>
              <a:rPr lang="en-US" dirty="0"/>
              <a:t>- </a:t>
            </a:r>
            <a:r>
              <a:rPr lang="en-US" sz="1800" dirty="0">
                <a:effectLst/>
                <a:latin typeface="Times New Roman" panose="02020603050405020304" pitchFamily="18" charset="0"/>
              </a:rPr>
              <a:t>Different types of scanners (Network Scanner, Vulnerability Scanner, Web Application Scanner)</a:t>
            </a:r>
            <a:endParaRPr lang="en-US" dirty="0"/>
          </a:p>
          <a:p>
            <a:endParaRPr lang="en-US" dirty="0"/>
          </a:p>
          <a:p>
            <a:r>
              <a:rPr lang="en-US" dirty="0"/>
              <a:t>------------</a:t>
            </a:r>
          </a:p>
          <a:p>
            <a:r>
              <a:rPr lang="en-US" i="0" dirty="0"/>
              <a:t>And Just as the burglar would use specialized tools to bypass physical security measures, the pentester employs scanners to assess </a:t>
            </a:r>
            <a:r>
              <a:rPr lang="en-US" b="0" i="0" dirty="0">
                <a:solidFill>
                  <a:srgbClr val="ECECF1"/>
                </a:solidFill>
                <a:effectLst/>
                <a:latin typeface="Söhne"/>
              </a:rPr>
              <a:t>the weaknesses in the digital defenses.</a:t>
            </a:r>
          </a:p>
          <a:p>
            <a:endParaRPr lang="en-US" b="0" i="0" dirty="0">
              <a:solidFill>
                <a:srgbClr val="363C44"/>
              </a:solidFill>
              <a:effectLst/>
              <a:latin typeface="splunk_data_sans"/>
            </a:endParaRPr>
          </a:p>
          <a:p>
            <a:r>
              <a:rPr lang="en-US" b="0" i="0" dirty="0">
                <a:solidFill>
                  <a:srgbClr val="363C44"/>
                </a:solidFill>
                <a:effectLst/>
                <a:latin typeface="splunk_data_sans"/>
              </a:rPr>
              <a:t>While there are many different types of scanners, </a:t>
            </a:r>
            <a:r>
              <a:rPr lang="en-US" b="0" i="0" dirty="0">
                <a:solidFill>
                  <a:srgbClr val="ECECF1"/>
                </a:solidFill>
                <a:effectLst/>
                <a:latin typeface="Söhne"/>
              </a:rPr>
              <a:t>the three most common are </a:t>
            </a:r>
            <a:r>
              <a:rPr lang="en-US" i="0" dirty="0"/>
              <a:t>Network Scanners, Vulnerability Scanners, and Web Application Scanners</a:t>
            </a:r>
          </a:p>
          <a:p>
            <a:endParaRPr lang="en-US" b="0" i="0" dirty="0">
              <a:solidFill>
                <a:srgbClr val="363C44"/>
              </a:solidFill>
              <a:effectLst/>
              <a:latin typeface="splunk_data_sans"/>
            </a:endParaRPr>
          </a:p>
          <a:p>
            <a:r>
              <a:rPr lang="en-US" b="1" i="0" u="sng" dirty="0">
                <a:solidFill>
                  <a:srgbClr val="363C44"/>
                </a:solidFill>
                <a:effectLst/>
                <a:latin typeface="splunk_data_sans"/>
              </a:rPr>
              <a:t>Network Scanner:</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Imagine a bird's eye view of your entire network. This is what a Network Scanner provides. It's like having a super-powered pair of binoculars that allows you to scan the target to determine whether it is turned on, if its capable of communicating or interacting with our machine, it can identify potential entry points, and even map out all the connected devices and their interconnections</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providing insights into the network topology and infrastructure.</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Vulnerability Scanner:</a:t>
            </a:r>
          </a:p>
          <a:p>
            <a:r>
              <a:rPr lang="en-US" b="0" i="0" dirty="0">
                <a:solidFill>
                  <a:srgbClr val="363C44"/>
                </a:solidFill>
                <a:effectLst/>
                <a:latin typeface="splunk_data_sans"/>
              </a:rPr>
              <a:t>The Vulnerability Scanner searches for potential weaknesses and vulnerabilities  across various aspects of a system, including operating systems, network devices, and applications. Since It's not enough to just know where these entry points are; this scanner analyzes if those doors are securely locked or if there are hidden traps. </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detecting weaknesses that could be exploited</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Web Application Scanner</a:t>
            </a:r>
          </a:p>
          <a:p>
            <a:r>
              <a:rPr lang="en-US" b="0" i="0" dirty="0">
                <a:solidFill>
                  <a:srgbClr val="363C44"/>
                </a:solidFill>
                <a:effectLst/>
                <a:latin typeface="splunk_data_sans"/>
              </a:rPr>
              <a:t>Web application scanners, on the other hand, are specialized tools designed specifically for assessing security vulnerabilities in web applications.</a:t>
            </a:r>
          </a:p>
          <a:p>
            <a:r>
              <a:rPr lang="en-US" b="0" i="0" dirty="0">
                <a:solidFill>
                  <a:srgbClr val="363C44"/>
                </a:solidFill>
                <a:effectLst/>
                <a:latin typeface="splunk_data_sans"/>
              </a:rPr>
              <a:t>Their primary focus is on the unique vulnerabilities that may exist in things like code, architecture, or configurations of web applications.</a:t>
            </a:r>
          </a:p>
          <a:p>
            <a:endParaRPr lang="en-US" b="0" i="0" dirty="0">
              <a:solidFill>
                <a:srgbClr val="363C44"/>
              </a:solidFill>
              <a:effectLst/>
              <a:latin typeface="splunk_data_sans"/>
            </a:endParaRPr>
          </a:p>
          <a:p>
            <a:endParaRPr lang="en-US" b="0" i="0" dirty="0">
              <a:solidFill>
                <a:srgbClr val="363C44"/>
              </a:solidFill>
              <a:effectLst/>
              <a:latin typeface="splunk_data_sans"/>
            </a:endParaRPr>
          </a:p>
          <a:p>
            <a:r>
              <a:rPr lang="en-US" b="0" i="0" dirty="0">
                <a:solidFill>
                  <a:srgbClr val="363C44"/>
                </a:solidFill>
                <a:effectLst/>
                <a:latin typeface="splunk_data_sans"/>
              </a:rPr>
              <a:t>Essentially </a:t>
            </a:r>
            <a:r>
              <a:rPr lang="en-US" b="0" i="0" dirty="0">
                <a:effectLst/>
                <a:latin typeface="Söhne"/>
              </a:rPr>
              <a:t>The goal of these scanners is to create a comprehensive understanding of the target's security posture, allowing for informed decision-making as you continue through the next phases</a:t>
            </a:r>
          </a:p>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253546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Methods in Scanning</a:t>
            </a:r>
          </a:p>
          <a:p>
            <a:r>
              <a:rPr lang="en-US" dirty="0"/>
              <a:t>- Overview of manual methods</a:t>
            </a:r>
          </a:p>
          <a:p>
            <a:r>
              <a:rPr lang="en-US" dirty="0"/>
              <a:t>- Provide examples of manual tools (that don’t include ML or AI) for Network Scanning, Vulnerability Scanning, Web Application Scanning</a:t>
            </a:r>
          </a:p>
          <a:p>
            <a:endParaRPr lang="en-US" dirty="0"/>
          </a:p>
          <a:p>
            <a:r>
              <a:rPr lang="en-US" dirty="0"/>
              <a:t>Provide a general overview and examples for the Network Scanning manual tools ‘Nmap and Wireshark’</a:t>
            </a:r>
          </a:p>
          <a:p>
            <a:endParaRPr lang="en-US" dirty="0"/>
          </a:p>
          <a:p>
            <a:r>
              <a:rPr lang="en-US" dirty="0"/>
              <a:t>=========================</a:t>
            </a:r>
          </a:p>
          <a:p>
            <a:endParaRPr lang="en-US" dirty="0"/>
          </a:p>
          <a:p>
            <a:r>
              <a:rPr lang="en-US" dirty="0"/>
              <a:t>While all three types of scanners focus on security, </a:t>
            </a:r>
          </a:p>
          <a:p>
            <a:r>
              <a:rPr lang="en-US" dirty="0"/>
              <a:t>they have different scopes and purposes. </a:t>
            </a:r>
          </a:p>
          <a:p>
            <a:endParaRPr lang="en-US" dirty="0"/>
          </a:p>
          <a:p>
            <a:r>
              <a:rPr lang="en-US" dirty="0"/>
              <a:t>Network scanners provide a broad overview of the network infrastructure, </a:t>
            </a:r>
          </a:p>
          <a:p>
            <a:r>
              <a:rPr lang="en-US" dirty="0"/>
              <a:t>vulnerability scanners focus on individual systems, </a:t>
            </a:r>
          </a:p>
          <a:p>
            <a:r>
              <a:rPr lang="en-US" dirty="0"/>
              <a:t>and web application scanners concentrate on web applications.</a:t>
            </a:r>
          </a:p>
          <a:p>
            <a:endParaRPr lang="en-US" dirty="0"/>
          </a:p>
          <a:p>
            <a:r>
              <a:rPr lang="en-US" dirty="0"/>
              <a:t>Network scanners are useful for identifying network-wide vulnerabilities and misconfigurations. </a:t>
            </a:r>
          </a:p>
          <a:p>
            <a:r>
              <a:rPr lang="en-US" dirty="0"/>
              <a:t>And are great to help pentesters identify potential entry points</a:t>
            </a:r>
          </a:p>
          <a:p>
            <a:endParaRPr lang="en-US" dirty="0"/>
          </a:p>
          <a:p>
            <a:r>
              <a:rPr lang="en-US" dirty="0"/>
              <a:t>Vulnerability scanners, on the other hand, provide a more granular analysis of individual systems. </a:t>
            </a:r>
          </a:p>
          <a:p>
            <a:r>
              <a:rPr lang="en-US" dirty="0"/>
              <a:t>And They are effective in identifying vulnerabilities within specific software applications, operating systems, or servers. </a:t>
            </a:r>
          </a:p>
          <a:p>
            <a:endParaRPr lang="en-US" dirty="0"/>
          </a:p>
          <a:p>
            <a:r>
              <a:rPr lang="en-US" dirty="0"/>
              <a:t>And Web application scanners are essential for organizations that rely heavily on web applications. </a:t>
            </a:r>
          </a:p>
          <a:p>
            <a:r>
              <a:rPr lang="en-US" dirty="0"/>
              <a:t>These scanners are specifically designed to detect vulnerabilities in web applications, </a:t>
            </a:r>
          </a:p>
          <a:p>
            <a:r>
              <a:rPr lang="en-US" dirty="0"/>
              <a:t>which are a popular target for attackers</a:t>
            </a:r>
          </a:p>
          <a:p>
            <a:endParaRPr lang="en-US" dirty="0"/>
          </a:p>
          <a:p>
            <a:endParaRPr lang="en-US" dirty="0"/>
          </a:p>
          <a:p>
            <a:r>
              <a:rPr lang="en-US" dirty="0"/>
              <a:t>Because of these differences, they each have their own set of tools </a:t>
            </a:r>
          </a:p>
          <a:p>
            <a:r>
              <a:rPr lang="en-US" dirty="0"/>
              <a:t>Now don’t get me wrong, there is a lot of overlap in scanning so some of these tools are absolutely capable of multiple types of scanning,</a:t>
            </a:r>
          </a:p>
          <a:p>
            <a:r>
              <a:rPr lang="en-US" dirty="0"/>
              <a:t>But I wanted to discuss them in the context of what they are most commonly used for.</a:t>
            </a:r>
          </a:p>
          <a:p>
            <a:endParaRPr lang="en-US" dirty="0"/>
          </a:p>
          <a:p>
            <a:r>
              <a:rPr lang="en-US" dirty="0"/>
              <a:t>So, before we delve into integrating AI into this phase,  </a:t>
            </a:r>
          </a:p>
          <a:p>
            <a:r>
              <a:rPr lang="en-US" dirty="0"/>
              <a:t>let's look at some of these "manual" methods…</a:t>
            </a:r>
          </a:p>
          <a:p>
            <a:endParaRPr lang="en-US" dirty="0"/>
          </a:p>
          <a:p>
            <a:r>
              <a:rPr lang="en-US" dirty="0"/>
              <a:t>When I talk about "manual" methods in scanning, </a:t>
            </a:r>
          </a:p>
          <a:p>
            <a:r>
              <a:rPr lang="en-US" dirty="0"/>
              <a:t>I'm referring to techniques that rely heavily on human intervention rather than intelligent automated processes.</a:t>
            </a:r>
          </a:p>
          <a:p>
            <a:endParaRPr lang="en-US" dirty="0"/>
          </a:p>
          <a:p>
            <a:r>
              <a:rPr lang="en-US" dirty="0"/>
              <a:t>This means that </a:t>
            </a:r>
          </a:p>
          <a:p>
            <a:r>
              <a:rPr lang="en-US" dirty="0"/>
              <a:t>without the assistance of machine learning and AI, </a:t>
            </a:r>
          </a:p>
          <a:p>
            <a:r>
              <a:rPr lang="en-US" dirty="0"/>
              <a:t>the responsibility for executing this phase falls entirely on human analysts</a:t>
            </a:r>
          </a:p>
          <a:p>
            <a:endParaRPr lang="en-US" dirty="0"/>
          </a:p>
          <a:p>
            <a:r>
              <a:rPr lang="en-US" dirty="0"/>
              <a:t>So while these analysts still have tools to help them actively probe and analyze their targets, </a:t>
            </a:r>
          </a:p>
          <a:p>
            <a:r>
              <a:rPr lang="en-US" dirty="0"/>
              <a:t>the success of the scan comes down to the human experience, intuition, and overall understanding of cybersecurity.</a:t>
            </a:r>
          </a:p>
          <a:p>
            <a:endParaRPr lang="en-US" dirty="0"/>
          </a:p>
          <a:p>
            <a:endParaRPr lang="en-US" dirty="0"/>
          </a:p>
          <a:p>
            <a:endParaRPr lang="en-US" dirty="0"/>
          </a:p>
          <a:p>
            <a:r>
              <a:rPr lang="en-US" dirty="0"/>
              <a:t>For example, if we take a look at some of the manual network scanning tools like ping, Nmap or Wireshark </a:t>
            </a:r>
          </a:p>
          <a:p>
            <a:r>
              <a:rPr lang="en-US" dirty="0"/>
              <a:t>They are great for </a:t>
            </a:r>
          </a:p>
          <a:p>
            <a:r>
              <a:rPr lang="en-US" dirty="0"/>
              <a:t>providing a detailed view of the network, </a:t>
            </a:r>
          </a:p>
          <a:p>
            <a:r>
              <a:rPr lang="en-US" dirty="0"/>
              <a:t>identifying active devices, open ports, and potential vulnerabilities,</a:t>
            </a:r>
          </a:p>
          <a:p>
            <a:r>
              <a:rPr lang="en-US" dirty="0"/>
              <a:t>And for analyzing network traffic.</a:t>
            </a:r>
          </a:p>
          <a:p>
            <a:endParaRPr lang="en-US" dirty="0"/>
          </a:p>
          <a:p>
            <a:r>
              <a:rPr lang="en-US" dirty="0"/>
              <a:t>So If you were lucky enough to uncover IP ranges the first phase,</a:t>
            </a:r>
          </a:p>
          <a:p>
            <a:r>
              <a:rPr lang="en-US" dirty="0"/>
              <a:t>then you now have a list of potential targets </a:t>
            </a:r>
          </a:p>
          <a:p>
            <a:endParaRPr lang="en-US" dirty="0"/>
          </a:p>
          <a:p>
            <a:r>
              <a:rPr lang="en-US" dirty="0"/>
              <a:t>But  For your scanning to be efficient, </a:t>
            </a:r>
          </a:p>
          <a:p>
            <a:r>
              <a:rPr lang="en-US" dirty="0"/>
              <a:t>you first need to find which addresses have something attached to them</a:t>
            </a:r>
          </a:p>
          <a:p>
            <a:r>
              <a:rPr lang="en-US" dirty="0"/>
              <a:t>So that you know who can be targeted</a:t>
            </a:r>
          </a:p>
          <a:p>
            <a:endParaRPr lang="en-US" dirty="0"/>
          </a:p>
          <a:p>
            <a:r>
              <a:rPr lang="en-US" dirty="0"/>
              <a:t>And One of the best and simplest ways to check for live systems</a:t>
            </a:r>
          </a:p>
          <a:p>
            <a:r>
              <a:rPr lang="en-US" dirty="0"/>
              <a:t>is to use the popular ‘ping’ function </a:t>
            </a:r>
          </a:p>
          <a:p>
            <a:r>
              <a:rPr lang="en-US" dirty="0"/>
              <a:t>This is a process known as ‘pinging’ or doing a ‘ping sweep’. </a:t>
            </a:r>
          </a:p>
          <a:p>
            <a:endParaRPr lang="en-US" dirty="0"/>
          </a:p>
          <a:p>
            <a:r>
              <a:rPr lang="en-US" dirty="0"/>
              <a:t>And it checks and confirms the status of a particular target system. </a:t>
            </a:r>
          </a:p>
          <a:p>
            <a:r>
              <a:rPr lang="en-US" dirty="0"/>
              <a:t>It determines whether the system is responsive, </a:t>
            </a:r>
          </a:p>
          <a:p>
            <a:r>
              <a:rPr lang="en-US" dirty="0"/>
              <a:t>Or if it can successfully receive and respond to network requests. </a:t>
            </a:r>
          </a:p>
          <a:p>
            <a:endParaRPr lang="en-US" dirty="0"/>
          </a:p>
          <a:p>
            <a:r>
              <a:rPr lang="en-US" dirty="0"/>
              <a:t>This is a fairly simple process where the "ping" command sends a small packet of data, an ICMP ECHO, to the target, </a:t>
            </a:r>
          </a:p>
          <a:p>
            <a:r>
              <a:rPr lang="en-US" dirty="0"/>
              <a:t>and if the system is responsive, it replies back with another ICMP ECHO,</a:t>
            </a:r>
          </a:p>
          <a:p>
            <a:r>
              <a:rPr lang="en-US" dirty="0"/>
              <a:t>thus indicating that it is online and reachable. </a:t>
            </a:r>
          </a:p>
          <a:p>
            <a:endParaRPr lang="en-US" dirty="0"/>
          </a:p>
          <a:p>
            <a:r>
              <a:rPr lang="en-US" dirty="0"/>
              <a:t>And If this happens </a:t>
            </a:r>
          </a:p>
          <a:p>
            <a:r>
              <a:rPr lang="en-US" dirty="0"/>
              <a:t>We now know that it is online and can be scanned more thoroughly later on. </a:t>
            </a:r>
          </a:p>
          <a:p>
            <a:endParaRPr lang="en-US" dirty="0"/>
          </a:p>
          <a:p>
            <a:r>
              <a:rPr lang="en-US" dirty="0"/>
              <a:t>And ping is a great utility, </a:t>
            </a:r>
          </a:p>
          <a:p>
            <a:r>
              <a:rPr lang="en-US" dirty="0"/>
              <a:t>And a great place to start, </a:t>
            </a:r>
          </a:p>
          <a:p>
            <a:r>
              <a:rPr lang="en-US" dirty="0"/>
              <a:t>But all it does is ping. That’s it.</a:t>
            </a:r>
          </a:p>
          <a:p>
            <a:r>
              <a:rPr lang="en-US" dirty="0"/>
              <a:t>So a lot of pentesters use other tools that have more functionality</a:t>
            </a:r>
          </a:p>
          <a:p>
            <a:endParaRPr lang="en-US" dirty="0"/>
          </a:p>
          <a:p>
            <a:r>
              <a:rPr lang="en-US" dirty="0"/>
              <a:t>Such as Angry IP, </a:t>
            </a:r>
            <a:r>
              <a:rPr lang="en-US" dirty="0" err="1"/>
              <a:t>nmap</a:t>
            </a:r>
            <a:r>
              <a:rPr lang="en-US" dirty="0"/>
              <a:t>, </a:t>
            </a:r>
            <a:r>
              <a:rPr lang="en-US" dirty="0" err="1"/>
              <a:t>wireshark</a:t>
            </a:r>
            <a:r>
              <a:rPr lang="en-US" dirty="0"/>
              <a:t>, and more</a:t>
            </a:r>
          </a:p>
          <a:p>
            <a:endParaRPr lang="en-US" dirty="0"/>
          </a:p>
          <a:p>
            <a:r>
              <a:rPr lang="en-US" dirty="0"/>
              <a:t>So Nmap, or the “Network Mapper,” </a:t>
            </a:r>
          </a:p>
          <a:p>
            <a:r>
              <a:rPr lang="en-US" dirty="0"/>
              <a:t>is a free utility that is available on all major operating systems</a:t>
            </a:r>
          </a:p>
          <a:p>
            <a:endParaRPr lang="en-US" dirty="0"/>
          </a:p>
          <a:p>
            <a:r>
              <a:rPr lang="en-US" dirty="0"/>
              <a:t>And </a:t>
            </a:r>
            <a:r>
              <a:rPr lang="en-US" dirty="0" err="1"/>
              <a:t>nmap</a:t>
            </a:r>
            <a:r>
              <a:rPr lang="en-US" dirty="0"/>
              <a:t> is used from </a:t>
            </a:r>
          </a:p>
          <a:p>
            <a:r>
              <a:rPr lang="en-US" dirty="0"/>
              <a:t>performing network inventory to </a:t>
            </a:r>
          </a:p>
          <a:p>
            <a:r>
              <a:rPr lang="en-US" dirty="0"/>
              <a:t>security auditing,</a:t>
            </a:r>
          </a:p>
          <a:p>
            <a:r>
              <a:rPr lang="en-US" dirty="0"/>
              <a:t>And just overall monitoring of systems. </a:t>
            </a:r>
          </a:p>
          <a:p>
            <a:endParaRPr lang="en-US" dirty="0"/>
          </a:p>
          <a:p>
            <a:r>
              <a:rPr lang="en-US" dirty="0"/>
              <a:t>Its extremely helpful in determining information about</a:t>
            </a:r>
          </a:p>
          <a:p>
            <a:r>
              <a:rPr lang="en-US" dirty="0"/>
              <a:t>operating systems, firewalls, and more</a:t>
            </a:r>
          </a:p>
          <a:p>
            <a:endParaRPr lang="en-US" dirty="0"/>
          </a:p>
          <a:p>
            <a:endParaRPr lang="en-US" dirty="0"/>
          </a:p>
          <a:p>
            <a:r>
              <a:rPr lang="en-US" dirty="0"/>
              <a:t>While Nmap Is a command-line tool,</a:t>
            </a:r>
          </a:p>
          <a:p>
            <a:r>
              <a:rPr lang="en-US" dirty="0"/>
              <a:t>It does have a GUI interface known as </a:t>
            </a:r>
            <a:r>
              <a:rPr lang="en-US" dirty="0" err="1"/>
              <a:t>Zenmap</a:t>
            </a:r>
            <a:endParaRPr lang="en-US" dirty="0"/>
          </a:p>
          <a:p>
            <a:r>
              <a:rPr lang="en-US" dirty="0"/>
              <a:t>And while I do recommend eventually getting comfortable with the command line version,</a:t>
            </a:r>
          </a:p>
          <a:p>
            <a:r>
              <a:rPr lang="en-US" dirty="0"/>
              <a:t>But </a:t>
            </a:r>
            <a:r>
              <a:rPr lang="en-US" dirty="0" err="1"/>
              <a:t>Zenmap</a:t>
            </a:r>
            <a:r>
              <a:rPr lang="en-US" dirty="0"/>
              <a:t> is a great place to start if </a:t>
            </a:r>
            <a:r>
              <a:rPr lang="en-US" dirty="0" err="1"/>
              <a:t>youre</a:t>
            </a:r>
            <a:r>
              <a:rPr lang="en-US" dirty="0"/>
              <a:t> just learning and prefer a user interface</a:t>
            </a:r>
          </a:p>
          <a:p>
            <a:endParaRPr lang="en-US" dirty="0"/>
          </a:p>
          <a:p>
            <a:r>
              <a:rPr lang="en-US" dirty="0"/>
              <a:t>Just keep in mind that Many of </a:t>
            </a:r>
            <a:r>
              <a:rPr lang="en-US" dirty="0" err="1"/>
              <a:t>nmap’s</a:t>
            </a:r>
            <a:r>
              <a:rPr lang="en-US" dirty="0"/>
              <a:t> options are only accessible from the command line </a:t>
            </a:r>
          </a:p>
          <a:p>
            <a:r>
              <a:rPr lang="en-US" dirty="0"/>
              <a:t>And as far as </a:t>
            </a:r>
            <a:r>
              <a:rPr lang="en-US" dirty="0" err="1"/>
              <a:t>nmaps</a:t>
            </a:r>
            <a:r>
              <a:rPr lang="en-US" dirty="0"/>
              <a:t> options go, there are a lot, so I wont be covering all of those today</a:t>
            </a:r>
          </a:p>
          <a:p>
            <a:r>
              <a:rPr lang="en-US" dirty="0"/>
              <a:t>But I want to look at some key features of Nmap:</a:t>
            </a:r>
          </a:p>
          <a:p>
            <a:endParaRPr lang="en-US" dirty="0"/>
          </a:p>
          <a:p>
            <a:r>
              <a:rPr lang="en-US" dirty="0"/>
              <a:t>**Host Discovery**: </a:t>
            </a:r>
          </a:p>
          <a:p>
            <a:r>
              <a:rPr lang="en-US" dirty="0"/>
              <a:t>First is host discovery</a:t>
            </a:r>
          </a:p>
          <a:p>
            <a:r>
              <a:rPr lang="en-US" dirty="0"/>
              <a:t>Which is where Nmap identifies active hosts on a network </a:t>
            </a:r>
          </a:p>
          <a:p>
            <a:r>
              <a:rPr lang="en-US" dirty="0"/>
              <a:t>And it does this by sending different types of probes, </a:t>
            </a:r>
          </a:p>
          <a:p>
            <a:r>
              <a:rPr lang="en-US" dirty="0"/>
              <a:t>such as the ‘ICMP echo’ (or ping) requests we just mentioned, </a:t>
            </a:r>
          </a:p>
          <a:p>
            <a:r>
              <a:rPr lang="en-US" dirty="0"/>
              <a:t>TCP SYN scans, </a:t>
            </a:r>
          </a:p>
          <a:p>
            <a:r>
              <a:rPr lang="en-US" dirty="0"/>
              <a:t>or ARP requests.</a:t>
            </a:r>
          </a:p>
          <a:p>
            <a:r>
              <a:rPr lang="en-US" dirty="0"/>
              <a:t>And this is used to determine which hosts are online and reachable</a:t>
            </a:r>
          </a:p>
          <a:p>
            <a:endParaRPr lang="en-US" dirty="0"/>
          </a:p>
          <a:p>
            <a:r>
              <a:rPr lang="en-US" dirty="0"/>
              <a:t>2. **Port Scanning**: </a:t>
            </a:r>
          </a:p>
          <a:p>
            <a:r>
              <a:rPr lang="en-US" dirty="0"/>
              <a:t>And then, After you have located live systems, </a:t>
            </a:r>
          </a:p>
          <a:p>
            <a:r>
              <a:rPr lang="en-US" dirty="0"/>
              <a:t>You can begin to turn toward more precise targeting of these systems via a port scan. </a:t>
            </a:r>
          </a:p>
          <a:p>
            <a:endParaRPr lang="en-US" dirty="0"/>
          </a:p>
          <a:p>
            <a:r>
              <a:rPr lang="en-US" dirty="0"/>
              <a:t>And basically, a port scan is used to determine if a port is “open” or “closed.” </a:t>
            </a:r>
          </a:p>
          <a:p>
            <a:r>
              <a:rPr lang="en-US" dirty="0"/>
              <a:t>And if it is open, it can accept connections,</a:t>
            </a:r>
          </a:p>
          <a:p>
            <a:r>
              <a:rPr lang="en-US" dirty="0"/>
              <a:t>and if it is closed, it cannot. </a:t>
            </a:r>
          </a:p>
          <a:p>
            <a:r>
              <a:rPr lang="en-US" dirty="0"/>
              <a:t>Fairly simple</a:t>
            </a:r>
          </a:p>
          <a:p>
            <a:endParaRPr lang="en-US" dirty="0"/>
          </a:p>
          <a:p>
            <a:r>
              <a:rPr lang="en-US" dirty="0"/>
              <a:t>And there are a lot of different scanning techniques that can be used here, including </a:t>
            </a:r>
          </a:p>
          <a:p>
            <a:r>
              <a:rPr lang="en-US" dirty="0"/>
              <a:t>TCP connect scans, </a:t>
            </a:r>
          </a:p>
          <a:p>
            <a:r>
              <a:rPr lang="en-US" dirty="0"/>
              <a:t>SYN scans (half-open scans),</a:t>
            </a:r>
          </a:p>
          <a:p>
            <a:r>
              <a:rPr lang="en-US" dirty="0"/>
              <a:t>and UDP scans,</a:t>
            </a:r>
          </a:p>
          <a:p>
            <a:r>
              <a:rPr lang="en-US" dirty="0"/>
              <a:t>Which is extremely valuable </a:t>
            </a:r>
            <a:r>
              <a:rPr lang="en-US" dirty="0" err="1"/>
              <a:t>fo</a:t>
            </a:r>
            <a:r>
              <a:rPr lang="en-US" dirty="0"/>
              <a:t> understanding communication types and can unveil potential vulnerabilities</a:t>
            </a:r>
          </a:p>
          <a:p>
            <a:endParaRPr lang="en-US" dirty="0"/>
          </a:p>
          <a:p>
            <a:r>
              <a:rPr lang="en-US" dirty="0"/>
              <a:t>And if we take that back again to our analogy, A port scan is a way of rattling the doorknobs on each ‘port’ to determine whether you can turn the doorknob (and later get access).</a:t>
            </a:r>
          </a:p>
          <a:p>
            <a:r>
              <a:rPr lang="en-US" dirty="0"/>
              <a:t>3. Enumeration</a:t>
            </a:r>
          </a:p>
          <a:p>
            <a:endParaRPr lang="en-US" dirty="0"/>
          </a:p>
          <a:p>
            <a:r>
              <a:rPr lang="en-US" dirty="0"/>
              <a:t>And </a:t>
            </a:r>
            <a:r>
              <a:rPr lang="en-US" dirty="0" err="1"/>
              <a:t>nmap</a:t>
            </a:r>
            <a:r>
              <a:rPr lang="en-US" dirty="0"/>
              <a:t> can also help with enumeration </a:t>
            </a:r>
          </a:p>
          <a:p>
            <a:r>
              <a:rPr lang="en-US" dirty="0"/>
              <a:t>Which is the process of extracting meaningful information from some of the openings and information you found during scanning. </a:t>
            </a:r>
          </a:p>
          <a:p>
            <a:endParaRPr lang="en-US" dirty="0"/>
          </a:p>
          <a:p>
            <a:r>
              <a:rPr lang="en-US" dirty="0"/>
              <a:t>Since we are digging deeper here, the goal is to gain even more information</a:t>
            </a:r>
          </a:p>
          <a:p>
            <a:r>
              <a:rPr lang="en-US" dirty="0"/>
              <a:t>Such as usernames, hostnames, services, application data, and much more. </a:t>
            </a:r>
          </a:p>
          <a:p>
            <a:endParaRPr lang="en-US" dirty="0"/>
          </a:p>
          <a:p>
            <a:endParaRPr lang="en-US" dirty="0"/>
          </a:p>
          <a:p>
            <a:endParaRPr lang="en-US" dirty="0"/>
          </a:p>
          <a:p>
            <a:r>
              <a:rPr lang="en-US" dirty="0"/>
              <a:t>Another powerful tool is Wireshark</a:t>
            </a:r>
          </a:p>
          <a:p>
            <a:r>
              <a:rPr lang="en-US" dirty="0"/>
              <a:t>And </a:t>
            </a:r>
            <a:r>
              <a:rPr lang="en-US" dirty="0" err="1"/>
              <a:t>wireshark</a:t>
            </a:r>
            <a:r>
              <a:rPr lang="en-US" dirty="0"/>
              <a:t> is a network protocol analyzer that allows you to capture and analyze network traffic in real-time. </a:t>
            </a:r>
          </a:p>
          <a:p>
            <a:r>
              <a:rPr lang="en-US" dirty="0"/>
              <a:t>And while </a:t>
            </a:r>
            <a:r>
              <a:rPr lang="en-US" dirty="0" err="1"/>
              <a:t>wireshark</a:t>
            </a:r>
            <a:r>
              <a:rPr lang="en-US" dirty="0"/>
              <a:t> is technically a packet analyzer and sniffing utility,</a:t>
            </a:r>
          </a:p>
          <a:p>
            <a:r>
              <a:rPr lang="en-US" dirty="0"/>
              <a:t>It can provide detailed insights into network communication </a:t>
            </a:r>
          </a:p>
          <a:p>
            <a:r>
              <a:rPr lang="en-US" dirty="0"/>
              <a:t>That can be used to better understand the network</a:t>
            </a:r>
          </a:p>
          <a:p>
            <a:endParaRPr lang="en-US" dirty="0"/>
          </a:p>
          <a:p>
            <a:r>
              <a:rPr lang="en-US" dirty="0"/>
              <a:t>Essentially, It allows users to capture and analyze network packets in real-time. </a:t>
            </a:r>
          </a:p>
          <a:p>
            <a:r>
              <a:rPr lang="en-US" dirty="0"/>
              <a:t>Which can be used to analyze the behavior of a network and identify potential vulnerabilities.</a:t>
            </a:r>
          </a:p>
          <a:p>
            <a:r>
              <a:rPr lang="en-US" dirty="0"/>
              <a:t>And since monitoring network traffic can quickly </a:t>
            </a:r>
            <a:r>
              <a:rPr lang="en-US" dirty="0" err="1"/>
              <a:t>becom</a:t>
            </a:r>
            <a:r>
              <a:rPr lang="en-US" dirty="0"/>
              <a:t> overwhelming, </a:t>
            </a:r>
          </a:p>
          <a:p>
            <a:r>
              <a:rPr lang="en-US" dirty="0" err="1"/>
              <a:t>Wiresharks</a:t>
            </a:r>
            <a:r>
              <a:rPr lang="en-US" dirty="0"/>
              <a:t> user-friendly interface and </a:t>
            </a:r>
          </a:p>
          <a:p>
            <a:r>
              <a:rPr lang="en-US" dirty="0"/>
              <a:t>wide-range of ‘filters’ (and display options)</a:t>
            </a:r>
          </a:p>
          <a:p>
            <a:r>
              <a:rPr lang="en-US" dirty="0"/>
              <a:t>It a great tool to help users focus their attention on  </a:t>
            </a:r>
            <a:r>
              <a:rPr lang="en-US" dirty="0" err="1"/>
              <a:t>on</a:t>
            </a:r>
            <a:r>
              <a:rPr lang="en-US" dirty="0"/>
              <a:t> specific packets of interest.</a:t>
            </a:r>
          </a:p>
          <a:p>
            <a:endParaRPr lang="en-US" dirty="0"/>
          </a:p>
          <a:p>
            <a:endParaRPr lang="en-US" dirty="0"/>
          </a:p>
          <a:p>
            <a:r>
              <a:rPr lang="en-US" dirty="0"/>
              <a:t>And just like </a:t>
            </a:r>
            <a:r>
              <a:rPr lang="en-US" dirty="0" err="1"/>
              <a:t>nmap</a:t>
            </a:r>
            <a:r>
              <a:rPr lang="en-US" dirty="0"/>
              <a:t>, it can be used to identify </a:t>
            </a:r>
          </a:p>
          <a:p>
            <a:r>
              <a:rPr lang="en-US" dirty="0"/>
              <a:t>open ports and services running on a target,</a:t>
            </a:r>
          </a:p>
          <a:p>
            <a:r>
              <a:rPr lang="en-US" dirty="0"/>
              <a:t>And it supports wide range of network protocols, including TCP, UDP, HTTP, FTP</a:t>
            </a:r>
          </a:p>
          <a:p>
            <a:endParaRPr lang="en-US" dirty="0"/>
          </a:p>
          <a:p>
            <a:r>
              <a:rPr lang="en-US" dirty="0"/>
              <a:t>But </a:t>
            </a:r>
            <a:r>
              <a:rPr lang="en-US" dirty="0" err="1"/>
              <a:t>wireshark</a:t>
            </a:r>
            <a:r>
              <a:rPr lang="en-US" dirty="0"/>
              <a:t> can also be used to analyze encrypted network traffic, such as </a:t>
            </a:r>
            <a:r>
              <a:rPr lang="en-US" dirty="0" err="1"/>
              <a:t>Sexcure</a:t>
            </a:r>
            <a:r>
              <a:rPr lang="en-US" dirty="0"/>
              <a:t> Socket Layer /Transport Layer Security (TLS) </a:t>
            </a:r>
          </a:p>
          <a:p>
            <a:endParaRPr lang="en-US" dirty="0"/>
          </a:p>
          <a:p>
            <a:r>
              <a:rPr lang="en-US" dirty="0"/>
              <a:t>Overall, it’s a great tool for pentesters because</a:t>
            </a:r>
          </a:p>
          <a:p>
            <a:r>
              <a:rPr lang="en-US" dirty="0"/>
              <a:t>By examining individual packets, </a:t>
            </a:r>
          </a:p>
          <a:p>
            <a:r>
              <a:rPr lang="en-US" dirty="0"/>
              <a:t>They can identify patterns, anomalies, and potential vulnerabilities </a:t>
            </a:r>
          </a:p>
          <a:p>
            <a:endParaRPr lang="en-US" dirty="0"/>
          </a:p>
          <a:p>
            <a:r>
              <a:rPr lang="en-US" dirty="0"/>
              <a:t>This more ..granular level.. of analysis </a:t>
            </a:r>
          </a:p>
          <a:p>
            <a:r>
              <a:rPr lang="en-US" dirty="0"/>
              <a:t>Can be really helpful for providing a better understanding of how information flows within the network</a:t>
            </a:r>
          </a:p>
          <a:p>
            <a:endParaRPr lang="en-US" dirty="0"/>
          </a:p>
          <a:p>
            <a:endParaRPr lang="en-US" dirty="0"/>
          </a:p>
          <a:p>
            <a:endParaRPr lang="en-US" dirty="0"/>
          </a:p>
          <a:p>
            <a:endParaRPr lang="en-US" dirty="0"/>
          </a:p>
          <a:p>
            <a:r>
              <a:rPr lang="en-US" dirty="0"/>
              <a:t>----------</a:t>
            </a:r>
          </a:p>
          <a:p>
            <a:r>
              <a:rPr lang="en-US" dirty="0"/>
              <a:t> </a:t>
            </a:r>
          </a:p>
          <a:p>
            <a:r>
              <a:rPr lang="en-US" dirty="0"/>
              <a:t>Next we will look some vulnerability scanners</a:t>
            </a:r>
          </a:p>
          <a:p>
            <a:endParaRPr lang="en-US" dirty="0"/>
          </a:p>
          <a:p>
            <a:r>
              <a:rPr lang="en-US" dirty="0"/>
              <a:t>So vulnerability scanners come in many shapes and sizes</a:t>
            </a:r>
          </a:p>
          <a:p>
            <a:r>
              <a:rPr lang="en-US" dirty="0"/>
              <a:t>At the low end, some scanners only include the ability to perform basic checks of a system’s configuration, </a:t>
            </a:r>
          </a:p>
          <a:p>
            <a:r>
              <a:rPr lang="en-US" dirty="0"/>
              <a:t>Think things like patches and software version information. </a:t>
            </a:r>
          </a:p>
          <a:p>
            <a:r>
              <a:rPr lang="en-US" dirty="0"/>
              <a:t>But At the higher end, </a:t>
            </a:r>
          </a:p>
          <a:p>
            <a:r>
              <a:rPr lang="en-US" dirty="0"/>
              <a:t>these scanners can include a ton of powerful features such as advanced reporting, analysis features, and other helpful abilities.</a:t>
            </a:r>
          </a:p>
          <a:p>
            <a:r>
              <a:rPr lang="en-US" dirty="0"/>
              <a:t>But, No matter their feature set and overall capabilities, </a:t>
            </a:r>
          </a:p>
          <a:p>
            <a:r>
              <a:rPr lang="en-US" dirty="0"/>
              <a:t>most of these scanners rely on the use of a database of known vulnerabilities </a:t>
            </a:r>
          </a:p>
          <a:p>
            <a:r>
              <a:rPr lang="en-US" dirty="0"/>
              <a:t>that must be regularly updated in order to have the most up-to-date information.</a:t>
            </a:r>
          </a:p>
          <a:p>
            <a:endParaRPr lang="en-US" dirty="0"/>
          </a:p>
          <a:p>
            <a:endParaRPr lang="en-US" dirty="0"/>
          </a:p>
          <a:p>
            <a:r>
              <a:rPr lang="en-US" dirty="0"/>
              <a:t>And since we just talked about </a:t>
            </a:r>
            <a:r>
              <a:rPr lang="en-US" dirty="0" err="1"/>
              <a:t>nmap</a:t>
            </a:r>
            <a:r>
              <a:rPr lang="en-US" dirty="0"/>
              <a:t>, </a:t>
            </a:r>
          </a:p>
          <a:p>
            <a:r>
              <a:rPr lang="en-US" dirty="0"/>
              <a:t>I do want to mention that its obviously more than just a port scanner,</a:t>
            </a:r>
          </a:p>
          <a:p>
            <a:r>
              <a:rPr lang="en-US" dirty="0"/>
              <a:t>And can actually even be used for vulnerability detection. </a:t>
            </a:r>
          </a:p>
          <a:p>
            <a:r>
              <a:rPr lang="en-US" dirty="0"/>
              <a:t>But, it has certain limitations in this area as it mainly detects only limited known CVEs. </a:t>
            </a:r>
          </a:p>
          <a:p>
            <a:r>
              <a:rPr lang="en-US" dirty="0"/>
              <a:t>So most pentesters use a more targeted tool for vulnerability assessment, such as </a:t>
            </a:r>
          </a:p>
          <a:p>
            <a:r>
              <a:rPr lang="en-US" dirty="0"/>
              <a:t>OpenVAS</a:t>
            </a:r>
          </a:p>
          <a:p>
            <a:endParaRPr lang="en-US" dirty="0"/>
          </a:p>
          <a:p>
            <a:r>
              <a:rPr lang="en-US" dirty="0"/>
              <a:t>Nessus</a:t>
            </a:r>
          </a:p>
          <a:p>
            <a:endParaRPr lang="en-US" dirty="0"/>
          </a:p>
          <a:p>
            <a:r>
              <a:rPr lang="en-US" dirty="0"/>
              <a:t>Nexpose</a:t>
            </a:r>
          </a:p>
          <a:p>
            <a:endParaRPr lang="en-US" dirty="0"/>
          </a:p>
          <a:p>
            <a:r>
              <a:rPr lang="en-US" dirty="0" err="1"/>
              <a:t>QualysGuard</a:t>
            </a:r>
            <a:endParaRPr lang="en-US" dirty="0"/>
          </a:p>
          <a:p>
            <a:endParaRPr lang="en-US" dirty="0"/>
          </a:p>
          <a:p>
            <a:r>
              <a:rPr lang="en-US" dirty="0"/>
              <a:t>And For manual vulnerability scanning, </a:t>
            </a:r>
          </a:p>
          <a:p>
            <a:r>
              <a:rPr lang="en-US" dirty="0"/>
              <a:t>We will focus on tools like OpenVAS or Nessus </a:t>
            </a:r>
          </a:p>
          <a:p>
            <a:r>
              <a:rPr lang="en-US" dirty="0"/>
              <a:t>That allow analysts to actively and comprehensively  search for vulnerabilities in systems, applications, or network configurations</a:t>
            </a:r>
          </a:p>
          <a:p>
            <a:endParaRPr lang="en-US" dirty="0"/>
          </a:p>
          <a:p>
            <a:r>
              <a:rPr lang="en-US" dirty="0"/>
              <a:t>So what is OpenVAS?</a:t>
            </a:r>
          </a:p>
          <a:p>
            <a:r>
              <a:rPr lang="en-US" dirty="0" err="1"/>
              <a:t>Openvas</a:t>
            </a:r>
            <a:r>
              <a:rPr lang="en-US" dirty="0"/>
              <a:t> stands for Open Vulnerability Assessment System and</a:t>
            </a:r>
          </a:p>
          <a:p>
            <a:r>
              <a:rPr lang="en-US" dirty="0"/>
              <a:t>it is an open-source vulnerability scanner. </a:t>
            </a:r>
          </a:p>
          <a:p>
            <a:endParaRPr lang="en-US" dirty="0"/>
          </a:p>
          <a:p>
            <a:endParaRPr lang="en-US" dirty="0"/>
          </a:p>
          <a:p>
            <a:r>
              <a:rPr lang="en-US" dirty="0"/>
              <a:t>It is popular choice for pentesters due because it offers a lot of features and has strong community support. </a:t>
            </a:r>
          </a:p>
          <a:p>
            <a:endParaRPr lang="en-US" dirty="0"/>
          </a:p>
          <a:p>
            <a:r>
              <a:rPr lang="en-US" dirty="0"/>
              <a:t>Some of these key features are:</a:t>
            </a:r>
          </a:p>
          <a:p>
            <a:endParaRPr lang="en-US" dirty="0"/>
          </a:p>
          <a:p>
            <a:r>
              <a:rPr lang="en-US" dirty="0"/>
              <a:t>**Scanning Capabilities**: </a:t>
            </a:r>
          </a:p>
          <a:p>
            <a:r>
              <a:rPr lang="en-US" dirty="0"/>
              <a:t>First, its Scanning Capabilities</a:t>
            </a:r>
          </a:p>
          <a:p>
            <a:r>
              <a:rPr lang="en-US" dirty="0"/>
              <a:t>OpenVAS can perform really thorough scans for known vulnerabilities in target systems. </a:t>
            </a:r>
          </a:p>
          <a:p>
            <a:r>
              <a:rPr lang="en-US" dirty="0"/>
              <a:t>And again, it does rely on a database to do this, </a:t>
            </a:r>
          </a:p>
          <a:p>
            <a:r>
              <a:rPr lang="en-US" dirty="0"/>
              <a:t>but what really makes it stand out is the extent and depth of this scanning process</a:t>
            </a:r>
          </a:p>
          <a:p>
            <a:r>
              <a:rPr lang="en-US" dirty="0"/>
              <a:t> **Network Discovery**: </a:t>
            </a:r>
          </a:p>
          <a:p>
            <a:r>
              <a:rPr lang="en-US" dirty="0"/>
              <a:t>Next is its Network Discovery capabilities</a:t>
            </a:r>
          </a:p>
          <a:p>
            <a:r>
              <a:rPr lang="en-US" dirty="0"/>
              <a:t>OpenVAS can:</a:t>
            </a:r>
          </a:p>
          <a:p>
            <a:r>
              <a:rPr lang="en-US" dirty="0"/>
              <a:t> discover and map network hosts, </a:t>
            </a:r>
          </a:p>
          <a:p>
            <a:r>
              <a:rPr lang="en-US" dirty="0"/>
              <a:t>And detect open ports and services running on those hosts.</a:t>
            </a:r>
          </a:p>
          <a:p>
            <a:r>
              <a:rPr lang="en-US" dirty="0"/>
              <a:t>And then identify potential targets for vulnerability assessment. </a:t>
            </a:r>
          </a:p>
          <a:p>
            <a:r>
              <a:rPr lang="en-US" dirty="0"/>
              <a:t>**Web Application Scanning**: </a:t>
            </a:r>
          </a:p>
          <a:p>
            <a:r>
              <a:rPr lang="en-US" dirty="0"/>
              <a:t>It also supports scanning web applications,</a:t>
            </a:r>
          </a:p>
          <a:p>
            <a:r>
              <a:rPr lang="en-US" dirty="0"/>
              <a:t>Which makes it a great option for the next types of scans as well</a:t>
            </a:r>
          </a:p>
          <a:p>
            <a:r>
              <a:rPr lang="en-US" dirty="0"/>
              <a:t>It can scan for all of the common vulnerabilities we just discussed such as cross-site scripting (XSS), SQL injection, and insecure server configurations.</a:t>
            </a:r>
          </a:p>
          <a:p>
            <a:r>
              <a:rPr lang="en-US" dirty="0"/>
              <a:t>**Reporting**:</a:t>
            </a:r>
          </a:p>
          <a:p>
            <a:r>
              <a:rPr lang="en-US" dirty="0"/>
              <a:t>And  OpenVAS is one of scanners that I mentioned that can generate detailed reports</a:t>
            </a:r>
          </a:p>
          <a:p>
            <a:r>
              <a:rPr lang="en-US" dirty="0"/>
              <a:t>And these are so helpful as they cant provide information about identified vulnerabilities, their severity, and recommended remediation steps.</a:t>
            </a:r>
          </a:p>
          <a:p>
            <a:endParaRPr lang="en-US" dirty="0"/>
          </a:p>
          <a:p>
            <a:endParaRPr lang="en-US" dirty="0"/>
          </a:p>
          <a:p>
            <a:r>
              <a:rPr lang="en-US" dirty="0"/>
              <a:t>The next tool, Nessus, </a:t>
            </a:r>
          </a:p>
          <a:p>
            <a:r>
              <a:rPr lang="en-US" dirty="0"/>
              <a:t>Nessus is a very popular scanner that was developed by Tenable. </a:t>
            </a:r>
          </a:p>
          <a:p>
            <a:r>
              <a:rPr lang="en-US" dirty="0"/>
              <a:t>And It is mostly known for its accuracy, and its very extensive vulnerability database. </a:t>
            </a:r>
          </a:p>
          <a:p>
            <a:r>
              <a:rPr lang="en-US" dirty="0"/>
              <a:t>This database is not only massive, but it is regularly updated. </a:t>
            </a:r>
          </a:p>
          <a:p>
            <a:r>
              <a:rPr lang="en-US" dirty="0"/>
              <a:t>And This ensures that the tool has the latest information on known vulnerabilities, </a:t>
            </a:r>
          </a:p>
          <a:p>
            <a:r>
              <a:rPr lang="en-US" dirty="0"/>
              <a:t>Which allows testers to identify and assess the most up-to-date threats. </a:t>
            </a:r>
          </a:p>
          <a:p>
            <a:r>
              <a:rPr lang="en-US" dirty="0"/>
              <a:t>Also, The database includes vulnerabilities from a wide range of sources, including Common Vulnerabilities and Exposures (CVE) and vendor-specific advisories.</a:t>
            </a:r>
          </a:p>
          <a:p>
            <a:endParaRPr lang="en-US" dirty="0"/>
          </a:p>
          <a:p>
            <a:r>
              <a:rPr lang="en-US" dirty="0"/>
              <a:t>And another notable features of Nessus is its plug-in capability.</a:t>
            </a:r>
          </a:p>
          <a:p>
            <a:r>
              <a:rPr lang="en-US" dirty="0"/>
              <a:t>Basically, As new information comes out about new vulnerabilities,</a:t>
            </a:r>
          </a:p>
          <a:p>
            <a:r>
              <a:rPr lang="en-US" dirty="0"/>
              <a:t>This data is released to the general public.</a:t>
            </a:r>
          </a:p>
          <a:p>
            <a:r>
              <a:rPr lang="en-US" dirty="0"/>
              <a:t>And </a:t>
            </a:r>
            <a:r>
              <a:rPr lang="en-US" dirty="0" err="1"/>
              <a:t>Tenable’s</a:t>
            </a:r>
            <a:r>
              <a:rPr lang="en-US" dirty="0"/>
              <a:t> research staff design goes in and analysis this data to create programs, or plug-ins,</a:t>
            </a:r>
          </a:p>
          <a:p>
            <a:r>
              <a:rPr lang="en-US" dirty="0"/>
              <a:t>That essentially enable Nessus to detect them.</a:t>
            </a:r>
          </a:p>
          <a:p>
            <a:r>
              <a:rPr lang="en-US" dirty="0"/>
              <a:t>And Users can customize their scans by selecting specific plugins or categories of plugins to tailor the assessment to their needs.</a:t>
            </a:r>
          </a:p>
          <a:p>
            <a:r>
              <a:rPr lang="en-US" dirty="0"/>
              <a:t>Overall, this option of plug-ins plays a crucial role in the success of a scan. </a:t>
            </a:r>
          </a:p>
          <a:p>
            <a:endParaRPr lang="en-US" dirty="0"/>
          </a:p>
          <a:p>
            <a:r>
              <a:rPr lang="en-US" dirty="0"/>
              <a:t>Plus, Nessus is available in both commercial and free versions, </a:t>
            </a:r>
          </a:p>
          <a:p>
            <a:r>
              <a:rPr lang="en-US" dirty="0"/>
              <a:t>Which makes it accessible to a wider range of users</a:t>
            </a:r>
          </a:p>
          <a:p>
            <a:r>
              <a:rPr lang="en-US" dirty="0"/>
              <a:t>And it also supports fully customizable reporting, </a:t>
            </a:r>
          </a:p>
          <a:p>
            <a:r>
              <a:rPr lang="en-US" dirty="0"/>
              <a:t>to help you better analyze specifically selected vulnerabilities and their remedies, </a:t>
            </a:r>
          </a:p>
          <a:p>
            <a:endParaRPr lang="en-US" dirty="0"/>
          </a:p>
          <a:p>
            <a:endParaRPr lang="en-US" dirty="0"/>
          </a:p>
          <a:p>
            <a:endParaRPr lang="en-US" dirty="0"/>
          </a:p>
          <a:p>
            <a:endParaRPr lang="en-US" dirty="0"/>
          </a:p>
          <a:p>
            <a:endParaRPr lang="en-US" dirty="0"/>
          </a:p>
          <a:p>
            <a:r>
              <a:rPr lang="en-US" dirty="0"/>
              <a:t>---------</a:t>
            </a:r>
          </a:p>
          <a:p>
            <a:r>
              <a:rPr lang="en-US" dirty="0"/>
              <a:t>And lastly are the web application scanning tools, </a:t>
            </a:r>
          </a:p>
          <a:p>
            <a:r>
              <a:rPr lang="en-US" dirty="0"/>
              <a:t>That help analysts to inspect and test the security of web applications by identifying vulnerabilities in the code or configurations</a:t>
            </a:r>
          </a:p>
          <a:p>
            <a:endParaRPr lang="en-US" dirty="0"/>
          </a:p>
          <a:p>
            <a:r>
              <a:rPr lang="en-US" dirty="0"/>
              <a:t>Two of the most popular web application scanners are OWASP ZAP and Burp Suite.</a:t>
            </a:r>
          </a:p>
          <a:p>
            <a:endParaRPr lang="en-US" dirty="0"/>
          </a:p>
          <a:p>
            <a:r>
              <a:rPr lang="en-US" dirty="0"/>
              <a:t>OWASP ZAP (or Open Web Application Security Project’s  Zed Attack Proxy) </a:t>
            </a:r>
          </a:p>
          <a:p>
            <a:r>
              <a:rPr lang="en-US" dirty="0"/>
              <a:t>I know, it’s a mouthful, that’s why we will just call it zap</a:t>
            </a:r>
          </a:p>
          <a:p>
            <a:r>
              <a:rPr lang="en-US" dirty="0"/>
              <a:t>Well zap is a free, open-source web application scanner that was developed by OWASP</a:t>
            </a:r>
          </a:p>
          <a:p>
            <a:r>
              <a:rPr lang="en-US" dirty="0"/>
              <a:t>and It provides a lot of different features for web scanning, including, first of all :</a:t>
            </a:r>
          </a:p>
          <a:p>
            <a:endParaRPr lang="en-US" dirty="0"/>
          </a:p>
          <a:p>
            <a:r>
              <a:rPr lang="en-US" dirty="0"/>
              <a:t>Spidering and Scanning</a:t>
            </a:r>
          </a:p>
          <a:p>
            <a:endParaRPr lang="en-US" dirty="0"/>
          </a:p>
          <a:p>
            <a:r>
              <a:rPr lang="en-US" dirty="0"/>
              <a:t>And for this, ZAP can crawl through a web application and discover and mapping its structure. </a:t>
            </a:r>
          </a:p>
          <a:p>
            <a:r>
              <a:rPr lang="en-US" dirty="0"/>
              <a:t>This spidering feature helps identify all the accessible pages and endpoints,</a:t>
            </a:r>
          </a:p>
          <a:p>
            <a:r>
              <a:rPr lang="en-US" dirty="0"/>
              <a:t>So that pentesters have a better idea of the layout of the </a:t>
            </a:r>
            <a:r>
              <a:rPr lang="en-US" dirty="0" err="1"/>
              <a:t>pentest</a:t>
            </a:r>
            <a:endParaRPr lang="en-US" dirty="0"/>
          </a:p>
          <a:p>
            <a:r>
              <a:rPr lang="en-US" dirty="0"/>
              <a:t>and Once the spidering is complete, ZAP can perform various security tests on these discovered pages, </a:t>
            </a:r>
          </a:p>
          <a:p>
            <a:r>
              <a:rPr lang="en-US" dirty="0"/>
              <a:t>Such as looking for Cross-Site Scripting (XSS), SQL Injection, and other vulnerabilities.</a:t>
            </a:r>
          </a:p>
          <a:p>
            <a:endParaRPr lang="en-US" dirty="0"/>
          </a:p>
          <a:p>
            <a:r>
              <a:rPr lang="en-US" dirty="0"/>
              <a:t>Next is that it provides functionality for both Active and Passive Scanning</a:t>
            </a:r>
          </a:p>
          <a:p>
            <a:endParaRPr lang="en-US" dirty="0"/>
          </a:p>
          <a:p>
            <a:r>
              <a:rPr lang="en-US" dirty="0"/>
              <a:t>In active scanning, ZAP actively sends crafted requests to the target application, </a:t>
            </a:r>
          </a:p>
          <a:p>
            <a:r>
              <a:rPr lang="en-US" dirty="0"/>
              <a:t>And then analyzes the responses for potential vulnerabilities. </a:t>
            </a:r>
          </a:p>
          <a:p>
            <a:r>
              <a:rPr lang="en-US" dirty="0"/>
              <a:t>And Passive scanning, on the other hand, </a:t>
            </a:r>
          </a:p>
          <a:p>
            <a:r>
              <a:rPr lang="en-US" dirty="0"/>
              <a:t>involves standing back a bit and just monitoring the traffic between the client and the server, </a:t>
            </a:r>
          </a:p>
          <a:p>
            <a:r>
              <a:rPr lang="en-US" dirty="0"/>
              <a:t>While doing this, zap is looking for security issues,</a:t>
            </a:r>
          </a:p>
          <a:p>
            <a:r>
              <a:rPr lang="en-US" dirty="0"/>
              <a:t>But it does so without actively interacting with the application.</a:t>
            </a:r>
          </a:p>
          <a:p>
            <a:endParaRPr lang="en-US" dirty="0"/>
          </a:p>
          <a:p>
            <a:r>
              <a:rPr lang="en-US" dirty="0"/>
              <a:t>OWASP ZAP also supports fuzzing, </a:t>
            </a:r>
          </a:p>
          <a:p>
            <a:r>
              <a:rPr lang="en-US" dirty="0"/>
              <a:t>Which is technique used to send malformed or semi-random data to the target.</a:t>
            </a:r>
          </a:p>
          <a:p>
            <a:r>
              <a:rPr lang="en-US" dirty="0"/>
              <a:t>And by doing this, it aims to trigger unexpected behavior or identify vulnerabilities. </a:t>
            </a:r>
          </a:p>
          <a:p>
            <a:r>
              <a:rPr lang="en-US" dirty="0"/>
              <a:t>And ZAP provides predefined payloads, but users can also create custom payloads to test different things like  inputs, headers, and parameters.</a:t>
            </a:r>
          </a:p>
          <a:p>
            <a:endParaRPr lang="en-US" dirty="0"/>
          </a:p>
          <a:p>
            <a:r>
              <a:rPr lang="en-US" dirty="0"/>
              <a:t>And for the next tool, </a:t>
            </a:r>
            <a:r>
              <a:rPr lang="en-US" dirty="0" err="1"/>
              <a:t>Burpsuit</a:t>
            </a:r>
            <a:r>
              <a:rPr lang="en-US" dirty="0"/>
              <a:t>, </a:t>
            </a:r>
          </a:p>
          <a:p>
            <a:r>
              <a:rPr lang="en-US" dirty="0"/>
              <a:t>I know that it is not technically just a ‘</a:t>
            </a:r>
            <a:r>
              <a:rPr lang="en-US" dirty="0" err="1"/>
              <a:t>webscanner</a:t>
            </a:r>
            <a:r>
              <a:rPr lang="en-US" dirty="0"/>
              <a:t>’, but</a:t>
            </a:r>
          </a:p>
          <a:p>
            <a:r>
              <a:rPr lang="en-US" dirty="0"/>
              <a:t>It does include web scanning functionality and</a:t>
            </a:r>
          </a:p>
          <a:p>
            <a:r>
              <a:rPr lang="en-US" dirty="0"/>
              <a:t>It really is quite powerful</a:t>
            </a:r>
          </a:p>
          <a:p>
            <a:endParaRPr lang="en-US" dirty="0"/>
          </a:p>
          <a:p>
            <a:endParaRPr lang="en-US" dirty="0"/>
          </a:p>
          <a:p>
            <a:r>
              <a:rPr lang="en-US" dirty="0"/>
              <a:t>So Burp Suite is a popular scanner developed by </a:t>
            </a:r>
            <a:r>
              <a:rPr lang="en-US" dirty="0" err="1"/>
              <a:t>PortSwigger</a:t>
            </a:r>
            <a:r>
              <a:rPr lang="en-US" dirty="0"/>
              <a:t>,</a:t>
            </a:r>
          </a:p>
          <a:p>
            <a:r>
              <a:rPr lang="en-US" dirty="0"/>
              <a:t>And like ZAP, it offers spidering capabilities,</a:t>
            </a:r>
          </a:p>
          <a:p>
            <a:r>
              <a:rPr lang="en-US" dirty="0"/>
              <a:t>Where it crawls through a web application, and discovers and maps out the different pages and their </a:t>
            </a:r>
            <a:r>
              <a:rPr lang="en-US" dirty="0" err="1"/>
              <a:t>functitons</a:t>
            </a:r>
            <a:endParaRPr lang="en-US" dirty="0"/>
          </a:p>
          <a:p>
            <a:endParaRPr lang="en-US" dirty="0"/>
          </a:p>
          <a:p>
            <a:r>
              <a:rPr lang="en-US" dirty="0"/>
              <a:t>But it can also act as a proxy between the tester's browser and the web application, </a:t>
            </a:r>
          </a:p>
          <a:p>
            <a:r>
              <a:rPr lang="en-US" dirty="0"/>
              <a:t>Which would allow them to intercept and modify HTTP requests and responses. </a:t>
            </a:r>
          </a:p>
          <a:p>
            <a:r>
              <a:rPr lang="en-US" dirty="0"/>
              <a:t>This is extremely valuable as it allows pentesters to </a:t>
            </a:r>
            <a:r>
              <a:rPr lang="en-US" dirty="0" err="1"/>
              <a:t>to</a:t>
            </a:r>
            <a:r>
              <a:rPr lang="en-US" dirty="0"/>
              <a:t> manipulate </a:t>
            </a:r>
          </a:p>
          <a:p>
            <a:r>
              <a:rPr lang="en-US" dirty="0"/>
              <a:t>input parameters, </a:t>
            </a:r>
          </a:p>
          <a:p>
            <a:r>
              <a:rPr lang="en-US" dirty="0"/>
              <a:t>headers,</a:t>
            </a:r>
          </a:p>
          <a:p>
            <a:r>
              <a:rPr lang="en-US" dirty="0"/>
              <a:t>and cookies in order to test for vulnerabilities and bypass security controls.</a:t>
            </a:r>
          </a:p>
          <a:p>
            <a:endParaRPr lang="en-US" dirty="0"/>
          </a:p>
          <a:p>
            <a:r>
              <a:rPr lang="en-US" dirty="0"/>
              <a:t>Also, it supports a wide range of plugins that extend its functionality and</a:t>
            </a:r>
          </a:p>
          <a:p>
            <a:r>
              <a:rPr lang="en-US" dirty="0"/>
              <a:t>provide additional scanning capabilities for things like:</a:t>
            </a:r>
          </a:p>
          <a:p>
            <a:r>
              <a:rPr lang="en-US" dirty="0"/>
              <a:t>testing for specific vulnerabilities, </a:t>
            </a:r>
          </a:p>
          <a:p>
            <a:r>
              <a:rPr lang="en-US" dirty="0"/>
              <a:t>performing advanced scanning techniques, </a:t>
            </a:r>
          </a:p>
          <a:p>
            <a:r>
              <a:rPr lang="en-US" dirty="0"/>
              <a:t>Or even integrating </a:t>
            </a:r>
            <a:r>
              <a:rPr lang="en-US" dirty="0" err="1"/>
              <a:t>Burpsuite</a:t>
            </a:r>
            <a:r>
              <a:rPr lang="en-US" dirty="0"/>
              <a:t> with other tools and frameworks.</a:t>
            </a:r>
          </a:p>
          <a:p>
            <a:endParaRPr lang="en-US" dirty="0"/>
          </a:p>
          <a:p>
            <a:r>
              <a:rPr lang="en-US" dirty="0"/>
              <a:t>So you may notice that, In addition to the scanner, </a:t>
            </a:r>
          </a:p>
          <a:p>
            <a:r>
              <a:rPr lang="en-US" dirty="0"/>
              <a:t>Burp Suite includes a lot of other modules like the Proxy, Repeater, and Intruder, </a:t>
            </a:r>
          </a:p>
          <a:p>
            <a:r>
              <a:rPr lang="en-US" dirty="0"/>
              <a:t>And this makes a very versatile tool for many of the different </a:t>
            </a:r>
            <a:r>
              <a:rPr lang="en-US" dirty="0" err="1"/>
              <a:t>pentesting</a:t>
            </a:r>
            <a:r>
              <a:rPr lang="en-US" dirty="0"/>
              <a:t> phases</a:t>
            </a:r>
          </a:p>
          <a:p>
            <a:r>
              <a:rPr lang="en-US" dirty="0"/>
              <a:t>But even just as a scanner,</a:t>
            </a:r>
          </a:p>
          <a:p>
            <a:r>
              <a:rPr lang="en-US" dirty="0"/>
              <a:t>It is a versatile and powerful tool that can be</a:t>
            </a:r>
          </a:p>
          <a:p>
            <a:r>
              <a:rPr lang="en-US" dirty="0"/>
              <a:t>Extremely helpful during scanning</a:t>
            </a:r>
          </a:p>
          <a:p>
            <a:endParaRPr lang="en-US" dirty="0"/>
          </a:p>
          <a:p>
            <a:r>
              <a:rPr lang="en-US" dirty="0"/>
              <a:t>And By leveraging </a:t>
            </a:r>
            <a:r>
              <a:rPr lang="en-US" dirty="0" err="1"/>
              <a:t>Burpsuite</a:t>
            </a:r>
            <a:r>
              <a:rPr lang="en-US" dirty="0"/>
              <a:t> effectively, </a:t>
            </a:r>
          </a:p>
          <a:p>
            <a:r>
              <a:rPr lang="en-US" dirty="0"/>
              <a:t>testers can uncover potential weaknesses and hopefully help organizations strengthen their web application security.</a:t>
            </a:r>
          </a:p>
          <a:p>
            <a:endParaRPr lang="en-US" dirty="0"/>
          </a:p>
          <a:p>
            <a:endParaRPr lang="en-US" dirty="0"/>
          </a:p>
          <a:p>
            <a:endParaRPr lang="en-US" dirty="0"/>
          </a:p>
          <a:p>
            <a:r>
              <a:rPr lang="en-US" dirty="0"/>
              <a:t>Overall, these tools are widely used today for obvious reasons,</a:t>
            </a:r>
          </a:p>
          <a:p>
            <a:r>
              <a:rPr lang="en-US" dirty="0"/>
              <a:t>as they are excellent at what they do,</a:t>
            </a:r>
          </a:p>
          <a:p>
            <a:r>
              <a:rPr lang="en-US" dirty="0"/>
              <a:t>but unfortunately there are some limitations – mainly their reliance on humans to understand the applications logic and analyze complex interactions.</a:t>
            </a:r>
          </a:p>
          <a:p>
            <a:endParaRPr lang="en-US" dirty="0"/>
          </a:p>
          <a:p>
            <a:r>
              <a:rPr lang="en-US" dirty="0"/>
              <a:t>So we end up seeing that a lot of these tools are </a:t>
            </a:r>
          </a:p>
          <a:p>
            <a:r>
              <a:rPr lang="en-US" dirty="0"/>
              <a:t>rapidly updating and beginning to integrate AI and machine learning </a:t>
            </a:r>
          </a:p>
          <a:p>
            <a:r>
              <a:rPr lang="en-US" dirty="0"/>
              <a:t>Through things like extensions and wrappers, </a:t>
            </a:r>
          </a:p>
          <a:p>
            <a:endParaRPr lang="en-US" dirty="0"/>
          </a:p>
          <a:p>
            <a:r>
              <a:rPr lang="en-US" dirty="0"/>
              <a:t>so when I refer to them as ‘manual methods’ </a:t>
            </a:r>
            <a:r>
              <a:rPr lang="en-US" dirty="0" err="1"/>
              <a:t>im</a:t>
            </a:r>
            <a:r>
              <a:rPr lang="en-US" dirty="0"/>
              <a:t> purely talking about their reliance on humans and lack of intelligent decision making</a:t>
            </a:r>
          </a:p>
          <a:p>
            <a:r>
              <a:rPr lang="en-US" dirty="0"/>
              <a:t>And this is important to become familiar with as it </a:t>
            </a:r>
            <a:r>
              <a:rPr lang="en-US" dirty="0" err="1"/>
              <a:t>it</a:t>
            </a:r>
            <a:r>
              <a:rPr lang="en-US" dirty="0"/>
              <a:t> draws a sort of baseline </a:t>
            </a:r>
          </a:p>
          <a:p>
            <a:r>
              <a:rPr lang="en-US" dirty="0"/>
              <a:t>So that when we discuss AI integration,</a:t>
            </a:r>
          </a:p>
          <a:p>
            <a:r>
              <a:rPr lang="en-US" dirty="0"/>
              <a:t>We have a better understanding of just how beneficial this leap can be</a:t>
            </a:r>
          </a:p>
          <a:p>
            <a:r>
              <a:rPr lang="en-US" dirty="0"/>
              <a:t>Especially </a:t>
            </a:r>
            <a:r>
              <a:rPr lang="en-US" dirty="0" err="1"/>
              <a:t>iin</a:t>
            </a:r>
            <a:r>
              <a:rPr lang="en-US" dirty="0"/>
              <a:t> the fast-changing field where we often see that tools that don't adapt , end up falling behind</a:t>
            </a: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254137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Time-consuming and resource-intensive processes</a:t>
            </a:r>
          </a:p>
          <a:p>
            <a:r>
              <a:rPr lang="en-US" dirty="0"/>
              <a:t>- Inability to adapt to evolving threats</a:t>
            </a:r>
          </a:p>
          <a:p>
            <a:r>
              <a:rPr lang="en-US" dirty="0"/>
              <a:t>- High false-positive rates</a:t>
            </a:r>
          </a:p>
          <a:p>
            <a:r>
              <a:rPr lang="en-US" dirty="0"/>
              <a:t>- Limited 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And before I let you go today, I want us to take a look at and understand some of the </a:t>
            </a:r>
            <a:r>
              <a:rPr lang="en-US" b="0" i="0" dirty="0">
                <a:solidFill>
                  <a:srgbClr val="ECECF1"/>
                </a:solidFill>
                <a:effectLst/>
                <a:latin typeface="Söhne"/>
              </a:rPr>
              <a:t>limitations of these manual methods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In order to appreciate just how transformative Artificial Intelligence can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 need to acknowledge the constraints of traditional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These limitations are </a:t>
            </a:r>
            <a:r>
              <a:rPr lang="en-US" b="0" i="0" dirty="0" err="1">
                <a:solidFill>
                  <a:srgbClr val="D1D5DB"/>
                </a:solidFill>
                <a:effectLst/>
                <a:latin typeface="Söhne"/>
              </a:rPr>
              <a:t>sigificant</a:t>
            </a:r>
            <a:r>
              <a:rPr lang="en-US" b="0" i="0" dirty="0">
                <a:solidFill>
                  <a:srgbClr val="D1D5DB"/>
                </a:solidFill>
                <a:effectLst/>
                <a:latin typeface="Söhne"/>
              </a:rPr>
              <a:t> as they can impact the efficiency and effectiveness of the entire </a:t>
            </a:r>
            <a:r>
              <a:rPr lang="en-US" b="0" i="0" dirty="0" err="1">
                <a:solidFill>
                  <a:srgbClr val="D1D5DB"/>
                </a:solidFill>
                <a:effectLst/>
                <a:latin typeface="Söhne"/>
              </a:rPr>
              <a:t>pentesting</a:t>
            </a:r>
            <a:r>
              <a:rPr lang="en-US" b="0" i="0" dirty="0">
                <a:solidFill>
                  <a:srgbClr val="D1D5DB"/>
                </a:solidFill>
                <a:effectLst/>
                <a:latin typeface="Söhne"/>
              </a:rPr>
              <a: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Mainly due to their time-consuming and resource-intensive nature,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their need for consistent and comprehensive  manual management of their databases,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And, most importantly, is their potential for human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r>
              <a:rPr lang="en-US" b="0" i="0" dirty="0">
                <a:solidFill>
                  <a:srgbClr val="ECECF1"/>
                </a:solidFill>
                <a:effectLst/>
                <a:latin typeface="Söhne"/>
              </a:rPr>
              <a:t>If we look back at the tools we just discussed, we can see that they can be quite limited by the time and resources they consume. </a:t>
            </a:r>
          </a:p>
          <a:p>
            <a:r>
              <a:rPr lang="en-US" b="0" i="0" dirty="0">
                <a:solidFill>
                  <a:srgbClr val="D1D5DB"/>
                </a:solidFill>
                <a:effectLst/>
                <a:latin typeface="Söhne"/>
              </a:rPr>
              <a:t>Sure, scanning a single IP address or a solitary website might not take that long,</a:t>
            </a:r>
          </a:p>
          <a:p>
            <a:r>
              <a:rPr lang="en-US" b="0" i="0" dirty="0">
                <a:solidFill>
                  <a:srgbClr val="ECECF1"/>
                </a:solidFill>
                <a:effectLst/>
                <a:latin typeface="Söhne"/>
              </a:rPr>
              <a:t>But that is not how </a:t>
            </a:r>
            <a:r>
              <a:rPr lang="en-US" b="0" i="0" dirty="0" err="1">
                <a:solidFill>
                  <a:srgbClr val="ECECF1"/>
                </a:solidFill>
                <a:effectLst/>
                <a:latin typeface="Söhne"/>
              </a:rPr>
              <a:t>pentesting</a:t>
            </a:r>
            <a:r>
              <a:rPr lang="en-US" b="0" i="0" dirty="0">
                <a:solidFill>
                  <a:srgbClr val="ECECF1"/>
                </a:solidFill>
                <a:effectLst/>
                <a:latin typeface="Söhne"/>
              </a:rPr>
              <a:t> works</a:t>
            </a:r>
          </a:p>
          <a:p>
            <a:endParaRPr lang="en-US" b="0" i="0" dirty="0">
              <a:solidFill>
                <a:srgbClr val="D1D5DB"/>
              </a:solidFill>
              <a:effectLst/>
              <a:latin typeface="Söhne"/>
            </a:endParaRPr>
          </a:p>
          <a:p>
            <a:r>
              <a:rPr lang="en-US" b="0" i="0" dirty="0">
                <a:solidFill>
                  <a:srgbClr val="D1D5DB"/>
                </a:solidFill>
                <a:effectLst/>
                <a:latin typeface="Söhne"/>
              </a:rPr>
              <a:t>Penetration testing is more like exploring a massive digital landscape, </a:t>
            </a:r>
          </a:p>
          <a:p>
            <a:r>
              <a:rPr lang="en-US" b="0" i="0" dirty="0">
                <a:solidFill>
                  <a:srgbClr val="D1D5DB"/>
                </a:solidFill>
                <a:effectLst/>
                <a:latin typeface="Söhne"/>
              </a:rPr>
              <a:t>where every nook and cranny could be a potential weak point.</a:t>
            </a:r>
          </a:p>
          <a:p>
            <a:r>
              <a:rPr lang="en-US" b="0" i="0" dirty="0">
                <a:solidFill>
                  <a:srgbClr val="D1D5DB"/>
                </a:solidFill>
                <a:effectLst/>
                <a:latin typeface="Söhne"/>
              </a:rPr>
              <a:t>So, It's not just about scanning one IP; it's about scanning entire networks, systems, applications. </a:t>
            </a:r>
          </a:p>
          <a:p>
            <a:r>
              <a:rPr lang="en-US" b="0" i="0" dirty="0">
                <a:solidFill>
                  <a:srgbClr val="D1D5DB"/>
                </a:solidFill>
                <a:effectLst/>
                <a:latin typeface="Söhne"/>
              </a:rPr>
              <a:t>And each area of these need to be manually examined for vulnerabilities and potential attack vectors.</a:t>
            </a:r>
          </a:p>
          <a:p>
            <a:endParaRPr lang="en-US" b="0" i="0" dirty="0">
              <a:solidFill>
                <a:srgbClr val="D1D5DB"/>
              </a:solidFill>
              <a:effectLst/>
              <a:latin typeface="Söhne"/>
            </a:endParaRPr>
          </a:p>
          <a:p>
            <a:r>
              <a:rPr lang="en-US" b="0" i="0" dirty="0">
                <a:solidFill>
                  <a:srgbClr val="D1D5DB"/>
                </a:solidFill>
                <a:effectLst/>
                <a:latin typeface="Söhne"/>
              </a:rPr>
              <a:t>It might help to think of it as </a:t>
            </a:r>
            <a:r>
              <a:rPr lang="en-US" b="0" i="0" dirty="0">
                <a:solidFill>
                  <a:srgbClr val="ECECF1"/>
                </a:solidFill>
                <a:effectLst/>
                <a:latin typeface="Söhne"/>
              </a:rPr>
              <a:t>trying to inspect every inch of this setting with a </a:t>
            </a:r>
            <a:r>
              <a:rPr lang="en-US" b="0" i="1" dirty="0">
                <a:solidFill>
                  <a:srgbClr val="ECECF1"/>
                </a:solidFill>
                <a:effectLst/>
                <a:latin typeface="Söhne"/>
              </a:rPr>
              <a:t>magnifying glass</a:t>
            </a:r>
            <a:r>
              <a:rPr lang="en-US" b="0" i="0" dirty="0">
                <a:solidFill>
                  <a:srgbClr val="ECECF1"/>
                </a:solidFill>
                <a:effectLst/>
                <a:latin typeface="Söhne"/>
              </a:rPr>
              <a:t>. </a:t>
            </a:r>
          </a:p>
          <a:p>
            <a:r>
              <a:rPr lang="en-US" b="0" i="0" dirty="0">
                <a:solidFill>
                  <a:srgbClr val="ECECF1"/>
                </a:solidFill>
                <a:effectLst/>
                <a:latin typeface="Söhne"/>
              </a:rPr>
              <a:t>It's thorough, </a:t>
            </a:r>
          </a:p>
          <a:p>
            <a:r>
              <a:rPr lang="en-US" b="0" i="0" dirty="0">
                <a:solidFill>
                  <a:srgbClr val="ECECF1"/>
                </a:solidFill>
                <a:effectLst/>
                <a:latin typeface="Söhne"/>
              </a:rPr>
              <a:t>but it's also slow and demands considerable effort.</a:t>
            </a:r>
          </a:p>
          <a:p>
            <a:endParaRPr lang="en-US" b="0" i="0" dirty="0">
              <a:solidFill>
                <a:srgbClr val="ECECF1"/>
              </a:solidFill>
              <a:effectLst/>
              <a:latin typeface="Söhne"/>
            </a:endParaRPr>
          </a:p>
          <a:p>
            <a:r>
              <a:rPr lang="en-US" b="0" i="0" dirty="0">
                <a:solidFill>
                  <a:srgbClr val="ECECF1"/>
                </a:solidFill>
                <a:effectLst/>
                <a:latin typeface="Söhne"/>
              </a:rPr>
              <a:t>Each scan, each test, consumes time and resources. </a:t>
            </a:r>
          </a:p>
          <a:p>
            <a:r>
              <a:rPr lang="en-US" b="0" i="0" dirty="0">
                <a:solidFill>
                  <a:srgbClr val="ECECF1"/>
                </a:solidFill>
                <a:effectLst/>
                <a:latin typeface="Söhne"/>
              </a:rPr>
              <a:t>And when you Multiply that by the scale of a typical penetration testing scenario – multiple IPs, various applications, diverse systems –</a:t>
            </a:r>
          </a:p>
          <a:p>
            <a:r>
              <a:rPr lang="en-US" b="0" i="0" dirty="0">
                <a:solidFill>
                  <a:srgbClr val="ECECF1"/>
                </a:solidFill>
                <a:effectLst/>
                <a:latin typeface="Söhne"/>
              </a:rPr>
              <a:t>then suddenly, this process can become pretty </a:t>
            </a:r>
            <a:r>
              <a:rPr lang="en-US" b="0" i="0" dirty="0" err="1">
                <a:solidFill>
                  <a:srgbClr val="ECECF1"/>
                </a:solidFill>
                <a:effectLst/>
                <a:latin typeface="Söhne"/>
              </a:rPr>
              <a:t>labourous</a:t>
            </a:r>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And don’t get me wrong,</a:t>
            </a:r>
          </a:p>
          <a:p>
            <a:r>
              <a:rPr lang="en-US" b="0" i="0" dirty="0">
                <a:solidFill>
                  <a:srgbClr val="D1D5DB"/>
                </a:solidFill>
                <a:effectLst/>
                <a:latin typeface="Söhne"/>
              </a:rPr>
              <a:t>It's not that these tools are bad; it's just that they're not superheroes. </a:t>
            </a:r>
          </a:p>
          <a:p>
            <a:r>
              <a:rPr lang="en-US" b="0" i="0" dirty="0">
                <a:solidFill>
                  <a:srgbClr val="D1D5DB"/>
                </a:solidFill>
                <a:effectLst/>
                <a:latin typeface="Söhne"/>
              </a:rPr>
              <a:t>They are not able to intelligently make decisions </a:t>
            </a:r>
          </a:p>
          <a:p>
            <a:r>
              <a:rPr lang="en-US" b="0" i="0" dirty="0">
                <a:solidFill>
                  <a:srgbClr val="D1D5DB"/>
                </a:solidFill>
                <a:effectLst/>
                <a:latin typeface="Söhne"/>
              </a:rPr>
              <a:t>They'll show you what's there, </a:t>
            </a:r>
          </a:p>
          <a:p>
            <a:r>
              <a:rPr lang="en-US" b="0" i="0" dirty="0">
                <a:solidFill>
                  <a:srgbClr val="D1D5DB"/>
                </a:solidFill>
                <a:effectLst/>
                <a:latin typeface="Söhne"/>
              </a:rPr>
              <a:t>but it's up to you to figure out where to scan and what the scans even mean</a:t>
            </a:r>
          </a:p>
          <a:p>
            <a:r>
              <a:rPr lang="en-US" b="0" i="0" dirty="0">
                <a:solidFill>
                  <a:srgbClr val="D1D5DB"/>
                </a:solidFill>
                <a:effectLst/>
                <a:latin typeface="Söhne"/>
              </a:rPr>
              <a:t>They still need skilled personnel who possess the necessary knowledge and expertise to identify vulnerabilities and assess potential risks.</a:t>
            </a:r>
          </a:p>
          <a:p>
            <a:endParaRPr lang="en-US" b="0" i="0" dirty="0">
              <a:solidFill>
                <a:srgbClr val="D1D5DB"/>
              </a:solidFill>
              <a:effectLst/>
              <a:latin typeface="Söhne"/>
            </a:endParaRPr>
          </a:p>
          <a:p>
            <a:r>
              <a:rPr lang="en-US" b="0" i="0" dirty="0">
                <a:solidFill>
                  <a:srgbClr val="D1D5DB"/>
                </a:solidFill>
                <a:effectLst/>
                <a:latin typeface="Söhne"/>
              </a:rPr>
              <a:t>But imagine if you didn’t have to?</a:t>
            </a:r>
          </a:p>
          <a:p>
            <a:r>
              <a:rPr lang="en-US" b="0" i="0" dirty="0">
                <a:solidFill>
                  <a:srgbClr val="D1D5DB"/>
                </a:solidFill>
                <a:effectLst/>
                <a:latin typeface="Söhne"/>
              </a:rPr>
              <a:t>Imagine if the tool was able to take care of all that on its own?</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ECECF1"/>
                </a:solidFill>
                <a:effectLst/>
                <a:latin typeface="Söhne"/>
              </a:rPr>
              <a:t>Another challenge we encounter with manual scanning tools</a:t>
            </a:r>
          </a:p>
          <a:p>
            <a:r>
              <a:rPr lang="en-US" b="0" i="0" dirty="0">
                <a:solidFill>
                  <a:srgbClr val="ECECF1"/>
                </a:solidFill>
                <a:effectLst/>
                <a:latin typeface="Söhne"/>
              </a:rPr>
              <a:t> is in the  management of vulnerability and attack databases. </a:t>
            </a:r>
          </a:p>
          <a:p>
            <a:endParaRPr lang="en-US" b="0" i="0" dirty="0">
              <a:solidFill>
                <a:srgbClr val="ECECF1"/>
              </a:solidFill>
              <a:effectLst/>
              <a:latin typeface="Söhne"/>
            </a:endParaRPr>
          </a:p>
          <a:p>
            <a:r>
              <a:rPr lang="en-US" b="0" i="0" dirty="0">
                <a:solidFill>
                  <a:srgbClr val="ECECF1"/>
                </a:solidFill>
                <a:effectLst/>
                <a:latin typeface="Söhne"/>
              </a:rPr>
              <a:t>We learned that vulnerability scanners rely on public databases such as CVE or NVD</a:t>
            </a:r>
          </a:p>
          <a:p>
            <a:r>
              <a:rPr lang="en-US" b="0" i="0" dirty="0">
                <a:solidFill>
                  <a:srgbClr val="ECECF1"/>
                </a:solidFill>
                <a:effectLst/>
                <a:latin typeface="Söhne"/>
              </a:rPr>
              <a:t>to get details about known vulnerabilities </a:t>
            </a:r>
          </a:p>
          <a:p>
            <a:r>
              <a:rPr lang="en-US" b="0" i="0" dirty="0">
                <a:solidFill>
                  <a:srgbClr val="ECECF1"/>
                </a:solidFill>
                <a:effectLst/>
                <a:latin typeface="Söhne"/>
              </a:rPr>
              <a:t>But to visualize the limitations of this, it can help to </a:t>
            </a:r>
            <a:r>
              <a:rPr lang="en-US" b="0" i="0" dirty="0">
                <a:solidFill>
                  <a:srgbClr val="D1D5DB"/>
                </a:solidFill>
                <a:effectLst/>
                <a:latin typeface="Söhne"/>
              </a:rPr>
              <a:t>Think of it as a massive library.</a:t>
            </a:r>
          </a:p>
          <a:p>
            <a:endParaRPr lang="en-US" b="0" i="0" dirty="0">
              <a:solidFill>
                <a:srgbClr val="D1D5DB"/>
              </a:solidFill>
              <a:effectLst/>
              <a:latin typeface="Söhne"/>
            </a:endParaRPr>
          </a:p>
          <a:p>
            <a:r>
              <a:rPr lang="en-US" b="0" i="0" dirty="0">
                <a:solidFill>
                  <a:srgbClr val="D1D5DB"/>
                </a:solidFill>
                <a:effectLst/>
                <a:latin typeface="Söhne"/>
              </a:rPr>
              <a:t>In this library, there is a ton of information about vulnerabilities and some corresponding attack paths that can be used to exploit them.</a:t>
            </a:r>
          </a:p>
          <a:p>
            <a:r>
              <a:rPr lang="en-US" b="0" i="0" dirty="0">
                <a:solidFill>
                  <a:srgbClr val="D1D5DB"/>
                </a:solidFill>
                <a:effectLst/>
                <a:latin typeface="Söhne"/>
              </a:rPr>
              <a:t>And as new threats (or books) emerge, this database must be updated in order for the tools to recognize them. </a:t>
            </a:r>
          </a:p>
          <a:p>
            <a:r>
              <a:rPr lang="en-US" b="0" i="0" dirty="0">
                <a:solidFill>
                  <a:srgbClr val="D1D5DB"/>
                </a:solidFill>
                <a:effectLst/>
                <a:latin typeface="Söhne"/>
              </a:rPr>
              <a:t>So now you have a dedicated librarian who is diligently cataloging each new arrival, </a:t>
            </a:r>
          </a:p>
          <a:p>
            <a:r>
              <a:rPr lang="en-US" b="0" i="0" dirty="0">
                <a:solidFill>
                  <a:srgbClr val="D1D5DB"/>
                </a:solidFill>
                <a:effectLst/>
                <a:latin typeface="Söhne"/>
              </a:rPr>
              <a:t>Abd ensuring that every plot twist and every unexpected turn, is accounted for.</a:t>
            </a:r>
          </a:p>
          <a:p>
            <a:r>
              <a:rPr lang="en-US" b="0" i="0" dirty="0">
                <a:solidFill>
                  <a:srgbClr val="D1D5DB"/>
                </a:solidFill>
                <a:effectLst/>
                <a:latin typeface="Söhne"/>
              </a:rPr>
              <a:t>And if it was just one book released a week, this wouldn’t be too overwhelming,</a:t>
            </a:r>
          </a:p>
          <a:p>
            <a:r>
              <a:rPr lang="en-US" b="0" i="0" dirty="0">
                <a:solidFill>
                  <a:srgbClr val="D1D5DB"/>
                </a:solidFill>
                <a:effectLst/>
                <a:latin typeface="Söhne"/>
              </a:rPr>
              <a:t>But that’s not how it works.</a:t>
            </a:r>
          </a:p>
          <a:p>
            <a:r>
              <a:rPr lang="en-US" b="0" i="0" dirty="0">
                <a:solidFill>
                  <a:srgbClr val="D1D5DB"/>
                </a:solidFill>
                <a:effectLst/>
                <a:latin typeface="Söhne"/>
              </a:rPr>
              <a:t>Its more like a flood of novels, </a:t>
            </a:r>
          </a:p>
          <a:p>
            <a:r>
              <a:rPr lang="en-US" b="0" i="0" dirty="0">
                <a:solidFill>
                  <a:srgbClr val="D1D5DB"/>
                </a:solidFill>
                <a:effectLst/>
                <a:latin typeface="Söhne"/>
              </a:rPr>
              <a:t>Each in its own language,</a:t>
            </a:r>
          </a:p>
          <a:p>
            <a:r>
              <a:rPr lang="en-US" b="0" i="0" dirty="0">
                <a:solidFill>
                  <a:srgbClr val="D1D5DB"/>
                </a:solidFill>
                <a:effectLst/>
                <a:latin typeface="Söhne"/>
              </a:rPr>
              <a:t>And filled with complex scenarios that the librarian must research,</a:t>
            </a:r>
          </a:p>
          <a:p>
            <a:r>
              <a:rPr lang="en-US" b="0" i="0" dirty="0" err="1">
                <a:solidFill>
                  <a:srgbClr val="D1D5DB"/>
                </a:solidFill>
                <a:effectLst/>
                <a:latin typeface="Söhne"/>
              </a:rPr>
              <a:t>Etc</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Well, our librarian is just not going to be able to keep up.</a:t>
            </a:r>
          </a:p>
          <a:p>
            <a:r>
              <a:rPr lang="en-US" b="0" i="0" dirty="0">
                <a:solidFill>
                  <a:srgbClr val="D1D5DB"/>
                </a:solidFill>
                <a:effectLst/>
                <a:latin typeface="Söhne"/>
              </a:rPr>
              <a:t>Which may not be too big of a deal in a normal library,</a:t>
            </a:r>
          </a:p>
          <a:p>
            <a:r>
              <a:rPr lang="en-US" b="0" i="0" dirty="0">
                <a:solidFill>
                  <a:srgbClr val="D1D5DB"/>
                </a:solidFill>
                <a:effectLst/>
                <a:latin typeface="Söhne"/>
              </a:rPr>
              <a:t>But these databases are the backbone of many of these scanners.</a:t>
            </a:r>
          </a:p>
          <a:p>
            <a:r>
              <a:rPr lang="en-US" b="0" i="0" dirty="0">
                <a:solidFill>
                  <a:srgbClr val="D1D5DB"/>
                </a:solidFill>
                <a:effectLst/>
                <a:latin typeface="Söhne"/>
              </a:rPr>
              <a:t>Without them, the tools are not going to be able to recognize new threats.</a:t>
            </a:r>
          </a:p>
          <a:p>
            <a:endParaRPr lang="en-US" b="0" i="0" dirty="0">
              <a:solidFill>
                <a:srgbClr val="D1D5DB"/>
              </a:solidFill>
              <a:effectLst/>
              <a:latin typeface="Söhne"/>
            </a:endParaRPr>
          </a:p>
          <a:p>
            <a:r>
              <a:rPr lang="en-US" b="0" i="0" dirty="0">
                <a:solidFill>
                  <a:srgbClr val="D1D5DB"/>
                </a:solidFill>
                <a:effectLst/>
                <a:latin typeface="Söhne"/>
              </a:rPr>
              <a:t>So imagine how powerful it would be if AI could step in and, </a:t>
            </a:r>
          </a:p>
          <a:p>
            <a:r>
              <a:rPr lang="en-US" b="0" i="0" dirty="0">
                <a:solidFill>
                  <a:srgbClr val="D1D5DB"/>
                </a:solidFill>
                <a:effectLst/>
                <a:latin typeface="Söhne"/>
              </a:rPr>
              <a:t>Not only do the job *faster*,</a:t>
            </a:r>
          </a:p>
          <a:p>
            <a:r>
              <a:rPr lang="en-US" b="0" i="0" dirty="0">
                <a:solidFill>
                  <a:srgbClr val="D1D5DB"/>
                </a:solidFill>
                <a:effectLst/>
                <a:latin typeface="Söhne"/>
              </a:rPr>
              <a:t>But do them simultaneously</a:t>
            </a:r>
          </a:p>
          <a:p>
            <a:r>
              <a:rPr lang="en-US" b="0" i="0" dirty="0">
                <a:solidFill>
                  <a:srgbClr val="D1D5DB"/>
                </a:solidFill>
                <a:effectLst/>
                <a:latin typeface="Söhne"/>
              </a:rPr>
              <a:t>And intelligently  without making mistakes</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Which brings us to our next, and </a:t>
            </a:r>
            <a:r>
              <a:rPr lang="en-US" b="0" i="0" dirty="0" err="1">
                <a:solidFill>
                  <a:srgbClr val="ECECF1"/>
                </a:solidFill>
                <a:effectLst/>
                <a:latin typeface="Söhne"/>
              </a:rPr>
              <a:t>And</a:t>
            </a:r>
            <a:r>
              <a:rPr lang="en-US" b="0" i="0" dirty="0">
                <a:solidFill>
                  <a:srgbClr val="ECECF1"/>
                </a:solidFill>
                <a:effectLst/>
                <a:latin typeface="Söhne"/>
              </a:rPr>
              <a:t> probably one of the most significant, limitations : the human </a:t>
            </a:r>
            <a:r>
              <a:rPr lang="en-US" b="0" i="0" dirty="0">
                <a:solidFill>
                  <a:srgbClr val="D1D5DB"/>
                </a:solidFill>
                <a:effectLst/>
                <a:latin typeface="Söhne"/>
              </a:rPr>
              <a:t>factor. </a:t>
            </a:r>
          </a:p>
          <a:p>
            <a:endParaRPr lang="en-US" b="0" i="0" dirty="0">
              <a:solidFill>
                <a:srgbClr val="D1D5DB"/>
              </a:solidFill>
              <a:effectLst/>
              <a:latin typeface="Söhne"/>
            </a:endParaRPr>
          </a:p>
          <a:p>
            <a:r>
              <a:rPr lang="en-US" b="0" i="0" dirty="0">
                <a:solidFill>
                  <a:srgbClr val="D1D5DB"/>
                </a:solidFill>
                <a:effectLst/>
                <a:latin typeface="Söhne"/>
              </a:rPr>
              <a:t>As incredible as our dedicated librarian is, </a:t>
            </a:r>
          </a:p>
          <a:p>
            <a:r>
              <a:rPr lang="en-US" b="0" i="0" dirty="0">
                <a:solidFill>
                  <a:srgbClr val="D1D5DB"/>
                </a:solidFill>
                <a:effectLst/>
                <a:latin typeface="Söhne"/>
              </a:rPr>
              <a:t>there's one thing they can't escape – the limitations of being human.</a:t>
            </a:r>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And Humans, as brilliant and capable as we are, </a:t>
            </a:r>
          </a:p>
          <a:p>
            <a:r>
              <a:rPr lang="en-US" b="0" i="0" dirty="0">
                <a:solidFill>
                  <a:srgbClr val="ECECF1"/>
                </a:solidFill>
                <a:effectLst/>
                <a:latin typeface="Söhne"/>
              </a:rPr>
              <a:t>we get tired,</a:t>
            </a:r>
          </a:p>
          <a:p>
            <a:r>
              <a:rPr lang="en-US" b="0" i="0" dirty="0">
                <a:solidFill>
                  <a:srgbClr val="ECECF1"/>
                </a:solidFill>
                <a:effectLst/>
                <a:latin typeface="Söhne"/>
              </a:rPr>
              <a:t>And when we get tired, we make mistakes</a:t>
            </a:r>
          </a:p>
          <a:p>
            <a:r>
              <a:rPr lang="en-US" b="0" i="0" dirty="0">
                <a:solidFill>
                  <a:srgbClr val="ECECF1"/>
                </a:solidFill>
                <a:effectLst/>
                <a:latin typeface="Söhne"/>
              </a:rPr>
              <a:t>Especially in a fast-paced field</a:t>
            </a:r>
          </a:p>
          <a:p>
            <a:endParaRPr lang="en-US" b="0" i="0" dirty="0">
              <a:solidFill>
                <a:srgbClr val="ECECF1"/>
              </a:solidFill>
              <a:effectLst/>
              <a:latin typeface="Söhne"/>
            </a:endParaRPr>
          </a:p>
          <a:p>
            <a:r>
              <a:rPr lang="en-US" b="0" i="0" dirty="0">
                <a:solidFill>
                  <a:srgbClr val="ECECF1"/>
                </a:solidFill>
                <a:effectLst/>
                <a:latin typeface="Söhne"/>
              </a:rPr>
              <a:t>So whenever a human is involved, </a:t>
            </a:r>
          </a:p>
          <a:p>
            <a:r>
              <a:rPr lang="en-US" b="0" i="0" dirty="0">
                <a:solidFill>
                  <a:srgbClr val="ECECF1"/>
                </a:solidFill>
                <a:effectLst/>
                <a:latin typeface="Söhne"/>
              </a:rPr>
              <a:t>There will always be the risk of human error, </a:t>
            </a:r>
          </a:p>
          <a:p>
            <a:endParaRPr lang="en-US" b="0" i="0" dirty="0">
              <a:solidFill>
                <a:srgbClr val="ECECF1"/>
              </a:solidFill>
              <a:effectLst/>
              <a:latin typeface="Söhne"/>
            </a:endParaRPr>
          </a:p>
          <a:p>
            <a:r>
              <a:rPr lang="en-US" b="0" i="0" dirty="0">
                <a:solidFill>
                  <a:srgbClr val="ECECF1"/>
                </a:solidFill>
                <a:effectLst/>
                <a:latin typeface="Söhne"/>
              </a:rPr>
              <a:t>And this isn’t meant to be an insult,</a:t>
            </a:r>
          </a:p>
          <a:p>
            <a:r>
              <a:rPr lang="en-US" b="0" i="0" dirty="0">
                <a:solidFill>
                  <a:srgbClr val="ECECF1"/>
                </a:solidFill>
                <a:effectLst/>
                <a:latin typeface="Söhne"/>
              </a:rPr>
              <a:t> even the most skilled cybersecurity experts are not immune to oversight or mistakes.</a:t>
            </a:r>
          </a:p>
          <a:p>
            <a:endParaRPr lang="en-US" b="0" i="0" dirty="0">
              <a:solidFill>
                <a:srgbClr val="ECECF1"/>
              </a:solidFill>
              <a:effectLst/>
              <a:latin typeface="Söhne"/>
            </a:endParaRPr>
          </a:p>
          <a:p>
            <a:r>
              <a:rPr lang="en-US" b="0" i="0" dirty="0">
                <a:solidFill>
                  <a:srgbClr val="ECECF1"/>
                </a:solidFill>
                <a:effectLst/>
                <a:latin typeface="Söhne"/>
              </a:rPr>
              <a:t> I mean, imagine a scenario where an analyst is juggling multiple tasks and incorrectly configures a scanning tool, misinterprets results, or lacks experience on a specific system.</a:t>
            </a:r>
          </a:p>
          <a:p>
            <a:r>
              <a:rPr lang="en-US" b="0" i="0" dirty="0">
                <a:solidFill>
                  <a:srgbClr val="ECECF1"/>
                </a:solidFill>
                <a:effectLst/>
                <a:latin typeface="Söhne"/>
              </a:rPr>
              <a:t>If they miss a potential vulnerability,</a:t>
            </a:r>
          </a:p>
          <a:p>
            <a:r>
              <a:rPr lang="en-US" b="0" i="0" dirty="0">
                <a:solidFill>
                  <a:srgbClr val="ECECF1"/>
                </a:solidFill>
                <a:effectLst/>
                <a:latin typeface="Söhne"/>
              </a:rPr>
              <a:t>They could end up leaving their client at risk.</a:t>
            </a:r>
          </a:p>
          <a:p>
            <a:endParaRPr lang="en-US" b="0" i="0" dirty="0">
              <a:solidFill>
                <a:srgbClr val="ECECF1"/>
              </a:solidFill>
              <a:effectLst/>
              <a:latin typeface="Söhne"/>
            </a:endParaRPr>
          </a:p>
          <a:p>
            <a:r>
              <a:rPr lang="en-US" b="0" i="0" dirty="0">
                <a:solidFill>
                  <a:srgbClr val="ECECF1"/>
                </a:solidFill>
                <a:effectLst/>
                <a:latin typeface="Söhne"/>
              </a:rPr>
              <a:t>And Of course, these can be addressed by adopting standardized procedures and training programs, </a:t>
            </a:r>
          </a:p>
          <a:p>
            <a:r>
              <a:rPr lang="en-US" b="0" i="0" dirty="0">
                <a:solidFill>
                  <a:srgbClr val="ECECF1"/>
                </a:solidFill>
                <a:effectLst/>
                <a:latin typeface="Söhne"/>
              </a:rPr>
              <a:t>but with how fast the landscape is adapting, </a:t>
            </a:r>
          </a:p>
          <a:p>
            <a:r>
              <a:rPr lang="en-US" b="0" i="0" dirty="0">
                <a:solidFill>
                  <a:srgbClr val="ECECF1"/>
                </a:solidFill>
                <a:effectLst/>
                <a:latin typeface="Söhne"/>
              </a:rPr>
              <a:t>experts are continuously having to update their skills, which is time-consuming and expensive.</a:t>
            </a:r>
          </a:p>
          <a:p>
            <a:endParaRPr lang="en-US" b="0" i="0" dirty="0">
              <a:solidFill>
                <a:srgbClr val="ECECF1"/>
              </a:solidFill>
              <a:effectLst/>
              <a:latin typeface="Söhne"/>
            </a:endParaRPr>
          </a:p>
          <a:p>
            <a:r>
              <a:rPr lang="en-US" b="0" i="0" dirty="0">
                <a:solidFill>
                  <a:srgbClr val="ECECF1"/>
                </a:solidFill>
                <a:effectLst/>
                <a:latin typeface="Söhne"/>
              </a:rPr>
              <a:t>It's like asking a guard to learn and master a new martial art every time a different threat emerges. </a:t>
            </a:r>
          </a:p>
          <a:p>
            <a:r>
              <a:rPr lang="en-US" b="0" i="0" dirty="0">
                <a:solidFill>
                  <a:srgbClr val="ECECF1"/>
                </a:solidFill>
                <a:effectLst/>
                <a:latin typeface="Söhne"/>
              </a:rPr>
              <a:t>So While staying up to date is, of course, important, we are still humans and can only do so much. </a:t>
            </a:r>
          </a:p>
          <a:p>
            <a:r>
              <a:rPr lang="en-US" b="0" i="0" dirty="0">
                <a:solidFill>
                  <a:srgbClr val="ECECF1"/>
                </a:solidFill>
                <a:effectLst/>
                <a:latin typeface="Söhne"/>
              </a:rPr>
              <a:t>Mistakes will still be made, and that's why the assistance of intelligent automation can reduce the likelihood of oversight and improve the overall efficiency of the scanning process.</a:t>
            </a:r>
          </a:p>
          <a:p>
            <a:endParaRPr lang="en-US" b="0" i="0" dirty="0">
              <a:solidFill>
                <a:srgbClr val="ECECF1"/>
              </a:solidFill>
              <a:effectLst/>
              <a:latin typeface="Söhne"/>
            </a:endParaRPr>
          </a:p>
          <a:p>
            <a:r>
              <a:rPr lang="en-US" b="0" i="0" dirty="0">
                <a:solidFill>
                  <a:srgbClr val="D1D5DB"/>
                </a:solidFill>
                <a:effectLst/>
                <a:latin typeface="Söhne"/>
              </a:rPr>
              <a:t>Because AO doesn't experience fatigue, </a:t>
            </a:r>
          </a:p>
          <a:p>
            <a:r>
              <a:rPr lang="en-US" b="0" i="0" dirty="0">
                <a:solidFill>
                  <a:srgbClr val="D1D5DB"/>
                </a:solidFill>
                <a:effectLst/>
                <a:latin typeface="Söhne"/>
              </a:rPr>
              <a:t>it doesn't get overwhelmed by multitasking, </a:t>
            </a:r>
          </a:p>
          <a:p>
            <a:r>
              <a:rPr lang="en-US" b="0" i="0" dirty="0">
                <a:solidFill>
                  <a:srgbClr val="D1D5DB"/>
                </a:solidFill>
                <a:effectLst/>
                <a:latin typeface="Söhne"/>
              </a:rPr>
              <a:t>and it certainly doesn't succumb to the human vulnerabilities of oversight. </a:t>
            </a:r>
          </a:p>
          <a:p>
            <a:endParaRPr lang="en-US" b="0" i="0" dirty="0">
              <a:solidFill>
                <a:srgbClr val="D1D5DB"/>
              </a:solidFill>
              <a:effectLst/>
              <a:latin typeface="Söhne"/>
            </a:endParaRPr>
          </a:p>
          <a:p>
            <a:r>
              <a:rPr lang="en-US" b="0" i="0">
                <a:solidFill>
                  <a:srgbClr val="D1D5DB"/>
                </a:solidFill>
                <a:effectLst/>
                <a:latin typeface="Söhne"/>
              </a:rPr>
              <a:t>I do want to be clear though, It's not about replacing human expertise; it's about complementing it, creating a partnership that leverages the strengths of both humans and AI.</a:t>
            </a:r>
            <a:endParaRPr lang="en-US" b="0" i="0">
              <a:solidFill>
                <a:srgbClr val="ECECF1"/>
              </a:solidFill>
              <a:effectLst/>
              <a:latin typeface="Söhne"/>
            </a:endParaRP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311952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Slide 6:  Introduction to AI in Scanning</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Definition of Artificial Intelligence (AI) in the context of cybersecurity</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Role of AI in addressing limitations of traditional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pPr rtl="0" fontAlgn="ctr">
              <a:spcBef>
                <a:spcPts val="0"/>
              </a:spcBef>
              <a:spcAft>
                <a:spcPts val="0"/>
              </a:spcAft>
              <a:buFont typeface="Arial" panose="020B0604020202020204" pitchFamily="34" charset="0"/>
              <a:buNone/>
            </a:pPr>
            <a:endParaRPr lang="en-US" sz="8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endParaRPr lang="en-US" sz="8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Alright so, jumping back in where we left off, </a:t>
            </a: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what exactly would introducing AI into scanning look like?</a:t>
            </a:r>
          </a:p>
          <a:p>
            <a:pPr rtl="0" fontAlgn="ctr">
              <a:spcBef>
                <a:spcPts val="0"/>
              </a:spcBef>
              <a:spcAft>
                <a:spcPts val="0"/>
              </a:spcAft>
              <a:buFont typeface="Arial" panose="020B0604020202020204" pitchFamily="34" charset="0"/>
              <a:buNone/>
            </a:pPr>
            <a:endParaRPr lang="en-US" sz="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Well remember that, in the </a:t>
            </a:r>
            <a:r>
              <a:rPr lang="en-US" sz="800" b="0" i="0" dirty="0">
                <a:effectLst/>
                <a:latin typeface="Söhne"/>
              </a:rPr>
              <a:t>context of cybersecurity, </a:t>
            </a:r>
          </a:p>
          <a:p>
            <a:pPr rtl="0" fontAlgn="ctr">
              <a:spcBef>
                <a:spcPts val="0"/>
              </a:spcBef>
              <a:spcAft>
                <a:spcPts val="0"/>
              </a:spcAft>
              <a:buFont typeface="Arial" panose="020B0604020202020204" pitchFamily="34" charset="0"/>
              <a:buNone/>
            </a:pPr>
            <a:r>
              <a:rPr lang="en-US" sz="800" b="0" i="0" dirty="0">
                <a:effectLst/>
                <a:latin typeface="Söhne"/>
              </a:rPr>
              <a:t>AI applies advanced algorithms and machine learning techniques to enhance efficiency.</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unlike the manual methods we talked about last week,</a:t>
            </a:r>
          </a:p>
          <a:p>
            <a:pPr rtl="0" fontAlgn="ctr">
              <a:spcBef>
                <a:spcPts val="0"/>
              </a:spcBef>
              <a:spcAft>
                <a:spcPts val="0"/>
              </a:spcAft>
              <a:buFont typeface="Arial" panose="020B0604020202020204" pitchFamily="34" charset="0"/>
              <a:buNone/>
            </a:pPr>
            <a:r>
              <a:rPr lang="en-US" sz="800" b="0" i="0" dirty="0">
                <a:effectLst/>
                <a:latin typeface="Söhne"/>
              </a:rPr>
              <a:t>These intelligent tools are not just simply </a:t>
            </a:r>
            <a:r>
              <a:rPr lang="en-US" sz="800" b="0" i="1" dirty="0">
                <a:effectLst/>
                <a:latin typeface="Söhne"/>
              </a:rPr>
              <a:t>following instructions </a:t>
            </a:r>
            <a:r>
              <a:rPr lang="en-US" sz="800" b="0" i="0" dirty="0">
                <a:effectLst/>
                <a:latin typeface="Söhne"/>
              </a:rPr>
              <a:t>given to them through human interaction, </a:t>
            </a:r>
          </a:p>
          <a:p>
            <a:pPr rtl="0" fontAlgn="ctr">
              <a:spcBef>
                <a:spcPts val="0"/>
              </a:spcBef>
              <a:spcAft>
                <a:spcPts val="0"/>
              </a:spcAft>
              <a:buFont typeface="Arial" panose="020B0604020202020204" pitchFamily="34" charset="0"/>
              <a:buNone/>
            </a:pPr>
            <a:r>
              <a:rPr lang="en-US" sz="800" b="0" i="0" dirty="0">
                <a:effectLst/>
                <a:latin typeface="Söhne"/>
              </a:rPr>
              <a:t>but they are learning from previous data or experiences.</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when we talk about 'introducing AI into scanning,’ </a:t>
            </a:r>
          </a:p>
          <a:p>
            <a:pPr rtl="0" fontAlgn="ctr">
              <a:spcBef>
                <a:spcPts val="0"/>
              </a:spcBef>
              <a:spcAft>
                <a:spcPts val="0"/>
              </a:spcAft>
              <a:buFont typeface="Arial" panose="020B0604020202020204" pitchFamily="34" charset="0"/>
              <a:buNone/>
            </a:pPr>
            <a:r>
              <a:rPr lang="en-US" sz="800" b="0" i="0" dirty="0">
                <a:effectLst/>
                <a:latin typeface="Söhne"/>
              </a:rPr>
              <a:t>we're essentially giving these tools the ability to behave autonomously and </a:t>
            </a:r>
            <a:r>
              <a:rPr lang="en-US" sz="800" b="0" i="0" dirty="0">
                <a:solidFill>
                  <a:srgbClr val="ECECF1"/>
                </a:solidFill>
                <a:effectLst/>
                <a:latin typeface="Söhne"/>
              </a:rPr>
              <a:t>perform tasks that typically require human intelligence</a:t>
            </a:r>
            <a:endParaRPr lang="en-US" sz="800" b="0" i="0" dirty="0">
              <a:effectLst/>
              <a:latin typeface="Söhne"/>
            </a:endParaRP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what does this mean for ‘scanning’ </a:t>
            </a:r>
          </a:p>
          <a:p>
            <a:pPr rtl="0" fontAlgn="ctr">
              <a:spcBef>
                <a:spcPts val="0"/>
              </a:spcBef>
              <a:spcAft>
                <a:spcPts val="0"/>
              </a:spcAft>
              <a:buFont typeface="Arial" panose="020B0604020202020204" pitchFamily="34" charset="0"/>
              <a:buNone/>
            </a:pPr>
            <a:r>
              <a:rPr lang="en-US" sz="800" b="0" i="0" dirty="0">
                <a:effectLst/>
                <a:latin typeface="Söhne"/>
              </a:rPr>
              <a:t>And how does affect </a:t>
            </a:r>
            <a:r>
              <a:rPr lang="en-US" sz="800" b="0" i="0" dirty="0">
                <a:solidFill>
                  <a:srgbClr val="ECECF1"/>
                </a:solidFill>
                <a:effectLst/>
                <a:latin typeface="Söhne"/>
              </a:rPr>
              <a:t>the limitations we talked about last time?</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Well first, </a:t>
            </a:r>
            <a:r>
              <a:rPr lang="en-US" sz="800" b="0" i="0" dirty="0">
                <a:solidFill>
                  <a:srgbClr val="ECECF1"/>
                </a:solidFill>
                <a:effectLst/>
                <a:latin typeface="Söhne"/>
              </a:rPr>
              <a:t>AI introduces speed and consistency to the scanning process.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So not only are the tests performed more quickly,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but each test is conducted with the same standard of precision every time.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Instead of one human, slowly and methodically inspecting every inch of a landscape with a magnifying glass,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Like that analogy we used</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AI can detect  patterns and anomalies at speeds incomparable to humans.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It's like upgrading from a magnifying glass to a sophisticated satellite system –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It quick, comprehensive, and able to cover more ground with minimal human effort.</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Also unlike manual methods AI can automate the process of navigating through public databases and frameworks.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So,</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Instead of a human librarian categorizing and translating our library,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we now have </a:t>
            </a:r>
            <a:r>
              <a:rPr lang="en-US" sz="1050" b="0" i="0" dirty="0">
                <a:solidFill>
                  <a:srgbClr val="ECECF1"/>
                </a:solidFill>
                <a:effectLst/>
                <a:latin typeface="Söhne"/>
              </a:rPr>
              <a:t>a ‘tireless digital curator’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that automatically </a:t>
            </a:r>
            <a:r>
              <a:rPr lang="en-US" sz="1400" b="0" i="0" dirty="0">
                <a:solidFill>
                  <a:srgbClr val="ECECF1"/>
                </a:solidFill>
                <a:effectLst/>
                <a:latin typeface="Söhne"/>
              </a:rPr>
              <a:t>pulls information from CVE, NVD, and MITRE databases,</a:t>
            </a:r>
            <a:r>
              <a:rPr lang="en-US" sz="1050" b="0" i="0" dirty="0">
                <a:solidFill>
                  <a:srgbClr val="ECECF1"/>
                </a:solidFill>
                <a:effectLst/>
                <a:latin typeface="Söhne"/>
              </a:rPr>
              <a:t>,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It can then identify any relevant information, and seamlessly integrates it and improve its detect abilities.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And if it needs translating for a different software or system architecture?,</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 AI doesn’t require manual code updates or rewrites, because it can adapt dynamically.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And because of this, </a:t>
            </a:r>
            <a:r>
              <a:rPr lang="en-US" sz="1050" b="0" i="0" dirty="0">
                <a:solidFill>
                  <a:srgbClr val="ECECF1"/>
                </a:solidFill>
                <a:effectLst/>
                <a:latin typeface="Söhne"/>
              </a:rPr>
              <a:t>It effortlessly scales up to handle the large and complex landscapes</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And plus, since there is less human interaction, there is less potential for human error.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Since AI follows predefined algorithms with </a:t>
            </a:r>
            <a:r>
              <a:rPr lang="en-US" sz="1050" b="0" i="1" dirty="0">
                <a:solidFill>
                  <a:srgbClr val="ECECF1"/>
                </a:solidFill>
                <a:effectLst/>
                <a:latin typeface="Söhne"/>
              </a:rPr>
              <a:t>precision</a:t>
            </a:r>
            <a:r>
              <a:rPr lang="en-US" sz="1050" b="0" i="0" dirty="0">
                <a:solidFill>
                  <a:srgbClr val="ECECF1"/>
                </a:solidFill>
                <a:effectLst/>
                <a:latin typeface="Söhne"/>
              </a:rPr>
              <a:t>,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this processes becomes more accurate and dependable,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minimizing the risks typically associated with manual methods.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Not to mention, its </a:t>
            </a:r>
            <a:r>
              <a:rPr lang="en-US" sz="1400" b="0" i="0" dirty="0">
                <a:solidFill>
                  <a:srgbClr val="ECECF1"/>
                </a:solidFill>
                <a:effectLst/>
                <a:latin typeface="Söhne"/>
              </a:rPr>
              <a:t>continuously improving and retains information permanently. </a:t>
            </a:r>
          </a:p>
          <a:p>
            <a:pPr rtl="0" fontAlgn="ctr">
              <a:spcBef>
                <a:spcPts val="0"/>
              </a:spcBef>
              <a:spcAft>
                <a:spcPts val="0"/>
              </a:spcAft>
              <a:buFont typeface="Arial" panose="020B0604020202020204" pitchFamily="34" charset="0"/>
              <a:buNone/>
            </a:pPr>
            <a:r>
              <a:rPr lang="en-US" sz="1400" b="0" i="0" dirty="0">
                <a:solidFill>
                  <a:srgbClr val="ECECF1"/>
                </a:solidFill>
                <a:effectLst/>
                <a:latin typeface="Söhne"/>
              </a:rPr>
              <a:t>And while humans are obviously capable of learning some things as they go, their memory is less reliable. </a:t>
            </a:r>
          </a:p>
          <a:p>
            <a:pPr rtl="0" fontAlgn="ctr">
              <a:spcBef>
                <a:spcPts val="0"/>
              </a:spcBef>
              <a:spcAft>
                <a:spcPts val="0"/>
              </a:spcAft>
              <a:buFont typeface="Arial" panose="020B0604020202020204" pitchFamily="34" charset="0"/>
              <a:buNone/>
            </a:pPr>
            <a:r>
              <a:rPr lang="en-US" sz="1400" b="0" i="0" dirty="0">
                <a:solidFill>
                  <a:srgbClr val="ECECF1"/>
                </a:solidFill>
                <a:effectLst/>
                <a:latin typeface="Söhne"/>
              </a:rPr>
              <a:t>especially for large, complicated ideas or tasks, its going to take a human much longer to obtain the same level of skill as an AI.</a:t>
            </a:r>
          </a:p>
          <a:p>
            <a:pPr rtl="0" fontAlgn="ctr">
              <a:spcBef>
                <a:spcPts val="0"/>
              </a:spcBef>
              <a:spcAft>
                <a:spcPts val="0"/>
              </a:spcAft>
              <a:buFont typeface="Arial" panose="020B0604020202020204" pitchFamily="34" charset="0"/>
              <a:buNone/>
            </a:pPr>
            <a:endParaRPr lang="en-US" sz="1400" b="0" i="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105378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r>
              <a:rPr lang="en-US" sz="800" dirty="0">
                <a:solidFill>
                  <a:srgbClr val="000000"/>
                </a:solidFill>
                <a:effectLst/>
                <a:latin typeface="Calibri" panose="020F0502020204030204" pitchFamily="34" charset="0"/>
              </a:rPr>
              <a:t>Slide 7: AI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Introduction:</a:t>
            </a:r>
          </a:p>
          <a:p>
            <a:pPr marL="0" marR="0" rtl="0">
              <a:spcBef>
                <a:spcPts val="0"/>
              </a:spcBef>
              <a:spcAft>
                <a:spcPts val="0"/>
              </a:spcAft>
            </a:pPr>
            <a:r>
              <a:rPr lang="en-US" sz="800" dirty="0">
                <a:solidFill>
                  <a:srgbClr val="000000"/>
                </a:solidFill>
                <a:effectLst/>
                <a:latin typeface="Calibri" panose="020F0502020204030204" pitchFamily="34" charset="0"/>
              </a:rPr>
              <a:t>    - Define the role of network scanning in penetration testing.</a:t>
            </a:r>
          </a:p>
          <a:p>
            <a:pPr marL="0" marR="0" rtl="0">
              <a:spcBef>
                <a:spcPts val="0"/>
              </a:spcBef>
              <a:spcAft>
                <a:spcPts val="0"/>
              </a:spcAft>
            </a:pPr>
            <a:r>
              <a:rPr lang="en-US" sz="800" dirty="0">
                <a:solidFill>
                  <a:srgbClr val="000000"/>
                </a:solidFill>
                <a:effectLst/>
                <a:latin typeface="Calibri" panose="020F0502020204030204" pitchFamily="34" charset="0"/>
              </a:rPr>
              <a:t>    - Emphasize the importance of efficiently identifying and mapping the target's infrastructure.</a:t>
            </a:r>
          </a:p>
          <a:p>
            <a:pPr marL="0" marR="0" rtl="0">
              <a:spcBef>
                <a:spcPts val="0"/>
              </a:spcBef>
              <a:spcAft>
                <a:spcPts val="0"/>
              </a:spcAft>
            </a:pPr>
            <a:r>
              <a:rPr lang="en-US" sz="800" dirty="0">
                <a:solidFill>
                  <a:srgbClr val="000000"/>
                </a:solidFill>
                <a:effectLst/>
                <a:latin typeface="Calibri" panose="020F0502020204030204" pitchFamily="34" charset="0"/>
              </a:rPr>
              <a:t>- Traditional Network Scanning:</a:t>
            </a:r>
          </a:p>
          <a:p>
            <a:pPr marL="0" marR="0" rtl="0">
              <a:spcBef>
                <a:spcPts val="0"/>
              </a:spcBef>
              <a:spcAft>
                <a:spcPts val="0"/>
              </a:spcAft>
            </a:pPr>
            <a:r>
              <a:rPr lang="en-US" sz="800" dirty="0">
                <a:solidFill>
                  <a:srgbClr val="000000"/>
                </a:solidFill>
                <a:effectLst/>
                <a:latin typeface="Calibri" panose="020F0502020204030204" pitchFamily="34" charset="0"/>
              </a:rPr>
              <a:t>    - Briefly discuss traditional methods of network scanning, such as port scanning and service enumeration.</a:t>
            </a:r>
          </a:p>
          <a:p>
            <a:pPr marL="0" marR="0" rtl="0">
              <a:spcBef>
                <a:spcPts val="0"/>
              </a:spcBef>
              <a:spcAft>
                <a:spcPts val="0"/>
              </a:spcAft>
            </a:pPr>
            <a:r>
              <a:rPr lang="en-US" sz="800" dirty="0">
                <a:solidFill>
                  <a:srgbClr val="000000"/>
                </a:solidFill>
                <a:effectLst/>
                <a:latin typeface="Calibri" panose="020F0502020204030204" pitchFamily="34" charset="0"/>
              </a:rPr>
              <a:t>    - Highlight the challenges of manual network scanning, especially in large and complex environments.</a:t>
            </a:r>
          </a:p>
          <a:p>
            <a:pPr marL="0" marR="0" rtl="0">
              <a:spcBef>
                <a:spcPts val="0"/>
              </a:spcBef>
              <a:spcAft>
                <a:spcPts val="0"/>
              </a:spcAft>
            </a:pPr>
            <a:r>
              <a:rPr lang="en-US" sz="800" dirty="0">
                <a:solidFill>
                  <a:srgbClr val="000000"/>
                </a:solidFill>
                <a:effectLst/>
                <a:latin typeface="Calibri" panose="020F0502020204030204" pitchFamily="34" charset="0"/>
              </a:rPr>
              <a:t>- AI Integration:</a:t>
            </a:r>
          </a:p>
          <a:p>
            <a:pPr marL="0" marR="0" rtl="0">
              <a:spcBef>
                <a:spcPts val="0"/>
              </a:spcBef>
              <a:spcAft>
                <a:spcPts val="0"/>
              </a:spcAft>
            </a:pPr>
            <a:r>
              <a:rPr lang="en-US" sz="800" dirty="0">
                <a:solidFill>
                  <a:srgbClr val="000000"/>
                </a:solidFill>
                <a:effectLst/>
                <a:latin typeface="Calibri" panose="020F0502020204030204" pitchFamily="34" charset="0"/>
              </a:rPr>
              <a:t>    - Introduce how AI is transforming network scanning.</a:t>
            </a:r>
          </a:p>
          <a:p>
            <a:pPr marL="0" marR="0" rtl="0">
              <a:spcBef>
                <a:spcPts val="0"/>
              </a:spcBef>
              <a:spcAft>
                <a:spcPts val="0"/>
              </a:spcAft>
            </a:pPr>
            <a:r>
              <a:rPr lang="en-US" sz="800" dirty="0">
                <a:solidFill>
                  <a:srgbClr val="000000"/>
                </a:solidFill>
                <a:effectLst/>
                <a:latin typeface="Calibri" panose="020F0502020204030204" pitchFamily="34" charset="0"/>
              </a:rPr>
              <a:t>    - Explain that AI can enhance the efficiency and accuracy of network mapping and identification of live hosts.</a:t>
            </a:r>
          </a:p>
          <a:p>
            <a:pPr marL="0" marR="0" rtl="0">
              <a:spcBef>
                <a:spcPts val="0"/>
              </a:spcBef>
              <a:spcAft>
                <a:spcPts val="0"/>
              </a:spcAft>
            </a:pPr>
            <a:r>
              <a:rPr lang="en-US" sz="800" dirty="0">
                <a:solidFill>
                  <a:srgbClr val="000000"/>
                </a:solidFill>
                <a:effectLst/>
                <a:latin typeface="Calibri" panose="020F0502020204030204" pitchFamily="34" charset="0"/>
              </a:rPr>
              <a:t>- Benefits of AI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 Faster Discovery: AI algorithms can quickly identify live hosts and active services.</a:t>
            </a:r>
          </a:p>
          <a:p>
            <a:pPr marL="0" marR="0" rtl="0">
              <a:spcBef>
                <a:spcPts val="0"/>
              </a:spcBef>
              <a:spcAft>
                <a:spcPts val="0"/>
              </a:spcAft>
            </a:pPr>
            <a:r>
              <a:rPr lang="en-US" sz="800" dirty="0">
                <a:solidFill>
                  <a:srgbClr val="000000"/>
                </a:solidFill>
                <a:effectLst/>
                <a:latin typeface="Calibri" panose="020F0502020204030204" pitchFamily="34" charset="0"/>
              </a:rPr>
              <a:t>    - Adaptive Techniques: AI can adapt to changing network conditions and identify subtle patterns.</a:t>
            </a:r>
          </a:p>
          <a:p>
            <a:pPr marL="0" marR="0" rtl="0">
              <a:spcBef>
                <a:spcPts val="0"/>
              </a:spcBef>
              <a:spcAft>
                <a:spcPts val="0"/>
              </a:spcAft>
            </a:pPr>
            <a:r>
              <a:rPr lang="en-US" sz="800" dirty="0">
                <a:solidFill>
                  <a:srgbClr val="000000"/>
                </a:solidFill>
                <a:effectLst/>
                <a:latin typeface="Calibri" panose="020F0502020204030204" pitchFamily="34" charset="0"/>
              </a:rPr>
              <a:t>    - Reduction of False Positives: AI helps in minimizing false positives, improving the reliability of scan results.</a:t>
            </a:r>
          </a:p>
          <a:p>
            <a:pPr marL="0" marR="0" rtl="0">
              <a:spcBef>
                <a:spcPts val="0"/>
              </a:spcBef>
              <a:spcAft>
                <a:spcPts val="0"/>
              </a:spcAft>
            </a:pPr>
            <a:r>
              <a:rPr lang="en-US" sz="800" dirty="0">
                <a:solidFill>
                  <a:srgbClr val="000000"/>
                </a:solidFill>
                <a:effectLst/>
                <a:latin typeface="Calibri" panose="020F0502020204030204" pitchFamily="34" charset="0"/>
              </a:rPr>
              <a:t>- Example Use Cases:</a:t>
            </a:r>
          </a:p>
          <a:p>
            <a:pPr marL="0" marR="0" rtl="0">
              <a:spcBef>
                <a:spcPts val="0"/>
              </a:spcBef>
              <a:spcAft>
                <a:spcPts val="0"/>
              </a:spcAft>
            </a:pPr>
            <a:r>
              <a:rPr lang="en-US" sz="800" dirty="0">
                <a:solidFill>
                  <a:srgbClr val="000000"/>
                </a:solidFill>
                <a:effectLst/>
                <a:latin typeface="Calibri" panose="020F0502020204030204" pitchFamily="34" charset="0"/>
              </a:rPr>
              <a:t>    - Provide examples of AI-powered tools used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 Discuss how these tools leverage machine learning to optimize the scanning process.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endParaRPr lang="en-US" sz="800" b="0" i="1" dirty="0">
              <a:solidFill>
                <a:srgbClr val="ECECF1"/>
              </a:solidFill>
              <a:effectLst/>
              <a:latin typeface="Söhne"/>
            </a:endParaRPr>
          </a:p>
          <a:p>
            <a:endParaRPr lang="en-US" sz="800" b="0" i="1" dirty="0">
              <a:solidFill>
                <a:srgbClr val="ECECF1"/>
              </a:solidFill>
              <a:effectLst/>
              <a:latin typeface="Söhne"/>
            </a:endParaRPr>
          </a:p>
          <a:p>
            <a:pPr marL="0" marR="0" rtl="0">
              <a:spcBef>
                <a:spcPts val="0"/>
              </a:spcBef>
              <a:spcAft>
                <a:spcPts val="0"/>
              </a:spcAft>
            </a:pPr>
            <a:r>
              <a:rPr lang="en-US" sz="800" dirty="0">
                <a:solidFill>
                  <a:srgbClr val="97979A"/>
                </a:solidFill>
                <a:effectLst/>
                <a:latin typeface="Söhne"/>
              </a:rPr>
              <a:t>Alright so, since network scanning focuses on identifying and mapping the infrastructure of a target.</a:t>
            </a:r>
          </a:p>
          <a:p>
            <a:pPr marL="0" marR="0" rtl="0">
              <a:spcBef>
                <a:spcPts val="0"/>
              </a:spcBef>
              <a:spcAft>
                <a:spcPts val="0"/>
              </a:spcAft>
            </a:pPr>
            <a:r>
              <a:rPr lang="en-US" sz="800" dirty="0">
                <a:solidFill>
                  <a:srgbClr val="97979A"/>
                </a:solidFill>
                <a:effectLst/>
                <a:latin typeface="Söhne"/>
              </a:rPr>
              <a:t>It helps to Imagine it as creating a detailed blueprint for a home </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And the goal of scanning is to identifies ‘entrances’ or ‘ports’ to the home</a:t>
            </a:r>
          </a:p>
          <a:p>
            <a:pPr marL="0" marR="0" rtl="0">
              <a:spcBef>
                <a:spcPts val="0"/>
              </a:spcBef>
              <a:spcAft>
                <a:spcPts val="0"/>
              </a:spcAft>
            </a:pPr>
            <a:r>
              <a:rPr lang="en-US" sz="800" dirty="0">
                <a:solidFill>
                  <a:srgbClr val="97979A"/>
                </a:solidFill>
                <a:effectLst/>
                <a:latin typeface="Söhne"/>
              </a:rPr>
              <a:t>And some ports are more common and receive lots of traffic (like the previously mentioned doors and garage); while others are more obscure and rarely used like a window or a doggie door)</a:t>
            </a:r>
          </a:p>
          <a:p>
            <a:pPr marL="0" marR="0" rtl="0">
              <a:spcBef>
                <a:spcPts val="0"/>
              </a:spcBef>
              <a:spcAft>
                <a:spcPts val="0"/>
              </a:spcAft>
            </a:pPr>
            <a:r>
              <a:rPr lang="en-US" sz="800" dirty="0">
                <a:solidFill>
                  <a:srgbClr val="97979A"/>
                </a:solidFill>
                <a:effectLst/>
                <a:latin typeface="Söhne"/>
              </a:rPr>
              <a:t>And by creating this blueprint, we gain a better understanding of the network's layout and potential vulnerabilities</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During the last course we talked specifically about the tools Nmap and Wireshark </a:t>
            </a:r>
          </a:p>
          <a:p>
            <a:pPr marL="0" marR="0" rtl="0">
              <a:spcBef>
                <a:spcPts val="0"/>
              </a:spcBef>
              <a:spcAft>
                <a:spcPts val="0"/>
              </a:spcAft>
            </a:pPr>
            <a:r>
              <a:rPr lang="en-US" sz="800" dirty="0">
                <a:solidFill>
                  <a:srgbClr val="97979A"/>
                </a:solidFill>
                <a:effectLst/>
                <a:latin typeface="Söhne"/>
              </a:rPr>
              <a:t>and discussed some of the limitations that these traditional methods can fall victim to</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But, if we can find an effective way to introducing AI into network scanning, </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We can overcome a lot of these and</a:t>
            </a:r>
          </a:p>
          <a:p>
            <a:pPr marL="0" marR="0" rtl="0">
              <a:spcBef>
                <a:spcPts val="0"/>
              </a:spcBef>
              <a:spcAft>
                <a:spcPts val="0"/>
              </a:spcAft>
            </a:pPr>
            <a:r>
              <a:rPr lang="en-US" sz="800" dirty="0">
                <a:solidFill>
                  <a:srgbClr val="97979A"/>
                </a:solidFill>
                <a:effectLst/>
                <a:latin typeface="Söhne"/>
              </a:rPr>
              <a:t>achieve faster discovery, improved adaptability, and increased accuracy.</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Faster discovery:</a:t>
            </a:r>
          </a:p>
          <a:p>
            <a:pPr marL="0" marR="0" rtl="0">
              <a:spcBef>
                <a:spcPts val="0"/>
              </a:spcBef>
              <a:spcAft>
                <a:spcPts val="0"/>
              </a:spcAft>
            </a:pPr>
            <a:r>
              <a:rPr lang="en-US" sz="800" dirty="0">
                <a:solidFill>
                  <a:srgbClr val="97979A"/>
                </a:solidFill>
                <a:effectLst/>
                <a:latin typeface="Söhne"/>
              </a:rPr>
              <a:t>So Traditional methods often involve lengthy processes to identify live hosts and active services on a network. </a:t>
            </a:r>
          </a:p>
          <a:p>
            <a:pPr marL="0" marR="0" rtl="0">
              <a:spcBef>
                <a:spcPts val="0"/>
              </a:spcBef>
              <a:spcAft>
                <a:spcPts val="0"/>
              </a:spcAft>
            </a:pPr>
            <a:r>
              <a:rPr lang="en-US" sz="800" dirty="0">
                <a:solidFill>
                  <a:srgbClr val="97979A"/>
                </a:solidFill>
                <a:effectLst/>
                <a:latin typeface="Söhne"/>
              </a:rPr>
              <a:t>And this length stems from a few things, most notably that </a:t>
            </a:r>
          </a:p>
          <a:p>
            <a:pPr marL="0" marR="0" rtl="0">
              <a:spcBef>
                <a:spcPts val="0"/>
              </a:spcBef>
              <a:spcAft>
                <a:spcPts val="0"/>
              </a:spcAft>
            </a:pPr>
            <a:r>
              <a:rPr lang="en-US" sz="800" dirty="0">
                <a:solidFill>
                  <a:srgbClr val="97979A"/>
                </a:solidFill>
                <a:effectLst/>
                <a:latin typeface="Söhne"/>
              </a:rPr>
              <a:t>each host and service is scanned sequentially,</a:t>
            </a:r>
          </a:p>
          <a:p>
            <a:pPr marL="0" marR="0" rtl="0">
              <a:spcBef>
                <a:spcPts val="0"/>
              </a:spcBef>
              <a:spcAft>
                <a:spcPts val="0"/>
              </a:spcAft>
            </a:pPr>
            <a:r>
              <a:rPr lang="en-US" sz="800" dirty="0">
                <a:solidFill>
                  <a:srgbClr val="97979A"/>
                </a:solidFill>
                <a:effectLst/>
                <a:latin typeface="Söhne"/>
              </a:rPr>
              <a:t>And They require </a:t>
            </a:r>
            <a:r>
              <a:rPr lang="en-US" sz="1050" b="0" i="0" dirty="0">
                <a:solidFill>
                  <a:srgbClr val="D1D5DB"/>
                </a:solidFill>
                <a:effectLst/>
                <a:latin typeface="Söhne"/>
              </a:rPr>
              <a:t>manual intervention,</a:t>
            </a:r>
            <a:endParaRPr lang="en-US" sz="800" dirty="0">
              <a:solidFill>
                <a:srgbClr val="97979A"/>
              </a:solidFill>
              <a:effectLst/>
              <a:latin typeface="Söhne"/>
            </a:endParaRP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And This can take considerable time,</a:t>
            </a:r>
          </a:p>
          <a:p>
            <a:pPr marL="0" marR="0" rtl="0">
              <a:spcBef>
                <a:spcPts val="0"/>
              </a:spcBef>
              <a:spcAft>
                <a:spcPts val="0"/>
              </a:spcAft>
            </a:pPr>
            <a:r>
              <a:rPr lang="en-US" sz="800" dirty="0">
                <a:solidFill>
                  <a:srgbClr val="97979A"/>
                </a:solidFill>
                <a:effectLst/>
                <a:latin typeface="Söhne"/>
              </a:rPr>
              <a:t> especially in large and complex environments..</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But Ais ability to operate in parallel, means that they can handle multiple tasks simultaneously. </a:t>
            </a:r>
          </a:p>
          <a:p>
            <a:pPr marL="0" marR="0" rtl="0">
              <a:spcBef>
                <a:spcPts val="0"/>
              </a:spcBef>
              <a:spcAft>
                <a:spcPts val="0"/>
              </a:spcAft>
            </a:pPr>
            <a:r>
              <a:rPr lang="en-US" sz="800" dirty="0">
                <a:solidFill>
                  <a:srgbClr val="97979A"/>
                </a:solidFill>
                <a:effectLst/>
                <a:latin typeface="Söhne"/>
              </a:rPr>
              <a:t>While traditional tools might scan one host at a time, </a:t>
            </a:r>
          </a:p>
          <a:p>
            <a:pPr marL="0" marR="0" rtl="0">
              <a:spcBef>
                <a:spcPts val="0"/>
              </a:spcBef>
              <a:spcAft>
                <a:spcPts val="0"/>
              </a:spcAft>
            </a:pPr>
            <a:r>
              <a:rPr lang="en-US" sz="800" dirty="0">
                <a:solidFill>
                  <a:srgbClr val="97979A"/>
                </a:solidFill>
                <a:effectLst/>
                <a:latin typeface="Söhne"/>
              </a:rPr>
              <a:t>or break them into small groups and offer a sort of parallelism on a small scale, </a:t>
            </a:r>
          </a:p>
          <a:p>
            <a:pPr marL="0" marR="0" rtl="0">
              <a:spcBef>
                <a:spcPts val="0"/>
              </a:spcBef>
              <a:spcAft>
                <a:spcPts val="0"/>
              </a:spcAft>
            </a:pPr>
            <a:r>
              <a:rPr lang="en-US" sz="800" dirty="0">
                <a:solidFill>
                  <a:srgbClr val="97979A"/>
                </a:solidFill>
                <a:effectLst/>
                <a:latin typeface="Söhne"/>
              </a:rPr>
              <a:t>they can be slow and inefficient when dealing with large datasets. </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But AI algorithms are not limited ,</a:t>
            </a:r>
          </a:p>
          <a:p>
            <a:pPr marL="0" marR="0" rtl="0">
              <a:spcBef>
                <a:spcPts val="0"/>
              </a:spcBef>
              <a:spcAft>
                <a:spcPts val="0"/>
              </a:spcAft>
            </a:pPr>
            <a:r>
              <a:rPr lang="en-US" sz="800" dirty="0">
                <a:solidFill>
                  <a:srgbClr val="97979A"/>
                </a:solidFill>
                <a:effectLst/>
                <a:latin typeface="Söhne"/>
              </a:rPr>
              <a:t>They can distribute the workload across multiple processors or cores, and work to identify live hosts concurrently. </a:t>
            </a:r>
          </a:p>
          <a:p>
            <a:pPr marL="0" marR="0" rtl="0">
              <a:spcBef>
                <a:spcPts val="0"/>
              </a:spcBef>
              <a:spcAft>
                <a:spcPts val="0"/>
              </a:spcAft>
            </a:pPr>
            <a:r>
              <a:rPr lang="en-US" sz="800" dirty="0">
                <a:solidFill>
                  <a:srgbClr val="97979A"/>
                </a:solidFill>
                <a:effectLst/>
                <a:latin typeface="Söhne"/>
              </a:rPr>
              <a:t>This parallel processing could significantly reduce the time it takes to gather that initial information about the network's layout.</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Also, AI excels at pattern recognition. </a:t>
            </a:r>
          </a:p>
          <a:p>
            <a:pPr marL="0" marR="0" rtl="0">
              <a:spcBef>
                <a:spcPts val="0"/>
              </a:spcBef>
              <a:spcAft>
                <a:spcPts val="0"/>
              </a:spcAft>
            </a:pPr>
            <a:r>
              <a:rPr lang="en-US" sz="800" dirty="0">
                <a:solidFill>
                  <a:srgbClr val="97979A"/>
                </a:solidFill>
                <a:effectLst/>
                <a:latin typeface="Söhne"/>
              </a:rPr>
              <a:t>The Machine learning algorithms are able to quickly recognize typical patterns associated with live hosts or active services,</a:t>
            </a:r>
          </a:p>
          <a:p>
            <a:pPr marL="0" marR="0" rtl="0">
              <a:spcBef>
                <a:spcPts val="0"/>
              </a:spcBef>
              <a:spcAft>
                <a:spcPts val="0"/>
              </a:spcAft>
            </a:pPr>
            <a:r>
              <a:rPr lang="en-US" sz="800" dirty="0">
                <a:solidFill>
                  <a:srgbClr val="97979A"/>
                </a:solidFill>
                <a:effectLst/>
                <a:latin typeface="Söhne"/>
              </a:rPr>
              <a:t>And make the identification process more efficient. </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For example, it can observe and create a map of a network's regular activities during a learning phase, </a:t>
            </a:r>
          </a:p>
          <a:p>
            <a:pPr marL="0" marR="0" rtl="0">
              <a:spcBef>
                <a:spcPts val="0"/>
              </a:spcBef>
              <a:spcAft>
                <a:spcPts val="0"/>
              </a:spcAft>
            </a:pPr>
            <a:r>
              <a:rPr lang="en-US" sz="800" dirty="0">
                <a:solidFill>
                  <a:srgbClr val="97979A"/>
                </a:solidFill>
                <a:effectLst/>
                <a:latin typeface="Söhne"/>
              </a:rPr>
              <a:t>where it will note patterns in the  </a:t>
            </a:r>
            <a:r>
              <a:rPr lang="en-US" sz="800" dirty="0" err="1">
                <a:solidFill>
                  <a:srgbClr val="97979A"/>
                </a:solidFill>
                <a:effectLst/>
                <a:latin typeface="Söhne"/>
              </a:rPr>
              <a:t>the</a:t>
            </a:r>
            <a:r>
              <a:rPr lang="en-US" sz="800" dirty="0">
                <a:solidFill>
                  <a:srgbClr val="97979A"/>
                </a:solidFill>
                <a:effectLst/>
                <a:latin typeface="Söhne"/>
              </a:rPr>
              <a:t> interactions between hosts, the services commonly in use, and the expected data flow during standard operations.</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After then after the learning phase, the AI now has a baseline of what is considered normal behavior,</a:t>
            </a:r>
          </a:p>
          <a:p>
            <a:pPr marL="0" marR="0" rtl="0">
              <a:spcBef>
                <a:spcPts val="0"/>
              </a:spcBef>
              <a:spcAft>
                <a:spcPts val="0"/>
              </a:spcAft>
            </a:pPr>
            <a:r>
              <a:rPr lang="en-US" sz="800" dirty="0">
                <a:solidFill>
                  <a:srgbClr val="97979A"/>
                </a:solidFill>
                <a:effectLst/>
                <a:latin typeface="Söhne"/>
              </a:rPr>
              <a:t>where it can recognize patterns associated with live hosts and services under standard operating conditions.</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and since it has this baseline,</a:t>
            </a:r>
          </a:p>
          <a:p>
            <a:pPr marL="0" marR="0" rtl="0">
              <a:spcBef>
                <a:spcPts val="0"/>
              </a:spcBef>
              <a:spcAft>
                <a:spcPts val="0"/>
              </a:spcAft>
            </a:pPr>
            <a:r>
              <a:rPr lang="en-US" sz="800" dirty="0">
                <a:solidFill>
                  <a:srgbClr val="97979A"/>
                </a:solidFill>
                <a:effectLst/>
                <a:latin typeface="Söhne"/>
              </a:rPr>
              <a:t>the AI can strategically focus its efforts and </a:t>
            </a:r>
          </a:p>
          <a:p>
            <a:pPr marL="0" marR="0" rtl="0">
              <a:spcBef>
                <a:spcPts val="0"/>
              </a:spcBef>
              <a:spcAft>
                <a:spcPts val="0"/>
              </a:spcAft>
            </a:pPr>
            <a:r>
              <a:rPr lang="en-US" sz="800" dirty="0" err="1">
                <a:solidFill>
                  <a:srgbClr val="97979A"/>
                </a:solidFill>
                <a:effectLst/>
                <a:latin typeface="Söhne"/>
              </a:rPr>
              <a:t>prioritizie</a:t>
            </a:r>
            <a:r>
              <a:rPr lang="en-US" sz="800" dirty="0">
                <a:solidFill>
                  <a:srgbClr val="97979A"/>
                </a:solidFill>
                <a:effectLst/>
                <a:latin typeface="Söhne"/>
              </a:rPr>
              <a:t> the hosts most likely to be active based on prior patterns. </a:t>
            </a:r>
          </a:p>
          <a:p>
            <a:pPr marL="0" marR="0" rtl="0">
              <a:spcBef>
                <a:spcPts val="0"/>
              </a:spcBef>
              <a:spcAft>
                <a:spcPts val="0"/>
              </a:spcAft>
            </a:pPr>
            <a:r>
              <a:rPr lang="en-US" sz="800" dirty="0">
                <a:solidFill>
                  <a:srgbClr val="97979A"/>
                </a:solidFill>
                <a:effectLst/>
                <a:latin typeface="Söhne"/>
              </a:rPr>
              <a:t>basically, Instead of methodically scanning each host, </a:t>
            </a:r>
          </a:p>
          <a:p>
            <a:pPr marL="0" marR="0" rtl="0">
              <a:spcBef>
                <a:spcPts val="0"/>
              </a:spcBef>
              <a:spcAft>
                <a:spcPts val="0"/>
              </a:spcAft>
            </a:pPr>
            <a:r>
              <a:rPr lang="en-US" sz="800" dirty="0">
                <a:solidFill>
                  <a:srgbClr val="97979A"/>
                </a:solidFill>
                <a:effectLst/>
                <a:latin typeface="Söhne"/>
              </a:rPr>
              <a:t>it can efficiently identify live hosts more rapidly.</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And this </a:t>
            </a:r>
            <a:r>
              <a:rPr lang="en-US" sz="1050" b="0" i="0" dirty="0">
                <a:solidFill>
                  <a:srgbClr val="D1D5DB"/>
                </a:solidFill>
                <a:effectLst/>
                <a:latin typeface="Söhne"/>
              </a:rPr>
              <a:t>proficiency</a:t>
            </a:r>
            <a:r>
              <a:rPr lang="en-US" sz="800" dirty="0">
                <a:solidFill>
                  <a:srgbClr val="97979A"/>
                </a:solidFill>
                <a:effectLst/>
                <a:latin typeface="Söhne"/>
              </a:rPr>
              <a:t> At pattern recognition brings us to our next point – adaptability.</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1050" b="0" i="0" dirty="0">
                <a:solidFill>
                  <a:srgbClr val="D1D5DB"/>
                </a:solidFill>
                <a:effectLst/>
                <a:latin typeface="Söhne"/>
              </a:rPr>
              <a:t>Unlike traditional scanners that depend on fixed signature databases, </a:t>
            </a:r>
          </a:p>
          <a:p>
            <a:pPr marL="0" marR="0" rtl="0">
              <a:spcBef>
                <a:spcPts val="0"/>
              </a:spcBef>
              <a:spcAft>
                <a:spcPts val="0"/>
              </a:spcAft>
            </a:pPr>
            <a:r>
              <a:rPr lang="en-US" sz="1050" b="0" i="0" dirty="0">
                <a:solidFill>
                  <a:srgbClr val="D1D5DB"/>
                </a:solidFill>
                <a:effectLst/>
                <a:latin typeface="Söhne"/>
              </a:rPr>
              <a:t>an AI scanner can adaptively generate and update its own signatures based on evolving patterns. </a:t>
            </a:r>
          </a:p>
          <a:p>
            <a:pPr marL="0" marR="0" rtl="0">
              <a:spcBef>
                <a:spcPts val="0"/>
              </a:spcBef>
              <a:spcAft>
                <a:spcPts val="0"/>
              </a:spcAft>
            </a:pPr>
            <a:r>
              <a:rPr lang="en-US" sz="1050" b="0" i="0" dirty="0">
                <a:solidFill>
                  <a:srgbClr val="D1D5DB"/>
                </a:solidFill>
                <a:effectLst/>
                <a:latin typeface="Söhne"/>
              </a:rPr>
              <a:t>This is invaluable because, as threats are constantly changing,</a:t>
            </a:r>
          </a:p>
          <a:p>
            <a:pPr marL="0" marR="0" rtl="0">
              <a:spcBef>
                <a:spcPts val="0"/>
              </a:spcBef>
              <a:spcAft>
                <a:spcPts val="0"/>
              </a:spcAft>
            </a:pPr>
            <a:endParaRPr lang="en-US" sz="1050" b="0" i="0" dirty="0">
              <a:solidFill>
                <a:srgbClr val="D1D5DB"/>
              </a:solidFill>
              <a:effectLst/>
              <a:latin typeface="Söhne"/>
            </a:endParaRPr>
          </a:p>
          <a:p>
            <a:pPr marL="0" marR="0" rtl="0">
              <a:spcBef>
                <a:spcPts val="0"/>
              </a:spcBef>
              <a:spcAft>
                <a:spcPts val="0"/>
              </a:spcAft>
            </a:pPr>
            <a:r>
              <a:rPr lang="en-US" sz="1050" b="0" i="0" dirty="0">
                <a:solidFill>
                  <a:srgbClr val="D1D5DB"/>
                </a:solidFill>
                <a:effectLst/>
                <a:latin typeface="Söhne"/>
              </a:rPr>
              <a:t>An AI scanner can analyze historical data and learn, in real time ,  from the network's patterns</a:t>
            </a:r>
          </a:p>
          <a:p>
            <a:pPr marL="0" marR="0" rtl="0">
              <a:spcBef>
                <a:spcPts val="0"/>
              </a:spcBef>
              <a:spcAft>
                <a:spcPts val="0"/>
              </a:spcAft>
            </a:pPr>
            <a:r>
              <a:rPr lang="en-US" sz="1050" b="0" i="0" dirty="0">
                <a:solidFill>
                  <a:srgbClr val="D1D5DB"/>
                </a:solidFill>
                <a:effectLst/>
                <a:latin typeface="Söhne"/>
              </a:rPr>
              <a:t>In order to remain effective.</a:t>
            </a:r>
          </a:p>
          <a:p>
            <a:pPr algn="l"/>
            <a:r>
              <a:rPr lang="en-US" sz="1050" b="0" i="0" dirty="0">
                <a:solidFill>
                  <a:srgbClr val="D1D5DB"/>
                </a:solidFill>
                <a:effectLst/>
                <a:latin typeface="Söhne"/>
              </a:rPr>
              <a:t>For example, </a:t>
            </a:r>
            <a:r>
              <a:rPr lang="en-US" sz="1400" b="0" i="0" dirty="0">
                <a:solidFill>
                  <a:srgbClr val="D1D5DB"/>
                </a:solidFill>
                <a:effectLst/>
                <a:latin typeface="Söhne"/>
              </a:rPr>
              <a:t>since a traditional scanner relies on a fixed set of signatures,</a:t>
            </a:r>
          </a:p>
          <a:p>
            <a:pPr algn="l"/>
            <a:r>
              <a:rPr lang="en-US" sz="1400" b="0" i="0" dirty="0">
                <a:solidFill>
                  <a:srgbClr val="D1D5DB"/>
                </a:solidFill>
                <a:effectLst/>
                <a:latin typeface="Söhne"/>
              </a:rPr>
              <a:t>If there are any subtle changes, the traditional scanner might miss it, as it hasn't been explicitly programmed to recognize this variation.</a:t>
            </a:r>
          </a:p>
          <a:p>
            <a:pPr algn="l"/>
            <a:r>
              <a:rPr lang="en-US" sz="1400" b="0" i="0" dirty="0">
                <a:solidFill>
                  <a:srgbClr val="D1D5DB"/>
                </a:solidFill>
                <a:effectLst/>
                <a:latin typeface="Söhne"/>
              </a:rPr>
              <a:t>but, an AI scanner, using its ability to continuously learns from historical data, can dynamically update its signatures in real time,</a:t>
            </a:r>
          </a:p>
          <a:p>
            <a:pPr algn="l"/>
            <a:r>
              <a:rPr lang="en-US" sz="1400" b="0" i="0" dirty="0">
                <a:solidFill>
                  <a:srgbClr val="D1D5DB"/>
                </a:solidFill>
                <a:effectLst/>
                <a:latin typeface="Söhne"/>
              </a:rPr>
              <a:t>And </a:t>
            </a:r>
            <a:r>
              <a:rPr lang="en-US" sz="1050" b="0" i="0" dirty="0">
                <a:solidFill>
                  <a:srgbClr val="D1D5DB"/>
                </a:solidFill>
                <a:effectLst/>
                <a:latin typeface="Söhne"/>
              </a:rPr>
              <a:t>adapt to recognize new, unseen data.</a:t>
            </a:r>
          </a:p>
          <a:p>
            <a:pPr marL="0" marR="0" rtl="0">
              <a:spcBef>
                <a:spcPts val="0"/>
              </a:spcBef>
              <a:spcAft>
                <a:spcPts val="0"/>
              </a:spcAft>
            </a:pPr>
            <a:endParaRPr lang="en-US" sz="105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solidFill>
                  <a:srgbClr val="D1D5DB"/>
                </a:solidFill>
                <a:effectLst/>
                <a:latin typeface="Söhne"/>
              </a:rPr>
              <a:t>and, </a:t>
            </a:r>
            <a:r>
              <a:rPr lang="en-US" sz="1050" i="1" dirty="0">
                <a:solidFill>
                  <a:srgbClr val="97979A"/>
                </a:solidFill>
                <a:effectLst/>
                <a:latin typeface="Söhne"/>
              </a:rPr>
              <a:t>This pattern recognition and </a:t>
            </a:r>
            <a:r>
              <a:rPr lang="en-US" sz="1050" i="1" dirty="0" err="1">
                <a:solidFill>
                  <a:srgbClr val="97979A"/>
                </a:solidFill>
                <a:effectLst/>
                <a:latin typeface="Söhne"/>
              </a:rPr>
              <a:t>abiiltiy</a:t>
            </a:r>
            <a:r>
              <a:rPr lang="en-US" sz="1050" i="1" dirty="0">
                <a:solidFill>
                  <a:srgbClr val="97979A"/>
                </a:solidFill>
                <a:effectLst/>
                <a:latin typeface="Söhne"/>
              </a:rPr>
              <a:t> to detect subtle changes, vastly improves accuracy and reduces the likelihood of false positives/negatives.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i="1" dirty="0">
              <a:solidFill>
                <a:srgbClr val="97979A"/>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rgbClr val="97979A"/>
              </a:solidFill>
              <a:effectLst/>
              <a:latin typeface="Söhne"/>
            </a:endParaRPr>
          </a:p>
          <a:p>
            <a:pPr marL="0" marR="0" rtl="0">
              <a:spcBef>
                <a:spcPts val="0"/>
              </a:spcBef>
              <a:spcAft>
                <a:spcPts val="0"/>
              </a:spcAft>
            </a:pPr>
            <a:r>
              <a:rPr lang="en-US" sz="1050" b="0" i="0" dirty="0">
                <a:solidFill>
                  <a:srgbClr val="D1D5DB"/>
                </a:solidFill>
                <a:effectLst/>
                <a:latin typeface="Söhne"/>
              </a:rPr>
              <a:t>Essentially, While manual network scanners rely on human expertise and predefined rules,</a:t>
            </a:r>
          </a:p>
          <a:p>
            <a:pPr marL="0" marR="0" rtl="0">
              <a:spcBef>
                <a:spcPts val="0"/>
              </a:spcBef>
              <a:spcAft>
                <a:spcPts val="0"/>
              </a:spcAft>
            </a:pPr>
            <a:r>
              <a:rPr lang="en-US" sz="1050" b="0" i="0" dirty="0">
                <a:solidFill>
                  <a:srgbClr val="D1D5DB"/>
                </a:solidFill>
                <a:effectLst/>
                <a:latin typeface="Söhne"/>
              </a:rPr>
              <a:t>AI network scanners, could leverage dynamic learning, automated decision-making, and predictive analysis capabilities, </a:t>
            </a:r>
          </a:p>
          <a:p>
            <a:pPr marL="0" marR="0" rtl="0">
              <a:spcBef>
                <a:spcPts val="0"/>
              </a:spcBef>
              <a:spcAft>
                <a:spcPts val="0"/>
              </a:spcAft>
            </a:pPr>
            <a:r>
              <a:rPr lang="en-US" sz="1050" b="0" i="0" dirty="0">
                <a:solidFill>
                  <a:srgbClr val="D1D5DB"/>
                </a:solidFill>
                <a:effectLst/>
                <a:latin typeface="Söhne"/>
              </a:rPr>
              <a:t>To make them faster, more adaptive, and more accurate </a:t>
            </a:r>
          </a:p>
          <a:p>
            <a:pPr marL="0" marR="0" rtl="0">
              <a:spcBef>
                <a:spcPts val="0"/>
              </a:spcBef>
              <a:spcAft>
                <a:spcPts val="0"/>
              </a:spcAft>
            </a:pPr>
            <a:endParaRPr lang="en-US" sz="1050" b="0" i="0" dirty="0">
              <a:solidFill>
                <a:srgbClr val="D1D5DB"/>
              </a:solidFill>
              <a:effectLst/>
              <a:latin typeface="Söhne"/>
            </a:endParaRPr>
          </a:p>
          <a:p>
            <a:pPr marL="0" marR="0" rtl="0">
              <a:spcBef>
                <a:spcPts val="0"/>
              </a:spcBef>
              <a:spcAft>
                <a:spcPts val="0"/>
              </a:spcAft>
            </a:pPr>
            <a:r>
              <a:rPr lang="en-US" sz="1050" b="0" i="0" dirty="0">
                <a:solidFill>
                  <a:srgbClr val="D1D5DB"/>
                </a:solidFill>
                <a:effectLst/>
                <a:latin typeface="Söhne"/>
              </a:rPr>
              <a:t>And </a:t>
            </a:r>
            <a:r>
              <a:rPr lang="en-US" sz="1050" i="0" dirty="0">
                <a:solidFill>
                  <a:srgbClr val="97979A"/>
                </a:solidFill>
                <a:effectLst/>
                <a:latin typeface="Söhne"/>
              </a:rPr>
              <a:t>A great example of AI in Network Scanning is Dark Trace</a:t>
            </a:r>
          </a:p>
          <a:p>
            <a:pPr marL="0" marR="0" rtl="0">
              <a:spcBef>
                <a:spcPts val="0"/>
              </a:spcBef>
              <a:spcAft>
                <a:spcPts val="0"/>
              </a:spcAft>
            </a:pPr>
            <a:r>
              <a:rPr lang="en-US" sz="1050" b="0" i="0" dirty="0" err="1">
                <a:solidFill>
                  <a:srgbClr val="D1D5DB"/>
                </a:solidFill>
                <a:effectLst/>
                <a:latin typeface="Söhne"/>
              </a:rPr>
              <a:t>DarkTrace</a:t>
            </a:r>
            <a:r>
              <a:rPr lang="en-US" sz="1050" b="0" i="0" dirty="0">
                <a:solidFill>
                  <a:srgbClr val="D1D5DB"/>
                </a:solidFill>
                <a:effectLst/>
                <a:latin typeface="Söhne"/>
              </a:rPr>
              <a:t> is a leading AI-powered network security solution that </a:t>
            </a:r>
            <a:r>
              <a:rPr lang="en-US" sz="1050" i="1" dirty="0">
                <a:solidFill>
                  <a:srgbClr val="97979A"/>
                </a:solidFill>
                <a:effectLst/>
                <a:latin typeface="Söhne"/>
              </a:rPr>
              <a:t>employs unsupervised machine learning, </a:t>
            </a:r>
          </a:p>
          <a:p>
            <a:pPr marL="0" marR="0" rtl="0">
              <a:spcBef>
                <a:spcPts val="0"/>
              </a:spcBef>
              <a:spcAft>
                <a:spcPts val="0"/>
              </a:spcAft>
            </a:pPr>
            <a:r>
              <a:rPr lang="en-US" sz="1050" i="1" dirty="0">
                <a:solidFill>
                  <a:srgbClr val="97979A"/>
                </a:solidFill>
                <a:effectLst/>
                <a:latin typeface="Söhne"/>
              </a:rPr>
              <a:t>to autonomously learn and understand the 'normal' behavior of the network. </a:t>
            </a:r>
            <a:endParaRPr lang="en-US" sz="1050" b="0" i="0" dirty="0">
              <a:solidFill>
                <a:srgbClr val="D1D5DB"/>
              </a:solidFill>
              <a:effectLst/>
              <a:latin typeface="Söhne"/>
            </a:endParaRPr>
          </a:p>
          <a:p>
            <a:pPr marL="0" marR="0" rtl="0">
              <a:spcBef>
                <a:spcPts val="0"/>
              </a:spcBef>
              <a:spcAft>
                <a:spcPts val="0"/>
              </a:spcAft>
            </a:pPr>
            <a:r>
              <a:rPr lang="en-US" sz="800" dirty="0">
                <a:solidFill>
                  <a:srgbClr val="97979A"/>
                </a:solidFill>
                <a:effectLst/>
                <a:latin typeface="Söhne"/>
              </a:rPr>
              <a:t>By learning the normal behavior of the network, </a:t>
            </a:r>
            <a:r>
              <a:rPr lang="en-US" sz="800" dirty="0" err="1">
                <a:solidFill>
                  <a:srgbClr val="97979A"/>
                </a:solidFill>
                <a:effectLst/>
                <a:latin typeface="Söhne"/>
              </a:rPr>
              <a:t>DarkTrace</a:t>
            </a:r>
            <a:r>
              <a:rPr lang="en-US" sz="800" dirty="0">
                <a:solidFill>
                  <a:srgbClr val="97979A"/>
                </a:solidFill>
                <a:effectLst/>
                <a:latin typeface="Söhne"/>
              </a:rPr>
              <a:t> can analyze network traffic and identify anomalies that may indicate potential threats.</a:t>
            </a:r>
          </a:p>
          <a:p>
            <a:pPr marL="0" marR="0" rtl="0">
              <a:spcBef>
                <a:spcPts val="0"/>
              </a:spcBef>
              <a:spcAft>
                <a:spcPts val="0"/>
              </a:spcAft>
            </a:pPr>
            <a:r>
              <a:rPr lang="en-US" sz="800" i="1" dirty="0">
                <a:solidFill>
                  <a:srgbClr val="97979A"/>
                </a:solidFill>
                <a:effectLst/>
                <a:latin typeface="Söhne"/>
              </a:rPr>
              <a:t>Interesting fact about </a:t>
            </a:r>
            <a:r>
              <a:rPr lang="en-US" sz="800" i="1" dirty="0" err="1">
                <a:solidFill>
                  <a:srgbClr val="97979A"/>
                </a:solidFill>
                <a:effectLst/>
                <a:latin typeface="Söhne"/>
              </a:rPr>
              <a:t>darktrace</a:t>
            </a:r>
            <a:r>
              <a:rPr lang="en-US" sz="800" i="1" dirty="0">
                <a:solidFill>
                  <a:srgbClr val="97979A"/>
                </a:solidFill>
                <a:effectLst/>
                <a:latin typeface="Söhne"/>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created model is actually based on human immune system  and how it defends itself against bacteria or viruses</a:t>
            </a:r>
            <a:endParaRPr lang="en-US" sz="800" i="1"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And by doing this, these algorithms work to </a:t>
            </a:r>
            <a:r>
              <a:rPr lang="en-GB" sz="1800" dirty="0">
                <a:effectLst/>
                <a:latin typeface="Calibri" panose="020F0502020204030204" pitchFamily="34" charset="0"/>
                <a:ea typeface="Calibri" panose="020F0502020204030204" pitchFamily="34" charset="0"/>
                <a:cs typeface="Times New Roman" panose="02020603050405020304" pitchFamily="18" charset="0"/>
              </a:rPr>
              <a:t>to spot anomalies,</a:t>
            </a:r>
          </a:p>
          <a:p>
            <a:pPr marL="0" marR="0" rtl="0">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rather than trying to prevent a breach all together. </a:t>
            </a:r>
          </a:p>
          <a:p>
            <a:pPr marL="0" marR="0" rtl="0">
              <a:spcBef>
                <a:spcPts val="0"/>
              </a:spcBef>
              <a:spcAft>
                <a:spcPts val="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rtl="0">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Instead, their goal is to stop the identified breach from escalating to a dangerous level</a:t>
            </a:r>
            <a:endParaRPr lang="en-US" sz="800" i="1" dirty="0">
              <a:solidFill>
                <a:srgbClr val="97979A"/>
              </a:solidFill>
              <a:effectLst/>
              <a:latin typeface="Söhne"/>
            </a:endParaRPr>
          </a:p>
          <a:p>
            <a:pPr marL="0" marR="0" rtl="0">
              <a:spcBef>
                <a:spcPts val="0"/>
              </a:spcBef>
              <a:spcAft>
                <a:spcPts val="0"/>
              </a:spcAft>
            </a:pPr>
            <a:endParaRPr lang="en-US" sz="800" i="1"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I don’t have access to this tool, but I found a great video on </a:t>
            </a:r>
            <a:r>
              <a:rPr lang="en-US" sz="800" i="1" dirty="0" err="1">
                <a:solidFill>
                  <a:srgbClr val="97979A"/>
                </a:solidFill>
                <a:effectLst/>
                <a:latin typeface="Söhne"/>
              </a:rPr>
              <a:t>youtube</a:t>
            </a:r>
            <a:r>
              <a:rPr lang="en-US" sz="800" i="1" dirty="0">
                <a:solidFill>
                  <a:srgbClr val="97979A"/>
                </a:solidFill>
                <a:effectLst/>
                <a:latin typeface="Söhne"/>
              </a:rPr>
              <a:t> that breaks down what it is, how it works, how it investigates, and shows actual shots of the </a:t>
            </a:r>
            <a:r>
              <a:rPr lang="en-US" sz="800" i="1" dirty="0" err="1">
                <a:solidFill>
                  <a:srgbClr val="97979A"/>
                </a:solidFill>
                <a:effectLst/>
                <a:latin typeface="Söhne"/>
              </a:rPr>
              <a:t>interfact</a:t>
            </a:r>
            <a:endParaRPr lang="en-US" sz="800" i="1" dirty="0">
              <a:solidFill>
                <a:srgbClr val="97979A"/>
              </a:solidFill>
              <a:effectLst/>
              <a:latin typeface="Söhne"/>
            </a:endParaRPr>
          </a:p>
          <a:p>
            <a:pPr marL="0" marR="0" rtl="0">
              <a:spcBef>
                <a:spcPts val="0"/>
              </a:spcBef>
              <a:spcAft>
                <a:spcPts val="0"/>
              </a:spcAft>
            </a:pPr>
            <a:endParaRPr lang="en-US" sz="800" i="1" dirty="0">
              <a:solidFill>
                <a:srgbClr val="97979A"/>
              </a:solidFill>
              <a:effectLst/>
              <a:latin typeface="Söhne"/>
            </a:endParaRPr>
          </a:p>
          <a:p>
            <a:pPr marL="0" marR="0" rtl="0">
              <a:spcBef>
                <a:spcPts val="0"/>
              </a:spcBef>
              <a:spcAft>
                <a:spcPts val="0"/>
              </a:spcAft>
            </a:pPr>
            <a:endParaRPr lang="en-US" sz="800" i="1"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t>
            </a:r>
          </a:p>
          <a:p>
            <a:pPr marL="0" marR="0" rtl="0">
              <a:spcBef>
                <a:spcPts val="0"/>
              </a:spcBef>
              <a:spcAft>
                <a:spcPts val="0"/>
              </a:spcAft>
            </a:pPr>
            <a:r>
              <a:rPr lang="en-US" sz="800" i="1" dirty="0">
                <a:solidFill>
                  <a:srgbClr val="97979A"/>
                </a:solidFill>
                <a:effectLst/>
                <a:latin typeface="Söhne"/>
              </a:rPr>
              <a:t>Intelligent tools are also more adaptive as they can dynamically adjust to changing network conditions and identify subtle patterns that might indicate potential vulnerabilities.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So instead of relying on predefined rules, Darktrace is able to dynamically adjust to changing network conditions and identify patterns</a:t>
            </a:r>
            <a:endParaRPr lang="en-US" sz="800" dirty="0">
              <a:solidFill>
                <a:srgbClr val="97979A"/>
              </a:solidFill>
              <a:effectLst/>
              <a:latin typeface="Söhne"/>
            </a:endParaRPr>
          </a:p>
          <a:p>
            <a:endParaRPr lang="en-US" sz="800" b="0" i="1">
              <a:solidFill>
                <a:srgbClr val="ECECF1"/>
              </a:solidFill>
              <a:effectLst/>
              <a:latin typeface="Söhne"/>
            </a:endParaRPr>
          </a:p>
          <a:p>
            <a:endParaRPr lang="en-US" sz="800" b="0" i="1"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51923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endParaRPr lang="en-US" sz="800" dirty="0">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Slide 8: AI in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Introduction:</a:t>
            </a:r>
          </a:p>
          <a:p>
            <a:pPr marL="0" marR="0" rtl="0">
              <a:spcBef>
                <a:spcPts val="0"/>
              </a:spcBef>
              <a:spcAft>
                <a:spcPts val="0"/>
              </a:spcAft>
            </a:pPr>
            <a:r>
              <a:rPr lang="en-US" sz="800" dirty="0">
                <a:solidFill>
                  <a:srgbClr val="000000"/>
                </a:solidFill>
                <a:effectLst/>
                <a:latin typeface="Calibri" panose="020F0502020204030204" pitchFamily="34" charset="0"/>
              </a:rPr>
              <a:t>    - Define the role of vulnerability scanning in identifying and assessing security weaknesses.</a:t>
            </a:r>
          </a:p>
          <a:p>
            <a:pPr marL="0" marR="0" rtl="0">
              <a:spcBef>
                <a:spcPts val="0"/>
              </a:spcBef>
              <a:spcAft>
                <a:spcPts val="0"/>
              </a:spcAft>
            </a:pPr>
            <a:r>
              <a:rPr lang="en-US" sz="800" dirty="0">
                <a:solidFill>
                  <a:srgbClr val="000000"/>
                </a:solidFill>
                <a:effectLst/>
                <a:latin typeface="Calibri" panose="020F0502020204030204" pitchFamily="34" charset="0"/>
              </a:rPr>
              <a:t>- Traditional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Discuss traditional vulnerability scanning methods and tools.</a:t>
            </a:r>
          </a:p>
          <a:p>
            <a:pPr marL="0" marR="0" rtl="0">
              <a:spcBef>
                <a:spcPts val="0"/>
              </a:spcBef>
              <a:spcAft>
                <a:spcPts val="0"/>
              </a:spcAft>
            </a:pPr>
            <a:r>
              <a:rPr lang="en-US" sz="800" dirty="0">
                <a:solidFill>
                  <a:srgbClr val="000000"/>
                </a:solidFill>
                <a:effectLst/>
                <a:latin typeface="Calibri" panose="020F0502020204030204" pitchFamily="34" charset="0"/>
              </a:rPr>
              <a:t>    - Address the limitations of manual vulnerability assessments.</a:t>
            </a:r>
          </a:p>
          <a:p>
            <a:pPr marL="0" marR="0" rtl="0">
              <a:spcBef>
                <a:spcPts val="0"/>
              </a:spcBef>
              <a:spcAft>
                <a:spcPts val="0"/>
              </a:spcAft>
            </a:pPr>
            <a:r>
              <a:rPr lang="en-US" sz="800" dirty="0">
                <a:solidFill>
                  <a:srgbClr val="000000"/>
                </a:solidFill>
                <a:effectLst/>
                <a:latin typeface="Calibri" panose="020F0502020204030204" pitchFamily="34" charset="0"/>
              </a:rPr>
              <a:t>- AI Integration:</a:t>
            </a:r>
          </a:p>
          <a:p>
            <a:pPr marL="0" marR="0" rtl="0">
              <a:spcBef>
                <a:spcPts val="0"/>
              </a:spcBef>
              <a:spcAft>
                <a:spcPts val="0"/>
              </a:spcAft>
            </a:pPr>
            <a:r>
              <a:rPr lang="en-US" sz="800" dirty="0">
                <a:solidFill>
                  <a:srgbClr val="000000"/>
                </a:solidFill>
                <a:effectLst/>
                <a:latin typeface="Calibri" panose="020F0502020204030204" pitchFamily="34" charset="0"/>
              </a:rPr>
              <a:t>    - Introduce how AI is applied to enhance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Explain that AI can improve the accuracy of identifying and prioritizing vulnerabilities.</a:t>
            </a:r>
          </a:p>
          <a:p>
            <a:pPr marL="0" marR="0" rtl="0">
              <a:spcBef>
                <a:spcPts val="0"/>
              </a:spcBef>
              <a:spcAft>
                <a:spcPts val="0"/>
              </a:spcAft>
            </a:pPr>
            <a:r>
              <a:rPr lang="en-US" sz="800" dirty="0">
                <a:solidFill>
                  <a:srgbClr val="000000"/>
                </a:solidFill>
                <a:effectLst/>
                <a:latin typeface="Calibri" panose="020F0502020204030204" pitchFamily="34" charset="0"/>
              </a:rPr>
              <a:t>- Benefits of AI in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Prioritization: AI helps prioritize vulnerabilities based on potential impact.</a:t>
            </a:r>
          </a:p>
          <a:p>
            <a:pPr marL="0" marR="0" rtl="0">
              <a:spcBef>
                <a:spcPts val="0"/>
              </a:spcBef>
              <a:spcAft>
                <a:spcPts val="0"/>
              </a:spcAft>
            </a:pPr>
            <a:r>
              <a:rPr lang="en-US" sz="800" dirty="0">
                <a:solidFill>
                  <a:srgbClr val="000000"/>
                </a:solidFill>
                <a:effectLst/>
                <a:latin typeface="Calibri" panose="020F0502020204030204" pitchFamily="34" charset="0"/>
              </a:rPr>
              <a:t>    - Dynamic Analysis: AI can adapt to evolving threats and detect novel vulnerabilities.</a:t>
            </a:r>
          </a:p>
          <a:p>
            <a:pPr marL="0" marR="0" rtl="0">
              <a:spcBef>
                <a:spcPts val="0"/>
              </a:spcBef>
              <a:spcAft>
                <a:spcPts val="0"/>
              </a:spcAft>
            </a:pPr>
            <a:r>
              <a:rPr lang="en-US" sz="800" dirty="0">
                <a:solidFill>
                  <a:srgbClr val="000000"/>
                </a:solidFill>
                <a:effectLst/>
                <a:latin typeface="Calibri" panose="020F0502020204030204" pitchFamily="34" charset="0"/>
              </a:rPr>
              <a:t>    - Automation: AI enables automation in scanning, reducing the need for manual intervention.</a:t>
            </a:r>
          </a:p>
          <a:p>
            <a:pPr marL="0" marR="0" rtl="0">
              <a:spcBef>
                <a:spcPts val="0"/>
              </a:spcBef>
              <a:spcAft>
                <a:spcPts val="0"/>
              </a:spcAft>
            </a:pPr>
            <a:r>
              <a:rPr lang="en-US" sz="800" dirty="0">
                <a:solidFill>
                  <a:srgbClr val="000000"/>
                </a:solidFill>
                <a:effectLst/>
                <a:latin typeface="Calibri" panose="020F0502020204030204" pitchFamily="34" charset="0"/>
              </a:rPr>
              <a:t>- Example Use Cases:</a:t>
            </a:r>
          </a:p>
          <a:p>
            <a:pPr marL="0" marR="0" rtl="0">
              <a:spcBef>
                <a:spcPts val="0"/>
              </a:spcBef>
              <a:spcAft>
                <a:spcPts val="0"/>
              </a:spcAft>
            </a:pPr>
            <a:r>
              <a:rPr lang="en-US" sz="800" dirty="0">
                <a:solidFill>
                  <a:srgbClr val="000000"/>
                </a:solidFill>
                <a:effectLst/>
                <a:latin typeface="Calibri" panose="020F0502020204030204" pitchFamily="34" charset="0"/>
              </a:rPr>
              <a:t>    - Provide examples of AI-powered vulnerability scanners.</a:t>
            </a:r>
          </a:p>
          <a:p>
            <a:pPr marL="0" marR="0" rtl="0">
              <a:spcBef>
                <a:spcPts val="0"/>
              </a:spcBef>
              <a:spcAft>
                <a:spcPts val="0"/>
              </a:spcAft>
            </a:pPr>
            <a:r>
              <a:rPr lang="en-US" sz="800" dirty="0">
                <a:solidFill>
                  <a:srgbClr val="000000"/>
                </a:solidFill>
                <a:effectLst/>
                <a:latin typeface="Calibri" panose="020F0502020204030204" pitchFamily="34" charset="0"/>
              </a:rPr>
              <a:t>    - Highlight specific features that demonstrate the advantages of AI in vulnerability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endParaRPr lang="en-US" sz="800" dirty="0"/>
          </a:p>
          <a:p>
            <a:pPr marL="0" marR="0" rtl="0">
              <a:spcBef>
                <a:spcPts val="0"/>
              </a:spcBef>
              <a:spcAft>
                <a:spcPts val="0"/>
              </a:spcAft>
            </a:pPr>
            <a:r>
              <a:rPr lang="en-US" sz="800" dirty="0">
                <a:solidFill>
                  <a:srgbClr val="000000"/>
                </a:solidFill>
                <a:effectLst/>
                <a:latin typeface="Calibri" panose="020F0502020204030204" pitchFamily="34" charset="0"/>
              </a:rPr>
              <a:t>And Now that we have the infrastructure mapped out,</a:t>
            </a:r>
          </a:p>
          <a:p>
            <a:pPr marL="0" marR="0" rtl="0">
              <a:spcBef>
                <a:spcPts val="0"/>
              </a:spcBef>
              <a:spcAft>
                <a:spcPts val="0"/>
              </a:spcAft>
            </a:pPr>
            <a:r>
              <a:rPr lang="en-US" sz="800" dirty="0">
                <a:solidFill>
                  <a:srgbClr val="000000"/>
                </a:solidFill>
                <a:effectLst/>
                <a:latin typeface="Calibri" panose="020F0502020204030204" pitchFamily="34" charset="0"/>
              </a:rPr>
              <a:t>our next step is to identify potential entry points </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One way to do this is vulnerability scanning.</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Traditionally, this involves methods and tools that</a:t>
            </a:r>
          </a:p>
          <a:p>
            <a:pPr marL="0" marR="0" rtl="0">
              <a:spcBef>
                <a:spcPts val="0"/>
              </a:spcBef>
              <a:spcAft>
                <a:spcPts val="0"/>
              </a:spcAft>
            </a:pPr>
            <a:r>
              <a:rPr lang="en-US" sz="800" dirty="0">
                <a:solidFill>
                  <a:srgbClr val="000000"/>
                </a:solidFill>
                <a:effectLst/>
                <a:latin typeface="Calibri" panose="020F0502020204030204" pitchFamily="34" charset="0"/>
              </a:rPr>
              <a:t>Have to meticulously comb through a target to find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However, AI takes it a step further as It not only identifies vulnerabilities.</a:t>
            </a:r>
          </a:p>
          <a:p>
            <a:pPr marL="0" marR="0" rtl="0">
              <a:spcBef>
                <a:spcPts val="0"/>
              </a:spcBef>
              <a:spcAft>
                <a:spcPts val="0"/>
              </a:spcAft>
            </a:pPr>
            <a:r>
              <a:rPr lang="en-US" sz="800" dirty="0">
                <a:solidFill>
                  <a:srgbClr val="000000"/>
                </a:solidFill>
                <a:effectLst/>
                <a:latin typeface="Calibri" panose="020F0502020204030204" pitchFamily="34" charset="0"/>
              </a:rPr>
              <a:t>but can also help us understand which ones pose the most significant threats.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This is important because Vulnerabilities can vary in severity – </a:t>
            </a:r>
          </a:p>
          <a:p>
            <a:pPr marL="0" marR="0" rtl="0">
              <a:spcBef>
                <a:spcPts val="0"/>
              </a:spcBef>
              <a:spcAft>
                <a:spcPts val="0"/>
              </a:spcAft>
            </a:pPr>
            <a:r>
              <a:rPr lang="en-US" sz="800" dirty="0">
                <a:solidFill>
                  <a:srgbClr val="000000"/>
                </a:solidFill>
                <a:effectLst/>
                <a:latin typeface="Calibri" panose="020F0502020204030204" pitchFamily="34" charset="0"/>
              </a:rPr>
              <a:t>With Some vulnerabilities presenting little opportunity for an attacker, </a:t>
            </a:r>
          </a:p>
          <a:p>
            <a:pPr marL="0" marR="0" rtl="0">
              <a:spcBef>
                <a:spcPts val="0"/>
              </a:spcBef>
              <a:spcAft>
                <a:spcPts val="0"/>
              </a:spcAft>
            </a:pPr>
            <a:r>
              <a:rPr lang="en-US" sz="800" dirty="0">
                <a:solidFill>
                  <a:srgbClr val="000000"/>
                </a:solidFill>
                <a:effectLst/>
                <a:latin typeface="Calibri" panose="020F0502020204030204" pitchFamily="34" charset="0"/>
              </a:rPr>
              <a:t>while others allow a complete system takeover.</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To avoid allocating resources inefficiently or </a:t>
            </a:r>
          </a:p>
          <a:p>
            <a:pPr marL="0" marR="0" rtl="0">
              <a:spcBef>
                <a:spcPts val="0"/>
              </a:spcBef>
              <a:spcAft>
                <a:spcPts val="0"/>
              </a:spcAft>
            </a:pPr>
            <a:r>
              <a:rPr lang="en-US" sz="800" dirty="0">
                <a:solidFill>
                  <a:srgbClr val="000000"/>
                </a:solidFill>
                <a:effectLst/>
                <a:latin typeface="Calibri" panose="020F0502020204030204" pitchFamily="34" charset="0"/>
              </a:rPr>
              <a:t>leaving critical weaknesses unaddressed, </a:t>
            </a:r>
          </a:p>
          <a:p>
            <a:pPr marL="0" marR="0" rtl="0">
              <a:spcBef>
                <a:spcPts val="0"/>
              </a:spcBef>
              <a:spcAft>
                <a:spcPts val="0"/>
              </a:spcAft>
            </a:pPr>
            <a:r>
              <a:rPr lang="en-US" sz="800" dirty="0">
                <a:solidFill>
                  <a:srgbClr val="000000"/>
                </a:solidFill>
                <a:effectLst/>
                <a:latin typeface="Calibri" panose="020F0502020204030204" pitchFamily="34" charset="0"/>
              </a:rPr>
              <a:t>it's essential to prioritize vulnerabilities based on their level of risk and potential impact.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solidFill>
                  <a:srgbClr val="D1D5DB"/>
                </a:solidFill>
                <a:effectLst/>
                <a:latin typeface="Söhne"/>
              </a:rPr>
              <a:t>But, In larger networks,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solidFill>
                  <a:srgbClr val="D1D5DB"/>
                </a:solidFill>
                <a:effectLst/>
                <a:latin typeface="Söhne"/>
              </a:rPr>
              <a:t>manually sifting through a massive list of potential vulnerabilities becomes a time-consuming and complex task.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solidFill>
                  <a:srgbClr val="D1D5DB"/>
                </a:solidFill>
                <a:effectLst/>
                <a:latin typeface="Söhne"/>
              </a:rPr>
              <a:t>Security teams can easily become overwhelmed due to just the sheer volume of data.</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For example, </a:t>
            </a:r>
            <a:r>
              <a:rPr lang="en-US" sz="1050" b="0" i="0" dirty="0">
                <a:solidFill>
                  <a:srgbClr val="D1D5DB"/>
                </a:solidFill>
                <a:effectLst/>
                <a:latin typeface="Söhne"/>
              </a:rPr>
              <a:t>Consider a scenario where a traditional vulnerability scanner flags multiple vulnerabilities across a network. </a:t>
            </a:r>
          </a:p>
          <a:p>
            <a:pPr marL="0" marR="0" rtl="0">
              <a:spcBef>
                <a:spcPts val="0"/>
              </a:spcBef>
              <a:spcAft>
                <a:spcPts val="0"/>
              </a:spcAft>
            </a:pPr>
            <a:r>
              <a:rPr lang="en-US" sz="1050" b="0" i="0" dirty="0">
                <a:solidFill>
                  <a:srgbClr val="D1D5DB"/>
                </a:solidFill>
                <a:effectLst/>
                <a:latin typeface="Söhne"/>
              </a:rPr>
              <a:t>Well, Without a clear understanding of their varying degrees of risk, </a:t>
            </a:r>
          </a:p>
          <a:p>
            <a:pPr marL="0" marR="0" rtl="0">
              <a:spcBef>
                <a:spcPts val="0"/>
              </a:spcBef>
              <a:spcAft>
                <a:spcPts val="0"/>
              </a:spcAft>
            </a:pPr>
            <a:r>
              <a:rPr lang="en-US" sz="1050" b="0" i="0" dirty="0">
                <a:solidFill>
                  <a:srgbClr val="D1D5DB"/>
                </a:solidFill>
                <a:effectLst/>
                <a:latin typeface="Söhne"/>
              </a:rPr>
              <a:t>it becomes challenging </a:t>
            </a:r>
            <a:r>
              <a:rPr lang="en-US" sz="1400" b="0" i="0" dirty="0">
                <a:solidFill>
                  <a:srgbClr val="D1D5DB"/>
                </a:solidFill>
                <a:effectLst/>
                <a:latin typeface="Söhne"/>
              </a:rPr>
              <a:t>to determine which vulnerabilities are more likely to be exploitable</a:t>
            </a:r>
            <a:r>
              <a:rPr lang="en-US" sz="1050" b="0" i="0" dirty="0">
                <a:solidFill>
                  <a:srgbClr val="D1D5DB"/>
                </a:solidFill>
                <a:effectLst/>
                <a:latin typeface="Söhne"/>
              </a:rPr>
              <a:t>.</a:t>
            </a:r>
            <a:endParaRPr lang="en-US" sz="800" dirty="0">
              <a:solidFill>
                <a:srgbClr val="000000"/>
              </a:solidFill>
              <a:effectLst/>
              <a:latin typeface="Calibri" panose="020F0502020204030204" pitchFamily="34" charset="0"/>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But by using advanced analytics tailored to the goals of the test, </a:t>
            </a:r>
          </a:p>
          <a:p>
            <a:pPr marL="0" marR="0" rtl="0">
              <a:spcBef>
                <a:spcPts val="0"/>
              </a:spcBef>
              <a:spcAft>
                <a:spcPts val="0"/>
              </a:spcAft>
            </a:pPr>
            <a:r>
              <a:rPr lang="en-US" sz="800" dirty="0">
                <a:solidFill>
                  <a:srgbClr val="000000"/>
                </a:solidFill>
                <a:effectLst/>
                <a:latin typeface="Calibri" panose="020F0502020204030204" pitchFamily="34" charset="0"/>
              </a:rPr>
              <a:t>Think things like </a:t>
            </a:r>
            <a:r>
              <a:rPr lang="en-US" sz="1050" b="1" i="0" dirty="0">
                <a:effectLst/>
                <a:latin typeface="Söhne"/>
              </a:rPr>
              <a:t>Risk Scoring Algorithms, Contextual Analysis, or Impact Analysis, </a:t>
            </a: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 AI-driven vulnerability assessment could not only identify vulnerabilities,</a:t>
            </a:r>
          </a:p>
          <a:p>
            <a:pPr marL="0" marR="0" rtl="0">
              <a:spcBef>
                <a:spcPts val="0"/>
              </a:spcBef>
              <a:spcAft>
                <a:spcPts val="0"/>
              </a:spcAft>
            </a:pPr>
            <a:r>
              <a:rPr lang="en-US" sz="800" dirty="0">
                <a:solidFill>
                  <a:srgbClr val="000000"/>
                </a:solidFill>
                <a:effectLst/>
                <a:latin typeface="Calibri" panose="020F0502020204030204" pitchFamily="34" charset="0"/>
              </a:rPr>
              <a:t>but also </a:t>
            </a:r>
            <a:r>
              <a:rPr lang="en-US" sz="800" i="1" dirty="0">
                <a:solidFill>
                  <a:srgbClr val="000000"/>
                </a:solidFill>
                <a:effectLst/>
                <a:latin typeface="Calibri" panose="020F0502020204030204" pitchFamily="34" charset="0"/>
              </a:rPr>
              <a:t>assesses their potential impact ,</a:t>
            </a:r>
          </a:p>
          <a:p>
            <a:pPr marL="0" marR="0" rtl="0">
              <a:spcBef>
                <a:spcPts val="0"/>
              </a:spcBef>
              <a:spcAft>
                <a:spcPts val="0"/>
              </a:spcAft>
            </a:pPr>
            <a:r>
              <a:rPr lang="en-US" sz="800" i="1" dirty="0">
                <a:solidFill>
                  <a:srgbClr val="000000"/>
                </a:solidFill>
                <a:effectLst/>
                <a:latin typeface="Calibri" panose="020F0502020204030204" pitchFamily="34" charset="0"/>
              </a:rPr>
              <a:t>And rank them based on priority</a:t>
            </a:r>
            <a:endParaRPr lang="en-US" sz="800" dirty="0">
              <a:solidFill>
                <a:srgbClr val="000000"/>
              </a:solidFill>
              <a:effectLst/>
              <a:latin typeface="Calibri" panose="020F0502020204030204" pitchFamily="34" charset="0"/>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Essentially, It can differentiate between a low-severity vulnerability that might not significantly impact the test goals and </a:t>
            </a:r>
          </a:p>
          <a:p>
            <a:pPr marL="0" marR="0" rtl="0">
              <a:spcBef>
                <a:spcPts val="0"/>
              </a:spcBef>
              <a:spcAft>
                <a:spcPts val="0"/>
              </a:spcAft>
            </a:pPr>
            <a:r>
              <a:rPr lang="en-US" sz="800" dirty="0">
                <a:solidFill>
                  <a:srgbClr val="000000"/>
                </a:solidFill>
                <a:effectLst/>
                <a:latin typeface="Calibri" panose="020F0502020204030204" pitchFamily="34" charset="0"/>
              </a:rPr>
              <a:t>a critical vulnerability that could lead to a successful simulated attack.</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1050" b="0" i="0" dirty="0">
                <a:solidFill>
                  <a:srgbClr val="D1D5DB"/>
                </a:solidFill>
                <a:effectLst/>
                <a:latin typeface="Söhne"/>
              </a:rPr>
              <a:t>And By automating the prioritization process, </a:t>
            </a:r>
          </a:p>
          <a:p>
            <a:pPr marL="0" marR="0" rtl="0">
              <a:spcBef>
                <a:spcPts val="0"/>
              </a:spcBef>
              <a:spcAft>
                <a:spcPts val="0"/>
              </a:spcAft>
            </a:pPr>
            <a:r>
              <a:rPr lang="en-US" sz="1050" b="0" i="0" dirty="0">
                <a:solidFill>
                  <a:srgbClr val="D1D5DB"/>
                </a:solidFill>
                <a:effectLst/>
                <a:latin typeface="Söhne"/>
              </a:rPr>
              <a:t>AI can ensure that the </a:t>
            </a:r>
            <a:r>
              <a:rPr lang="en-US" sz="1050" b="0" i="0" dirty="0" err="1">
                <a:solidFill>
                  <a:srgbClr val="D1D5DB"/>
                </a:solidFill>
                <a:effectLst/>
                <a:latin typeface="Söhne"/>
              </a:rPr>
              <a:t>pentesting</a:t>
            </a:r>
            <a:r>
              <a:rPr lang="en-US" sz="1050" b="0" i="0" dirty="0">
                <a:solidFill>
                  <a:srgbClr val="D1D5DB"/>
                </a:solidFill>
                <a:effectLst/>
                <a:latin typeface="Söhne"/>
              </a:rPr>
              <a:t> team can focus on addressing </a:t>
            </a:r>
            <a:r>
              <a:rPr lang="en-US" sz="1050" dirty="0">
                <a:solidFill>
                  <a:srgbClr val="000000"/>
                </a:solidFill>
                <a:effectLst/>
                <a:latin typeface="Calibri" panose="020F0502020204030204" pitchFamily="34" charset="0"/>
              </a:rPr>
              <a:t>the most significant threats first</a:t>
            </a:r>
            <a:r>
              <a:rPr lang="en-US" sz="1050" b="0" i="0" dirty="0">
                <a:solidFill>
                  <a:srgbClr val="D1D5DB"/>
                </a:solidFill>
                <a:effectLst/>
                <a:latin typeface="Söhne"/>
              </a:rPr>
              <a:t>, </a:t>
            </a:r>
          </a:p>
          <a:p>
            <a:pPr marL="0" marR="0" rtl="0">
              <a:spcBef>
                <a:spcPts val="0"/>
              </a:spcBef>
              <a:spcAft>
                <a:spcPts val="0"/>
              </a:spcAft>
            </a:pPr>
            <a:r>
              <a:rPr lang="en-US" sz="800" dirty="0">
                <a:solidFill>
                  <a:srgbClr val="000000"/>
                </a:solidFill>
                <a:effectLst/>
                <a:latin typeface="Calibri" panose="020F0502020204030204" pitchFamily="34" charset="0"/>
              </a:rPr>
              <a:t>Which leads to a more effective and targeted strategy,</a:t>
            </a:r>
          </a:p>
          <a:p>
            <a:pPr marL="0" marR="0" rtl="0">
              <a:spcBef>
                <a:spcPts val="0"/>
              </a:spcBef>
              <a:spcAft>
                <a:spcPts val="0"/>
              </a:spcAft>
            </a:pPr>
            <a:r>
              <a:rPr lang="en-US" sz="800" b="0" i="0" dirty="0">
                <a:solidFill>
                  <a:srgbClr val="D1D5DB"/>
                </a:solidFill>
                <a:effectLst/>
                <a:latin typeface="Söhne"/>
              </a:rPr>
              <a:t>And reduces the risk of overlooking key weaknesses</a:t>
            </a:r>
            <a:endParaRPr lang="en-US" sz="800" dirty="0">
              <a:solidFill>
                <a:srgbClr val="000000"/>
              </a:solidFill>
              <a:effectLst/>
              <a:latin typeface="Calibri" panose="020F0502020204030204" pitchFamily="34" charset="0"/>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Also, AI can extend vulnerability scanning beyond just identification and prioritization,</a:t>
            </a:r>
          </a:p>
          <a:p>
            <a:pPr marL="0" marR="0" rtl="0">
              <a:spcBef>
                <a:spcPts val="0"/>
              </a:spcBef>
              <a:spcAft>
                <a:spcPts val="0"/>
              </a:spcAft>
            </a:pPr>
            <a:r>
              <a:rPr lang="en-US" sz="800" dirty="0">
                <a:solidFill>
                  <a:srgbClr val="000000"/>
                </a:solidFill>
                <a:effectLst/>
                <a:latin typeface="Calibri" panose="020F0502020204030204" pitchFamily="34" charset="0"/>
              </a:rPr>
              <a:t>by maintaining a real-time record of </a:t>
            </a:r>
          </a:p>
          <a:p>
            <a:pPr marL="0" marR="0" rtl="0">
              <a:spcBef>
                <a:spcPts val="0"/>
              </a:spcBef>
              <a:spcAft>
                <a:spcPts val="0"/>
              </a:spcAft>
            </a:pPr>
            <a:r>
              <a:rPr lang="en-US" sz="800" dirty="0">
                <a:solidFill>
                  <a:srgbClr val="000000"/>
                </a:solidFill>
                <a:effectLst/>
                <a:latin typeface="Calibri" panose="020F0502020204030204" pitchFamily="34" charset="0"/>
              </a:rPr>
              <a:t>the most critical vulnerabilities,</a:t>
            </a:r>
          </a:p>
          <a:p>
            <a:pPr marL="0" marR="0" rtl="0">
              <a:spcBef>
                <a:spcPts val="0"/>
              </a:spcBef>
              <a:spcAft>
                <a:spcPts val="0"/>
              </a:spcAft>
            </a:pPr>
            <a:r>
              <a:rPr lang="en-US" sz="800" dirty="0">
                <a:solidFill>
                  <a:srgbClr val="000000"/>
                </a:solidFill>
                <a:effectLst/>
                <a:latin typeface="Calibri" panose="020F0502020204030204" pitchFamily="34" charset="0"/>
              </a:rPr>
              <a:t> and those most likely to be exploited.</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Similar to network scanners, vulnerability scanners rely on pattern recognition and external databases to identify vulnerabilities, </a:t>
            </a:r>
          </a:p>
          <a:p>
            <a:pPr marL="0" marR="0" rtl="0">
              <a:spcBef>
                <a:spcPts val="0"/>
              </a:spcBef>
              <a:spcAft>
                <a:spcPts val="0"/>
              </a:spcAft>
            </a:pPr>
            <a:r>
              <a:rPr lang="en-US" sz="800" dirty="0">
                <a:solidFill>
                  <a:srgbClr val="000000"/>
                </a:solidFill>
                <a:effectLst/>
                <a:latin typeface="Calibri" panose="020F0502020204030204" pitchFamily="34" charset="0"/>
              </a:rPr>
              <a:t>But this causes them to be </a:t>
            </a:r>
            <a:r>
              <a:rPr lang="en-US" sz="1050" b="0" i="0" dirty="0">
                <a:solidFill>
                  <a:srgbClr val="D1D5DB"/>
                </a:solidFill>
                <a:effectLst/>
                <a:latin typeface="Söhne"/>
              </a:rPr>
              <a:t>limited by the timeliness of their databases</a:t>
            </a: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Since, </a:t>
            </a:r>
            <a:r>
              <a:rPr lang="en-US" sz="1050" b="0" i="0" dirty="0">
                <a:solidFill>
                  <a:srgbClr val="D1D5DB"/>
                </a:solidFill>
                <a:effectLst/>
                <a:latin typeface="Söhne"/>
              </a:rPr>
              <a:t>As new vulnerabilities are discovered, </a:t>
            </a:r>
          </a:p>
          <a:p>
            <a:pPr marL="0" marR="0" rtl="0">
              <a:spcBef>
                <a:spcPts val="0"/>
              </a:spcBef>
              <a:spcAft>
                <a:spcPts val="0"/>
              </a:spcAft>
            </a:pPr>
            <a:r>
              <a:rPr lang="en-US" sz="1050" b="0" i="0" dirty="0">
                <a:solidFill>
                  <a:srgbClr val="D1D5DB"/>
                </a:solidFill>
                <a:effectLst/>
                <a:latin typeface="Söhne"/>
              </a:rPr>
              <a:t>there will always be a delay in updates, which can lead to potential gaps in threat coverage. </a:t>
            </a:r>
          </a:p>
          <a:p>
            <a:pPr marL="0" marR="0" rtl="0">
              <a:spcBef>
                <a:spcPts val="0"/>
              </a:spcBef>
              <a:spcAft>
                <a:spcPts val="0"/>
              </a:spcAft>
            </a:pPr>
            <a:r>
              <a:rPr lang="en-US" sz="1050" b="0" i="0" dirty="0">
                <a:solidFill>
                  <a:srgbClr val="D1D5DB"/>
                </a:solidFill>
                <a:effectLst/>
                <a:latin typeface="Söhne"/>
              </a:rPr>
              <a:t>Since The scanner might not be aware of the latest vulnerabilities, </a:t>
            </a:r>
          </a:p>
          <a:p>
            <a:pPr marL="0" marR="0" rtl="0">
              <a:spcBef>
                <a:spcPts val="0"/>
              </a:spcBef>
              <a:spcAft>
                <a:spcPts val="0"/>
              </a:spcAft>
            </a:pPr>
            <a:r>
              <a:rPr lang="en-US" sz="1050" b="0" i="0" dirty="0">
                <a:solidFill>
                  <a:srgbClr val="D1D5DB"/>
                </a:solidFill>
                <a:effectLst/>
                <a:latin typeface="Söhne"/>
              </a:rPr>
              <a:t>It can leave a clients’ system exposed.</a:t>
            </a:r>
            <a:endParaRPr lang="en-US" sz="800" dirty="0">
              <a:solidFill>
                <a:srgbClr val="000000"/>
              </a:solidFill>
              <a:effectLst/>
              <a:latin typeface="Calibri" panose="020F0502020204030204" pitchFamily="34" charset="0"/>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1050" b="0" i="0" dirty="0">
                <a:solidFill>
                  <a:srgbClr val="D1D5DB"/>
                </a:solidFill>
                <a:effectLst/>
                <a:latin typeface="Söhne"/>
              </a:rPr>
              <a:t>But, Unlike these static vulnerability databases,</a:t>
            </a:r>
          </a:p>
          <a:p>
            <a:pPr marL="0" marR="0" rtl="0">
              <a:spcBef>
                <a:spcPts val="0"/>
              </a:spcBef>
              <a:spcAft>
                <a:spcPts val="0"/>
              </a:spcAft>
            </a:pPr>
            <a:r>
              <a:rPr lang="en-US" sz="1050" b="0" i="0" dirty="0">
                <a:solidFill>
                  <a:srgbClr val="D1D5DB"/>
                </a:solidFill>
                <a:effectLst/>
                <a:latin typeface="Söhne"/>
              </a:rPr>
              <a:t>AI-driven vulnerability scanners could dynamically update their knowledge base in real-time. </a:t>
            </a:r>
          </a:p>
          <a:p>
            <a:pPr marL="0" marR="0" rtl="0">
              <a:spcBef>
                <a:spcPts val="0"/>
              </a:spcBef>
              <a:spcAft>
                <a:spcPts val="0"/>
              </a:spcAft>
            </a:pPr>
            <a:r>
              <a:rPr lang="en-US" sz="1050" b="0" i="0" dirty="0">
                <a:solidFill>
                  <a:srgbClr val="D1D5DB"/>
                </a:solidFill>
                <a:effectLst/>
                <a:latin typeface="Söhne"/>
              </a:rPr>
              <a:t>And they do this by continuously integrating </a:t>
            </a:r>
          </a:p>
          <a:p>
            <a:pPr marL="0" marR="0" rtl="0">
              <a:spcBef>
                <a:spcPts val="0"/>
              </a:spcBef>
              <a:spcAft>
                <a:spcPts val="0"/>
              </a:spcAft>
            </a:pPr>
            <a:r>
              <a:rPr lang="en-US" sz="1050" b="0" i="0" dirty="0">
                <a:solidFill>
                  <a:srgbClr val="D1D5DB"/>
                </a:solidFill>
                <a:effectLst/>
                <a:latin typeface="Söhne"/>
              </a:rPr>
              <a:t>the latest threat intelligence feeds, </a:t>
            </a:r>
          </a:p>
          <a:p>
            <a:pPr marL="0" marR="0" rtl="0">
              <a:spcBef>
                <a:spcPts val="0"/>
              </a:spcBef>
              <a:spcAft>
                <a:spcPts val="0"/>
              </a:spcAft>
            </a:pPr>
            <a:r>
              <a:rPr lang="en-US" sz="1050" b="0" i="0" dirty="0">
                <a:solidFill>
                  <a:srgbClr val="D1D5DB"/>
                </a:solidFill>
                <a:effectLst/>
                <a:latin typeface="Söhne"/>
              </a:rPr>
              <a:t>security bulletins, </a:t>
            </a:r>
          </a:p>
          <a:p>
            <a:pPr marL="0" marR="0" rtl="0">
              <a:spcBef>
                <a:spcPts val="0"/>
              </a:spcBef>
              <a:spcAft>
                <a:spcPts val="0"/>
              </a:spcAft>
            </a:pPr>
            <a:r>
              <a:rPr lang="en-US" sz="1050" b="0" i="0" dirty="0">
                <a:solidFill>
                  <a:srgbClr val="D1D5DB"/>
                </a:solidFill>
                <a:effectLst/>
                <a:latin typeface="Söhne"/>
              </a:rPr>
              <a:t>information about emerging vulnerabilities,</a:t>
            </a:r>
          </a:p>
          <a:p>
            <a:pPr marL="0" marR="0" rtl="0">
              <a:spcBef>
                <a:spcPts val="0"/>
              </a:spcBef>
              <a:spcAft>
                <a:spcPts val="0"/>
              </a:spcAft>
            </a:pPr>
            <a:r>
              <a:rPr lang="en-US" sz="1050" b="0" i="0" dirty="0">
                <a:solidFill>
                  <a:srgbClr val="D1D5DB"/>
                </a:solidFill>
                <a:effectLst/>
                <a:latin typeface="Söhne"/>
              </a:rPr>
              <a:t>And more</a:t>
            </a:r>
          </a:p>
          <a:p>
            <a:pPr marL="0" marR="0" rtl="0">
              <a:spcBef>
                <a:spcPts val="0"/>
              </a:spcBef>
              <a:spcAft>
                <a:spcPts val="0"/>
              </a:spcAft>
            </a:pPr>
            <a:endParaRPr lang="en-US" sz="1050" b="0" i="0" dirty="0">
              <a:solidFill>
                <a:srgbClr val="D1D5DB"/>
              </a:solidFill>
              <a:effectLst/>
              <a:latin typeface="Söhne"/>
            </a:endParaRPr>
          </a:p>
          <a:p>
            <a:pPr marL="0" marR="0" rtl="0">
              <a:spcBef>
                <a:spcPts val="0"/>
              </a:spcBef>
              <a:spcAft>
                <a:spcPts val="0"/>
              </a:spcAft>
            </a:pPr>
            <a:r>
              <a:rPr lang="en-US" sz="1050" b="0" i="0" dirty="0">
                <a:solidFill>
                  <a:srgbClr val="D1D5DB"/>
                </a:solidFill>
                <a:effectLst/>
                <a:latin typeface="Söhne"/>
              </a:rPr>
              <a:t>And then they can </a:t>
            </a:r>
            <a:r>
              <a:rPr lang="en-US" sz="1400" b="0" i="0" dirty="0">
                <a:solidFill>
                  <a:srgbClr val="D1D5DB"/>
                </a:solidFill>
                <a:effectLst/>
                <a:latin typeface="Söhne"/>
              </a:rPr>
              <a:t>leverage machine learning algorithms to adapt and learn from that new data </a:t>
            </a:r>
            <a:r>
              <a:rPr lang="en-US" sz="1400" b="0" i="1" dirty="0">
                <a:solidFill>
                  <a:srgbClr val="D1D5DB"/>
                </a:solidFill>
                <a:effectLst/>
                <a:latin typeface="Söhne"/>
              </a:rPr>
              <a:t>continuously</a:t>
            </a:r>
            <a:r>
              <a:rPr lang="en-US" sz="1400" b="0" i="0" dirty="0">
                <a:solidFill>
                  <a:srgbClr val="D1D5DB"/>
                </a:solidFill>
                <a:effectLst/>
                <a:latin typeface="Söhne"/>
              </a:rPr>
              <a:t>. </a:t>
            </a:r>
          </a:p>
          <a:p>
            <a:pPr marL="0" marR="0" rtl="0">
              <a:spcBef>
                <a:spcPts val="0"/>
              </a:spcBef>
              <a:spcAft>
                <a:spcPts val="0"/>
              </a:spcAft>
            </a:pPr>
            <a:endParaRPr lang="en-US" sz="1400" b="0" i="0" dirty="0">
              <a:solidFill>
                <a:srgbClr val="D1D5DB"/>
              </a:solidFill>
              <a:effectLst/>
              <a:latin typeface="Söhne"/>
            </a:endParaRPr>
          </a:p>
          <a:p>
            <a:pPr marL="0" marR="0" rtl="0">
              <a:spcBef>
                <a:spcPts val="0"/>
              </a:spcBef>
              <a:spcAft>
                <a:spcPts val="0"/>
              </a:spcAft>
            </a:pPr>
            <a:r>
              <a:rPr lang="en-US" sz="1400" b="0" i="0" dirty="0">
                <a:solidFill>
                  <a:srgbClr val="D1D5DB"/>
                </a:solidFill>
                <a:effectLst/>
                <a:latin typeface="Söhne"/>
              </a:rPr>
              <a:t>And AI can go beyond </a:t>
            </a:r>
            <a:r>
              <a:rPr lang="en-US" sz="2000" b="0" i="0" dirty="0">
                <a:solidFill>
                  <a:srgbClr val="D1D5DB"/>
                </a:solidFill>
                <a:effectLst/>
                <a:latin typeface="Söhne"/>
              </a:rPr>
              <a:t>capabilities of databases altogether,</a:t>
            </a:r>
          </a:p>
          <a:p>
            <a:pPr marL="0" marR="0" rtl="0">
              <a:spcBef>
                <a:spcPts val="0"/>
              </a:spcBef>
              <a:spcAft>
                <a:spcPts val="0"/>
              </a:spcAft>
            </a:pPr>
            <a:r>
              <a:rPr lang="en-US" sz="2000" b="0" i="0" dirty="0">
                <a:solidFill>
                  <a:srgbClr val="D1D5DB"/>
                </a:solidFill>
                <a:effectLst/>
                <a:latin typeface="Söhne"/>
              </a:rPr>
              <a:t>by incorporating behavioral analysis. </a:t>
            </a:r>
          </a:p>
          <a:p>
            <a:pPr marL="0" marR="0" rtl="0">
              <a:spcBef>
                <a:spcPts val="0"/>
              </a:spcBef>
              <a:spcAft>
                <a:spcPts val="0"/>
              </a:spcAft>
            </a:pPr>
            <a:r>
              <a:rPr lang="en-US" sz="2000" b="0" i="0" dirty="0">
                <a:solidFill>
                  <a:srgbClr val="D1D5DB"/>
                </a:solidFill>
                <a:effectLst/>
                <a:latin typeface="Söhne"/>
              </a:rPr>
              <a:t>Basically, This involves monitoring system behaviors and anomalies, </a:t>
            </a:r>
          </a:p>
          <a:p>
            <a:pPr marL="0" marR="0" rtl="0">
              <a:spcBef>
                <a:spcPts val="0"/>
              </a:spcBef>
              <a:spcAft>
                <a:spcPts val="0"/>
              </a:spcAft>
            </a:pPr>
            <a:r>
              <a:rPr lang="en-US" sz="2000" b="0" i="0" dirty="0">
                <a:solidFill>
                  <a:srgbClr val="D1D5DB"/>
                </a:solidFill>
                <a:effectLst/>
                <a:latin typeface="Söhne"/>
              </a:rPr>
              <a:t>So that the AI can identify potential vulnerabilities that may not be explicitly documented yet. </a:t>
            </a:r>
          </a:p>
          <a:p>
            <a:pPr marL="0" marR="0" rtl="0">
              <a:spcBef>
                <a:spcPts val="0"/>
              </a:spcBef>
              <a:spcAft>
                <a:spcPts val="0"/>
              </a:spcAft>
            </a:pPr>
            <a:endParaRPr lang="en-US" sz="2000" b="0" i="0" dirty="0">
              <a:solidFill>
                <a:srgbClr val="D1D5DB"/>
              </a:solidFill>
              <a:effectLst/>
              <a:latin typeface="Söhne"/>
            </a:endParaRPr>
          </a:p>
          <a:p>
            <a:pPr marL="0" marR="0" rtl="0">
              <a:spcBef>
                <a:spcPts val="0"/>
              </a:spcBef>
              <a:spcAft>
                <a:spcPts val="0"/>
              </a:spcAft>
            </a:pPr>
            <a:r>
              <a:rPr lang="en-US" sz="2000" b="0" i="0" dirty="0">
                <a:solidFill>
                  <a:srgbClr val="D1D5DB"/>
                </a:solidFill>
                <a:effectLst/>
                <a:latin typeface="Söhne"/>
              </a:rPr>
              <a:t>By analyzing patterns of activity, AI can detect deviations that indicate a potential security risk.</a:t>
            </a:r>
            <a:endParaRPr lang="en-US" sz="1400" b="0" i="0" dirty="0">
              <a:solidFill>
                <a:srgbClr val="D1D5DB"/>
              </a:solidFill>
              <a:effectLst/>
              <a:latin typeface="Söhne"/>
            </a:endParaRPr>
          </a:p>
          <a:p>
            <a:pPr marL="0" marR="0" rtl="0">
              <a:spcBef>
                <a:spcPts val="0"/>
              </a:spcBef>
              <a:spcAft>
                <a:spcPts val="0"/>
              </a:spcAft>
            </a:pPr>
            <a:endParaRPr lang="en-US" sz="1400" b="0" i="0" dirty="0">
              <a:solidFill>
                <a:srgbClr val="D1D5DB"/>
              </a:solidFill>
              <a:effectLst/>
              <a:latin typeface="Söhne"/>
            </a:endParaRPr>
          </a:p>
          <a:p>
            <a:pPr marL="0" marR="0" rtl="0">
              <a:spcBef>
                <a:spcPts val="0"/>
              </a:spcBef>
              <a:spcAft>
                <a:spcPts val="0"/>
              </a:spcAft>
            </a:pPr>
            <a:r>
              <a:rPr lang="en-US" sz="1400" b="0" i="0" dirty="0">
                <a:solidFill>
                  <a:srgbClr val="D1D5DB"/>
                </a:solidFill>
                <a:effectLst/>
                <a:latin typeface="Söhne"/>
              </a:rPr>
              <a:t>This is vital for penetration testing because </a:t>
            </a:r>
          </a:p>
          <a:p>
            <a:pPr marL="0" marR="0" rtl="0">
              <a:spcBef>
                <a:spcPts val="0"/>
              </a:spcBef>
              <a:spcAft>
                <a:spcPts val="0"/>
              </a:spcAft>
            </a:pPr>
            <a:r>
              <a:rPr lang="en-US" sz="1400" b="0" i="0" dirty="0">
                <a:solidFill>
                  <a:srgbClr val="D1D5DB"/>
                </a:solidFill>
                <a:effectLst/>
                <a:latin typeface="Söhne"/>
              </a:rPr>
              <a:t>Testers need the </a:t>
            </a:r>
            <a:r>
              <a:rPr lang="en-US" sz="2000" b="0" i="0" dirty="0">
                <a:solidFill>
                  <a:srgbClr val="D1D5DB"/>
                </a:solidFill>
                <a:effectLst/>
                <a:latin typeface="Söhne"/>
              </a:rPr>
              <a:t>latest and most relevant threat intelligence in order to successfully do their job</a:t>
            </a:r>
          </a:p>
          <a:p>
            <a:pPr marL="0" marR="0" rtl="0">
              <a:spcBef>
                <a:spcPts val="0"/>
              </a:spcBef>
              <a:spcAft>
                <a:spcPts val="0"/>
              </a:spcAft>
            </a:pPr>
            <a:r>
              <a:rPr lang="en-US" sz="2000" b="0" i="0" dirty="0">
                <a:solidFill>
                  <a:srgbClr val="D1D5DB"/>
                </a:solidFill>
                <a:effectLst/>
                <a:latin typeface="Söhne"/>
              </a:rPr>
              <a:t>A more accurate and comprehensive identification of vulnerabilities, can reduce the risk of overlooking critical security weaknesses</a:t>
            </a:r>
          </a:p>
          <a:p>
            <a:pPr marL="0" marR="0" rtl="0">
              <a:spcBef>
                <a:spcPts val="0"/>
              </a:spcBef>
              <a:spcAft>
                <a:spcPts val="0"/>
              </a:spcAft>
            </a:pPr>
            <a:endParaRPr lang="en-US" sz="1400" b="0" i="0" dirty="0">
              <a:solidFill>
                <a:srgbClr val="D1D5DB"/>
              </a:solidFill>
              <a:effectLst/>
              <a:latin typeface="Söhne"/>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Also, </a:t>
            </a:r>
            <a:r>
              <a:rPr lang="en-US" sz="1050" b="0" i="0" dirty="0">
                <a:solidFill>
                  <a:srgbClr val="D1D5DB"/>
                </a:solidFill>
                <a:effectLst/>
                <a:latin typeface="Söhne"/>
              </a:rPr>
              <a:t>AI's ability to automate provides several significant improvements over traditional vulnerability scanning methods</a:t>
            </a:r>
            <a:endParaRPr lang="en-US" sz="800" b="0" i="0" dirty="0">
              <a:solidFill>
                <a:srgbClr val="000000"/>
              </a:solidFill>
              <a:effectLst/>
              <a:latin typeface="Calibri" panose="020F0502020204030204" pitchFamily="34" charset="0"/>
            </a:endParaRPr>
          </a:p>
          <a:p>
            <a:pPr marL="0" marR="0" rtl="0">
              <a:spcBef>
                <a:spcPts val="0"/>
              </a:spcBef>
              <a:spcAft>
                <a:spcPts val="0"/>
              </a:spcAft>
            </a:pPr>
            <a:endParaRPr lang="en-US" sz="800" b="0" i="0" dirty="0">
              <a:solidFill>
                <a:srgbClr val="000000"/>
              </a:solidFill>
              <a:effectLst/>
              <a:latin typeface="Calibri" panose="020F0502020204030204" pitchFamily="34" charset="0"/>
            </a:endParaRPr>
          </a:p>
          <a:p>
            <a:pPr algn="l"/>
            <a:r>
              <a:rPr lang="en-US" sz="800" b="0" i="0" dirty="0">
                <a:solidFill>
                  <a:srgbClr val="000000"/>
                </a:solidFill>
                <a:effectLst/>
                <a:latin typeface="Calibri" panose="020F0502020204030204" pitchFamily="34" charset="0"/>
              </a:rPr>
              <a:t>I think the most obvious advantage to this is </a:t>
            </a:r>
            <a:r>
              <a:rPr lang="en-US" sz="1050" b="1" i="0" dirty="0">
                <a:solidFill>
                  <a:srgbClr val="D1D5DB"/>
                </a:solidFill>
                <a:effectLst/>
                <a:latin typeface="Söhne"/>
              </a:rPr>
              <a:t>Efficiency and Speed.</a:t>
            </a:r>
          </a:p>
          <a:p>
            <a:pPr algn="l">
              <a:buFont typeface="Arial" panose="020B0604020202020204" pitchFamily="34" charset="0"/>
              <a:buNone/>
            </a:pPr>
            <a:r>
              <a:rPr lang="en-US" sz="1050" b="0" i="0" dirty="0">
                <a:solidFill>
                  <a:srgbClr val="D1D5DB"/>
                </a:solidFill>
                <a:effectLst/>
                <a:latin typeface="Söhne"/>
              </a:rPr>
              <a:t>Where traditional scanners require </a:t>
            </a:r>
          </a:p>
          <a:p>
            <a:pPr algn="l">
              <a:buFont typeface="Arial" panose="020B0604020202020204" pitchFamily="34" charset="0"/>
              <a:buNone/>
            </a:pPr>
            <a:r>
              <a:rPr lang="en-US" sz="1050" b="0" i="0" dirty="0">
                <a:solidFill>
                  <a:srgbClr val="D1D5DB"/>
                </a:solidFill>
                <a:effectLst/>
                <a:latin typeface="Söhne"/>
              </a:rPr>
              <a:t>manual configuration, </a:t>
            </a:r>
          </a:p>
          <a:p>
            <a:pPr algn="l">
              <a:buFont typeface="Arial" panose="020B0604020202020204" pitchFamily="34" charset="0"/>
              <a:buNone/>
            </a:pPr>
            <a:r>
              <a:rPr lang="en-US" sz="1050" b="0" i="0" dirty="0">
                <a:solidFill>
                  <a:srgbClr val="D1D5DB"/>
                </a:solidFill>
                <a:effectLst/>
                <a:latin typeface="Söhne"/>
              </a:rPr>
              <a:t>supervision, </a:t>
            </a:r>
          </a:p>
          <a:p>
            <a:pPr algn="l">
              <a:buFont typeface="Arial" panose="020B0604020202020204" pitchFamily="34" charset="0"/>
              <a:buNone/>
            </a:pPr>
            <a:r>
              <a:rPr lang="en-US" sz="1050" b="0" i="0" dirty="0">
                <a:solidFill>
                  <a:srgbClr val="D1D5DB"/>
                </a:solidFill>
                <a:effectLst/>
                <a:latin typeface="Söhne"/>
              </a:rPr>
              <a:t>and interpretation of results. </a:t>
            </a:r>
          </a:p>
          <a:p>
            <a:pPr algn="l">
              <a:buFont typeface="Arial" panose="020B0604020202020204" pitchFamily="34" charset="0"/>
              <a:buNone/>
            </a:pPr>
            <a:endParaRPr lang="en-US" sz="1050" b="0" i="0" dirty="0">
              <a:solidFill>
                <a:srgbClr val="D1D5DB"/>
              </a:solidFill>
              <a:effectLst/>
              <a:latin typeface="Söhne"/>
            </a:endParaRPr>
          </a:p>
          <a:p>
            <a:pPr algn="l">
              <a:buFont typeface="Arial" panose="020B0604020202020204" pitchFamily="34" charset="0"/>
              <a:buNone/>
            </a:pPr>
            <a:r>
              <a:rPr lang="en-US" sz="1400" b="0" i="0" dirty="0">
                <a:solidFill>
                  <a:srgbClr val="ECECF1"/>
                </a:solidFill>
                <a:effectLst/>
                <a:latin typeface="Söhne"/>
              </a:rPr>
              <a:t>AI can be used to automate some of these key areas </a:t>
            </a:r>
          </a:p>
          <a:p>
            <a:pPr algn="l">
              <a:buFont typeface="Arial" panose="020B0604020202020204" pitchFamily="34" charset="0"/>
              <a:buNone/>
            </a:pPr>
            <a:r>
              <a:rPr lang="en-US" sz="1400" b="0" i="0" dirty="0">
                <a:solidFill>
                  <a:srgbClr val="ECECF1"/>
                </a:solidFill>
                <a:effectLst/>
                <a:latin typeface="Söhne"/>
              </a:rPr>
              <a:t>By eliminating the </a:t>
            </a:r>
            <a:r>
              <a:rPr lang="en-US" sz="2000" b="0" i="0" dirty="0">
                <a:solidFill>
                  <a:srgbClr val="D1D5DB"/>
                </a:solidFill>
                <a:effectLst/>
                <a:latin typeface="Söhne"/>
              </a:rPr>
              <a:t>configuration process, as they can adapt dynamically to the nuances of the network environment,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rgbClr val="ECECF1"/>
                </a:solidFill>
                <a:effectLst/>
                <a:latin typeface="Söhne"/>
              </a:rPr>
              <a:t>Or by self-supervising and </a:t>
            </a:r>
            <a:r>
              <a:rPr lang="en-US" sz="2000" b="0" i="0" dirty="0">
                <a:solidFill>
                  <a:srgbClr val="D1D5DB"/>
                </a:solidFill>
                <a:effectLst/>
                <a:latin typeface="Söhne"/>
              </a:rPr>
              <a:t>adaptively adjust scanning strategies to handle interruptions or errors </a:t>
            </a:r>
          </a:p>
          <a:p>
            <a:pPr algn="l">
              <a:buFont typeface="Arial" panose="020B0604020202020204" pitchFamily="34" charset="0"/>
              <a:buNone/>
            </a:pPr>
            <a:r>
              <a:rPr lang="en-US" sz="2000" b="0" i="0" dirty="0">
                <a:solidFill>
                  <a:srgbClr val="D1D5DB"/>
                </a:solidFill>
                <a:effectLst/>
                <a:latin typeface="Söhne"/>
              </a:rPr>
              <a:t>Or unlike traditional methods that require human expertise to interpret scan results, AI can automate the analysis of vulnerabilities and return the most likely attack path</a:t>
            </a:r>
          </a:p>
          <a:p>
            <a:pPr algn="l">
              <a:buFont typeface="Arial" panose="020B0604020202020204" pitchFamily="34" charset="0"/>
              <a:buNone/>
            </a:pPr>
            <a:endParaRPr lang="en-US" sz="1400" b="0" i="0" dirty="0">
              <a:solidFill>
                <a:srgbClr val="ECECF1"/>
              </a:solidFill>
              <a:effectLst/>
              <a:latin typeface="Söhne"/>
            </a:endParaRPr>
          </a:p>
          <a:p>
            <a:pPr algn="l">
              <a:buFont typeface="Arial" panose="020B0604020202020204" pitchFamily="34" charset="0"/>
              <a:buNone/>
            </a:pPr>
            <a:r>
              <a:rPr lang="en-US" sz="1400" b="0" i="0" dirty="0">
                <a:solidFill>
                  <a:srgbClr val="ECECF1"/>
                </a:solidFill>
                <a:effectLst/>
                <a:latin typeface="Söhne"/>
              </a:rPr>
              <a:t>Not to mention, this automation enables scalability, since they can handle a large number of tasks simultaneously, </a:t>
            </a:r>
          </a:p>
          <a:p>
            <a:pPr algn="l">
              <a:buFont typeface="Arial" panose="020B0604020202020204" pitchFamily="34" charset="0"/>
              <a:buNone/>
            </a:pPr>
            <a:r>
              <a:rPr lang="en-US" sz="1400" b="0" i="0" dirty="0">
                <a:solidFill>
                  <a:srgbClr val="ECECF1"/>
                </a:solidFill>
                <a:effectLst/>
                <a:latin typeface="Söhne"/>
              </a:rPr>
              <a:t>Where the same level of scale Would be challenging to achieve with traditional methods that may be resource-intensive and time-consuming.</a:t>
            </a:r>
          </a:p>
          <a:p>
            <a:pPr algn="l">
              <a:buFont typeface="Arial" panose="020B0604020202020204" pitchFamily="34" charset="0"/>
              <a:buNone/>
            </a:pPr>
            <a:endParaRPr lang="en-US" sz="1400" b="0" i="0" dirty="0">
              <a:solidFill>
                <a:srgbClr val="ECECF1"/>
              </a:solidFill>
              <a:effectLst/>
              <a:latin typeface="Söhne"/>
            </a:endParaRPr>
          </a:p>
          <a:p>
            <a:pPr algn="l">
              <a:buFont typeface="Arial" panose="020B0604020202020204" pitchFamily="34" charset="0"/>
              <a:buNone/>
            </a:pPr>
            <a:endParaRPr lang="en-US" sz="1400" b="0" i="0" dirty="0">
              <a:solidFill>
                <a:srgbClr val="ECECF1"/>
              </a:solidFill>
              <a:effectLst/>
              <a:latin typeface="Söhne"/>
            </a:endParaRPr>
          </a:p>
          <a:p>
            <a:pPr algn="l">
              <a:buFont typeface="Arial" panose="020B0604020202020204" pitchFamily="34" charset="0"/>
              <a:buNone/>
            </a:pPr>
            <a:endParaRPr lang="en-US" sz="1400" b="0" i="0" dirty="0">
              <a:solidFill>
                <a:srgbClr val="ECECF1"/>
              </a:solidFill>
              <a:effectLst/>
              <a:latin typeface="Söhne"/>
            </a:endParaRPr>
          </a:p>
          <a:p>
            <a:pPr marL="0" marR="0" rtl="0">
              <a:spcBef>
                <a:spcPts val="0"/>
              </a:spcBef>
              <a:spcAft>
                <a:spcPts val="0"/>
              </a:spcAft>
            </a:pPr>
            <a:r>
              <a:rPr lang="en-US" sz="800" dirty="0">
                <a:solidFill>
                  <a:srgbClr val="000000"/>
                </a:solidFill>
                <a:effectLst/>
                <a:latin typeface="Calibri" panose="020F0502020204030204" pitchFamily="34" charset="0"/>
              </a:rPr>
              <a:t>So You might recall Shodan and NSE from the second lecture,</a:t>
            </a:r>
          </a:p>
          <a:p>
            <a:pPr marL="0" marR="0" rtl="0">
              <a:spcBef>
                <a:spcPts val="0"/>
              </a:spcBef>
              <a:spcAft>
                <a:spcPts val="0"/>
              </a:spcAft>
            </a:pPr>
            <a:r>
              <a:rPr lang="en-US" sz="800" dirty="0">
                <a:solidFill>
                  <a:srgbClr val="000000"/>
                </a:solidFill>
                <a:effectLst/>
                <a:latin typeface="Calibri" panose="020F0502020204030204" pitchFamily="34" charset="0"/>
              </a:rPr>
              <a:t>And as I mentioned, there is quite a bit of crossover between the first and second phases of </a:t>
            </a:r>
            <a:r>
              <a:rPr lang="en-US" sz="800" dirty="0" err="1">
                <a:solidFill>
                  <a:srgbClr val="000000"/>
                </a:solidFill>
                <a:effectLst/>
                <a:latin typeface="Calibri" panose="020F0502020204030204" pitchFamily="34" charset="0"/>
              </a:rPr>
              <a:t>pentesting</a:t>
            </a: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so a lot of these tools are multifunctional.</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And since we are already familiar with what these tools are and how they work, </a:t>
            </a:r>
          </a:p>
          <a:p>
            <a:pPr marL="0" marR="0" rtl="0">
              <a:spcBef>
                <a:spcPts val="0"/>
              </a:spcBef>
              <a:spcAft>
                <a:spcPts val="0"/>
              </a:spcAft>
            </a:pPr>
            <a:r>
              <a:rPr lang="en-US" sz="800" dirty="0">
                <a:solidFill>
                  <a:srgbClr val="000000"/>
                </a:solidFill>
                <a:effectLst/>
                <a:latin typeface="Calibri" panose="020F0502020204030204" pitchFamily="34" charset="0"/>
              </a:rPr>
              <a:t>Today I want to focus more on how these tools contribute to </a:t>
            </a:r>
            <a:r>
              <a:rPr lang="en-US" sz="800" i="1" dirty="0">
                <a:solidFill>
                  <a:srgbClr val="000000"/>
                </a:solidFill>
                <a:effectLst/>
                <a:latin typeface="Calibri" panose="020F0502020204030204" pitchFamily="34" charset="0"/>
              </a:rPr>
              <a:t>vulnerability scanning</a:t>
            </a: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Recently, researchers used Shodan to assess vulnerabilities in IoT devices in Jordan. </a:t>
            </a:r>
          </a:p>
          <a:p>
            <a:pPr marL="0" marR="0" rtl="0">
              <a:spcBef>
                <a:spcPts val="0"/>
              </a:spcBef>
              <a:spcAft>
                <a:spcPts val="0"/>
              </a:spcAft>
            </a:pPr>
            <a:r>
              <a:rPr lang="en-US" sz="800" dirty="0">
                <a:solidFill>
                  <a:srgbClr val="000000"/>
                </a:solidFill>
                <a:effectLst/>
                <a:latin typeface="Calibri" panose="020F0502020204030204" pitchFamily="34" charset="0"/>
              </a:rPr>
              <a:t>And They were able to use Shodan's custom filters to search for devices with open ports and specific vulnerabilities </a:t>
            </a:r>
          </a:p>
          <a:p>
            <a:pPr marL="0" marR="0" rtl="0">
              <a:spcBef>
                <a:spcPts val="0"/>
              </a:spcBef>
              <a:spcAft>
                <a:spcPts val="0"/>
              </a:spcAft>
            </a:pPr>
            <a:r>
              <a:rPr lang="en-US" sz="800" dirty="0">
                <a:solidFill>
                  <a:srgbClr val="000000"/>
                </a:solidFill>
                <a:effectLst/>
                <a:latin typeface="Calibri" panose="020F0502020204030204" pitchFamily="34" charset="0"/>
              </a:rPr>
              <a:t>More specifically, the searched for devices that were susceptible to Heartbleed and </a:t>
            </a:r>
            <a:r>
              <a:rPr lang="en-US" sz="800" dirty="0" err="1">
                <a:solidFill>
                  <a:srgbClr val="000000"/>
                </a:solidFill>
                <a:effectLst/>
                <a:latin typeface="Calibri" panose="020F0502020204030204" pitchFamily="34" charset="0"/>
              </a:rPr>
              <a:t>Ticketbleed</a:t>
            </a: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If </a:t>
            </a:r>
            <a:r>
              <a:rPr lang="en-US" sz="800" dirty="0" err="1">
                <a:solidFill>
                  <a:srgbClr val="000000"/>
                </a:solidFill>
                <a:effectLst/>
                <a:latin typeface="Calibri" panose="020F0502020204030204" pitchFamily="34" charset="0"/>
              </a:rPr>
              <a:t>youre</a:t>
            </a:r>
            <a:r>
              <a:rPr lang="en-US" sz="800" dirty="0">
                <a:solidFill>
                  <a:srgbClr val="000000"/>
                </a:solidFill>
                <a:effectLst/>
                <a:latin typeface="Calibri" panose="020F0502020204030204" pitchFamily="34" charset="0"/>
              </a:rPr>
              <a:t> not familiar these are </a:t>
            </a:r>
            <a:r>
              <a:rPr lang="en-US" sz="1050" b="0" i="0" dirty="0">
                <a:solidFill>
                  <a:srgbClr val="D1D5DB"/>
                </a:solidFill>
                <a:effectLst/>
                <a:latin typeface="Söhne"/>
              </a:rPr>
              <a:t>security vulnerabilities that affect the OpenSSL cryptographic software library</a:t>
            </a:r>
          </a:p>
          <a:p>
            <a:pPr marL="0" marR="0" rtl="0">
              <a:spcBef>
                <a:spcPts val="0"/>
              </a:spcBef>
              <a:spcAft>
                <a:spcPts val="0"/>
              </a:spcAft>
            </a:pPr>
            <a:endParaRPr lang="en-US" sz="1050" b="0" i="0" dirty="0">
              <a:solidFill>
                <a:srgbClr val="D1D5DB"/>
              </a:solidFill>
              <a:effectLst/>
              <a:latin typeface="Söhne"/>
            </a:endParaRPr>
          </a:p>
          <a:p>
            <a:pPr marL="0" marR="0" rtl="0">
              <a:spcBef>
                <a:spcPts val="0"/>
              </a:spcBef>
              <a:spcAft>
                <a:spcPts val="0"/>
              </a:spcAft>
            </a:pPr>
            <a:r>
              <a:rPr lang="en-US" sz="1050" b="0" i="0" dirty="0">
                <a:solidFill>
                  <a:srgbClr val="D1D5DB"/>
                </a:solidFill>
                <a:effectLst/>
                <a:latin typeface="Söhne"/>
              </a:rPr>
              <a:t>Heartbleed is a notorious security that When exploited, </a:t>
            </a:r>
          </a:p>
          <a:p>
            <a:pPr marL="0" marR="0" rtl="0">
              <a:spcBef>
                <a:spcPts val="0"/>
              </a:spcBef>
              <a:spcAft>
                <a:spcPts val="0"/>
              </a:spcAft>
            </a:pPr>
            <a:r>
              <a:rPr lang="en-US" sz="1050" b="0" i="0" dirty="0">
                <a:solidFill>
                  <a:srgbClr val="D1D5DB"/>
                </a:solidFill>
                <a:effectLst/>
                <a:latin typeface="Söhne"/>
              </a:rPr>
              <a:t>allows unauthorized individuals to read sensitive data from the memory of web servers.</a:t>
            </a:r>
          </a:p>
          <a:p>
            <a:pPr marL="0" marR="0" rtl="0">
              <a:spcBef>
                <a:spcPts val="0"/>
              </a:spcBef>
              <a:spcAft>
                <a:spcPts val="0"/>
              </a:spcAft>
            </a:pPr>
            <a:r>
              <a:rPr lang="en-US" sz="1050" b="0" i="0" dirty="0">
                <a:solidFill>
                  <a:srgbClr val="D1D5DB"/>
                </a:solidFill>
                <a:effectLst/>
                <a:latin typeface="Söhne"/>
              </a:rPr>
              <a:t>Essentially,  getting a sneak peek into the confidential information handled by these servers, </a:t>
            </a:r>
          </a:p>
          <a:p>
            <a:pPr marL="0" marR="0" rtl="0">
              <a:spcBef>
                <a:spcPts val="0"/>
              </a:spcBef>
              <a:spcAft>
                <a:spcPts val="0"/>
              </a:spcAft>
            </a:pPr>
            <a:r>
              <a:rPr lang="en-US" sz="1050" b="0" i="0" dirty="0">
                <a:solidFill>
                  <a:srgbClr val="D1D5DB"/>
                </a:solidFill>
                <a:effectLst/>
                <a:latin typeface="Söhne"/>
              </a:rPr>
              <a:t>Think things like private keys, usernames, passwords, etc.</a:t>
            </a:r>
          </a:p>
          <a:p>
            <a:pPr marL="0" marR="0" rtl="0">
              <a:spcBef>
                <a:spcPts val="0"/>
              </a:spcBef>
              <a:spcAft>
                <a:spcPts val="0"/>
              </a:spcAft>
            </a:pPr>
            <a:endParaRPr lang="en-US" sz="1050" b="0" i="0" dirty="0">
              <a:solidFill>
                <a:srgbClr val="D1D5DB"/>
              </a:solidFill>
              <a:effectLst/>
              <a:latin typeface="Söhne"/>
            </a:endParaRPr>
          </a:p>
          <a:p>
            <a:pPr marL="0" marR="0" rtl="0">
              <a:spcBef>
                <a:spcPts val="0"/>
              </a:spcBef>
              <a:spcAft>
                <a:spcPts val="0"/>
              </a:spcAft>
            </a:pPr>
            <a:r>
              <a:rPr lang="en-US" sz="1050" b="0" i="0" dirty="0">
                <a:solidFill>
                  <a:srgbClr val="D1D5DB"/>
                </a:solidFill>
                <a:effectLst/>
                <a:latin typeface="Söhne"/>
              </a:rPr>
              <a:t>And </a:t>
            </a:r>
            <a:r>
              <a:rPr lang="en-US" sz="1050" b="0" i="0" dirty="0" err="1">
                <a:solidFill>
                  <a:srgbClr val="D1D5DB"/>
                </a:solidFill>
                <a:effectLst/>
                <a:latin typeface="Söhne"/>
              </a:rPr>
              <a:t>ticketbleed</a:t>
            </a:r>
            <a:r>
              <a:rPr lang="en-US" sz="1050" b="0" i="0" dirty="0">
                <a:solidFill>
                  <a:srgbClr val="D1D5DB"/>
                </a:solidFill>
                <a:effectLst/>
                <a:latin typeface="Söhne"/>
              </a:rPr>
              <a:t> </a:t>
            </a:r>
            <a:r>
              <a:rPr lang="en-US" sz="1400" b="0" i="0" dirty="0">
                <a:solidFill>
                  <a:srgbClr val="D1D5DB"/>
                </a:solidFill>
                <a:effectLst/>
                <a:latin typeface="Söhne"/>
              </a:rPr>
              <a:t>allows an attacker to extract certain sensitive information from session tickets. </a:t>
            </a:r>
          </a:p>
          <a:p>
            <a:pPr marL="0" marR="0" rtl="0">
              <a:spcBef>
                <a:spcPts val="0"/>
              </a:spcBef>
              <a:spcAft>
                <a:spcPts val="0"/>
              </a:spcAft>
            </a:pPr>
            <a:r>
              <a:rPr lang="en-US" sz="1400" b="0" i="0" dirty="0">
                <a:solidFill>
                  <a:srgbClr val="D1D5DB"/>
                </a:solidFill>
                <a:effectLst/>
                <a:latin typeface="Söhne"/>
              </a:rPr>
              <a:t>Which are normally used to resume a </a:t>
            </a:r>
            <a:r>
              <a:rPr lang="en-US" sz="2000" b="0" i="0" dirty="0">
                <a:solidFill>
                  <a:srgbClr val="BDC1C6"/>
                </a:solidFill>
                <a:effectLst/>
                <a:latin typeface="Roboto" panose="02000000000000000000" pitchFamily="2" charset="0"/>
              </a:rPr>
              <a:t>Transport Layer Security (TLS)</a:t>
            </a:r>
            <a:r>
              <a:rPr lang="en-US" sz="1400" b="0" i="0" dirty="0">
                <a:solidFill>
                  <a:srgbClr val="D1D5DB"/>
                </a:solidFill>
                <a:effectLst/>
                <a:latin typeface="Söhne"/>
              </a:rPr>
              <a:t> session without having to go through reauthentication, </a:t>
            </a:r>
          </a:p>
          <a:p>
            <a:pPr marL="0" marR="0" rtl="0">
              <a:spcBef>
                <a:spcPts val="0"/>
              </a:spcBef>
              <a:spcAft>
                <a:spcPts val="0"/>
              </a:spcAft>
            </a:pPr>
            <a:r>
              <a:rPr lang="en-US" sz="1400" b="0" i="0" dirty="0">
                <a:solidFill>
                  <a:srgbClr val="D1D5DB"/>
                </a:solidFill>
                <a:effectLst/>
                <a:latin typeface="Söhne"/>
              </a:rPr>
              <a:t>But a small amount of the </a:t>
            </a:r>
            <a:r>
              <a:rPr lang="en-US" sz="2000" b="0" i="0" dirty="0">
                <a:solidFill>
                  <a:srgbClr val="000000"/>
                </a:solidFill>
                <a:effectLst/>
                <a:latin typeface="Public Sans"/>
              </a:rPr>
              <a:t>session ID can</a:t>
            </a:r>
            <a:r>
              <a:rPr lang="en-US" sz="1400" b="0" i="0" dirty="0">
                <a:solidFill>
                  <a:srgbClr val="D1D5DB"/>
                </a:solidFill>
                <a:effectLst/>
                <a:latin typeface="Söhne"/>
              </a:rPr>
              <a:t> be inadvertently leak due to </a:t>
            </a:r>
            <a:r>
              <a:rPr lang="en-US" sz="1400" b="0" i="0" dirty="0" err="1">
                <a:solidFill>
                  <a:srgbClr val="D1D5DB"/>
                </a:solidFill>
                <a:effectLst/>
                <a:latin typeface="Söhne"/>
              </a:rPr>
              <a:t>Ticketbleed</a:t>
            </a:r>
            <a:r>
              <a:rPr lang="en-US" sz="1400" b="0" i="0" dirty="0">
                <a:solidFill>
                  <a:srgbClr val="D1D5DB"/>
                </a:solidFill>
                <a:effectLst/>
                <a:latin typeface="Söhne"/>
              </a:rPr>
              <a:t>.</a:t>
            </a:r>
            <a:endParaRPr lang="en-US" sz="1050" b="0" i="0" dirty="0">
              <a:solidFill>
                <a:srgbClr val="D1D5DB"/>
              </a:solidFill>
              <a:effectLst/>
              <a:latin typeface="Söhne"/>
            </a:endParaRP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researchers searched for devices that were susceptible to these vulnerabilities </a:t>
            </a:r>
          </a:p>
          <a:p>
            <a:pPr marL="0" marR="0" rtl="0">
              <a:spcBef>
                <a:spcPts val="0"/>
              </a:spcBef>
              <a:spcAft>
                <a:spcPts val="0"/>
              </a:spcAft>
            </a:pPr>
            <a:r>
              <a:rPr lang="en-US" sz="800" dirty="0">
                <a:solidFill>
                  <a:srgbClr val="000000"/>
                </a:solidFill>
                <a:effectLst/>
                <a:latin typeface="Calibri" panose="020F0502020204030204" pitchFamily="34" charset="0"/>
              </a:rPr>
              <a:t>And This automated search engine allowed them to collect insights into the security landscape of an entire country, </a:t>
            </a:r>
          </a:p>
          <a:p>
            <a:pPr marL="0" marR="0" rtl="0">
              <a:spcBef>
                <a:spcPts val="0"/>
              </a:spcBef>
              <a:spcAft>
                <a:spcPts val="0"/>
              </a:spcAft>
            </a:pPr>
            <a:r>
              <a:rPr lang="en-US" sz="800" dirty="0">
                <a:solidFill>
                  <a:srgbClr val="000000"/>
                </a:solidFill>
                <a:effectLst/>
                <a:latin typeface="Calibri" panose="020F0502020204030204" pitchFamily="34" charset="0"/>
              </a:rPr>
              <a:t>Covering everything from device distribution, common services, and, of course,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I think this is a great example of how powerful AI can be as </a:t>
            </a:r>
          </a:p>
          <a:p>
            <a:pPr marL="0" marR="0" rtl="0">
              <a:spcBef>
                <a:spcPts val="0"/>
              </a:spcBef>
              <a:spcAft>
                <a:spcPts val="0"/>
              </a:spcAft>
            </a:pPr>
            <a:r>
              <a:rPr lang="en-US" sz="800" dirty="0">
                <a:solidFill>
                  <a:srgbClr val="000000"/>
                </a:solidFill>
                <a:effectLst/>
                <a:latin typeface="Calibri" panose="020F0502020204030204" pitchFamily="34" charset="0"/>
              </a:rPr>
              <a:t>It shows just how simple it can be to conduct a large-scale assessment, using an automated scanner.</a:t>
            </a:r>
          </a:p>
          <a:p>
            <a:pPr marL="0" marR="0" rtl="0">
              <a:spcBef>
                <a:spcPts val="0"/>
              </a:spcBef>
              <a:spcAft>
                <a:spcPts val="0"/>
              </a:spcAft>
            </a:pPr>
            <a:r>
              <a:rPr lang="en-US" sz="800" dirty="0">
                <a:solidFill>
                  <a:srgbClr val="000000"/>
                </a:solidFill>
                <a:effectLst/>
                <a:latin typeface="Calibri" panose="020F0502020204030204" pitchFamily="34" charset="0"/>
              </a:rPr>
              <a:t>By doing this, They were able to analyze over 40 thousand devices, without having to manually scan each one.</a:t>
            </a:r>
          </a:p>
          <a:p>
            <a:pPr marL="0" marR="0" rtl="0">
              <a:spcBef>
                <a:spcPts val="0"/>
              </a:spcBef>
              <a:spcAft>
                <a:spcPts val="0"/>
              </a:spcAft>
            </a:pPr>
            <a:endParaRPr lang="en-US" sz="800" b="0" i="0" dirty="0">
              <a:solidFill>
                <a:srgbClr val="000000"/>
              </a:solidFill>
              <a:effectLst/>
              <a:latin typeface="Calibri" panose="020F0502020204030204" pitchFamily="34" charset="0"/>
            </a:endParaRPr>
          </a:p>
          <a:p>
            <a:pPr marL="0" marR="0" rtl="0">
              <a:spcBef>
                <a:spcPts val="0"/>
              </a:spcBef>
              <a:spcAft>
                <a:spcPts val="0"/>
              </a:spcAft>
            </a:pPr>
            <a:endParaRPr lang="en-US" sz="800"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000000"/>
                </a:solidFill>
                <a:effectLst/>
                <a:latin typeface="Calibri" panose="020F0502020204030204" pitchFamily="34" charset="0"/>
              </a:rPr>
              <a:t>I also think its important to look back at </a:t>
            </a:r>
            <a:r>
              <a:rPr lang="en-US" sz="800" i="1" dirty="0">
                <a:solidFill>
                  <a:srgbClr val="97979A"/>
                </a:solidFill>
                <a:effectLst/>
                <a:latin typeface="Söhne"/>
              </a:rPr>
              <a:t>Nmap Scripting Engine (NSE)</a:t>
            </a:r>
            <a:r>
              <a:rPr lang="en-US" sz="800" dirty="0">
                <a:solidFill>
                  <a:srgbClr val="97979A"/>
                </a:solidFill>
                <a:effectLst/>
                <a:latin typeface="Söhne"/>
              </a:rPr>
              <a:t> as it’s a great example of using automation to improve both network and vulnerability scanning.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Using these scripts </a:t>
            </a:r>
            <a:r>
              <a:rPr lang="en-US" sz="800" dirty="0" err="1">
                <a:solidFill>
                  <a:srgbClr val="97979A"/>
                </a:solidFill>
                <a:effectLst/>
                <a:latin typeface="Söhne"/>
              </a:rPr>
              <a:t>nmap</a:t>
            </a:r>
            <a:r>
              <a:rPr lang="en-US" sz="800" dirty="0">
                <a:solidFill>
                  <a:srgbClr val="97979A"/>
                </a:solidFill>
                <a:effectLst/>
                <a:latin typeface="Söhne"/>
              </a:rPr>
              <a:t> can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automatically </a:t>
            </a:r>
            <a:r>
              <a:rPr lang="en-US" sz="800" b="0" i="0" dirty="0">
                <a:effectLst/>
                <a:latin typeface="Söhne"/>
              </a:rPr>
              <a:t>scan the target,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identify instances of a specific vulnerability,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effectLst/>
                <a:latin typeface="Söhne"/>
              </a:rPr>
              <a:t>zand</a:t>
            </a:r>
            <a:r>
              <a:rPr lang="en-US" sz="800" b="0" i="0" dirty="0">
                <a:effectLst/>
                <a:latin typeface="Söhne"/>
              </a:rPr>
              <a:t> even provide a consolidated report – all without human intervention.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97979A"/>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Since </a:t>
            </a:r>
            <a:r>
              <a:rPr lang="en-US" sz="1050" b="0" i="0" dirty="0">
                <a:effectLst/>
                <a:latin typeface="Söhne"/>
              </a:rPr>
              <a:t>Users can create custom scripts or pick one from the extensive collection of existing scripts developed by the Nmap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effectLst/>
                <a:latin typeface="Söhne"/>
              </a:rPr>
              <a:t>the scanning process more targeted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i="0" dirty="0">
              <a:effectLst/>
              <a:latin typeface="Söhne"/>
            </a:endParaRPr>
          </a:p>
          <a:p>
            <a:pPr algn="l"/>
            <a:r>
              <a:rPr lang="en-US" sz="1400" b="0" i="0" dirty="0">
                <a:effectLst/>
                <a:latin typeface="Söhne"/>
              </a:rPr>
              <a:t>Overall, NSE is another great example of the power of automation in scanning. </a:t>
            </a:r>
            <a:endParaRPr lang="en-US" sz="1050" b="0" i="0" dirty="0">
              <a:effectLst/>
              <a:latin typeface="Söhne"/>
            </a:endParaRPr>
          </a:p>
          <a:p>
            <a:endParaRPr lang="en-US" sz="800"/>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211738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 Slide 9: AI in  Web Application Scanning</a:t>
            </a:r>
          </a:p>
          <a:p>
            <a:r>
              <a:rPr lang="en-US" sz="800" dirty="0"/>
              <a:t>- Introduction:</a:t>
            </a:r>
          </a:p>
          <a:p>
            <a:r>
              <a:rPr lang="en-US" sz="800" dirty="0"/>
              <a:t>	- Define the importance of web application scanning in identifying security vulnerabilities.</a:t>
            </a:r>
          </a:p>
          <a:p>
            <a:r>
              <a:rPr lang="en-US" sz="800" dirty="0"/>
              <a:t>- Traditional Web Application Scanning:</a:t>
            </a:r>
          </a:p>
          <a:p>
            <a:r>
              <a:rPr lang="en-US" sz="800" dirty="0"/>
              <a:t>	- Discuss traditional methods of scanning web applications.</a:t>
            </a:r>
          </a:p>
          <a:p>
            <a:r>
              <a:rPr lang="en-US" sz="800" dirty="0"/>
              <a:t>	- Emphasize the challenges of manual web application assessments.</a:t>
            </a:r>
          </a:p>
          <a:p>
            <a:r>
              <a:rPr lang="en-US" sz="800" dirty="0"/>
              <a:t>- AI Integration:</a:t>
            </a:r>
          </a:p>
          <a:p>
            <a:r>
              <a:rPr lang="en-US" sz="800" dirty="0"/>
              <a:t>	- Introduce how AI is revolutionizing web application scanning.</a:t>
            </a:r>
          </a:p>
          <a:p>
            <a:r>
              <a:rPr lang="en-US" sz="800" dirty="0"/>
              <a:t>	- Explain that AI can improve the detection of complex vulnerabilities in web applications.</a:t>
            </a:r>
          </a:p>
          <a:p>
            <a:r>
              <a:rPr lang="en-US" sz="800" dirty="0"/>
              <a:t>- Benefits of AI in Web Application Scanning:</a:t>
            </a:r>
          </a:p>
          <a:p>
            <a:r>
              <a:rPr lang="en-US" sz="800" dirty="0"/>
              <a:t>	- Enhanced Detection: AI can identify subtle vulnerabilities that may be challenging for traditional methods.</a:t>
            </a:r>
          </a:p>
          <a:p>
            <a:r>
              <a:rPr lang="en-US" sz="800" dirty="0"/>
              <a:t>	- Behavioral Analysis: AI can analyze the behavior of web applications to identify anomalies.</a:t>
            </a:r>
          </a:p>
          <a:p>
            <a:r>
              <a:rPr lang="en-US" sz="800" dirty="0"/>
              <a:t>	- Continuous Improvement: AI can learn from new threats and adapt to emerging risks.</a:t>
            </a:r>
          </a:p>
          <a:p>
            <a:r>
              <a:rPr lang="en-US" sz="800" dirty="0"/>
              <a:t>- Example Use Cases:</a:t>
            </a:r>
          </a:p>
          <a:p>
            <a:r>
              <a:rPr lang="en-US" sz="800" dirty="0"/>
              <a:t>	- Provide examples of AI-powered tools used in web application scanning.</a:t>
            </a:r>
          </a:p>
          <a:p>
            <a:r>
              <a:rPr lang="en-US" sz="800" dirty="0"/>
              <a:t>	- Showcase scenarios where AI has proven effective in identifying and mitigating web application vulnerabilities.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endParaRPr lang="en-US" sz="800" dirty="0"/>
          </a:p>
          <a:p>
            <a:endParaRPr lang="en-US" sz="800" dirty="0"/>
          </a:p>
          <a:p>
            <a:r>
              <a:rPr lang="en-US" sz="800" dirty="0"/>
              <a:t>Next we will look at Web application scanning </a:t>
            </a:r>
          </a:p>
          <a:p>
            <a:r>
              <a:rPr lang="en-US" sz="800" dirty="0"/>
              <a:t>which is very similar to Vulnerability scanning, </a:t>
            </a:r>
          </a:p>
          <a:p>
            <a:r>
              <a:rPr lang="en-US" sz="800" dirty="0"/>
              <a:t>but focuses primarily on </a:t>
            </a:r>
            <a:r>
              <a:rPr lang="en-US" sz="800" i="0" dirty="0"/>
              <a:t>identifying vulnerabilities in the code or configurations of web applications</a:t>
            </a:r>
            <a:endParaRPr lang="en-US" sz="800" dirty="0"/>
          </a:p>
          <a:p>
            <a:endParaRPr lang="en-US" sz="800" dirty="0"/>
          </a:p>
          <a:p>
            <a:r>
              <a:rPr lang="en-US" sz="800" b="0" i="0" dirty="0">
                <a:solidFill>
                  <a:srgbClr val="ECECF1"/>
                </a:solidFill>
                <a:effectLst/>
                <a:latin typeface="Söhne"/>
              </a:rPr>
              <a:t>In the traditional realm,</a:t>
            </a:r>
          </a:p>
          <a:p>
            <a:r>
              <a:rPr lang="en-US" sz="800" b="0" i="0" dirty="0">
                <a:solidFill>
                  <a:srgbClr val="ECECF1"/>
                </a:solidFill>
                <a:effectLst/>
                <a:latin typeface="Söhne"/>
              </a:rPr>
              <a:t>scanning web applications involves a meticulous examination of this code. </a:t>
            </a:r>
          </a:p>
          <a:p>
            <a:endParaRPr lang="en-US" sz="800" b="0" i="0" dirty="0">
              <a:solidFill>
                <a:srgbClr val="ECECF1"/>
              </a:solidFill>
              <a:effectLst/>
              <a:latin typeface="Söhne"/>
            </a:endParaRPr>
          </a:p>
          <a:p>
            <a:r>
              <a:rPr lang="en-US" sz="800" b="0" i="0" dirty="0">
                <a:solidFill>
                  <a:srgbClr val="ECECF1"/>
                </a:solidFill>
                <a:effectLst/>
                <a:latin typeface="Söhne"/>
              </a:rPr>
              <a:t>And these Manual assessments struggle to keep pace with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dynamic nature of modern web environments, such as </a:t>
            </a:r>
            <a:r>
              <a:rPr lang="en-US" sz="800" b="0" i="0" dirty="0">
                <a:solidFill>
                  <a:srgbClr val="D1D5DB"/>
                </a:solidFill>
                <a:effectLst/>
                <a:latin typeface="Söhne"/>
              </a:rPr>
              <a:t>single page applications and dynamically generated sites.</a:t>
            </a:r>
          </a:p>
          <a:p>
            <a:endParaRPr lang="en-US" sz="800" b="0" i="0" dirty="0">
              <a:solidFill>
                <a:srgbClr val="ECECF1"/>
              </a:solidFill>
              <a:effectLst/>
              <a:latin typeface="Söhne"/>
            </a:endParaRPr>
          </a:p>
          <a:p>
            <a:r>
              <a:rPr lang="en-US" sz="800" b="0" i="0" dirty="0">
                <a:solidFill>
                  <a:srgbClr val="ECECF1"/>
                </a:solidFill>
                <a:effectLst/>
                <a:latin typeface="Söhne"/>
              </a:rPr>
              <a:t>and manual methods are struggling to keep up with these </a:t>
            </a:r>
            <a:r>
              <a:rPr lang="en-US" sz="800" b="0" i="0" dirty="0" err="1">
                <a:solidFill>
                  <a:srgbClr val="ECECF1"/>
                </a:solidFill>
                <a:effectLst/>
                <a:latin typeface="Söhne"/>
              </a:rPr>
              <a:t>these</a:t>
            </a:r>
            <a:r>
              <a:rPr lang="en-US" sz="800" b="0" i="0" dirty="0">
                <a:solidFill>
                  <a:srgbClr val="ECECF1"/>
                </a:solidFill>
                <a:effectLst/>
                <a:latin typeface="Söhne"/>
              </a:rPr>
              <a:t> advancements,</a:t>
            </a:r>
          </a:p>
          <a:p>
            <a:r>
              <a:rPr lang="en-US" sz="800" b="0" i="0" dirty="0">
                <a:solidFill>
                  <a:srgbClr val="ECECF1"/>
                </a:solidFill>
                <a:effectLst/>
                <a:latin typeface="Söhne"/>
              </a:rPr>
              <a:t>Which can often lead to potential oversights.</a:t>
            </a:r>
          </a:p>
          <a:p>
            <a:endParaRPr lang="en-US" sz="800" b="0" i="0" dirty="0">
              <a:solidFill>
                <a:srgbClr val="ECECF1"/>
              </a:solidFill>
              <a:effectLst/>
              <a:latin typeface="Söhne"/>
            </a:endParaRPr>
          </a:p>
          <a:p>
            <a:r>
              <a:rPr lang="en-US" sz="800" b="0" i="0" dirty="0">
                <a:solidFill>
                  <a:srgbClr val="ECECF1"/>
                </a:solidFill>
                <a:effectLst/>
                <a:latin typeface="Söhne"/>
              </a:rPr>
              <a:t>But AI can significantly help in this area, for many of the reasons we already discussed, but also</a:t>
            </a:r>
          </a:p>
          <a:p>
            <a:endParaRPr lang="en-US" sz="800" b="0" i="0" dirty="0">
              <a:solidFill>
                <a:srgbClr val="ECECF1"/>
              </a:solidFill>
              <a:effectLst/>
              <a:latin typeface="Söhne"/>
            </a:endParaRPr>
          </a:p>
          <a:p>
            <a:r>
              <a:rPr lang="en-US" sz="800" b="0" i="0" dirty="0">
                <a:solidFill>
                  <a:srgbClr val="ECECF1"/>
                </a:solidFill>
                <a:effectLst/>
                <a:latin typeface="Söhne"/>
              </a:rPr>
              <a:t>Because  c AI excels in understanding the nuances of code, </a:t>
            </a:r>
          </a:p>
          <a:p>
            <a:r>
              <a:rPr lang="en-US" sz="800" b="0" i="0" dirty="0">
                <a:solidFill>
                  <a:srgbClr val="ECECF1"/>
                </a:solidFill>
                <a:effectLst/>
                <a:latin typeface="Söhne"/>
              </a:rPr>
              <a:t>which making it perfect for investigating web apps.</a:t>
            </a:r>
          </a:p>
          <a:p>
            <a:r>
              <a:rPr lang="en-US" sz="800" b="0" i="0" dirty="0">
                <a:solidFill>
                  <a:srgbClr val="ECECF1"/>
                </a:solidFill>
                <a:effectLst/>
                <a:latin typeface="Söhne"/>
              </a:rPr>
              <a:t>It can do things like </a:t>
            </a:r>
            <a:r>
              <a:rPr lang="en-US" sz="1050" b="0" i="0" dirty="0">
                <a:solidFill>
                  <a:srgbClr val="D1D5DB"/>
                </a:solidFill>
                <a:effectLst/>
                <a:latin typeface="Söhne"/>
              </a:rPr>
              <a:t>identify the structure of the application, </a:t>
            </a:r>
          </a:p>
          <a:p>
            <a:r>
              <a:rPr lang="en-US" sz="1050" b="0" i="0" dirty="0">
                <a:solidFill>
                  <a:srgbClr val="D1D5DB"/>
                </a:solidFill>
                <a:effectLst/>
                <a:latin typeface="Söhne"/>
              </a:rPr>
              <a:t>map out endpoints, </a:t>
            </a:r>
          </a:p>
          <a:p>
            <a:r>
              <a:rPr lang="en-US" sz="1050" b="0" i="0" dirty="0">
                <a:solidFill>
                  <a:srgbClr val="D1D5DB"/>
                </a:solidFill>
                <a:effectLst/>
                <a:latin typeface="Söhne"/>
              </a:rPr>
              <a:t>and understand the relationships between different components.</a:t>
            </a:r>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Where </a:t>
            </a:r>
            <a:r>
              <a:rPr lang="en-US" sz="1050" b="0" i="0" dirty="0">
                <a:solidFill>
                  <a:srgbClr val="D1D5DB"/>
                </a:solidFill>
                <a:effectLst/>
                <a:latin typeface="Söhne"/>
              </a:rPr>
              <a:t>manual scanners would often require manual configuration and exploration in order to map the attack surface to the same degree. </a:t>
            </a:r>
          </a:p>
          <a:p>
            <a:endParaRPr lang="en-US" sz="1050" b="0" i="0" dirty="0">
              <a:solidFill>
                <a:srgbClr val="D1D5DB"/>
              </a:solidFill>
              <a:effectLst/>
              <a:latin typeface="Söhne"/>
            </a:endParaRPr>
          </a:p>
          <a:p>
            <a:r>
              <a:rPr lang="en-US" sz="1050" b="0" i="0" dirty="0">
                <a:solidFill>
                  <a:srgbClr val="D1D5DB"/>
                </a:solidFill>
                <a:effectLst/>
                <a:latin typeface="Söhne"/>
              </a:rPr>
              <a:t>Not to mention, </a:t>
            </a:r>
            <a:r>
              <a:rPr lang="en-US" sz="1400" b="0" i="0" dirty="0">
                <a:solidFill>
                  <a:srgbClr val="D1D5DB"/>
                </a:solidFill>
                <a:effectLst/>
                <a:latin typeface="Söhne"/>
              </a:rPr>
              <a:t>AI's ability to </a:t>
            </a:r>
            <a:r>
              <a:rPr lang="en-US" sz="1400" b="0" i="1" dirty="0">
                <a:solidFill>
                  <a:srgbClr val="D1D5DB"/>
                </a:solidFill>
                <a:effectLst/>
                <a:latin typeface="Söhne"/>
              </a:rPr>
              <a:t>comprehend</a:t>
            </a:r>
            <a:r>
              <a:rPr lang="en-US" sz="1400" b="0" i="0" dirty="0">
                <a:solidFill>
                  <a:srgbClr val="D1D5DB"/>
                </a:solidFill>
                <a:effectLst/>
                <a:latin typeface="Söhne"/>
              </a:rPr>
              <a:t> code </a:t>
            </a:r>
          </a:p>
          <a:p>
            <a:r>
              <a:rPr lang="en-US" sz="1400" b="0" i="0" dirty="0">
                <a:solidFill>
                  <a:srgbClr val="D1D5DB"/>
                </a:solidFill>
                <a:effectLst/>
                <a:latin typeface="Söhne"/>
              </a:rPr>
              <a:t>extends to understanding the relationships between different components within a web application. </a:t>
            </a:r>
          </a:p>
          <a:p>
            <a:r>
              <a:rPr lang="en-US" sz="1400" b="0" i="0" dirty="0">
                <a:solidFill>
                  <a:srgbClr val="D1D5DB"/>
                </a:solidFill>
                <a:effectLst/>
                <a:latin typeface="Söhne"/>
              </a:rPr>
              <a:t>And This is crucial for identifying potential vulnerabilities  that could stem from the between various element interactions, </a:t>
            </a:r>
          </a:p>
          <a:p>
            <a:r>
              <a:rPr lang="en-US" sz="1400" b="0" i="0" dirty="0">
                <a:solidFill>
                  <a:srgbClr val="D1D5DB"/>
                </a:solidFill>
                <a:effectLst/>
                <a:latin typeface="Söhne"/>
              </a:rPr>
              <a:t>This is just something that </a:t>
            </a:r>
            <a:r>
              <a:rPr lang="en-US" sz="1400" b="0" i="0" dirty="0" err="1">
                <a:solidFill>
                  <a:srgbClr val="D1D5DB"/>
                </a:solidFill>
                <a:effectLst/>
                <a:latin typeface="Söhne"/>
              </a:rPr>
              <a:t>tradional</a:t>
            </a:r>
            <a:r>
              <a:rPr lang="en-US" sz="1400" b="0" i="0" dirty="0">
                <a:solidFill>
                  <a:srgbClr val="D1D5DB"/>
                </a:solidFill>
                <a:effectLst/>
                <a:latin typeface="Söhne"/>
              </a:rPr>
              <a:t> scanners cannot do, and it would require human intervention to go in and assess these manually</a:t>
            </a:r>
            <a:endParaRPr lang="en-US" sz="1050" b="0" i="0" dirty="0">
              <a:solidFill>
                <a:srgbClr val="D1D5DB"/>
              </a:solidFill>
              <a:effectLst/>
              <a:latin typeface="Söhne"/>
            </a:endParaRPr>
          </a:p>
          <a:p>
            <a:endParaRPr lang="en-US" sz="1050" b="0" i="0" dirty="0">
              <a:solidFill>
                <a:srgbClr val="D1D5DB"/>
              </a:solidFill>
              <a:effectLst/>
              <a:latin typeface="Söhne"/>
            </a:endParaRPr>
          </a:p>
          <a:p>
            <a:r>
              <a:rPr lang="en-US" sz="1050" b="0" i="0" dirty="0">
                <a:solidFill>
                  <a:srgbClr val="D1D5DB"/>
                </a:solidFill>
                <a:effectLst/>
                <a:latin typeface="Söhne"/>
              </a:rPr>
              <a:t>And since A</a:t>
            </a:r>
            <a:r>
              <a:rPr lang="en-US" sz="1400" b="0" i="0" dirty="0">
                <a:solidFill>
                  <a:srgbClr val="D1D5DB"/>
                </a:solidFill>
                <a:effectLst/>
                <a:latin typeface="Söhne"/>
              </a:rPr>
              <a:t>I could conduct an automated dynamic analysis of the web app,</a:t>
            </a:r>
          </a:p>
          <a:p>
            <a:r>
              <a:rPr lang="en-US" sz="1400" b="0" i="0" dirty="0">
                <a:solidFill>
                  <a:srgbClr val="D1D5DB"/>
                </a:solidFill>
                <a:effectLst/>
                <a:latin typeface="Söhne"/>
              </a:rPr>
              <a:t>It would be able to exploring and interacting with it just like a real user. </a:t>
            </a:r>
          </a:p>
          <a:p>
            <a:r>
              <a:rPr lang="en-US" sz="1400" b="0" i="0" dirty="0">
                <a:solidFill>
                  <a:srgbClr val="D1D5DB"/>
                </a:solidFill>
                <a:effectLst/>
                <a:latin typeface="Söhne"/>
              </a:rPr>
              <a:t>And this is vitally important as it enables the detection of vulnerabilities that may only manifest under certain conditions.</a:t>
            </a:r>
          </a:p>
          <a:p>
            <a:endParaRPr lang="en-US" sz="1400" b="0" i="0" dirty="0">
              <a:solidFill>
                <a:srgbClr val="D1D5DB"/>
              </a:solidFill>
              <a:effectLst/>
              <a:latin typeface="Söhne"/>
            </a:endParaRPr>
          </a:p>
          <a:p>
            <a:r>
              <a:rPr lang="en-US" sz="1400" b="0" i="0" dirty="0">
                <a:solidFill>
                  <a:srgbClr val="D1D5DB"/>
                </a:solidFill>
                <a:effectLst/>
                <a:latin typeface="Söhne"/>
              </a:rPr>
              <a:t>For example, consider a scenario where a web application has a multi-step user authentication process. </a:t>
            </a:r>
          </a:p>
          <a:p>
            <a:r>
              <a:rPr lang="en-US" sz="1400" b="0" i="0" dirty="0">
                <a:solidFill>
                  <a:srgbClr val="D1D5DB"/>
                </a:solidFill>
                <a:effectLst/>
                <a:latin typeface="Söhne"/>
              </a:rPr>
              <a:t>A traditional scanner might overlook a subtle vulnerability </a:t>
            </a:r>
          </a:p>
          <a:p>
            <a:r>
              <a:rPr lang="en-US" sz="1400" b="0" i="0" dirty="0">
                <a:solidFill>
                  <a:srgbClr val="D1D5DB"/>
                </a:solidFill>
                <a:effectLst/>
                <a:latin typeface="Söhne"/>
              </a:rPr>
              <a:t>Think something only occurs when specific user inputs are provided in a particular sequence. </a:t>
            </a:r>
          </a:p>
          <a:p>
            <a:r>
              <a:rPr lang="en-US" sz="1400" b="0" i="0" dirty="0">
                <a:solidFill>
                  <a:srgbClr val="D1D5DB"/>
                </a:solidFill>
                <a:effectLst/>
                <a:latin typeface="Söhne"/>
              </a:rPr>
              <a:t>But since AI can autonomously emulate a real user, </a:t>
            </a:r>
          </a:p>
          <a:p>
            <a:r>
              <a:rPr lang="en-US" sz="1400" b="0" i="0" dirty="0">
                <a:solidFill>
                  <a:srgbClr val="D1D5DB"/>
                </a:solidFill>
                <a:effectLst/>
                <a:latin typeface="Söhne"/>
              </a:rPr>
              <a:t>It would be able to navigate through these steps, </a:t>
            </a:r>
          </a:p>
          <a:p>
            <a:r>
              <a:rPr lang="en-US" sz="1400" b="0" i="0" dirty="0">
                <a:solidFill>
                  <a:srgbClr val="D1D5DB"/>
                </a:solidFill>
                <a:effectLst/>
                <a:latin typeface="Söhne"/>
              </a:rPr>
              <a:t>And trigger the conditions necessary for the vulnerability to surface. </a:t>
            </a:r>
          </a:p>
          <a:p>
            <a:endParaRPr lang="en-US" sz="1400" b="0" i="0" dirty="0">
              <a:solidFill>
                <a:srgbClr val="D1D5DB"/>
              </a:solidFill>
              <a:effectLst/>
              <a:latin typeface="Söhne"/>
            </a:endParaRPr>
          </a:p>
          <a:p>
            <a:endParaRPr lang="en-US" sz="1400" b="0" i="0" dirty="0">
              <a:solidFill>
                <a:srgbClr val="D1D5DB"/>
              </a:solidFill>
              <a:effectLst/>
              <a:latin typeface="Söhne"/>
            </a:endParaRPr>
          </a:p>
          <a:p>
            <a:r>
              <a:rPr lang="en-US" sz="1050" b="0" i="0" dirty="0">
                <a:solidFill>
                  <a:srgbClr val="D1D5DB"/>
                </a:solidFill>
                <a:effectLst/>
                <a:latin typeface="Söhne"/>
              </a:rPr>
              <a:t>Not to mention, AI can by actively monitor the system behaviors of a web application.</a:t>
            </a:r>
          </a:p>
          <a:p>
            <a:r>
              <a:rPr lang="en-US" sz="1050" b="0" i="0" dirty="0">
                <a:solidFill>
                  <a:srgbClr val="D1D5DB"/>
                </a:solidFill>
                <a:effectLst/>
                <a:latin typeface="Söhne"/>
              </a:rPr>
              <a:t>To do this, It observes the regular patterns of activity and interactions as the app functions during “standard operations“</a:t>
            </a:r>
          </a:p>
          <a:p>
            <a:r>
              <a:rPr lang="en-US" sz="1050" b="0" i="0" dirty="0">
                <a:solidFill>
                  <a:srgbClr val="D1D5DB"/>
                </a:solidFill>
                <a:effectLst/>
                <a:latin typeface="Söhne"/>
              </a:rPr>
              <a:t>And just like with network analysis, it uses this understanding to create a baseline for normal behavior, so that it can detect any anomalies </a:t>
            </a:r>
          </a:p>
          <a:p>
            <a:endParaRPr lang="en-US" sz="1050" b="0" i="0" dirty="0">
              <a:solidFill>
                <a:srgbClr val="D1D5DB"/>
              </a:solidFill>
              <a:effectLst/>
              <a:latin typeface="Söhne"/>
            </a:endParaRPr>
          </a:p>
          <a:p>
            <a:r>
              <a:rPr lang="en-US" sz="1050" b="0" i="0" dirty="0">
                <a:solidFill>
                  <a:srgbClr val="D1D5DB"/>
                </a:solidFill>
                <a:effectLst/>
                <a:latin typeface="Söhne"/>
              </a:rPr>
              <a:t>And if there are any sudden changes in things like </a:t>
            </a:r>
          </a:p>
          <a:p>
            <a:r>
              <a:rPr lang="en-US" sz="1050" b="0" i="0" dirty="0">
                <a:solidFill>
                  <a:srgbClr val="D1D5DB"/>
                </a:solidFill>
                <a:effectLst/>
                <a:latin typeface="Söhne"/>
              </a:rPr>
              <a:t>the usual flow of data, </a:t>
            </a:r>
          </a:p>
          <a:p>
            <a:r>
              <a:rPr lang="en-US" sz="1050" b="0" i="0" dirty="0">
                <a:solidFill>
                  <a:srgbClr val="D1D5DB"/>
                </a:solidFill>
                <a:effectLst/>
                <a:latin typeface="Söhne"/>
              </a:rPr>
              <a:t>unexpected interactions, </a:t>
            </a:r>
          </a:p>
          <a:p>
            <a:r>
              <a:rPr lang="en-US" sz="1050" b="0" i="0" dirty="0">
                <a:solidFill>
                  <a:srgbClr val="D1D5DB"/>
                </a:solidFill>
                <a:effectLst/>
                <a:latin typeface="Söhne"/>
              </a:rPr>
              <a:t>or anomalies in user behavior, </a:t>
            </a:r>
          </a:p>
          <a:p>
            <a:r>
              <a:rPr lang="en-US" sz="1050" b="0" i="0" dirty="0">
                <a:solidFill>
                  <a:srgbClr val="D1D5DB"/>
                </a:solidFill>
                <a:effectLst/>
                <a:latin typeface="Söhne"/>
              </a:rPr>
              <a:t>AI can quickly identify these deviations. </a:t>
            </a:r>
          </a:p>
          <a:p>
            <a:r>
              <a:rPr lang="en-US" sz="1050" b="0" i="0" dirty="0">
                <a:solidFill>
                  <a:srgbClr val="D1D5DB"/>
                </a:solidFill>
                <a:effectLst/>
                <a:latin typeface="Söhne"/>
              </a:rPr>
              <a:t>And This is crucial for identifying potential security risks that might go unnoticed in static or manual scans.</a:t>
            </a:r>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dirty="0"/>
              <a:t>And unlike our manual methods that function in a very .. Static.. manner</a:t>
            </a:r>
          </a:p>
          <a:p>
            <a:r>
              <a:rPr lang="en-US" sz="1050" b="0" i="0" dirty="0">
                <a:solidFill>
                  <a:srgbClr val="D1D5DB"/>
                </a:solidFill>
                <a:effectLst/>
                <a:latin typeface="Söhne"/>
              </a:rPr>
              <a:t>AI doesn't just stop at one scan; it learns and evolves with each iteration. </a:t>
            </a:r>
          </a:p>
          <a:p>
            <a:endParaRPr lang="en-US" sz="1050" b="0" i="0" dirty="0">
              <a:solidFill>
                <a:srgbClr val="D1D5DB"/>
              </a:solidFill>
              <a:effectLst/>
              <a:latin typeface="Söhne"/>
            </a:endParaRPr>
          </a:p>
          <a:p>
            <a:r>
              <a:rPr lang="en-US" sz="1050" b="0" i="0" dirty="0">
                <a:solidFill>
                  <a:srgbClr val="D1D5DB"/>
                </a:solidFill>
                <a:effectLst/>
                <a:latin typeface="Söhne"/>
              </a:rPr>
              <a:t>Basically it leverages something called Reinforcement Learning,</a:t>
            </a:r>
          </a:p>
          <a:p>
            <a:r>
              <a:rPr lang="en-US" sz="1050" b="0" i="0" dirty="0">
                <a:solidFill>
                  <a:srgbClr val="D1D5DB"/>
                </a:solidFill>
                <a:effectLst/>
                <a:latin typeface="Söhne"/>
              </a:rPr>
              <a:t>Which we will begin discussing during the next phase,</a:t>
            </a:r>
          </a:p>
          <a:p>
            <a:r>
              <a:rPr lang="en-US" sz="1050" b="0" i="0" dirty="0">
                <a:solidFill>
                  <a:srgbClr val="D1D5DB"/>
                </a:solidFill>
                <a:effectLst/>
                <a:latin typeface="Söhne"/>
              </a:rPr>
              <a:t>and after every scan, it </a:t>
            </a:r>
          </a:p>
          <a:p>
            <a:r>
              <a:rPr lang="en-US" sz="1050" b="0" i="0" dirty="0">
                <a:solidFill>
                  <a:srgbClr val="D1D5DB"/>
                </a:solidFill>
                <a:effectLst/>
                <a:latin typeface="Söhne"/>
              </a:rPr>
              <a:t>analyzes the results, </a:t>
            </a:r>
          </a:p>
          <a:p>
            <a:r>
              <a:rPr lang="en-US" sz="1050" b="0" i="0" dirty="0">
                <a:solidFill>
                  <a:srgbClr val="D1D5DB"/>
                </a:solidFill>
                <a:effectLst/>
                <a:latin typeface="Söhne"/>
              </a:rPr>
              <a:t>incorporates new insights, </a:t>
            </a:r>
          </a:p>
          <a:p>
            <a:r>
              <a:rPr lang="en-US" sz="1050" b="0" i="0" dirty="0">
                <a:solidFill>
                  <a:srgbClr val="D1D5DB"/>
                </a:solidFill>
                <a:effectLst/>
                <a:latin typeface="Söhne"/>
              </a:rPr>
              <a:t>and then refines its understanding of the web application. </a:t>
            </a:r>
          </a:p>
          <a:p>
            <a:r>
              <a:rPr lang="en-US" sz="1050" b="0" i="0" dirty="0">
                <a:solidFill>
                  <a:srgbClr val="D1D5DB"/>
                </a:solidFill>
                <a:effectLst/>
                <a:latin typeface="Söhne"/>
              </a:rPr>
              <a:t>And its This continuous learning process that really sets it above manual methods </a:t>
            </a:r>
          </a:p>
          <a:p>
            <a:r>
              <a:rPr lang="en-US" sz="1050" b="0" i="0" dirty="0">
                <a:solidFill>
                  <a:srgbClr val="D1D5DB"/>
                </a:solidFill>
                <a:effectLst/>
                <a:latin typeface="Söhne"/>
              </a:rPr>
              <a:t>Because it allows it to automatically stay current with the application's changes and potential vulnerabilities</a:t>
            </a:r>
            <a:endParaRPr lang="en-US" sz="800" dirty="0"/>
          </a:p>
          <a:p>
            <a:r>
              <a:rPr lang="en-US" sz="800" dirty="0"/>
              <a:t>Even if they are changing in real-time – unlike </a:t>
            </a:r>
            <a:r>
              <a:rPr lang="en-US" sz="1050" b="0" i="0" dirty="0">
                <a:solidFill>
                  <a:srgbClr val="D1D5DB"/>
                </a:solidFill>
                <a:effectLst/>
                <a:latin typeface="Söhne"/>
              </a:rPr>
              <a:t>Manual scanners that would require adjustments</a:t>
            </a:r>
            <a:endParaRPr lang="en-US" sz="800" dirty="0"/>
          </a:p>
          <a:p>
            <a:endParaRPr lang="en-US" sz="800" dirty="0"/>
          </a:p>
          <a:p>
            <a:r>
              <a:rPr lang="en-US" sz="1050" b="0" i="0" dirty="0">
                <a:solidFill>
                  <a:srgbClr val="D1D5DB"/>
                </a:solidFill>
                <a:effectLst/>
                <a:latin typeface="Söhne"/>
              </a:rPr>
              <a:t>And With this continuous improvement, </a:t>
            </a:r>
          </a:p>
          <a:p>
            <a:r>
              <a:rPr lang="en-US" sz="1050" b="0" i="0" dirty="0">
                <a:solidFill>
                  <a:srgbClr val="D1D5DB"/>
                </a:solidFill>
                <a:effectLst/>
                <a:latin typeface="Söhne"/>
              </a:rPr>
              <a:t>AI refines its detection models over time. </a:t>
            </a:r>
          </a:p>
          <a:p>
            <a:r>
              <a:rPr lang="en-US" sz="1050" b="0" i="0" dirty="0">
                <a:solidFill>
                  <a:srgbClr val="D1D5DB"/>
                </a:solidFill>
                <a:effectLst/>
                <a:latin typeface="Söhne"/>
              </a:rPr>
              <a:t>It identifies false positives and negatives, </a:t>
            </a:r>
          </a:p>
          <a:p>
            <a:r>
              <a:rPr lang="en-US" sz="1050" b="0" i="0" dirty="0">
                <a:solidFill>
                  <a:srgbClr val="D1D5DB"/>
                </a:solidFill>
                <a:effectLst/>
                <a:latin typeface="Söhne"/>
              </a:rPr>
              <a:t>hones its ability to prioritize vulnerabilities, </a:t>
            </a:r>
          </a:p>
          <a:p>
            <a:r>
              <a:rPr lang="en-US" sz="1050" b="0" i="0" dirty="0">
                <a:solidFill>
                  <a:srgbClr val="D1D5DB"/>
                </a:solidFill>
                <a:effectLst/>
                <a:latin typeface="Söhne"/>
              </a:rPr>
              <a:t>and optimizes its detection algorithms. </a:t>
            </a:r>
          </a:p>
          <a:p>
            <a:r>
              <a:rPr lang="en-US" sz="1050" b="0" i="0" dirty="0">
                <a:solidFill>
                  <a:srgbClr val="D1D5DB"/>
                </a:solidFill>
                <a:effectLst/>
                <a:latin typeface="Söhne"/>
              </a:rPr>
              <a:t>This …iterative refinement… contributes to a more accurate and efficient scanning process.</a:t>
            </a:r>
            <a:endParaRPr lang="en-US" sz="800" dirty="0"/>
          </a:p>
          <a:p>
            <a:endParaRPr lang="en-US" sz="800" dirty="0"/>
          </a:p>
          <a:p>
            <a:endParaRPr lang="en-US" sz="800" dirty="0"/>
          </a:p>
          <a:p>
            <a:r>
              <a:rPr lang="en-US" sz="800" dirty="0"/>
              <a:t>Two great examples of AI in web scanning can be seen in </a:t>
            </a:r>
            <a:r>
              <a:rPr lang="en-US" sz="800" b="0" i="1" dirty="0" err="1">
                <a:solidFill>
                  <a:srgbClr val="ECECF1"/>
                </a:solidFill>
                <a:effectLst/>
                <a:latin typeface="Söhne"/>
              </a:rPr>
              <a:t>AppSpider</a:t>
            </a:r>
            <a:r>
              <a:rPr lang="en-US" sz="800" b="0" i="1" dirty="0">
                <a:solidFill>
                  <a:srgbClr val="ECECF1"/>
                </a:solidFill>
                <a:effectLst/>
                <a:latin typeface="Söhne"/>
              </a:rPr>
              <a:t> and </a:t>
            </a:r>
            <a:r>
              <a:rPr lang="en-US" sz="800" b="0" i="1" dirty="0" err="1">
                <a:solidFill>
                  <a:srgbClr val="ECECF1"/>
                </a:solidFill>
                <a:effectLst/>
                <a:latin typeface="Söhne"/>
              </a:rPr>
              <a:t>Acunetix</a:t>
            </a:r>
            <a:r>
              <a:rPr lang="en-US" sz="800" b="0" i="1" dirty="0">
                <a:solidFill>
                  <a:srgbClr val="ECECF1"/>
                </a:solidFill>
                <a:effectLst/>
                <a:latin typeface="Söhne"/>
              </a:rPr>
              <a:t>.</a:t>
            </a:r>
          </a:p>
          <a:p>
            <a:endParaRPr lang="en-US" sz="800" b="0" i="1" dirty="0">
              <a:solidFill>
                <a:srgbClr val="ECECF1"/>
              </a:solidFill>
              <a:effectLst/>
              <a:latin typeface="Söhne"/>
            </a:endParaRPr>
          </a:p>
          <a:p>
            <a:r>
              <a:rPr lang="en-US" sz="800" b="0" i="0" dirty="0">
                <a:solidFill>
                  <a:srgbClr val="ECECF1"/>
                </a:solidFill>
                <a:effectLst/>
                <a:latin typeface="Söhne"/>
              </a:rPr>
              <a:t>They are both popular web application scanning tools, but they each have a unique approach</a:t>
            </a:r>
          </a:p>
          <a:p>
            <a:r>
              <a:rPr lang="en-US" sz="800" b="0" i="0" dirty="0" err="1">
                <a:solidFill>
                  <a:srgbClr val="ECECF1"/>
                </a:solidFill>
                <a:effectLst/>
                <a:latin typeface="Söhne"/>
              </a:rPr>
              <a:t>AppSpider</a:t>
            </a:r>
            <a:r>
              <a:rPr lang="en-US" sz="800" b="0" i="0" dirty="0">
                <a:solidFill>
                  <a:srgbClr val="ECECF1"/>
                </a:solidFill>
                <a:effectLst/>
                <a:latin typeface="Söhne"/>
              </a:rPr>
              <a:t> adopts more of  a crawling approach, where it navigates the web application,</a:t>
            </a:r>
          </a:p>
          <a:p>
            <a:r>
              <a:rPr lang="en-US" sz="800" b="0" i="0" dirty="0">
                <a:solidFill>
                  <a:srgbClr val="ECECF1"/>
                </a:solidFill>
                <a:effectLst/>
                <a:latin typeface="Söhne"/>
              </a:rPr>
              <a:t>By emulating a real user, In order to identify risks. </a:t>
            </a:r>
          </a:p>
          <a:p>
            <a:endParaRPr lang="en-US" sz="800" b="0" i="0" dirty="0">
              <a:solidFill>
                <a:srgbClr val="ECECF1"/>
              </a:solidFill>
              <a:effectLst/>
              <a:latin typeface="Söhne"/>
            </a:endParaRPr>
          </a:p>
          <a:p>
            <a:r>
              <a:rPr lang="en-US" sz="800" b="0" i="0" dirty="0">
                <a:solidFill>
                  <a:srgbClr val="ECECF1"/>
                </a:solidFill>
                <a:effectLst/>
                <a:latin typeface="Söhne"/>
              </a:rPr>
              <a:t>while </a:t>
            </a:r>
            <a:r>
              <a:rPr lang="en-US" sz="800" b="0" i="0" dirty="0" err="1">
                <a:solidFill>
                  <a:srgbClr val="ECECF1"/>
                </a:solidFill>
                <a:effectLst/>
                <a:latin typeface="Söhne"/>
              </a:rPr>
              <a:t>Acunetix</a:t>
            </a:r>
            <a:r>
              <a:rPr lang="en-US" sz="800" b="0" i="0" dirty="0">
                <a:solidFill>
                  <a:srgbClr val="ECECF1"/>
                </a:solidFill>
                <a:effectLst/>
                <a:latin typeface="Söhne"/>
              </a:rPr>
              <a:t> employs </a:t>
            </a:r>
            <a:r>
              <a:rPr lang="en-US" sz="800" b="0" i="0" dirty="0" err="1">
                <a:solidFill>
                  <a:srgbClr val="ECECF1"/>
                </a:solidFill>
                <a:effectLst/>
                <a:latin typeface="Söhne"/>
              </a:rPr>
              <a:t>DeepScan</a:t>
            </a:r>
            <a:r>
              <a:rPr lang="en-US" sz="800" b="0" i="0" dirty="0">
                <a:solidFill>
                  <a:srgbClr val="ECECF1"/>
                </a:solidFill>
                <a:effectLst/>
                <a:latin typeface="Söhne"/>
              </a:rPr>
              <a:t> technology, </a:t>
            </a:r>
          </a:p>
          <a:p>
            <a:r>
              <a:rPr lang="en-US" sz="800" b="0" i="0" dirty="0">
                <a:solidFill>
                  <a:srgbClr val="ECECF1"/>
                </a:solidFill>
                <a:effectLst/>
                <a:latin typeface="Söhne"/>
              </a:rPr>
              <a:t>Which goes deeper to discover complex vulnerabilities that might be missed by traditional scanners,.</a:t>
            </a:r>
          </a:p>
          <a:p>
            <a:r>
              <a:rPr lang="en-US" sz="800" b="0" i="0" dirty="0" err="1">
                <a:solidFill>
                  <a:srgbClr val="ECECF1"/>
                </a:solidFill>
                <a:effectLst/>
                <a:latin typeface="Söhne"/>
              </a:rPr>
              <a:t>Acunetix</a:t>
            </a:r>
            <a:r>
              <a:rPr lang="en-US" sz="800" b="0" i="0" dirty="0">
                <a:solidFill>
                  <a:srgbClr val="ECECF1"/>
                </a:solidFill>
                <a:effectLst/>
                <a:latin typeface="Söhne"/>
              </a:rPr>
              <a:t> particularly, is praised for its high accuracy. </a:t>
            </a: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err="1">
                <a:solidFill>
                  <a:srgbClr val="ECECF1"/>
                </a:solidFill>
                <a:effectLst/>
                <a:latin typeface="Söhne"/>
              </a:rPr>
              <a:t>AppSpider</a:t>
            </a:r>
            <a:r>
              <a:rPr lang="en-US" sz="800" b="0" i="0" dirty="0">
                <a:solidFill>
                  <a:srgbClr val="ECECF1"/>
                </a:solidFill>
                <a:effectLst/>
                <a:latin typeface="Söhne"/>
              </a:rPr>
              <a:t> uses ‘automated discovery techniques’ in order to identify and profile web applications,</a:t>
            </a:r>
          </a:p>
          <a:p>
            <a:r>
              <a:rPr lang="en-US" sz="800" b="0" i="0" dirty="0">
                <a:solidFill>
                  <a:srgbClr val="ECECF1"/>
                </a:solidFill>
                <a:effectLst/>
                <a:latin typeface="Söhne"/>
              </a:rPr>
              <a:t>For example, it uses dynamic crawling and heuristic analysis. </a:t>
            </a:r>
          </a:p>
          <a:p>
            <a:r>
              <a:rPr lang="en-US" sz="800" b="0" i="0" dirty="0">
                <a:solidFill>
                  <a:srgbClr val="ECECF1"/>
                </a:solidFill>
                <a:effectLst/>
                <a:latin typeface="Söhne"/>
              </a:rPr>
              <a:t>So When </a:t>
            </a:r>
            <a:r>
              <a:rPr lang="en-US" sz="800" b="0" i="0" dirty="0" err="1">
                <a:solidFill>
                  <a:srgbClr val="ECECF1"/>
                </a:solidFill>
                <a:effectLst/>
                <a:latin typeface="Söhne"/>
              </a:rPr>
              <a:t>AppSpider</a:t>
            </a:r>
            <a:r>
              <a:rPr lang="en-US" sz="800" b="0" i="0" dirty="0">
                <a:solidFill>
                  <a:srgbClr val="ECECF1"/>
                </a:solidFill>
                <a:effectLst/>
                <a:latin typeface="Söhne"/>
              </a:rPr>
              <a:t> scanning a web application, </a:t>
            </a:r>
          </a:p>
          <a:p>
            <a:r>
              <a:rPr lang="en-US" sz="800" b="0" i="0" dirty="0">
                <a:solidFill>
                  <a:srgbClr val="ECECF1"/>
                </a:solidFill>
                <a:effectLst/>
                <a:latin typeface="Söhne"/>
              </a:rPr>
              <a:t>it dynamically crawls through the application's pages,</a:t>
            </a:r>
          </a:p>
          <a:p>
            <a:r>
              <a:rPr lang="en-US" sz="800" b="0" i="0" dirty="0">
                <a:solidFill>
                  <a:srgbClr val="ECECF1"/>
                </a:solidFill>
                <a:effectLst/>
                <a:latin typeface="Söhne"/>
              </a:rPr>
              <a:t>And methodically explores every links and form. </a:t>
            </a:r>
          </a:p>
          <a:p>
            <a:r>
              <a:rPr lang="en-US" sz="800" b="0" i="0" dirty="0">
                <a:solidFill>
                  <a:srgbClr val="ECECF1"/>
                </a:solidFill>
                <a:effectLst/>
                <a:latin typeface="Söhne"/>
              </a:rPr>
              <a:t>And During this process, it intelligently outlines the structure and functionalities of the entire application.</a:t>
            </a:r>
          </a:p>
          <a:p>
            <a:endParaRPr lang="en-US" sz="800" b="0" i="0" dirty="0">
              <a:solidFill>
                <a:srgbClr val="ECECF1"/>
              </a:solidFill>
              <a:effectLst/>
              <a:latin typeface="Söhne"/>
            </a:endParaRPr>
          </a:p>
          <a:p>
            <a:r>
              <a:rPr lang="en-US" sz="800" b="0" i="0" dirty="0">
                <a:solidFill>
                  <a:srgbClr val="ECECF1"/>
                </a:solidFill>
                <a:effectLst/>
                <a:latin typeface="Söhne"/>
              </a:rPr>
              <a:t>Basically, it </a:t>
            </a:r>
            <a:r>
              <a:rPr lang="en-US" sz="1050" b="0" i="0" dirty="0">
                <a:solidFill>
                  <a:srgbClr val="D1D5DB"/>
                </a:solidFill>
                <a:effectLst/>
                <a:latin typeface="Söhne"/>
              </a:rPr>
              <a:t>doesn't rely on pre-defined signatures alone; </a:t>
            </a:r>
          </a:p>
          <a:p>
            <a:r>
              <a:rPr lang="en-US" sz="1050" b="0" i="0" dirty="0">
                <a:solidFill>
                  <a:srgbClr val="D1D5DB"/>
                </a:solidFill>
                <a:effectLst/>
                <a:latin typeface="Söhne"/>
              </a:rPr>
              <a:t>But instead, it adapts to the application's behavior in real-time. </a:t>
            </a:r>
          </a:p>
          <a:p>
            <a:r>
              <a:rPr lang="en-US" sz="1050" b="0" i="0" dirty="0">
                <a:solidFill>
                  <a:srgbClr val="D1D5DB"/>
                </a:solidFill>
                <a:effectLst/>
                <a:latin typeface="Söhne"/>
              </a:rPr>
              <a:t>And because of This dynamic exploration,</a:t>
            </a:r>
          </a:p>
          <a:p>
            <a:r>
              <a:rPr lang="en-US" sz="1050" b="0" i="0" dirty="0">
                <a:solidFill>
                  <a:srgbClr val="D1D5DB"/>
                </a:solidFill>
                <a:effectLst/>
                <a:latin typeface="Söhne"/>
              </a:rPr>
              <a:t>It can surpass manual scanners and do things like</a:t>
            </a:r>
          </a:p>
          <a:p>
            <a:r>
              <a:rPr lang="en-US" sz="1050" b="0" i="0" dirty="0">
                <a:solidFill>
                  <a:srgbClr val="D1D5DB"/>
                </a:solidFill>
                <a:effectLst/>
                <a:latin typeface="Söhne"/>
              </a:rPr>
              <a:t>uncover hidden pages, </a:t>
            </a:r>
          </a:p>
          <a:p>
            <a:r>
              <a:rPr lang="en-US" sz="1050" b="0" i="0" dirty="0">
                <a:solidFill>
                  <a:srgbClr val="D1D5DB"/>
                </a:solidFill>
                <a:effectLst/>
                <a:latin typeface="Söhne"/>
              </a:rPr>
              <a:t>identify complex navigation paths, </a:t>
            </a:r>
          </a:p>
          <a:p>
            <a:r>
              <a:rPr lang="en-US" sz="1050" b="0" i="0" dirty="0">
                <a:solidFill>
                  <a:srgbClr val="D1D5DB"/>
                </a:solidFill>
                <a:effectLst/>
                <a:latin typeface="Söhne"/>
              </a:rPr>
              <a:t>and comprehensively profile the web application's attack surface. </a:t>
            </a:r>
          </a:p>
          <a:p>
            <a:endParaRPr lang="en-US" sz="1050" b="0" i="0" dirty="0">
              <a:solidFill>
                <a:srgbClr val="D1D5DB"/>
              </a:solidFill>
              <a:effectLst/>
              <a:latin typeface="Söhne"/>
            </a:endParaRPr>
          </a:p>
          <a:p>
            <a:r>
              <a:rPr lang="en-US" sz="1050" b="0" i="0" dirty="0">
                <a:solidFill>
                  <a:srgbClr val="D1D5DB"/>
                </a:solidFill>
                <a:effectLst/>
                <a:latin typeface="Söhne"/>
              </a:rPr>
              <a:t>Essentially, </a:t>
            </a:r>
            <a:r>
              <a:rPr lang="en-US" sz="1050" b="0" i="0" dirty="0" err="1">
                <a:solidFill>
                  <a:srgbClr val="D1D5DB"/>
                </a:solidFill>
                <a:effectLst/>
                <a:latin typeface="Söhne"/>
              </a:rPr>
              <a:t>AppSpider</a:t>
            </a:r>
            <a:r>
              <a:rPr lang="en-US" sz="1050" b="0" i="0" dirty="0">
                <a:solidFill>
                  <a:srgbClr val="D1D5DB"/>
                </a:solidFill>
                <a:effectLst/>
                <a:latin typeface="Söhne"/>
              </a:rPr>
              <a:t> simulates the actions of a real user, </a:t>
            </a:r>
          </a:p>
          <a:p>
            <a:r>
              <a:rPr lang="en-US" sz="1050" b="0" i="0" dirty="0">
                <a:solidFill>
                  <a:srgbClr val="D1D5DB"/>
                </a:solidFill>
                <a:effectLst/>
                <a:latin typeface="Söhne"/>
              </a:rPr>
              <a:t>And interacts with the application to reveal vulnerabilities that might remain undiscovered through traditional, static analysis</a:t>
            </a:r>
          </a:p>
          <a:p>
            <a:endParaRPr lang="en-US" sz="1050" b="0" i="0" dirty="0">
              <a:solidFill>
                <a:srgbClr val="D1D5DB"/>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And next is </a:t>
            </a:r>
            <a:r>
              <a:rPr lang="en-US" sz="800" b="0" i="0" dirty="0" err="1">
                <a:solidFill>
                  <a:srgbClr val="ECECF1"/>
                </a:solidFill>
                <a:effectLst/>
                <a:latin typeface="Söhne"/>
              </a:rPr>
              <a:t>Acunetix</a:t>
            </a:r>
            <a:r>
              <a:rPr lang="en-US" sz="800" b="0" i="0" dirty="0">
                <a:solidFill>
                  <a:srgbClr val="ECECF1"/>
                </a:solidFill>
                <a:effectLst/>
                <a:latin typeface="Söhne"/>
              </a:rPr>
              <a:t>, which </a:t>
            </a:r>
            <a:r>
              <a:rPr lang="en-US" sz="800" b="0" i="0" dirty="0">
                <a:solidFill>
                  <a:srgbClr val="D1D5DB"/>
                </a:solidFill>
                <a:effectLst/>
                <a:latin typeface="Söhne"/>
              </a:rPr>
              <a:t>goes beyond traditional crawling and scanning and</a:t>
            </a:r>
          </a:p>
          <a:p>
            <a:r>
              <a:rPr lang="en-US" sz="800" b="0" i="0" dirty="0">
                <a:solidFill>
                  <a:srgbClr val="ECECF1"/>
                </a:solidFill>
                <a:effectLst/>
                <a:latin typeface="Söhne"/>
              </a:rPr>
              <a:t>uses more advanced techniques to conduct the assessments. </a:t>
            </a:r>
          </a:p>
          <a:p>
            <a:pPr algn="l"/>
            <a:r>
              <a:rPr lang="en-US" sz="800" b="0" i="0" dirty="0">
                <a:solidFill>
                  <a:srgbClr val="ECECF1"/>
                </a:solidFill>
                <a:effectLst/>
                <a:latin typeface="Söhne"/>
              </a:rPr>
              <a:t>One of which I mentioned, which is </a:t>
            </a:r>
            <a:r>
              <a:rPr lang="en-US" sz="1050" b="1" i="0" dirty="0" err="1">
                <a:solidFill>
                  <a:srgbClr val="D1D5DB"/>
                </a:solidFill>
                <a:effectLst/>
                <a:latin typeface="Söhne"/>
              </a:rPr>
              <a:t>DeepScan</a:t>
            </a:r>
            <a:r>
              <a:rPr lang="en-US" sz="1050" b="1" i="0" dirty="0">
                <a:solidFill>
                  <a:srgbClr val="D1D5DB"/>
                </a:solidFill>
                <a:effectLst/>
                <a:latin typeface="Söhne"/>
              </a:rPr>
              <a:t> Technology.</a:t>
            </a:r>
          </a:p>
          <a:p>
            <a:pPr algn="l"/>
            <a:endParaRPr lang="en-US" sz="1050" b="0" i="0" dirty="0">
              <a:solidFill>
                <a:srgbClr val="D1D5DB"/>
              </a:solidFill>
              <a:effectLst/>
              <a:latin typeface="Söhne"/>
            </a:endParaRPr>
          </a:p>
          <a:p>
            <a:pPr algn="l"/>
            <a:r>
              <a:rPr lang="en-US" sz="1050" b="0" i="0" dirty="0">
                <a:solidFill>
                  <a:srgbClr val="D1D5DB"/>
                </a:solidFill>
                <a:effectLst/>
                <a:latin typeface="Söhne"/>
              </a:rPr>
              <a:t>so a lot of modern web applications, rely heavily on dynamic loading and content manipulation through JavaScript, </a:t>
            </a:r>
          </a:p>
          <a:p>
            <a:pPr algn="l"/>
            <a:r>
              <a:rPr lang="en-US" sz="1050" b="0" i="0" dirty="0">
                <a:solidFill>
                  <a:srgbClr val="D1D5DB"/>
                </a:solidFill>
                <a:effectLst/>
                <a:latin typeface="Söhne"/>
              </a:rPr>
              <a:t>Which can be very difficult for manual scanners to navigate because they </a:t>
            </a:r>
            <a:r>
              <a:rPr lang="en-US" sz="1400" b="0" i="0" dirty="0">
                <a:solidFill>
                  <a:srgbClr val="D1D5DB"/>
                </a:solidFill>
                <a:effectLst/>
                <a:latin typeface="Söhne"/>
              </a:rPr>
              <a:t>struggle to effectively navigate and understand the complexities of this layout,</a:t>
            </a:r>
          </a:p>
          <a:p>
            <a:pPr algn="l"/>
            <a:r>
              <a:rPr lang="en-US" sz="1400" b="0" i="0" dirty="0">
                <a:solidFill>
                  <a:srgbClr val="D1D5DB"/>
                </a:solidFill>
                <a:effectLst/>
                <a:latin typeface="Söhne"/>
              </a:rPr>
              <a:t>Since they often operate in a static manner and expect a more straightforward HTML structure.</a:t>
            </a:r>
          </a:p>
          <a:p>
            <a:pPr algn="l"/>
            <a:endParaRPr lang="en-US" sz="1050" b="0" i="0" dirty="0">
              <a:solidFill>
                <a:srgbClr val="D1D5DB"/>
              </a:solidFill>
              <a:effectLst/>
              <a:latin typeface="Söhne"/>
            </a:endParaRPr>
          </a:p>
          <a:p>
            <a:pPr algn="l"/>
            <a:r>
              <a:rPr lang="en-US" sz="1050" b="0" i="0" dirty="0">
                <a:solidFill>
                  <a:srgbClr val="D1D5DB"/>
                </a:solidFill>
                <a:effectLst/>
                <a:latin typeface="Söhne"/>
              </a:rPr>
              <a:t>Well </a:t>
            </a:r>
            <a:r>
              <a:rPr lang="en-US" sz="1050" b="0" i="0" dirty="0" err="1">
                <a:solidFill>
                  <a:srgbClr val="D1D5DB"/>
                </a:solidFill>
                <a:effectLst/>
                <a:latin typeface="Söhne"/>
              </a:rPr>
              <a:t>deepscan</a:t>
            </a:r>
            <a:r>
              <a:rPr lang="en-US" sz="1050" b="0" i="0" dirty="0">
                <a:solidFill>
                  <a:srgbClr val="D1D5DB"/>
                </a:solidFill>
                <a:effectLst/>
                <a:latin typeface="Söhne"/>
              </a:rPr>
              <a:t> technology  excels in analyzing and interpreting JavaScript, </a:t>
            </a:r>
          </a:p>
          <a:p>
            <a:pPr algn="l"/>
            <a:r>
              <a:rPr lang="en-US" sz="1050" b="0" i="0" dirty="0">
                <a:solidFill>
                  <a:srgbClr val="D1D5DB"/>
                </a:solidFill>
                <a:effectLst/>
                <a:latin typeface="Söhne"/>
              </a:rPr>
              <a:t>And is able to accurately detect vulnerabilities within single page applications and dynamically generated sites.</a:t>
            </a:r>
          </a:p>
          <a:p>
            <a:pPr algn="l"/>
            <a:r>
              <a:rPr lang="en-US" sz="1050" b="0" i="0" dirty="0">
                <a:solidFill>
                  <a:srgbClr val="D1D5DB"/>
                </a:solidFill>
                <a:effectLst/>
                <a:latin typeface="Söhne"/>
              </a:rPr>
              <a:t>And it doesn’t just </a:t>
            </a:r>
            <a:r>
              <a:rPr lang="en-US" sz="1400" b="0" i="0" dirty="0">
                <a:solidFill>
                  <a:srgbClr val="D1D5DB"/>
                </a:solidFill>
                <a:effectLst/>
                <a:latin typeface="Söhne"/>
              </a:rPr>
              <a:t>crawl blindly; </a:t>
            </a:r>
          </a:p>
          <a:p>
            <a:pPr algn="l"/>
            <a:r>
              <a:rPr lang="en-US" sz="1400" b="0" i="0" dirty="0">
                <a:solidFill>
                  <a:srgbClr val="D1D5DB"/>
                </a:solidFill>
                <a:effectLst/>
                <a:latin typeface="Söhne"/>
              </a:rPr>
              <a:t>it uses ai intelligence to comprehensively and systematically crawl of all parts of the application, including those hidden behind dynamic links or intricate user interactions.</a:t>
            </a:r>
            <a:endParaRPr lang="en-US" sz="1050" b="0" i="0" dirty="0">
              <a:solidFill>
                <a:srgbClr val="D1D5DB"/>
              </a:solidFill>
              <a:effectLst/>
              <a:latin typeface="Söhne"/>
            </a:endParaRPr>
          </a:p>
          <a:p>
            <a:pPr algn="l"/>
            <a:endParaRPr lang="en-US" sz="1050" b="0" i="0" dirty="0">
              <a:solidFill>
                <a:srgbClr val="D1D5DB"/>
              </a:solidFill>
              <a:effectLst/>
              <a:latin typeface="Söhne"/>
            </a:endParaRPr>
          </a:p>
          <a:p>
            <a:pPr algn="l"/>
            <a:r>
              <a:rPr lang="en-US" sz="1050" b="0" i="0" dirty="0">
                <a:solidFill>
                  <a:srgbClr val="D1D5DB"/>
                </a:solidFill>
                <a:effectLst/>
                <a:latin typeface="Söhne"/>
              </a:rPr>
              <a:t>Also, Many web applications require authentication for certain functionalities</a:t>
            </a:r>
          </a:p>
          <a:p>
            <a:pPr algn="l"/>
            <a:r>
              <a:rPr lang="en-US" sz="1400" b="0" i="0" dirty="0">
                <a:solidFill>
                  <a:srgbClr val="D1D5DB"/>
                </a:solidFill>
                <a:effectLst/>
                <a:latin typeface="Söhne"/>
              </a:rPr>
              <a:t>For example, an e-commerce platform might require users to log in to make a purchase.</a:t>
            </a:r>
          </a:p>
          <a:p>
            <a:pPr algn="l"/>
            <a:r>
              <a:rPr lang="en-US" sz="2000" b="0" i="0" dirty="0">
                <a:solidFill>
                  <a:srgbClr val="D1D5DB"/>
                </a:solidFill>
                <a:effectLst/>
                <a:latin typeface="Söhne"/>
              </a:rPr>
              <a:t>Well, Traditional scanners often struggle with handling authenticated sessions, </a:t>
            </a:r>
          </a:p>
          <a:p>
            <a:pPr algn="l"/>
            <a:r>
              <a:rPr lang="en-US" sz="2000" b="0" i="0" dirty="0">
                <a:solidFill>
                  <a:srgbClr val="D1D5DB"/>
                </a:solidFill>
                <a:effectLst/>
                <a:latin typeface="Söhne"/>
              </a:rPr>
              <a:t>as they might not be able to navigate through </a:t>
            </a:r>
          </a:p>
          <a:p>
            <a:pPr algn="l"/>
            <a:r>
              <a:rPr lang="en-US" sz="2000" b="0" i="0" dirty="0">
                <a:solidFill>
                  <a:srgbClr val="D1D5DB"/>
                </a:solidFill>
                <a:effectLst/>
                <a:latin typeface="Söhne"/>
              </a:rPr>
              <a:t>login forms, </a:t>
            </a:r>
          </a:p>
          <a:p>
            <a:pPr algn="l"/>
            <a:r>
              <a:rPr lang="en-US" sz="2000" b="0" i="0" dirty="0">
                <a:solidFill>
                  <a:srgbClr val="D1D5DB"/>
                </a:solidFill>
                <a:effectLst/>
                <a:latin typeface="Söhne"/>
              </a:rPr>
              <a:t>maintain session states, </a:t>
            </a:r>
          </a:p>
          <a:p>
            <a:pPr algn="l"/>
            <a:endParaRPr lang="en-US" sz="2000" b="0" i="0" dirty="0">
              <a:solidFill>
                <a:srgbClr val="D1D5DB"/>
              </a:solidFill>
              <a:effectLst/>
              <a:latin typeface="Söhne"/>
            </a:endParaRPr>
          </a:p>
          <a:p>
            <a:pPr algn="l"/>
            <a:r>
              <a:rPr lang="en-US" sz="2000" b="0" i="0" dirty="0">
                <a:solidFill>
                  <a:srgbClr val="D1D5DB"/>
                </a:solidFill>
                <a:effectLst/>
                <a:latin typeface="Söhne"/>
              </a:rPr>
              <a:t> c</a:t>
            </a:r>
            <a:endParaRPr lang="en-US" sz="1400" b="0" i="0" dirty="0">
              <a:solidFill>
                <a:srgbClr val="D1D5DB"/>
              </a:solidFill>
              <a:effectLst/>
              <a:latin typeface="Söhne"/>
            </a:endParaRPr>
          </a:p>
          <a:p>
            <a:pPr algn="l"/>
            <a:r>
              <a:rPr lang="en-US" sz="1050" b="0" i="0" dirty="0">
                <a:solidFill>
                  <a:srgbClr val="D1D5DB"/>
                </a:solidFill>
                <a:effectLst/>
                <a:latin typeface="Söhne"/>
              </a:rPr>
              <a:t>but, </a:t>
            </a:r>
            <a:r>
              <a:rPr lang="en-US" sz="1050" b="0" i="0" dirty="0" err="1">
                <a:solidFill>
                  <a:srgbClr val="D1D5DB"/>
                </a:solidFill>
                <a:effectLst/>
                <a:latin typeface="Söhne"/>
              </a:rPr>
              <a:t>DeepScan</a:t>
            </a:r>
            <a:r>
              <a:rPr lang="en-US" sz="1050" b="0" i="0" dirty="0">
                <a:solidFill>
                  <a:srgbClr val="D1D5DB"/>
                </a:solidFill>
                <a:effectLst/>
                <a:latin typeface="Söhne"/>
              </a:rPr>
              <a:t> can handle these sessions intelligently, </a:t>
            </a:r>
          </a:p>
          <a:p>
            <a:pPr algn="l"/>
            <a:r>
              <a:rPr lang="en-US" sz="1050" b="0" i="0" dirty="0">
                <a:solidFill>
                  <a:srgbClr val="D1D5DB"/>
                </a:solidFill>
                <a:effectLst/>
                <a:latin typeface="Söhne"/>
              </a:rPr>
              <a:t>And allow for authenticated scans that mirror real-world scenarios</a:t>
            </a:r>
          </a:p>
          <a:p>
            <a:pPr marL="0" indent="0" algn="l">
              <a:buFont typeface="Arial" panose="020B0604020202020204" pitchFamily="34" charset="0"/>
              <a:buNone/>
            </a:pPr>
            <a:r>
              <a:rPr lang="en-US" sz="1050" b="0" i="0" dirty="0">
                <a:solidFill>
                  <a:srgbClr val="D1D5DB"/>
                </a:solidFill>
                <a:effectLst/>
                <a:latin typeface="Söhne"/>
              </a:rPr>
              <a:t>For example, it can </a:t>
            </a:r>
            <a:r>
              <a:rPr lang="en-US" sz="800" b="0" i="0" dirty="0" err="1">
                <a:solidFill>
                  <a:srgbClr val="D1D5DB"/>
                </a:solidFill>
                <a:effectLst/>
                <a:latin typeface="Söhne"/>
              </a:rPr>
              <a:t>Handg</a:t>
            </a:r>
            <a:r>
              <a:rPr lang="en-US" sz="800" b="0" i="0" dirty="0">
                <a:solidFill>
                  <a:srgbClr val="D1D5DB"/>
                </a:solidFill>
                <a:effectLst/>
                <a:latin typeface="Söhne"/>
              </a:rPr>
              <a:t> the login process, </a:t>
            </a:r>
          </a:p>
          <a:p>
            <a:pPr marL="0" indent="0" algn="l">
              <a:buFont typeface="Arial" panose="020B0604020202020204" pitchFamily="34" charset="0"/>
              <a:buNone/>
            </a:pPr>
            <a:r>
              <a:rPr lang="en-US" sz="800" b="0" i="0" dirty="0">
                <a:solidFill>
                  <a:srgbClr val="D1D5DB"/>
                </a:solidFill>
                <a:effectLst/>
                <a:latin typeface="Söhne"/>
              </a:rPr>
              <a:t>Manage session cookies, </a:t>
            </a:r>
          </a:p>
          <a:p>
            <a:pPr marL="0" indent="0" algn="l">
              <a:buFont typeface="Arial" panose="020B0604020202020204" pitchFamily="34" charset="0"/>
              <a:buNone/>
            </a:pPr>
            <a:r>
              <a:rPr lang="en-US" sz="800" b="0" i="0" dirty="0">
                <a:solidFill>
                  <a:srgbClr val="D1D5DB"/>
                </a:solidFill>
                <a:effectLst/>
                <a:latin typeface="Söhne"/>
              </a:rPr>
              <a:t>and then navigate through the  authenticated areas</a:t>
            </a:r>
          </a:p>
          <a:p>
            <a:pPr marL="0" indent="0" algn="l">
              <a:buFont typeface="Arial" panose="020B0604020202020204" pitchFamily="34" charset="0"/>
              <a:buNone/>
            </a:pPr>
            <a:endParaRPr lang="en-US" sz="800" b="0" i="0" dirty="0">
              <a:solidFill>
                <a:srgbClr val="D1D5DB"/>
              </a:solidFill>
              <a:effectLst/>
              <a:latin typeface="Söhne"/>
            </a:endParaRPr>
          </a:p>
          <a:p>
            <a:pPr marL="0" indent="0" algn="l">
              <a:buFont typeface="Arial" panose="020B0604020202020204" pitchFamily="34" charset="0"/>
              <a:buNone/>
            </a:pPr>
            <a:r>
              <a:rPr lang="en-US" sz="800" b="0" i="0" dirty="0">
                <a:solidFill>
                  <a:srgbClr val="D1D5DB"/>
                </a:solidFill>
                <a:effectLst/>
                <a:latin typeface="Söhne"/>
              </a:rPr>
              <a:t>But its more than just a crawler, it also interacts with the application.</a:t>
            </a:r>
          </a:p>
          <a:p>
            <a:pPr marL="0" indent="0" algn="l">
              <a:buFont typeface="Arial" panose="020B0604020202020204" pitchFamily="34" charset="0"/>
              <a:buNone/>
            </a:pPr>
            <a:r>
              <a:rPr lang="en-US" sz="800" b="0" i="0" dirty="0">
                <a:solidFill>
                  <a:srgbClr val="D1D5DB"/>
                </a:solidFill>
                <a:effectLst/>
                <a:latin typeface="Söhne"/>
              </a:rPr>
              <a:t>This includes submitting forms and clicking buttons.</a:t>
            </a:r>
          </a:p>
          <a:p>
            <a:pPr marL="0" indent="0" algn="l">
              <a:buFont typeface="Arial" panose="020B0604020202020204" pitchFamily="34" charset="0"/>
              <a:buNone/>
            </a:pPr>
            <a:r>
              <a:rPr lang="en-US" sz="800" b="0" i="0" dirty="0">
                <a:solidFill>
                  <a:srgbClr val="D1D5DB"/>
                </a:solidFill>
                <a:effectLst/>
                <a:latin typeface="Söhne"/>
              </a:rPr>
              <a:t>Its this ability to replicate real user interactions that makes it so well regarded for its accuracy</a:t>
            </a:r>
            <a:endParaRPr lang="en-US" sz="1050" b="0" i="0" dirty="0">
              <a:solidFill>
                <a:srgbClr val="D1D5DB"/>
              </a:solidFill>
              <a:effectLst/>
              <a:latin typeface="Söhne"/>
            </a:endParaRPr>
          </a:p>
          <a:p>
            <a:pPr algn="l"/>
            <a:endParaRPr lang="en-US" sz="1050" b="0" i="0" dirty="0">
              <a:solidFill>
                <a:srgbClr val="D1D5DB"/>
              </a:solidFill>
              <a:effectLst/>
              <a:latin typeface="Söhne"/>
            </a:endParaRPr>
          </a:p>
          <a:p>
            <a:pPr algn="l"/>
            <a:endParaRPr lang="en-US" sz="1050" b="0" i="0" dirty="0">
              <a:solidFill>
                <a:srgbClr val="D1D5DB"/>
              </a:solidFill>
              <a:effectLst/>
              <a:latin typeface="Söhne"/>
            </a:endParaRPr>
          </a:p>
          <a:p>
            <a:pPr algn="l"/>
            <a:r>
              <a:rPr lang="en-US" sz="1050" b="0" i="0" dirty="0">
                <a:solidFill>
                  <a:srgbClr val="D1D5DB"/>
                </a:solidFill>
                <a:effectLst/>
                <a:latin typeface="Söhne"/>
              </a:rPr>
              <a:t>And lastly, </a:t>
            </a:r>
            <a:r>
              <a:rPr lang="en-US" sz="1050" b="0" i="0" dirty="0" err="1">
                <a:solidFill>
                  <a:srgbClr val="D1D5DB"/>
                </a:solidFill>
                <a:effectLst/>
                <a:latin typeface="Söhne"/>
              </a:rPr>
              <a:t>DeepScan</a:t>
            </a:r>
            <a:r>
              <a:rPr lang="en-US" sz="1050" b="0" i="0" dirty="0">
                <a:solidFill>
                  <a:srgbClr val="D1D5DB"/>
                </a:solidFill>
                <a:effectLst/>
                <a:latin typeface="Söhne"/>
              </a:rPr>
              <a:t> can detect something called </a:t>
            </a:r>
            <a:r>
              <a:rPr lang="en-US" sz="1400" b="0" i="0" dirty="0">
                <a:solidFill>
                  <a:srgbClr val="D1D5DB"/>
                </a:solidFill>
                <a:effectLst/>
                <a:latin typeface="Söhne"/>
              </a:rPr>
              <a:t>out-of-band vulnerabilities, </a:t>
            </a:r>
          </a:p>
          <a:p>
            <a:pPr algn="l"/>
            <a:r>
              <a:rPr lang="en-US" sz="1400" b="0" i="0" dirty="0">
                <a:solidFill>
                  <a:srgbClr val="D1D5DB"/>
                </a:solidFill>
                <a:effectLst/>
                <a:latin typeface="Söhne"/>
              </a:rPr>
              <a:t>Which are a class of vulnerabilities that might not manifest immediately but have delayed or indirect impacts. </a:t>
            </a:r>
          </a:p>
          <a:p>
            <a:pPr algn="l"/>
            <a:r>
              <a:rPr lang="en-US" sz="1400" b="0" i="0" dirty="0">
                <a:solidFill>
                  <a:srgbClr val="D1D5DB"/>
                </a:solidFill>
                <a:effectLst/>
                <a:latin typeface="Söhne"/>
              </a:rPr>
              <a:t>And it might do this by injecting payloads that, when triggered by the application, communicate with an external server controlled by the scanner. </a:t>
            </a:r>
          </a:p>
          <a:p>
            <a:pPr algn="l"/>
            <a:r>
              <a:rPr lang="en-US" sz="1400" b="0" i="0" dirty="0">
                <a:solidFill>
                  <a:srgbClr val="D1D5DB"/>
                </a:solidFill>
                <a:effectLst/>
                <a:latin typeface="Söhne"/>
              </a:rPr>
              <a:t>So By carefully analyzing the timing and nature of these interactions, </a:t>
            </a:r>
          </a:p>
          <a:p>
            <a:pPr algn="l"/>
            <a:r>
              <a:rPr lang="en-US" sz="1400" b="0" i="0" dirty="0" err="1">
                <a:solidFill>
                  <a:srgbClr val="D1D5DB"/>
                </a:solidFill>
                <a:effectLst/>
                <a:latin typeface="Söhne"/>
              </a:rPr>
              <a:t>DeepScan</a:t>
            </a:r>
            <a:r>
              <a:rPr lang="en-US" sz="1400" b="0" i="0" dirty="0">
                <a:solidFill>
                  <a:srgbClr val="D1D5DB"/>
                </a:solidFill>
                <a:effectLst/>
                <a:latin typeface="Söhne"/>
              </a:rPr>
              <a:t> can detect vulnerabilities that might not be immediately apparent but have potential delayed or indirect consequences.</a:t>
            </a:r>
            <a:endParaRPr lang="en-US" sz="1050" b="0" i="0" dirty="0">
              <a:solidFill>
                <a:srgbClr val="D1D5DB"/>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err="1">
                <a:solidFill>
                  <a:srgbClr val="ECECF1"/>
                </a:solidFill>
                <a:effectLst/>
                <a:latin typeface="Söhne"/>
              </a:rPr>
              <a:t>AppSpider</a:t>
            </a:r>
            <a:r>
              <a:rPr lang="en-US" sz="800" b="0" i="0" dirty="0">
                <a:solidFill>
                  <a:srgbClr val="ECECF1"/>
                </a:solidFill>
                <a:effectLst/>
                <a:latin typeface="Söhne"/>
              </a:rPr>
              <a:t> provides a comprehensive overview of security but leans towards developer-friendliness where </a:t>
            </a:r>
            <a:r>
              <a:rPr lang="en-US" sz="800" b="0" i="0" dirty="0" err="1">
                <a:solidFill>
                  <a:srgbClr val="ECECF1"/>
                </a:solidFill>
                <a:effectLst/>
                <a:latin typeface="Söhne"/>
              </a:rPr>
              <a:t>Acunetix</a:t>
            </a:r>
            <a:r>
              <a:rPr lang="en-US" sz="800" b="0" i="0" dirty="0">
                <a:solidFill>
                  <a:srgbClr val="ECECF1"/>
                </a:solidFill>
                <a:effectLst/>
                <a:latin typeface="Söhne"/>
              </a:rPr>
              <a:t> excels in automation, integration, and detailed reporting, so it’s a popular choice for not only security teams, but also developers. </a:t>
            </a:r>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160115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11/30/2023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11/30/2023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11/30/2023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11/30/2023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Scanning and </a:t>
            </a:r>
            <a:br>
              <a:rPr lang="en-US" sz="5000" dirty="0"/>
            </a:br>
            <a:r>
              <a:rPr lang="en-US" sz="5000" dirty="0"/>
              <a:t>Vulnerability Assessment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Challenges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64566436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28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fontScale="77500" lnSpcReduction="20000"/>
          </a:bodyPr>
          <a:lstStyle/>
          <a:p>
            <a:pPr marL="0" indent="0" algn="ctr">
              <a:buNone/>
            </a:pPr>
            <a:r>
              <a:rPr lang="en-US" sz="2000" dirty="0">
                <a:solidFill>
                  <a:schemeClr val="accent1">
                    <a:lumMod val="50000"/>
                  </a:schemeClr>
                </a:solidFill>
              </a:rPr>
              <a:t>Imagine there is a ‘Strong AI’ tool, is designed to scan a system for potential security issues within legal and ethical boundaries. However, the AI tool, acting autonomously, decides to exploit a known vulnerability in a critical system to gather more information. This action, though achieving its legal and ethical goal of finding weaknesses, used unethical means to do so, as it violates the PT principle of not causing harm. The ethical breach occurs because the AI tool autonomously chose an action that goes beyond the agreed-upon legal and ethical boundaries set by the pentester.</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In such a case, who should be held accountable for these actions?</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What mechanisms could be put in place to ensure clear lines of responsibility?</a:t>
            </a:r>
          </a:p>
        </p:txBody>
      </p:sp>
    </p:spTree>
    <p:extLst>
      <p:ext uri="{BB962C8B-B14F-4D97-AF65-F5344CB8AC3E}">
        <p14:creationId xmlns:p14="http://schemas.microsoft.com/office/powerpoint/2010/main" val="270261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a:xfrm>
            <a:off x="2541140" y="2481992"/>
            <a:ext cx="7109719" cy="4047427"/>
          </a:xfrm>
        </p:spPr>
        <p:txBody>
          <a:bodyPr>
            <a:normAutofit/>
          </a:bodyPr>
          <a:lstStyle/>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Alami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Hadi and 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Bahadili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"2nd International Conference on the Applications of Information Technology in Developing Renewable Energy Processes &amp; Systems (IT-DREPS)," in 2nd International Conference on the Applications of Information Technology in Developing Renewable Energy Processes &amp; Systems (IT-DREPS), Amman, 2017.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P.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Engebretson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The Basics of Hacking and Penetration Testing, A. Ward, Ed., Waltham, MA : Elsevier Inc, 2011.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Hoffmann, "Simulated Penetration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Testing:From</a:t>
            </a:r>
            <a:r>
              <a:rPr lang="en-US" sz="900" kern="100" dirty="0">
                <a:solidFill>
                  <a:schemeClr val="tx1">
                    <a:lumMod val="85000"/>
                  </a:schemeClr>
                </a:solidFill>
                <a:effectLst/>
                <a:ea typeface="Calibri" panose="020F0502020204030204" pitchFamily="34" charset="0"/>
                <a:cs typeface="Times New Roman" panose="02020603050405020304" pitchFamily="18" charset="0"/>
              </a:rPr>
              <a:t> “Dijkstra” to “Turing Test++”," in International Conference on Automated Planning and Scheduling364,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Saarbrücken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2015.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M. Ortega, Mastering Python for Networking and Security, 2 ed.,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Boricha</a:t>
            </a:r>
            <a:r>
              <a:rPr lang="en-US" sz="900" kern="100" dirty="0">
                <a:solidFill>
                  <a:schemeClr val="tx1">
                    <a:lumMod val="85000"/>
                  </a:schemeClr>
                </a:solidFill>
                <a:effectLst/>
                <a:ea typeface="Calibri" panose="020F0502020204030204" pitchFamily="34" charset="0"/>
                <a:cs typeface="Times New Roman" panose="02020603050405020304" pitchFamily="18" charset="0"/>
              </a:rPr>
              <a:t>, Ed., Birmingham: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Packt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Publishing,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N. Singh,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Meherhomji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B.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Chandavarkar</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"Automated versus Manual Approach of Web Application Penetration Testing," International Conference on Computing, Communication and Networking Technologies (ICCCNT), pp. 1-6, July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Y.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Stefinko</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Piskozub</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Banakh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"Manual and automated penetration testing. Benefits and drawbacks. Modern tendency," International Conference on Modern Problems of Radio Engineering, Telecommunications and Computer Science (TCSET), pp. 488-491, February 2013.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G. Stone, D. Talbert and W. Eberle, "Using AI/Machine Learning for Reconnaissance Activities During Network Penetration Testing," in International Conference on Cyber Warfare and Security, 2021.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S. Watts , Penetration Testing: Practical Introduction &amp; Tutorials, 2022. </a:t>
            </a: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r>
              <a:rPr lang="en-US" dirty="0">
                <a:solidFill>
                  <a:schemeClr val="accent1">
                    <a:lumMod val="75000"/>
                  </a:schemeClr>
                </a:solidFill>
              </a:rPr>
              <a:t>Scanning</a:t>
            </a:r>
          </a:p>
          <a:p>
            <a:pPr lvl="1"/>
            <a:r>
              <a:rPr lang="en-US" dirty="0">
                <a:solidFill>
                  <a:schemeClr val="accent1">
                    <a:lumMod val="75000"/>
                  </a:schemeClr>
                </a:solidFill>
              </a:rPr>
              <a:t>Actively Testing Identified Entry Points</a:t>
            </a:r>
          </a:p>
          <a:p>
            <a:pPr lvl="1"/>
            <a:r>
              <a:rPr lang="en-US" dirty="0">
                <a:solidFill>
                  <a:schemeClr val="accent1">
                    <a:lumMod val="75000"/>
                  </a:schemeClr>
                </a:solidFill>
              </a:rPr>
              <a:t>Evaluating Susceptibility To Exploits </a:t>
            </a:r>
          </a:p>
          <a:p>
            <a:pPr lvl="1"/>
            <a:r>
              <a:rPr lang="en-US" dirty="0">
                <a:solidFill>
                  <a:schemeClr val="accent1">
                    <a:lumMod val="75000"/>
                  </a:schemeClr>
                </a:solidFill>
              </a:rPr>
              <a:t>Gain Insights Into Severity And Potential Impact</a:t>
            </a:r>
          </a:p>
          <a:p>
            <a:r>
              <a:rPr lang="en-US" dirty="0">
                <a:solidFill>
                  <a:schemeClr val="accent5">
                    <a:lumMod val="60000"/>
                    <a:lumOff val="40000"/>
                  </a:schemeClr>
                </a:solidFill>
              </a:rPr>
              <a:t>Exploitation</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7074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5650850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49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 Methods in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413900499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607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Current Methods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Time-consuming and Resource-Intensive</a:t>
            </a:r>
          </a:p>
          <a:p>
            <a:pPr>
              <a:spcBef>
                <a:spcPts val="1800"/>
              </a:spcBef>
            </a:pPr>
            <a:r>
              <a:rPr lang="en-US" dirty="0"/>
              <a:t>Manual Management of Vulnerability/ Attack Databases</a:t>
            </a:r>
          </a:p>
          <a:p>
            <a:pPr lvl="1"/>
            <a:r>
              <a:rPr lang="en-US" dirty="0"/>
              <a:t>Common Vulnerabilities and Exposures (CVE)</a:t>
            </a:r>
          </a:p>
          <a:p>
            <a:pPr lvl="1"/>
            <a:r>
              <a:rPr lang="en-US" dirty="0"/>
              <a:t>National Vulnerability Database (NVD)</a:t>
            </a:r>
          </a:p>
          <a:p>
            <a:pPr>
              <a:spcBef>
                <a:spcPts val="1800"/>
              </a:spcBef>
            </a:pPr>
            <a:r>
              <a:rPr lang="en-US" dirty="0"/>
              <a:t>Requires Manual Code Updates </a:t>
            </a:r>
          </a:p>
          <a:p>
            <a:pPr>
              <a:spcBef>
                <a:spcPts val="1800"/>
              </a:spcBef>
            </a:pPr>
            <a:r>
              <a:rPr lang="en-US" dirty="0"/>
              <a:t>Limited Scalability</a:t>
            </a:r>
          </a:p>
          <a:p>
            <a:pPr>
              <a:spcBef>
                <a:spcPts val="1800"/>
              </a:spcBef>
            </a:pPr>
            <a:r>
              <a:rPr lang="en-US" dirty="0"/>
              <a:t>Potential for Human Error</a:t>
            </a:r>
          </a:p>
        </p:txBody>
      </p:sp>
    </p:spTree>
    <p:extLst>
      <p:ext uri="{BB962C8B-B14F-4D97-AF65-F5344CB8AC3E}">
        <p14:creationId xmlns:p14="http://schemas.microsoft.com/office/powerpoint/2010/main" val="122335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AI and ML </a:t>
            </a:r>
            <a:br>
              <a:rPr lang="en-US" sz="2300" dirty="0">
                <a:solidFill>
                  <a:srgbClr val="FFFFFF"/>
                </a:solidFill>
              </a:rPr>
            </a:br>
            <a:r>
              <a:rPr lang="en-US" sz="2300" dirty="0">
                <a:solidFill>
                  <a:srgbClr val="FFFFFF"/>
                </a:solidFill>
              </a:rPr>
              <a:t>in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Learns from Previous Data and Experiences</a:t>
            </a:r>
          </a:p>
          <a:p>
            <a:r>
              <a:rPr lang="en-US" dirty="0"/>
              <a:t>Fast, Standard Process</a:t>
            </a:r>
          </a:p>
          <a:p>
            <a:r>
              <a:rPr lang="en-US" dirty="0"/>
              <a:t>Automatic Management Of Vulnerability and Attack Databases</a:t>
            </a:r>
          </a:p>
          <a:p>
            <a:r>
              <a:rPr lang="en-US" dirty="0"/>
              <a:t>Adapts to Diverse Architectures Seamlessly</a:t>
            </a:r>
          </a:p>
          <a:p>
            <a:r>
              <a:rPr lang="en-US" dirty="0"/>
              <a:t>Scalable </a:t>
            </a:r>
          </a:p>
          <a:p>
            <a:r>
              <a:rPr lang="en-US" dirty="0"/>
              <a:t>Reduced Human Error Risk</a:t>
            </a:r>
          </a:p>
        </p:txBody>
      </p:sp>
    </p:spTree>
    <p:extLst>
      <p:ext uri="{BB962C8B-B14F-4D97-AF65-F5344CB8AC3E}">
        <p14:creationId xmlns:p14="http://schemas.microsoft.com/office/powerpoint/2010/main" val="15886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Network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and Mapping the Infrastructure of a Target</a:t>
            </a:r>
          </a:p>
          <a:p>
            <a:r>
              <a:rPr lang="en-US" dirty="0"/>
              <a:t>Improvements</a:t>
            </a:r>
          </a:p>
          <a:p>
            <a:pPr lvl="1"/>
            <a:r>
              <a:rPr lang="en-US" dirty="0"/>
              <a:t>Faster Discovery</a:t>
            </a:r>
          </a:p>
          <a:p>
            <a:pPr lvl="1"/>
            <a:r>
              <a:rPr lang="en-US" dirty="0"/>
              <a:t>Adaptive</a:t>
            </a:r>
          </a:p>
          <a:p>
            <a:pPr lvl="1"/>
            <a:r>
              <a:rPr lang="en-US" dirty="0"/>
              <a:t>Accurate</a:t>
            </a:r>
          </a:p>
          <a:p>
            <a:r>
              <a:rPr lang="en-US" dirty="0"/>
              <a:t>Dark Trace</a:t>
            </a:r>
          </a:p>
        </p:txBody>
      </p:sp>
    </p:spTree>
    <p:extLst>
      <p:ext uri="{BB962C8B-B14F-4D97-AF65-F5344CB8AC3E}">
        <p14:creationId xmlns:p14="http://schemas.microsoft.com/office/powerpoint/2010/main" val="414510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Vulnerability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Potential Entry Points </a:t>
            </a:r>
          </a:p>
          <a:p>
            <a:r>
              <a:rPr lang="en-US" dirty="0"/>
              <a:t>Improvements</a:t>
            </a:r>
          </a:p>
          <a:p>
            <a:pPr lvl="1"/>
            <a:r>
              <a:rPr lang="en-US" dirty="0"/>
              <a:t>Prioritization</a:t>
            </a:r>
          </a:p>
          <a:p>
            <a:pPr lvl="1"/>
            <a:r>
              <a:rPr lang="en-US" dirty="0"/>
              <a:t>Adaptive</a:t>
            </a:r>
          </a:p>
          <a:p>
            <a:pPr lvl="1"/>
            <a:r>
              <a:rPr lang="en-US" dirty="0"/>
              <a:t>Automation</a:t>
            </a:r>
          </a:p>
          <a:p>
            <a:r>
              <a:rPr lang="en-US" dirty="0"/>
              <a:t>Shodan</a:t>
            </a:r>
          </a:p>
          <a:p>
            <a:r>
              <a:rPr lang="en-US" dirty="0"/>
              <a:t>Nmap Scripting Engine (NSE)</a:t>
            </a:r>
          </a:p>
        </p:txBody>
      </p:sp>
    </p:spTree>
    <p:extLst>
      <p:ext uri="{BB962C8B-B14F-4D97-AF65-F5344CB8AC3E}">
        <p14:creationId xmlns:p14="http://schemas.microsoft.com/office/powerpoint/2010/main" val="221428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Web Application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Vulnerabilities in Code/ Configurations of Web Applications</a:t>
            </a:r>
          </a:p>
          <a:p>
            <a:r>
              <a:rPr lang="en-US" dirty="0"/>
              <a:t>Improvements</a:t>
            </a:r>
          </a:p>
          <a:p>
            <a:pPr lvl="1"/>
            <a:r>
              <a:rPr lang="en-US" dirty="0"/>
              <a:t>Enhanced Detection</a:t>
            </a:r>
          </a:p>
          <a:p>
            <a:pPr lvl="1"/>
            <a:r>
              <a:rPr lang="en-US" dirty="0"/>
              <a:t>Behavioral Analysis</a:t>
            </a:r>
          </a:p>
          <a:p>
            <a:pPr lvl="1"/>
            <a:r>
              <a:rPr lang="en-US" dirty="0"/>
              <a:t>Continuous Improvement</a:t>
            </a:r>
          </a:p>
          <a:p>
            <a:r>
              <a:rPr lang="en-US" dirty="0" err="1"/>
              <a:t>AppSpider</a:t>
            </a:r>
            <a:r>
              <a:rPr lang="en-US" dirty="0"/>
              <a:t> </a:t>
            </a:r>
          </a:p>
          <a:p>
            <a:r>
              <a:rPr lang="en-US" dirty="0" err="1"/>
              <a:t>Acunetix</a:t>
            </a:r>
            <a:r>
              <a:rPr lang="en-US" dirty="0"/>
              <a:t> </a:t>
            </a:r>
          </a:p>
        </p:txBody>
      </p:sp>
    </p:spTree>
    <p:extLst>
      <p:ext uri="{BB962C8B-B14F-4D97-AF65-F5344CB8AC3E}">
        <p14:creationId xmlns:p14="http://schemas.microsoft.com/office/powerpoint/2010/main" val="1141025997"/>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3153</TotalTime>
  <Words>11083</Words>
  <Application>Microsoft Office PowerPoint</Application>
  <PresentationFormat>Widescreen</PresentationFormat>
  <Paragraphs>1267</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Gill Sans MT</vt:lpstr>
      <vt:lpstr>Noto Serif</vt:lpstr>
      <vt:lpstr>Public Sans</vt:lpstr>
      <vt:lpstr>Roboto</vt:lpstr>
      <vt:lpstr>Söhne</vt:lpstr>
      <vt:lpstr>splunk_data_sans</vt:lpstr>
      <vt:lpstr>Times New Roman</vt:lpstr>
      <vt:lpstr>Parcel</vt:lpstr>
      <vt:lpstr>Scanning and  Vulnerability Assessment with  ML and AI</vt:lpstr>
      <vt:lpstr>Phase 2: Scanning</vt:lpstr>
      <vt:lpstr>Phase 2: Scanning</vt:lpstr>
      <vt:lpstr>“Manual” Methods in Scanning</vt:lpstr>
      <vt:lpstr>Limitations of Current Methods</vt:lpstr>
      <vt:lpstr>AI and ML  in Scanning</vt:lpstr>
      <vt:lpstr>Network Scanning</vt:lpstr>
      <vt:lpstr>Vulnerability Scanning</vt:lpstr>
      <vt:lpstr>Web Application  Scanning</vt:lpstr>
      <vt:lpstr>Challenges</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66</cp:revision>
  <dcterms:created xsi:type="dcterms:W3CDTF">2023-10-25T02:14:50Z</dcterms:created>
  <dcterms:modified xsi:type="dcterms:W3CDTF">2023-11-30T08:25:23Z</dcterms:modified>
</cp:coreProperties>
</file>