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8.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9.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5"/>
  </p:notesMasterIdLst>
  <p:sldIdLst>
    <p:sldId id="309" r:id="rId2"/>
    <p:sldId id="310" r:id="rId3"/>
    <p:sldId id="311" r:id="rId4"/>
    <p:sldId id="312" r:id="rId5"/>
    <p:sldId id="313" r:id="rId6"/>
    <p:sldId id="314" r:id="rId7"/>
    <p:sldId id="320" r:id="rId8"/>
    <p:sldId id="315" r:id="rId9"/>
    <p:sldId id="316" r:id="rId10"/>
    <p:sldId id="317" r:id="rId11"/>
    <p:sldId id="318" r:id="rId12"/>
    <p:sldId id="319" r:id="rId13"/>
    <p:sldId id="261"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4-1" id="{3EA7337F-CE0E-4D5E-A25A-473BFC9CE193}">
          <p14:sldIdLst>
            <p14:sldId id="309"/>
            <p14:sldId id="310"/>
            <p14:sldId id="311"/>
            <p14:sldId id="312"/>
            <p14:sldId id="313"/>
            <p14:sldId id="314"/>
            <p14:sldId id="320"/>
          </p14:sldIdLst>
        </p14:section>
        <p14:section name="4-2" id="{06E577B4-05D7-4A70-90DA-3C0D1FFA8790}">
          <p14:sldIdLst>
            <p14:sldId id="315"/>
            <p14:sldId id="316"/>
            <p14:sldId id="317"/>
            <p14:sldId id="318"/>
            <p14:sldId id="319"/>
            <p14:sldId id="261"/>
          </p14:sldIdLst>
        </p14:section>
      </p14:sectionLst>
    </p:ext>
    <p:ext uri="{EFAFB233-063F-42B5-8137-9DF3F51BA10A}">
      <p15:sldGuideLst xmlns:p15="http://schemas.microsoft.com/office/powerpoint/2012/main">
        <p15:guide id="1" orient="horz" pos="1848"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77C70"/>
    <a:srgbClr val="CEBEBB"/>
    <a:srgbClr val="696464"/>
    <a:srgbClr val="9BAFB5"/>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28177" autoAdjust="0"/>
  </p:normalViewPr>
  <p:slideViewPr>
    <p:cSldViewPr snapToGrid="0" showGuides="1">
      <p:cViewPr varScale="1">
        <p:scale>
          <a:sx n="27" d="100"/>
          <a:sy n="27" d="100"/>
        </p:scale>
        <p:origin x="2562" y="48"/>
      </p:cViewPr>
      <p:guideLst>
        <p:guide orient="horz" pos="1848"/>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1" Type="http://schemas.openxmlformats.org/officeDocument/2006/relationships/image" Target="../media/image1.png"/></Relationships>
</file>

<file path=ppt/diagrams/_rels/data2.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3.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ata6.xml.rels><?xml version="1.0" encoding="UTF-8" standalone="yes"?>
<Relationships xmlns="http://schemas.openxmlformats.org/package/2006/relationships"><Relationship Id="rId2" Type="http://schemas.openxmlformats.org/officeDocument/2006/relationships/image" Target="../media/image17.svg"/><Relationship Id="rId1" Type="http://schemas.openxmlformats.org/officeDocument/2006/relationships/image" Target="../media/image16.png"/></Relationships>
</file>

<file path=ppt/diagrams/_rels/drawing1.xml.rels><?xml version="1.0" encoding="UTF-8" standalone="yes"?>
<Relationships xmlns="http://schemas.openxmlformats.org/package/2006/relationships"><Relationship Id="rId1" Type="http://schemas.openxmlformats.org/officeDocument/2006/relationships/image" Target="../media/image1.png"/></Relationships>
</file>

<file path=ppt/diagrams/_rels/drawing2.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3.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6.xml.rels><?xml version="1.0" encoding="UTF-8" standalone="yes"?>
<Relationships xmlns="http://schemas.openxmlformats.org/package/2006/relationships"><Relationship Id="rId2" Type="http://schemas.openxmlformats.org/officeDocument/2006/relationships/image" Target="../media/image17.svg"/><Relationship Id="rId1" Type="http://schemas.openxmlformats.org/officeDocument/2006/relationships/image" Target="../media/image16.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4">
  <dgm:title val=""/>
  <dgm:desc val=""/>
  <dgm:catLst>
    <dgm:cat type="accent4" pri="11400"/>
  </dgm:catLst>
  <dgm:styleLbl name="node0">
    <dgm:fillClrLst meth="cycle">
      <a:schemeClr val="accent4">
        <a:shade val="60000"/>
      </a:schemeClr>
    </dgm:fillClrLst>
    <dgm:linClrLst meth="repeat">
      <a:schemeClr val="lt1"/>
    </dgm:linClrLst>
    <dgm:effectClrLst/>
    <dgm:txLinClrLst/>
    <dgm:txFillClrLst/>
    <dgm:txEffectClrLst/>
  </dgm:styleLbl>
  <dgm:styleLbl name="node1">
    <dgm:fillClrLst meth="cycle">
      <a:schemeClr val="accent4">
        <a:shade val="50000"/>
      </a:schemeClr>
      <a:schemeClr val="accent4">
        <a:tint val="55000"/>
      </a:schemeClr>
    </dgm:fillClrLst>
    <dgm:linClrLst meth="repeat">
      <a:schemeClr val="lt1"/>
    </dgm:linClrLst>
    <dgm:effectClrLst/>
    <dgm:txLinClrLst/>
    <dgm:txFillClrLst/>
    <dgm:txEffectClrLst/>
  </dgm:styleLbl>
  <dgm:styleLbl name="alignNode1">
    <dgm:fillClrLst meth="cycle">
      <a:schemeClr val="accent4">
        <a:shade val="50000"/>
      </a:schemeClr>
      <a:schemeClr val="accent4">
        <a:tint val="55000"/>
      </a:schemeClr>
    </dgm:fillClrLst>
    <dgm:linClrLst meth="cycle">
      <a:schemeClr val="accent4">
        <a:shade val="50000"/>
      </a:schemeClr>
      <a:schemeClr val="accent4">
        <a:tint val="55000"/>
      </a:schemeClr>
    </dgm:linClrLst>
    <dgm:effectClrLst/>
    <dgm:txLinClrLst/>
    <dgm:txFillClrLst/>
    <dgm:txEffectClrLst/>
  </dgm:styleLbl>
  <dgm:styleLbl name="lnNode1">
    <dgm:fillClrLst meth="cycle">
      <a:schemeClr val="accent4">
        <a:shade val="50000"/>
      </a:schemeClr>
      <a:schemeClr val="accent4">
        <a:tint val="55000"/>
      </a:schemeClr>
    </dgm:fillClrLst>
    <dgm:linClrLst meth="repeat">
      <a:schemeClr val="lt1"/>
    </dgm:linClrLst>
    <dgm:effectClrLst/>
    <dgm:txLinClrLst/>
    <dgm:txFillClrLst/>
    <dgm:txEffectClrLst/>
  </dgm:styleLbl>
  <dgm:styleLbl name="vennNode1">
    <dgm:fillClrLst meth="cycle">
      <a:schemeClr val="accent4">
        <a:shade val="80000"/>
        <a:alpha val="50000"/>
      </a:schemeClr>
      <a:schemeClr val="accent4">
        <a:tint val="50000"/>
        <a:alpha val="50000"/>
      </a:schemeClr>
    </dgm:fillClrLst>
    <dgm:linClrLst meth="repeat">
      <a:schemeClr val="lt1"/>
    </dgm:linClrLst>
    <dgm:effectClrLst/>
    <dgm:txLinClrLst/>
    <dgm:txFillClrLst/>
    <dgm:txEffectClrLst/>
  </dgm:styleLbl>
  <dgm:styleLbl name="node2">
    <dgm:fillClrLst>
      <a:schemeClr val="accent4">
        <a:shade val="80000"/>
      </a:schemeClr>
    </dgm:fillClrLst>
    <dgm:linClrLst meth="repeat">
      <a:schemeClr val="lt1"/>
    </dgm:linClrLst>
    <dgm:effectClrLst/>
    <dgm:txLinClrLst/>
    <dgm:txFillClrLst/>
    <dgm:txEffectClrLst/>
  </dgm:styleLbl>
  <dgm:styleLbl name="node3">
    <dgm:fillClrLst>
      <a:schemeClr val="accent4">
        <a:tint val="99000"/>
      </a:schemeClr>
    </dgm:fillClrLst>
    <dgm:linClrLst meth="repeat">
      <a:schemeClr val="lt1"/>
    </dgm:linClrLst>
    <dgm:effectClrLst/>
    <dgm:txLinClrLst/>
    <dgm:txFillClrLst/>
    <dgm:txEffectClrLst/>
  </dgm:styleLbl>
  <dgm:styleLbl name="node4">
    <dgm:fillClrLst>
      <a:schemeClr val="accent4">
        <a:tint val="70000"/>
      </a:schemeClr>
    </dgm:fillClrLst>
    <dgm:linClrLst meth="repeat">
      <a:schemeClr val="lt1"/>
    </dgm:linClrLst>
    <dgm:effectClrLst/>
    <dgm:txLinClrLst/>
    <dgm:txFillClrLst/>
    <dgm:txEffectClrLst/>
  </dgm:styleLbl>
  <dgm:styleLbl name="fg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fg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bg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sibTrans1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shade val="80000"/>
      </a:schemeClr>
    </dgm:fillClrLst>
    <dgm:linClrLst meth="repeat">
      <a:schemeClr val="lt1"/>
    </dgm:linClrLst>
    <dgm:effectClrLst/>
    <dgm:txLinClrLst/>
    <dgm:txFillClrLst/>
    <dgm:txEffectClrLst/>
  </dgm:styleLbl>
  <dgm:styleLbl name="asst1">
    <dgm:fillClrLst meth="repeat">
      <a:schemeClr val="accent4">
        <a:shade val="80000"/>
      </a:schemeClr>
    </dgm:fillClrLst>
    <dgm:linClrLst meth="repeat">
      <a:schemeClr val="lt1"/>
    </dgm:linClrLst>
    <dgm:effectClrLst/>
    <dgm:txLinClrLst/>
    <dgm:txFillClrLst/>
    <dgm:txEffectClrLst/>
  </dgm:styleLbl>
  <dgm:styleLbl name="asst2">
    <dgm:fillClrLst>
      <a:schemeClr val="accent4">
        <a:tint val="90000"/>
      </a:schemeClr>
    </dgm:fillClrLst>
    <dgm:linClrLst meth="repeat">
      <a:schemeClr val="lt1"/>
    </dgm:linClrLst>
    <dgm:effectClrLst/>
    <dgm:txLinClrLst/>
    <dgm:txFillClrLst/>
    <dgm:txEffectClrLst/>
  </dgm:styleLbl>
  <dgm:styleLbl name="asst3">
    <dgm:fillClrLst>
      <a:schemeClr val="accent4">
        <a:tint val="70000"/>
      </a:schemeClr>
    </dgm:fillClrLst>
    <dgm:linClrLst meth="repeat">
      <a:schemeClr val="lt1"/>
    </dgm:linClrLst>
    <dgm:effectClrLst/>
    <dgm:txLinClrLst/>
    <dgm:txFillClrLst/>
    <dgm:txEffectClrLst/>
  </dgm:styleLbl>
  <dgm:styleLbl name="asst4">
    <dgm:fillClrLst>
      <a:schemeClr val="accent4">
        <a:tint val="50000"/>
      </a:schemeClr>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shade val="80000"/>
      </a:schemeClr>
    </dgm:linClrLst>
    <dgm:effectClrLst/>
    <dgm:txLinClrLst/>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dk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4">
        <a:tint val="90000"/>
      </a:schemeClr>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4">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55000"/>
      </a:schemeClr>
    </dgm:fillClrLst>
    <dgm:linClrLst meth="repeat">
      <a:schemeClr val="accent4">
        <a:alpha val="90000"/>
        <a:tint val="55000"/>
      </a:schemeClr>
    </dgm:linClrLst>
    <dgm:effectClrLst/>
    <dgm:txLinClrLst/>
    <dgm:txFillClrLst meth="repeat">
      <a:schemeClr val="dk1"/>
    </dgm:txFillClrLst>
    <dgm:txEffectClrLst/>
  </dgm:styleLbl>
  <dgm:styleLbl name="alignAccFollowNode1">
    <dgm:fillClrLst meth="repeat">
      <a:schemeClr val="accent4">
        <a:alpha val="90000"/>
        <a:tint val="55000"/>
      </a:schemeClr>
    </dgm:fillClrLst>
    <dgm:linClrLst meth="repeat">
      <a:schemeClr val="accent4">
        <a:alpha val="90000"/>
        <a:tint val="55000"/>
      </a:schemeClr>
    </dgm:linClrLst>
    <dgm:effectClrLst/>
    <dgm:txLinClrLst/>
    <dgm:txFillClrLst meth="repeat">
      <a:schemeClr val="dk1"/>
    </dgm:txFillClrLst>
    <dgm:txEffectClrLst/>
  </dgm:styleLbl>
  <dgm:styleLbl name="bgAccFollowNode1">
    <dgm:fillClrLst meth="repeat">
      <a:schemeClr val="accent4">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50000"/>
      </a:schemeClr>
    </dgm:linClrLst>
    <dgm:effectClrLst/>
    <dgm:txLinClrLst/>
    <dgm:txFillClrLst meth="repeat">
      <a:schemeClr val="dk1"/>
    </dgm:txFillClrLst>
    <dgm:txEffectClrLst/>
  </dgm:styleLbl>
  <dgm:styleLbl name="bgShp">
    <dgm:fillClrLst meth="repeat">
      <a:schemeClr val="accent4">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55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4_4">
  <dgm:title val=""/>
  <dgm:desc val=""/>
  <dgm:catLst>
    <dgm:cat type="accent4" pri="11400"/>
  </dgm:catLst>
  <dgm:styleLbl name="node0">
    <dgm:fillClrLst meth="cycle">
      <a:schemeClr val="accent4">
        <a:shade val="60000"/>
      </a:schemeClr>
    </dgm:fillClrLst>
    <dgm:linClrLst meth="repeat">
      <a:schemeClr val="lt1"/>
    </dgm:linClrLst>
    <dgm:effectClrLst/>
    <dgm:txLinClrLst/>
    <dgm:txFillClrLst/>
    <dgm:txEffectClrLst/>
  </dgm:styleLbl>
  <dgm:styleLbl name="node1">
    <dgm:fillClrLst meth="cycle">
      <a:schemeClr val="accent4">
        <a:shade val="50000"/>
      </a:schemeClr>
      <a:schemeClr val="accent4">
        <a:tint val="55000"/>
      </a:schemeClr>
    </dgm:fillClrLst>
    <dgm:linClrLst meth="repeat">
      <a:schemeClr val="lt1"/>
    </dgm:linClrLst>
    <dgm:effectClrLst/>
    <dgm:txLinClrLst/>
    <dgm:txFillClrLst/>
    <dgm:txEffectClrLst/>
  </dgm:styleLbl>
  <dgm:styleLbl name="alignNode1">
    <dgm:fillClrLst meth="cycle">
      <a:schemeClr val="accent4">
        <a:shade val="50000"/>
      </a:schemeClr>
      <a:schemeClr val="accent4">
        <a:tint val="55000"/>
      </a:schemeClr>
    </dgm:fillClrLst>
    <dgm:linClrLst meth="cycle">
      <a:schemeClr val="accent4">
        <a:shade val="50000"/>
      </a:schemeClr>
      <a:schemeClr val="accent4">
        <a:tint val="55000"/>
      </a:schemeClr>
    </dgm:linClrLst>
    <dgm:effectClrLst/>
    <dgm:txLinClrLst/>
    <dgm:txFillClrLst/>
    <dgm:txEffectClrLst/>
  </dgm:styleLbl>
  <dgm:styleLbl name="lnNode1">
    <dgm:fillClrLst meth="cycle">
      <a:schemeClr val="accent4">
        <a:shade val="50000"/>
      </a:schemeClr>
      <a:schemeClr val="accent4">
        <a:tint val="55000"/>
      </a:schemeClr>
    </dgm:fillClrLst>
    <dgm:linClrLst meth="repeat">
      <a:schemeClr val="lt1"/>
    </dgm:linClrLst>
    <dgm:effectClrLst/>
    <dgm:txLinClrLst/>
    <dgm:txFillClrLst/>
    <dgm:txEffectClrLst/>
  </dgm:styleLbl>
  <dgm:styleLbl name="vennNode1">
    <dgm:fillClrLst meth="cycle">
      <a:schemeClr val="accent4">
        <a:shade val="80000"/>
        <a:alpha val="50000"/>
      </a:schemeClr>
      <a:schemeClr val="accent4">
        <a:tint val="50000"/>
        <a:alpha val="50000"/>
      </a:schemeClr>
    </dgm:fillClrLst>
    <dgm:linClrLst meth="repeat">
      <a:schemeClr val="lt1"/>
    </dgm:linClrLst>
    <dgm:effectClrLst/>
    <dgm:txLinClrLst/>
    <dgm:txFillClrLst/>
    <dgm:txEffectClrLst/>
  </dgm:styleLbl>
  <dgm:styleLbl name="node2">
    <dgm:fillClrLst>
      <a:schemeClr val="accent4">
        <a:shade val="80000"/>
      </a:schemeClr>
    </dgm:fillClrLst>
    <dgm:linClrLst meth="repeat">
      <a:schemeClr val="lt1"/>
    </dgm:linClrLst>
    <dgm:effectClrLst/>
    <dgm:txLinClrLst/>
    <dgm:txFillClrLst/>
    <dgm:txEffectClrLst/>
  </dgm:styleLbl>
  <dgm:styleLbl name="node3">
    <dgm:fillClrLst>
      <a:schemeClr val="accent4">
        <a:tint val="99000"/>
      </a:schemeClr>
    </dgm:fillClrLst>
    <dgm:linClrLst meth="repeat">
      <a:schemeClr val="lt1"/>
    </dgm:linClrLst>
    <dgm:effectClrLst/>
    <dgm:txLinClrLst/>
    <dgm:txFillClrLst/>
    <dgm:txEffectClrLst/>
  </dgm:styleLbl>
  <dgm:styleLbl name="node4">
    <dgm:fillClrLst>
      <a:schemeClr val="accent4">
        <a:tint val="70000"/>
      </a:schemeClr>
    </dgm:fillClrLst>
    <dgm:linClrLst meth="repeat">
      <a:schemeClr val="lt1"/>
    </dgm:linClrLst>
    <dgm:effectClrLst/>
    <dgm:txLinClrLst/>
    <dgm:txFillClrLst/>
    <dgm:txEffectClrLst/>
  </dgm:styleLbl>
  <dgm:styleLbl name="fg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fg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bg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sibTrans1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shade val="80000"/>
      </a:schemeClr>
    </dgm:fillClrLst>
    <dgm:linClrLst meth="repeat">
      <a:schemeClr val="lt1"/>
    </dgm:linClrLst>
    <dgm:effectClrLst/>
    <dgm:txLinClrLst/>
    <dgm:txFillClrLst/>
    <dgm:txEffectClrLst/>
  </dgm:styleLbl>
  <dgm:styleLbl name="asst1">
    <dgm:fillClrLst meth="repeat">
      <a:schemeClr val="accent4">
        <a:shade val="80000"/>
      </a:schemeClr>
    </dgm:fillClrLst>
    <dgm:linClrLst meth="repeat">
      <a:schemeClr val="lt1"/>
    </dgm:linClrLst>
    <dgm:effectClrLst/>
    <dgm:txLinClrLst/>
    <dgm:txFillClrLst/>
    <dgm:txEffectClrLst/>
  </dgm:styleLbl>
  <dgm:styleLbl name="asst2">
    <dgm:fillClrLst>
      <a:schemeClr val="accent4">
        <a:tint val="90000"/>
      </a:schemeClr>
    </dgm:fillClrLst>
    <dgm:linClrLst meth="repeat">
      <a:schemeClr val="lt1"/>
    </dgm:linClrLst>
    <dgm:effectClrLst/>
    <dgm:txLinClrLst/>
    <dgm:txFillClrLst/>
    <dgm:txEffectClrLst/>
  </dgm:styleLbl>
  <dgm:styleLbl name="asst3">
    <dgm:fillClrLst>
      <a:schemeClr val="accent4">
        <a:tint val="70000"/>
      </a:schemeClr>
    </dgm:fillClrLst>
    <dgm:linClrLst meth="repeat">
      <a:schemeClr val="lt1"/>
    </dgm:linClrLst>
    <dgm:effectClrLst/>
    <dgm:txLinClrLst/>
    <dgm:txFillClrLst/>
    <dgm:txEffectClrLst/>
  </dgm:styleLbl>
  <dgm:styleLbl name="asst4">
    <dgm:fillClrLst>
      <a:schemeClr val="accent4">
        <a:tint val="50000"/>
      </a:schemeClr>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shade val="80000"/>
      </a:schemeClr>
    </dgm:linClrLst>
    <dgm:effectClrLst/>
    <dgm:txLinClrLst/>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dk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4">
        <a:tint val="90000"/>
      </a:schemeClr>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4">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55000"/>
      </a:schemeClr>
    </dgm:fillClrLst>
    <dgm:linClrLst meth="repeat">
      <a:schemeClr val="accent4">
        <a:alpha val="90000"/>
        <a:tint val="55000"/>
      </a:schemeClr>
    </dgm:linClrLst>
    <dgm:effectClrLst/>
    <dgm:txLinClrLst/>
    <dgm:txFillClrLst meth="repeat">
      <a:schemeClr val="dk1"/>
    </dgm:txFillClrLst>
    <dgm:txEffectClrLst/>
  </dgm:styleLbl>
  <dgm:styleLbl name="alignAccFollowNode1">
    <dgm:fillClrLst meth="repeat">
      <a:schemeClr val="accent4">
        <a:alpha val="90000"/>
        <a:tint val="55000"/>
      </a:schemeClr>
    </dgm:fillClrLst>
    <dgm:linClrLst meth="repeat">
      <a:schemeClr val="accent4">
        <a:alpha val="90000"/>
        <a:tint val="55000"/>
      </a:schemeClr>
    </dgm:linClrLst>
    <dgm:effectClrLst/>
    <dgm:txLinClrLst/>
    <dgm:txFillClrLst meth="repeat">
      <a:schemeClr val="dk1"/>
    </dgm:txFillClrLst>
    <dgm:txEffectClrLst/>
  </dgm:styleLbl>
  <dgm:styleLbl name="bgAccFollowNode1">
    <dgm:fillClrLst meth="repeat">
      <a:schemeClr val="accent4">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50000"/>
      </a:schemeClr>
    </dgm:linClrLst>
    <dgm:effectClrLst/>
    <dgm:txLinClrLst/>
    <dgm:txFillClrLst meth="repeat">
      <a:schemeClr val="dk1"/>
    </dgm:txFillClrLst>
    <dgm:txEffectClrLst/>
  </dgm:styleLbl>
  <dgm:styleLbl name="bgShp">
    <dgm:fillClrLst meth="repeat">
      <a:schemeClr val="accent4">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55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4_4">
  <dgm:title val=""/>
  <dgm:desc val=""/>
  <dgm:catLst>
    <dgm:cat type="accent4" pri="11400"/>
  </dgm:catLst>
  <dgm:styleLbl name="node0">
    <dgm:fillClrLst meth="cycle">
      <a:schemeClr val="accent4">
        <a:shade val="60000"/>
      </a:schemeClr>
    </dgm:fillClrLst>
    <dgm:linClrLst meth="repeat">
      <a:schemeClr val="lt1"/>
    </dgm:linClrLst>
    <dgm:effectClrLst/>
    <dgm:txLinClrLst/>
    <dgm:txFillClrLst/>
    <dgm:txEffectClrLst/>
  </dgm:styleLbl>
  <dgm:styleLbl name="node1">
    <dgm:fillClrLst meth="cycle">
      <a:schemeClr val="accent4">
        <a:shade val="50000"/>
      </a:schemeClr>
      <a:schemeClr val="accent4">
        <a:tint val="55000"/>
      </a:schemeClr>
    </dgm:fillClrLst>
    <dgm:linClrLst meth="repeat">
      <a:schemeClr val="lt1"/>
    </dgm:linClrLst>
    <dgm:effectClrLst/>
    <dgm:txLinClrLst/>
    <dgm:txFillClrLst/>
    <dgm:txEffectClrLst/>
  </dgm:styleLbl>
  <dgm:styleLbl name="alignNode1">
    <dgm:fillClrLst meth="cycle">
      <a:schemeClr val="accent4">
        <a:shade val="50000"/>
      </a:schemeClr>
      <a:schemeClr val="accent4">
        <a:tint val="55000"/>
      </a:schemeClr>
    </dgm:fillClrLst>
    <dgm:linClrLst meth="cycle">
      <a:schemeClr val="accent4">
        <a:shade val="50000"/>
      </a:schemeClr>
      <a:schemeClr val="accent4">
        <a:tint val="55000"/>
      </a:schemeClr>
    </dgm:linClrLst>
    <dgm:effectClrLst/>
    <dgm:txLinClrLst/>
    <dgm:txFillClrLst/>
    <dgm:txEffectClrLst/>
  </dgm:styleLbl>
  <dgm:styleLbl name="lnNode1">
    <dgm:fillClrLst meth="cycle">
      <a:schemeClr val="accent4">
        <a:shade val="50000"/>
      </a:schemeClr>
      <a:schemeClr val="accent4">
        <a:tint val="55000"/>
      </a:schemeClr>
    </dgm:fillClrLst>
    <dgm:linClrLst meth="repeat">
      <a:schemeClr val="lt1"/>
    </dgm:linClrLst>
    <dgm:effectClrLst/>
    <dgm:txLinClrLst/>
    <dgm:txFillClrLst/>
    <dgm:txEffectClrLst/>
  </dgm:styleLbl>
  <dgm:styleLbl name="vennNode1">
    <dgm:fillClrLst meth="cycle">
      <a:schemeClr val="accent4">
        <a:shade val="80000"/>
        <a:alpha val="50000"/>
      </a:schemeClr>
      <a:schemeClr val="accent4">
        <a:tint val="50000"/>
        <a:alpha val="50000"/>
      </a:schemeClr>
    </dgm:fillClrLst>
    <dgm:linClrLst meth="repeat">
      <a:schemeClr val="lt1"/>
    </dgm:linClrLst>
    <dgm:effectClrLst/>
    <dgm:txLinClrLst/>
    <dgm:txFillClrLst/>
    <dgm:txEffectClrLst/>
  </dgm:styleLbl>
  <dgm:styleLbl name="node2">
    <dgm:fillClrLst>
      <a:schemeClr val="accent4">
        <a:shade val="80000"/>
      </a:schemeClr>
    </dgm:fillClrLst>
    <dgm:linClrLst meth="repeat">
      <a:schemeClr val="lt1"/>
    </dgm:linClrLst>
    <dgm:effectClrLst/>
    <dgm:txLinClrLst/>
    <dgm:txFillClrLst/>
    <dgm:txEffectClrLst/>
  </dgm:styleLbl>
  <dgm:styleLbl name="node3">
    <dgm:fillClrLst>
      <a:schemeClr val="accent4">
        <a:tint val="99000"/>
      </a:schemeClr>
    </dgm:fillClrLst>
    <dgm:linClrLst meth="repeat">
      <a:schemeClr val="lt1"/>
    </dgm:linClrLst>
    <dgm:effectClrLst/>
    <dgm:txLinClrLst/>
    <dgm:txFillClrLst/>
    <dgm:txEffectClrLst/>
  </dgm:styleLbl>
  <dgm:styleLbl name="node4">
    <dgm:fillClrLst>
      <a:schemeClr val="accent4">
        <a:tint val="70000"/>
      </a:schemeClr>
    </dgm:fillClrLst>
    <dgm:linClrLst meth="repeat">
      <a:schemeClr val="lt1"/>
    </dgm:linClrLst>
    <dgm:effectClrLst/>
    <dgm:txLinClrLst/>
    <dgm:txFillClrLst/>
    <dgm:txEffectClrLst/>
  </dgm:styleLbl>
  <dgm:styleLbl name="fg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fg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bg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sibTrans1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shade val="80000"/>
      </a:schemeClr>
    </dgm:fillClrLst>
    <dgm:linClrLst meth="repeat">
      <a:schemeClr val="lt1"/>
    </dgm:linClrLst>
    <dgm:effectClrLst/>
    <dgm:txLinClrLst/>
    <dgm:txFillClrLst/>
    <dgm:txEffectClrLst/>
  </dgm:styleLbl>
  <dgm:styleLbl name="asst1">
    <dgm:fillClrLst meth="repeat">
      <a:schemeClr val="accent4">
        <a:shade val="80000"/>
      </a:schemeClr>
    </dgm:fillClrLst>
    <dgm:linClrLst meth="repeat">
      <a:schemeClr val="lt1"/>
    </dgm:linClrLst>
    <dgm:effectClrLst/>
    <dgm:txLinClrLst/>
    <dgm:txFillClrLst/>
    <dgm:txEffectClrLst/>
  </dgm:styleLbl>
  <dgm:styleLbl name="asst2">
    <dgm:fillClrLst>
      <a:schemeClr val="accent4">
        <a:tint val="90000"/>
      </a:schemeClr>
    </dgm:fillClrLst>
    <dgm:linClrLst meth="repeat">
      <a:schemeClr val="lt1"/>
    </dgm:linClrLst>
    <dgm:effectClrLst/>
    <dgm:txLinClrLst/>
    <dgm:txFillClrLst/>
    <dgm:txEffectClrLst/>
  </dgm:styleLbl>
  <dgm:styleLbl name="asst3">
    <dgm:fillClrLst>
      <a:schemeClr val="accent4">
        <a:tint val="70000"/>
      </a:schemeClr>
    </dgm:fillClrLst>
    <dgm:linClrLst meth="repeat">
      <a:schemeClr val="lt1"/>
    </dgm:linClrLst>
    <dgm:effectClrLst/>
    <dgm:txLinClrLst/>
    <dgm:txFillClrLst/>
    <dgm:txEffectClrLst/>
  </dgm:styleLbl>
  <dgm:styleLbl name="asst4">
    <dgm:fillClrLst>
      <a:schemeClr val="accent4">
        <a:tint val="50000"/>
      </a:schemeClr>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shade val="80000"/>
      </a:schemeClr>
    </dgm:linClrLst>
    <dgm:effectClrLst/>
    <dgm:txLinClrLst/>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dk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4">
        <a:tint val="90000"/>
      </a:schemeClr>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4">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55000"/>
      </a:schemeClr>
    </dgm:fillClrLst>
    <dgm:linClrLst meth="repeat">
      <a:schemeClr val="accent4">
        <a:alpha val="90000"/>
        <a:tint val="55000"/>
      </a:schemeClr>
    </dgm:linClrLst>
    <dgm:effectClrLst/>
    <dgm:txLinClrLst/>
    <dgm:txFillClrLst meth="repeat">
      <a:schemeClr val="dk1"/>
    </dgm:txFillClrLst>
    <dgm:txEffectClrLst/>
  </dgm:styleLbl>
  <dgm:styleLbl name="alignAccFollowNode1">
    <dgm:fillClrLst meth="repeat">
      <a:schemeClr val="accent4">
        <a:alpha val="90000"/>
        <a:tint val="55000"/>
      </a:schemeClr>
    </dgm:fillClrLst>
    <dgm:linClrLst meth="repeat">
      <a:schemeClr val="accent4">
        <a:alpha val="90000"/>
        <a:tint val="55000"/>
      </a:schemeClr>
    </dgm:linClrLst>
    <dgm:effectClrLst/>
    <dgm:txLinClrLst/>
    <dgm:txFillClrLst meth="repeat">
      <a:schemeClr val="dk1"/>
    </dgm:txFillClrLst>
    <dgm:txEffectClrLst/>
  </dgm:styleLbl>
  <dgm:styleLbl name="bgAccFollowNode1">
    <dgm:fillClrLst meth="repeat">
      <a:schemeClr val="accent4">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50000"/>
      </a:schemeClr>
    </dgm:linClrLst>
    <dgm:effectClrLst/>
    <dgm:txLinClrLst/>
    <dgm:txFillClrLst meth="repeat">
      <a:schemeClr val="dk1"/>
    </dgm:txFillClrLst>
    <dgm:txEffectClrLst/>
  </dgm:styleLbl>
  <dgm:styleLbl name="bgShp">
    <dgm:fillClrLst meth="repeat">
      <a:schemeClr val="accent4">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55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4_4">
  <dgm:title val=""/>
  <dgm:desc val=""/>
  <dgm:catLst>
    <dgm:cat type="accent4" pri="11400"/>
  </dgm:catLst>
  <dgm:styleLbl name="node0">
    <dgm:fillClrLst meth="cycle">
      <a:schemeClr val="accent4">
        <a:shade val="60000"/>
      </a:schemeClr>
    </dgm:fillClrLst>
    <dgm:linClrLst meth="repeat">
      <a:schemeClr val="lt1"/>
    </dgm:linClrLst>
    <dgm:effectClrLst/>
    <dgm:txLinClrLst/>
    <dgm:txFillClrLst/>
    <dgm:txEffectClrLst/>
  </dgm:styleLbl>
  <dgm:styleLbl name="node1">
    <dgm:fillClrLst meth="cycle">
      <a:schemeClr val="accent4">
        <a:shade val="50000"/>
      </a:schemeClr>
      <a:schemeClr val="accent4">
        <a:tint val="55000"/>
      </a:schemeClr>
    </dgm:fillClrLst>
    <dgm:linClrLst meth="repeat">
      <a:schemeClr val="lt1"/>
    </dgm:linClrLst>
    <dgm:effectClrLst/>
    <dgm:txLinClrLst/>
    <dgm:txFillClrLst/>
    <dgm:txEffectClrLst/>
  </dgm:styleLbl>
  <dgm:styleLbl name="alignNode1">
    <dgm:fillClrLst meth="cycle">
      <a:schemeClr val="accent4">
        <a:shade val="50000"/>
      </a:schemeClr>
      <a:schemeClr val="accent4">
        <a:tint val="55000"/>
      </a:schemeClr>
    </dgm:fillClrLst>
    <dgm:linClrLst meth="cycle">
      <a:schemeClr val="accent4">
        <a:shade val="50000"/>
      </a:schemeClr>
      <a:schemeClr val="accent4">
        <a:tint val="55000"/>
      </a:schemeClr>
    </dgm:linClrLst>
    <dgm:effectClrLst/>
    <dgm:txLinClrLst/>
    <dgm:txFillClrLst/>
    <dgm:txEffectClrLst/>
  </dgm:styleLbl>
  <dgm:styleLbl name="lnNode1">
    <dgm:fillClrLst meth="cycle">
      <a:schemeClr val="accent4">
        <a:shade val="50000"/>
      </a:schemeClr>
      <a:schemeClr val="accent4">
        <a:tint val="55000"/>
      </a:schemeClr>
    </dgm:fillClrLst>
    <dgm:linClrLst meth="repeat">
      <a:schemeClr val="lt1"/>
    </dgm:linClrLst>
    <dgm:effectClrLst/>
    <dgm:txLinClrLst/>
    <dgm:txFillClrLst/>
    <dgm:txEffectClrLst/>
  </dgm:styleLbl>
  <dgm:styleLbl name="vennNode1">
    <dgm:fillClrLst meth="cycle">
      <a:schemeClr val="accent4">
        <a:shade val="80000"/>
        <a:alpha val="50000"/>
      </a:schemeClr>
      <a:schemeClr val="accent4">
        <a:tint val="50000"/>
        <a:alpha val="50000"/>
      </a:schemeClr>
    </dgm:fillClrLst>
    <dgm:linClrLst meth="repeat">
      <a:schemeClr val="lt1"/>
    </dgm:linClrLst>
    <dgm:effectClrLst/>
    <dgm:txLinClrLst/>
    <dgm:txFillClrLst/>
    <dgm:txEffectClrLst/>
  </dgm:styleLbl>
  <dgm:styleLbl name="node2">
    <dgm:fillClrLst>
      <a:schemeClr val="accent4">
        <a:shade val="80000"/>
      </a:schemeClr>
    </dgm:fillClrLst>
    <dgm:linClrLst meth="repeat">
      <a:schemeClr val="lt1"/>
    </dgm:linClrLst>
    <dgm:effectClrLst/>
    <dgm:txLinClrLst/>
    <dgm:txFillClrLst/>
    <dgm:txEffectClrLst/>
  </dgm:styleLbl>
  <dgm:styleLbl name="node3">
    <dgm:fillClrLst>
      <a:schemeClr val="accent4">
        <a:tint val="99000"/>
      </a:schemeClr>
    </dgm:fillClrLst>
    <dgm:linClrLst meth="repeat">
      <a:schemeClr val="lt1"/>
    </dgm:linClrLst>
    <dgm:effectClrLst/>
    <dgm:txLinClrLst/>
    <dgm:txFillClrLst/>
    <dgm:txEffectClrLst/>
  </dgm:styleLbl>
  <dgm:styleLbl name="node4">
    <dgm:fillClrLst>
      <a:schemeClr val="accent4">
        <a:tint val="70000"/>
      </a:schemeClr>
    </dgm:fillClrLst>
    <dgm:linClrLst meth="repeat">
      <a:schemeClr val="lt1"/>
    </dgm:linClrLst>
    <dgm:effectClrLst/>
    <dgm:txLinClrLst/>
    <dgm:txFillClrLst/>
    <dgm:txEffectClrLst/>
  </dgm:styleLbl>
  <dgm:styleLbl name="fg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fg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bg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sibTrans1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shade val="80000"/>
      </a:schemeClr>
    </dgm:fillClrLst>
    <dgm:linClrLst meth="repeat">
      <a:schemeClr val="lt1"/>
    </dgm:linClrLst>
    <dgm:effectClrLst/>
    <dgm:txLinClrLst/>
    <dgm:txFillClrLst/>
    <dgm:txEffectClrLst/>
  </dgm:styleLbl>
  <dgm:styleLbl name="asst1">
    <dgm:fillClrLst meth="repeat">
      <a:schemeClr val="accent4">
        <a:shade val="80000"/>
      </a:schemeClr>
    </dgm:fillClrLst>
    <dgm:linClrLst meth="repeat">
      <a:schemeClr val="lt1"/>
    </dgm:linClrLst>
    <dgm:effectClrLst/>
    <dgm:txLinClrLst/>
    <dgm:txFillClrLst/>
    <dgm:txEffectClrLst/>
  </dgm:styleLbl>
  <dgm:styleLbl name="asst2">
    <dgm:fillClrLst>
      <a:schemeClr val="accent4">
        <a:tint val="90000"/>
      </a:schemeClr>
    </dgm:fillClrLst>
    <dgm:linClrLst meth="repeat">
      <a:schemeClr val="lt1"/>
    </dgm:linClrLst>
    <dgm:effectClrLst/>
    <dgm:txLinClrLst/>
    <dgm:txFillClrLst/>
    <dgm:txEffectClrLst/>
  </dgm:styleLbl>
  <dgm:styleLbl name="asst3">
    <dgm:fillClrLst>
      <a:schemeClr val="accent4">
        <a:tint val="70000"/>
      </a:schemeClr>
    </dgm:fillClrLst>
    <dgm:linClrLst meth="repeat">
      <a:schemeClr val="lt1"/>
    </dgm:linClrLst>
    <dgm:effectClrLst/>
    <dgm:txLinClrLst/>
    <dgm:txFillClrLst/>
    <dgm:txEffectClrLst/>
  </dgm:styleLbl>
  <dgm:styleLbl name="asst4">
    <dgm:fillClrLst>
      <a:schemeClr val="accent4">
        <a:tint val="50000"/>
      </a:schemeClr>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shade val="80000"/>
      </a:schemeClr>
    </dgm:linClrLst>
    <dgm:effectClrLst/>
    <dgm:txLinClrLst/>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dk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4">
        <a:tint val="90000"/>
      </a:schemeClr>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4">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55000"/>
      </a:schemeClr>
    </dgm:fillClrLst>
    <dgm:linClrLst meth="repeat">
      <a:schemeClr val="accent4">
        <a:alpha val="90000"/>
        <a:tint val="55000"/>
      </a:schemeClr>
    </dgm:linClrLst>
    <dgm:effectClrLst/>
    <dgm:txLinClrLst/>
    <dgm:txFillClrLst meth="repeat">
      <a:schemeClr val="dk1"/>
    </dgm:txFillClrLst>
    <dgm:txEffectClrLst/>
  </dgm:styleLbl>
  <dgm:styleLbl name="alignAccFollowNode1">
    <dgm:fillClrLst meth="repeat">
      <a:schemeClr val="accent4">
        <a:alpha val="90000"/>
        <a:tint val="55000"/>
      </a:schemeClr>
    </dgm:fillClrLst>
    <dgm:linClrLst meth="repeat">
      <a:schemeClr val="accent4">
        <a:alpha val="90000"/>
        <a:tint val="55000"/>
      </a:schemeClr>
    </dgm:linClrLst>
    <dgm:effectClrLst/>
    <dgm:txLinClrLst/>
    <dgm:txFillClrLst meth="repeat">
      <a:schemeClr val="dk1"/>
    </dgm:txFillClrLst>
    <dgm:txEffectClrLst/>
  </dgm:styleLbl>
  <dgm:styleLbl name="bgAccFollowNode1">
    <dgm:fillClrLst meth="repeat">
      <a:schemeClr val="accent4">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50000"/>
      </a:schemeClr>
    </dgm:linClrLst>
    <dgm:effectClrLst/>
    <dgm:txLinClrLst/>
    <dgm:txFillClrLst meth="repeat">
      <a:schemeClr val="dk1"/>
    </dgm:txFillClrLst>
    <dgm:txEffectClrLst/>
  </dgm:styleLbl>
  <dgm:styleLbl name="bgShp">
    <dgm:fillClrLst meth="repeat">
      <a:schemeClr val="accent4">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55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FFBD50A-E983-4A09-A8EC-C77684012D05}" type="doc">
      <dgm:prSet loTypeId="urn:microsoft.com/office/officeart/2009/3/layout/SnapshotPictureList" loCatId="picture" qsTypeId="urn:microsoft.com/office/officeart/2005/8/quickstyle/simple1" qsCatId="simple" csTypeId="urn:microsoft.com/office/officeart/2005/8/colors/accent1_2" csCatId="accent1" phldr="1"/>
      <dgm:spPr/>
      <dgm:t>
        <a:bodyPr/>
        <a:lstStyle/>
        <a:p>
          <a:endParaRPr lang="en-US"/>
        </a:p>
      </dgm:t>
    </dgm:pt>
    <dgm:pt modelId="{0ED697B7-1E0C-49B1-86AF-2760E0932F02}">
      <dgm:prSet/>
      <dgm:spPr/>
      <dgm:t>
        <a:bodyPr/>
        <a:lstStyle/>
        <a:p>
          <a:r>
            <a:rPr lang="en-US" dirty="0"/>
            <a:t>Metasploit</a:t>
          </a:r>
        </a:p>
      </dgm:t>
    </dgm:pt>
    <dgm:pt modelId="{A528A4FE-3B3F-4598-86A1-1EFC8E439DBC}" type="parTrans" cxnId="{1C30B4AA-83EB-4850-B88D-B3C0AAB7A1C0}">
      <dgm:prSet/>
      <dgm:spPr/>
      <dgm:t>
        <a:bodyPr/>
        <a:lstStyle/>
        <a:p>
          <a:endParaRPr lang="en-US"/>
        </a:p>
      </dgm:t>
    </dgm:pt>
    <dgm:pt modelId="{0F682D89-440F-489C-BC37-6664DDCCAB39}" type="sibTrans" cxnId="{1C30B4AA-83EB-4850-B88D-B3C0AAB7A1C0}">
      <dgm:prSet/>
      <dgm:spPr/>
      <dgm:t>
        <a:bodyPr/>
        <a:lstStyle/>
        <a:p>
          <a:endParaRPr lang="en-US"/>
        </a:p>
      </dgm:t>
    </dgm:pt>
    <dgm:pt modelId="{2C76B7E7-4055-4DE5-B52B-6C092E317A95}">
      <dgm:prSet/>
      <dgm:spPr/>
      <dgm:t>
        <a:bodyPr/>
        <a:lstStyle/>
        <a:p>
          <a:r>
            <a:rPr lang="en-US" dirty="0"/>
            <a:t>docs.metasploit.com</a:t>
          </a:r>
        </a:p>
      </dgm:t>
    </dgm:pt>
    <dgm:pt modelId="{E0351599-0699-4685-AC75-DA1E58BC1CE1}" type="parTrans" cxnId="{117553C3-4A4A-4F5D-80A6-7B7BACEC0B3A}">
      <dgm:prSet/>
      <dgm:spPr/>
      <dgm:t>
        <a:bodyPr/>
        <a:lstStyle/>
        <a:p>
          <a:endParaRPr lang="en-US"/>
        </a:p>
      </dgm:t>
    </dgm:pt>
    <dgm:pt modelId="{639FF383-4986-45A5-9BB0-2A6006BC84D9}" type="sibTrans" cxnId="{117553C3-4A4A-4F5D-80A6-7B7BACEC0B3A}">
      <dgm:prSet/>
      <dgm:spPr/>
      <dgm:t>
        <a:bodyPr/>
        <a:lstStyle/>
        <a:p>
          <a:endParaRPr lang="en-US"/>
        </a:p>
      </dgm:t>
    </dgm:pt>
    <dgm:pt modelId="{5FC9EDCF-6586-43C9-ADEB-A17E748F5912}">
      <dgm:prSet/>
      <dgm:spPr/>
      <dgm:t>
        <a:bodyPr/>
        <a:lstStyle/>
        <a:p>
          <a:r>
            <a:rPr lang="en-US" dirty="0"/>
            <a:t>docs.rapid7.com/Metasploit</a:t>
          </a:r>
        </a:p>
        <a:p>
          <a:endParaRPr lang="en-US" dirty="0"/>
        </a:p>
      </dgm:t>
    </dgm:pt>
    <dgm:pt modelId="{C177C543-4D38-48D3-82A1-5CAC74255407}" type="parTrans" cxnId="{5DD2A8B9-C8AA-46E4-AC3C-C0C055F1FD01}">
      <dgm:prSet/>
      <dgm:spPr/>
      <dgm:t>
        <a:bodyPr/>
        <a:lstStyle/>
        <a:p>
          <a:endParaRPr lang="en-US"/>
        </a:p>
      </dgm:t>
    </dgm:pt>
    <dgm:pt modelId="{29B93B65-FE3B-4A71-8A2A-2CE1C7CE5499}" type="sibTrans" cxnId="{5DD2A8B9-C8AA-46E4-AC3C-C0C055F1FD01}">
      <dgm:prSet/>
      <dgm:spPr/>
      <dgm:t>
        <a:bodyPr/>
        <a:lstStyle/>
        <a:p>
          <a:endParaRPr lang="en-US"/>
        </a:p>
      </dgm:t>
    </dgm:pt>
    <dgm:pt modelId="{427A7EAC-EDB4-4AD7-A531-E783E8E72AF1}">
      <dgm:prSet/>
      <dgm:spPr/>
      <dgm:t>
        <a:bodyPr/>
        <a:lstStyle/>
        <a:p>
          <a:r>
            <a:rPr lang="en-US" dirty="0"/>
            <a:t>tutorialspoint.com/</a:t>
          </a:r>
          <a:r>
            <a:rPr lang="en-US" dirty="0" err="1"/>
            <a:t>metasploit</a:t>
          </a:r>
          <a:r>
            <a:rPr lang="en-US" dirty="0"/>
            <a:t>/</a:t>
          </a:r>
        </a:p>
      </dgm:t>
    </dgm:pt>
    <dgm:pt modelId="{40EAC9B4-6E59-4415-8DC2-C8195D85F27B}" type="parTrans" cxnId="{9BD125FC-74B3-4790-92F6-BE5519B31CF4}">
      <dgm:prSet/>
      <dgm:spPr/>
      <dgm:t>
        <a:bodyPr/>
        <a:lstStyle/>
        <a:p>
          <a:endParaRPr lang="en-US"/>
        </a:p>
      </dgm:t>
    </dgm:pt>
    <dgm:pt modelId="{6340FBB7-3559-46B3-A56F-67DC147E78F5}" type="sibTrans" cxnId="{9BD125FC-74B3-4790-92F6-BE5519B31CF4}">
      <dgm:prSet/>
      <dgm:spPr/>
      <dgm:t>
        <a:bodyPr/>
        <a:lstStyle/>
        <a:p>
          <a:endParaRPr lang="en-US"/>
        </a:p>
      </dgm:t>
    </dgm:pt>
    <dgm:pt modelId="{38E6C250-EBC8-4D49-8B8D-2E2B743BA50C}">
      <dgm:prSet/>
      <dgm:spPr/>
      <dgm:t>
        <a:bodyPr/>
        <a:lstStyle/>
        <a:p>
          <a:r>
            <a:rPr lang="en-US" dirty="0"/>
            <a:t>geeksforgeeks.org/what-is-</a:t>
          </a:r>
          <a:r>
            <a:rPr lang="en-US" dirty="0" err="1"/>
            <a:t>metasploit</a:t>
          </a:r>
          <a:r>
            <a:rPr lang="en-US" dirty="0"/>
            <a:t>/</a:t>
          </a:r>
        </a:p>
        <a:p>
          <a:endParaRPr lang="en-US" dirty="0"/>
        </a:p>
      </dgm:t>
    </dgm:pt>
    <dgm:pt modelId="{104FFA41-79ED-4CB3-8FB6-3205D85F1782}" type="parTrans" cxnId="{399DCBA9-D735-4520-9FAA-BFC53A57628E}">
      <dgm:prSet/>
      <dgm:spPr/>
      <dgm:t>
        <a:bodyPr/>
        <a:lstStyle/>
        <a:p>
          <a:endParaRPr lang="en-US"/>
        </a:p>
      </dgm:t>
    </dgm:pt>
    <dgm:pt modelId="{6930393A-B669-4D8E-9BB9-1C785A94E382}" type="sibTrans" cxnId="{399DCBA9-D735-4520-9FAA-BFC53A57628E}">
      <dgm:prSet/>
      <dgm:spPr/>
      <dgm:t>
        <a:bodyPr/>
        <a:lstStyle/>
        <a:p>
          <a:endParaRPr lang="en-US"/>
        </a:p>
      </dgm:t>
    </dgm:pt>
    <dgm:pt modelId="{3ABAD6ED-EFD4-4F47-B9C7-960D33F7D6D7}">
      <dgm:prSet/>
      <dgm:spPr/>
      <dgm:t>
        <a:bodyPr/>
        <a:lstStyle/>
        <a:p>
          <a:r>
            <a:rPr lang="en-US" dirty="0"/>
            <a:t>tryhackme.com/room/</a:t>
          </a:r>
          <a:r>
            <a:rPr lang="en-US" dirty="0" err="1"/>
            <a:t>metasploitintro</a:t>
          </a:r>
          <a:endParaRPr lang="en-US" dirty="0"/>
        </a:p>
      </dgm:t>
    </dgm:pt>
    <dgm:pt modelId="{A0C70FF0-1F5A-4ABF-AE92-97B15CAF50A6}" type="parTrans" cxnId="{3CB4778E-24DB-4FBB-A98C-AF7FC6704D3C}">
      <dgm:prSet/>
      <dgm:spPr/>
      <dgm:t>
        <a:bodyPr/>
        <a:lstStyle/>
        <a:p>
          <a:endParaRPr lang="en-US"/>
        </a:p>
      </dgm:t>
    </dgm:pt>
    <dgm:pt modelId="{E31924F7-3BD2-40A6-936D-FF37875D4C4F}" type="sibTrans" cxnId="{3CB4778E-24DB-4FBB-A98C-AF7FC6704D3C}">
      <dgm:prSet/>
      <dgm:spPr/>
      <dgm:t>
        <a:bodyPr/>
        <a:lstStyle/>
        <a:p>
          <a:endParaRPr lang="en-US"/>
        </a:p>
      </dgm:t>
    </dgm:pt>
    <dgm:pt modelId="{2C460A43-8838-4C74-8586-2E3A199ABF1F}" type="pres">
      <dgm:prSet presAssocID="{2FFBD50A-E983-4A09-A8EC-C77684012D05}" presName="Name0" presStyleCnt="0">
        <dgm:presLayoutVars>
          <dgm:chMax/>
          <dgm:chPref/>
          <dgm:dir/>
          <dgm:animLvl val="lvl"/>
        </dgm:presLayoutVars>
      </dgm:prSet>
      <dgm:spPr/>
    </dgm:pt>
    <dgm:pt modelId="{F8A8BDDB-569E-411C-AD0E-558EB20FFD65}" type="pres">
      <dgm:prSet presAssocID="{0ED697B7-1E0C-49B1-86AF-2760E0932F02}" presName="composite" presStyleCnt="0"/>
      <dgm:spPr/>
    </dgm:pt>
    <dgm:pt modelId="{1EFE79CE-4EF9-4C8F-A36B-B2C42E019B1F}" type="pres">
      <dgm:prSet presAssocID="{0ED697B7-1E0C-49B1-86AF-2760E0932F02}" presName="ParentAccentShape" presStyleLbl="trBgShp" presStyleIdx="0" presStyleCnt="2" custScaleX="94017"/>
      <dgm:spPr/>
    </dgm:pt>
    <dgm:pt modelId="{8806F2E1-807F-4BC0-B27F-6C1421E17765}" type="pres">
      <dgm:prSet presAssocID="{0ED697B7-1E0C-49B1-86AF-2760E0932F02}" presName="ParentText" presStyleLbl="revTx" presStyleIdx="0" presStyleCnt="2">
        <dgm:presLayoutVars>
          <dgm:chMax val="1"/>
          <dgm:chPref val="1"/>
          <dgm:bulletEnabled val="1"/>
        </dgm:presLayoutVars>
      </dgm:prSet>
      <dgm:spPr/>
    </dgm:pt>
    <dgm:pt modelId="{0DC219A8-CDE0-45A2-870F-0D5768FD0F90}" type="pres">
      <dgm:prSet presAssocID="{0ED697B7-1E0C-49B1-86AF-2760E0932F02}" presName="ChildText" presStyleLbl="revTx" presStyleIdx="1" presStyleCnt="2" custScaleX="122809">
        <dgm:presLayoutVars>
          <dgm:chMax val="0"/>
          <dgm:chPref val="0"/>
        </dgm:presLayoutVars>
      </dgm:prSet>
      <dgm:spPr/>
    </dgm:pt>
    <dgm:pt modelId="{869CFE0C-A876-4FDB-ABE7-D445BF8623DA}" type="pres">
      <dgm:prSet presAssocID="{0ED697B7-1E0C-49B1-86AF-2760E0932F02}" presName="ChildAccentShape" presStyleLbl="trBgShp" presStyleIdx="1" presStyleCnt="2"/>
      <dgm:spPr/>
    </dgm:pt>
    <dgm:pt modelId="{60952C76-D52B-4824-B796-EF55F8DCBFF1}" type="pres">
      <dgm:prSet presAssocID="{0ED697B7-1E0C-49B1-86AF-2760E0932F02}" presName="Image" presStyleLbl="alignImgPlace1" presStyleIdx="0" presStyleCnt="1" custScaleX="85792" custScaleY="114634"/>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Lst>
  <dgm:cxnLst>
    <dgm:cxn modelId="{4EA97D00-DB8D-48C8-8CA8-9A4B523A50D0}" type="presOf" srcId="{38E6C250-EBC8-4D49-8B8D-2E2B743BA50C}" destId="{0DC219A8-CDE0-45A2-870F-0D5768FD0F90}" srcOrd="0" destOrd="3" presId="urn:microsoft.com/office/officeart/2009/3/layout/SnapshotPictureList"/>
    <dgm:cxn modelId="{D3B22B07-31FA-4DEE-9E6B-364E3F7DED8F}" type="presOf" srcId="{5FC9EDCF-6586-43C9-ADEB-A17E748F5912}" destId="{0DC219A8-CDE0-45A2-870F-0D5768FD0F90}" srcOrd="0" destOrd="1" presId="urn:microsoft.com/office/officeart/2009/3/layout/SnapshotPictureList"/>
    <dgm:cxn modelId="{F70FBB07-9F99-4059-A2F0-83E4E887CD00}" type="presOf" srcId="{3ABAD6ED-EFD4-4F47-B9C7-960D33F7D6D7}" destId="{0DC219A8-CDE0-45A2-870F-0D5768FD0F90}" srcOrd="0" destOrd="4" presId="urn:microsoft.com/office/officeart/2009/3/layout/SnapshotPictureList"/>
    <dgm:cxn modelId="{41BDBA30-28AE-42D2-B0DE-775807A0B92E}" type="presOf" srcId="{2FFBD50A-E983-4A09-A8EC-C77684012D05}" destId="{2C460A43-8838-4C74-8586-2E3A199ABF1F}" srcOrd="0" destOrd="0" presId="urn:microsoft.com/office/officeart/2009/3/layout/SnapshotPictureList"/>
    <dgm:cxn modelId="{06792865-04C9-43F4-A435-76F575AB8FEF}" type="presOf" srcId="{2C76B7E7-4055-4DE5-B52B-6C092E317A95}" destId="{0DC219A8-CDE0-45A2-870F-0D5768FD0F90}" srcOrd="0" destOrd="0" presId="urn:microsoft.com/office/officeart/2009/3/layout/SnapshotPictureList"/>
    <dgm:cxn modelId="{2FC13950-AADE-4A0F-8266-D4DA96A54D19}" type="presOf" srcId="{427A7EAC-EDB4-4AD7-A531-E783E8E72AF1}" destId="{0DC219A8-CDE0-45A2-870F-0D5768FD0F90}" srcOrd="0" destOrd="2" presId="urn:microsoft.com/office/officeart/2009/3/layout/SnapshotPictureList"/>
    <dgm:cxn modelId="{3CB4778E-24DB-4FBB-A98C-AF7FC6704D3C}" srcId="{0ED697B7-1E0C-49B1-86AF-2760E0932F02}" destId="{3ABAD6ED-EFD4-4F47-B9C7-960D33F7D6D7}" srcOrd="4" destOrd="0" parTransId="{A0C70FF0-1F5A-4ABF-AE92-97B15CAF50A6}" sibTransId="{E31924F7-3BD2-40A6-936D-FF37875D4C4F}"/>
    <dgm:cxn modelId="{93D0549A-9DB8-44A2-B85C-07AC040A4D22}" type="presOf" srcId="{0ED697B7-1E0C-49B1-86AF-2760E0932F02}" destId="{8806F2E1-807F-4BC0-B27F-6C1421E17765}" srcOrd="0" destOrd="0" presId="urn:microsoft.com/office/officeart/2009/3/layout/SnapshotPictureList"/>
    <dgm:cxn modelId="{399DCBA9-D735-4520-9FAA-BFC53A57628E}" srcId="{0ED697B7-1E0C-49B1-86AF-2760E0932F02}" destId="{38E6C250-EBC8-4D49-8B8D-2E2B743BA50C}" srcOrd="3" destOrd="0" parTransId="{104FFA41-79ED-4CB3-8FB6-3205D85F1782}" sibTransId="{6930393A-B669-4D8E-9BB9-1C785A94E382}"/>
    <dgm:cxn modelId="{1C30B4AA-83EB-4850-B88D-B3C0AAB7A1C0}" srcId="{2FFBD50A-E983-4A09-A8EC-C77684012D05}" destId="{0ED697B7-1E0C-49B1-86AF-2760E0932F02}" srcOrd="0" destOrd="0" parTransId="{A528A4FE-3B3F-4598-86A1-1EFC8E439DBC}" sibTransId="{0F682D89-440F-489C-BC37-6664DDCCAB39}"/>
    <dgm:cxn modelId="{5DD2A8B9-C8AA-46E4-AC3C-C0C055F1FD01}" srcId="{0ED697B7-1E0C-49B1-86AF-2760E0932F02}" destId="{5FC9EDCF-6586-43C9-ADEB-A17E748F5912}" srcOrd="1" destOrd="0" parTransId="{C177C543-4D38-48D3-82A1-5CAC74255407}" sibTransId="{29B93B65-FE3B-4A71-8A2A-2CE1C7CE5499}"/>
    <dgm:cxn modelId="{117553C3-4A4A-4F5D-80A6-7B7BACEC0B3A}" srcId="{0ED697B7-1E0C-49B1-86AF-2760E0932F02}" destId="{2C76B7E7-4055-4DE5-B52B-6C092E317A95}" srcOrd="0" destOrd="0" parTransId="{E0351599-0699-4685-AC75-DA1E58BC1CE1}" sibTransId="{639FF383-4986-45A5-9BB0-2A6006BC84D9}"/>
    <dgm:cxn modelId="{9BD125FC-74B3-4790-92F6-BE5519B31CF4}" srcId="{0ED697B7-1E0C-49B1-86AF-2760E0932F02}" destId="{427A7EAC-EDB4-4AD7-A531-E783E8E72AF1}" srcOrd="2" destOrd="0" parTransId="{40EAC9B4-6E59-4415-8DC2-C8195D85F27B}" sibTransId="{6340FBB7-3559-46B3-A56F-67DC147E78F5}"/>
    <dgm:cxn modelId="{A6A19CD7-3528-4CFF-B0B7-5E6DDFDF13D7}" type="presParOf" srcId="{2C460A43-8838-4C74-8586-2E3A199ABF1F}" destId="{F8A8BDDB-569E-411C-AD0E-558EB20FFD65}" srcOrd="0" destOrd="0" presId="urn:microsoft.com/office/officeart/2009/3/layout/SnapshotPictureList"/>
    <dgm:cxn modelId="{917D7948-527C-4F3E-ACEC-3A6AA9FD291F}" type="presParOf" srcId="{F8A8BDDB-569E-411C-AD0E-558EB20FFD65}" destId="{1EFE79CE-4EF9-4C8F-A36B-B2C42E019B1F}" srcOrd="0" destOrd="0" presId="urn:microsoft.com/office/officeart/2009/3/layout/SnapshotPictureList"/>
    <dgm:cxn modelId="{EC37977F-18D7-43B9-85CD-77A09979584B}" type="presParOf" srcId="{F8A8BDDB-569E-411C-AD0E-558EB20FFD65}" destId="{8806F2E1-807F-4BC0-B27F-6C1421E17765}" srcOrd="1" destOrd="0" presId="urn:microsoft.com/office/officeart/2009/3/layout/SnapshotPictureList"/>
    <dgm:cxn modelId="{D5342E90-D8CE-4F9D-9BEE-5BE8D8A414B2}" type="presParOf" srcId="{F8A8BDDB-569E-411C-AD0E-558EB20FFD65}" destId="{0DC219A8-CDE0-45A2-870F-0D5768FD0F90}" srcOrd="2" destOrd="0" presId="urn:microsoft.com/office/officeart/2009/3/layout/SnapshotPictureList"/>
    <dgm:cxn modelId="{C40A44F6-9679-40ED-AE5F-185AE7AF6D8D}" type="presParOf" srcId="{F8A8BDDB-569E-411C-AD0E-558EB20FFD65}" destId="{869CFE0C-A876-4FDB-ABE7-D445BF8623DA}" srcOrd="3" destOrd="0" presId="urn:microsoft.com/office/officeart/2009/3/layout/SnapshotPictureList"/>
    <dgm:cxn modelId="{5DA0DB6B-B304-4F88-A232-CE956A1E6952}" type="presParOf" srcId="{F8A8BDDB-569E-411C-AD0E-558EB20FFD65}" destId="{60952C76-D52B-4824-B796-EF55F8DCBFF1}" srcOrd="4" destOrd="0" presId="urn:microsoft.com/office/officeart/2009/3/layout/SnapshotPictur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BBE1472-672B-4202-B31F-75F612BBA6AB}" type="doc">
      <dgm:prSet loTypeId="urn:microsoft.com/office/officeart/2018/2/layout/IconVerticalSolidList" loCatId="icon" qsTypeId="urn:microsoft.com/office/officeart/2005/8/quickstyle/simple1" qsCatId="simple" csTypeId="urn:microsoft.com/office/officeart/2005/8/colors/accent4_4" csCatId="accent4" phldr="1"/>
      <dgm:spPr/>
      <dgm:t>
        <a:bodyPr/>
        <a:lstStyle/>
        <a:p>
          <a:endParaRPr lang="en-US"/>
        </a:p>
      </dgm:t>
    </dgm:pt>
    <dgm:pt modelId="{C13919B9-E1A6-4DE8-9C31-17F2F7200635}">
      <dgm:prSet custT="1"/>
      <dgm:spPr/>
      <dgm:t>
        <a:bodyPr/>
        <a:lstStyle/>
        <a:p>
          <a:pPr>
            <a:lnSpc>
              <a:spcPct val="100000"/>
            </a:lnSpc>
          </a:pPr>
          <a:r>
            <a:rPr lang="en-US" sz="1800" kern="1200" dirty="0">
              <a:solidFill>
                <a:schemeClr val="accent4">
                  <a:lumMod val="20000"/>
                  <a:lumOff val="80000"/>
                </a:schemeClr>
              </a:solidFill>
              <a:latin typeface="Gill Sans MT" panose="020B0502020104020203"/>
              <a:ea typeface="+mn-ea"/>
              <a:cs typeface="+mn-cs"/>
            </a:rPr>
            <a:t>Lack of Adaptability to Evolving Threats</a:t>
          </a:r>
        </a:p>
      </dgm:t>
    </dgm:pt>
    <dgm:pt modelId="{977C4842-A9E7-4068-9427-19A0538B092A}" type="sibTrans" cxnId="{C5E0D73A-A8B8-4396-BD28-5DBCC50D72C3}">
      <dgm:prSet/>
      <dgm:spPr/>
      <dgm:t>
        <a:bodyPr/>
        <a:lstStyle/>
        <a:p>
          <a:endParaRPr lang="en-US"/>
        </a:p>
      </dgm:t>
    </dgm:pt>
    <dgm:pt modelId="{B8C551BE-F242-4EE1-A25D-212D674B9AE2}" type="parTrans" cxnId="{C5E0D73A-A8B8-4396-BD28-5DBCC50D72C3}">
      <dgm:prSet/>
      <dgm:spPr/>
      <dgm:t>
        <a:bodyPr/>
        <a:lstStyle/>
        <a:p>
          <a:endParaRPr lang="en-US"/>
        </a:p>
      </dgm:t>
    </dgm:pt>
    <dgm:pt modelId="{606F9AF1-7D16-4C4B-8D38-8524662335F9}">
      <dgm:prSet custT="1"/>
      <dgm:spPr/>
      <dgm:t>
        <a:bodyPr/>
        <a:lstStyle/>
        <a:p>
          <a:pPr>
            <a:lnSpc>
              <a:spcPct val="100000"/>
            </a:lnSpc>
          </a:pPr>
          <a:r>
            <a:rPr lang="en-US" sz="1800" kern="1200">
              <a:solidFill>
                <a:schemeClr val="accent4">
                  <a:lumMod val="50000"/>
                </a:schemeClr>
              </a:solidFill>
              <a:latin typeface="Gill Sans MT" panose="020B0502020104020203"/>
              <a:ea typeface="+mn-ea"/>
              <a:cs typeface="+mn-cs"/>
            </a:rPr>
            <a:t>Complexity</a:t>
          </a:r>
          <a:endParaRPr lang="en-US" sz="1800" kern="1200" dirty="0">
            <a:solidFill>
              <a:schemeClr val="accent4">
                <a:lumMod val="50000"/>
              </a:schemeClr>
            </a:solidFill>
            <a:latin typeface="Gill Sans MT" panose="020B0502020104020203"/>
            <a:ea typeface="+mn-ea"/>
            <a:cs typeface="+mn-cs"/>
          </a:endParaRPr>
        </a:p>
      </dgm:t>
    </dgm:pt>
    <dgm:pt modelId="{027D84BD-FF9D-4881-9A9D-50DB0800BEA7}" type="sibTrans" cxnId="{A830ED83-4034-4751-ABA2-6AB8E38E0BF9}">
      <dgm:prSet/>
      <dgm:spPr/>
      <dgm:t>
        <a:bodyPr/>
        <a:lstStyle/>
        <a:p>
          <a:endParaRPr lang="en-US"/>
        </a:p>
      </dgm:t>
    </dgm:pt>
    <dgm:pt modelId="{54152E45-E8EF-491F-984C-E609721E237E}" type="parTrans" cxnId="{A830ED83-4034-4751-ABA2-6AB8E38E0BF9}">
      <dgm:prSet/>
      <dgm:spPr/>
      <dgm:t>
        <a:bodyPr/>
        <a:lstStyle/>
        <a:p>
          <a:endParaRPr lang="en-US"/>
        </a:p>
      </dgm:t>
    </dgm:pt>
    <dgm:pt modelId="{1884E013-C89C-4915-A4C3-27D185444463}">
      <dgm:prSet custT="1"/>
      <dgm:spPr/>
      <dgm:t>
        <a:bodyPr/>
        <a:lstStyle/>
        <a:p>
          <a:pPr>
            <a:lnSpc>
              <a:spcPct val="100000"/>
            </a:lnSpc>
          </a:pPr>
          <a:r>
            <a:rPr lang="en-US" sz="1800" kern="1200" dirty="0"/>
            <a:t>Expensive</a:t>
          </a:r>
          <a:endParaRPr lang="en-US" sz="1800" kern="1200" dirty="0">
            <a:solidFill>
              <a:schemeClr val="accent4">
                <a:lumMod val="20000"/>
                <a:lumOff val="80000"/>
              </a:schemeClr>
            </a:solidFill>
            <a:latin typeface="Gill Sans MT" panose="020B0502020104020203"/>
            <a:ea typeface="+mn-ea"/>
            <a:cs typeface="+mn-cs"/>
          </a:endParaRPr>
        </a:p>
      </dgm:t>
    </dgm:pt>
    <dgm:pt modelId="{F129E27F-CA5E-4348-802F-4D2AC5E2F442}" type="sibTrans" cxnId="{1EA72A65-D148-484F-88E5-A5F4916716AD}">
      <dgm:prSet/>
      <dgm:spPr/>
      <dgm:t>
        <a:bodyPr/>
        <a:lstStyle/>
        <a:p>
          <a:endParaRPr lang="en-US"/>
        </a:p>
      </dgm:t>
    </dgm:pt>
    <dgm:pt modelId="{0AF4F944-A7CD-4654-B449-085643CA0A4B}" type="parTrans" cxnId="{1EA72A65-D148-484F-88E5-A5F4916716AD}">
      <dgm:prSet/>
      <dgm:spPr/>
      <dgm:t>
        <a:bodyPr/>
        <a:lstStyle/>
        <a:p>
          <a:endParaRPr lang="en-US"/>
        </a:p>
      </dgm:t>
    </dgm:pt>
    <dgm:pt modelId="{E697BF8D-E2B9-4BCC-86FF-5D25B6731A77}">
      <dgm:prSet custT="1"/>
      <dgm:spPr/>
      <dgm:t>
        <a:bodyPr/>
        <a:lstStyle/>
        <a:p>
          <a:pPr>
            <a:lnSpc>
              <a:spcPct val="100000"/>
            </a:lnSpc>
          </a:pPr>
          <a:r>
            <a:rPr lang="en-US" sz="1800" kern="1200" dirty="0"/>
            <a:t>Time-Consuming and Resource-Intensive</a:t>
          </a:r>
          <a:endParaRPr lang="en-US" sz="1800" kern="1200" dirty="0">
            <a:solidFill>
              <a:schemeClr val="accent4">
                <a:lumMod val="50000"/>
              </a:schemeClr>
            </a:solidFill>
            <a:latin typeface="Gill Sans MT" panose="020B0502020104020203"/>
            <a:ea typeface="+mn-ea"/>
            <a:cs typeface="+mn-cs"/>
          </a:endParaRPr>
        </a:p>
      </dgm:t>
    </dgm:pt>
    <dgm:pt modelId="{C57192F7-111B-4043-9F28-F7181A6495D7}" type="parTrans" cxnId="{EB01DD57-C263-4787-8E1F-1496E336EBF1}">
      <dgm:prSet/>
      <dgm:spPr/>
      <dgm:t>
        <a:bodyPr/>
        <a:lstStyle/>
        <a:p>
          <a:endParaRPr lang="en-US"/>
        </a:p>
      </dgm:t>
    </dgm:pt>
    <dgm:pt modelId="{C0953930-431B-466C-9306-22A7703EA521}" type="sibTrans" cxnId="{EB01DD57-C263-4787-8E1F-1496E336EBF1}">
      <dgm:prSet/>
      <dgm:spPr/>
      <dgm:t>
        <a:bodyPr/>
        <a:lstStyle/>
        <a:p>
          <a:endParaRPr lang="en-US"/>
        </a:p>
      </dgm:t>
    </dgm:pt>
    <dgm:pt modelId="{1D5C9896-B541-4AB8-BCD9-E9ACCB456B11}" type="pres">
      <dgm:prSet presAssocID="{FBBE1472-672B-4202-B31F-75F612BBA6AB}" presName="root" presStyleCnt="0">
        <dgm:presLayoutVars>
          <dgm:dir/>
          <dgm:resizeHandles val="exact"/>
        </dgm:presLayoutVars>
      </dgm:prSet>
      <dgm:spPr/>
    </dgm:pt>
    <dgm:pt modelId="{A9318544-D7A7-4FD8-9F0D-A92EFC12CE11}" type="pres">
      <dgm:prSet presAssocID="{C13919B9-E1A6-4DE8-9C31-17F2F7200635}" presName="compNode" presStyleCnt="0"/>
      <dgm:spPr/>
    </dgm:pt>
    <dgm:pt modelId="{BAFD7F95-8B66-4AFC-A7E3-6D11CC641D83}" type="pres">
      <dgm:prSet presAssocID="{C13919B9-E1A6-4DE8-9C31-17F2F7200635}" presName="bgRect" presStyleLbl="bgShp" presStyleIdx="0" presStyleCnt="4"/>
      <dgm:spPr>
        <a:solidFill>
          <a:schemeClr val="accent6">
            <a:lumMod val="75000"/>
          </a:schemeClr>
        </a:solidFill>
      </dgm:spPr>
    </dgm:pt>
    <dgm:pt modelId="{CE3F2023-D311-44B5-9CCC-2550D218E580}" type="pres">
      <dgm:prSet presAssocID="{C13919B9-E1A6-4DE8-9C31-17F2F7200635}" presName="iconRect" presStyleLbl="node1" presStyleIdx="0" presStyleCnt="4"/>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a:effectLst>
          <a:innerShdw blurRad="63500" dist="50800" dir="13500000">
            <a:prstClr val="black">
              <a:alpha val="50000"/>
            </a:prstClr>
          </a:innerShdw>
        </a:effectLst>
      </dgm:spPr>
      <dgm:extLst>
        <a:ext uri="{E40237B7-FDA0-4F09-8148-C483321AD2D9}">
          <dgm14:cNvPr xmlns:dgm14="http://schemas.microsoft.com/office/drawing/2010/diagram" id="0" name="" descr="Jail with solid fill"/>
        </a:ext>
      </dgm:extLst>
    </dgm:pt>
    <dgm:pt modelId="{526D0A6E-5E30-4B1D-8A97-EF79F9AF6D41}" type="pres">
      <dgm:prSet presAssocID="{C13919B9-E1A6-4DE8-9C31-17F2F7200635}" presName="spaceRect" presStyleCnt="0"/>
      <dgm:spPr/>
    </dgm:pt>
    <dgm:pt modelId="{FF73C209-2B9F-44FA-801E-5F5E7F67E7FC}" type="pres">
      <dgm:prSet presAssocID="{C13919B9-E1A6-4DE8-9C31-17F2F7200635}" presName="parTx" presStyleLbl="revTx" presStyleIdx="0" presStyleCnt="4">
        <dgm:presLayoutVars>
          <dgm:chMax val="0"/>
          <dgm:chPref val="0"/>
        </dgm:presLayoutVars>
      </dgm:prSet>
      <dgm:spPr/>
    </dgm:pt>
    <dgm:pt modelId="{B9309EA8-8757-47CB-8EA2-9A4637EE875A}" type="pres">
      <dgm:prSet presAssocID="{977C4842-A9E7-4068-9427-19A0538B092A}" presName="sibTrans" presStyleCnt="0"/>
      <dgm:spPr/>
    </dgm:pt>
    <dgm:pt modelId="{4AEA40A0-1D44-4626-901A-B80449C8F4EB}" type="pres">
      <dgm:prSet presAssocID="{606F9AF1-7D16-4C4B-8D38-8524662335F9}" presName="compNode" presStyleCnt="0"/>
      <dgm:spPr/>
    </dgm:pt>
    <dgm:pt modelId="{F7FAEA79-0700-4D22-8034-DAABCC917BF4}" type="pres">
      <dgm:prSet presAssocID="{606F9AF1-7D16-4C4B-8D38-8524662335F9}" presName="bgRect" presStyleLbl="bgShp" presStyleIdx="1" presStyleCnt="4"/>
      <dgm:spPr/>
    </dgm:pt>
    <dgm:pt modelId="{89C96CBD-9477-4AD2-B085-2086E6F17F78}" type="pres">
      <dgm:prSet presAssocID="{606F9AF1-7D16-4C4B-8D38-8524662335F9}" presName="iconRect" presStyleLbl="node1" presStyleIdx="1" presStyleCnt="4"/>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a:effectLst>
          <a:innerShdw blurRad="63500" dist="50800" dir="13500000">
            <a:prstClr val="black">
              <a:alpha val="50000"/>
            </a:prstClr>
          </a:innerShdw>
        </a:effectLst>
      </dgm:spPr>
      <dgm:extLst>
        <a:ext uri="{E40237B7-FDA0-4F09-8148-C483321AD2D9}">
          <dgm14:cNvPr xmlns:dgm14="http://schemas.microsoft.com/office/drawing/2010/diagram" id="0" name="" descr="Qr Code with solid fill"/>
        </a:ext>
      </dgm:extLst>
    </dgm:pt>
    <dgm:pt modelId="{8A702EB8-9191-46CA-A63F-30B5E2611D81}" type="pres">
      <dgm:prSet presAssocID="{606F9AF1-7D16-4C4B-8D38-8524662335F9}" presName="spaceRect" presStyleCnt="0"/>
      <dgm:spPr/>
    </dgm:pt>
    <dgm:pt modelId="{35B336E1-6EFE-4E98-A149-CD9D301BAA83}" type="pres">
      <dgm:prSet presAssocID="{606F9AF1-7D16-4C4B-8D38-8524662335F9}" presName="parTx" presStyleLbl="revTx" presStyleIdx="1" presStyleCnt="4">
        <dgm:presLayoutVars>
          <dgm:chMax val="0"/>
          <dgm:chPref val="0"/>
        </dgm:presLayoutVars>
      </dgm:prSet>
      <dgm:spPr/>
    </dgm:pt>
    <dgm:pt modelId="{980C914B-76C9-4C43-B542-AE7FA4CB0B50}" type="pres">
      <dgm:prSet presAssocID="{027D84BD-FF9D-4881-9A9D-50DB0800BEA7}" presName="sibTrans" presStyleCnt="0"/>
      <dgm:spPr/>
    </dgm:pt>
    <dgm:pt modelId="{76697098-C634-423F-BC5D-AE684C4B426E}" type="pres">
      <dgm:prSet presAssocID="{E697BF8D-E2B9-4BCC-86FF-5D25B6731A77}" presName="compNode" presStyleCnt="0"/>
      <dgm:spPr/>
    </dgm:pt>
    <dgm:pt modelId="{8577DEE6-0209-43F3-96F6-004E6BD0F9A1}" type="pres">
      <dgm:prSet presAssocID="{E697BF8D-E2B9-4BCC-86FF-5D25B6731A77}" presName="bgRect" presStyleLbl="bgShp" presStyleIdx="2" presStyleCnt="4"/>
      <dgm:spPr/>
    </dgm:pt>
    <dgm:pt modelId="{CF17E2F2-6FBE-4681-86E3-A8C36ADC44F6}" type="pres">
      <dgm:prSet presAssocID="{E697BF8D-E2B9-4BCC-86FF-5D25B6731A77}"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a:effectLst>
          <a:innerShdw blurRad="63500" dist="50800" dir="13500000">
            <a:prstClr val="black">
              <a:alpha val="50000"/>
            </a:prstClr>
          </a:innerShdw>
        </a:effectLst>
      </dgm:spPr>
      <dgm:extLst>
        <a:ext uri="{E40237B7-FDA0-4F09-8148-C483321AD2D9}">
          <dgm14:cNvPr xmlns:dgm14="http://schemas.microsoft.com/office/drawing/2010/diagram" id="0" name="" descr="Stopwatch 75% with solid fill"/>
        </a:ext>
      </dgm:extLst>
    </dgm:pt>
    <dgm:pt modelId="{924F565A-4936-44C7-81EB-E14B955AFFCC}" type="pres">
      <dgm:prSet presAssocID="{E697BF8D-E2B9-4BCC-86FF-5D25B6731A77}" presName="spaceRect" presStyleCnt="0"/>
      <dgm:spPr/>
    </dgm:pt>
    <dgm:pt modelId="{B721754F-0CDC-4AAC-80EA-A41C3DD78173}" type="pres">
      <dgm:prSet presAssocID="{E697BF8D-E2B9-4BCC-86FF-5D25B6731A77}" presName="parTx" presStyleLbl="revTx" presStyleIdx="2" presStyleCnt="4">
        <dgm:presLayoutVars>
          <dgm:chMax val="0"/>
          <dgm:chPref val="0"/>
        </dgm:presLayoutVars>
      </dgm:prSet>
      <dgm:spPr/>
    </dgm:pt>
    <dgm:pt modelId="{D339F83F-7A46-4D7E-BF2D-BD5D6EAD42BF}" type="pres">
      <dgm:prSet presAssocID="{C0953930-431B-466C-9306-22A7703EA521}" presName="sibTrans" presStyleCnt="0"/>
      <dgm:spPr/>
    </dgm:pt>
    <dgm:pt modelId="{99BE5854-A0D6-429D-9888-DC2BA6071A1A}" type="pres">
      <dgm:prSet presAssocID="{1884E013-C89C-4915-A4C3-27D185444463}" presName="compNode" presStyleCnt="0"/>
      <dgm:spPr/>
    </dgm:pt>
    <dgm:pt modelId="{11C4D981-7873-4A35-9B85-4C0FB525122C}" type="pres">
      <dgm:prSet presAssocID="{1884E013-C89C-4915-A4C3-27D185444463}" presName="bgRect" presStyleLbl="bgShp" presStyleIdx="3" presStyleCnt="4"/>
      <dgm:spPr>
        <a:solidFill>
          <a:srgbClr val="A77C70"/>
        </a:solidFill>
      </dgm:spPr>
    </dgm:pt>
    <dgm:pt modelId="{DF89BF04-6222-48AE-8391-4A43356651A3}" type="pres">
      <dgm:prSet presAssocID="{1884E013-C89C-4915-A4C3-27D185444463}"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a:noFill/>
        </a:ln>
        <a:effectLst>
          <a:innerShdw blurRad="63500" dist="50800" dir="13500000">
            <a:prstClr val="black">
              <a:alpha val="50000"/>
            </a:prstClr>
          </a:innerShdw>
        </a:effectLst>
      </dgm:spPr>
      <dgm:extLst>
        <a:ext uri="{E40237B7-FDA0-4F09-8148-C483321AD2D9}">
          <dgm14:cNvPr xmlns:dgm14="http://schemas.microsoft.com/office/drawing/2010/diagram" id="0" name="" descr="Dollar with solid fill"/>
        </a:ext>
      </dgm:extLst>
    </dgm:pt>
    <dgm:pt modelId="{71349A87-B5C0-4C7A-A8AA-D1C10136F5FC}" type="pres">
      <dgm:prSet presAssocID="{1884E013-C89C-4915-A4C3-27D185444463}" presName="spaceRect" presStyleCnt="0"/>
      <dgm:spPr/>
    </dgm:pt>
    <dgm:pt modelId="{D473D85A-C742-4DD5-9BED-3F6451B83BB6}" type="pres">
      <dgm:prSet presAssocID="{1884E013-C89C-4915-A4C3-27D185444463}" presName="parTx" presStyleLbl="revTx" presStyleIdx="3" presStyleCnt="4">
        <dgm:presLayoutVars>
          <dgm:chMax val="0"/>
          <dgm:chPref val="0"/>
        </dgm:presLayoutVars>
      </dgm:prSet>
      <dgm:spPr/>
    </dgm:pt>
  </dgm:ptLst>
  <dgm:cxnLst>
    <dgm:cxn modelId="{C5E0D73A-A8B8-4396-BD28-5DBCC50D72C3}" srcId="{FBBE1472-672B-4202-B31F-75F612BBA6AB}" destId="{C13919B9-E1A6-4DE8-9C31-17F2F7200635}" srcOrd="0" destOrd="0" parTransId="{B8C551BE-F242-4EE1-A25D-212D674B9AE2}" sibTransId="{977C4842-A9E7-4068-9427-19A0538B092A}"/>
    <dgm:cxn modelId="{0FA24563-A2B1-4748-9D2F-21E902853723}" type="presOf" srcId="{FBBE1472-672B-4202-B31F-75F612BBA6AB}" destId="{1D5C9896-B541-4AB8-BCD9-E9ACCB456B11}" srcOrd="0" destOrd="0" presId="urn:microsoft.com/office/officeart/2018/2/layout/IconVerticalSolidList"/>
    <dgm:cxn modelId="{1EA72A65-D148-484F-88E5-A5F4916716AD}" srcId="{FBBE1472-672B-4202-B31F-75F612BBA6AB}" destId="{1884E013-C89C-4915-A4C3-27D185444463}" srcOrd="3" destOrd="0" parTransId="{0AF4F944-A7CD-4654-B449-085643CA0A4B}" sibTransId="{F129E27F-CA5E-4348-802F-4D2AC5E2F442}"/>
    <dgm:cxn modelId="{EB01DD57-C263-4787-8E1F-1496E336EBF1}" srcId="{FBBE1472-672B-4202-B31F-75F612BBA6AB}" destId="{E697BF8D-E2B9-4BCC-86FF-5D25B6731A77}" srcOrd="2" destOrd="0" parTransId="{C57192F7-111B-4043-9F28-F7181A6495D7}" sibTransId="{C0953930-431B-466C-9306-22A7703EA521}"/>
    <dgm:cxn modelId="{A830ED83-4034-4751-ABA2-6AB8E38E0BF9}" srcId="{FBBE1472-672B-4202-B31F-75F612BBA6AB}" destId="{606F9AF1-7D16-4C4B-8D38-8524662335F9}" srcOrd="1" destOrd="0" parTransId="{54152E45-E8EF-491F-984C-E609721E237E}" sibTransId="{027D84BD-FF9D-4881-9A9D-50DB0800BEA7}"/>
    <dgm:cxn modelId="{BA9DCD84-23F1-46F3-8A28-80EB4D9C75C6}" type="presOf" srcId="{E697BF8D-E2B9-4BCC-86FF-5D25B6731A77}" destId="{B721754F-0CDC-4AAC-80EA-A41C3DD78173}" srcOrd="0" destOrd="0" presId="urn:microsoft.com/office/officeart/2018/2/layout/IconVerticalSolidList"/>
    <dgm:cxn modelId="{9905C2A5-9710-4887-A510-5EA513FDD220}" type="presOf" srcId="{1884E013-C89C-4915-A4C3-27D185444463}" destId="{D473D85A-C742-4DD5-9BED-3F6451B83BB6}" srcOrd="0" destOrd="0" presId="urn:microsoft.com/office/officeart/2018/2/layout/IconVerticalSolidList"/>
    <dgm:cxn modelId="{F3B389D2-2DA2-437B-A1A3-BAECD67A7463}" type="presOf" srcId="{606F9AF1-7D16-4C4B-8D38-8524662335F9}" destId="{35B336E1-6EFE-4E98-A149-CD9D301BAA83}" srcOrd="0" destOrd="0" presId="urn:microsoft.com/office/officeart/2018/2/layout/IconVerticalSolidList"/>
    <dgm:cxn modelId="{8DFC47E3-05B0-48F9-A5EC-8BBF96A631CF}" type="presOf" srcId="{C13919B9-E1A6-4DE8-9C31-17F2F7200635}" destId="{FF73C209-2B9F-44FA-801E-5F5E7F67E7FC}" srcOrd="0" destOrd="0" presId="urn:microsoft.com/office/officeart/2018/2/layout/IconVerticalSolidList"/>
    <dgm:cxn modelId="{17B87CAC-8A8C-4FD5-8DEB-EEBD3B494B6B}" type="presParOf" srcId="{1D5C9896-B541-4AB8-BCD9-E9ACCB456B11}" destId="{A9318544-D7A7-4FD8-9F0D-A92EFC12CE11}" srcOrd="0" destOrd="0" presId="urn:microsoft.com/office/officeart/2018/2/layout/IconVerticalSolidList"/>
    <dgm:cxn modelId="{3CEF5843-9A06-4CE8-B157-849E93933094}" type="presParOf" srcId="{A9318544-D7A7-4FD8-9F0D-A92EFC12CE11}" destId="{BAFD7F95-8B66-4AFC-A7E3-6D11CC641D83}" srcOrd="0" destOrd="0" presId="urn:microsoft.com/office/officeart/2018/2/layout/IconVerticalSolidList"/>
    <dgm:cxn modelId="{16F0D223-624E-4D3E-BE6E-41C84C544234}" type="presParOf" srcId="{A9318544-D7A7-4FD8-9F0D-A92EFC12CE11}" destId="{CE3F2023-D311-44B5-9CCC-2550D218E580}" srcOrd="1" destOrd="0" presId="urn:microsoft.com/office/officeart/2018/2/layout/IconVerticalSolidList"/>
    <dgm:cxn modelId="{AA8D47B5-7EDF-42DA-8799-0D89D28A35DC}" type="presParOf" srcId="{A9318544-D7A7-4FD8-9F0D-A92EFC12CE11}" destId="{526D0A6E-5E30-4B1D-8A97-EF79F9AF6D41}" srcOrd="2" destOrd="0" presId="urn:microsoft.com/office/officeart/2018/2/layout/IconVerticalSolidList"/>
    <dgm:cxn modelId="{8552727B-4C0D-4310-B978-302B162E0AF5}" type="presParOf" srcId="{A9318544-D7A7-4FD8-9F0D-A92EFC12CE11}" destId="{FF73C209-2B9F-44FA-801E-5F5E7F67E7FC}" srcOrd="3" destOrd="0" presId="urn:microsoft.com/office/officeart/2018/2/layout/IconVerticalSolidList"/>
    <dgm:cxn modelId="{6D948128-B729-4401-9281-422731033DCD}" type="presParOf" srcId="{1D5C9896-B541-4AB8-BCD9-E9ACCB456B11}" destId="{B9309EA8-8757-47CB-8EA2-9A4637EE875A}" srcOrd="1" destOrd="0" presId="urn:microsoft.com/office/officeart/2018/2/layout/IconVerticalSolidList"/>
    <dgm:cxn modelId="{6263C0FB-9481-4C53-8124-2D0FC349EB49}" type="presParOf" srcId="{1D5C9896-B541-4AB8-BCD9-E9ACCB456B11}" destId="{4AEA40A0-1D44-4626-901A-B80449C8F4EB}" srcOrd="2" destOrd="0" presId="urn:microsoft.com/office/officeart/2018/2/layout/IconVerticalSolidList"/>
    <dgm:cxn modelId="{9E53AE54-73F8-4A48-BF4B-868CCC0209CC}" type="presParOf" srcId="{4AEA40A0-1D44-4626-901A-B80449C8F4EB}" destId="{F7FAEA79-0700-4D22-8034-DAABCC917BF4}" srcOrd="0" destOrd="0" presId="urn:microsoft.com/office/officeart/2018/2/layout/IconVerticalSolidList"/>
    <dgm:cxn modelId="{3BA04312-7C7B-4477-8AF3-57F7DEDC12C8}" type="presParOf" srcId="{4AEA40A0-1D44-4626-901A-B80449C8F4EB}" destId="{89C96CBD-9477-4AD2-B085-2086E6F17F78}" srcOrd="1" destOrd="0" presId="urn:microsoft.com/office/officeart/2018/2/layout/IconVerticalSolidList"/>
    <dgm:cxn modelId="{B155B124-D883-4320-ABE3-22EEC98F832E}" type="presParOf" srcId="{4AEA40A0-1D44-4626-901A-B80449C8F4EB}" destId="{8A702EB8-9191-46CA-A63F-30B5E2611D81}" srcOrd="2" destOrd="0" presId="urn:microsoft.com/office/officeart/2018/2/layout/IconVerticalSolidList"/>
    <dgm:cxn modelId="{F52C97B4-6AB2-4B9D-B1FC-3A135B891D5E}" type="presParOf" srcId="{4AEA40A0-1D44-4626-901A-B80449C8F4EB}" destId="{35B336E1-6EFE-4E98-A149-CD9D301BAA83}" srcOrd="3" destOrd="0" presId="urn:microsoft.com/office/officeart/2018/2/layout/IconVerticalSolidList"/>
    <dgm:cxn modelId="{BA244665-CD4E-4A6E-BA85-A1D52B282848}" type="presParOf" srcId="{1D5C9896-B541-4AB8-BCD9-E9ACCB456B11}" destId="{980C914B-76C9-4C43-B542-AE7FA4CB0B50}" srcOrd="3" destOrd="0" presId="urn:microsoft.com/office/officeart/2018/2/layout/IconVerticalSolidList"/>
    <dgm:cxn modelId="{A103BCBC-AE3B-499F-BF40-33531335D964}" type="presParOf" srcId="{1D5C9896-B541-4AB8-BCD9-E9ACCB456B11}" destId="{76697098-C634-423F-BC5D-AE684C4B426E}" srcOrd="4" destOrd="0" presId="urn:microsoft.com/office/officeart/2018/2/layout/IconVerticalSolidList"/>
    <dgm:cxn modelId="{83776FD2-4189-4823-BFBF-FAA1BDC074C4}" type="presParOf" srcId="{76697098-C634-423F-BC5D-AE684C4B426E}" destId="{8577DEE6-0209-43F3-96F6-004E6BD0F9A1}" srcOrd="0" destOrd="0" presId="urn:microsoft.com/office/officeart/2018/2/layout/IconVerticalSolidList"/>
    <dgm:cxn modelId="{B6096514-4878-4B9F-B402-4C51F7A29B2C}" type="presParOf" srcId="{76697098-C634-423F-BC5D-AE684C4B426E}" destId="{CF17E2F2-6FBE-4681-86E3-A8C36ADC44F6}" srcOrd="1" destOrd="0" presId="urn:microsoft.com/office/officeart/2018/2/layout/IconVerticalSolidList"/>
    <dgm:cxn modelId="{D8E82AFD-DB5C-4EFC-9239-9C340F66DFE9}" type="presParOf" srcId="{76697098-C634-423F-BC5D-AE684C4B426E}" destId="{924F565A-4936-44C7-81EB-E14B955AFFCC}" srcOrd="2" destOrd="0" presId="urn:microsoft.com/office/officeart/2018/2/layout/IconVerticalSolidList"/>
    <dgm:cxn modelId="{E0C37C0B-9975-4CE7-A593-146BD7D54FD0}" type="presParOf" srcId="{76697098-C634-423F-BC5D-AE684C4B426E}" destId="{B721754F-0CDC-4AAC-80EA-A41C3DD78173}" srcOrd="3" destOrd="0" presId="urn:microsoft.com/office/officeart/2018/2/layout/IconVerticalSolidList"/>
    <dgm:cxn modelId="{9BC0ED32-3B3C-41F1-9AA8-13B7DAFE8031}" type="presParOf" srcId="{1D5C9896-B541-4AB8-BCD9-E9ACCB456B11}" destId="{D339F83F-7A46-4D7E-BF2D-BD5D6EAD42BF}" srcOrd="5" destOrd="0" presId="urn:microsoft.com/office/officeart/2018/2/layout/IconVerticalSolidList"/>
    <dgm:cxn modelId="{056C1562-CB09-4753-8B88-67E7069AB571}" type="presParOf" srcId="{1D5C9896-B541-4AB8-BCD9-E9ACCB456B11}" destId="{99BE5854-A0D6-429D-9888-DC2BA6071A1A}" srcOrd="6" destOrd="0" presId="urn:microsoft.com/office/officeart/2018/2/layout/IconVerticalSolidList"/>
    <dgm:cxn modelId="{F467DFDE-05E1-406A-BC92-10C091B3F70E}" type="presParOf" srcId="{99BE5854-A0D6-429D-9888-DC2BA6071A1A}" destId="{11C4D981-7873-4A35-9B85-4C0FB525122C}" srcOrd="0" destOrd="0" presId="urn:microsoft.com/office/officeart/2018/2/layout/IconVerticalSolidList"/>
    <dgm:cxn modelId="{C465E321-E895-4B60-BAC5-EA1EC4AF4609}" type="presParOf" srcId="{99BE5854-A0D6-429D-9888-DC2BA6071A1A}" destId="{DF89BF04-6222-48AE-8391-4A43356651A3}" srcOrd="1" destOrd="0" presId="urn:microsoft.com/office/officeart/2018/2/layout/IconVerticalSolidList"/>
    <dgm:cxn modelId="{81DBAE29-CAA3-4E98-A9E8-B6E956960E40}" type="presParOf" srcId="{99BE5854-A0D6-429D-9888-DC2BA6071A1A}" destId="{71349A87-B5C0-4C7A-A8AA-D1C10136F5FC}" srcOrd="2" destOrd="0" presId="urn:microsoft.com/office/officeart/2018/2/layout/IconVerticalSolidList"/>
    <dgm:cxn modelId="{4072B469-4B69-445A-856E-569CED25194B}" type="presParOf" srcId="{99BE5854-A0D6-429D-9888-DC2BA6071A1A}" destId="{D473D85A-C742-4DD5-9BED-3F6451B83BB6}"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BBE1472-672B-4202-B31F-75F612BBA6AB}" type="doc">
      <dgm:prSet loTypeId="urn:microsoft.com/office/officeart/2018/2/layout/IconVerticalSolidList" loCatId="icon" qsTypeId="urn:microsoft.com/office/officeart/2005/8/quickstyle/simple1" qsCatId="simple" csTypeId="urn:microsoft.com/office/officeart/2005/8/colors/accent4_4" csCatId="accent4" phldr="1"/>
      <dgm:spPr/>
      <dgm:t>
        <a:bodyPr/>
        <a:lstStyle/>
        <a:p>
          <a:endParaRPr lang="en-US"/>
        </a:p>
      </dgm:t>
    </dgm:pt>
    <dgm:pt modelId="{C13919B9-E1A6-4DE8-9C31-17F2F7200635}">
      <dgm:prSet custT="1"/>
      <dgm:spPr/>
      <dgm:t>
        <a:bodyPr/>
        <a:lstStyle/>
        <a:p>
          <a:pPr>
            <a:lnSpc>
              <a:spcPct val="100000"/>
            </a:lnSpc>
          </a:pPr>
          <a:r>
            <a:rPr lang="en-US" sz="1800" kern="1200" dirty="0">
              <a:solidFill>
                <a:schemeClr val="accent4">
                  <a:lumMod val="20000"/>
                  <a:lumOff val="80000"/>
                </a:schemeClr>
              </a:solidFill>
              <a:latin typeface="Gill Sans MT" panose="020B0502020104020203"/>
              <a:ea typeface="+mn-ea"/>
              <a:cs typeface="+mn-cs"/>
            </a:rPr>
            <a:t>Lack of Adaptability to Evolving Threats</a:t>
          </a:r>
        </a:p>
      </dgm:t>
    </dgm:pt>
    <dgm:pt modelId="{977C4842-A9E7-4068-9427-19A0538B092A}" type="sibTrans" cxnId="{C5E0D73A-A8B8-4396-BD28-5DBCC50D72C3}">
      <dgm:prSet/>
      <dgm:spPr/>
      <dgm:t>
        <a:bodyPr/>
        <a:lstStyle/>
        <a:p>
          <a:endParaRPr lang="en-US"/>
        </a:p>
      </dgm:t>
    </dgm:pt>
    <dgm:pt modelId="{B8C551BE-F242-4EE1-A25D-212D674B9AE2}" type="parTrans" cxnId="{C5E0D73A-A8B8-4396-BD28-5DBCC50D72C3}">
      <dgm:prSet/>
      <dgm:spPr/>
      <dgm:t>
        <a:bodyPr/>
        <a:lstStyle/>
        <a:p>
          <a:endParaRPr lang="en-US"/>
        </a:p>
      </dgm:t>
    </dgm:pt>
    <dgm:pt modelId="{606F9AF1-7D16-4C4B-8D38-8524662335F9}">
      <dgm:prSet custT="1"/>
      <dgm:spPr/>
      <dgm:t>
        <a:bodyPr/>
        <a:lstStyle/>
        <a:p>
          <a:pPr>
            <a:lnSpc>
              <a:spcPct val="100000"/>
            </a:lnSpc>
          </a:pPr>
          <a:r>
            <a:rPr lang="en-US" sz="1800" kern="1200">
              <a:solidFill>
                <a:schemeClr val="accent4">
                  <a:lumMod val="50000"/>
                </a:schemeClr>
              </a:solidFill>
              <a:latin typeface="Gill Sans MT" panose="020B0502020104020203"/>
              <a:ea typeface="+mn-ea"/>
              <a:cs typeface="+mn-cs"/>
            </a:rPr>
            <a:t>Complexity</a:t>
          </a:r>
          <a:endParaRPr lang="en-US" sz="1800" kern="1200" dirty="0">
            <a:solidFill>
              <a:schemeClr val="accent4">
                <a:lumMod val="50000"/>
              </a:schemeClr>
            </a:solidFill>
            <a:latin typeface="Gill Sans MT" panose="020B0502020104020203"/>
            <a:ea typeface="+mn-ea"/>
            <a:cs typeface="+mn-cs"/>
          </a:endParaRPr>
        </a:p>
      </dgm:t>
    </dgm:pt>
    <dgm:pt modelId="{027D84BD-FF9D-4881-9A9D-50DB0800BEA7}" type="sibTrans" cxnId="{A830ED83-4034-4751-ABA2-6AB8E38E0BF9}">
      <dgm:prSet/>
      <dgm:spPr/>
      <dgm:t>
        <a:bodyPr/>
        <a:lstStyle/>
        <a:p>
          <a:endParaRPr lang="en-US"/>
        </a:p>
      </dgm:t>
    </dgm:pt>
    <dgm:pt modelId="{54152E45-E8EF-491F-984C-E609721E237E}" type="parTrans" cxnId="{A830ED83-4034-4751-ABA2-6AB8E38E0BF9}">
      <dgm:prSet/>
      <dgm:spPr/>
      <dgm:t>
        <a:bodyPr/>
        <a:lstStyle/>
        <a:p>
          <a:endParaRPr lang="en-US"/>
        </a:p>
      </dgm:t>
    </dgm:pt>
    <dgm:pt modelId="{1884E013-C89C-4915-A4C3-27D185444463}">
      <dgm:prSet custT="1"/>
      <dgm:spPr/>
      <dgm:t>
        <a:bodyPr/>
        <a:lstStyle/>
        <a:p>
          <a:pPr>
            <a:lnSpc>
              <a:spcPct val="100000"/>
            </a:lnSpc>
          </a:pPr>
          <a:r>
            <a:rPr lang="en-US" sz="1800" kern="1200" dirty="0"/>
            <a:t>Expensive</a:t>
          </a:r>
          <a:endParaRPr lang="en-US" sz="1800" kern="1200" dirty="0">
            <a:solidFill>
              <a:schemeClr val="accent4">
                <a:lumMod val="20000"/>
                <a:lumOff val="80000"/>
              </a:schemeClr>
            </a:solidFill>
            <a:latin typeface="Gill Sans MT" panose="020B0502020104020203"/>
            <a:ea typeface="+mn-ea"/>
            <a:cs typeface="+mn-cs"/>
          </a:endParaRPr>
        </a:p>
      </dgm:t>
    </dgm:pt>
    <dgm:pt modelId="{F129E27F-CA5E-4348-802F-4D2AC5E2F442}" type="sibTrans" cxnId="{1EA72A65-D148-484F-88E5-A5F4916716AD}">
      <dgm:prSet/>
      <dgm:spPr/>
      <dgm:t>
        <a:bodyPr/>
        <a:lstStyle/>
        <a:p>
          <a:endParaRPr lang="en-US"/>
        </a:p>
      </dgm:t>
    </dgm:pt>
    <dgm:pt modelId="{0AF4F944-A7CD-4654-B449-085643CA0A4B}" type="parTrans" cxnId="{1EA72A65-D148-484F-88E5-A5F4916716AD}">
      <dgm:prSet/>
      <dgm:spPr/>
      <dgm:t>
        <a:bodyPr/>
        <a:lstStyle/>
        <a:p>
          <a:endParaRPr lang="en-US"/>
        </a:p>
      </dgm:t>
    </dgm:pt>
    <dgm:pt modelId="{E697BF8D-E2B9-4BCC-86FF-5D25B6731A77}">
      <dgm:prSet custT="1"/>
      <dgm:spPr/>
      <dgm:t>
        <a:bodyPr/>
        <a:lstStyle/>
        <a:p>
          <a:pPr>
            <a:lnSpc>
              <a:spcPct val="100000"/>
            </a:lnSpc>
          </a:pPr>
          <a:r>
            <a:rPr lang="en-US" sz="1800" kern="1200" dirty="0"/>
            <a:t>Time-Consuming and Resource-Intensive</a:t>
          </a:r>
          <a:endParaRPr lang="en-US" sz="1800" kern="1200" dirty="0">
            <a:solidFill>
              <a:schemeClr val="accent4">
                <a:lumMod val="50000"/>
              </a:schemeClr>
            </a:solidFill>
            <a:latin typeface="Gill Sans MT" panose="020B0502020104020203"/>
            <a:ea typeface="+mn-ea"/>
            <a:cs typeface="+mn-cs"/>
          </a:endParaRPr>
        </a:p>
      </dgm:t>
    </dgm:pt>
    <dgm:pt modelId="{C57192F7-111B-4043-9F28-F7181A6495D7}" type="parTrans" cxnId="{EB01DD57-C263-4787-8E1F-1496E336EBF1}">
      <dgm:prSet/>
      <dgm:spPr/>
      <dgm:t>
        <a:bodyPr/>
        <a:lstStyle/>
        <a:p>
          <a:endParaRPr lang="en-US"/>
        </a:p>
      </dgm:t>
    </dgm:pt>
    <dgm:pt modelId="{C0953930-431B-466C-9306-22A7703EA521}" type="sibTrans" cxnId="{EB01DD57-C263-4787-8E1F-1496E336EBF1}">
      <dgm:prSet/>
      <dgm:spPr/>
      <dgm:t>
        <a:bodyPr/>
        <a:lstStyle/>
        <a:p>
          <a:endParaRPr lang="en-US"/>
        </a:p>
      </dgm:t>
    </dgm:pt>
    <dgm:pt modelId="{1D5C9896-B541-4AB8-BCD9-E9ACCB456B11}" type="pres">
      <dgm:prSet presAssocID="{FBBE1472-672B-4202-B31F-75F612BBA6AB}" presName="root" presStyleCnt="0">
        <dgm:presLayoutVars>
          <dgm:dir/>
          <dgm:resizeHandles val="exact"/>
        </dgm:presLayoutVars>
      </dgm:prSet>
      <dgm:spPr/>
    </dgm:pt>
    <dgm:pt modelId="{A9318544-D7A7-4FD8-9F0D-A92EFC12CE11}" type="pres">
      <dgm:prSet presAssocID="{C13919B9-E1A6-4DE8-9C31-17F2F7200635}" presName="compNode" presStyleCnt="0"/>
      <dgm:spPr/>
    </dgm:pt>
    <dgm:pt modelId="{BAFD7F95-8B66-4AFC-A7E3-6D11CC641D83}" type="pres">
      <dgm:prSet presAssocID="{C13919B9-E1A6-4DE8-9C31-17F2F7200635}" presName="bgRect" presStyleLbl="bgShp" presStyleIdx="0" presStyleCnt="4"/>
      <dgm:spPr>
        <a:solidFill>
          <a:schemeClr val="accent6">
            <a:lumMod val="75000"/>
          </a:schemeClr>
        </a:solidFill>
      </dgm:spPr>
    </dgm:pt>
    <dgm:pt modelId="{CE3F2023-D311-44B5-9CCC-2550D218E580}" type="pres">
      <dgm:prSet presAssocID="{C13919B9-E1A6-4DE8-9C31-17F2F7200635}" presName="iconRect" presStyleLbl="node1" presStyleIdx="0" presStyleCnt="4"/>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a:effectLst>
          <a:innerShdw blurRad="63500" dist="50800" dir="13500000">
            <a:prstClr val="black">
              <a:alpha val="50000"/>
            </a:prstClr>
          </a:innerShdw>
        </a:effectLst>
      </dgm:spPr>
      <dgm:extLst>
        <a:ext uri="{E40237B7-FDA0-4F09-8148-C483321AD2D9}">
          <dgm14:cNvPr xmlns:dgm14="http://schemas.microsoft.com/office/drawing/2010/diagram" id="0" name="" descr="Jail with solid fill"/>
        </a:ext>
      </dgm:extLst>
    </dgm:pt>
    <dgm:pt modelId="{526D0A6E-5E30-4B1D-8A97-EF79F9AF6D41}" type="pres">
      <dgm:prSet presAssocID="{C13919B9-E1A6-4DE8-9C31-17F2F7200635}" presName="spaceRect" presStyleCnt="0"/>
      <dgm:spPr/>
    </dgm:pt>
    <dgm:pt modelId="{FF73C209-2B9F-44FA-801E-5F5E7F67E7FC}" type="pres">
      <dgm:prSet presAssocID="{C13919B9-E1A6-4DE8-9C31-17F2F7200635}" presName="parTx" presStyleLbl="revTx" presStyleIdx="0" presStyleCnt="4">
        <dgm:presLayoutVars>
          <dgm:chMax val="0"/>
          <dgm:chPref val="0"/>
        </dgm:presLayoutVars>
      </dgm:prSet>
      <dgm:spPr/>
    </dgm:pt>
    <dgm:pt modelId="{B9309EA8-8757-47CB-8EA2-9A4637EE875A}" type="pres">
      <dgm:prSet presAssocID="{977C4842-A9E7-4068-9427-19A0538B092A}" presName="sibTrans" presStyleCnt="0"/>
      <dgm:spPr/>
    </dgm:pt>
    <dgm:pt modelId="{4AEA40A0-1D44-4626-901A-B80449C8F4EB}" type="pres">
      <dgm:prSet presAssocID="{606F9AF1-7D16-4C4B-8D38-8524662335F9}" presName="compNode" presStyleCnt="0"/>
      <dgm:spPr/>
    </dgm:pt>
    <dgm:pt modelId="{F7FAEA79-0700-4D22-8034-DAABCC917BF4}" type="pres">
      <dgm:prSet presAssocID="{606F9AF1-7D16-4C4B-8D38-8524662335F9}" presName="bgRect" presStyleLbl="bgShp" presStyleIdx="1" presStyleCnt="4"/>
      <dgm:spPr/>
    </dgm:pt>
    <dgm:pt modelId="{89C96CBD-9477-4AD2-B085-2086E6F17F78}" type="pres">
      <dgm:prSet presAssocID="{606F9AF1-7D16-4C4B-8D38-8524662335F9}" presName="iconRect" presStyleLbl="node1" presStyleIdx="1" presStyleCnt="4"/>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a:effectLst>
          <a:innerShdw blurRad="63500" dist="50800" dir="13500000">
            <a:prstClr val="black">
              <a:alpha val="50000"/>
            </a:prstClr>
          </a:innerShdw>
        </a:effectLst>
      </dgm:spPr>
      <dgm:extLst>
        <a:ext uri="{E40237B7-FDA0-4F09-8148-C483321AD2D9}">
          <dgm14:cNvPr xmlns:dgm14="http://schemas.microsoft.com/office/drawing/2010/diagram" id="0" name="" descr="Qr Code with solid fill"/>
        </a:ext>
      </dgm:extLst>
    </dgm:pt>
    <dgm:pt modelId="{8A702EB8-9191-46CA-A63F-30B5E2611D81}" type="pres">
      <dgm:prSet presAssocID="{606F9AF1-7D16-4C4B-8D38-8524662335F9}" presName="spaceRect" presStyleCnt="0"/>
      <dgm:spPr/>
    </dgm:pt>
    <dgm:pt modelId="{35B336E1-6EFE-4E98-A149-CD9D301BAA83}" type="pres">
      <dgm:prSet presAssocID="{606F9AF1-7D16-4C4B-8D38-8524662335F9}" presName="parTx" presStyleLbl="revTx" presStyleIdx="1" presStyleCnt="4">
        <dgm:presLayoutVars>
          <dgm:chMax val="0"/>
          <dgm:chPref val="0"/>
        </dgm:presLayoutVars>
      </dgm:prSet>
      <dgm:spPr/>
    </dgm:pt>
    <dgm:pt modelId="{980C914B-76C9-4C43-B542-AE7FA4CB0B50}" type="pres">
      <dgm:prSet presAssocID="{027D84BD-FF9D-4881-9A9D-50DB0800BEA7}" presName="sibTrans" presStyleCnt="0"/>
      <dgm:spPr/>
    </dgm:pt>
    <dgm:pt modelId="{76697098-C634-423F-BC5D-AE684C4B426E}" type="pres">
      <dgm:prSet presAssocID="{E697BF8D-E2B9-4BCC-86FF-5D25B6731A77}" presName="compNode" presStyleCnt="0"/>
      <dgm:spPr/>
    </dgm:pt>
    <dgm:pt modelId="{8577DEE6-0209-43F3-96F6-004E6BD0F9A1}" type="pres">
      <dgm:prSet presAssocID="{E697BF8D-E2B9-4BCC-86FF-5D25B6731A77}" presName="bgRect" presStyleLbl="bgShp" presStyleIdx="2" presStyleCnt="4"/>
      <dgm:spPr/>
    </dgm:pt>
    <dgm:pt modelId="{CF17E2F2-6FBE-4681-86E3-A8C36ADC44F6}" type="pres">
      <dgm:prSet presAssocID="{E697BF8D-E2B9-4BCC-86FF-5D25B6731A77}"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a:effectLst>
          <a:innerShdw blurRad="63500" dist="50800" dir="13500000">
            <a:prstClr val="black">
              <a:alpha val="50000"/>
            </a:prstClr>
          </a:innerShdw>
        </a:effectLst>
      </dgm:spPr>
      <dgm:extLst>
        <a:ext uri="{E40237B7-FDA0-4F09-8148-C483321AD2D9}">
          <dgm14:cNvPr xmlns:dgm14="http://schemas.microsoft.com/office/drawing/2010/diagram" id="0" name="" descr="Stopwatch 75% with solid fill"/>
        </a:ext>
      </dgm:extLst>
    </dgm:pt>
    <dgm:pt modelId="{924F565A-4936-44C7-81EB-E14B955AFFCC}" type="pres">
      <dgm:prSet presAssocID="{E697BF8D-E2B9-4BCC-86FF-5D25B6731A77}" presName="spaceRect" presStyleCnt="0"/>
      <dgm:spPr/>
    </dgm:pt>
    <dgm:pt modelId="{B721754F-0CDC-4AAC-80EA-A41C3DD78173}" type="pres">
      <dgm:prSet presAssocID="{E697BF8D-E2B9-4BCC-86FF-5D25B6731A77}" presName="parTx" presStyleLbl="revTx" presStyleIdx="2" presStyleCnt="4">
        <dgm:presLayoutVars>
          <dgm:chMax val="0"/>
          <dgm:chPref val="0"/>
        </dgm:presLayoutVars>
      </dgm:prSet>
      <dgm:spPr/>
    </dgm:pt>
    <dgm:pt modelId="{D339F83F-7A46-4D7E-BF2D-BD5D6EAD42BF}" type="pres">
      <dgm:prSet presAssocID="{C0953930-431B-466C-9306-22A7703EA521}" presName="sibTrans" presStyleCnt="0"/>
      <dgm:spPr/>
    </dgm:pt>
    <dgm:pt modelId="{99BE5854-A0D6-429D-9888-DC2BA6071A1A}" type="pres">
      <dgm:prSet presAssocID="{1884E013-C89C-4915-A4C3-27D185444463}" presName="compNode" presStyleCnt="0"/>
      <dgm:spPr/>
    </dgm:pt>
    <dgm:pt modelId="{11C4D981-7873-4A35-9B85-4C0FB525122C}" type="pres">
      <dgm:prSet presAssocID="{1884E013-C89C-4915-A4C3-27D185444463}" presName="bgRect" presStyleLbl="bgShp" presStyleIdx="3" presStyleCnt="4"/>
      <dgm:spPr>
        <a:solidFill>
          <a:srgbClr val="A77C70"/>
        </a:solidFill>
      </dgm:spPr>
    </dgm:pt>
    <dgm:pt modelId="{DF89BF04-6222-48AE-8391-4A43356651A3}" type="pres">
      <dgm:prSet presAssocID="{1884E013-C89C-4915-A4C3-27D185444463}"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a:noFill/>
        </a:ln>
        <a:effectLst>
          <a:innerShdw blurRad="63500" dist="50800" dir="13500000">
            <a:prstClr val="black">
              <a:alpha val="50000"/>
            </a:prstClr>
          </a:innerShdw>
        </a:effectLst>
      </dgm:spPr>
      <dgm:extLst>
        <a:ext uri="{E40237B7-FDA0-4F09-8148-C483321AD2D9}">
          <dgm14:cNvPr xmlns:dgm14="http://schemas.microsoft.com/office/drawing/2010/diagram" id="0" name="" descr="Dollar with solid fill"/>
        </a:ext>
      </dgm:extLst>
    </dgm:pt>
    <dgm:pt modelId="{71349A87-B5C0-4C7A-A8AA-D1C10136F5FC}" type="pres">
      <dgm:prSet presAssocID="{1884E013-C89C-4915-A4C3-27D185444463}" presName="spaceRect" presStyleCnt="0"/>
      <dgm:spPr/>
    </dgm:pt>
    <dgm:pt modelId="{D473D85A-C742-4DD5-9BED-3F6451B83BB6}" type="pres">
      <dgm:prSet presAssocID="{1884E013-C89C-4915-A4C3-27D185444463}" presName="parTx" presStyleLbl="revTx" presStyleIdx="3" presStyleCnt="4">
        <dgm:presLayoutVars>
          <dgm:chMax val="0"/>
          <dgm:chPref val="0"/>
        </dgm:presLayoutVars>
      </dgm:prSet>
      <dgm:spPr/>
    </dgm:pt>
  </dgm:ptLst>
  <dgm:cxnLst>
    <dgm:cxn modelId="{C5E0D73A-A8B8-4396-BD28-5DBCC50D72C3}" srcId="{FBBE1472-672B-4202-B31F-75F612BBA6AB}" destId="{C13919B9-E1A6-4DE8-9C31-17F2F7200635}" srcOrd="0" destOrd="0" parTransId="{B8C551BE-F242-4EE1-A25D-212D674B9AE2}" sibTransId="{977C4842-A9E7-4068-9427-19A0538B092A}"/>
    <dgm:cxn modelId="{0FA24563-A2B1-4748-9D2F-21E902853723}" type="presOf" srcId="{FBBE1472-672B-4202-B31F-75F612BBA6AB}" destId="{1D5C9896-B541-4AB8-BCD9-E9ACCB456B11}" srcOrd="0" destOrd="0" presId="urn:microsoft.com/office/officeart/2018/2/layout/IconVerticalSolidList"/>
    <dgm:cxn modelId="{1EA72A65-D148-484F-88E5-A5F4916716AD}" srcId="{FBBE1472-672B-4202-B31F-75F612BBA6AB}" destId="{1884E013-C89C-4915-A4C3-27D185444463}" srcOrd="3" destOrd="0" parTransId="{0AF4F944-A7CD-4654-B449-085643CA0A4B}" sibTransId="{F129E27F-CA5E-4348-802F-4D2AC5E2F442}"/>
    <dgm:cxn modelId="{EB01DD57-C263-4787-8E1F-1496E336EBF1}" srcId="{FBBE1472-672B-4202-B31F-75F612BBA6AB}" destId="{E697BF8D-E2B9-4BCC-86FF-5D25B6731A77}" srcOrd="2" destOrd="0" parTransId="{C57192F7-111B-4043-9F28-F7181A6495D7}" sibTransId="{C0953930-431B-466C-9306-22A7703EA521}"/>
    <dgm:cxn modelId="{A830ED83-4034-4751-ABA2-6AB8E38E0BF9}" srcId="{FBBE1472-672B-4202-B31F-75F612BBA6AB}" destId="{606F9AF1-7D16-4C4B-8D38-8524662335F9}" srcOrd="1" destOrd="0" parTransId="{54152E45-E8EF-491F-984C-E609721E237E}" sibTransId="{027D84BD-FF9D-4881-9A9D-50DB0800BEA7}"/>
    <dgm:cxn modelId="{BA9DCD84-23F1-46F3-8A28-80EB4D9C75C6}" type="presOf" srcId="{E697BF8D-E2B9-4BCC-86FF-5D25B6731A77}" destId="{B721754F-0CDC-4AAC-80EA-A41C3DD78173}" srcOrd="0" destOrd="0" presId="urn:microsoft.com/office/officeart/2018/2/layout/IconVerticalSolidList"/>
    <dgm:cxn modelId="{9905C2A5-9710-4887-A510-5EA513FDD220}" type="presOf" srcId="{1884E013-C89C-4915-A4C3-27D185444463}" destId="{D473D85A-C742-4DD5-9BED-3F6451B83BB6}" srcOrd="0" destOrd="0" presId="urn:microsoft.com/office/officeart/2018/2/layout/IconVerticalSolidList"/>
    <dgm:cxn modelId="{F3B389D2-2DA2-437B-A1A3-BAECD67A7463}" type="presOf" srcId="{606F9AF1-7D16-4C4B-8D38-8524662335F9}" destId="{35B336E1-6EFE-4E98-A149-CD9D301BAA83}" srcOrd="0" destOrd="0" presId="urn:microsoft.com/office/officeart/2018/2/layout/IconVerticalSolidList"/>
    <dgm:cxn modelId="{8DFC47E3-05B0-48F9-A5EC-8BBF96A631CF}" type="presOf" srcId="{C13919B9-E1A6-4DE8-9C31-17F2F7200635}" destId="{FF73C209-2B9F-44FA-801E-5F5E7F67E7FC}" srcOrd="0" destOrd="0" presId="urn:microsoft.com/office/officeart/2018/2/layout/IconVerticalSolidList"/>
    <dgm:cxn modelId="{17B87CAC-8A8C-4FD5-8DEB-EEBD3B494B6B}" type="presParOf" srcId="{1D5C9896-B541-4AB8-BCD9-E9ACCB456B11}" destId="{A9318544-D7A7-4FD8-9F0D-A92EFC12CE11}" srcOrd="0" destOrd="0" presId="urn:microsoft.com/office/officeart/2018/2/layout/IconVerticalSolidList"/>
    <dgm:cxn modelId="{3CEF5843-9A06-4CE8-B157-849E93933094}" type="presParOf" srcId="{A9318544-D7A7-4FD8-9F0D-A92EFC12CE11}" destId="{BAFD7F95-8B66-4AFC-A7E3-6D11CC641D83}" srcOrd="0" destOrd="0" presId="urn:microsoft.com/office/officeart/2018/2/layout/IconVerticalSolidList"/>
    <dgm:cxn modelId="{16F0D223-624E-4D3E-BE6E-41C84C544234}" type="presParOf" srcId="{A9318544-D7A7-4FD8-9F0D-A92EFC12CE11}" destId="{CE3F2023-D311-44B5-9CCC-2550D218E580}" srcOrd="1" destOrd="0" presId="urn:microsoft.com/office/officeart/2018/2/layout/IconVerticalSolidList"/>
    <dgm:cxn modelId="{AA8D47B5-7EDF-42DA-8799-0D89D28A35DC}" type="presParOf" srcId="{A9318544-D7A7-4FD8-9F0D-A92EFC12CE11}" destId="{526D0A6E-5E30-4B1D-8A97-EF79F9AF6D41}" srcOrd="2" destOrd="0" presId="urn:microsoft.com/office/officeart/2018/2/layout/IconVerticalSolidList"/>
    <dgm:cxn modelId="{8552727B-4C0D-4310-B978-302B162E0AF5}" type="presParOf" srcId="{A9318544-D7A7-4FD8-9F0D-A92EFC12CE11}" destId="{FF73C209-2B9F-44FA-801E-5F5E7F67E7FC}" srcOrd="3" destOrd="0" presId="urn:microsoft.com/office/officeart/2018/2/layout/IconVerticalSolidList"/>
    <dgm:cxn modelId="{6D948128-B729-4401-9281-422731033DCD}" type="presParOf" srcId="{1D5C9896-B541-4AB8-BCD9-E9ACCB456B11}" destId="{B9309EA8-8757-47CB-8EA2-9A4637EE875A}" srcOrd="1" destOrd="0" presId="urn:microsoft.com/office/officeart/2018/2/layout/IconVerticalSolidList"/>
    <dgm:cxn modelId="{6263C0FB-9481-4C53-8124-2D0FC349EB49}" type="presParOf" srcId="{1D5C9896-B541-4AB8-BCD9-E9ACCB456B11}" destId="{4AEA40A0-1D44-4626-901A-B80449C8F4EB}" srcOrd="2" destOrd="0" presId="urn:microsoft.com/office/officeart/2018/2/layout/IconVerticalSolidList"/>
    <dgm:cxn modelId="{9E53AE54-73F8-4A48-BF4B-868CCC0209CC}" type="presParOf" srcId="{4AEA40A0-1D44-4626-901A-B80449C8F4EB}" destId="{F7FAEA79-0700-4D22-8034-DAABCC917BF4}" srcOrd="0" destOrd="0" presId="urn:microsoft.com/office/officeart/2018/2/layout/IconVerticalSolidList"/>
    <dgm:cxn modelId="{3BA04312-7C7B-4477-8AF3-57F7DEDC12C8}" type="presParOf" srcId="{4AEA40A0-1D44-4626-901A-B80449C8F4EB}" destId="{89C96CBD-9477-4AD2-B085-2086E6F17F78}" srcOrd="1" destOrd="0" presId="urn:microsoft.com/office/officeart/2018/2/layout/IconVerticalSolidList"/>
    <dgm:cxn modelId="{B155B124-D883-4320-ABE3-22EEC98F832E}" type="presParOf" srcId="{4AEA40A0-1D44-4626-901A-B80449C8F4EB}" destId="{8A702EB8-9191-46CA-A63F-30B5E2611D81}" srcOrd="2" destOrd="0" presId="urn:microsoft.com/office/officeart/2018/2/layout/IconVerticalSolidList"/>
    <dgm:cxn modelId="{F52C97B4-6AB2-4B9D-B1FC-3A135B891D5E}" type="presParOf" srcId="{4AEA40A0-1D44-4626-901A-B80449C8F4EB}" destId="{35B336E1-6EFE-4E98-A149-CD9D301BAA83}" srcOrd="3" destOrd="0" presId="urn:microsoft.com/office/officeart/2018/2/layout/IconVerticalSolidList"/>
    <dgm:cxn modelId="{BA244665-CD4E-4A6E-BA85-A1D52B282848}" type="presParOf" srcId="{1D5C9896-B541-4AB8-BCD9-E9ACCB456B11}" destId="{980C914B-76C9-4C43-B542-AE7FA4CB0B50}" srcOrd="3" destOrd="0" presId="urn:microsoft.com/office/officeart/2018/2/layout/IconVerticalSolidList"/>
    <dgm:cxn modelId="{A103BCBC-AE3B-499F-BF40-33531335D964}" type="presParOf" srcId="{1D5C9896-B541-4AB8-BCD9-E9ACCB456B11}" destId="{76697098-C634-423F-BC5D-AE684C4B426E}" srcOrd="4" destOrd="0" presId="urn:microsoft.com/office/officeart/2018/2/layout/IconVerticalSolidList"/>
    <dgm:cxn modelId="{83776FD2-4189-4823-BFBF-FAA1BDC074C4}" type="presParOf" srcId="{76697098-C634-423F-BC5D-AE684C4B426E}" destId="{8577DEE6-0209-43F3-96F6-004E6BD0F9A1}" srcOrd="0" destOrd="0" presId="urn:microsoft.com/office/officeart/2018/2/layout/IconVerticalSolidList"/>
    <dgm:cxn modelId="{B6096514-4878-4B9F-B402-4C51F7A29B2C}" type="presParOf" srcId="{76697098-C634-423F-BC5D-AE684C4B426E}" destId="{CF17E2F2-6FBE-4681-86E3-A8C36ADC44F6}" srcOrd="1" destOrd="0" presId="urn:microsoft.com/office/officeart/2018/2/layout/IconVerticalSolidList"/>
    <dgm:cxn modelId="{D8E82AFD-DB5C-4EFC-9239-9C340F66DFE9}" type="presParOf" srcId="{76697098-C634-423F-BC5D-AE684C4B426E}" destId="{924F565A-4936-44C7-81EB-E14B955AFFCC}" srcOrd="2" destOrd="0" presId="urn:microsoft.com/office/officeart/2018/2/layout/IconVerticalSolidList"/>
    <dgm:cxn modelId="{E0C37C0B-9975-4CE7-A593-146BD7D54FD0}" type="presParOf" srcId="{76697098-C634-423F-BC5D-AE684C4B426E}" destId="{B721754F-0CDC-4AAC-80EA-A41C3DD78173}" srcOrd="3" destOrd="0" presId="urn:microsoft.com/office/officeart/2018/2/layout/IconVerticalSolidList"/>
    <dgm:cxn modelId="{9BC0ED32-3B3C-41F1-9AA8-13B7DAFE8031}" type="presParOf" srcId="{1D5C9896-B541-4AB8-BCD9-E9ACCB456B11}" destId="{D339F83F-7A46-4D7E-BF2D-BD5D6EAD42BF}" srcOrd="5" destOrd="0" presId="urn:microsoft.com/office/officeart/2018/2/layout/IconVerticalSolidList"/>
    <dgm:cxn modelId="{056C1562-CB09-4753-8B88-67E7069AB571}" type="presParOf" srcId="{1D5C9896-B541-4AB8-BCD9-E9ACCB456B11}" destId="{99BE5854-A0D6-429D-9888-DC2BA6071A1A}" srcOrd="6" destOrd="0" presId="urn:microsoft.com/office/officeart/2018/2/layout/IconVerticalSolidList"/>
    <dgm:cxn modelId="{F467DFDE-05E1-406A-BC92-10C091B3F70E}" type="presParOf" srcId="{99BE5854-A0D6-429D-9888-DC2BA6071A1A}" destId="{11C4D981-7873-4A35-9B85-4C0FB525122C}" srcOrd="0" destOrd="0" presId="urn:microsoft.com/office/officeart/2018/2/layout/IconVerticalSolidList"/>
    <dgm:cxn modelId="{C465E321-E895-4B60-BAC5-EA1EC4AF4609}" type="presParOf" srcId="{99BE5854-A0D6-429D-9888-DC2BA6071A1A}" destId="{DF89BF04-6222-48AE-8391-4A43356651A3}" srcOrd="1" destOrd="0" presId="urn:microsoft.com/office/officeart/2018/2/layout/IconVerticalSolidList"/>
    <dgm:cxn modelId="{81DBAE29-CAA3-4E98-A9E8-B6E956960E40}" type="presParOf" srcId="{99BE5854-A0D6-429D-9888-DC2BA6071A1A}" destId="{71349A87-B5C0-4C7A-A8AA-D1C10136F5FC}" srcOrd="2" destOrd="0" presId="urn:microsoft.com/office/officeart/2018/2/layout/IconVerticalSolidList"/>
    <dgm:cxn modelId="{4072B469-4B69-445A-856E-569CED25194B}" type="presParOf" srcId="{99BE5854-A0D6-429D-9888-DC2BA6071A1A}" destId="{D473D85A-C742-4DD5-9BED-3F6451B83BB6}"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BBE1472-672B-4202-B31F-75F612BBA6AB}" type="doc">
      <dgm:prSet loTypeId="urn:microsoft.com/office/officeart/2005/8/layout/vList2" loCatId="list" qsTypeId="urn:microsoft.com/office/officeart/2005/8/quickstyle/simple1" qsCatId="simple" csTypeId="urn:microsoft.com/office/officeart/2005/8/colors/accent4_4" csCatId="accent4" phldr="1"/>
      <dgm:spPr/>
      <dgm:t>
        <a:bodyPr/>
        <a:lstStyle/>
        <a:p>
          <a:endParaRPr lang="en-US"/>
        </a:p>
      </dgm:t>
    </dgm:pt>
    <dgm:pt modelId="{C13919B9-E1A6-4DE8-9C31-17F2F7200635}">
      <dgm:prSet custT="1"/>
      <dgm:spPr/>
      <dgm:t>
        <a:bodyPr/>
        <a:lstStyle/>
        <a:p>
          <a:r>
            <a:rPr lang="en-US" sz="1800" kern="1200" dirty="0">
              <a:solidFill>
                <a:schemeClr val="accent4">
                  <a:lumMod val="20000"/>
                  <a:lumOff val="80000"/>
                </a:schemeClr>
              </a:solidFill>
              <a:latin typeface="Gill Sans MT" panose="020B0502020104020203"/>
              <a:ea typeface="+mn-ea"/>
              <a:cs typeface="+mn-cs"/>
            </a:rPr>
            <a:t>Metasploit: Introduction</a:t>
          </a:r>
        </a:p>
      </dgm:t>
    </dgm:pt>
    <dgm:pt modelId="{977C4842-A9E7-4068-9427-19A0538B092A}" type="sibTrans" cxnId="{C5E0D73A-A8B8-4396-BD28-5DBCC50D72C3}">
      <dgm:prSet/>
      <dgm:spPr/>
      <dgm:t>
        <a:bodyPr/>
        <a:lstStyle/>
        <a:p>
          <a:endParaRPr lang="en-US"/>
        </a:p>
      </dgm:t>
    </dgm:pt>
    <dgm:pt modelId="{B8C551BE-F242-4EE1-A25D-212D674B9AE2}" type="parTrans" cxnId="{C5E0D73A-A8B8-4396-BD28-5DBCC50D72C3}">
      <dgm:prSet/>
      <dgm:spPr/>
      <dgm:t>
        <a:bodyPr/>
        <a:lstStyle/>
        <a:p>
          <a:endParaRPr lang="en-US"/>
        </a:p>
      </dgm:t>
    </dgm:pt>
    <dgm:pt modelId="{1884E013-C89C-4915-A4C3-27D185444463}">
      <dgm:prSet custT="1"/>
      <dgm:spPr>
        <a:solidFill>
          <a:srgbClr val="A77C70"/>
        </a:solidFill>
        <a:ln>
          <a:solidFill>
            <a:srgbClr val="A77C70"/>
          </a:solidFill>
        </a:ln>
      </dgm:spPr>
      <dgm:t>
        <a:bodyPr/>
        <a:lstStyle/>
        <a:p>
          <a:r>
            <a:rPr lang="en-US" sz="1800" kern="1200" dirty="0"/>
            <a:t>SQL Injection</a:t>
          </a:r>
          <a:endParaRPr lang="en-US" sz="1800" kern="1200" dirty="0">
            <a:solidFill>
              <a:schemeClr val="accent4">
                <a:lumMod val="20000"/>
                <a:lumOff val="80000"/>
              </a:schemeClr>
            </a:solidFill>
            <a:latin typeface="Gill Sans MT" panose="020B0502020104020203"/>
            <a:ea typeface="+mn-ea"/>
            <a:cs typeface="+mn-cs"/>
          </a:endParaRPr>
        </a:p>
      </dgm:t>
    </dgm:pt>
    <dgm:pt modelId="{F129E27F-CA5E-4348-802F-4D2AC5E2F442}" type="sibTrans" cxnId="{1EA72A65-D148-484F-88E5-A5F4916716AD}">
      <dgm:prSet/>
      <dgm:spPr/>
      <dgm:t>
        <a:bodyPr/>
        <a:lstStyle/>
        <a:p>
          <a:endParaRPr lang="en-US"/>
        </a:p>
      </dgm:t>
    </dgm:pt>
    <dgm:pt modelId="{0AF4F944-A7CD-4654-B449-085643CA0A4B}" type="parTrans" cxnId="{1EA72A65-D148-484F-88E5-A5F4916716AD}">
      <dgm:prSet/>
      <dgm:spPr/>
      <dgm:t>
        <a:bodyPr/>
        <a:lstStyle/>
        <a:p>
          <a:endParaRPr lang="en-US"/>
        </a:p>
      </dgm:t>
    </dgm:pt>
    <dgm:pt modelId="{E697BF8D-E2B9-4BCC-86FF-5D25B6731A77}">
      <dgm:prSet custT="1"/>
      <dgm:spPr>
        <a:solidFill>
          <a:srgbClr val="CEBEBB"/>
        </a:solidFill>
        <a:ln>
          <a:solidFill>
            <a:srgbClr val="CEBEBB"/>
          </a:solidFill>
        </a:ln>
      </dgm:spPr>
      <dgm:t>
        <a:bodyPr/>
        <a:lstStyle/>
        <a:p>
          <a:r>
            <a:rPr lang="en-US" sz="1800" kern="1200" dirty="0">
              <a:solidFill>
                <a:schemeClr val="accent6">
                  <a:lumMod val="75000"/>
                </a:schemeClr>
              </a:solidFill>
            </a:rPr>
            <a:t>Metasploit: Meterpreter</a:t>
          </a:r>
          <a:endParaRPr lang="en-US" sz="1800" kern="1200" dirty="0">
            <a:solidFill>
              <a:schemeClr val="accent6">
                <a:lumMod val="75000"/>
              </a:schemeClr>
            </a:solidFill>
            <a:latin typeface="Gill Sans MT" panose="020B0502020104020203"/>
            <a:ea typeface="+mn-ea"/>
            <a:cs typeface="+mn-cs"/>
          </a:endParaRPr>
        </a:p>
      </dgm:t>
    </dgm:pt>
    <dgm:pt modelId="{C57192F7-111B-4043-9F28-F7181A6495D7}" type="parTrans" cxnId="{EB01DD57-C263-4787-8E1F-1496E336EBF1}">
      <dgm:prSet/>
      <dgm:spPr/>
      <dgm:t>
        <a:bodyPr/>
        <a:lstStyle/>
        <a:p>
          <a:endParaRPr lang="en-US"/>
        </a:p>
      </dgm:t>
    </dgm:pt>
    <dgm:pt modelId="{C0953930-431B-466C-9306-22A7703EA521}" type="sibTrans" cxnId="{EB01DD57-C263-4787-8E1F-1496E336EBF1}">
      <dgm:prSet/>
      <dgm:spPr/>
      <dgm:t>
        <a:bodyPr/>
        <a:lstStyle/>
        <a:p>
          <a:endParaRPr lang="en-US"/>
        </a:p>
      </dgm:t>
    </dgm:pt>
    <dgm:pt modelId="{B48DEAA9-58FB-486D-B496-E13086D9585E}">
      <dgm:prSet custT="1"/>
      <dgm:spPr/>
      <dgm:t>
        <a:bodyPr/>
        <a:lstStyle/>
        <a:p>
          <a:pPr algn="ctr">
            <a:buNone/>
          </a:pPr>
          <a:r>
            <a:rPr lang="en-US" sz="1800" kern="1200" dirty="0">
              <a:solidFill>
                <a:schemeClr val="accent6">
                  <a:lumMod val="75000"/>
                </a:schemeClr>
              </a:solidFill>
              <a:latin typeface="Gill Sans MT" panose="020B0502020104020203"/>
              <a:ea typeface="+mn-ea"/>
              <a:cs typeface="+mn-cs"/>
            </a:rPr>
            <a:t>https://tryhackme.com/room/metasploitintro</a:t>
          </a:r>
        </a:p>
      </dgm:t>
    </dgm:pt>
    <dgm:pt modelId="{8EB65592-2E67-4D89-8EF0-239BDE7F63AF}" type="parTrans" cxnId="{EED55CB2-5089-4AB7-9F5E-D8D8189EFAFD}">
      <dgm:prSet/>
      <dgm:spPr/>
      <dgm:t>
        <a:bodyPr/>
        <a:lstStyle/>
        <a:p>
          <a:endParaRPr lang="en-US"/>
        </a:p>
      </dgm:t>
    </dgm:pt>
    <dgm:pt modelId="{2294DC52-B5C0-43AF-83C1-DA31A91FE938}" type="sibTrans" cxnId="{EED55CB2-5089-4AB7-9F5E-D8D8189EFAFD}">
      <dgm:prSet/>
      <dgm:spPr/>
      <dgm:t>
        <a:bodyPr/>
        <a:lstStyle/>
        <a:p>
          <a:endParaRPr lang="en-US"/>
        </a:p>
      </dgm:t>
    </dgm:pt>
    <dgm:pt modelId="{E8CB4A16-2B2E-40C3-92AF-0B001ED8B4DC}">
      <dgm:prSet custT="1"/>
      <dgm:spPr>
        <a:noFill/>
        <a:ln>
          <a:noFill/>
        </a:ln>
      </dgm:spPr>
      <dgm:t>
        <a:bodyPr/>
        <a:lstStyle/>
        <a:p>
          <a:pPr algn="ctr">
            <a:buNone/>
          </a:pPr>
          <a:r>
            <a:rPr lang="en-US" sz="1800" i="0" kern="1200" dirty="0"/>
            <a:t>https://tryhackme.com/room/meterpreter</a:t>
          </a:r>
          <a:endParaRPr lang="en-US" sz="1800" i="0" kern="1200" dirty="0">
            <a:solidFill>
              <a:schemeClr val="accent6">
                <a:lumMod val="75000"/>
              </a:schemeClr>
            </a:solidFill>
            <a:latin typeface="Gill Sans MT" panose="020B0502020104020203"/>
            <a:ea typeface="+mn-ea"/>
            <a:cs typeface="+mn-cs"/>
          </a:endParaRPr>
        </a:p>
      </dgm:t>
    </dgm:pt>
    <dgm:pt modelId="{8266921C-D067-4C53-90A1-43BF50A347DC}" type="parTrans" cxnId="{F4C594D3-3DA6-45B8-898D-FA4AAF7846F6}">
      <dgm:prSet/>
      <dgm:spPr/>
      <dgm:t>
        <a:bodyPr/>
        <a:lstStyle/>
        <a:p>
          <a:endParaRPr lang="en-US"/>
        </a:p>
      </dgm:t>
    </dgm:pt>
    <dgm:pt modelId="{1859978B-9FBD-494C-AE52-C4BA2A7159B0}" type="sibTrans" cxnId="{F4C594D3-3DA6-45B8-898D-FA4AAF7846F6}">
      <dgm:prSet/>
      <dgm:spPr/>
      <dgm:t>
        <a:bodyPr/>
        <a:lstStyle/>
        <a:p>
          <a:endParaRPr lang="en-US"/>
        </a:p>
      </dgm:t>
    </dgm:pt>
    <dgm:pt modelId="{1CF14A4C-0747-458E-BD95-D52542130EA4}">
      <dgm:prSet custT="1"/>
      <dgm:spPr>
        <a:noFill/>
        <a:ln>
          <a:noFill/>
        </a:ln>
      </dgm:spPr>
      <dgm:t>
        <a:bodyPr/>
        <a:lstStyle/>
        <a:p>
          <a:pPr algn="ctr">
            <a:buNone/>
          </a:pPr>
          <a:r>
            <a:rPr lang="en-US" sz="1800" i="0" kern="1200" dirty="0"/>
            <a:t>https://tryhackme.com/room/sqlinjectionlm</a:t>
          </a:r>
          <a:endParaRPr lang="en-US" sz="1800" i="0" kern="1200" dirty="0">
            <a:solidFill>
              <a:schemeClr val="accent4">
                <a:lumMod val="20000"/>
                <a:lumOff val="80000"/>
              </a:schemeClr>
            </a:solidFill>
            <a:latin typeface="Gill Sans MT" panose="020B0502020104020203"/>
            <a:ea typeface="+mn-ea"/>
            <a:cs typeface="+mn-cs"/>
          </a:endParaRPr>
        </a:p>
      </dgm:t>
    </dgm:pt>
    <dgm:pt modelId="{FA33F35A-6465-4A39-BCFA-FA9093CBC372}" type="parTrans" cxnId="{38010D8C-0355-4063-AA6A-60EDEFD0CCAD}">
      <dgm:prSet/>
      <dgm:spPr/>
      <dgm:t>
        <a:bodyPr/>
        <a:lstStyle/>
        <a:p>
          <a:endParaRPr lang="en-US"/>
        </a:p>
      </dgm:t>
    </dgm:pt>
    <dgm:pt modelId="{2E8F39F3-BE4F-4025-B498-3A76FF7A423E}" type="sibTrans" cxnId="{38010D8C-0355-4063-AA6A-60EDEFD0CCAD}">
      <dgm:prSet/>
      <dgm:spPr/>
      <dgm:t>
        <a:bodyPr/>
        <a:lstStyle/>
        <a:p>
          <a:endParaRPr lang="en-US"/>
        </a:p>
      </dgm:t>
    </dgm:pt>
    <dgm:pt modelId="{300D68C5-C764-4385-974F-CA550A6CFE3F}" type="pres">
      <dgm:prSet presAssocID="{FBBE1472-672B-4202-B31F-75F612BBA6AB}" presName="linear" presStyleCnt="0">
        <dgm:presLayoutVars>
          <dgm:animLvl val="lvl"/>
          <dgm:resizeHandles val="exact"/>
        </dgm:presLayoutVars>
      </dgm:prSet>
      <dgm:spPr/>
    </dgm:pt>
    <dgm:pt modelId="{A6A2DA55-1893-4503-9D4F-8F0C4CA130C8}" type="pres">
      <dgm:prSet presAssocID="{C13919B9-E1A6-4DE8-9C31-17F2F7200635}" presName="parentText" presStyleLbl="node1" presStyleIdx="0" presStyleCnt="3">
        <dgm:presLayoutVars>
          <dgm:chMax val="0"/>
          <dgm:bulletEnabled val="1"/>
        </dgm:presLayoutVars>
      </dgm:prSet>
      <dgm:spPr/>
    </dgm:pt>
    <dgm:pt modelId="{1C163B2B-3E3C-401C-B30F-4152CF26B1F3}" type="pres">
      <dgm:prSet presAssocID="{C13919B9-E1A6-4DE8-9C31-17F2F7200635}" presName="childText" presStyleLbl="revTx" presStyleIdx="0" presStyleCnt="3" custScaleY="56618">
        <dgm:presLayoutVars>
          <dgm:bulletEnabled val="1"/>
        </dgm:presLayoutVars>
      </dgm:prSet>
      <dgm:spPr/>
    </dgm:pt>
    <dgm:pt modelId="{1FE71691-DF56-4B84-B3B1-A608170A9395}" type="pres">
      <dgm:prSet presAssocID="{E697BF8D-E2B9-4BCC-86FF-5D25B6731A77}" presName="parentText" presStyleLbl="node1" presStyleIdx="1" presStyleCnt="3" custScaleY="80445">
        <dgm:presLayoutVars>
          <dgm:chMax val="0"/>
          <dgm:bulletEnabled val="1"/>
        </dgm:presLayoutVars>
      </dgm:prSet>
      <dgm:spPr/>
    </dgm:pt>
    <dgm:pt modelId="{1B8B4EE3-12FC-4EE7-9AA0-A48B641CA25E}" type="pres">
      <dgm:prSet presAssocID="{E697BF8D-E2B9-4BCC-86FF-5D25B6731A77}" presName="childText" presStyleLbl="revTx" presStyleIdx="1" presStyleCnt="3">
        <dgm:presLayoutVars>
          <dgm:bulletEnabled val="1"/>
        </dgm:presLayoutVars>
      </dgm:prSet>
      <dgm:spPr/>
    </dgm:pt>
    <dgm:pt modelId="{3092A946-153E-4CE5-B231-90E790839ADF}" type="pres">
      <dgm:prSet presAssocID="{1884E013-C89C-4915-A4C3-27D185444463}" presName="parentText" presStyleLbl="node1" presStyleIdx="2" presStyleCnt="3">
        <dgm:presLayoutVars>
          <dgm:chMax val="0"/>
          <dgm:bulletEnabled val="1"/>
        </dgm:presLayoutVars>
      </dgm:prSet>
      <dgm:spPr/>
    </dgm:pt>
    <dgm:pt modelId="{69B1B62A-21EA-46B7-A608-C23EC95E5373}" type="pres">
      <dgm:prSet presAssocID="{1884E013-C89C-4915-A4C3-27D185444463}" presName="childText" presStyleLbl="revTx" presStyleIdx="2" presStyleCnt="3">
        <dgm:presLayoutVars>
          <dgm:bulletEnabled val="1"/>
        </dgm:presLayoutVars>
      </dgm:prSet>
      <dgm:spPr/>
    </dgm:pt>
  </dgm:ptLst>
  <dgm:cxnLst>
    <dgm:cxn modelId="{30B3AE09-B1BF-4284-B141-733666080644}" type="presOf" srcId="{1884E013-C89C-4915-A4C3-27D185444463}" destId="{3092A946-153E-4CE5-B231-90E790839ADF}" srcOrd="0" destOrd="0" presId="urn:microsoft.com/office/officeart/2005/8/layout/vList2"/>
    <dgm:cxn modelId="{C5E0D73A-A8B8-4396-BD28-5DBCC50D72C3}" srcId="{FBBE1472-672B-4202-B31F-75F612BBA6AB}" destId="{C13919B9-E1A6-4DE8-9C31-17F2F7200635}" srcOrd="0" destOrd="0" parTransId="{B8C551BE-F242-4EE1-A25D-212D674B9AE2}" sibTransId="{977C4842-A9E7-4068-9427-19A0538B092A}"/>
    <dgm:cxn modelId="{1EA72A65-D148-484F-88E5-A5F4916716AD}" srcId="{FBBE1472-672B-4202-B31F-75F612BBA6AB}" destId="{1884E013-C89C-4915-A4C3-27D185444463}" srcOrd="2" destOrd="0" parTransId="{0AF4F944-A7CD-4654-B449-085643CA0A4B}" sibTransId="{F129E27F-CA5E-4348-802F-4D2AC5E2F442}"/>
    <dgm:cxn modelId="{37E41A50-47D2-400A-AC3F-719211AFB7D8}" type="presOf" srcId="{E8CB4A16-2B2E-40C3-92AF-0B001ED8B4DC}" destId="{1B8B4EE3-12FC-4EE7-9AA0-A48B641CA25E}" srcOrd="0" destOrd="0" presId="urn:microsoft.com/office/officeart/2005/8/layout/vList2"/>
    <dgm:cxn modelId="{EB01DD57-C263-4787-8E1F-1496E336EBF1}" srcId="{FBBE1472-672B-4202-B31F-75F612BBA6AB}" destId="{E697BF8D-E2B9-4BCC-86FF-5D25B6731A77}" srcOrd="1" destOrd="0" parTransId="{C57192F7-111B-4043-9F28-F7181A6495D7}" sibTransId="{C0953930-431B-466C-9306-22A7703EA521}"/>
    <dgm:cxn modelId="{3EA6DB7D-433A-4019-B4DC-6BC16899D3FC}" type="presOf" srcId="{E697BF8D-E2B9-4BCC-86FF-5D25B6731A77}" destId="{1FE71691-DF56-4B84-B3B1-A608170A9395}" srcOrd="0" destOrd="0" presId="urn:microsoft.com/office/officeart/2005/8/layout/vList2"/>
    <dgm:cxn modelId="{38010D8C-0355-4063-AA6A-60EDEFD0CCAD}" srcId="{1884E013-C89C-4915-A4C3-27D185444463}" destId="{1CF14A4C-0747-458E-BD95-D52542130EA4}" srcOrd="0" destOrd="0" parTransId="{FA33F35A-6465-4A39-BCFA-FA9093CBC372}" sibTransId="{2E8F39F3-BE4F-4025-B498-3A76FF7A423E}"/>
    <dgm:cxn modelId="{CE60029A-CF79-4D9B-8C41-BDE148308B1C}" type="presOf" srcId="{FBBE1472-672B-4202-B31F-75F612BBA6AB}" destId="{300D68C5-C764-4385-974F-CA550A6CFE3F}" srcOrd="0" destOrd="0" presId="urn:microsoft.com/office/officeart/2005/8/layout/vList2"/>
    <dgm:cxn modelId="{EED55CB2-5089-4AB7-9F5E-D8D8189EFAFD}" srcId="{C13919B9-E1A6-4DE8-9C31-17F2F7200635}" destId="{B48DEAA9-58FB-486D-B496-E13086D9585E}" srcOrd="0" destOrd="0" parTransId="{8EB65592-2E67-4D89-8EF0-239BDE7F63AF}" sibTransId="{2294DC52-B5C0-43AF-83C1-DA31A91FE938}"/>
    <dgm:cxn modelId="{F4C594D3-3DA6-45B8-898D-FA4AAF7846F6}" srcId="{E697BF8D-E2B9-4BCC-86FF-5D25B6731A77}" destId="{E8CB4A16-2B2E-40C3-92AF-0B001ED8B4DC}" srcOrd="0" destOrd="0" parTransId="{8266921C-D067-4C53-90A1-43BF50A347DC}" sibTransId="{1859978B-9FBD-494C-AE52-C4BA2A7159B0}"/>
    <dgm:cxn modelId="{C342F4D6-C8BE-4367-B0C6-32758236914F}" type="presOf" srcId="{C13919B9-E1A6-4DE8-9C31-17F2F7200635}" destId="{A6A2DA55-1893-4503-9D4F-8F0C4CA130C8}" srcOrd="0" destOrd="0" presId="urn:microsoft.com/office/officeart/2005/8/layout/vList2"/>
    <dgm:cxn modelId="{680782D8-F5E0-47DC-A5C1-A2B5D6B81020}" type="presOf" srcId="{B48DEAA9-58FB-486D-B496-E13086D9585E}" destId="{1C163B2B-3E3C-401C-B30F-4152CF26B1F3}" srcOrd="0" destOrd="0" presId="urn:microsoft.com/office/officeart/2005/8/layout/vList2"/>
    <dgm:cxn modelId="{EBAEC0FB-560D-494E-A0B5-3D07DBFEB78F}" type="presOf" srcId="{1CF14A4C-0747-458E-BD95-D52542130EA4}" destId="{69B1B62A-21EA-46B7-A608-C23EC95E5373}" srcOrd="0" destOrd="0" presId="urn:microsoft.com/office/officeart/2005/8/layout/vList2"/>
    <dgm:cxn modelId="{E36564EB-51EF-4202-A03C-3ECB7F9D7F63}" type="presParOf" srcId="{300D68C5-C764-4385-974F-CA550A6CFE3F}" destId="{A6A2DA55-1893-4503-9D4F-8F0C4CA130C8}" srcOrd="0" destOrd="0" presId="urn:microsoft.com/office/officeart/2005/8/layout/vList2"/>
    <dgm:cxn modelId="{9A47A561-4E05-4D3D-B8C5-25FCB1076151}" type="presParOf" srcId="{300D68C5-C764-4385-974F-CA550A6CFE3F}" destId="{1C163B2B-3E3C-401C-B30F-4152CF26B1F3}" srcOrd="1" destOrd="0" presId="urn:microsoft.com/office/officeart/2005/8/layout/vList2"/>
    <dgm:cxn modelId="{9C9348F5-A15F-4B2C-AE03-413364695299}" type="presParOf" srcId="{300D68C5-C764-4385-974F-CA550A6CFE3F}" destId="{1FE71691-DF56-4B84-B3B1-A608170A9395}" srcOrd="2" destOrd="0" presId="urn:microsoft.com/office/officeart/2005/8/layout/vList2"/>
    <dgm:cxn modelId="{1860D649-D367-43C5-A14F-BEA60D6401E4}" type="presParOf" srcId="{300D68C5-C764-4385-974F-CA550A6CFE3F}" destId="{1B8B4EE3-12FC-4EE7-9AA0-A48B641CA25E}" srcOrd="3" destOrd="0" presId="urn:microsoft.com/office/officeart/2005/8/layout/vList2"/>
    <dgm:cxn modelId="{475EF551-A27D-431D-9C73-BE629563BE27}" type="presParOf" srcId="{300D68C5-C764-4385-974F-CA550A6CFE3F}" destId="{3092A946-153E-4CE5-B231-90E790839ADF}" srcOrd="4" destOrd="0" presId="urn:microsoft.com/office/officeart/2005/8/layout/vList2"/>
    <dgm:cxn modelId="{C3964D8C-A9B4-4090-B75E-524B91760D08}" type="presParOf" srcId="{300D68C5-C764-4385-974F-CA550A6CFE3F}" destId="{69B1B62A-21EA-46B7-A608-C23EC95E5373}"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BBE1472-672B-4202-B31F-75F612BBA6AB}" type="doc">
      <dgm:prSet loTypeId="urn:microsoft.com/office/officeart/2018/2/layout/IconVerticalSolidList" loCatId="icon" qsTypeId="urn:microsoft.com/office/officeart/2005/8/quickstyle/simple1" qsCatId="simple" csTypeId="urn:microsoft.com/office/officeart/2005/8/colors/accent4_4" csCatId="accent4" phldr="1"/>
      <dgm:spPr/>
      <dgm:t>
        <a:bodyPr/>
        <a:lstStyle/>
        <a:p>
          <a:endParaRPr lang="en-US"/>
        </a:p>
      </dgm:t>
    </dgm:pt>
    <dgm:pt modelId="{C13919B9-E1A6-4DE8-9C31-17F2F7200635}">
      <dgm:prSet custT="1"/>
      <dgm:spPr/>
      <dgm:t>
        <a:bodyPr/>
        <a:lstStyle/>
        <a:p>
          <a:pPr>
            <a:lnSpc>
              <a:spcPct val="100000"/>
            </a:lnSpc>
          </a:pPr>
          <a:r>
            <a:rPr lang="en-US" sz="1800" kern="1200" dirty="0">
              <a:solidFill>
                <a:schemeClr val="accent4">
                  <a:lumMod val="20000"/>
                  <a:lumOff val="80000"/>
                </a:schemeClr>
              </a:solidFill>
              <a:latin typeface="Gill Sans MT" panose="020B0502020104020203"/>
              <a:ea typeface="+mn-ea"/>
              <a:cs typeface="+mn-cs"/>
            </a:rPr>
            <a:t>Decision Making</a:t>
          </a:r>
        </a:p>
      </dgm:t>
    </dgm:pt>
    <dgm:pt modelId="{977C4842-A9E7-4068-9427-19A0538B092A}" type="sibTrans" cxnId="{C5E0D73A-A8B8-4396-BD28-5DBCC50D72C3}">
      <dgm:prSet/>
      <dgm:spPr/>
      <dgm:t>
        <a:bodyPr/>
        <a:lstStyle/>
        <a:p>
          <a:endParaRPr lang="en-US"/>
        </a:p>
      </dgm:t>
    </dgm:pt>
    <dgm:pt modelId="{B8C551BE-F242-4EE1-A25D-212D674B9AE2}" type="parTrans" cxnId="{C5E0D73A-A8B8-4396-BD28-5DBCC50D72C3}">
      <dgm:prSet/>
      <dgm:spPr/>
      <dgm:t>
        <a:bodyPr/>
        <a:lstStyle/>
        <a:p>
          <a:endParaRPr lang="en-US"/>
        </a:p>
      </dgm:t>
    </dgm:pt>
    <dgm:pt modelId="{606F9AF1-7D16-4C4B-8D38-8524662335F9}">
      <dgm:prSet custT="1"/>
      <dgm:spPr/>
      <dgm:t>
        <a:bodyPr/>
        <a:lstStyle/>
        <a:p>
          <a:pPr>
            <a:lnSpc>
              <a:spcPct val="100000"/>
            </a:lnSpc>
          </a:pPr>
          <a:r>
            <a:rPr lang="en-US" sz="1800" kern="1200" dirty="0">
              <a:solidFill>
                <a:schemeClr val="accent4">
                  <a:lumMod val="50000"/>
                </a:schemeClr>
              </a:solidFill>
              <a:latin typeface="Gill Sans MT" panose="020B0502020104020203"/>
              <a:ea typeface="+mn-ea"/>
              <a:cs typeface="+mn-cs"/>
            </a:rPr>
            <a:t>Continuous Learning</a:t>
          </a:r>
        </a:p>
      </dgm:t>
    </dgm:pt>
    <dgm:pt modelId="{027D84BD-FF9D-4881-9A9D-50DB0800BEA7}" type="sibTrans" cxnId="{A830ED83-4034-4751-ABA2-6AB8E38E0BF9}">
      <dgm:prSet/>
      <dgm:spPr/>
      <dgm:t>
        <a:bodyPr/>
        <a:lstStyle/>
        <a:p>
          <a:endParaRPr lang="en-US"/>
        </a:p>
      </dgm:t>
    </dgm:pt>
    <dgm:pt modelId="{54152E45-E8EF-491F-984C-E609721E237E}" type="parTrans" cxnId="{A830ED83-4034-4751-ABA2-6AB8E38E0BF9}">
      <dgm:prSet/>
      <dgm:spPr/>
      <dgm:t>
        <a:bodyPr/>
        <a:lstStyle/>
        <a:p>
          <a:endParaRPr lang="en-US"/>
        </a:p>
      </dgm:t>
    </dgm:pt>
    <dgm:pt modelId="{1884E013-C89C-4915-A4C3-27D185444463}">
      <dgm:prSet custT="1"/>
      <dgm:spPr/>
      <dgm:t>
        <a:bodyPr/>
        <a:lstStyle/>
        <a:p>
          <a:pPr>
            <a:lnSpc>
              <a:spcPct val="100000"/>
            </a:lnSpc>
          </a:pPr>
          <a:r>
            <a:rPr lang="en-US" sz="1800" kern="1200" dirty="0"/>
            <a:t>Real-time Updates</a:t>
          </a:r>
          <a:endParaRPr lang="en-US" sz="1800" kern="1200" dirty="0">
            <a:solidFill>
              <a:schemeClr val="accent4">
                <a:lumMod val="20000"/>
                <a:lumOff val="80000"/>
              </a:schemeClr>
            </a:solidFill>
            <a:latin typeface="Gill Sans MT" panose="020B0502020104020203"/>
            <a:ea typeface="+mn-ea"/>
            <a:cs typeface="+mn-cs"/>
          </a:endParaRPr>
        </a:p>
      </dgm:t>
    </dgm:pt>
    <dgm:pt modelId="{F129E27F-CA5E-4348-802F-4D2AC5E2F442}" type="sibTrans" cxnId="{1EA72A65-D148-484F-88E5-A5F4916716AD}">
      <dgm:prSet/>
      <dgm:spPr/>
      <dgm:t>
        <a:bodyPr/>
        <a:lstStyle/>
        <a:p>
          <a:endParaRPr lang="en-US"/>
        </a:p>
      </dgm:t>
    </dgm:pt>
    <dgm:pt modelId="{0AF4F944-A7CD-4654-B449-085643CA0A4B}" type="parTrans" cxnId="{1EA72A65-D148-484F-88E5-A5F4916716AD}">
      <dgm:prSet/>
      <dgm:spPr/>
      <dgm:t>
        <a:bodyPr/>
        <a:lstStyle/>
        <a:p>
          <a:endParaRPr lang="en-US"/>
        </a:p>
      </dgm:t>
    </dgm:pt>
    <dgm:pt modelId="{1D5C9896-B541-4AB8-BCD9-E9ACCB456B11}" type="pres">
      <dgm:prSet presAssocID="{FBBE1472-672B-4202-B31F-75F612BBA6AB}" presName="root" presStyleCnt="0">
        <dgm:presLayoutVars>
          <dgm:dir/>
          <dgm:resizeHandles val="exact"/>
        </dgm:presLayoutVars>
      </dgm:prSet>
      <dgm:spPr/>
    </dgm:pt>
    <dgm:pt modelId="{A9318544-D7A7-4FD8-9F0D-A92EFC12CE11}" type="pres">
      <dgm:prSet presAssocID="{C13919B9-E1A6-4DE8-9C31-17F2F7200635}" presName="compNode" presStyleCnt="0"/>
      <dgm:spPr/>
    </dgm:pt>
    <dgm:pt modelId="{BAFD7F95-8B66-4AFC-A7E3-6D11CC641D83}" type="pres">
      <dgm:prSet presAssocID="{C13919B9-E1A6-4DE8-9C31-17F2F7200635}" presName="bgRect" presStyleLbl="bgShp" presStyleIdx="0" presStyleCnt="3"/>
      <dgm:spPr>
        <a:solidFill>
          <a:schemeClr val="accent6">
            <a:lumMod val="75000"/>
          </a:schemeClr>
        </a:solidFill>
      </dgm:spPr>
    </dgm:pt>
    <dgm:pt modelId="{CE3F2023-D311-44B5-9CCC-2550D218E580}" type="pres">
      <dgm:prSet presAssocID="{C13919B9-E1A6-4DE8-9C31-17F2F7200635}" presName="iconRect" presStyleLbl="node1" presStyleIdx="0" presStyleCnt="3"/>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a:effectLst>
          <a:innerShdw blurRad="63500" dist="50800" dir="13500000">
            <a:prstClr val="black">
              <a:alpha val="50000"/>
            </a:prstClr>
          </a:innerShdw>
        </a:effectLst>
      </dgm:spPr>
      <dgm:extLst>
        <a:ext uri="{E40237B7-FDA0-4F09-8148-C483321AD2D9}">
          <dgm14:cNvPr xmlns:dgm14="http://schemas.microsoft.com/office/drawing/2010/diagram" id="0" name="" descr="Decision chart with solid fill"/>
        </a:ext>
      </dgm:extLst>
    </dgm:pt>
    <dgm:pt modelId="{526D0A6E-5E30-4B1D-8A97-EF79F9AF6D41}" type="pres">
      <dgm:prSet presAssocID="{C13919B9-E1A6-4DE8-9C31-17F2F7200635}" presName="spaceRect" presStyleCnt="0"/>
      <dgm:spPr/>
    </dgm:pt>
    <dgm:pt modelId="{FF73C209-2B9F-44FA-801E-5F5E7F67E7FC}" type="pres">
      <dgm:prSet presAssocID="{C13919B9-E1A6-4DE8-9C31-17F2F7200635}" presName="parTx" presStyleLbl="revTx" presStyleIdx="0" presStyleCnt="3">
        <dgm:presLayoutVars>
          <dgm:chMax val="0"/>
          <dgm:chPref val="0"/>
        </dgm:presLayoutVars>
      </dgm:prSet>
      <dgm:spPr/>
    </dgm:pt>
    <dgm:pt modelId="{B9309EA8-8757-47CB-8EA2-9A4637EE875A}" type="pres">
      <dgm:prSet presAssocID="{977C4842-A9E7-4068-9427-19A0538B092A}" presName="sibTrans" presStyleCnt="0"/>
      <dgm:spPr/>
    </dgm:pt>
    <dgm:pt modelId="{4AEA40A0-1D44-4626-901A-B80449C8F4EB}" type="pres">
      <dgm:prSet presAssocID="{606F9AF1-7D16-4C4B-8D38-8524662335F9}" presName="compNode" presStyleCnt="0"/>
      <dgm:spPr/>
    </dgm:pt>
    <dgm:pt modelId="{F7FAEA79-0700-4D22-8034-DAABCC917BF4}" type="pres">
      <dgm:prSet presAssocID="{606F9AF1-7D16-4C4B-8D38-8524662335F9}" presName="bgRect" presStyleLbl="bgShp" presStyleIdx="1" presStyleCnt="3"/>
      <dgm:spPr/>
    </dgm:pt>
    <dgm:pt modelId="{89C96CBD-9477-4AD2-B085-2086E6F17F78}" type="pres">
      <dgm:prSet presAssocID="{606F9AF1-7D16-4C4B-8D38-8524662335F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a:effectLst>
          <a:innerShdw blurRad="63500" dist="50800" dir="13500000">
            <a:prstClr val="black">
              <a:alpha val="50000"/>
            </a:prstClr>
          </a:innerShdw>
        </a:effectLst>
      </dgm:spPr>
      <dgm:extLst>
        <a:ext uri="{E40237B7-FDA0-4F09-8148-C483321AD2D9}">
          <dgm14:cNvPr xmlns:dgm14="http://schemas.microsoft.com/office/drawing/2010/diagram" id="0" name="" descr="Repeat with solid fill"/>
        </a:ext>
      </dgm:extLst>
    </dgm:pt>
    <dgm:pt modelId="{8A702EB8-9191-46CA-A63F-30B5E2611D81}" type="pres">
      <dgm:prSet presAssocID="{606F9AF1-7D16-4C4B-8D38-8524662335F9}" presName="spaceRect" presStyleCnt="0"/>
      <dgm:spPr/>
    </dgm:pt>
    <dgm:pt modelId="{35B336E1-6EFE-4E98-A149-CD9D301BAA83}" type="pres">
      <dgm:prSet presAssocID="{606F9AF1-7D16-4C4B-8D38-8524662335F9}" presName="parTx" presStyleLbl="revTx" presStyleIdx="1" presStyleCnt="3">
        <dgm:presLayoutVars>
          <dgm:chMax val="0"/>
          <dgm:chPref val="0"/>
        </dgm:presLayoutVars>
      </dgm:prSet>
      <dgm:spPr/>
    </dgm:pt>
    <dgm:pt modelId="{980C914B-76C9-4C43-B542-AE7FA4CB0B50}" type="pres">
      <dgm:prSet presAssocID="{027D84BD-FF9D-4881-9A9D-50DB0800BEA7}" presName="sibTrans" presStyleCnt="0"/>
      <dgm:spPr/>
    </dgm:pt>
    <dgm:pt modelId="{99BE5854-A0D6-429D-9888-DC2BA6071A1A}" type="pres">
      <dgm:prSet presAssocID="{1884E013-C89C-4915-A4C3-27D185444463}" presName="compNode" presStyleCnt="0"/>
      <dgm:spPr/>
    </dgm:pt>
    <dgm:pt modelId="{11C4D981-7873-4A35-9B85-4C0FB525122C}" type="pres">
      <dgm:prSet presAssocID="{1884E013-C89C-4915-A4C3-27D185444463}" presName="bgRect" presStyleLbl="bgShp" presStyleIdx="2" presStyleCnt="3"/>
      <dgm:spPr>
        <a:solidFill>
          <a:srgbClr val="A77C70"/>
        </a:solidFill>
      </dgm:spPr>
    </dgm:pt>
    <dgm:pt modelId="{DF89BF04-6222-48AE-8391-4A43356651A3}" type="pres">
      <dgm:prSet presAssocID="{1884E013-C89C-4915-A4C3-27D18544446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a:effectLst>
          <a:innerShdw blurRad="63500" dist="50800" dir="13500000">
            <a:prstClr val="black">
              <a:alpha val="50000"/>
            </a:prstClr>
          </a:innerShdw>
        </a:effectLst>
      </dgm:spPr>
      <dgm:extLst>
        <a:ext uri="{E40237B7-FDA0-4F09-8148-C483321AD2D9}">
          <dgm14:cNvPr xmlns:dgm14="http://schemas.microsoft.com/office/drawing/2010/diagram" id="0" name="" descr="Cell Tower with solid fill"/>
        </a:ext>
      </dgm:extLst>
    </dgm:pt>
    <dgm:pt modelId="{71349A87-B5C0-4C7A-A8AA-D1C10136F5FC}" type="pres">
      <dgm:prSet presAssocID="{1884E013-C89C-4915-A4C3-27D185444463}" presName="spaceRect" presStyleCnt="0"/>
      <dgm:spPr/>
    </dgm:pt>
    <dgm:pt modelId="{D473D85A-C742-4DD5-9BED-3F6451B83BB6}" type="pres">
      <dgm:prSet presAssocID="{1884E013-C89C-4915-A4C3-27D185444463}" presName="parTx" presStyleLbl="revTx" presStyleIdx="2" presStyleCnt="3">
        <dgm:presLayoutVars>
          <dgm:chMax val="0"/>
          <dgm:chPref val="0"/>
        </dgm:presLayoutVars>
      </dgm:prSet>
      <dgm:spPr/>
    </dgm:pt>
  </dgm:ptLst>
  <dgm:cxnLst>
    <dgm:cxn modelId="{C5E0D73A-A8B8-4396-BD28-5DBCC50D72C3}" srcId="{FBBE1472-672B-4202-B31F-75F612BBA6AB}" destId="{C13919B9-E1A6-4DE8-9C31-17F2F7200635}" srcOrd="0" destOrd="0" parTransId="{B8C551BE-F242-4EE1-A25D-212D674B9AE2}" sibTransId="{977C4842-A9E7-4068-9427-19A0538B092A}"/>
    <dgm:cxn modelId="{0FA24563-A2B1-4748-9D2F-21E902853723}" type="presOf" srcId="{FBBE1472-672B-4202-B31F-75F612BBA6AB}" destId="{1D5C9896-B541-4AB8-BCD9-E9ACCB456B11}" srcOrd="0" destOrd="0" presId="urn:microsoft.com/office/officeart/2018/2/layout/IconVerticalSolidList"/>
    <dgm:cxn modelId="{1EA72A65-D148-484F-88E5-A5F4916716AD}" srcId="{FBBE1472-672B-4202-B31F-75F612BBA6AB}" destId="{1884E013-C89C-4915-A4C3-27D185444463}" srcOrd="2" destOrd="0" parTransId="{0AF4F944-A7CD-4654-B449-085643CA0A4B}" sibTransId="{F129E27F-CA5E-4348-802F-4D2AC5E2F442}"/>
    <dgm:cxn modelId="{A830ED83-4034-4751-ABA2-6AB8E38E0BF9}" srcId="{FBBE1472-672B-4202-B31F-75F612BBA6AB}" destId="{606F9AF1-7D16-4C4B-8D38-8524662335F9}" srcOrd="1" destOrd="0" parTransId="{54152E45-E8EF-491F-984C-E609721E237E}" sibTransId="{027D84BD-FF9D-4881-9A9D-50DB0800BEA7}"/>
    <dgm:cxn modelId="{9905C2A5-9710-4887-A510-5EA513FDD220}" type="presOf" srcId="{1884E013-C89C-4915-A4C3-27D185444463}" destId="{D473D85A-C742-4DD5-9BED-3F6451B83BB6}" srcOrd="0" destOrd="0" presId="urn:microsoft.com/office/officeart/2018/2/layout/IconVerticalSolidList"/>
    <dgm:cxn modelId="{F3B389D2-2DA2-437B-A1A3-BAECD67A7463}" type="presOf" srcId="{606F9AF1-7D16-4C4B-8D38-8524662335F9}" destId="{35B336E1-6EFE-4E98-A149-CD9D301BAA83}" srcOrd="0" destOrd="0" presId="urn:microsoft.com/office/officeart/2018/2/layout/IconVerticalSolidList"/>
    <dgm:cxn modelId="{8DFC47E3-05B0-48F9-A5EC-8BBF96A631CF}" type="presOf" srcId="{C13919B9-E1A6-4DE8-9C31-17F2F7200635}" destId="{FF73C209-2B9F-44FA-801E-5F5E7F67E7FC}" srcOrd="0" destOrd="0" presId="urn:microsoft.com/office/officeart/2018/2/layout/IconVerticalSolidList"/>
    <dgm:cxn modelId="{17B87CAC-8A8C-4FD5-8DEB-EEBD3B494B6B}" type="presParOf" srcId="{1D5C9896-B541-4AB8-BCD9-E9ACCB456B11}" destId="{A9318544-D7A7-4FD8-9F0D-A92EFC12CE11}" srcOrd="0" destOrd="0" presId="urn:microsoft.com/office/officeart/2018/2/layout/IconVerticalSolidList"/>
    <dgm:cxn modelId="{3CEF5843-9A06-4CE8-B157-849E93933094}" type="presParOf" srcId="{A9318544-D7A7-4FD8-9F0D-A92EFC12CE11}" destId="{BAFD7F95-8B66-4AFC-A7E3-6D11CC641D83}" srcOrd="0" destOrd="0" presId="urn:microsoft.com/office/officeart/2018/2/layout/IconVerticalSolidList"/>
    <dgm:cxn modelId="{16F0D223-624E-4D3E-BE6E-41C84C544234}" type="presParOf" srcId="{A9318544-D7A7-4FD8-9F0D-A92EFC12CE11}" destId="{CE3F2023-D311-44B5-9CCC-2550D218E580}" srcOrd="1" destOrd="0" presId="urn:microsoft.com/office/officeart/2018/2/layout/IconVerticalSolidList"/>
    <dgm:cxn modelId="{AA8D47B5-7EDF-42DA-8799-0D89D28A35DC}" type="presParOf" srcId="{A9318544-D7A7-4FD8-9F0D-A92EFC12CE11}" destId="{526D0A6E-5E30-4B1D-8A97-EF79F9AF6D41}" srcOrd="2" destOrd="0" presId="urn:microsoft.com/office/officeart/2018/2/layout/IconVerticalSolidList"/>
    <dgm:cxn modelId="{8552727B-4C0D-4310-B978-302B162E0AF5}" type="presParOf" srcId="{A9318544-D7A7-4FD8-9F0D-A92EFC12CE11}" destId="{FF73C209-2B9F-44FA-801E-5F5E7F67E7FC}" srcOrd="3" destOrd="0" presId="urn:microsoft.com/office/officeart/2018/2/layout/IconVerticalSolidList"/>
    <dgm:cxn modelId="{6D948128-B729-4401-9281-422731033DCD}" type="presParOf" srcId="{1D5C9896-B541-4AB8-BCD9-E9ACCB456B11}" destId="{B9309EA8-8757-47CB-8EA2-9A4637EE875A}" srcOrd="1" destOrd="0" presId="urn:microsoft.com/office/officeart/2018/2/layout/IconVerticalSolidList"/>
    <dgm:cxn modelId="{6263C0FB-9481-4C53-8124-2D0FC349EB49}" type="presParOf" srcId="{1D5C9896-B541-4AB8-BCD9-E9ACCB456B11}" destId="{4AEA40A0-1D44-4626-901A-B80449C8F4EB}" srcOrd="2" destOrd="0" presId="urn:microsoft.com/office/officeart/2018/2/layout/IconVerticalSolidList"/>
    <dgm:cxn modelId="{9E53AE54-73F8-4A48-BF4B-868CCC0209CC}" type="presParOf" srcId="{4AEA40A0-1D44-4626-901A-B80449C8F4EB}" destId="{F7FAEA79-0700-4D22-8034-DAABCC917BF4}" srcOrd="0" destOrd="0" presId="urn:microsoft.com/office/officeart/2018/2/layout/IconVerticalSolidList"/>
    <dgm:cxn modelId="{3BA04312-7C7B-4477-8AF3-57F7DEDC12C8}" type="presParOf" srcId="{4AEA40A0-1D44-4626-901A-B80449C8F4EB}" destId="{89C96CBD-9477-4AD2-B085-2086E6F17F78}" srcOrd="1" destOrd="0" presId="urn:microsoft.com/office/officeart/2018/2/layout/IconVerticalSolidList"/>
    <dgm:cxn modelId="{B155B124-D883-4320-ABE3-22EEC98F832E}" type="presParOf" srcId="{4AEA40A0-1D44-4626-901A-B80449C8F4EB}" destId="{8A702EB8-9191-46CA-A63F-30B5E2611D81}" srcOrd="2" destOrd="0" presId="urn:microsoft.com/office/officeart/2018/2/layout/IconVerticalSolidList"/>
    <dgm:cxn modelId="{F52C97B4-6AB2-4B9D-B1FC-3A135B891D5E}" type="presParOf" srcId="{4AEA40A0-1D44-4626-901A-B80449C8F4EB}" destId="{35B336E1-6EFE-4E98-A149-CD9D301BAA83}" srcOrd="3" destOrd="0" presId="urn:microsoft.com/office/officeart/2018/2/layout/IconVerticalSolidList"/>
    <dgm:cxn modelId="{BA244665-CD4E-4A6E-BA85-A1D52B282848}" type="presParOf" srcId="{1D5C9896-B541-4AB8-BCD9-E9ACCB456B11}" destId="{980C914B-76C9-4C43-B542-AE7FA4CB0B50}" srcOrd="3" destOrd="0" presId="urn:microsoft.com/office/officeart/2018/2/layout/IconVerticalSolidList"/>
    <dgm:cxn modelId="{056C1562-CB09-4753-8B88-67E7069AB571}" type="presParOf" srcId="{1D5C9896-B541-4AB8-BCD9-E9ACCB456B11}" destId="{99BE5854-A0D6-429D-9888-DC2BA6071A1A}" srcOrd="4" destOrd="0" presId="urn:microsoft.com/office/officeart/2018/2/layout/IconVerticalSolidList"/>
    <dgm:cxn modelId="{F467DFDE-05E1-406A-BC92-10C091B3F70E}" type="presParOf" srcId="{99BE5854-A0D6-429D-9888-DC2BA6071A1A}" destId="{11C4D981-7873-4A35-9B85-4C0FB525122C}" srcOrd="0" destOrd="0" presId="urn:microsoft.com/office/officeart/2018/2/layout/IconVerticalSolidList"/>
    <dgm:cxn modelId="{C465E321-E895-4B60-BAC5-EA1EC4AF4609}" type="presParOf" srcId="{99BE5854-A0D6-429D-9888-DC2BA6071A1A}" destId="{DF89BF04-6222-48AE-8391-4A43356651A3}" srcOrd="1" destOrd="0" presId="urn:microsoft.com/office/officeart/2018/2/layout/IconVerticalSolidList"/>
    <dgm:cxn modelId="{81DBAE29-CAA3-4E98-A9E8-B6E956960E40}" type="presParOf" srcId="{99BE5854-A0D6-429D-9888-DC2BA6071A1A}" destId="{71349A87-B5C0-4C7A-A8AA-D1C10136F5FC}" srcOrd="2" destOrd="0" presId="urn:microsoft.com/office/officeart/2018/2/layout/IconVerticalSolidList"/>
    <dgm:cxn modelId="{4072B469-4B69-445A-856E-569CED25194B}" type="presParOf" srcId="{99BE5854-A0D6-429D-9888-DC2BA6071A1A}" destId="{D473D85A-C742-4DD5-9BED-3F6451B83BB6}"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FFBD50A-E983-4A09-A8EC-C77684012D05}" type="doc">
      <dgm:prSet loTypeId="urn:microsoft.com/office/officeart/2009/3/layout/SnapshotPictureList" loCatId="picture" qsTypeId="urn:microsoft.com/office/officeart/2005/8/quickstyle/simple1" qsCatId="simple" csTypeId="urn:microsoft.com/office/officeart/2005/8/colors/accent1_2" csCatId="accent1" phldr="1"/>
      <dgm:spPr/>
      <dgm:t>
        <a:bodyPr/>
        <a:lstStyle/>
        <a:p>
          <a:endParaRPr lang="en-US"/>
        </a:p>
      </dgm:t>
    </dgm:pt>
    <dgm:pt modelId="{0ED697B7-1E0C-49B1-86AF-2760E0932F02}">
      <dgm:prSet/>
      <dgm:spPr/>
      <dgm:t>
        <a:bodyPr/>
        <a:lstStyle/>
        <a:p>
          <a:endParaRPr lang="en-US" dirty="0"/>
        </a:p>
      </dgm:t>
    </dgm:pt>
    <dgm:pt modelId="{A528A4FE-3B3F-4598-86A1-1EFC8E439DBC}" type="parTrans" cxnId="{1C30B4AA-83EB-4850-B88D-B3C0AAB7A1C0}">
      <dgm:prSet/>
      <dgm:spPr/>
      <dgm:t>
        <a:bodyPr/>
        <a:lstStyle/>
        <a:p>
          <a:endParaRPr lang="en-US"/>
        </a:p>
      </dgm:t>
    </dgm:pt>
    <dgm:pt modelId="{0F682D89-440F-489C-BC37-6664DDCCAB39}" type="sibTrans" cxnId="{1C30B4AA-83EB-4850-B88D-B3C0AAB7A1C0}">
      <dgm:prSet/>
      <dgm:spPr/>
      <dgm:t>
        <a:bodyPr/>
        <a:lstStyle/>
        <a:p>
          <a:endParaRPr lang="en-US"/>
        </a:p>
      </dgm:t>
    </dgm:pt>
    <dgm:pt modelId="{5FC9EDCF-6586-43C9-ADEB-A17E748F5912}">
      <dgm:prSet/>
      <dgm:spPr/>
      <dgm:t>
        <a:bodyPr/>
        <a:lstStyle/>
        <a:p>
          <a:r>
            <a:rPr lang="en-US" dirty="0"/>
            <a:t>Machine Learning</a:t>
          </a:r>
        </a:p>
      </dgm:t>
    </dgm:pt>
    <dgm:pt modelId="{C177C543-4D38-48D3-82A1-5CAC74255407}" type="parTrans" cxnId="{5DD2A8B9-C8AA-46E4-AC3C-C0C055F1FD01}">
      <dgm:prSet/>
      <dgm:spPr/>
      <dgm:t>
        <a:bodyPr/>
        <a:lstStyle/>
        <a:p>
          <a:endParaRPr lang="en-US"/>
        </a:p>
      </dgm:t>
    </dgm:pt>
    <dgm:pt modelId="{29B93B65-FE3B-4A71-8A2A-2CE1C7CE5499}" type="sibTrans" cxnId="{5DD2A8B9-C8AA-46E4-AC3C-C0C055F1FD01}">
      <dgm:prSet/>
      <dgm:spPr/>
      <dgm:t>
        <a:bodyPr/>
        <a:lstStyle/>
        <a:p>
          <a:endParaRPr lang="en-US"/>
        </a:p>
      </dgm:t>
    </dgm:pt>
    <dgm:pt modelId="{3DBADE47-5600-4C64-9E3D-2B18429F751C}">
      <dgm:prSet/>
      <dgm:spPr/>
      <dgm:t>
        <a:bodyPr/>
        <a:lstStyle/>
        <a:p>
          <a:r>
            <a:rPr lang="en-US" dirty="0"/>
            <a:t>Reinforcement Learning</a:t>
          </a:r>
        </a:p>
      </dgm:t>
    </dgm:pt>
    <dgm:pt modelId="{594447B1-DD58-4ADD-A336-D5A70DB11E80}" type="parTrans" cxnId="{812F46B0-F1BF-49F4-B67E-80ACF1D03BC1}">
      <dgm:prSet/>
      <dgm:spPr/>
      <dgm:t>
        <a:bodyPr/>
        <a:lstStyle/>
        <a:p>
          <a:endParaRPr lang="en-US"/>
        </a:p>
      </dgm:t>
    </dgm:pt>
    <dgm:pt modelId="{8289E494-989D-45CF-874E-28CFCC442B09}" type="sibTrans" cxnId="{812F46B0-F1BF-49F4-B67E-80ACF1D03BC1}">
      <dgm:prSet/>
      <dgm:spPr/>
      <dgm:t>
        <a:bodyPr/>
        <a:lstStyle/>
        <a:p>
          <a:endParaRPr lang="en-US"/>
        </a:p>
      </dgm:t>
    </dgm:pt>
    <dgm:pt modelId="{58A5D92A-331C-4AD6-BD70-0F7E8C3C7D7F}">
      <dgm:prSet/>
      <dgm:spPr/>
      <dgm:t>
        <a:bodyPr/>
        <a:lstStyle/>
        <a:p>
          <a:r>
            <a:rPr lang="en-US"/>
            <a:t>Q-Learning</a:t>
          </a:r>
          <a:endParaRPr lang="en-US" dirty="0"/>
        </a:p>
      </dgm:t>
    </dgm:pt>
    <dgm:pt modelId="{DFCB1794-6A99-427B-A6DA-21ABB4E2C5B2}" type="parTrans" cxnId="{5D5181F5-D515-4F50-A337-42930F4C8DA0}">
      <dgm:prSet/>
      <dgm:spPr/>
      <dgm:t>
        <a:bodyPr/>
        <a:lstStyle/>
        <a:p>
          <a:endParaRPr lang="en-US"/>
        </a:p>
      </dgm:t>
    </dgm:pt>
    <dgm:pt modelId="{2E5654FF-B0BF-4D22-A745-2AF4E5657D22}" type="sibTrans" cxnId="{5D5181F5-D515-4F50-A337-42930F4C8DA0}">
      <dgm:prSet/>
      <dgm:spPr/>
      <dgm:t>
        <a:bodyPr/>
        <a:lstStyle/>
        <a:p>
          <a:endParaRPr lang="en-US"/>
        </a:p>
      </dgm:t>
    </dgm:pt>
    <dgm:pt modelId="{C63A2F7D-99BB-42D5-B648-ED47AE221AAB}">
      <dgm:prSet/>
      <dgm:spPr/>
      <dgm:t>
        <a:bodyPr/>
        <a:lstStyle/>
        <a:p>
          <a:endParaRPr lang="en-US" dirty="0"/>
        </a:p>
      </dgm:t>
    </dgm:pt>
    <dgm:pt modelId="{E0FAC8BB-4F4C-4194-8F91-799193DFC3BA}" type="parTrans" cxnId="{7D5E235D-FB52-4670-BDA6-1365065B8497}">
      <dgm:prSet/>
      <dgm:spPr/>
      <dgm:t>
        <a:bodyPr/>
        <a:lstStyle/>
        <a:p>
          <a:endParaRPr lang="en-US"/>
        </a:p>
      </dgm:t>
    </dgm:pt>
    <dgm:pt modelId="{8A7EA8E8-2013-43F1-9FEC-578A630040AD}" type="sibTrans" cxnId="{7D5E235D-FB52-4670-BDA6-1365065B8497}">
      <dgm:prSet/>
      <dgm:spPr/>
      <dgm:t>
        <a:bodyPr/>
        <a:lstStyle/>
        <a:p>
          <a:endParaRPr lang="en-US"/>
        </a:p>
      </dgm:t>
    </dgm:pt>
    <dgm:pt modelId="{2C460A43-8838-4C74-8586-2E3A199ABF1F}" type="pres">
      <dgm:prSet presAssocID="{2FFBD50A-E983-4A09-A8EC-C77684012D05}" presName="Name0" presStyleCnt="0">
        <dgm:presLayoutVars>
          <dgm:chMax/>
          <dgm:chPref/>
          <dgm:dir/>
          <dgm:animLvl val="lvl"/>
        </dgm:presLayoutVars>
      </dgm:prSet>
      <dgm:spPr/>
    </dgm:pt>
    <dgm:pt modelId="{F8A8BDDB-569E-411C-AD0E-558EB20FFD65}" type="pres">
      <dgm:prSet presAssocID="{0ED697B7-1E0C-49B1-86AF-2760E0932F02}" presName="composite" presStyleCnt="0"/>
      <dgm:spPr/>
    </dgm:pt>
    <dgm:pt modelId="{1EFE79CE-4EF9-4C8F-A36B-B2C42E019B1F}" type="pres">
      <dgm:prSet presAssocID="{0ED697B7-1E0C-49B1-86AF-2760E0932F02}" presName="ParentAccentShape" presStyleLbl="trBgShp" presStyleIdx="0" presStyleCnt="2" custScaleX="99229"/>
      <dgm:spPr/>
    </dgm:pt>
    <dgm:pt modelId="{8806F2E1-807F-4BC0-B27F-6C1421E17765}" type="pres">
      <dgm:prSet presAssocID="{0ED697B7-1E0C-49B1-86AF-2760E0932F02}" presName="ParentText" presStyleLbl="revTx" presStyleIdx="0" presStyleCnt="2">
        <dgm:presLayoutVars>
          <dgm:chMax val="1"/>
          <dgm:chPref val="1"/>
          <dgm:bulletEnabled val="1"/>
        </dgm:presLayoutVars>
      </dgm:prSet>
      <dgm:spPr/>
    </dgm:pt>
    <dgm:pt modelId="{0DC219A8-CDE0-45A2-870F-0D5768FD0F90}" type="pres">
      <dgm:prSet presAssocID="{0ED697B7-1E0C-49B1-86AF-2760E0932F02}" presName="ChildText" presStyleLbl="revTx" presStyleIdx="1" presStyleCnt="2" custScaleX="114140">
        <dgm:presLayoutVars>
          <dgm:chMax val="0"/>
          <dgm:chPref val="0"/>
        </dgm:presLayoutVars>
      </dgm:prSet>
      <dgm:spPr/>
    </dgm:pt>
    <dgm:pt modelId="{869CFE0C-A876-4FDB-ABE7-D445BF8623DA}" type="pres">
      <dgm:prSet presAssocID="{0ED697B7-1E0C-49B1-86AF-2760E0932F02}" presName="ChildAccentShape" presStyleLbl="trBgShp" presStyleIdx="1" presStyleCnt="2"/>
      <dgm:spPr/>
    </dgm:pt>
    <dgm:pt modelId="{60952C76-D52B-4824-B796-EF55F8DCBFF1}" type="pres">
      <dgm:prSet presAssocID="{0ED697B7-1E0C-49B1-86AF-2760E0932F02}" presName="Image" presStyleLbl="alignImgPlace1" presStyleIdx="0" presStyleCnt="1" custScaleX="25935" custScaleY="15971" custLinFactNeighborX="-39022" custLinFactNeighborY="81031"/>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t="-3000" b="-3000"/>
          </a:stretch>
        </a:blipFill>
      </dgm:spPr>
      <dgm:extLst>
        <a:ext uri="{E40237B7-FDA0-4F09-8148-C483321AD2D9}">
          <dgm14:cNvPr xmlns:dgm14="http://schemas.microsoft.com/office/drawing/2010/diagram" id="0" name="" descr="Empty battery outline"/>
        </a:ext>
      </dgm:extLst>
    </dgm:pt>
  </dgm:ptLst>
  <dgm:cxnLst>
    <dgm:cxn modelId="{D3B22B07-31FA-4DEE-9E6B-364E3F7DED8F}" type="presOf" srcId="{5FC9EDCF-6586-43C9-ADEB-A17E748F5912}" destId="{0DC219A8-CDE0-45A2-870F-0D5768FD0F90}" srcOrd="0" destOrd="0" presId="urn:microsoft.com/office/officeart/2009/3/layout/SnapshotPictureList"/>
    <dgm:cxn modelId="{74627E21-7C51-4FC6-B71D-F55D22B0BAAC}" type="presOf" srcId="{C63A2F7D-99BB-42D5-B648-ED47AE221AAB}" destId="{0DC219A8-CDE0-45A2-870F-0D5768FD0F90}" srcOrd="0" destOrd="1" presId="urn:microsoft.com/office/officeart/2009/3/layout/SnapshotPictureList"/>
    <dgm:cxn modelId="{41BDBA30-28AE-42D2-B0DE-775807A0B92E}" type="presOf" srcId="{2FFBD50A-E983-4A09-A8EC-C77684012D05}" destId="{2C460A43-8838-4C74-8586-2E3A199ABF1F}" srcOrd="0" destOrd="0" presId="urn:microsoft.com/office/officeart/2009/3/layout/SnapshotPictureList"/>
    <dgm:cxn modelId="{7D5E235D-FB52-4670-BDA6-1365065B8497}" srcId="{0ED697B7-1E0C-49B1-86AF-2760E0932F02}" destId="{C63A2F7D-99BB-42D5-B648-ED47AE221AAB}" srcOrd="1" destOrd="0" parTransId="{E0FAC8BB-4F4C-4194-8F91-799193DFC3BA}" sibTransId="{8A7EA8E8-2013-43F1-9FEC-578A630040AD}"/>
    <dgm:cxn modelId="{061F6A86-E85C-4378-9FC4-6ACF1BDC2039}" type="presOf" srcId="{58A5D92A-331C-4AD6-BD70-0F7E8C3C7D7F}" destId="{0DC219A8-CDE0-45A2-870F-0D5768FD0F90}" srcOrd="0" destOrd="3" presId="urn:microsoft.com/office/officeart/2009/3/layout/SnapshotPictureList"/>
    <dgm:cxn modelId="{36FCDA91-2DB6-4DF7-B411-7B4810912858}" type="presOf" srcId="{3DBADE47-5600-4C64-9E3D-2B18429F751C}" destId="{0DC219A8-CDE0-45A2-870F-0D5768FD0F90}" srcOrd="0" destOrd="2" presId="urn:microsoft.com/office/officeart/2009/3/layout/SnapshotPictureList"/>
    <dgm:cxn modelId="{93D0549A-9DB8-44A2-B85C-07AC040A4D22}" type="presOf" srcId="{0ED697B7-1E0C-49B1-86AF-2760E0932F02}" destId="{8806F2E1-807F-4BC0-B27F-6C1421E17765}" srcOrd="0" destOrd="0" presId="urn:microsoft.com/office/officeart/2009/3/layout/SnapshotPictureList"/>
    <dgm:cxn modelId="{1C30B4AA-83EB-4850-B88D-B3C0AAB7A1C0}" srcId="{2FFBD50A-E983-4A09-A8EC-C77684012D05}" destId="{0ED697B7-1E0C-49B1-86AF-2760E0932F02}" srcOrd="0" destOrd="0" parTransId="{A528A4FE-3B3F-4598-86A1-1EFC8E439DBC}" sibTransId="{0F682D89-440F-489C-BC37-6664DDCCAB39}"/>
    <dgm:cxn modelId="{812F46B0-F1BF-49F4-B67E-80ACF1D03BC1}" srcId="{0ED697B7-1E0C-49B1-86AF-2760E0932F02}" destId="{3DBADE47-5600-4C64-9E3D-2B18429F751C}" srcOrd="2" destOrd="0" parTransId="{594447B1-DD58-4ADD-A336-D5A70DB11E80}" sibTransId="{8289E494-989D-45CF-874E-28CFCC442B09}"/>
    <dgm:cxn modelId="{5DD2A8B9-C8AA-46E4-AC3C-C0C055F1FD01}" srcId="{0ED697B7-1E0C-49B1-86AF-2760E0932F02}" destId="{5FC9EDCF-6586-43C9-ADEB-A17E748F5912}" srcOrd="0" destOrd="0" parTransId="{C177C543-4D38-48D3-82A1-5CAC74255407}" sibTransId="{29B93B65-FE3B-4A71-8A2A-2CE1C7CE5499}"/>
    <dgm:cxn modelId="{5D5181F5-D515-4F50-A337-42930F4C8DA0}" srcId="{3DBADE47-5600-4C64-9E3D-2B18429F751C}" destId="{58A5D92A-331C-4AD6-BD70-0F7E8C3C7D7F}" srcOrd="0" destOrd="0" parTransId="{DFCB1794-6A99-427B-A6DA-21ABB4E2C5B2}" sibTransId="{2E5654FF-B0BF-4D22-A745-2AF4E5657D22}"/>
    <dgm:cxn modelId="{A6A19CD7-3528-4CFF-B0B7-5E6DDFDF13D7}" type="presParOf" srcId="{2C460A43-8838-4C74-8586-2E3A199ABF1F}" destId="{F8A8BDDB-569E-411C-AD0E-558EB20FFD65}" srcOrd="0" destOrd="0" presId="urn:microsoft.com/office/officeart/2009/3/layout/SnapshotPictureList"/>
    <dgm:cxn modelId="{917D7948-527C-4F3E-ACEC-3A6AA9FD291F}" type="presParOf" srcId="{F8A8BDDB-569E-411C-AD0E-558EB20FFD65}" destId="{1EFE79CE-4EF9-4C8F-A36B-B2C42E019B1F}" srcOrd="0" destOrd="0" presId="urn:microsoft.com/office/officeart/2009/3/layout/SnapshotPictureList"/>
    <dgm:cxn modelId="{EC37977F-18D7-43B9-85CD-77A09979584B}" type="presParOf" srcId="{F8A8BDDB-569E-411C-AD0E-558EB20FFD65}" destId="{8806F2E1-807F-4BC0-B27F-6C1421E17765}" srcOrd="1" destOrd="0" presId="urn:microsoft.com/office/officeart/2009/3/layout/SnapshotPictureList"/>
    <dgm:cxn modelId="{D5342E90-D8CE-4F9D-9BEE-5BE8D8A414B2}" type="presParOf" srcId="{F8A8BDDB-569E-411C-AD0E-558EB20FFD65}" destId="{0DC219A8-CDE0-45A2-870F-0D5768FD0F90}" srcOrd="2" destOrd="0" presId="urn:microsoft.com/office/officeart/2009/3/layout/SnapshotPictureList"/>
    <dgm:cxn modelId="{C40A44F6-9679-40ED-AE5F-185AE7AF6D8D}" type="presParOf" srcId="{F8A8BDDB-569E-411C-AD0E-558EB20FFD65}" destId="{869CFE0C-A876-4FDB-ABE7-D445BF8623DA}" srcOrd="3" destOrd="0" presId="urn:microsoft.com/office/officeart/2009/3/layout/SnapshotPictureList"/>
    <dgm:cxn modelId="{5DA0DB6B-B304-4F88-A232-CE956A1E6952}" type="presParOf" srcId="{F8A8BDDB-569E-411C-AD0E-558EB20FFD65}" destId="{60952C76-D52B-4824-B796-EF55F8DCBFF1}" srcOrd="4" destOrd="0" presId="urn:microsoft.com/office/officeart/2009/3/layout/SnapshotPictur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9CFE0C-A876-4FDB-ABE7-D445BF8623DA}">
      <dsp:nvSpPr>
        <dsp:cNvPr id="0" name=""/>
        <dsp:cNvSpPr/>
      </dsp:nvSpPr>
      <dsp:spPr>
        <a:xfrm>
          <a:off x="5746787" y="952184"/>
          <a:ext cx="143209" cy="2650504"/>
        </a:xfrm>
        <a:prstGeom prst="rect">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EFE79CE-4EF9-4C8F-A36B-B2C42E019B1F}">
      <dsp:nvSpPr>
        <dsp:cNvPr id="0" name=""/>
        <dsp:cNvSpPr/>
      </dsp:nvSpPr>
      <dsp:spPr>
        <a:xfrm>
          <a:off x="127419" y="952184"/>
          <a:ext cx="3501807" cy="2650504"/>
        </a:xfrm>
        <a:prstGeom prst="frame">
          <a:avLst>
            <a:gd name="adj1" fmla="val 5450"/>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0952C76-D52B-4824-B796-EF55F8DCBFF1}">
      <dsp:nvSpPr>
        <dsp:cNvPr id="0" name=""/>
        <dsp:cNvSpPr/>
      </dsp:nvSpPr>
      <dsp:spPr>
        <a:xfrm>
          <a:off x="127212" y="451150"/>
          <a:ext cx="3072591" cy="2874041"/>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806F2E1-807F-4BC0-B27F-6C1421E17765}">
      <dsp:nvSpPr>
        <dsp:cNvPr id="0" name=""/>
        <dsp:cNvSpPr/>
      </dsp:nvSpPr>
      <dsp:spPr>
        <a:xfrm>
          <a:off x="161613" y="3142635"/>
          <a:ext cx="3435826" cy="3146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57150" rIns="152400" bIns="57150" numCol="1" spcCol="1270" anchor="ctr" anchorCtr="0">
          <a:noAutofit/>
        </a:bodyPr>
        <a:lstStyle/>
        <a:p>
          <a:pPr marL="0" lvl="0" indent="0" algn="l" defTabSz="666750">
            <a:lnSpc>
              <a:spcPct val="90000"/>
            </a:lnSpc>
            <a:spcBef>
              <a:spcPct val="0"/>
            </a:spcBef>
            <a:spcAft>
              <a:spcPct val="35000"/>
            </a:spcAft>
            <a:buNone/>
          </a:pPr>
          <a:r>
            <a:rPr lang="en-US" sz="1500" kern="1200" dirty="0"/>
            <a:t>Metasploit</a:t>
          </a:r>
        </a:p>
      </dsp:txBody>
      <dsp:txXfrm>
        <a:off x="161613" y="3142635"/>
        <a:ext cx="3435826" cy="314617"/>
      </dsp:txXfrm>
    </dsp:sp>
    <dsp:sp modelId="{0DC219A8-CDE0-45A2-870F-0D5768FD0F90}">
      <dsp:nvSpPr>
        <dsp:cNvPr id="0" name=""/>
        <dsp:cNvSpPr/>
      </dsp:nvSpPr>
      <dsp:spPr>
        <a:xfrm>
          <a:off x="3698079" y="952184"/>
          <a:ext cx="2091278" cy="26505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44500">
            <a:lnSpc>
              <a:spcPct val="90000"/>
            </a:lnSpc>
            <a:spcBef>
              <a:spcPct val="0"/>
            </a:spcBef>
            <a:spcAft>
              <a:spcPct val="35000"/>
            </a:spcAft>
            <a:buNone/>
          </a:pPr>
          <a:r>
            <a:rPr lang="en-US" sz="1000" kern="1200" dirty="0"/>
            <a:t>docs.metasploit.com</a:t>
          </a:r>
        </a:p>
        <a:p>
          <a:pPr marL="0" lvl="0" indent="0" algn="l" defTabSz="444500">
            <a:lnSpc>
              <a:spcPct val="90000"/>
            </a:lnSpc>
            <a:spcBef>
              <a:spcPct val="0"/>
            </a:spcBef>
            <a:spcAft>
              <a:spcPct val="35000"/>
            </a:spcAft>
            <a:buNone/>
          </a:pPr>
          <a:r>
            <a:rPr lang="en-US" sz="1000" kern="1200" dirty="0"/>
            <a:t>docs.rapid7.com/Metasploit</a:t>
          </a:r>
        </a:p>
        <a:p>
          <a:pPr marL="0" lvl="0" indent="0" algn="l" defTabSz="444500">
            <a:lnSpc>
              <a:spcPct val="90000"/>
            </a:lnSpc>
            <a:spcBef>
              <a:spcPct val="0"/>
            </a:spcBef>
            <a:spcAft>
              <a:spcPct val="35000"/>
            </a:spcAft>
            <a:buNone/>
          </a:pPr>
          <a:endParaRPr lang="en-US" sz="1000" kern="1200" dirty="0"/>
        </a:p>
        <a:p>
          <a:pPr marL="0" lvl="0" indent="0" algn="l" defTabSz="444500">
            <a:lnSpc>
              <a:spcPct val="90000"/>
            </a:lnSpc>
            <a:spcBef>
              <a:spcPct val="0"/>
            </a:spcBef>
            <a:spcAft>
              <a:spcPct val="35000"/>
            </a:spcAft>
            <a:buNone/>
          </a:pPr>
          <a:r>
            <a:rPr lang="en-US" sz="1000" kern="1200" dirty="0"/>
            <a:t>tutorialspoint.com/</a:t>
          </a:r>
          <a:r>
            <a:rPr lang="en-US" sz="1000" kern="1200" dirty="0" err="1"/>
            <a:t>metasploit</a:t>
          </a:r>
          <a:r>
            <a:rPr lang="en-US" sz="1000" kern="1200" dirty="0"/>
            <a:t>/</a:t>
          </a:r>
        </a:p>
        <a:p>
          <a:pPr marL="0" lvl="0" indent="0" algn="l" defTabSz="444500">
            <a:lnSpc>
              <a:spcPct val="90000"/>
            </a:lnSpc>
            <a:spcBef>
              <a:spcPct val="0"/>
            </a:spcBef>
            <a:spcAft>
              <a:spcPct val="35000"/>
            </a:spcAft>
            <a:buNone/>
          </a:pPr>
          <a:r>
            <a:rPr lang="en-US" sz="1000" kern="1200" dirty="0"/>
            <a:t>geeksforgeeks.org/what-is-</a:t>
          </a:r>
          <a:r>
            <a:rPr lang="en-US" sz="1000" kern="1200" dirty="0" err="1"/>
            <a:t>metasploit</a:t>
          </a:r>
          <a:r>
            <a:rPr lang="en-US" sz="1000" kern="1200" dirty="0"/>
            <a:t>/</a:t>
          </a:r>
        </a:p>
        <a:p>
          <a:pPr marL="0" lvl="0" indent="0" algn="l" defTabSz="444500">
            <a:lnSpc>
              <a:spcPct val="90000"/>
            </a:lnSpc>
            <a:spcBef>
              <a:spcPct val="0"/>
            </a:spcBef>
            <a:spcAft>
              <a:spcPct val="35000"/>
            </a:spcAft>
            <a:buNone/>
          </a:pPr>
          <a:endParaRPr lang="en-US" sz="1000" kern="1200" dirty="0"/>
        </a:p>
        <a:p>
          <a:pPr marL="0" lvl="0" indent="0" algn="l" defTabSz="444500">
            <a:lnSpc>
              <a:spcPct val="90000"/>
            </a:lnSpc>
            <a:spcBef>
              <a:spcPct val="0"/>
            </a:spcBef>
            <a:spcAft>
              <a:spcPct val="35000"/>
            </a:spcAft>
            <a:buNone/>
          </a:pPr>
          <a:r>
            <a:rPr lang="en-US" sz="1000" kern="1200" dirty="0"/>
            <a:t>tryhackme.com/room/</a:t>
          </a:r>
          <a:r>
            <a:rPr lang="en-US" sz="1000" kern="1200" dirty="0" err="1"/>
            <a:t>metasploitintro</a:t>
          </a:r>
          <a:endParaRPr lang="en-US" sz="1000" kern="1200" dirty="0"/>
        </a:p>
      </dsp:txBody>
      <dsp:txXfrm>
        <a:off x="3698079" y="952184"/>
        <a:ext cx="2091278" cy="265050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FD7F95-8B66-4AFC-A7E3-6D11CC641D83}">
      <dsp:nvSpPr>
        <dsp:cNvPr id="0" name=""/>
        <dsp:cNvSpPr/>
      </dsp:nvSpPr>
      <dsp:spPr>
        <a:xfrm>
          <a:off x="0" y="2190"/>
          <a:ext cx="6151562" cy="1109993"/>
        </a:xfrm>
        <a:prstGeom prst="roundRect">
          <a:avLst>
            <a:gd name="adj" fmla="val 10000"/>
          </a:avLst>
        </a:prstGeom>
        <a:solidFill>
          <a:schemeClr val="accent6">
            <a:lumMod val="75000"/>
          </a:schemeClr>
        </a:solidFill>
        <a:ln>
          <a:noFill/>
        </a:ln>
        <a:effectLst/>
      </dsp:spPr>
      <dsp:style>
        <a:lnRef idx="0">
          <a:scrgbClr r="0" g="0" b="0"/>
        </a:lnRef>
        <a:fillRef idx="1">
          <a:scrgbClr r="0" g="0" b="0"/>
        </a:fillRef>
        <a:effectRef idx="0">
          <a:scrgbClr r="0" g="0" b="0"/>
        </a:effectRef>
        <a:fontRef idx="minor"/>
      </dsp:style>
    </dsp:sp>
    <dsp:sp modelId="{CE3F2023-D311-44B5-9CCC-2550D218E580}">
      <dsp:nvSpPr>
        <dsp:cNvPr id="0" name=""/>
        <dsp:cNvSpPr/>
      </dsp:nvSpPr>
      <dsp:spPr>
        <a:xfrm>
          <a:off x="335773" y="251938"/>
          <a:ext cx="610496" cy="610496"/>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noFill/>
          <a:prstDash val="solid"/>
        </a:ln>
        <a:effectLst>
          <a:innerShdw blurRad="63500" dist="50800" dir="13500000">
            <a:prstClr val="black">
              <a:alpha val="50000"/>
            </a:prstClr>
          </a:innerShdw>
        </a:effectLst>
      </dsp:spPr>
      <dsp:style>
        <a:lnRef idx="2">
          <a:scrgbClr r="0" g="0" b="0"/>
        </a:lnRef>
        <a:fillRef idx="1">
          <a:scrgbClr r="0" g="0" b="0"/>
        </a:fillRef>
        <a:effectRef idx="0">
          <a:scrgbClr r="0" g="0" b="0"/>
        </a:effectRef>
        <a:fontRef idx="minor">
          <a:schemeClr val="lt1"/>
        </a:fontRef>
      </dsp:style>
    </dsp:sp>
    <dsp:sp modelId="{FF73C209-2B9F-44FA-801E-5F5E7F67E7FC}">
      <dsp:nvSpPr>
        <dsp:cNvPr id="0" name=""/>
        <dsp:cNvSpPr/>
      </dsp:nvSpPr>
      <dsp:spPr>
        <a:xfrm>
          <a:off x="1282042" y="2190"/>
          <a:ext cx="4869520" cy="11099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474" tIns="117474" rIns="117474" bIns="117474" numCol="1" spcCol="1270" anchor="ctr" anchorCtr="0">
          <a:noAutofit/>
        </a:bodyPr>
        <a:lstStyle/>
        <a:p>
          <a:pPr marL="0" lvl="0" indent="0" algn="l" defTabSz="800100">
            <a:lnSpc>
              <a:spcPct val="100000"/>
            </a:lnSpc>
            <a:spcBef>
              <a:spcPct val="0"/>
            </a:spcBef>
            <a:spcAft>
              <a:spcPct val="35000"/>
            </a:spcAft>
            <a:buNone/>
          </a:pPr>
          <a:r>
            <a:rPr lang="en-US" sz="1800" kern="1200" dirty="0">
              <a:solidFill>
                <a:schemeClr val="accent4">
                  <a:lumMod val="20000"/>
                  <a:lumOff val="80000"/>
                </a:schemeClr>
              </a:solidFill>
              <a:latin typeface="Gill Sans MT" panose="020B0502020104020203"/>
              <a:ea typeface="+mn-ea"/>
              <a:cs typeface="+mn-cs"/>
            </a:rPr>
            <a:t>Lack of Adaptability to Evolving Threats</a:t>
          </a:r>
        </a:p>
      </dsp:txBody>
      <dsp:txXfrm>
        <a:off x="1282042" y="2190"/>
        <a:ext cx="4869520" cy="1109993"/>
      </dsp:txXfrm>
    </dsp:sp>
    <dsp:sp modelId="{F7FAEA79-0700-4D22-8034-DAABCC917BF4}">
      <dsp:nvSpPr>
        <dsp:cNvPr id="0" name=""/>
        <dsp:cNvSpPr/>
      </dsp:nvSpPr>
      <dsp:spPr>
        <a:xfrm>
          <a:off x="0" y="1389682"/>
          <a:ext cx="6151562" cy="1109993"/>
        </a:xfrm>
        <a:prstGeom prst="roundRect">
          <a:avLst>
            <a:gd name="adj" fmla="val 10000"/>
          </a:avLst>
        </a:prstGeom>
        <a:solidFill>
          <a:schemeClr val="accent4">
            <a:tint val="5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9C96CBD-9477-4AD2-B085-2086E6F17F78}">
      <dsp:nvSpPr>
        <dsp:cNvPr id="0" name=""/>
        <dsp:cNvSpPr/>
      </dsp:nvSpPr>
      <dsp:spPr>
        <a:xfrm>
          <a:off x="335773" y="1639430"/>
          <a:ext cx="610496" cy="610496"/>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ln>
        <a:effectLst>
          <a:innerShdw blurRad="63500" dist="50800" dir="13500000">
            <a:prstClr val="black">
              <a:alpha val="50000"/>
            </a:prstClr>
          </a:innerShdw>
        </a:effectLst>
      </dsp:spPr>
      <dsp:style>
        <a:lnRef idx="2">
          <a:scrgbClr r="0" g="0" b="0"/>
        </a:lnRef>
        <a:fillRef idx="1">
          <a:scrgbClr r="0" g="0" b="0"/>
        </a:fillRef>
        <a:effectRef idx="0">
          <a:scrgbClr r="0" g="0" b="0"/>
        </a:effectRef>
        <a:fontRef idx="minor">
          <a:schemeClr val="lt1"/>
        </a:fontRef>
      </dsp:style>
    </dsp:sp>
    <dsp:sp modelId="{35B336E1-6EFE-4E98-A149-CD9D301BAA83}">
      <dsp:nvSpPr>
        <dsp:cNvPr id="0" name=""/>
        <dsp:cNvSpPr/>
      </dsp:nvSpPr>
      <dsp:spPr>
        <a:xfrm>
          <a:off x="1282042" y="1389682"/>
          <a:ext cx="4869520" cy="11099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474" tIns="117474" rIns="117474" bIns="117474" numCol="1" spcCol="1270" anchor="ctr" anchorCtr="0">
          <a:noAutofit/>
        </a:bodyPr>
        <a:lstStyle/>
        <a:p>
          <a:pPr marL="0" lvl="0" indent="0" algn="l" defTabSz="800100">
            <a:lnSpc>
              <a:spcPct val="100000"/>
            </a:lnSpc>
            <a:spcBef>
              <a:spcPct val="0"/>
            </a:spcBef>
            <a:spcAft>
              <a:spcPct val="35000"/>
            </a:spcAft>
            <a:buNone/>
          </a:pPr>
          <a:r>
            <a:rPr lang="en-US" sz="1800" kern="1200">
              <a:solidFill>
                <a:schemeClr val="accent4">
                  <a:lumMod val="50000"/>
                </a:schemeClr>
              </a:solidFill>
              <a:latin typeface="Gill Sans MT" panose="020B0502020104020203"/>
              <a:ea typeface="+mn-ea"/>
              <a:cs typeface="+mn-cs"/>
            </a:rPr>
            <a:t>Complexity</a:t>
          </a:r>
          <a:endParaRPr lang="en-US" sz="1800" kern="1200" dirty="0">
            <a:solidFill>
              <a:schemeClr val="accent4">
                <a:lumMod val="50000"/>
              </a:schemeClr>
            </a:solidFill>
            <a:latin typeface="Gill Sans MT" panose="020B0502020104020203"/>
            <a:ea typeface="+mn-ea"/>
            <a:cs typeface="+mn-cs"/>
          </a:endParaRPr>
        </a:p>
      </dsp:txBody>
      <dsp:txXfrm>
        <a:off x="1282042" y="1389682"/>
        <a:ext cx="4869520" cy="1109993"/>
      </dsp:txXfrm>
    </dsp:sp>
    <dsp:sp modelId="{8577DEE6-0209-43F3-96F6-004E6BD0F9A1}">
      <dsp:nvSpPr>
        <dsp:cNvPr id="0" name=""/>
        <dsp:cNvSpPr/>
      </dsp:nvSpPr>
      <dsp:spPr>
        <a:xfrm>
          <a:off x="0" y="2777174"/>
          <a:ext cx="6151562" cy="1109993"/>
        </a:xfrm>
        <a:prstGeom prst="roundRect">
          <a:avLst>
            <a:gd name="adj" fmla="val 10000"/>
          </a:avLst>
        </a:prstGeom>
        <a:solidFill>
          <a:schemeClr val="accent4">
            <a:tint val="5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F17E2F2-6FBE-4681-86E3-A8C36ADC44F6}">
      <dsp:nvSpPr>
        <dsp:cNvPr id="0" name=""/>
        <dsp:cNvSpPr/>
      </dsp:nvSpPr>
      <dsp:spPr>
        <a:xfrm>
          <a:off x="335773" y="3026922"/>
          <a:ext cx="610496" cy="61049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noFill/>
          <a:prstDash val="solid"/>
        </a:ln>
        <a:effectLst>
          <a:innerShdw blurRad="63500" dist="50800" dir="13500000">
            <a:prstClr val="black">
              <a:alpha val="50000"/>
            </a:prstClr>
          </a:innerShdw>
        </a:effectLst>
      </dsp:spPr>
      <dsp:style>
        <a:lnRef idx="2">
          <a:scrgbClr r="0" g="0" b="0"/>
        </a:lnRef>
        <a:fillRef idx="1">
          <a:scrgbClr r="0" g="0" b="0"/>
        </a:fillRef>
        <a:effectRef idx="0">
          <a:scrgbClr r="0" g="0" b="0"/>
        </a:effectRef>
        <a:fontRef idx="minor">
          <a:schemeClr val="lt1"/>
        </a:fontRef>
      </dsp:style>
    </dsp:sp>
    <dsp:sp modelId="{B721754F-0CDC-4AAC-80EA-A41C3DD78173}">
      <dsp:nvSpPr>
        <dsp:cNvPr id="0" name=""/>
        <dsp:cNvSpPr/>
      </dsp:nvSpPr>
      <dsp:spPr>
        <a:xfrm>
          <a:off x="1282042" y="2777174"/>
          <a:ext cx="4869520" cy="11099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474" tIns="117474" rIns="117474" bIns="117474" numCol="1" spcCol="1270" anchor="ctr" anchorCtr="0">
          <a:noAutofit/>
        </a:bodyPr>
        <a:lstStyle/>
        <a:p>
          <a:pPr marL="0" lvl="0" indent="0" algn="l" defTabSz="800100">
            <a:lnSpc>
              <a:spcPct val="100000"/>
            </a:lnSpc>
            <a:spcBef>
              <a:spcPct val="0"/>
            </a:spcBef>
            <a:spcAft>
              <a:spcPct val="35000"/>
            </a:spcAft>
            <a:buNone/>
          </a:pPr>
          <a:r>
            <a:rPr lang="en-US" sz="1800" kern="1200" dirty="0"/>
            <a:t>Time-Consuming and Resource-Intensive</a:t>
          </a:r>
          <a:endParaRPr lang="en-US" sz="1800" kern="1200" dirty="0">
            <a:solidFill>
              <a:schemeClr val="accent4">
                <a:lumMod val="50000"/>
              </a:schemeClr>
            </a:solidFill>
            <a:latin typeface="Gill Sans MT" panose="020B0502020104020203"/>
            <a:ea typeface="+mn-ea"/>
            <a:cs typeface="+mn-cs"/>
          </a:endParaRPr>
        </a:p>
      </dsp:txBody>
      <dsp:txXfrm>
        <a:off x="1282042" y="2777174"/>
        <a:ext cx="4869520" cy="1109993"/>
      </dsp:txXfrm>
    </dsp:sp>
    <dsp:sp modelId="{11C4D981-7873-4A35-9B85-4C0FB525122C}">
      <dsp:nvSpPr>
        <dsp:cNvPr id="0" name=""/>
        <dsp:cNvSpPr/>
      </dsp:nvSpPr>
      <dsp:spPr>
        <a:xfrm>
          <a:off x="0" y="4164666"/>
          <a:ext cx="6151562" cy="1109993"/>
        </a:xfrm>
        <a:prstGeom prst="roundRect">
          <a:avLst>
            <a:gd name="adj" fmla="val 10000"/>
          </a:avLst>
        </a:prstGeom>
        <a:solidFill>
          <a:srgbClr val="A77C70"/>
        </a:solidFill>
        <a:ln>
          <a:noFill/>
        </a:ln>
        <a:effectLst/>
      </dsp:spPr>
      <dsp:style>
        <a:lnRef idx="0">
          <a:scrgbClr r="0" g="0" b="0"/>
        </a:lnRef>
        <a:fillRef idx="1">
          <a:scrgbClr r="0" g="0" b="0"/>
        </a:fillRef>
        <a:effectRef idx="0">
          <a:scrgbClr r="0" g="0" b="0"/>
        </a:effectRef>
        <a:fontRef idx="minor"/>
      </dsp:style>
    </dsp:sp>
    <dsp:sp modelId="{DF89BF04-6222-48AE-8391-4A43356651A3}">
      <dsp:nvSpPr>
        <dsp:cNvPr id="0" name=""/>
        <dsp:cNvSpPr/>
      </dsp:nvSpPr>
      <dsp:spPr>
        <a:xfrm>
          <a:off x="335773" y="4414414"/>
          <a:ext cx="610496" cy="61049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2700" cap="flat" cmpd="sng" algn="ctr">
          <a:noFill/>
          <a:prstDash val="solid"/>
        </a:ln>
        <a:effectLst>
          <a:innerShdw blurRad="63500" dist="50800" dir="13500000">
            <a:prstClr val="black">
              <a:alpha val="50000"/>
            </a:prstClr>
          </a:innerShdw>
        </a:effectLst>
      </dsp:spPr>
      <dsp:style>
        <a:lnRef idx="2">
          <a:scrgbClr r="0" g="0" b="0"/>
        </a:lnRef>
        <a:fillRef idx="1">
          <a:scrgbClr r="0" g="0" b="0"/>
        </a:fillRef>
        <a:effectRef idx="0">
          <a:scrgbClr r="0" g="0" b="0"/>
        </a:effectRef>
        <a:fontRef idx="minor">
          <a:schemeClr val="lt1"/>
        </a:fontRef>
      </dsp:style>
    </dsp:sp>
    <dsp:sp modelId="{D473D85A-C742-4DD5-9BED-3F6451B83BB6}">
      <dsp:nvSpPr>
        <dsp:cNvPr id="0" name=""/>
        <dsp:cNvSpPr/>
      </dsp:nvSpPr>
      <dsp:spPr>
        <a:xfrm>
          <a:off x="1282042" y="4164666"/>
          <a:ext cx="4869520" cy="11099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474" tIns="117474" rIns="117474" bIns="117474" numCol="1" spcCol="1270" anchor="ctr" anchorCtr="0">
          <a:noAutofit/>
        </a:bodyPr>
        <a:lstStyle/>
        <a:p>
          <a:pPr marL="0" lvl="0" indent="0" algn="l" defTabSz="800100">
            <a:lnSpc>
              <a:spcPct val="100000"/>
            </a:lnSpc>
            <a:spcBef>
              <a:spcPct val="0"/>
            </a:spcBef>
            <a:spcAft>
              <a:spcPct val="35000"/>
            </a:spcAft>
            <a:buNone/>
          </a:pPr>
          <a:r>
            <a:rPr lang="en-US" sz="1800" kern="1200" dirty="0"/>
            <a:t>Expensive</a:t>
          </a:r>
          <a:endParaRPr lang="en-US" sz="1800" kern="1200" dirty="0">
            <a:solidFill>
              <a:schemeClr val="accent4">
                <a:lumMod val="20000"/>
                <a:lumOff val="80000"/>
              </a:schemeClr>
            </a:solidFill>
            <a:latin typeface="Gill Sans MT" panose="020B0502020104020203"/>
            <a:ea typeface="+mn-ea"/>
            <a:cs typeface="+mn-cs"/>
          </a:endParaRPr>
        </a:p>
      </dsp:txBody>
      <dsp:txXfrm>
        <a:off x="1282042" y="4164666"/>
        <a:ext cx="4869520" cy="110999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FD7F95-8B66-4AFC-A7E3-6D11CC641D83}">
      <dsp:nvSpPr>
        <dsp:cNvPr id="0" name=""/>
        <dsp:cNvSpPr/>
      </dsp:nvSpPr>
      <dsp:spPr>
        <a:xfrm>
          <a:off x="0" y="2190"/>
          <a:ext cx="6151562" cy="1109993"/>
        </a:xfrm>
        <a:prstGeom prst="roundRect">
          <a:avLst>
            <a:gd name="adj" fmla="val 10000"/>
          </a:avLst>
        </a:prstGeom>
        <a:solidFill>
          <a:schemeClr val="accent6">
            <a:lumMod val="75000"/>
          </a:schemeClr>
        </a:solidFill>
        <a:ln>
          <a:noFill/>
        </a:ln>
        <a:effectLst/>
      </dsp:spPr>
      <dsp:style>
        <a:lnRef idx="0">
          <a:scrgbClr r="0" g="0" b="0"/>
        </a:lnRef>
        <a:fillRef idx="1">
          <a:scrgbClr r="0" g="0" b="0"/>
        </a:fillRef>
        <a:effectRef idx="0">
          <a:scrgbClr r="0" g="0" b="0"/>
        </a:effectRef>
        <a:fontRef idx="minor"/>
      </dsp:style>
    </dsp:sp>
    <dsp:sp modelId="{CE3F2023-D311-44B5-9CCC-2550D218E580}">
      <dsp:nvSpPr>
        <dsp:cNvPr id="0" name=""/>
        <dsp:cNvSpPr/>
      </dsp:nvSpPr>
      <dsp:spPr>
        <a:xfrm>
          <a:off x="335773" y="251938"/>
          <a:ext cx="610496" cy="610496"/>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noFill/>
          <a:prstDash val="solid"/>
        </a:ln>
        <a:effectLst>
          <a:innerShdw blurRad="63500" dist="50800" dir="13500000">
            <a:prstClr val="black">
              <a:alpha val="50000"/>
            </a:prstClr>
          </a:innerShdw>
        </a:effectLst>
      </dsp:spPr>
      <dsp:style>
        <a:lnRef idx="2">
          <a:scrgbClr r="0" g="0" b="0"/>
        </a:lnRef>
        <a:fillRef idx="1">
          <a:scrgbClr r="0" g="0" b="0"/>
        </a:fillRef>
        <a:effectRef idx="0">
          <a:scrgbClr r="0" g="0" b="0"/>
        </a:effectRef>
        <a:fontRef idx="minor">
          <a:schemeClr val="lt1"/>
        </a:fontRef>
      </dsp:style>
    </dsp:sp>
    <dsp:sp modelId="{FF73C209-2B9F-44FA-801E-5F5E7F67E7FC}">
      <dsp:nvSpPr>
        <dsp:cNvPr id="0" name=""/>
        <dsp:cNvSpPr/>
      </dsp:nvSpPr>
      <dsp:spPr>
        <a:xfrm>
          <a:off x="1282042" y="2190"/>
          <a:ext cx="4869520" cy="11099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474" tIns="117474" rIns="117474" bIns="117474" numCol="1" spcCol="1270" anchor="ctr" anchorCtr="0">
          <a:noAutofit/>
        </a:bodyPr>
        <a:lstStyle/>
        <a:p>
          <a:pPr marL="0" lvl="0" indent="0" algn="l" defTabSz="800100">
            <a:lnSpc>
              <a:spcPct val="100000"/>
            </a:lnSpc>
            <a:spcBef>
              <a:spcPct val="0"/>
            </a:spcBef>
            <a:spcAft>
              <a:spcPct val="35000"/>
            </a:spcAft>
            <a:buNone/>
          </a:pPr>
          <a:r>
            <a:rPr lang="en-US" sz="1800" kern="1200" dirty="0">
              <a:solidFill>
                <a:schemeClr val="accent4">
                  <a:lumMod val="20000"/>
                  <a:lumOff val="80000"/>
                </a:schemeClr>
              </a:solidFill>
              <a:latin typeface="Gill Sans MT" panose="020B0502020104020203"/>
              <a:ea typeface="+mn-ea"/>
              <a:cs typeface="+mn-cs"/>
            </a:rPr>
            <a:t>Lack of Adaptability to Evolving Threats</a:t>
          </a:r>
        </a:p>
      </dsp:txBody>
      <dsp:txXfrm>
        <a:off x="1282042" y="2190"/>
        <a:ext cx="4869520" cy="1109993"/>
      </dsp:txXfrm>
    </dsp:sp>
    <dsp:sp modelId="{F7FAEA79-0700-4D22-8034-DAABCC917BF4}">
      <dsp:nvSpPr>
        <dsp:cNvPr id="0" name=""/>
        <dsp:cNvSpPr/>
      </dsp:nvSpPr>
      <dsp:spPr>
        <a:xfrm>
          <a:off x="0" y="1389682"/>
          <a:ext cx="6151562" cy="1109993"/>
        </a:xfrm>
        <a:prstGeom prst="roundRect">
          <a:avLst>
            <a:gd name="adj" fmla="val 10000"/>
          </a:avLst>
        </a:prstGeom>
        <a:solidFill>
          <a:schemeClr val="accent4">
            <a:tint val="5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9C96CBD-9477-4AD2-B085-2086E6F17F78}">
      <dsp:nvSpPr>
        <dsp:cNvPr id="0" name=""/>
        <dsp:cNvSpPr/>
      </dsp:nvSpPr>
      <dsp:spPr>
        <a:xfrm>
          <a:off x="335773" y="1639430"/>
          <a:ext cx="610496" cy="610496"/>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ln>
        <a:effectLst>
          <a:innerShdw blurRad="63500" dist="50800" dir="13500000">
            <a:prstClr val="black">
              <a:alpha val="50000"/>
            </a:prstClr>
          </a:innerShdw>
        </a:effectLst>
      </dsp:spPr>
      <dsp:style>
        <a:lnRef idx="2">
          <a:scrgbClr r="0" g="0" b="0"/>
        </a:lnRef>
        <a:fillRef idx="1">
          <a:scrgbClr r="0" g="0" b="0"/>
        </a:fillRef>
        <a:effectRef idx="0">
          <a:scrgbClr r="0" g="0" b="0"/>
        </a:effectRef>
        <a:fontRef idx="minor">
          <a:schemeClr val="lt1"/>
        </a:fontRef>
      </dsp:style>
    </dsp:sp>
    <dsp:sp modelId="{35B336E1-6EFE-4E98-A149-CD9D301BAA83}">
      <dsp:nvSpPr>
        <dsp:cNvPr id="0" name=""/>
        <dsp:cNvSpPr/>
      </dsp:nvSpPr>
      <dsp:spPr>
        <a:xfrm>
          <a:off x="1282042" y="1389682"/>
          <a:ext cx="4869520" cy="11099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474" tIns="117474" rIns="117474" bIns="117474" numCol="1" spcCol="1270" anchor="ctr" anchorCtr="0">
          <a:noAutofit/>
        </a:bodyPr>
        <a:lstStyle/>
        <a:p>
          <a:pPr marL="0" lvl="0" indent="0" algn="l" defTabSz="800100">
            <a:lnSpc>
              <a:spcPct val="100000"/>
            </a:lnSpc>
            <a:spcBef>
              <a:spcPct val="0"/>
            </a:spcBef>
            <a:spcAft>
              <a:spcPct val="35000"/>
            </a:spcAft>
            <a:buNone/>
          </a:pPr>
          <a:r>
            <a:rPr lang="en-US" sz="1800" kern="1200">
              <a:solidFill>
                <a:schemeClr val="accent4">
                  <a:lumMod val="50000"/>
                </a:schemeClr>
              </a:solidFill>
              <a:latin typeface="Gill Sans MT" panose="020B0502020104020203"/>
              <a:ea typeface="+mn-ea"/>
              <a:cs typeface="+mn-cs"/>
            </a:rPr>
            <a:t>Complexity</a:t>
          </a:r>
          <a:endParaRPr lang="en-US" sz="1800" kern="1200" dirty="0">
            <a:solidFill>
              <a:schemeClr val="accent4">
                <a:lumMod val="50000"/>
              </a:schemeClr>
            </a:solidFill>
            <a:latin typeface="Gill Sans MT" panose="020B0502020104020203"/>
            <a:ea typeface="+mn-ea"/>
            <a:cs typeface="+mn-cs"/>
          </a:endParaRPr>
        </a:p>
      </dsp:txBody>
      <dsp:txXfrm>
        <a:off x="1282042" y="1389682"/>
        <a:ext cx="4869520" cy="1109993"/>
      </dsp:txXfrm>
    </dsp:sp>
    <dsp:sp modelId="{8577DEE6-0209-43F3-96F6-004E6BD0F9A1}">
      <dsp:nvSpPr>
        <dsp:cNvPr id="0" name=""/>
        <dsp:cNvSpPr/>
      </dsp:nvSpPr>
      <dsp:spPr>
        <a:xfrm>
          <a:off x="0" y="2777174"/>
          <a:ext cx="6151562" cy="1109993"/>
        </a:xfrm>
        <a:prstGeom prst="roundRect">
          <a:avLst>
            <a:gd name="adj" fmla="val 10000"/>
          </a:avLst>
        </a:prstGeom>
        <a:solidFill>
          <a:schemeClr val="accent4">
            <a:tint val="5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F17E2F2-6FBE-4681-86E3-A8C36ADC44F6}">
      <dsp:nvSpPr>
        <dsp:cNvPr id="0" name=""/>
        <dsp:cNvSpPr/>
      </dsp:nvSpPr>
      <dsp:spPr>
        <a:xfrm>
          <a:off x="335773" y="3026922"/>
          <a:ext cx="610496" cy="61049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noFill/>
          <a:prstDash val="solid"/>
        </a:ln>
        <a:effectLst>
          <a:innerShdw blurRad="63500" dist="50800" dir="13500000">
            <a:prstClr val="black">
              <a:alpha val="50000"/>
            </a:prstClr>
          </a:innerShdw>
        </a:effectLst>
      </dsp:spPr>
      <dsp:style>
        <a:lnRef idx="2">
          <a:scrgbClr r="0" g="0" b="0"/>
        </a:lnRef>
        <a:fillRef idx="1">
          <a:scrgbClr r="0" g="0" b="0"/>
        </a:fillRef>
        <a:effectRef idx="0">
          <a:scrgbClr r="0" g="0" b="0"/>
        </a:effectRef>
        <a:fontRef idx="minor">
          <a:schemeClr val="lt1"/>
        </a:fontRef>
      </dsp:style>
    </dsp:sp>
    <dsp:sp modelId="{B721754F-0CDC-4AAC-80EA-A41C3DD78173}">
      <dsp:nvSpPr>
        <dsp:cNvPr id="0" name=""/>
        <dsp:cNvSpPr/>
      </dsp:nvSpPr>
      <dsp:spPr>
        <a:xfrm>
          <a:off x="1282042" y="2777174"/>
          <a:ext cx="4869520" cy="11099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474" tIns="117474" rIns="117474" bIns="117474" numCol="1" spcCol="1270" anchor="ctr" anchorCtr="0">
          <a:noAutofit/>
        </a:bodyPr>
        <a:lstStyle/>
        <a:p>
          <a:pPr marL="0" lvl="0" indent="0" algn="l" defTabSz="800100">
            <a:lnSpc>
              <a:spcPct val="100000"/>
            </a:lnSpc>
            <a:spcBef>
              <a:spcPct val="0"/>
            </a:spcBef>
            <a:spcAft>
              <a:spcPct val="35000"/>
            </a:spcAft>
            <a:buNone/>
          </a:pPr>
          <a:r>
            <a:rPr lang="en-US" sz="1800" kern="1200" dirty="0"/>
            <a:t>Time-Consuming and Resource-Intensive</a:t>
          </a:r>
          <a:endParaRPr lang="en-US" sz="1800" kern="1200" dirty="0">
            <a:solidFill>
              <a:schemeClr val="accent4">
                <a:lumMod val="50000"/>
              </a:schemeClr>
            </a:solidFill>
            <a:latin typeface="Gill Sans MT" panose="020B0502020104020203"/>
            <a:ea typeface="+mn-ea"/>
            <a:cs typeface="+mn-cs"/>
          </a:endParaRPr>
        </a:p>
      </dsp:txBody>
      <dsp:txXfrm>
        <a:off x="1282042" y="2777174"/>
        <a:ext cx="4869520" cy="1109993"/>
      </dsp:txXfrm>
    </dsp:sp>
    <dsp:sp modelId="{11C4D981-7873-4A35-9B85-4C0FB525122C}">
      <dsp:nvSpPr>
        <dsp:cNvPr id="0" name=""/>
        <dsp:cNvSpPr/>
      </dsp:nvSpPr>
      <dsp:spPr>
        <a:xfrm>
          <a:off x="0" y="4164666"/>
          <a:ext cx="6151562" cy="1109993"/>
        </a:xfrm>
        <a:prstGeom prst="roundRect">
          <a:avLst>
            <a:gd name="adj" fmla="val 10000"/>
          </a:avLst>
        </a:prstGeom>
        <a:solidFill>
          <a:srgbClr val="A77C70"/>
        </a:solidFill>
        <a:ln>
          <a:noFill/>
        </a:ln>
        <a:effectLst/>
      </dsp:spPr>
      <dsp:style>
        <a:lnRef idx="0">
          <a:scrgbClr r="0" g="0" b="0"/>
        </a:lnRef>
        <a:fillRef idx="1">
          <a:scrgbClr r="0" g="0" b="0"/>
        </a:fillRef>
        <a:effectRef idx="0">
          <a:scrgbClr r="0" g="0" b="0"/>
        </a:effectRef>
        <a:fontRef idx="minor"/>
      </dsp:style>
    </dsp:sp>
    <dsp:sp modelId="{DF89BF04-6222-48AE-8391-4A43356651A3}">
      <dsp:nvSpPr>
        <dsp:cNvPr id="0" name=""/>
        <dsp:cNvSpPr/>
      </dsp:nvSpPr>
      <dsp:spPr>
        <a:xfrm>
          <a:off x="335773" y="4414414"/>
          <a:ext cx="610496" cy="61049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2700" cap="flat" cmpd="sng" algn="ctr">
          <a:noFill/>
          <a:prstDash val="solid"/>
        </a:ln>
        <a:effectLst>
          <a:innerShdw blurRad="63500" dist="50800" dir="13500000">
            <a:prstClr val="black">
              <a:alpha val="50000"/>
            </a:prstClr>
          </a:innerShdw>
        </a:effectLst>
      </dsp:spPr>
      <dsp:style>
        <a:lnRef idx="2">
          <a:scrgbClr r="0" g="0" b="0"/>
        </a:lnRef>
        <a:fillRef idx="1">
          <a:scrgbClr r="0" g="0" b="0"/>
        </a:fillRef>
        <a:effectRef idx="0">
          <a:scrgbClr r="0" g="0" b="0"/>
        </a:effectRef>
        <a:fontRef idx="minor">
          <a:schemeClr val="lt1"/>
        </a:fontRef>
      </dsp:style>
    </dsp:sp>
    <dsp:sp modelId="{D473D85A-C742-4DD5-9BED-3F6451B83BB6}">
      <dsp:nvSpPr>
        <dsp:cNvPr id="0" name=""/>
        <dsp:cNvSpPr/>
      </dsp:nvSpPr>
      <dsp:spPr>
        <a:xfrm>
          <a:off x="1282042" y="4164666"/>
          <a:ext cx="4869520" cy="11099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474" tIns="117474" rIns="117474" bIns="117474" numCol="1" spcCol="1270" anchor="ctr" anchorCtr="0">
          <a:noAutofit/>
        </a:bodyPr>
        <a:lstStyle/>
        <a:p>
          <a:pPr marL="0" lvl="0" indent="0" algn="l" defTabSz="800100">
            <a:lnSpc>
              <a:spcPct val="100000"/>
            </a:lnSpc>
            <a:spcBef>
              <a:spcPct val="0"/>
            </a:spcBef>
            <a:spcAft>
              <a:spcPct val="35000"/>
            </a:spcAft>
            <a:buNone/>
          </a:pPr>
          <a:r>
            <a:rPr lang="en-US" sz="1800" kern="1200" dirty="0"/>
            <a:t>Expensive</a:t>
          </a:r>
          <a:endParaRPr lang="en-US" sz="1800" kern="1200" dirty="0">
            <a:solidFill>
              <a:schemeClr val="accent4">
                <a:lumMod val="20000"/>
                <a:lumOff val="80000"/>
              </a:schemeClr>
            </a:solidFill>
            <a:latin typeface="Gill Sans MT" panose="020B0502020104020203"/>
            <a:ea typeface="+mn-ea"/>
            <a:cs typeface="+mn-cs"/>
          </a:endParaRPr>
        </a:p>
      </dsp:txBody>
      <dsp:txXfrm>
        <a:off x="1282042" y="4164666"/>
        <a:ext cx="4869520" cy="110999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A2DA55-1893-4503-9D4F-8F0C4CA130C8}">
      <dsp:nvSpPr>
        <dsp:cNvPr id="0" name=""/>
        <dsp:cNvSpPr/>
      </dsp:nvSpPr>
      <dsp:spPr>
        <a:xfrm>
          <a:off x="0" y="26055"/>
          <a:ext cx="6151562" cy="1029600"/>
        </a:xfrm>
        <a:prstGeom prst="roundRect">
          <a:avLst/>
        </a:prstGeom>
        <a:solidFill>
          <a:schemeClr val="accent4">
            <a:shade val="50000"/>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solidFill>
                <a:schemeClr val="accent4">
                  <a:lumMod val="20000"/>
                  <a:lumOff val="80000"/>
                </a:schemeClr>
              </a:solidFill>
              <a:latin typeface="Gill Sans MT" panose="020B0502020104020203"/>
              <a:ea typeface="+mn-ea"/>
              <a:cs typeface="+mn-cs"/>
            </a:rPr>
            <a:t>Metasploit: Introduction</a:t>
          </a:r>
        </a:p>
      </dsp:txBody>
      <dsp:txXfrm>
        <a:off x="50261" y="76316"/>
        <a:ext cx="6051040" cy="929078"/>
      </dsp:txXfrm>
    </dsp:sp>
    <dsp:sp modelId="{1C163B2B-3E3C-401C-B30F-4152CF26B1F3}">
      <dsp:nvSpPr>
        <dsp:cNvPr id="0" name=""/>
        <dsp:cNvSpPr/>
      </dsp:nvSpPr>
      <dsp:spPr>
        <a:xfrm>
          <a:off x="0" y="1055655"/>
          <a:ext cx="6151562" cy="5156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5312" tIns="22860" rIns="128016" bIns="22860" numCol="1" spcCol="1270" anchor="t" anchorCtr="0">
          <a:noAutofit/>
        </a:bodyPr>
        <a:lstStyle/>
        <a:p>
          <a:pPr marL="171450" lvl="1" indent="-171450" algn="ctr" defTabSz="800100">
            <a:lnSpc>
              <a:spcPct val="90000"/>
            </a:lnSpc>
            <a:spcBef>
              <a:spcPct val="0"/>
            </a:spcBef>
            <a:spcAft>
              <a:spcPct val="20000"/>
            </a:spcAft>
            <a:buNone/>
          </a:pPr>
          <a:r>
            <a:rPr lang="en-US" sz="1800" kern="1200" dirty="0">
              <a:solidFill>
                <a:schemeClr val="accent6">
                  <a:lumMod val="75000"/>
                </a:schemeClr>
              </a:solidFill>
              <a:latin typeface="Gill Sans MT" panose="020B0502020104020203"/>
              <a:ea typeface="+mn-ea"/>
              <a:cs typeface="+mn-cs"/>
            </a:rPr>
            <a:t>https://tryhackme.com/room/metasploitintro</a:t>
          </a:r>
        </a:p>
      </dsp:txBody>
      <dsp:txXfrm>
        <a:off x="0" y="1055655"/>
        <a:ext cx="6151562" cy="515676"/>
      </dsp:txXfrm>
    </dsp:sp>
    <dsp:sp modelId="{1FE71691-DF56-4B84-B3B1-A608170A9395}">
      <dsp:nvSpPr>
        <dsp:cNvPr id="0" name=""/>
        <dsp:cNvSpPr/>
      </dsp:nvSpPr>
      <dsp:spPr>
        <a:xfrm>
          <a:off x="0" y="1571332"/>
          <a:ext cx="6151562" cy="828261"/>
        </a:xfrm>
        <a:prstGeom prst="roundRect">
          <a:avLst/>
        </a:prstGeom>
        <a:solidFill>
          <a:srgbClr val="CEBEBB"/>
        </a:solidFill>
        <a:ln w="12700" cap="flat" cmpd="sng" algn="ctr">
          <a:solidFill>
            <a:srgbClr val="CEBEBB"/>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solidFill>
                <a:schemeClr val="accent6">
                  <a:lumMod val="75000"/>
                </a:schemeClr>
              </a:solidFill>
            </a:rPr>
            <a:t>Metasploit: Meterpreter</a:t>
          </a:r>
          <a:endParaRPr lang="en-US" sz="1800" kern="1200" dirty="0">
            <a:solidFill>
              <a:schemeClr val="accent6">
                <a:lumMod val="75000"/>
              </a:schemeClr>
            </a:solidFill>
            <a:latin typeface="Gill Sans MT" panose="020B0502020104020203"/>
            <a:ea typeface="+mn-ea"/>
            <a:cs typeface="+mn-cs"/>
          </a:endParaRPr>
        </a:p>
      </dsp:txBody>
      <dsp:txXfrm>
        <a:off x="40432" y="1611764"/>
        <a:ext cx="6070698" cy="747397"/>
      </dsp:txXfrm>
    </dsp:sp>
    <dsp:sp modelId="{1B8B4EE3-12FC-4EE7-9AA0-A48B641CA25E}">
      <dsp:nvSpPr>
        <dsp:cNvPr id="0" name=""/>
        <dsp:cNvSpPr/>
      </dsp:nvSpPr>
      <dsp:spPr>
        <a:xfrm>
          <a:off x="0" y="2399594"/>
          <a:ext cx="6151562" cy="910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5312" tIns="22860" rIns="128016" bIns="22860" numCol="1" spcCol="1270" anchor="t" anchorCtr="0">
          <a:noAutofit/>
        </a:bodyPr>
        <a:lstStyle/>
        <a:p>
          <a:pPr marL="171450" lvl="1" indent="-171450" algn="ctr" defTabSz="800100">
            <a:lnSpc>
              <a:spcPct val="90000"/>
            </a:lnSpc>
            <a:spcBef>
              <a:spcPct val="0"/>
            </a:spcBef>
            <a:spcAft>
              <a:spcPct val="20000"/>
            </a:spcAft>
            <a:buNone/>
          </a:pPr>
          <a:r>
            <a:rPr lang="en-US" sz="1800" i="0" kern="1200" dirty="0"/>
            <a:t>https://tryhackme.com/room/meterpreter</a:t>
          </a:r>
          <a:endParaRPr lang="en-US" sz="1800" i="0" kern="1200" dirty="0">
            <a:solidFill>
              <a:schemeClr val="accent6">
                <a:lumMod val="75000"/>
              </a:schemeClr>
            </a:solidFill>
            <a:latin typeface="Gill Sans MT" panose="020B0502020104020203"/>
            <a:ea typeface="+mn-ea"/>
            <a:cs typeface="+mn-cs"/>
          </a:endParaRPr>
        </a:p>
      </dsp:txBody>
      <dsp:txXfrm>
        <a:off x="0" y="2399594"/>
        <a:ext cx="6151562" cy="910800"/>
      </dsp:txXfrm>
    </dsp:sp>
    <dsp:sp modelId="{3092A946-153E-4CE5-B231-90E790839ADF}">
      <dsp:nvSpPr>
        <dsp:cNvPr id="0" name=""/>
        <dsp:cNvSpPr/>
      </dsp:nvSpPr>
      <dsp:spPr>
        <a:xfrm>
          <a:off x="0" y="3310394"/>
          <a:ext cx="6151562" cy="1029600"/>
        </a:xfrm>
        <a:prstGeom prst="roundRect">
          <a:avLst/>
        </a:prstGeom>
        <a:solidFill>
          <a:srgbClr val="A77C70"/>
        </a:solidFill>
        <a:ln w="12700" cap="flat" cmpd="sng" algn="ctr">
          <a:solidFill>
            <a:srgbClr val="A77C7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SQL Injection</a:t>
          </a:r>
          <a:endParaRPr lang="en-US" sz="1800" kern="1200" dirty="0">
            <a:solidFill>
              <a:schemeClr val="accent4">
                <a:lumMod val="20000"/>
                <a:lumOff val="80000"/>
              </a:schemeClr>
            </a:solidFill>
            <a:latin typeface="Gill Sans MT" panose="020B0502020104020203"/>
            <a:ea typeface="+mn-ea"/>
            <a:cs typeface="+mn-cs"/>
          </a:endParaRPr>
        </a:p>
      </dsp:txBody>
      <dsp:txXfrm>
        <a:off x="50261" y="3360655"/>
        <a:ext cx="6051040" cy="929078"/>
      </dsp:txXfrm>
    </dsp:sp>
    <dsp:sp modelId="{69B1B62A-21EA-46B7-A608-C23EC95E5373}">
      <dsp:nvSpPr>
        <dsp:cNvPr id="0" name=""/>
        <dsp:cNvSpPr/>
      </dsp:nvSpPr>
      <dsp:spPr>
        <a:xfrm>
          <a:off x="0" y="4339994"/>
          <a:ext cx="6151562" cy="910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5312" tIns="22860" rIns="128016" bIns="22860" numCol="1" spcCol="1270" anchor="t" anchorCtr="0">
          <a:noAutofit/>
        </a:bodyPr>
        <a:lstStyle/>
        <a:p>
          <a:pPr marL="171450" lvl="1" indent="-171450" algn="ctr" defTabSz="800100">
            <a:lnSpc>
              <a:spcPct val="90000"/>
            </a:lnSpc>
            <a:spcBef>
              <a:spcPct val="0"/>
            </a:spcBef>
            <a:spcAft>
              <a:spcPct val="20000"/>
            </a:spcAft>
            <a:buNone/>
          </a:pPr>
          <a:r>
            <a:rPr lang="en-US" sz="1800" i="0" kern="1200" dirty="0"/>
            <a:t>https://tryhackme.com/room/sqlinjectionlm</a:t>
          </a:r>
          <a:endParaRPr lang="en-US" sz="1800" i="0" kern="1200" dirty="0">
            <a:solidFill>
              <a:schemeClr val="accent4">
                <a:lumMod val="20000"/>
                <a:lumOff val="80000"/>
              </a:schemeClr>
            </a:solidFill>
            <a:latin typeface="Gill Sans MT" panose="020B0502020104020203"/>
            <a:ea typeface="+mn-ea"/>
            <a:cs typeface="+mn-cs"/>
          </a:endParaRPr>
        </a:p>
      </dsp:txBody>
      <dsp:txXfrm>
        <a:off x="0" y="4339994"/>
        <a:ext cx="6151562" cy="9108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FD7F95-8B66-4AFC-A7E3-6D11CC641D83}">
      <dsp:nvSpPr>
        <dsp:cNvPr id="0" name=""/>
        <dsp:cNvSpPr/>
      </dsp:nvSpPr>
      <dsp:spPr>
        <a:xfrm>
          <a:off x="0" y="644"/>
          <a:ext cx="6151562" cy="1507303"/>
        </a:xfrm>
        <a:prstGeom prst="roundRect">
          <a:avLst>
            <a:gd name="adj" fmla="val 10000"/>
          </a:avLst>
        </a:prstGeom>
        <a:solidFill>
          <a:schemeClr val="accent6">
            <a:lumMod val="75000"/>
          </a:schemeClr>
        </a:solidFill>
        <a:ln>
          <a:noFill/>
        </a:ln>
        <a:effectLst/>
      </dsp:spPr>
      <dsp:style>
        <a:lnRef idx="0">
          <a:scrgbClr r="0" g="0" b="0"/>
        </a:lnRef>
        <a:fillRef idx="1">
          <a:scrgbClr r="0" g="0" b="0"/>
        </a:fillRef>
        <a:effectRef idx="0">
          <a:scrgbClr r="0" g="0" b="0"/>
        </a:effectRef>
        <a:fontRef idx="minor"/>
      </dsp:style>
    </dsp:sp>
    <dsp:sp modelId="{CE3F2023-D311-44B5-9CCC-2550D218E580}">
      <dsp:nvSpPr>
        <dsp:cNvPr id="0" name=""/>
        <dsp:cNvSpPr/>
      </dsp:nvSpPr>
      <dsp:spPr>
        <a:xfrm>
          <a:off x="455959" y="339787"/>
          <a:ext cx="829016" cy="829016"/>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noFill/>
          <a:prstDash val="solid"/>
        </a:ln>
        <a:effectLst>
          <a:innerShdw blurRad="63500" dist="50800" dir="13500000">
            <a:prstClr val="black">
              <a:alpha val="50000"/>
            </a:prstClr>
          </a:innerShdw>
        </a:effectLst>
      </dsp:spPr>
      <dsp:style>
        <a:lnRef idx="2">
          <a:scrgbClr r="0" g="0" b="0"/>
        </a:lnRef>
        <a:fillRef idx="1">
          <a:scrgbClr r="0" g="0" b="0"/>
        </a:fillRef>
        <a:effectRef idx="0">
          <a:scrgbClr r="0" g="0" b="0"/>
        </a:effectRef>
        <a:fontRef idx="minor">
          <a:schemeClr val="lt1"/>
        </a:fontRef>
      </dsp:style>
    </dsp:sp>
    <dsp:sp modelId="{FF73C209-2B9F-44FA-801E-5F5E7F67E7FC}">
      <dsp:nvSpPr>
        <dsp:cNvPr id="0" name=""/>
        <dsp:cNvSpPr/>
      </dsp:nvSpPr>
      <dsp:spPr>
        <a:xfrm>
          <a:off x="1740935" y="644"/>
          <a:ext cx="4410627" cy="15073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9523" tIns="159523" rIns="159523" bIns="159523" numCol="1" spcCol="1270" anchor="ctr" anchorCtr="0">
          <a:noAutofit/>
        </a:bodyPr>
        <a:lstStyle/>
        <a:p>
          <a:pPr marL="0" lvl="0" indent="0" algn="l" defTabSz="800100">
            <a:lnSpc>
              <a:spcPct val="100000"/>
            </a:lnSpc>
            <a:spcBef>
              <a:spcPct val="0"/>
            </a:spcBef>
            <a:spcAft>
              <a:spcPct val="35000"/>
            </a:spcAft>
            <a:buNone/>
          </a:pPr>
          <a:r>
            <a:rPr lang="en-US" sz="1800" kern="1200" dirty="0">
              <a:solidFill>
                <a:schemeClr val="accent4">
                  <a:lumMod val="20000"/>
                  <a:lumOff val="80000"/>
                </a:schemeClr>
              </a:solidFill>
              <a:latin typeface="Gill Sans MT" panose="020B0502020104020203"/>
              <a:ea typeface="+mn-ea"/>
              <a:cs typeface="+mn-cs"/>
            </a:rPr>
            <a:t>Decision Making</a:t>
          </a:r>
        </a:p>
      </dsp:txBody>
      <dsp:txXfrm>
        <a:off x="1740935" y="644"/>
        <a:ext cx="4410627" cy="1507303"/>
      </dsp:txXfrm>
    </dsp:sp>
    <dsp:sp modelId="{F7FAEA79-0700-4D22-8034-DAABCC917BF4}">
      <dsp:nvSpPr>
        <dsp:cNvPr id="0" name=""/>
        <dsp:cNvSpPr/>
      </dsp:nvSpPr>
      <dsp:spPr>
        <a:xfrm>
          <a:off x="0" y="1884773"/>
          <a:ext cx="6151562" cy="1507303"/>
        </a:xfrm>
        <a:prstGeom prst="roundRect">
          <a:avLst>
            <a:gd name="adj" fmla="val 10000"/>
          </a:avLst>
        </a:prstGeom>
        <a:solidFill>
          <a:schemeClr val="accent4">
            <a:tint val="5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9C96CBD-9477-4AD2-B085-2086E6F17F78}">
      <dsp:nvSpPr>
        <dsp:cNvPr id="0" name=""/>
        <dsp:cNvSpPr/>
      </dsp:nvSpPr>
      <dsp:spPr>
        <a:xfrm>
          <a:off x="455959" y="2223916"/>
          <a:ext cx="829016" cy="82901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noFill/>
          <a:prstDash val="solid"/>
        </a:ln>
        <a:effectLst>
          <a:innerShdw blurRad="63500" dist="50800" dir="13500000">
            <a:prstClr val="black">
              <a:alpha val="50000"/>
            </a:prstClr>
          </a:innerShdw>
        </a:effectLst>
      </dsp:spPr>
      <dsp:style>
        <a:lnRef idx="2">
          <a:scrgbClr r="0" g="0" b="0"/>
        </a:lnRef>
        <a:fillRef idx="1">
          <a:scrgbClr r="0" g="0" b="0"/>
        </a:fillRef>
        <a:effectRef idx="0">
          <a:scrgbClr r="0" g="0" b="0"/>
        </a:effectRef>
        <a:fontRef idx="minor">
          <a:schemeClr val="lt1"/>
        </a:fontRef>
      </dsp:style>
    </dsp:sp>
    <dsp:sp modelId="{35B336E1-6EFE-4E98-A149-CD9D301BAA83}">
      <dsp:nvSpPr>
        <dsp:cNvPr id="0" name=""/>
        <dsp:cNvSpPr/>
      </dsp:nvSpPr>
      <dsp:spPr>
        <a:xfrm>
          <a:off x="1740935" y="1884773"/>
          <a:ext cx="4410627" cy="15073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9523" tIns="159523" rIns="159523" bIns="159523" numCol="1" spcCol="1270" anchor="ctr" anchorCtr="0">
          <a:noAutofit/>
        </a:bodyPr>
        <a:lstStyle/>
        <a:p>
          <a:pPr marL="0" lvl="0" indent="0" algn="l" defTabSz="800100">
            <a:lnSpc>
              <a:spcPct val="100000"/>
            </a:lnSpc>
            <a:spcBef>
              <a:spcPct val="0"/>
            </a:spcBef>
            <a:spcAft>
              <a:spcPct val="35000"/>
            </a:spcAft>
            <a:buNone/>
          </a:pPr>
          <a:r>
            <a:rPr lang="en-US" sz="1800" kern="1200" dirty="0">
              <a:solidFill>
                <a:schemeClr val="accent4">
                  <a:lumMod val="50000"/>
                </a:schemeClr>
              </a:solidFill>
              <a:latin typeface="Gill Sans MT" panose="020B0502020104020203"/>
              <a:ea typeface="+mn-ea"/>
              <a:cs typeface="+mn-cs"/>
            </a:rPr>
            <a:t>Continuous Learning</a:t>
          </a:r>
        </a:p>
      </dsp:txBody>
      <dsp:txXfrm>
        <a:off x="1740935" y="1884773"/>
        <a:ext cx="4410627" cy="1507303"/>
      </dsp:txXfrm>
    </dsp:sp>
    <dsp:sp modelId="{11C4D981-7873-4A35-9B85-4C0FB525122C}">
      <dsp:nvSpPr>
        <dsp:cNvPr id="0" name=""/>
        <dsp:cNvSpPr/>
      </dsp:nvSpPr>
      <dsp:spPr>
        <a:xfrm>
          <a:off x="0" y="3768902"/>
          <a:ext cx="6151562" cy="1507303"/>
        </a:xfrm>
        <a:prstGeom prst="roundRect">
          <a:avLst>
            <a:gd name="adj" fmla="val 10000"/>
          </a:avLst>
        </a:prstGeom>
        <a:solidFill>
          <a:srgbClr val="A77C70"/>
        </a:solidFill>
        <a:ln>
          <a:noFill/>
        </a:ln>
        <a:effectLst/>
      </dsp:spPr>
      <dsp:style>
        <a:lnRef idx="0">
          <a:scrgbClr r="0" g="0" b="0"/>
        </a:lnRef>
        <a:fillRef idx="1">
          <a:scrgbClr r="0" g="0" b="0"/>
        </a:fillRef>
        <a:effectRef idx="0">
          <a:scrgbClr r="0" g="0" b="0"/>
        </a:effectRef>
        <a:fontRef idx="minor"/>
      </dsp:style>
    </dsp:sp>
    <dsp:sp modelId="{DF89BF04-6222-48AE-8391-4A43356651A3}">
      <dsp:nvSpPr>
        <dsp:cNvPr id="0" name=""/>
        <dsp:cNvSpPr/>
      </dsp:nvSpPr>
      <dsp:spPr>
        <a:xfrm>
          <a:off x="455959" y="4108045"/>
          <a:ext cx="829016" cy="82901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noFill/>
          <a:prstDash val="solid"/>
        </a:ln>
        <a:effectLst>
          <a:innerShdw blurRad="63500" dist="50800" dir="13500000">
            <a:prstClr val="black">
              <a:alpha val="50000"/>
            </a:prstClr>
          </a:innerShdw>
        </a:effectLst>
      </dsp:spPr>
      <dsp:style>
        <a:lnRef idx="2">
          <a:scrgbClr r="0" g="0" b="0"/>
        </a:lnRef>
        <a:fillRef idx="1">
          <a:scrgbClr r="0" g="0" b="0"/>
        </a:fillRef>
        <a:effectRef idx="0">
          <a:scrgbClr r="0" g="0" b="0"/>
        </a:effectRef>
        <a:fontRef idx="minor">
          <a:schemeClr val="lt1"/>
        </a:fontRef>
      </dsp:style>
    </dsp:sp>
    <dsp:sp modelId="{D473D85A-C742-4DD5-9BED-3F6451B83BB6}">
      <dsp:nvSpPr>
        <dsp:cNvPr id="0" name=""/>
        <dsp:cNvSpPr/>
      </dsp:nvSpPr>
      <dsp:spPr>
        <a:xfrm>
          <a:off x="1740935" y="3768902"/>
          <a:ext cx="4410627" cy="15073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9523" tIns="159523" rIns="159523" bIns="159523" numCol="1" spcCol="1270" anchor="ctr" anchorCtr="0">
          <a:noAutofit/>
        </a:bodyPr>
        <a:lstStyle/>
        <a:p>
          <a:pPr marL="0" lvl="0" indent="0" algn="l" defTabSz="800100">
            <a:lnSpc>
              <a:spcPct val="100000"/>
            </a:lnSpc>
            <a:spcBef>
              <a:spcPct val="0"/>
            </a:spcBef>
            <a:spcAft>
              <a:spcPct val="35000"/>
            </a:spcAft>
            <a:buNone/>
          </a:pPr>
          <a:r>
            <a:rPr lang="en-US" sz="1800" kern="1200" dirty="0"/>
            <a:t>Real-time Updates</a:t>
          </a:r>
          <a:endParaRPr lang="en-US" sz="1800" kern="1200" dirty="0">
            <a:solidFill>
              <a:schemeClr val="accent4">
                <a:lumMod val="20000"/>
                <a:lumOff val="80000"/>
              </a:schemeClr>
            </a:solidFill>
            <a:latin typeface="Gill Sans MT" panose="020B0502020104020203"/>
            <a:ea typeface="+mn-ea"/>
            <a:cs typeface="+mn-cs"/>
          </a:endParaRPr>
        </a:p>
      </dsp:txBody>
      <dsp:txXfrm>
        <a:off x="1740935" y="3768902"/>
        <a:ext cx="4410627" cy="150730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9CFE0C-A876-4FDB-ABE7-D445BF8623DA}">
      <dsp:nvSpPr>
        <dsp:cNvPr id="0" name=""/>
        <dsp:cNvSpPr/>
      </dsp:nvSpPr>
      <dsp:spPr>
        <a:xfrm>
          <a:off x="5795216" y="701667"/>
          <a:ext cx="143209" cy="2650504"/>
        </a:xfrm>
        <a:prstGeom prst="rect">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EFE79CE-4EF9-4C8F-A36B-B2C42E019B1F}">
      <dsp:nvSpPr>
        <dsp:cNvPr id="0" name=""/>
        <dsp:cNvSpPr/>
      </dsp:nvSpPr>
      <dsp:spPr>
        <a:xfrm>
          <a:off x="78784" y="701667"/>
          <a:ext cx="3695935" cy="2650504"/>
        </a:xfrm>
        <a:prstGeom prst="frame">
          <a:avLst>
            <a:gd name="adj1" fmla="val 5450"/>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0952C76-D52B-4824-B796-EF55F8DCBFF1}">
      <dsp:nvSpPr>
        <dsp:cNvPr id="0" name=""/>
        <dsp:cNvSpPr/>
      </dsp:nvSpPr>
      <dsp:spPr>
        <a:xfrm>
          <a:off x="0" y="3469012"/>
          <a:ext cx="928847" cy="40041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t="-3000" b="-3000"/>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806F2E1-807F-4BC0-B27F-6C1421E17765}">
      <dsp:nvSpPr>
        <dsp:cNvPr id="0" name=""/>
        <dsp:cNvSpPr/>
      </dsp:nvSpPr>
      <dsp:spPr>
        <a:xfrm>
          <a:off x="210042" y="2892118"/>
          <a:ext cx="3435826" cy="3146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57150" rIns="152400" bIns="57150" numCol="1" spcCol="1270" anchor="ctr" anchorCtr="0">
          <a:noAutofit/>
        </a:bodyPr>
        <a:lstStyle/>
        <a:p>
          <a:pPr marL="0" lvl="0" indent="0" algn="l" defTabSz="666750">
            <a:lnSpc>
              <a:spcPct val="90000"/>
            </a:lnSpc>
            <a:spcBef>
              <a:spcPct val="0"/>
            </a:spcBef>
            <a:spcAft>
              <a:spcPct val="35000"/>
            </a:spcAft>
            <a:buNone/>
          </a:pPr>
          <a:endParaRPr lang="en-US" sz="1500" kern="1200" dirty="0"/>
        </a:p>
      </dsp:txBody>
      <dsp:txXfrm>
        <a:off x="210042" y="2892118"/>
        <a:ext cx="3435826" cy="314617"/>
      </dsp:txXfrm>
    </dsp:sp>
    <dsp:sp modelId="{0DC219A8-CDE0-45A2-870F-0D5768FD0F90}">
      <dsp:nvSpPr>
        <dsp:cNvPr id="0" name=""/>
        <dsp:cNvSpPr/>
      </dsp:nvSpPr>
      <dsp:spPr>
        <a:xfrm>
          <a:off x="3820319" y="701667"/>
          <a:ext cx="1943656" cy="26505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111250">
            <a:lnSpc>
              <a:spcPct val="90000"/>
            </a:lnSpc>
            <a:spcBef>
              <a:spcPct val="0"/>
            </a:spcBef>
            <a:spcAft>
              <a:spcPct val="35000"/>
            </a:spcAft>
            <a:buNone/>
          </a:pPr>
          <a:r>
            <a:rPr lang="en-US" sz="2500" kern="1200" dirty="0"/>
            <a:t>Machine Learning</a:t>
          </a:r>
        </a:p>
        <a:p>
          <a:pPr marL="0" lvl="0" indent="0" algn="l" defTabSz="1111250">
            <a:lnSpc>
              <a:spcPct val="90000"/>
            </a:lnSpc>
            <a:spcBef>
              <a:spcPct val="0"/>
            </a:spcBef>
            <a:spcAft>
              <a:spcPct val="35000"/>
            </a:spcAft>
            <a:buNone/>
          </a:pPr>
          <a:endParaRPr lang="en-US" sz="2500" kern="1200" dirty="0"/>
        </a:p>
        <a:p>
          <a:pPr marL="0" lvl="0" indent="0" algn="l" defTabSz="1111250">
            <a:lnSpc>
              <a:spcPct val="90000"/>
            </a:lnSpc>
            <a:spcBef>
              <a:spcPct val="0"/>
            </a:spcBef>
            <a:spcAft>
              <a:spcPct val="35000"/>
            </a:spcAft>
            <a:buNone/>
          </a:pPr>
          <a:r>
            <a:rPr lang="en-US" sz="2500" kern="1200" dirty="0"/>
            <a:t>Reinforcement Learning</a:t>
          </a:r>
        </a:p>
        <a:p>
          <a:pPr marL="228600" lvl="1" indent="-228600" algn="l" defTabSz="1111250">
            <a:lnSpc>
              <a:spcPct val="90000"/>
            </a:lnSpc>
            <a:spcBef>
              <a:spcPct val="0"/>
            </a:spcBef>
            <a:spcAft>
              <a:spcPct val="15000"/>
            </a:spcAft>
            <a:buChar char="•"/>
          </a:pPr>
          <a:r>
            <a:rPr lang="en-US" sz="2500" kern="1200"/>
            <a:t>Q-Learning</a:t>
          </a:r>
          <a:endParaRPr lang="en-US" sz="2500" kern="1200" dirty="0"/>
        </a:p>
      </dsp:txBody>
      <dsp:txXfrm>
        <a:off x="3820319" y="701667"/>
        <a:ext cx="1943656" cy="2650504"/>
      </dsp:txXfrm>
    </dsp:sp>
  </dsp:spTree>
</dsp:drawing>
</file>

<file path=ppt/diagrams/layout1.xml><?xml version="1.0" encoding="utf-8"?>
<dgm:layoutDef xmlns:dgm="http://schemas.openxmlformats.org/drawingml/2006/diagram" xmlns:a="http://schemas.openxmlformats.org/drawingml/2006/main" uniqueId="urn:microsoft.com/office/officeart/2009/3/layout/SnapshotPictureList">
  <dgm:title val=""/>
  <dgm:desc val=""/>
  <dgm:catLst>
    <dgm:cat type="picture" pri="3000"/>
    <dgm:cat type="pictureconvert" pri="3000"/>
  </dgm:catLst>
  <dgm:sampData>
    <dgm:dataModel>
      <dgm:ptLst>
        <dgm:pt modelId="0" type="doc"/>
        <dgm:pt modelId="10">
          <dgm:prSet phldr="1"/>
        </dgm:pt>
        <dgm:pt modelId="11">
          <dgm:prSet phldr="1"/>
        </dgm:pt>
      </dgm:ptLst>
      <dgm:cxnLst>
        <dgm:cxn modelId="40" srcId="0" destId="10" srcOrd="0" destOrd="0"/>
        <dgm:cxn modelId="12" srcId="10" destId="11" srcOrd="0" destOrd="0"/>
      </dgm:cxnLst>
      <dgm:bg/>
      <dgm:whole/>
    </dgm:dataModel>
  </dgm:sampData>
  <dgm:styleData>
    <dgm:dataModel>
      <dgm:ptLst>
        <dgm:pt modelId="0" type="doc"/>
        <dgm:pt modelId="10">
          <dgm:prSet phldr="1"/>
        </dgm:pt>
        <dgm:pt modelId="11">
          <dgm:prSet phldr="1"/>
        </dgm:pt>
      </dgm:ptLst>
      <dgm:cxnLst>
        <dgm:cxn modelId="40" srcId="0" destId="10" srcOrd="0" destOrd="0"/>
        <dgm:cxn modelId="12" srcId="10" destId="11" srcOrd="0" destOrd="0"/>
      </dgm:cxnLst>
      <dgm:bg/>
      <dgm:whole/>
    </dgm:dataModel>
  </dgm:styleData>
  <dgm:clrData>
    <dgm:dataModel>
      <dgm:ptLst>
        <dgm:pt modelId="0" type="doc"/>
        <dgm:pt modelId="10">
          <dgm:prSet phldr="1"/>
        </dgm:pt>
        <dgm:pt modelId="11">
          <dgm:prSet phldr="1"/>
        </dgm:pt>
      </dgm:ptLst>
      <dgm:cxnLst>
        <dgm:cxn modelId="40" srcId="0" destId="10" srcOrd="0" destOrd="0"/>
        <dgm:cxn modelId="12" srcId="10" destId="11" srcOrd="0" destOrd="0"/>
      </dgm:cxnLst>
      <dgm:bg/>
      <dgm:whole/>
    </dgm:dataModel>
  </dgm:clrData>
  <dgm:layoutNode name="Name0">
    <dgm:varLst>
      <dgm:chMax/>
      <dgm:chPref/>
      <dgm:dir/>
      <dgm:animLvl val="lvl"/>
    </dgm:varLst>
    <dgm:alg type="snake">
      <dgm:param type="grDir" val="tL"/>
      <dgm:param type="flowDir" val="col"/>
    </dgm:alg>
    <dgm:shape xmlns:r="http://schemas.openxmlformats.org/officeDocument/2006/relationships" r:blip="">
      <dgm:adjLst/>
    </dgm:shape>
    <dgm:constrLst>
      <dgm:constr type="primFontSz" for="des" forName="ChildText" refType="primFontSz" refFor="des" refForName="ParentText" op="lte"/>
      <dgm:constr type="w" for="ch" forName="composite" refType="w"/>
      <dgm:constr type="h" for="ch" forName="composite" refType="h"/>
      <dgm:constr type="sp" refType="h" refFor="ch" refForName="composite" op="equ" fact="0.1"/>
      <dgm:constr type="h" for="ch" forName="sibTrans" refType="h" refFor="ch" refForName="composite" op="equ" fact="0.1"/>
      <dgm:constr type="w" for="ch" forName="sibTrans" refType="h" refFor="ch" refForName="sibTrans" op="equ"/>
    </dgm:constrLst>
    <dgm:forEach name="nodesForEach" axis="ch" ptType="node">
      <dgm:layoutNode name="composite">
        <dgm:alg type="composite">
          <dgm:param type="ar" val="2.0273"/>
        </dgm:alg>
        <dgm:shape xmlns:r="http://schemas.openxmlformats.org/officeDocument/2006/relationships" r:blip="">
          <dgm:adjLst/>
        </dgm:shape>
        <dgm:choose name="Name1">
          <dgm:if name="Name2" func="var" arg="dir" op="equ" val="norm">
            <dgm:constrLst>
              <dgm:constr type="l" for="ch" forName="ParentAccentShape" refType="w" fact="0.0238"/>
              <dgm:constr type="t" for="ch" forName="ParentAccentShape" refType="h" fact="0.107"/>
              <dgm:constr type="w" for="ch" forName="ParentAccentShape" refType="w" fact="0.619"/>
              <dgm:constr type="h" for="ch" forName="ParentAccentShape" refType="h" fact="0.893"/>
              <dgm:constr type="l" for="ch" forName="ParentText" refType="w" fact="0.048"/>
              <dgm:constr type="t" for="ch" forName="ParentText" refType="h" fact="0.845"/>
              <dgm:constr type="w" for="ch" forName="ParentText" refType="w" fact="0.571"/>
              <dgm:constr type="h" for="ch" forName="ParentText" refType="h" fact="0.106"/>
              <dgm:constr type="l" for="ch" forName="ChildText" refType="w" fact="0.668"/>
              <dgm:constr type="t" for="ch" forName="ChildText" refType="h" fact="0.107"/>
              <dgm:constr type="w" for="ch" forName="ChildText" refType="w" fact="0.283"/>
              <dgm:constr type="h" for="ch" forName="ChildText" refType="h" fact="0.893"/>
              <dgm:constr type="l" for="ch" forName="ChildAccentShape" refType="w" fact="0.9762"/>
              <dgm:constr type="t" for="ch" forName="ChildAccentShape" refType="h" fact="0.107"/>
              <dgm:constr type="w" for="ch" forName="ChildAccentShape" refType="w" fact="0.0238"/>
              <dgm:constr type="h" for="ch" forName="ChildAccentShape" refType="h" fact="0.893"/>
              <dgm:constr type="l" for="ch" forName="Image" refType="w" fact="0"/>
              <dgm:constr type="t" for="ch" forName="Image" refType="h" fact="0"/>
              <dgm:constr type="w" for="ch" forName="Image" refType="w" fact="0.5952"/>
              <dgm:constr type="h" for="ch" forName="Image" refType="h" fact="0.8447"/>
            </dgm:constrLst>
          </dgm:if>
          <dgm:else name="Name3">
            <dgm:constrLst>
              <dgm:constr type="l" for="ch" forName="ParentAccentShape" refType="w" fact="0.3572"/>
              <dgm:constr type="t" for="ch" forName="ParentAccentShape" refType="h" fact="0.107"/>
              <dgm:constr type="w" for="ch" forName="ParentAccentShape" refType="w" fact="0.619"/>
              <dgm:constr type="h" for="ch" forName="ParentAccentShape" refType="h" fact="0.893"/>
              <dgm:constr type="l" for="ch" forName="ParentText" refType="w" fact="0.381"/>
              <dgm:constr type="t" for="ch" forName="ParentText" refType="h" fact="0.845"/>
              <dgm:constr type="w" for="ch" forName="ParentText" refType="w" fact="0.571"/>
              <dgm:constr type="h" for="ch" forName="ParentText" refType="h" fact="0.106"/>
              <dgm:constr type="l" for="ch" forName="ChildText" refType="w" fact="0.049"/>
              <dgm:constr type="t" for="ch" forName="ChildText" refType="h" fact="0.107"/>
              <dgm:constr type="w" for="ch" forName="ChildText" refType="w" fact="0.283"/>
              <dgm:constr type="h" for="ch" forName="ChildText" refType="h" fact="0.893"/>
              <dgm:constr type="l" for="ch" forName="ChildAccentShape" refType="w" fact="0"/>
              <dgm:constr type="t" for="ch" forName="ChildAccentShape" refType="h" fact="0.107"/>
              <dgm:constr type="w" for="ch" forName="ChildAccentShape" refType="w" fact="0.0238"/>
              <dgm:constr type="h" for="ch" forName="ChildAccentShape" refType="h" fact="0.893"/>
              <dgm:constr type="l" for="ch" forName="Image" refType="w" fact="0.4048"/>
              <dgm:constr type="t" for="ch" forName="Image" refType="h" fact="0"/>
              <dgm:constr type="w" for="ch" forName="Image" refType="w" fact="0.5952"/>
              <dgm:constr type="h" for="ch" forName="Image" refType="h" fact="0.8447"/>
            </dgm:constrLst>
          </dgm:else>
        </dgm:choose>
        <dgm:layoutNode name="ParentAccentShape" styleLbl="trBgShp">
          <dgm:alg type="sp"/>
          <dgm:shape xmlns:r="http://schemas.openxmlformats.org/officeDocument/2006/relationships" type="frame" r:blip="" zOrderOff="-10">
            <dgm:adjLst>
              <dgm:adj idx="1" val="0.0545"/>
            </dgm:adjLst>
          </dgm:shape>
          <dgm:presOf/>
        </dgm:layoutNode>
        <dgm:layoutNode name="ParentText" styleLbl="revTx">
          <dgm:varLst>
            <dgm:chMax val="1"/>
            <dgm:chPref val="1"/>
            <dgm:bulletEnabled val="1"/>
          </dgm:varLst>
          <dgm:alg type="tx">
            <dgm:param type="parTxLTRAlign" val="l"/>
          </dgm:alg>
          <dgm:shape xmlns:r="http://schemas.openxmlformats.org/officeDocument/2006/relationships" type="rect" r:blip="" zOrderOff="10">
            <dgm:adjLst/>
          </dgm:shape>
          <dgm:presOf axis="self" ptType="node"/>
          <dgm:constrLst>
            <dgm:constr type="lMarg" refType="primFontSz" fact="0.8"/>
            <dgm:constr type="rMarg" refType="primFontSz" fact="0.8"/>
            <dgm:constr type="tMarg" refType="primFontSz" fact="0.3"/>
            <dgm:constr type="bMarg" refType="primFontSz" fact="0.3"/>
          </dgm:constrLst>
          <dgm:ruleLst>
            <dgm:rule type="primFontSz" val="5" fact="NaN" max="NaN"/>
          </dgm:ruleLst>
        </dgm:layoutNode>
        <dgm:layoutNode name="ChildText" styleLbl="revTx">
          <dgm:varLst>
            <dgm:chMax val="0"/>
            <dgm:chPref val="0"/>
          </dgm:varLst>
          <dgm:alg type="tx">
            <dgm:param type="parTxLTRAlign" val="l"/>
            <dgm:param type="txAnchorVert" val="t"/>
          </dgm:alg>
          <dgm:shape xmlns:r="http://schemas.openxmlformats.org/officeDocument/2006/relationships" type="rect" r:blip="" zOrderOff="10">
            <dgm:adjLst/>
          </dgm:shape>
          <dgm:choose name="Name4">
            <dgm:if name="Name5" axis="ch" ptType="node" func="cnt" op="gte" val="1">
              <dgm:presOf axis="des" ptType="node"/>
            </dgm:if>
            <dgm:else name="Name6">
              <dgm:presOf/>
            </dgm:else>
          </dgm:choos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layoutNode name="ChildAccentShape" styleLbl="trBgShp">
          <dgm:alg type="sp"/>
          <dgm:choose name="Name7">
            <dgm:if name="Name8" axis="ch" ptType="node" func="cnt" op="gte" val="1">
              <dgm:shape xmlns:r="http://schemas.openxmlformats.org/officeDocument/2006/relationships" type="rect" r:blip="" zOrderOff="-10">
                <dgm:adjLst/>
              </dgm:shape>
            </dgm:if>
            <dgm:else name="Name9">
              <dgm:shape xmlns:r="http://schemas.openxmlformats.org/officeDocument/2006/relationships" type="rect" r:blip="" hideGeom="1">
                <dgm:adjLst/>
              </dgm:shape>
            </dgm:else>
          </dgm:choose>
          <dgm:presOf/>
        </dgm:layoutNode>
        <dgm:layoutNode name="Image" styleLbl="align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09/3/layout/SnapshotPictureList">
  <dgm:title val=""/>
  <dgm:desc val=""/>
  <dgm:catLst>
    <dgm:cat type="picture" pri="3000"/>
    <dgm:cat type="pictureconvert" pri="3000"/>
  </dgm:catLst>
  <dgm:sampData>
    <dgm:dataModel>
      <dgm:ptLst>
        <dgm:pt modelId="0" type="doc"/>
        <dgm:pt modelId="10">
          <dgm:prSet phldr="1"/>
        </dgm:pt>
        <dgm:pt modelId="11">
          <dgm:prSet phldr="1"/>
        </dgm:pt>
      </dgm:ptLst>
      <dgm:cxnLst>
        <dgm:cxn modelId="40" srcId="0" destId="10" srcOrd="0" destOrd="0"/>
        <dgm:cxn modelId="12" srcId="10" destId="11" srcOrd="0" destOrd="0"/>
      </dgm:cxnLst>
      <dgm:bg/>
      <dgm:whole/>
    </dgm:dataModel>
  </dgm:sampData>
  <dgm:styleData>
    <dgm:dataModel>
      <dgm:ptLst>
        <dgm:pt modelId="0" type="doc"/>
        <dgm:pt modelId="10">
          <dgm:prSet phldr="1"/>
        </dgm:pt>
        <dgm:pt modelId="11">
          <dgm:prSet phldr="1"/>
        </dgm:pt>
      </dgm:ptLst>
      <dgm:cxnLst>
        <dgm:cxn modelId="40" srcId="0" destId="10" srcOrd="0" destOrd="0"/>
        <dgm:cxn modelId="12" srcId="10" destId="11" srcOrd="0" destOrd="0"/>
      </dgm:cxnLst>
      <dgm:bg/>
      <dgm:whole/>
    </dgm:dataModel>
  </dgm:styleData>
  <dgm:clrData>
    <dgm:dataModel>
      <dgm:ptLst>
        <dgm:pt modelId="0" type="doc"/>
        <dgm:pt modelId="10">
          <dgm:prSet phldr="1"/>
        </dgm:pt>
        <dgm:pt modelId="11">
          <dgm:prSet phldr="1"/>
        </dgm:pt>
      </dgm:ptLst>
      <dgm:cxnLst>
        <dgm:cxn modelId="40" srcId="0" destId="10" srcOrd="0" destOrd="0"/>
        <dgm:cxn modelId="12" srcId="10" destId="11" srcOrd="0" destOrd="0"/>
      </dgm:cxnLst>
      <dgm:bg/>
      <dgm:whole/>
    </dgm:dataModel>
  </dgm:clrData>
  <dgm:layoutNode name="Name0">
    <dgm:varLst>
      <dgm:chMax/>
      <dgm:chPref/>
      <dgm:dir/>
      <dgm:animLvl val="lvl"/>
    </dgm:varLst>
    <dgm:alg type="snake">
      <dgm:param type="grDir" val="tL"/>
      <dgm:param type="flowDir" val="col"/>
    </dgm:alg>
    <dgm:shape xmlns:r="http://schemas.openxmlformats.org/officeDocument/2006/relationships" r:blip="">
      <dgm:adjLst/>
    </dgm:shape>
    <dgm:constrLst>
      <dgm:constr type="primFontSz" for="des" forName="ChildText" refType="primFontSz" refFor="des" refForName="ParentText" op="lte"/>
      <dgm:constr type="w" for="ch" forName="composite" refType="w"/>
      <dgm:constr type="h" for="ch" forName="composite" refType="h"/>
      <dgm:constr type="sp" refType="h" refFor="ch" refForName="composite" op="equ" fact="0.1"/>
      <dgm:constr type="h" for="ch" forName="sibTrans" refType="h" refFor="ch" refForName="composite" op="equ" fact="0.1"/>
      <dgm:constr type="w" for="ch" forName="sibTrans" refType="h" refFor="ch" refForName="sibTrans" op="equ"/>
    </dgm:constrLst>
    <dgm:forEach name="nodesForEach" axis="ch" ptType="node">
      <dgm:layoutNode name="composite">
        <dgm:alg type="composite">
          <dgm:param type="ar" val="2.0273"/>
        </dgm:alg>
        <dgm:shape xmlns:r="http://schemas.openxmlformats.org/officeDocument/2006/relationships" r:blip="">
          <dgm:adjLst/>
        </dgm:shape>
        <dgm:choose name="Name1">
          <dgm:if name="Name2" func="var" arg="dir" op="equ" val="norm">
            <dgm:constrLst>
              <dgm:constr type="l" for="ch" forName="ParentAccentShape" refType="w" fact="0.0238"/>
              <dgm:constr type="t" for="ch" forName="ParentAccentShape" refType="h" fact="0.107"/>
              <dgm:constr type="w" for="ch" forName="ParentAccentShape" refType="w" fact="0.619"/>
              <dgm:constr type="h" for="ch" forName="ParentAccentShape" refType="h" fact="0.893"/>
              <dgm:constr type="l" for="ch" forName="ParentText" refType="w" fact="0.048"/>
              <dgm:constr type="t" for="ch" forName="ParentText" refType="h" fact="0.845"/>
              <dgm:constr type="w" for="ch" forName="ParentText" refType="w" fact="0.571"/>
              <dgm:constr type="h" for="ch" forName="ParentText" refType="h" fact="0.106"/>
              <dgm:constr type="l" for="ch" forName="ChildText" refType="w" fact="0.668"/>
              <dgm:constr type="t" for="ch" forName="ChildText" refType="h" fact="0.107"/>
              <dgm:constr type="w" for="ch" forName="ChildText" refType="w" fact="0.283"/>
              <dgm:constr type="h" for="ch" forName="ChildText" refType="h" fact="0.893"/>
              <dgm:constr type="l" for="ch" forName="ChildAccentShape" refType="w" fact="0.9762"/>
              <dgm:constr type="t" for="ch" forName="ChildAccentShape" refType="h" fact="0.107"/>
              <dgm:constr type="w" for="ch" forName="ChildAccentShape" refType="w" fact="0.0238"/>
              <dgm:constr type="h" for="ch" forName="ChildAccentShape" refType="h" fact="0.893"/>
              <dgm:constr type="l" for="ch" forName="Image" refType="w" fact="0"/>
              <dgm:constr type="t" for="ch" forName="Image" refType="h" fact="0"/>
              <dgm:constr type="w" for="ch" forName="Image" refType="w" fact="0.5952"/>
              <dgm:constr type="h" for="ch" forName="Image" refType="h" fact="0.8447"/>
            </dgm:constrLst>
          </dgm:if>
          <dgm:else name="Name3">
            <dgm:constrLst>
              <dgm:constr type="l" for="ch" forName="ParentAccentShape" refType="w" fact="0.3572"/>
              <dgm:constr type="t" for="ch" forName="ParentAccentShape" refType="h" fact="0.107"/>
              <dgm:constr type="w" for="ch" forName="ParentAccentShape" refType="w" fact="0.619"/>
              <dgm:constr type="h" for="ch" forName="ParentAccentShape" refType="h" fact="0.893"/>
              <dgm:constr type="l" for="ch" forName="ParentText" refType="w" fact="0.381"/>
              <dgm:constr type="t" for="ch" forName="ParentText" refType="h" fact="0.845"/>
              <dgm:constr type="w" for="ch" forName="ParentText" refType="w" fact="0.571"/>
              <dgm:constr type="h" for="ch" forName="ParentText" refType="h" fact="0.106"/>
              <dgm:constr type="l" for="ch" forName="ChildText" refType="w" fact="0.049"/>
              <dgm:constr type="t" for="ch" forName="ChildText" refType="h" fact="0.107"/>
              <dgm:constr type="w" for="ch" forName="ChildText" refType="w" fact="0.283"/>
              <dgm:constr type="h" for="ch" forName="ChildText" refType="h" fact="0.893"/>
              <dgm:constr type="l" for="ch" forName="ChildAccentShape" refType="w" fact="0"/>
              <dgm:constr type="t" for="ch" forName="ChildAccentShape" refType="h" fact="0.107"/>
              <dgm:constr type="w" for="ch" forName="ChildAccentShape" refType="w" fact="0.0238"/>
              <dgm:constr type="h" for="ch" forName="ChildAccentShape" refType="h" fact="0.893"/>
              <dgm:constr type="l" for="ch" forName="Image" refType="w" fact="0.4048"/>
              <dgm:constr type="t" for="ch" forName="Image" refType="h" fact="0"/>
              <dgm:constr type="w" for="ch" forName="Image" refType="w" fact="0.5952"/>
              <dgm:constr type="h" for="ch" forName="Image" refType="h" fact="0.8447"/>
            </dgm:constrLst>
          </dgm:else>
        </dgm:choose>
        <dgm:layoutNode name="ParentAccentShape" styleLbl="trBgShp">
          <dgm:alg type="sp"/>
          <dgm:shape xmlns:r="http://schemas.openxmlformats.org/officeDocument/2006/relationships" type="frame" r:blip="" zOrderOff="-10">
            <dgm:adjLst>
              <dgm:adj idx="1" val="0.0545"/>
            </dgm:adjLst>
          </dgm:shape>
          <dgm:presOf/>
        </dgm:layoutNode>
        <dgm:layoutNode name="ParentText" styleLbl="revTx">
          <dgm:varLst>
            <dgm:chMax val="1"/>
            <dgm:chPref val="1"/>
            <dgm:bulletEnabled val="1"/>
          </dgm:varLst>
          <dgm:alg type="tx">
            <dgm:param type="parTxLTRAlign" val="l"/>
          </dgm:alg>
          <dgm:shape xmlns:r="http://schemas.openxmlformats.org/officeDocument/2006/relationships" type="rect" r:blip="" zOrderOff="10">
            <dgm:adjLst/>
          </dgm:shape>
          <dgm:presOf axis="self" ptType="node"/>
          <dgm:constrLst>
            <dgm:constr type="lMarg" refType="primFontSz" fact="0.8"/>
            <dgm:constr type="rMarg" refType="primFontSz" fact="0.8"/>
            <dgm:constr type="tMarg" refType="primFontSz" fact="0.3"/>
            <dgm:constr type="bMarg" refType="primFontSz" fact="0.3"/>
          </dgm:constrLst>
          <dgm:ruleLst>
            <dgm:rule type="primFontSz" val="5" fact="NaN" max="NaN"/>
          </dgm:ruleLst>
        </dgm:layoutNode>
        <dgm:layoutNode name="ChildText" styleLbl="revTx">
          <dgm:varLst>
            <dgm:chMax val="0"/>
            <dgm:chPref val="0"/>
          </dgm:varLst>
          <dgm:alg type="tx">
            <dgm:param type="parTxLTRAlign" val="l"/>
            <dgm:param type="txAnchorVert" val="t"/>
          </dgm:alg>
          <dgm:shape xmlns:r="http://schemas.openxmlformats.org/officeDocument/2006/relationships" type="rect" r:blip="" zOrderOff="10">
            <dgm:adjLst/>
          </dgm:shape>
          <dgm:choose name="Name4">
            <dgm:if name="Name5" axis="ch" ptType="node" func="cnt" op="gte" val="1">
              <dgm:presOf axis="des" ptType="node"/>
            </dgm:if>
            <dgm:else name="Name6">
              <dgm:presOf/>
            </dgm:else>
          </dgm:choos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layoutNode name="ChildAccentShape" styleLbl="trBgShp">
          <dgm:alg type="sp"/>
          <dgm:choose name="Name7">
            <dgm:if name="Name8" axis="ch" ptType="node" func="cnt" op="gte" val="1">
              <dgm:shape xmlns:r="http://schemas.openxmlformats.org/officeDocument/2006/relationships" type="rect" r:blip="" zOrderOff="-10">
                <dgm:adjLst/>
              </dgm:shape>
            </dgm:if>
            <dgm:else name="Name9">
              <dgm:shape xmlns:r="http://schemas.openxmlformats.org/officeDocument/2006/relationships" type="rect" r:blip="" hideGeom="1">
                <dgm:adjLst/>
              </dgm:shape>
            </dgm:else>
          </dgm:choose>
          <dgm:presOf/>
        </dgm:layoutNode>
        <dgm:layoutNode name="Image" styleLbl="align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19804D-A8D5-49D4-9184-A2855715784B}" type="datetimeFigureOut">
              <a:rPr lang="en-US" smtClean="0"/>
              <a:t>12/8/2023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31FF5D-4A28-493A-B864-3BB919B6F05A}" type="slidenum">
              <a:rPr lang="en-US" smtClean="0"/>
              <a:t>‹#›</a:t>
            </a:fld>
            <a:endParaRPr lang="en-US"/>
          </a:p>
        </p:txBody>
      </p:sp>
    </p:spTree>
    <p:extLst>
      <p:ext uri="{BB962C8B-B14F-4D97-AF65-F5344CB8AC3E}">
        <p14:creationId xmlns:p14="http://schemas.microsoft.com/office/powerpoint/2010/main" val="19918026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D1D5DB"/>
                </a:solidFill>
                <a:effectLst/>
                <a:latin typeface="Söhne"/>
              </a:rPr>
              <a:t>Hello and </a:t>
            </a:r>
            <a:r>
              <a:rPr lang="en-US" b="0" i="1" dirty="0">
                <a:solidFill>
                  <a:srgbClr val="ECECF1"/>
                </a:solidFill>
                <a:effectLst/>
                <a:latin typeface="Söhne"/>
              </a:rPr>
              <a:t>Welcome back to this lecture on harnessing Artificial Intelligence for penetration testing. </a:t>
            </a:r>
          </a:p>
          <a:p>
            <a:endParaRPr lang="en-US" b="0" i="1" dirty="0">
              <a:solidFill>
                <a:srgbClr val="ECECF1"/>
              </a:solidFill>
              <a:effectLst/>
              <a:latin typeface="Söhne"/>
            </a:endParaRPr>
          </a:p>
          <a:p>
            <a:r>
              <a:rPr lang="en-US" b="0" i="1" dirty="0">
                <a:solidFill>
                  <a:srgbClr val="ECECF1"/>
                </a:solidFill>
                <a:effectLst/>
                <a:latin typeface="Söhne"/>
              </a:rPr>
              <a:t>Today, we delve into the third phase of penetration testing – Exploitation</a:t>
            </a:r>
            <a:endParaRPr lang="en-US" dirty="0"/>
          </a:p>
          <a:p>
            <a:endParaRPr lang="en-US" b="0" i="1" dirty="0">
              <a:solidFill>
                <a:srgbClr val="ECECF1"/>
              </a:solidFill>
              <a:effectLst/>
              <a:latin typeface="Söhne"/>
            </a:endParaRPr>
          </a:p>
          <a:p>
            <a:r>
              <a:rPr lang="en-US" b="0" i="1" dirty="0">
                <a:solidFill>
                  <a:srgbClr val="ECECF1"/>
                </a:solidFill>
                <a:effectLst/>
                <a:latin typeface="Söhne"/>
              </a:rPr>
              <a:t>and we will go ahead and finish out this phase by </a:t>
            </a:r>
          </a:p>
          <a:p>
            <a:r>
              <a:rPr lang="en-US" b="0" i="1" dirty="0">
                <a:solidFill>
                  <a:srgbClr val="ECECF1"/>
                </a:solidFill>
                <a:effectLst/>
                <a:latin typeface="Söhne"/>
              </a:rPr>
              <a:t>Taking a look at how </a:t>
            </a:r>
            <a:r>
              <a:rPr lang="en-US" dirty="0"/>
              <a:t>Machine Learning and AI can used to enhance some of those  techniques</a:t>
            </a:r>
          </a:p>
        </p:txBody>
      </p:sp>
      <p:sp>
        <p:nvSpPr>
          <p:cNvPr id="4" name="Slide Number Placeholder 3"/>
          <p:cNvSpPr>
            <a:spLocks noGrp="1"/>
          </p:cNvSpPr>
          <p:nvPr>
            <p:ph type="sldNum" sz="quarter" idx="5"/>
          </p:nvPr>
        </p:nvSpPr>
        <p:spPr/>
        <p:txBody>
          <a:bodyPr/>
          <a:lstStyle/>
          <a:p>
            <a:fld id="{3F31FF5D-4A28-493A-B864-3BB919B6F05A}" type="slidenum">
              <a:rPr lang="en-US" smtClean="0"/>
              <a:t>1</a:t>
            </a:fld>
            <a:endParaRPr lang="en-US"/>
          </a:p>
        </p:txBody>
      </p:sp>
    </p:spTree>
    <p:extLst>
      <p:ext uri="{BB962C8B-B14F-4D97-AF65-F5344CB8AC3E}">
        <p14:creationId xmlns:p14="http://schemas.microsoft.com/office/powerpoint/2010/main" val="12133844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00" dirty="0"/>
              <a:t> Slide 7: Real-world examples</a:t>
            </a:r>
          </a:p>
          <a:p>
            <a:r>
              <a:rPr lang="en-US" sz="800" dirty="0"/>
              <a:t>- specific Real-world examples of successful AI-enhanced exploitation</a:t>
            </a:r>
          </a:p>
          <a:p>
            <a:r>
              <a:rPr lang="en-US" sz="800" dirty="0"/>
              <a:t>	-- Social engineering Toolkit (SET) - Menu Driven tool </a:t>
            </a:r>
            <a:r>
              <a:rPr lang="en-US" sz="800" dirty="0" err="1"/>
              <a:t>ussed</a:t>
            </a:r>
            <a:r>
              <a:rPr lang="en-US" sz="800" dirty="0"/>
              <a:t> to build different client side tricks</a:t>
            </a:r>
          </a:p>
          <a:p>
            <a:r>
              <a:rPr lang="en-US" sz="800" dirty="0"/>
              <a:t>	-- [Example 2]</a:t>
            </a:r>
          </a:p>
          <a:p>
            <a:r>
              <a:rPr lang="en-US" sz="800" dirty="0"/>
              <a:t>	-- [Example 3]</a:t>
            </a:r>
          </a:p>
          <a:p>
            <a:r>
              <a:rPr lang="en-US" sz="800" dirty="0"/>
              <a:t>- Highlighting the impact on cybersecurity and the effectiveness of AI</a:t>
            </a:r>
          </a:p>
          <a:p>
            <a:endParaRPr lang="en-US" sz="800" dirty="0"/>
          </a:p>
          <a:p>
            <a:r>
              <a:rPr lang="en-US" sz="800" dirty="0"/>
              <a:t>===============</a:t>
            </a:r>
          </a:p>
          <a:p>
            <a:endParaRPr lang="en-US" sz="800" dirty="0"/>
          </a:p>
          <a:p>
            <a:r>
              <a:rPr lang="en-US" sz="800" dirty="0"/>
              <a:t>There are some </a:t>
            </a:r>
            <a:r>
              <a:rPr lang="en-US" sz="800" b="0" i="0" dirty="0">
                <a:solidFill>
                  <a:srgbClr val="ECECF1"/>
                </a:solidFill>
                <a:effectLst/>
                <a:latin typeface="Söhne"/>
              </a:rPr>
              <a:t>real-world examples that actually show the effectiveness of this AI-enhanced exploitation phase</a:t>
            </a:r>
          </a:p>
          <a:p>
            <a:endParaRPr lang="en-US" sz="800" dirty="0"/>
          </a:p>
          <a:p>
            <a:r>
              <a:rPr lang="en-US" sz="800" dirty="0"/>
              <a:t>The first one I want to talk about is the </a:t>
            </a:r>
            <a:r>
              <a:rPr lang="en-US" sz="800" b="0" i="0" dirty="0">
                <a:solidFill>
                  <a:srgbClr val="ECECF1"/>
                </a:solidFill>
                <a:effectLst/>
                <a:latin typeface="Söhne"/>
              </a:rPr>
              <a:t>Social Engineering Toolkit (SET)</a:t>
            </a:r>
          </a:p>
          <a:p>
            <a:r>
              <a:rPr lang="en-US" sz="800" b="0" i="0" dirty="0">
                <a:solidFill>
                  <a:srgbClr val="ECECF1"/>
                </a:solidFill>
                <a:effectLst/>
                <a:latin typeface="Söhne"/>
              </a:rPr>
              <a:t>SET is an open-source </a:t>
            </a:r>
            <a:r>
              <a:rPr lang="en-US" sz="800" b="0" i="0" dirty="0" err="1">
                <a:solidFill>
                  <a:srgbClr val="ECECF1"/>
                </a:solidFill>
                <a:effectLst/>
                <a:latin typeface="Söhne"/>
              </a:rPr>
              <a:t>pentesting</a:t>
            </a:r>
            <a:r>
              <a:rPr lang="en-US" sz="800" b="0" i="0" dirty="0">
                <a:solidFill>
                  <a:srgbClr val="ECECF1"/>
                </a:solidFill>
                <a:effectLst/>
                <a:latin typeface="Söhne"/>
              </a:rPr>
              <a:t> framework that is designed for simulating social engineering attacks.</a:t>
            </a:r>
          </a:p>
          <a:p>
            <a:endParaRPr lang="en-US" sz="800" b="0" i="0" dirty="0">
              <a:solidFill>
                <a:srgbClr val="ECECF1"/>
              </a:solidFill>
              <a:effectLst/>
              <a:latin typeface="Söhne"/>
            </a:endParaRPr>
          </a:p>
          <a:p>
            <a:pPr algn="l"/>
            <a:r>
              <a:rPr lang="en-US" sz="800" b="0" i="0" dirty="0">
                <a:solidFill>
                  <a:srgbClr val="ECECF1"/>
                </a:solidFill>
                <a:effectLst/>
                <a:latin typeface="Söhne"/>
              </a:rPr>
              <a:t>If </a:t>
            </a:r>
            <a:r>
              <a:rPr lang="en-US" sz="800" b="0" i="0" dirty="0" err="1">
                <a:solidFill>
                  <a:srgbClr val="ECECF1"/>
                </a:solidFill>
                <a:effectLst/>
                <a:latin typeface="Söhne"/>
              </a:rPr>
              <a:t>youre</a:t>
            </a:r>
            <a:r>
              <a:rPr lang="en-US" sz="800" b="0" i="0" dirty="0">
                <a:solidFill>
                  <a:srgbClr val="ECECF1"/>
                </a:solidFill>
                <a:effectLst/>
                <a:latin typeface="Söhne"/>
              </a:rPr>
              <a:t> not familiar, a social engineering attack involves </a:t>
            </a:r>
            <a:r>
              <a:rPr lang="en-US" sz="800" b="0" i="0" dirty="0">
                <a:effectLst/>
                <a:latin typeface="Söhne"/>
              </a:rPr>
              <a:t>manipulating individuals into (??)</a:t>
            </a:r>
          </a:p>
          <a:p>
            <a:pPr algn="l"/>
            <a:r>
              <a:rPr lang="en-US" sz="800" b="0" i="0" dirty="0">
                <a:effectLst/>
                <a:latin typeface="Söhne"/>
              </a:rPr>
              <a:t>Like taking actions or divulging confidential information. </a:t>
            </a:r>
          </a:p>
          <a:p>
            <a:pPr algn="l"/>
            <a:r>
              <a:rPr lang="en-US" sz="800" b="0" i="0" dirty="0">
                <a:effectLst/>
                <a:latin typeface="Söhne"/>
              </a:rPr>
              <a:t>Unlike traditional attacks that target systems or networks directly, social engineering exploits human psychology, </a:t>
            </a:r>
          </a:p>
          <a:p>
            <a:pPr algn="l"/>
            <a:r>
              <a:rPr lang="en-US" sz="800" b="0" i="0" dirty="0">
                <a:effectLst/>
                <a:latin typeface="Söhne"/>
              </a:rPr>
              <a:t>And often relies on deception and manipulation to achieve its objectives.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i="0" dirty="0">
                <a:effectLst/>
                <a:latin typeface="Söhne"/>
              </a:rPr>
              <a:t>This can be done through </a:t>
            </a:r>
            <a:r>
              <a:rPr lang="en-US" sz="800" b="1" i="0" dirty="0">
                <a:effectLst/>
                <a:latin typeface="Söhne"/>
              </a:rPr>
              <a:t>Manipulation of Trust:</a:t>
            </a:r>
            <a:r>
              <a:rPr lang="en-US" sz="800" b="0" i="0" dirty="0">
                <a:effectLst/>
                <a:latin typeface="Söhne"/>
              </a:rPr>
              <a:t> where the Attackers exploits the natural tendency of individuals to trust others. </a:t>
            </a:r>
          </a:p>
          <a:p>
            <a:pPr algn="l"/>
            <a:r>
              <a:rPr lang="en-US" sz="800" b="0" i="0" dirty="0">
                <a:effectLst/>
                <a:latin typeface="Söhne"/>
              </a:rPr>
              <a:t>Or  </a:t>
            </a:r>
            <a:r>
              <a:rPr lang="en-US" sz="800" b="1" i="0" dirty="0">
                <a:effectLst/>
                <a:latin typeface="Söhne"/>
              </a:rPr>
              <a:t>Exploiting Human Behavior:</a:t>
            </a:r>
            <a:r>
              <a:rPr lang="en-US" sz="800" b="0" i="0" dirty="0">
                <a:effectLst/>
                <a:latin typeface="Söhne"/>
              </a:rPr>
              <a:t> , particularly on human emotions, such as curiosity, fear, or a desire to help. </a:t>
            </a:r>
          </a:p>
          <a:p>
            <a:pPr algn="l"/>
            <a:endParaRPr lang="en-US" sz="800" b="0" i="0" dirty="0">
              <a:effectLst/>
              <a:latin typeface="Söhne"/>
            </a:endParaRPr>
          </a:p>
          <a:p>
            <a:pPr algn="l"/>
            <a:endParaRPr lang="en-US" sz="800" b="0" i="0" dirty="0">
              <a:effectLst/>
              <a:latin typeface="Söhne"/>
            </a:endParaRPr>
          </a:p>
          <a:p>
            <a:r>
              <a:rPr lang="en-US" sz="800" b="0" i="0" dirty="0">
                <a:solidFill>
                  <a:srgbClr val="ECECF1"/>
                </a:solidFill>
                <a:effectLst/>
                <a:latin typeface="Söhne"/>
              </a:rPr>
              <a:t>And SET was created specifically for this, to perform various types of attacks that involve human interaction.</a:t>
            </a:r>
          </a:p>
          <a:p>
            <a:r>
              <a:rPr lang="en-US" sz="800" b="0" i="0" dirty="0">
                <a:solidFill>
                  <a:srgbClr val="ECECF1"/>
                </a:solidFill>
                <a:effectLst/>
                <a:latin typeface="Söhne"/>
              </a:rPr>
              <a:t>And it particularly stands out because it's not your typical command-line hacker tool. </a:t>
            </a:r>
          </a:p>
          <a:p>
            <a:r>
              <a:rPr lang="en-US" sz="800" b="0" i="0" dirty="0">
                <a:solidFill>
                  <a:srgbClr val="ECECF1"/>
                </a:solidFill>
                <a:effectLst/>
                <a:latin typeface="Söhne"/>
              </a:rPr>
              <a:t>They actually went for a menu-driven approach because, well, social-engineering attacks are kind of like a choose-your-own-adventure. </a:t>
            </a:r>
          </a:p>
          <a:p>
            <a:r>
              <a:rPr lang="en-US" sz="800" b="0" i="0" dirty="0">
                <a:solidFill>
                  <a:srgbClr val="ECECF1"/>
                </a:solidFill>
                <a:effectLst/>
                <a:latin typeface="Söhne"/>
              </a:rPr>
              <a:t>You need different scenarios, options, and customizations. </a:t>
            </a:r>
          </a:p>
          <a:p>
            <a:r>
              <a:rPr lang="en-US" sz="800" b="0" i="0" dirty="0">
                <a:solidFill>
                  <a:srgbClr val="ECECF1"/>
                </a:solidFill>
                <a:effectLst/>
                <a:latin typeface="Söhne"/>
              </a:rPr>
              <a:t>And they wanted to make it easier to tailor things </a:t>
            </a:r>
            <a:r>
              <a:rPr lang="en-US" sz="800" b="0" i="1" dirty="0">
                <a:solidFill>
                  <a:srgbClr val="ECECF1"/>
                </a:solidFill>
                <a:effectLst/>
                <a:latin typeface="Söhne"/>
              </a:rPr>
              <a:t>just right </a:t>
            </a:r>
            <a:r>
              <a:rPr lang="en-US" sz="800" b="0" i="0" dirty="0">
                <a:solidFill>
                  <a:srgbClr val="ECECF1"/>
                </a:solidFill>
                <a:effectLst/>
                <a:latin typeface="Söhne"/>
              </a:rPr>
              <a:t>for your target. </a:t>
            </a:r>
          </a:p>
          <a:p>
            <a:endParaRPr lang="en-US" sz="800" b="0" i="0" dirty="0">
              <a:solidFill>
                <a:srgbClr val="ECECF1"/>
              </a:solidFill>
              <a:effectLst/>
              <a:latin typeface="Söhne"/>
            </a:endParaRPr>
          </a:p>
          <a:p>
            <a:r>
              <a:rPr lang="en-US" sz="800" b="0" i="0" dirty="0">
                <a:solidFill>
                  <a:srgbClr val="ECECF1"/>
                </a:solidFill>
                <a:effectLst/>
                <a:latin typeface="Söhne"/>
              </a:rPr>
              <a:t>And The toolkit offers a ton of options, to provide attackers with different angles for their exploits. </a:t>
            </a:r>
          </a:p>
          <a:p>
            <a:r>
              <a:rPr lang="en-US" sz="800" b="0" i="0" dirty="0">
                <a:solidFill>
                  <a:srgbClr val="ECECF1"/>
                </a:solidFill>
                <a:effectLst/>
                <a:latin typeface="Söhne"/>
              </a:rPr>
              <a:t>Some of These include Spear-Phishing Attacks, where targeted phishing attempts are tailored for specific individuals or organizations. </a:t>
            </a:r>
          </a:p>
          <a:p>
            <a:r>
              <a:rPr lang="en-US" sz="800" b="0" i="0" dirty="0">
                <a:solidFill>
                  <a:srgbClr val="ECECF1"/>
                </a:solidFill>
                <a:effectLst/>
                <a:latin typeface="Söhne"/>
              </a:rPr>
              <a:t>Or Mass Mailers that automatically send of a large volume of these phishing emails to a broad audience. </a:t>
            </a:r>
          </a:p>
          <a:p>
            <a:endParaRPr lang="en-US" sz="800" b="0" i="0" dirty="0">
              <a:solidFill>
                <a:srgbClr val="ECECF1"/>
              </a:solidFill>
              <a:effectLst/>
              <a:latin typeface="Söhne"/>
            </a:endParaRPr>
          </a:p>
          <a:p>
            <a:r>
              <a:rPr lang="en-US" sz="800" b="0" i="0" dirty="0">
                <a:solidFill>
                  <a:srgbClr val="ECECF1"/>
                </a:solidFill>
                <a:effectLst/>
                <a:latin typeface="Söhne"/>
              </a:rPr>
              <a:t>They also offer SMS Spoofing which sends text messages from false sources, </a:t>
            </a:r>
          </a:p>
          <a:p>
            <a:r>
              <a:rPr lang="en-US" sz="800" b="0" i="0" dirty="0">
                <a:solidFill>
                  <a:srgbClr val="ECECF1"/>
                </a:solidFill>
                <a:effectLst/>
                <a:latin typeface="Söhne"/>
              </a:rPr>
              <a:t>which works great when combined with Credential Harvesting</a:t>
            </a:r>
          </a:p>
          <a:p>
            <a:r>
              <a:rPr lang="en-US" sz="800" b="0" i="0" dirty="0">
                <a:solidFill>
                  <a:srgbClr val="ECECF1"/>
                </a:solidFill>
                <a:effectLst/>
                <a:latin typeface="Söhne"/>
              </a:rPr>
              <a:t>Because you can </a:t>
            </a:r>
            <a:r>
              <a:rPr lang="en-US" sz="800" dirty="0"/>
              <a:t>clone a website, send that link to a target from a spoofed </a:t>
            </a:r>
            <a:r>
              <a:rPr lang="en-US" sz="800" dirty="0" err="1"/>
              <a:t>sms</a:t>
            </a:r>
            <a:r>
              <a:rPr lang="en-US" sz="800" dirty="0"/>
              <a:t> source (such as someone trusted to the target) and when they enter in their credentials, the usernames and passwords will be posted back to your machine. SET will even redirect the victim back to the legitimate site, so they are completely unaware anything happened. </a:t>
            </a:r>
            <a:endParaRPr lang="en-US" sz="800" b="0" i="0" dirty="0">
              <a:solidFill>
                <a:srgbClr val="ECECF1"/>
              </a:solidFill>
              <a:effectLst/>
              <a:latin typeface="Söhne"/>
            </a:endParaRPr>
          </a:p>
          <a:p>
            <a:endParaRPr lang="en-US" sz="800" b="0" i="0" dirty="0">
              <a:solidFill>
                <a:srgbClr val="ECECF1"/>
              </a:solidFill>
              <a:effectLst/>
              <a:latin typeface="Söhne"/>
            </a:endParaRPr>
          </a:p>
          <a:p>
            <a:r>
              <a:rPr lang="en-US" sz="800" b="0" i="0" dirty="0">
                <a:solidFill>
                  <a:srgbClr val="ECECF1"/>
                </a:solidFill>
                <a:effectLst/>
                <a:latin typeface="Söhne"/>
              </a:rPr>
              <a:t>And inside each of these options, there are a series of customization options that can be used to fine-tune the attacks to suit the specific context and target . </a:t>
            </a:r>
          </a:p>
          <a:p>
            <a:r>
              <a:rPr lang="en-US" sz="800" b="0" i="0" dirty="0">
                <a:solidFill>
                  <a:srgbClr val="ECECF1"/>
                </a:solidFill>
                <a:effectLst/>
                <a:latin typeface="Söhne"/>
              </a:rPr>
              <a:t>And This customization and automation makes it challenging for traditional security measures to detect and prevent.</a:t>
            </a:r>
          </a:p>
          <a:p>
            <a:endParaRPr lang="en-US" sz="800" b="0" i="0" dirty="0">
              <a:solidFill>
                <a:srgbClr val="ECECF1"/>
              </a:solidFill>
              <a:effectLst/>
              <a:latin typeface="Söhne"/>
            </a:endParaRPr>
          </a:p>
          <a:p>
            <a:endParaRPr lang="en-US" sz="800" b="0" i="0" dirty="0">
              <a:solidFill>
                <a:srgbClr val="ECECF1"/>
              </a:solidFill>
              <a:effectLst/>
              <a:latin typeface="Söhne"/>
            </a:endParaRPr>
          </a:p>
          <a:p>
            <a:endParaRPr lang="en-US" sz="800" b="0" i="0" dirty="0">
              <a:solidFill>
                <a:srgbClr val="ECECF1"/>
              </a:solidFill>
              <a:effectLst/>
              <a:latin typeface="Söhne"/>
            </a:endParaRPr>
          </a:p>
          <a:p>
            <a:r>
              <a:rPr lang="en-US" sz="800" b="0" i="0" dirty="0">
                <a:solidFill>
                  <a:srgbClr val="ECECF1"/>
                </a:solidFill>
                <a:effectLst/>
                <a:latin typeface="Söhne"/>
              </a:rPr>
              <a:t>Another great example is Deep Exploit</a:t>
            </a:r>
          </a:p>
          <a:p>
            <a:r>
              <a:rPr lang="en-US" sz="800" b="0" i="0" dirty="0">
                <a:solidFill>
                  <a:srgbClr val="ECECF1"/>
                </a:solidFill>
                <a:effectLst/>
                <a:latin typeface="Söhne"/>
              </a:rPr>
              <a:t>This is a tool that utilizes deep learning techniques for automated penetration testing. </a:t>
            </a:r>
          </a:p>
          <a:p>
            <a:r>
              <a:rPr lang="en-US" sz="800" b="0" i="0" dirty="0">
                <a:solidFill>
                  <a:srgbClr val="ECECF1"/>
                </a:solidFill>
                <a:effectLst/>
                <a:latin typeface="Söhne"/>
              </a:rPr>
              <a:t>Deep learning is a subset of machine learning and it </a:t>
            </a:r>
          </a:p>
          <a:p>
            <a:r>
              <a:rPr lang="en-US" sz="1050" kern="0" dirty="0">
                <a:effectLst/>
                <a:latin typeface="Times New Roman" panose="02020603050405020304" pitchFamily="18" charset="0"/>
                <a:ea typeface="SimSun" panose="02010600030101010101" pitchFamily="2" charset="-122"/>
              </a:rPr>
              <a:t>distinguishes itself from traditional Q-learning by replacing the Q-table we just discussed, </a:t>
            </a:r>
          </a:p>
          <a:p>
            <a:r>
              <a:rPr lang="en-US" sz="1050" kern="0" dirty="0">
                <a:effectLst/>
                <a:latin typeface="Times New Roman" panose="02020603050405020304" pitchFamily="18" charset="0"/>
                <a:ea typeface="SimSun" panose="02010600030101010101" pitchFamily="2" charset="-122"/>
              </a:rPr>
              <a:t>with a neural network.</a:t>
            </a:r>
          </a:p>
          <a:p>
            <a:r>
              <a:rPr lang="en-US" sz="1050" kern="0" dirty="0">
                <a:effectLst/>
                <a:latin typeface="Times New Roman" panose="02020603050405020304" pitchFamily="18" charset="0"/>
                <a:ea typeface="SimSun" panose="02010600030101010101" pitchFamily="2" charset="-122"/>
              </a:rPr>
              <a:t>So i</a:t>
            </a:r>
            <a:r>
              <a:rPr lang="en-US" sz="1400" b="0" i="0" dirty="0">
                <a:solidFill>
                  <a:srgbClr val="ECECF1"/>
                </a:solidFill>
                <a:effectLst/>
                <a:latin typeface="Söhne"/>
              </a:rPr>
              <a:t>nstead of using a fixed set of rules (like we discussed with Q-tables), </a:t>
            </a:r>
            <a:r>
              <a:rPr lang="en-US" sz="2000" b="0" i="0" dirty="0">
                <a:solidFill>
                  <a:srgbClr val="ECECF1"/>
                </a:solidFill>
                <a:effectLst/>
                <a:latin typeface="Söhne"/>
              </a:rPr>
              <a:t>it learns and adapts through a neural network. </a:t>
            </a:r>
          </a:p>
          <a:p>
            <a:r>
              <a:rPr lang="en-US" sz="2000" b="0" i="0" dirty="0">
                <a:solidFill>
                  <a:srgbClr val="ECECF1"/>
                </a:solidFill>
                <a:effectLst/>
                <a:latin typeface="Söhne"/>
              </a:rPr>
              <a:t>This network acts like a dynamic advisor, providing recommendations based on the current situation, making the whole process more flexible and adaptable.</a:t>
            </a:r>
          </a:p>
          <a:p>
            <a:r>
              <a:rPr lang="en-US" sz="2000" b="0" i="0" kern="0" dirty="0">
                <a:solidFill>
                  <a:srgbClr val="ECECF1"/>
                </a:solidFill>
                <a:effectLst/>
                <a:latin typeface="Söhne"/>
                <a:ea typeface="SimSun" panose="02010600030101010101" pitchFamily="2" charset="-122"/>
              </a:rPr>
              <a:t>We will talk more about neural networks and deep learning in lecture 6</a:t>
            </a:r>
            <a:endParaRPr lang="en-US" sz="1400" b="0" i="0" kern="0" dirty="0">
              <a:solidFill>
                <a:srgbClr val="ECECF1"/>
              </a:solidFill>
              <a:effectLst/>
              <a:latin typeface="Söhne"/>
              <a:ea typeface="SimSun" panose="02010600030101010101" pitchFamily="2" charset="-122"/>
            </a:endParaRPr>
          </a:p>
          <a:p>
            <a:endParaRPr lang="en-US" sz="1400" b="0" i="0" kern="0" dirty="0">
              <a:solidFill>
                <a:srgbClr val="ECECF1"/>
              </a:solidFill>
              <a:effectLst/>
              <a:latin typeface="Söhne"/>
              <a:ea typeface="SimSun" panose="02010600030101010101" pitchFamily="2" charset="-122"/>
            </a:endParaRPr>
          </a:p>
          <a:p>
            <a:endParaRPr lang="en-US" sz="800" b="0" i="0" dirty="0">
              <a:solidFill>
                <a:srgbClr val="ECECF1"/>
              </a:solidFill>
              <a:effectLst/>
              <a:latin typeface="Söhne"/>
            </a:endParaRPr>
          </a:p>
          <a:p>
            <a:r>
              <a:rPr lang="en-US" sz="800" b="0" i="0" dirty="0">
                <a:solidFill>
                  <a:srgbClr val="ECECF1"/>
                </a:solidFill>
                <a:effectLst/>
                <a:latin typeface="Söhne"/>
              </a:rPr>
              <a:t>And the great thing about it is it can be used throughout every phase from gathering information, scanning, exploitation, and even post-exploitation steps like reporting</a:t>
            </a:r>
            <a:endParaRPr lang="en-US" sz="800" b="0" i="0" dirty="0">
              <a:solidFill>
                <a:srgbClr val="3D3B49"/>
              </a:solidFill>
              <a:effectLst/>
              <a:latin typeface="Noto serif" panose="02020600060500020200" pitchFamily="18" charset="0"/>
            </a:endParaRPr>
          </a:p>
          <a:p>
            <a:r>
              <a:rPr lang="en-US" sz="800" b="0" i="0" dirty="0">
                <a:solidFill>
                  <a:srgbClr val="ECECF1"/>
                </a:solidFill>
                <a:effectLst/>
                <a:latin typeface="Söhne"/>
              </a:rPr>
              <a:t>For example, during the initial phases, it can integrate tools like Nmap to scan the network. </a:t>
            </a:r>
          </a:p>
          <a:p>
            <a:r>
              <a:rPr lang="en-US" sz="800" b="0" i="0" dirty="0">
                <a:solidFill>
                  <a:srgbClr val="ECECF1"/>
                </a:solidFill>
                <a:effectLst/>
                <a:latin typeface="Söhne"/>
              </a:rPr>
              <a:t>It can then processes this information and identify potential weaknesses and prioritize targets for exploitation.</a:t>
            </a:r>
          </a:p>
          <a:p>
            <a:endParaRPr lang="en-US" sz="800" b="0" i="0" dirty="0">
              <a:solidFill>
                <a:srgbClr val="ECECF1"/>
              </a:solidFill>
              <a:effectLst/>
              <a:latin typeface="Söhne"/>
            </a:endParaRPr>
          </a:p>
          <a:p>
            <a:endParaRPr lang="en-US" sz="800" b="0" i="0" dirty="0">
              <a:solidFill>
                <a:srgbClr val="ECECF1"/>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i="0" dirty="0">
                <a:solidFill>
                  <a:srgbClr val="ECECF1"/>
                </a:solidFill>
                <a:effectLst/>
                <a:latin typeface="Söhne"/>
              </a:rPr>
              <a:t>Then, Once vulnerabilities are identified, </a:t>
            </a:r>
            <a:r>
              <a:rPr lang="en-US" sz="800" b="0" i="0" dirty="0" err="1">
                <a:solidFill>
                  <a:srgbClr val="ECECF1"/>
                </a:solidFill>
                <a:effectLst/>
                <a:latin typeface="Söhne"/>
              </a:rPr>
              <a:t>DeepExploit</a:t>
            </a:r>
            <a:r>
              <a:rPr lang="en-US" sz="800" b="0" i="0" dirty="0">
                <a:solidFill>
                  <a:srgbClr val="ECECF1"/>
                </a:solidFill>
                <a:effectLst/>
                <a:latin typeface="Söhne"/>
              </a:rPr>
              <a:t> links these networks directly with Metasploit.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0" i="0" dirty="0">
              <a:solidFill>
                <a:srgbClr val="ECECF1"/>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i="0" dirty="0">
                <a:solidFill>
                  <a:srgbClr val="ECECF1"/>
                </a:solidFill>
                <a:effectLst/>
                <a:latin typeface="Söhne"/>
              </a:rPr>
              <a:t>Essentially It sends messages, telling Metasploit what it found and asking it to do certain tasks.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i="0" dirty="0">
                <a:solidFill>
                  <a:srgbClr val="ECECF1"/>
                </a:solidFill>
                <a:effectLst/>
                <a:latin typeface="Söhne"/>
              </a:rPr>
              <a:t>They communicate back and forth using RPC (Remote Procedure Call) commands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i="0" dirty="0">
                <a:solidFill>
                  <a:srgbClr val="ECECF1"/>
                </a:solidFill>
                <a:effectLst/>
                <a:latin typeface="Söhne"/>
              </a:rPr>
              <a:t>Where </a:t>
            </a:r>
            <a:r>
              <a:rPr lang="en-US" sz="800" b="0" i="0" dirty="0" err="1">
                <a:solidFill>
                  <a:srgbClr val="ECECF1"/>
                </a:solidFill>
                <a:effectLst/>
                <a:latin typeface="Söhne"/>
              </a:rPr>
              <a:t>DeepExploit</a:t>
            </a:r>
            <a:r>
              <a:rPr lang="en-US" sz="800" b="0" i="0" dirty="0">
                <a:solidFill>
                  <a:srgbClr val="ECECF1"/>
                </a:solidFill>
                <a:effectLst/>
                <a:latin typeface="Söhne"/>
              </a:rPr>
              <a:t> is giving instructions to Metasploit on what exploit to use, where to target, and how to do it.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i="0" dirty="0">
                <a:solidFill>
                  <a:srgbClr val="ECECF1"/>
                </a:solidFill>
                <a:effectLst/>
                <a:latin typeface="Söhne"/>
              </a:rPr>
              <a:t>And Metasploit carries out these instructions and reports back with the results, like, 'Got in successfully' or 'Oops, that didn't work.’</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i="0" dirty="0">
                <a:solidFill>
                  <a:srgbClr val="ECECF1"/>
                </a:solidFill>
                <a:effectLst/>
                <a:latin typeface="Söhne"/>
              </a:rPr>
              <a:t>Then </a:t>
            </a:r>
            <a:r>
              <a:rPr lang="en-US" sz="800" b="0" i="0" dirty="0" err="1">
                <a:solidFill>
                  <a:srgbClr val="ECECF1"/>
                </a:solidFill>
                <a:effectLst/>
                <a:latin typeface="Söhne"/>
              </a:rPr>
              <a:t>DeepExploit</a:t>
            </a:r>
            <a:r>
              <a:rPr lang="en-US" sz="800" b="0" i="0" dirty="0">
                <a:solidFill>
                  <a:srgbClr val="ECECF1"/>
                </a:solidFill>
                <a:effectLst/>
                <a:latin typeface="Söhne"/>
              </a:rPr>
              <a:t> saves what it learns, so next time it encounters a similar situation, it can say, 'Hey, Metasploit, remember that trick that worked last time? Let's use it again.'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0" i="0" dirty="0">
              <a:solidFill>
                <a:srgbClr val="ECECF1"/>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i="0" dirty="0">
                <a:solidFill>
                  <a:srgbClr val="ECECF1"/>
                </a:solidFill>
                <a:effectLst/>
                <a:latin typeface="Söhne"/>
              </a:rPr>
              <a:t>Its important to remember that this is not a one-time conversation.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i="0" dirty="0">
                <a:solidFill>
                  <a:srgbClr val="ECECF1"/>
                </a:solidFill>
                <a:effectLst/>
                <a:latin typeface="Söhne"/>
              </a:rPr>
              <a:t>They keep talking like this and learning from each other.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0" i="0" dirty="0">
              <a:solidFill>
                <a:srgbClr val="ECECF1"/>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0" i="0" dirty="0">
              <a:solidFill>
                <a:srgbClr val="ECECF1"/>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0" i="0" dirty="0">
              <a:solidFill>
                <a:srgbClr val="ECECF1"/>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i="0" dirty="0">
                <a:solidFill>
                  <a:srgbClr val="ECECF1"/>
                </a:solidFill>
                <a:effectLst/>
                <a:latin typeface="Söhne"/>
              </a:rPr>
              <a:t>And outside of standalone tools, there are a lot of python libraries that are used in ML and AI</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i="0" dirty="0">
                <a:solidFill>
                  <a:srgbClr val="ECECF1"/>
                </a:solidFill>
                <a:effectLst/>
                <a:latin typeface="Söhne"/>
              </a:rPr>
              <a:t>In fact, Python is considered the most used programming language in data science and machine learning,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i="0" dirty="0">
                <a:solidFill>
                  <a:srgbClr val="ECECF1"/>
                </a:solidFill>
                <a:effectLst/>
                <a:latin typeface="Söhne"/>
              </a:rPr>
              <a:t>This because its versatile, easy to  use, and there is a ton of community support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i="0" dirty="0">
                <a:solidFill>
                  <a:srgbClr val="ECECF1"/>
                </a:solidFill>
                <a:effectLst/>
                <a:latin typeface="Söhne"/>
              </a:rPr>
              <a:t>Which really accelerates the development of new tools and techniques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0" i="0" dirty="0">
              <a:solidFill>
                <a:srgbClr val="ECECF1"/>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i="0" dirty="0">
                <a:solidFill>
                  <a:srgbClr val="ECECF1"/>
                </a:solidFill>
                <a:effectLst/>
                <a:latin typeface="Söhne"/>
              </a:rPr>
              <a:t>Also, python is an interpreted language instead of a compiled language, creating an entire executable file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i="0" dirty="0">
                <a:solidFill>
                  <a:srgbClr val="ECECF1"/>
                </a:solidFill>
                <a:effectLst/>
                <a:latin typeface="Söhne"/>
              </a:rPr>
              <a:t>Which means the code isn’t translated into machine code before execution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i="0" dirty="0">
                <a:solidFill>
                  <a:srgbClr val="ECECF1"/>
                </a:solidFill>
                <a:effectLst/>
                <a:latin typeface="Söhne"/>
              </a:rPr>
              <a:t>And it is instead executed line by line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i="0" dirty="0">
                <a:solidFill>
                  <a:srgbClr val="ECECF1"/>
                </a:solidFill>
                <a:effectLst/>
                <a:latin typeface="Söhne"/>
              </a:rPr>
              <a:t>This is great for machine learning and ai because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i="0" dirty="0">
                <a:solidFill>
                  <a:srgbClr val="ECECF1"/>
                </a:solidFill>
                <a:effectLst/>
                <a:latin typeface="Söhne"/>
              </a:rPr>
              <a:t>It allows for rapid prototyping, meaning developers can quickly test and iterate on their code without the need for a time-consuming compilation step</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0" i="0" dirty="0">
              <a:solidFill>
                <a:srgbClr val="ECECF1"/>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i="0" dirty="0">
                <a:solidFill>
                  <a:srgbClr val="ECECF1"/>
                </a:solidFill>
                <a:effectLst/>
                <a:latin typeface="Söhne"/>
              </a:rPr>
              <a:t>This also means it supports an interactive development environment.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i="0" dirty="0">
                <a:solidFill>
                  <a:srgbClr val="ECECF1"/>
                </a:solidFill>
                <a:effectLst/>
                <a:latin typeface="Söhne"/>
              </a:rPr>
              <a:t>Where you can run code in a cell-by-cell fashion like seen in Kaggle and </a:t>
            </a:r>
            <a:r>
              <a:rPr lang="en-US" sz="800" b="0" i="0" dirty="0" err="1">
                <a:solidFill>
                  <a:srgbClr val="ECECF1"/>
                </a:solidFill>
                <a:effectLst/>
                <a:latin typeface="Söhne"/>
              </a:rPr>
              <a:t>Jupyter</a:t>
            </a:r>
            <a:r>
              <a:rPr lang="en-US" sz="800" b="0" i="0" dirty="0">
                <a:solidFill>
                  <a:srgbClr val="ECECF1"/>
                </a:solidFill>
                <a:effectLst/>
                <a:latin typeface="Söhne"/>
              </a:rPr>
              <a:t> notebook</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i="0" dirty="0">
                <a:solidFill>
                  <a:srgbClr val="ECECF1"/>
                </a:solidFill>
                <a:effectLst/>
                <a:latin typeface="Söhne"/>
              </a:rPr>
              <a:t>And this is great as it allows Data scientists and engineers to run code snippets interactively, to immediately observe results.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0" i="0" dirty="0">
              <a:solidFill>
                <a:srgbClr val="ECECF1"/>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0" i="0" dirty="0">
              <a:solidFill>
                <a:srgbClr val="ECECF1"/>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i="0" dirty="0">
                <a:solidFill>
                  <a:srgbClr val="ECECF1"/>
                </a:solidFill>
                <a:effectLst/>
                <a:latin typeface="Söhne"/>
              </a:rPr>
              <a:t>So, One of these popular libraries is </a:t>
            </a:r>
            <a:r>
              <a:rPr lang="en-US" sz="800" b="0" i="1" dirty="0">
                <a:solidFill>
                  <a:srgbClr val="ECECF1"/>
                </a:solidFill>
                <a:effectLst/>
                <a:latin typeface="Söhne"/>
              </a:rPr>
              <a:t>NumPy </a:t>
            </a:r>
            <a:r>
              <a:rPr lang="en-US" sz="800" b="0" i="0" dirty="0">
                <a:solidFill>
                  <a:srgbClr val="ECECF1"/>
                </a:solidFill>
                <a:effectLst/>
                <a:latin typeface="Söhne"/>
              </a:rPr>
              <a:t>which provides essential functionalities for handling arrays and linear algebra.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i="0" dirty="0">
                <a:solidFill>
                  <a:srgbClr val="ECECF1"/>
                </a:solidFill>
                <a:effectLst/>
                <a:latin typeface="Söhne"/>
              </a:rPr>
              <a:t>This is important In machine learning, as these mathematical operations are fundamental for data manipulation and model training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0" i="0" dirty="0">
              <a:solidFill>
                <a:srgbClr val="ECECF1"/>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0" i="0" dirty="0">
              <a:solidFill>
                <a:srgbClr val="ECECF1"/>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i="0" dirty="0">
                <a:solidFill>
                  <a:srgbClr val="ECECF1"/>
                </a:solidFill>
                <a:effectLst/>
                <a:latin typeface="Söhne"/>
              </a:rPr>
              <a:t>And NumPy's core strength lies in its handling of arrays.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i="0" dirty="0">
                <a:solidFill>
                  <a:srgbClr val="ECECF1"/>
                </a:solidFill>
                <a:effectLst/>
                <a:latin typeface="Söhne"/>
              </a:rPr>
              <a:t>which is important In machine learning because datasets are often represented as arrays.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i="0" dirty="0">
                <a:solidFill>
                  <a:srgbClr val="ECECF1"/>
                </a:solidFill>
                <a:effectLst/>
                <a:latin typeface="Söhne"/>
              </a:rPr>
              <a:t>And NumPy allows for efficient storage and manipulation of these datasets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i="0" dirty="0">
                <a:solidFill>
                  <a:srgbClr val="ECECF1"/>
                </a:solidFill>
                <a:effectLst/>
                <a:latin typeface="Söhne"/>
              </a:rPr>
              <a:t>This includes operations such as addition, subtraction, and multiplication, which makes it easier to manipulate and preprocess data.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i="0" dirty="0">
                <a:solidFill>
                  <a:srgbClr val="ECECF1"/>
                </a:solidFill>
                <a:effectLst/>
                <a:latin typeface="Söhne"/>
              </a:rPr>
              <a:t>For example, imagine a model wants to scale a feature in a dataset to prevent it from having a disproportionate impact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i="0" dirty="0">
                <a:solidFill>
                  <a:srgbClr val="ECECF1"/>
                </a:solidFill>
                <a:effectLst/>
                <a:latin typeface="Söhne"/>
              </a:rPr>
              <a:t>Because, </a:t>
            </a:r>
            <a:r>
              <a:rPr lang="en-US" sz="1050" b="0" i="0" dirty="0">
                <a:solidFill>
                  <a:srgbClr val="D1D5DB"/>
                </a:solidFill>
                <a:effectLst/>
                <a:latin typeface="Söhne"/>
              </a:rPr>
              <a:t>If features have different scales in a training model, those with larger magnitudes can dominate the learning process.</a:t>
            </a:r>
            <a:endParaRPr lang="en-US" sz="800" b="0" i="0" dirty="0">
              <a:solidFill>
                <a:srgbClr val="ECECF1"/>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0" i="0" dirty="0">
              <a:solidFill>
                <a:srgbClr val="ECECF1"/>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0" i="0" dirty="0">
              <a:solidFill>
                <a:srgbClr val="ECECF1"/>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i="0" dirty="0">
                <a:solidFill>
                  <a:srgbClr val="ECECF1"/>
                </a:solidFill>
                <a:effectLst/>
                <a:latin typeface="Söhne"/>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i="0" dirty="0">
                <a:solidFill>
                  <a:srgbClr val="ECECF1"/>
                </a:solidFill>
                <a:effectLst/>
                <a:latin typeface="Söhne"/>
              </a:rPr>
              <a:t>import </a:t>
            </a:r>
            <a:r>
              <a:rPr lang="en-US" sz="800" b="0" i="0" dirty="0" err="1">
                <a:solidFill>
                  <a:srgbClr val="ECECF1"/>
                </a:solidFill>
                <a:effectLst/>
                <a:latin typeface="Söhne"/>
              </a:rPr>
              <a:t>numpy</a:t>
            </a:r>
            <a:r>
              <a:rPr lang="en-US" sz="800" b="0" i="0" dirty="0">
                <a:solidFill>
                  <a:srgbClr val="ECECF1"/>
                </a:solidFill>
                <a:effectLst/>
                <a:latin typeface="Söhne"/>
              </a:rPr>
              <a:t> as np</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0" i="0" dirty="0">
              <a:solidFill>
                <a:srgbClr val="ECECF1"/>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i="0" dirty="0">
                <a:solidFill>
                  <a:srgbClr val="ECECF1"/>
                </a:solidFill>
                <a:effectLst/>
                <a:latin typeface="Söhne"/>
              </a:rPr>
              <a:t># Example feature vector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i="0" dirty="0" err="1">
                <a:solidFill>
                  <a:srgbClr val="ECECF1"/>
                </a:solidFill>
                <a:effectLst/>
                <a:latin typeface="Söhne"/>
              </a:rPr>
              <a:t>orginal_arr</a:t>
            </a:r>
            <a:r>
              <a:rPr lang="en-US" sz="800" b="0" i="0" dirty="0">
                <a:solidFill>
                  <a:srgbClr val="ECECF1"/>
                </a:solidFill>
                <a:effectLst/>
                <a:latin typeface="Söhne"/>
              </a:rPr>
              <a:t> = </a:t>
            </a:r>
            <a:r>
              <a:rPr lang="en-US" sz="800" b="0" i="0" dirty="0" err="1">
                <a:solidFill>
                  <a:srgbClr val="ECECF1"/>
                </a:solidFill>
                <a:effectLst/>
                <a:latin typeface="Söhne"/>
              </a:rPr>
              <a:t>np.array</a:t>
            </a:r>
            <a:r>
              <a:rPr lang="en-US" sz="800" b="0" i="0" dirty="0">
                <a:solidFill>
                  <a:srgbClr val="ECECF1"/>
                </a:solidFill>
                <a:effectLst/>
                <a:latin typeface="Söhne"/>
              </a:rPr>
              <a:t>([1, 2, 3, 4, 100])</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0" i="0" dirty="0">
              <a:solidFill>
                <a:srgbClr val="ECECF1"/>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i="0" dirty="0">
                <a:solidFill>
                  <a:srgbClr val="ECECF1"/>
                </a:solidFill>
                <a:effectLst/>
                <a:latin typeface="Söhne"/>
              </a:rPr>
              <a:t># Z-score normalization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i="0" dirty="0" err="1">
                <a:solidFill>
                  <a:srgbClr val="ECECF1"/>
                </a:solidFill>
                <a:effectLst/>
                <a:latin typeface="Söhne"/>
              </a:rPr>
              <a:t>scaled_arr</a:t>
            </a:r>
            <a:r>
              <a:rPr lang="en-US" sz="800" b="0" i="0" dirty="0">
                <a:solidFill>
                  <a:srgbClr val="ECECF1"/>
                </a:solidFill>
                <a:effectLst/>
                <a:latin typeface="Söhne"/>
              </a:rPr>
              <a:t> = (</a:t>
            </a:r>
            <a:r>
              <a:rPr lang="en-US" sz="800" b="0" i="0" dirty="0" err="1">
                <a:solidFill>
                  <a:srgbClr val="ECECF1"/>
                </a:solidFill>
                <a:effectLst/>
                <a:latin typeface="Söhne"/>
              </a:rPr>
              <a:t>orginal_arr</a:t>
            </a:r>
            <a:r>
              <a:rPr lang="en-US" sz="800" b="0" i="0" dirty="0">
                <a:solidFill>
                  <a:srgbClr val="ECECF1"/>
                </a:solidFill>
                <a:effectLst/>
                <a:latin typeface="Söhne"/>
              </a:rPr>
              <a:t> - </a:t>
            </a:r>
            <a:r>
              <a:rPr lang="en-US" sz="800" b="0" i="0" dirty="0" err="1">
                <a:solidFill>
                  <a:srgbClr val="ECECF1"/>
                </a:solidFill>
                <a:effectLst/>
                <a:latin typeface="Söhne"/>
              </a:rPr>
              <a:t>np.mean</a:t>
            </a:r>
            <a:r>
              <a:rPr lang="en-US" sz="800" b="0" i="0" dirty="0">
                <a:solidFill>
                  <a:srgbClr val="ECECF1"/>
                </a:solidFill>
                <a:effectLst/>
                <a:latin typeface="Söhne"/>
              </a:rPr>
              <a:t>(</a:t>
            </a:r>
            <a:r>
              <a:rPr lang="en-US" sz="800" b="0" i="0" dirty="0" err="1">
                <a:solidFill>
                  <a:srgbClr val="ECECF1"/>
                </a:solidFill>
                <a:effectLst/>
                <a:latin typeface="Söhne"/>
              </a:rPr>
              <a:t>orginal_arr</a:t>
            </a:r>
            <a:r>
              <a:rPr lang="en-US" sz="800" b="0" i="0" dirty="0">
                <a:solidFill>
                  <a:srgbClr val="ECECF1"/>
                </a:solidFill>
                <a:effectLst/>
                <a:latin typeface="Söhne"/>
              </a:rPr>
              <a:t>)) / </a:t>
            </a:r>
            <a:r>
              <a:rPr lang="en-US" sz="800" b="0" i="0" dirty="0" err="1">
                <a:solidFill>
                  <a:srgbClr val="ECECF1"/>
                </a:solidFill>
                <a:effectLst/>
                <a:latin typeface="Söhne"/>
              </a:rPr>
              <a:t>np.std</a:t>
            </a:r>
            <a:r>
              <a:rPr lang="en-US" sz="800" b="0" i="0" dirty="0">
                <a:solidFill>
                  <a:srgbClr val="ECECF1"/>
                </a:solidFill>
                <a:effectLst/>
                <a:latin typeface="Söhne"/>
              </a:rPr>
              <a:t>(</a:t>
            </a:r>
            <a:r>
              <a:rPr lang="en-US" sz="800" b="0" i="0" dirty="0" err="1">
                <a:solidFill>
                  <a:srgbClr val="ECECF1"/>
                </a:solidFill>
                <a:effectLst/>
                <a:latin typeface="Söhne"/>
              </a:rPr>
              <a:t>orginal_arr</a:t>
            </a:r>
            <a:r>
              <a:rPr lang="en-US" sz="800" b="0" i="0" dirty="0">
                <a:solidFill>
                  <a:srgbClr val="ECECF1"/>
                </a:solidFill>
                <a:effectLst/>
                <a:latin typeface="Söhne"/>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0" i="0" dirty="0">
              <a:solidFill>
                <a:srgbClr val="ECECF1"/>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i="0" dirty="0">
                <a:solidFill>
                  <a:srgbClr val="ECECF1"/>
                </a:solidFill>
                <a:effectLst/>
                <a:latin typeface="Söhne"/>
              </a:rPr>
              <a:t>print("Original Array:", </a:t>
            </a:r>
            <a:r>
              <a:rPr lang="en-US" sz="800" b="0" i="0" dirty="0" err="1">
                <a:solidFill>
                  <a:srgbClr val="ECECF1"/>
                </a:solidFill>
                <a:effectLst/>
                <a:latin typeface="Söhne"/>
              </a:rPr>
              <a:t>orginal_arr</a:t>
            </a:r>
            <a:r>
              <a:rPr lang="en-US" sz="800" b="0" i="0" dirty="0">
                <a:solidFill>
                  <a:srgbClr val="ECECF1"/>
                </a:solidFill>
                <a:effectLst/>
                <a:latin typeface="Söhne"/>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i="0" dirty="0">
                <a:solidFill>
                  <a:srgbClr val="ECECF1"/>
                </a:solidFill>
                <a:effectLst/>
                <a:latin typeface="Söhne"/>
              </a:rPr>
              <a:t>print("Scaled Array (Z-Score):", </a:t>
            </a:r>
            <a:r>
              <a:rPr lang="en-US" sz="800" b="0" i="0" dirty="0" err="1">
                <a:solidFill>
                  <a:srgbClr val="ECECF1"/>
                </a:solidFill>
                <a:effectLst/>
                <a:latin typeface="Söhne"/>
              </a:rPr>
              <a:t>scaled_arr</a:t>
            </a:r>
            <a:r>
              <a:rPr lang="en-US" sz="800" b="0" i="0" dirty="0">
                <a:solidFill>
                  <a:srgbClr val="ECECF1"/>
                </a:solidFill>
                <a:effectLst/>
                <a:latin typeface="Söhne"/>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i="0" dirty="0">
                <a:solidFill>
                  <a:srgbClr val="ECECF1"/>
                </a:solidFill>
                <a:effectLst/>
                <a:latin typeface="Söhne"/>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0" i="0" dirty="0">
              <a:solidFill>
                <a:srgbClr val="ECECF1"/>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i="0" dirty="0">
                <a:solidFill>
                  <a:srgbClr val="ECECF1"/>
                </a:solidFill>
                <a:effectLst/>
                <a:latin typeface="Söhne"/>
              </a:rPr>
              <a:t>Well, you can see from this example,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i="0" dirty="0">
                <a:solidFill>
                  <a:srgbClr val="ECECF1"/>
                </a:solidFill>
                <a:effectLst/>
                <a:latin typeface="Söhne"/>
              </a:rPr>
              <a:t>With </a:t>
            </a:r>
            <a:r>
              <a:rPr lang="en-US" sz="800" b="0" i="0" dirty="0" err="1">
                <a:solidFill>
                  <a:srgbClr val="ECECF1"/>
                </a:solidFill>
                <a:effectLst/>
                <a:latin typeface="Söhne"/>
              </a:rPr>
              <a:t>numpy</a:t>
            </a:r>
            <a:r>
              <a:rPr lang="en-US" sz="800" b="0" i="0" dirty="0">
                <a:solidFill>
                  <a:srgbClr val="ECECF1"/>
                </a:solidFill>
                <a:effectLst/>
                <a:latin typeface="Söhne"/>
              </a:rPr>
              <a:t> you can easily </a:t>
            </a:r>
            <a:r>
              <a:rPr lang="en-US" sz="800" b="0" i="0" dirty="0">
                <a:solidFill>
                  <a:srgbClr val="ECECF1"/>
                </a:solidFill>
                <a:effectLst/>
                <a:latin typeface="Söhne Mono"/>
              </a:rPr>
              <a:t>s</a:t>
            </a:r>
            <a:r>
              <a:rPr lang="en-US" sz="800" b="0" i="0" dirty="0">
                <a:effectLst/>
                <a:latin typeface="Söhne Mono"/>
              </a:rPr>
              <a:t>cale the </a:t>
            </a:r>
            <a:r>
              <a:rPr lang="en-US" sz="800" b="0" i="0" dirty="0" err="1">
                <a:effectLst/>
                <a:latin typeface="Söhne Mono"/>
              </a:rPr>
              <a:t>numpy</a:t>
            </a:r>
            <a:r>
              <a:rPr lang="en-US" sz="800" b="0" i="0" dirty="0">
                <a:effectLst/>
                <a:latin typeface="Söhne Mono"/>
              </a:rPr>
              <a:t> array by using a </a:t>
            </a:r>
            <a:r>
              <a:rPr lang="en-US" sz="800" b="0" i="0" dirty="0">
                <a:solidFill>
                  <a:srgbClr val="ECECF1"/>
                </a:solidFill>
                <a:effectLst/>
                <a:latin typeface="Söhne Mono"/>
              </a:rPr>
              <a:t>process known as z-score normalization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i="0" dirty="0">
                <a:solidFill>
                  <a:srgbClr val="ECECF1"/>
                </a:solidFill>
                <a:effectLst/>
                <a:latin typeface="Söhne Mono"/>
              </a:rPr>
              <a:t>And really its just a fancy name that means you subtract the mean and divide by the standard deviation.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i="0" dirty="0">
                <a:solidFill>
                  <a:srgbClr val="ECECF1"/>
                </a:solidFill>
                <a:effectLst/>
                <a:latin typeface="Söhne Mono"/>
              </a:rPr>
              <a:t>And the point of this is to standardize the values.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0" i="0" dirty="0">
              <a:solidFill>
                <a:srgbClr val="ECECF1"/>
              </a:solidFill>
              <a:effectLst/>
              <a:latin typeface="Söhne Mono"/>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i="0" dirty="0">
                <a:solidFill>
                  <a:srgbClr val="ECECF1"/>
                </a:solidFill>
                <a:effectLst/>
                <a:latin typeface="Söhne Mono"/>
              </a:rPr>
              <a:t>And while the math is important,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i="0" dirty="0">
                <a:solidFill>
                  <a:srgbClr val="ECECF1"/>
                </a:solidFill>
                <a:effectLst/>
                <a:latin typeface="Söhne Mono"/>
              </a:rPr>
              <a:t>I’m more showing you this example so you can see how easy </a:t>
            </a:r>
            <a:r>
              <a:rPr lang="en-US" sz="800" b="0" i="0" dirty="0" err="1">
                <a:solidFill>
                  <a:srgbClr val="ECECF1"/>
                </a:solidFill>
                <a:effectLst/>
                <a:latin typeface="Söhne Mono"/>
              </a:rPr>
              <a:t>Numpy</a:t>
            </a:r>
            <a:r>
              <a:rPr lang="en-US" sz="800" b="0" i="0" dirty="0">
                <a:solidFill>
                  <a:srgbClr val="ECECF1"/>
                </a:solidFill>
                <a:effectLst/>
                <a:latin typeface="Söhne Mono"/>
              </a:rPr>
              <a:t> makes it to perform linear algebra on these arrays,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i="0" dirty="0">
                <a:solidFill>
                  <a:srgbClr val="ECECF1"/>
                </a:solidFill>
                <a:effectLst/>
                <a:latin typeface="Söhne Mono"/>
              </a:rPr>
              <a:t>Which essentially builds the </a:t>
            </a:r>
            <a:r>
              <a:rPr lang="en-US" sz="1050" b="0" i="0" dirty="0">
                <a:solidFill>
                  <a:srgbClr val="D1D5DB"/>
                </a:solidFill>
                <a:effectLst/>
                <a:latin typeface="Söhne"/>
              </a:rPr>
              <a:t>mathematical foundation that allows programmers to to build, train, and optimize these models </a:t>
            </a:r>
            <a:endParaRPr lang="en-US" sz="800" b="0" i="0" dirty="0">
              <a:solidFill>
                <a:srgbClr val="ECECF1"/>
              </a:solidFill>
              <a:effectLst/>
              <a:latin typeface="Söhne Mono"/>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0" i="0" dirty="0">
              <a:solidFill>
                <a:srgbClr val="ECECF1"/>
              </a:solidFill>
              <a:effectLst/>
              <a:latin typeface="Söhne Mono"/>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0" i="0" dirty="0">
              <a:solidFill>
                <a:srgbClr val="ECECF1"/>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i="0" dirty="0">
                <a:solidFill>
                  <a:srgbClr val="ECECF1"/>
                </a:solidFill>
                <a:effectLst/>
                <a:latin typeface="Söhne"/>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i="0" dirty="0">
                <a:solidFill>
                  <a:srgbClr val="ECECF1"/>
                </a:solidFill>
                <a:effectLst/>
                <a:latin typeface="Söhne"/>
              </a:rPr>
              <a:t>import </a:t>
            </a:r>
            <a:r>
              <a:rPr lang="en-US" sz="800" b="0" i="0" dirty="0" err="1">
                <a:solidFill>
                  <a:srgbClr val="ECECF1"/>
                </a:solidFill>
                <a:effectLst/>
                <a:latin typeface="Söhne"/>
              </a:rPr>
              <a:t>numpy</a:t>
            </a:r>
            <a:r>
              <a:rPr lang="en-US" sz="800" b="0" i="0" dirty="0">
                <a:solidFill>
                  <a:srgbClr val="ECECF1"/>
                </a:solidFill>
                <a:effectLst/>
                <a:latin typeface="Söhne"/>
              </a:rPr>
              <a:t> as np</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0" i="0" dirty="0">
              <a:solidFill>
                <a:srgbClr val="ECECF1"/>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i="0" dirty="0">
                <a:solidFill>
                  <a:srgbClr val="ECECF1"/>
                </a:solidFill>
                <a:effectLst/>
                <a:latin typeface="Söhne"/>
              </a:rPr>
              <a:t># Example feature vector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i="0" dirty="0">
                <a:solidFill>
                  <a:srgbClr val="ECECF1"/>
                </a:solidFill>
                <a:effectLst/>
                <a:latin typeface="Söhne"/>
              </a:rPr>
              <a:t>X = </a:t>
            </a:r>
            <a:r>
              <a:rPr lang="en-US" sz="800" b="0" i="0" dirty="0" err="1">
                <a:solidFill>
                  <a:srgbClr val="ECECF1"/>
                </a:solidFill>
                <a:effectLst/>
                <a:latin typeface="Söhne"/>
              </a:rPr>
              <a:t>np.array</a:t>
            </a:r>
            <a:r>
              <a:rPr lang="en-US" sz="800" b="0" i="0" dirty="0">
                <a:solidFill>
                  <a:srgbClr val="ECECF1"/>
                </a:solidFill>
                <a:effectLst/>
                <a:latin typeface="Söhne"/>
              </a:rPr>
              <a:t>([1, 2, 3, 4, 5])</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0" i="0" dirty="0">
              <a:solidFill>
                <a:srgbClr val="ECECF1"/>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i="0" dirty="0">
                <a:solidFill>
                  <a:srgbClr val="ECECF1"/>
                </a:solidFill>
                <a:effectLst/>
                <a:latin typeface="Söhne"/>
              </a:rPr>
              <a:t># Scaling the feature vector by multiplying it with a constant (e.g., 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i="0" dirty="0" err="1">
                <a:solidFill>
                  <a:srgbClr val="ECECF1"/>
                </a:solidFill>
                <a:effectLst/>
                <a:latin typeface="Söhne"/>
              </a:rPr>
              <a:t>scaled_X</a:t>
            </a:r>
            <a:r>
              <a:rPr lang="en-US" sz="800" b="0" i="0" dirty="0">
                <a:solidFill>
                  <a:srgbClr val="ECECF1"/>
                </a:solidFill>
                <a:effectLst/>
                <a:latin typeface="Söhne"/>
              </a:rPr>
              <a:t> = 2 * X</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0" i="0" dirty="0">
              <a:solidFill>
                <a:srgbClr val="ECECF1"/>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i="0" dirty="0">
                <a:solidFill>
                  <a:srgbClr val="ECECF1"/>
                </a:solidFill>
                <a:effectLst/>
                <a:latin typeface="Söhne"/>
              </a:rPr>
              <a:t>#</a:t>
            </a:r>
            <a:r>
              <a:rPr lang="en-US" sz="800" b="0" i="0" dirty="0">
                <a:solidFill>
                  <a:srgbClr val="ECECF1"/>
                </a:solidFill>
                <a:effectLst/>
                <a:latin typeface="Söhne Mono"/>
              </a:rPr>
              <a:t>[2, 4, 6, 8, 10]</a:t>
            </a:r>
            <a:endParaRPr lang="en-US" sz="800" b="0" i="0" dirty="0">
              <a:solidFill>
                <a:srgbClr val="ECECF1"/>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i="0" dirty="0">
                <a:solidFill>
                  <a:srgbClr val="ECECF1"/>
                </a:solidFill>
                <a:effectLst/>
                <a:latin typeface="Söhne"/>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0" i="0" dirty="0">
              <a:solidFill>
                <a:srgbClr val="ECECF1"/>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0" i="0" dirty="0">
              <a:solidFill>
                <a:srgbClr val="ECECF1"/>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i="0" dirty="0" err="1">
                <a:solidFill>
                  <a:srgbClr val="ECECF1"/>
                </a:solidFill>
                <a:effectLst/>
                <a:latin typeface="Söhne"/>
              </a:rPr>
              <a:t>amd</a:t>
            </a:r>
            <a:r>
              <a:rPr lang="en-US" sz="800" b="0" i="0" dirty="0">
                <a:solidFill>
                  <a:srgbClr val="ECECF1"/>
                </a:solidFill>
                <a:effectLst/>
                <a:latin typeface="Söhne"/>
              </a:rPr>
              <a:t>, Machine learning models also rely on linear algebra for tasks like matrix multiplication and decomposition.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i="0" dirty="0">
                <a:solidFill>
                  <a:srgbClr val="ECECF1"/>
                </a:solidFill>
                <a:effectLst/>
                <a:latin typeface="Söhne"/>
              </a:rPr>
              <a:t>Which are </a:t>
            </a:r>
            <a:r>
              <a:rPr lang="en-US" sz="800" b="0" i="0" dirty="0">
                <a:effectLst/>
                <a:latin typeface="Söhne"/>
              </a:rPr>
              <a:t>more </a:t>
            </a:r>
            <a:r>
              <a:rPr lang="en-US" sz="800" b="0" i="1" dirty="0">
                <a:effectLst/>
                <a:latin typeface="Söhne"/>
              </a:rPr>
              <a:t>complex</a:t>
            </a:r>
            <a:r>
              <a:rPr lang="en-US" sz="800" b="0" i="0" dirty="0">
                <a:effectLst/>
                <a:latin typeface="Söhne"/>
              </a:rPr>
              <a:t> manipulations, that often deal with arrays and matrices.</a:t>
            </a:r>
          </a:p>
          <a:p>
            <a:pPr algn="l"/>
            <a:r>
              <a:rPr lang="en-US" sz="800" b="0" i="0" dirty="0">
                <a:effectLst/>
                <a:latin typeface="Söhne"/>
              </a:rPr>
              <a:t>So while The Addition, subtraction, and multiplication operations are used for things like scaling or transforming features.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i="0" dirty="0">
                <a:solidFill>
                  <a:srgbClr val="ECECF1"/>
                </a:solidFill>
                <a:effectLst/>
                <a:latin typeface="Söhne"/>
              </a:rPr>
              <a:t>these complex, linear algebra operations are used for things like making predictions by </a:t>
            </a:r>
            <a:r>
              <a:rPr lang="en-US" sz="800" b="0" i="1" dirty="0">
                <a:solidFill>
                  <a:srgbClr val="ECECF1"/>
                </a:solidFill>
                <a:effectLst/>
                <a:latin typeface="Söhne"/>
              </a:rPr>
              <a:t>manipulating</a:t>
            </a:r>
            <a:r>
              <a:rPr lang="en-US" sz="800" b="0" i="0" dirty="0">
                <a:solidFill>
                  <a:srgbClr val="ECECF1"/>
                </a:solidFill>
                <a:effectLst/>
                <a:latin typeface="Söhne"/>
              </a:rPr>
              <a:t> arrays and matrices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i="0" dirty="0">
                <a:solidFill>
                  <a:srgbClr val="ECECF1"/>
                </a:solidFill>
                <a:effectLst/>
                <a:latin typeface="Söhne"/>
              </a:rPr>
              <a:t>for example, a machine learning model might apply weights to their features to correct for bias, reduce the impact of noise, or normalize scaled data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i="0" dirty="0">
                <a:solidFill>
                  <a:srgbClr val="ECECF1"/>
                </a:solidFill>
                <a:effectLst/>
                <a:latin typeface="Söhne"/>
              </a:rPr>
              <a:t>And in order to make predictions, the model will want to perform a matrix multiplication of these values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i="0" dirty="0">
                <a:solidFill>
                  <a:srgbClr val="ECECF1"/>
                </a:solidFill>
                <a:effectLst/>
                <a:latin typeface="Söhne"/>
              </a:rPr>
              <a:t>But even a simple operation such as 'Predictions = Weights × Features' can become really complex and computationally expensive for large enough datasets.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0" i="0" dirty="0">
              <a:solidFill>
                <a:srgbClr val="ECECF1"/>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i="0" dirty="0">
                <a:solidFill>
                  <a:srgbClr val="ECECF1"/>
                </a:solidFill>
                <a:effectLst/>
                <a:latin typeface="KaTeX_Main"/>
              </a:rPr>
              <a:t>But </a:t>
            </a:r>
            <a:r>
              <a:rPr lang="en-US" sz="800" b="0" i="0" dirty="0" err="1">
                <a:solidFill>
                  <a:srgbClr val="ECECF1"/>
                </a:solidFill>
                <a:effectLst/>
                <a:latin typeface="KaTeX_Main"/>
              </a:rPr>
              <a:t>numpy</a:t>
            </a:r>
            <a:r>
              <a:rPr lang="en-US" sz="800" b="0" i="0" dirty="0">
                <a:solidFill>
                  <a:srgbClr val="ECECF1"/>
                </a:solidFill>
                <a:effectLst/>
                <a:latin typeface="KaTeX_Main"/>
              </a:rPr>
              <a:t> these matrices can easily be multiplied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0" i="0" dirty="0">
              <a:solidFill>
                <a:srgbClr val="ECECF1"/>
              </a:solidFill>
              <a:effectLst/>
              <a:latin typeface="KaTeX_Main"/>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i="0" dirty="0">
                <a:solidFill>
                  <a:srgbClr val="ECECF1"/>
                </a:solidFill>
                <a:effectLst/>
                <a:latin typeface="KaTeX_Main"/>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i="0" dirty="0">
                <a:solidFill>
                  <a:srgbClr val="ECECF1"/>
                </a:solidFill>
                <a:effectLst/>
                <a:latin typeface="KaTeX_Main"/>
              </a:rPr>
              <a:t>import </a:t>
            </a:r>
            <a:r>
              <a:rPr lang="en-US" sz="800" b="0" i="0" dirty="0" err="1">
                <a:solidFill>
                  <a:srgbClr val="ECECF1"/>
                </a:solidFill>
                <a:effectLst/>
                <a:latin typeface="KaTeX_Main"/>
              </a:rPr>
              <a:t>numpy</a:t>
            </a:r>
            <a:r>
              <a:rPr lang="en-US" sz="800" b="0" i="0" dirty="0">
                <a:solidFill>
                  <a:srgbClr val="ECECF1"/>
                </a:solidFill>
                <a:effectLst/>
                <a:latin typeface="KaTeX_Main"/>
              </a:rPr>
              <a:t> as np</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0" i="0" dirty="0">
              <a:solidFill>
                <a:srgbClr val="ECECF1"/>
              </a:solidFill>
              <a:effectLst/>
              <a:latin typeface="KaTeX_Main"/>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i="0" dirty="0">
                <a:solidFill>
                  <a:srgbClr val="ECECF1"/>
                </a:solidFill>
                <a:effectLst/>
                <a:latin typeface="KaTeX_Main"/>
              </a:rPr>
              <a:t># Given features for three examples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i="0" dirty="0">
                <a:solidFill>
                  <a:srgbClr val="ECECF1"/>
                </a:solidFill>
                <a:effectLst/>
                <a:latin typeface="KaTeX_Main"/>
              </a:rPr>
              <a:t>features = </a:t>
            </a:r>
            <a:r>
              <a:rPr lang="en-US" sz="800" b="0" i="0" dirty="0" err="1">
                <a:solidFill>
                  <a:srgbClr val="ECECF1"/>
                </a:solidFill>
                <a:effectLst/>
                <a:latin typeface="KaTeX_Main"/>
              </a:rPr>
              <a:t>np.array</a:t>
            </a:r>
            <a:r>
              <a:rPr lang="en-US" sz="800" b="0" i="0" dirty="0">
                <a:solidFill>
                  <a:srgbClr val="ECECF1"/>
                </a:solidFill>
                <a:effectLst/>
                <a:latin typeface="KaTeX_Main"/>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i="0" dirty="0">
                <a:solidFill>
                  <a:srgbClr val="ECECF1"/>
                </a:solidFill>
                <a:effectLst/>
                <a:latin typeface="KaTeX_Main"/>
              </a:rPr>
              <a:t>    [1.0, 2.0, 3.0],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i="0" dirty="0">
                <a:solidFill>
                  <a:srgbClr val="ECECF1"/>
                </a:solidFill>
                <a:effectLst/>
                <a:latin typeface="KaTeX_Main"/>
              </a:rPr>
              <a:t>    [4.0, 5.0, 6.0],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i="0" dirty="0">
                <a:solidFill>
                  <a:srgbClr val="ECECF1"/>
                </a:solidFill>
                <a:effectLst/>
                <a:latin typeface="KaTeX_Main"/>
              </a:rPr>
              <a:t>    [7.0, 8.0, 9.0]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i="0" dirty="0">
                <a:solidFill>
                  <a:srgbClr val="ECECF1"/>
                </a:solidFill>
                <a:effectLst/>
                <a:latin typeface="KaTeX_Main"/>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0" i="0" dirty="0">
              <a:solidFill>
                <a:srgbClr val="ECECF1"/>
              </a:solidFill>
              <a:effectLst/>
              <a:latin typeface="KaTeX_Main"/>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i="0" dirty="0">
                <a:solidFill>
                  <a:srgbClr val="ECECF1"/>
                </a:solidFill>
                <a:effectLst/>
                <a:latin typeface="KaTeX_Main"/>
              </a:rPr>
              <a:t># Assume weights are learned from training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i="0" dirty="0">
                <a:solidFill>
                  <a:srgbClr val="ECECF1"/>
                </a:solidFill>
                <a:effectLst/>
                <a:latin typeface="KaTeX_Main"/>
              </a:rPr>
              <a:t>weights = </a:t>
            </a:r>
            <a:r>
              <a:rPr lang="en-US" sz="800" b="0" i="0" dirty="0" err="1">
                <a:solidFill>
                  <a:srgbClr val="ECECF1"/>
                </a:solidFill>
                <a:effectLst/>
                <a:latin typeface="KaTeX_Main"/>
              </a:rPr>
              <a:t>np.array</a:t>
            </a:r>
            <a:r>
              <a:rPr lang="en-US" sz="800" b="0" i="0" dirty="0">
                <a:solidFill>
                  <a:srgbClr val="ECECF1"/>
                </a:solidFill>
                <a:effectLst/>
                <a:latin typeface="KaTeX_Main"/>
              </a:rPr>
              <a:t>([2.0, -1.0, 0.5])</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0" i="0" dirty="0">
              <a:solidFill>
                <a:srgbClr val="ECECF1"/>
              </a:solidFill>
              <a:effectLst/>
              <a:latin typeface="KaTeX_Main"/>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i="0" dirty="0">
                <a:solidFill>
                  <a:srgbClr val="ECECF1"/>
                </a:solidFill>
                <a:effectLst/>
                <a:latin typeface="KaTeX_Main"/>
              </a:rPr>
              <a:t># Linear combination of features with weights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i="0" dirty="0">
                <a:solidFill>
                  <a:srgbClr val="ECECF1"/>
                </a:solidFill>
                <a:effectLst/>
                <a:latin typeface="KaTeX_Main"/>
              </a:rPr>
              <a:t>predictions = np.dot(features, weights)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0" i="0" dirty="0">
              <a:solidFill>
                <a:srgbClr val="ECECF1"/>
              </a:solidFill>
              <a:effectLst/>
              <a:latin typeface="KaTeX_Main"/>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i="0" dirty="0">
                <a:solidFill>
                  <a:srgbClr val="ECECF1"/>
                </a:solidFill>
                <a:effectLst/>
                <a:latin typeface="KaTeX_Main"/>
              </a:rPr>
              <a:t># Print results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i="0" dirty="0">
                <a:solidFill>
                  <a:srgbClr val="ECECF1"/>
                </a:solidFill>
                <a:effectLst/>
                <a:latin typeface="KaTeX_Main"/>
              </a:rPr>
              <a:t>print("\</a:t>
            </a:r>
            <a:r>
              <a:rPr lang="en-US" sz="800" b="0" i="0" dirty="0" err="1">
                <a:solidFill>
                  <a:srgbClr val="ECECF1"/>
                </a:solidFill>
                <a:effectLst/>
                <a:latin typeface="KaTeX_Main"/>
              </a:rPr>
              <a:t>nPredictions</a:t>
            </a:r>
            <a:r>
              <a:rPr lang="en-US" sz="800" b="0" i="0" dirty="0">
                <a:solidFill>
                  <a:srgbClr val="ECECF1"/>
                </a:solidFill>
                <a:effectLst/>
                <a:latin typeface="KaTeX_Main"/>
              </a:rPr>
              <a:t>:\n", predictions)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0" i="0" dirty="0">
              <a:solidFill>
                <a:srgbClr val="ECECF1"/>
              </a:solidFill>
              <a:effectLst/>
              <a:latin typeface="KaTeX_Main"/>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0" i="0" dirty="0">
              <a:solidFill>
                <a:srgbClr val="ECECF1"/>
              </a:solidFill>
              <a:effectLst/>
              <a:latin typeface="KaTeX_Main"/>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i="0" dirty="0">
                <a:solidFill>
                  <a:srgbClr val="ECECF1"/>
                </a:solidFill>
                <a:effectLst/>
                <a:latin typeface="KaTeX_Main"/>
              </a:rPr>
              <a:t>#[ 1.5  6.  10.5]</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i="0" dirty="0">
                <a:solidFill>
                  <a:srgbClr val="ECECF1"/>
                </a:solidFill>
                <a:effectLst/>
                <a:latin typeface="KaTeX_Main"/>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i="0" dirty="0">
                <a:solidFill>
                  <a:srgbClr val="ECECF1"/>
                </a:solidFill>
                <a:effectLst/>
                <a:latin typeface="KaTeX_Main"/>
              </a:rPr>
              <a:t>and, the code above is an example of linear regression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i="0" dirty="0">
                <a:solidFill>
                  <a:srgbClr val="ECECF1"/>
                </a:solidFill>
                <a:effectLst/>
                <a:latin typeface="KaTeX_Main"/>
              </a:rPr>
              <a:t>and the goal of this is to find a linear relationship between the input features and an output variable.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i="0" dirty="0">
                <a:solidFill>
                  <a:srgbClr val="ECECF1"/>
                </a:solidFill>
                <a:effectLst/>
                <a:latin typeface="KaTeX_Main"/>
              </a:rPr>
              <a:t>The model is trained to learn the weights (coefficients) that multiply the input features to make predictions.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0" i="0" dirty="0">
              <a:solidFill>
                <a:srgbClr val="ECECF1"/>
              </a:solidFill>
              <a:effectLst/>
              <a:latin typeface="KaTeX_Main"/>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i="0" dirty="0">
                <a:solidFill>
                  <a:srgbClr val="ECECF1"/>
                </a:solidFill>
                <a:effectLst/>
                <a:latin typeface="KaTeX_Main"/>
              </a:rPr>
              <a:t>essentially it takes the input features, with each row represents an example, and each column representing a feature.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i="0" dirty="0">
                <a:solidFill>
                  <a:srgbClr val="ECECF1"/>
                </a:solidFill>
                <a:effectLst/>
                <a:latin typeface="KaTeX_Main"/>
              </a:rPr>
              <a:t>and applies the provided weights to these values to minimize the difference between the predicted values and the actual target values.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0" i="0" dirty="0">
              <a:solidFill>
                <a:srgbClr val="ECECF1"/>
              </a:solidFill>
              <a:effectLst/>
              <a:latin typeface="KaTeX_Main"/>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0" i="0" dirty="0">
              <a:solidFill>
                <a:srgbClr val="ECECF1"/>
              </a:solidFill>
              <a:effectLst/>
              <a:latin typeface="KaTeX_Main"/>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i="0" dirty="0">
                <a:solidFill>
                  <a:srgbClr val="ECECF1"/>
                </a:solidFill>
                <a:effectLst/>
                <a:latin typeface="KaTeX_Main"/>
              </a:rPr>
              <a:t>and all this is doing is multiplying each feature by its corresponding weight and summing the results for each example.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0" i="0" dirty="0">
              <a:solidFill>
                <a:srgbClr val="ECECF1"/>
              </a:solidFill>
              <a:effectLst/>
              <a:latin typeface="KaTeX_Main"/>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i="0" dirty="0">
                <a:solidFill>
                  <a:srgbClr val="ECECF1"/>
                </a:solidFill>
                <a:effectLst/>
                <a:latin typeface="KaTeX_Main"/>
              </a:rPr>
              <a:t>and again, while the math is important,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i="0" dirty="0">
                <a:solidFill>
                  <a:srgbClr val="ECECF1"/>
                </a:solidFill>
                <a:effectLst/>
                <a:latin typeface="KaTeX_Main"/>
              </a:rPr>
              <a:t>I’m more showing you this so you can see the ease of which </a:t>
            </a:r>
            <a:r>
              <a:rPr lang="en-US" sz="800" b="0" i="0" dirty="0" err="1">
                <a:solidFill>
                  <a:srgbClr val="ECECF1"/>
                </a:solidFill>
                <a:effectLst/>
                <a:latin typeface="KaTeX_Main"/>
              </a:rPr>
              <a:t>Numpy</a:t>
            </a:r>
            <a:r>
              <a:rPr lang="en-US" sz="800" b="0" i="0" dirty="0">
                <a:solidFill>
                  <a:srgbClr val="ECECF1"/>
                </a:solidFill>
                <a:effectLst/>
                <a:latin typeface="KaTeX_Main"/>
              </a:rPr>
              <a:t> can handle arrays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0" i="0" dirty="0">
              <a:solidFill>
                <a:srgbClr val="ECECF1"/>
              </a:solidFill>
              <a:effectLst/>
              <a:latin typeface="KaTeX_Main"/>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i="0" dirty="0">
                <a:solidFill>
                  <a:srgbClr val="ECECF1"/>
                </a:solidFill>
                <a:effectLst/>
                <a:latin typeface="KaTeX_Main"/>
              </a:rPr>
              <a:t>and of course these are small examples,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i="0" dirty="0">
                <a:solidFill>
                  <a:srgbClr val="ECECF1"/>
                </a:solidFill>
                <a:effectLst/>
                <a:latin typeface="KaTeX_Main"/>
              </a:rPr>
              <a:t>but the efficiency holds true even when the arrays and </a:t>
            </a:r>
            <a:r>
              <a:rPr lang="en-US" sz="800" b="0" i="0" dirty="0" err="1">
                <a:solidFill>
                  <a:srgbClr val="ECECF1"/>
                </a:solidFill>
                <a:effectLst/>
                <a:latin typeface="KaTeX_Main"/>
              </a:rPr>
              <a:t>matricies</a:t>
            </a:r>
            <a:r>
              <a:rPr lang="en-US" sz="800" b="0" i="0" dirty="0">
                <a:solidFill>
                  <a:srgbClr val="ECECF1"/>
                </a:solidFill>
                <a:effectLst/>
                <a:latin typeface="KaTeX_Main"/>
              </a:rPr>
              <a:t> are much </a:t>
            </a:r>
            <a:r>
              <a:rPr lang="en-US" sz="800" b="0" i="0" dirty="0" err="1">
                <a:solidFill>
                  <a:srgbClr val="ECECF1"/>
                </a:solidFill>
                <a:effectLst/>
                <a:latin typeface="KaTeX_Main"/>
              </a:rPr>
              <a:t>much</a:t>
            </a:r>
            <a:r>
              <a:rPr lang="en-US" sz="800" b="0" i="0" dirty="0">
                <a:solidFill>
                  <a:srgbClr val="ECECF1"/>
                </a:solidFill>
                <a:effectLst/>
                <a:latin typeface="KaTeX_Main"/>
              </a:rPr>
              <a:t> larger.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0" i="0" dirty="0">
              <a:solidFill>
                <a:srgbClr val="ECECF1"/>
              </a:solidFill>
              <a:effectLst/>
              <a:latin typeface="KaTeX_Main"/>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0" i="0" dirty="0">
              <a:solidFill>
                <a:srgbClr val="ECECF1"/>
              </a:solidFill>
              <a:effectLst/>
              <a:latin typeface="KaTeX_Main"/>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0" i="0" dirty="0">
              <a:solidFill>
                <a:srgbClr val="ECECF1"/>
              </a:solidFill>
              <a:effectLst/>
              <a:latin typeface="KaTeX_Main"/>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0" i="0" dirty="0">
              <a:solidFill>
                <a:srgbClr val="ECECF1"/>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i="0" dirty="0">
                <a:solidFill>
                  <a:srgbClr val="ECECF1"/>
                </a:solidFill>
                <a:effectLst/>
                <a:latin typeface="Söhne"/>
              </a:rPr>
              <a:t>And </a:t>
            </a:r>
            <a:r>
              <a:rPr lang="en-US" sz="800" b="0" i="0" dirty="0" err="1">
                <a:solidFill>
                  <a:srgbClr val="ECECF1"/>
                </a:solidFill>
                <a:effectLst/>
                <a:latin typeface="Söhne"/>
              </a:rPr>
              <a:t>theres</a:t>
            </a:r>
            <a:r>
              <a:rPr lang="en-US" sz="800" b="0" i="0" dirty="0">
                <a:solidFill>
                  <a:srgbClr val="ECECF1"/>
                </a:solidFill>
                <a:effectLst/>
                <a:latin typeface="Söhne"/>
              </a:rPr>
              <a:t> also a lot of great statistical functions built in to </a:t>
            </a:r>
            <a:r>
              <a:rPr lang="en-US" sz="800" b="0" i="0" dirty="0" err="1">
                <a:solidFill>
                  <a:srgbClr val="ECECF1"/>
                </a:solidFill>
                <a:effectLst/>
                <a:latin typeface="Söhne"/>
              </a:rPr>
              <a:t>numpy</a:t>
            </a:r>
            <a:endParaRPr lang="en-US" sz="800" b="0" i="0" dirty="0">
              <a:solidFill>
                <a:srgbClr val="ECECF1"/>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i="0" dirty="0">
                <a:solidFill>
                  <a:srgbClr val="ECECF1"/>
                </a:solidFill>
                <a:effectLst/>
                <a:latin typeface="Söhne"/>
              </a:rPr>
              <a:t>Things like mean, standard deviation, and more.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i="0" dirty="0">
                <a:solidFill>
                  <a:srgbClr val="ECECF1"/>
                </a:solidFill>
                <a:effectLst/>
                <a:latin typeface="Söhne"/>
              </a:rPr>
              <a:t>Which are great in ml because it can help detect outliers, determine the quality of the dataset, and even fill missing values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0" i="0" dirty="0">
              <a:solidFill>
                <a:srgbClr val="ECECF1"/>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0" i="0" dirty="0">
              <a:solidFill>
                <a:srgbClr val="ECECF1"/>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i="0" dirty="0">
                <a:solidFill>
                  <a:srgbClr val="ECECF1"/>
                </a:solidFill>
                <a:effectLst/>
                <a:latin typeface="Söhne"/>
              </a:rPr>
              <a:t>Another powerful open-source machine learning library for Python is TensorFlow</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i="0" dirty="0" err="1">
                <a:solidFill>
                  <a:srgbClr val="ECECF1"/>
                </a:solidFill>
                <a:effectLst/>
                <a:latin typeface="Söhne"/>
              </a:rPr>
              <a:t>Tensorflow</a:t>
            </a:r>
            <a:r>
              <a:rPr lang="en-US" sz="800" b="0" i="0" dirty="0">
                <a:solidFill>
                  <a:srgbClr val="ECECF1"/>
                </a:solidFill>
                <a:effectLst/>
                <a:latin typeface="Söhne"/>
              </a:rPr>
              <a:t> is great because It supports both deep learning and traditional machine learning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i="0" dirty="0">
                <a:solidFill>
                  <a:srgbClr val="ECECF1"/>
                </a:solidFill>
                <a:effectLst/>
                <a:latin typeface="Söhne"/>
              </a:rPr>
              <a:t>Its super flexible and allows developers to work on a range of applications,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i="0" dirty="0">
                <a:solidFill>
                  <a:srgbClr val="ECECF1"/>
                </a:solidFill>
                <a:effectLst/>
                <a:latin typeface="Söhne"/>
              </a:rPr>
              <a:t>Including things from image and speech recognition to natural language processing and more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0" i="0" dirty="0">
              <a:solidFill>
                <a:srgbClr val="ECECF1"/>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i="0" dirty="0">
                <a:solidFill>
                  <a:srgbClr val="ECECF1"/>
                </a:solidFill>
                <a:effectLst/>
                <a:latin typeface="Söhne"/>
              </a:rPr>
              <a:t>At its core, TensorFlow operates on the concept of tensors, which are multi-dimensional arrays.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i="0" dirty="0">
                <a:solidFill>
                  <a:srgbClr val="ECECF1"/>
                </a:solidFill>
                <a:effectLst/>
                <a:latin typeface="Söhne"/>
              </a:rPr>
              <a:t>Well, Imagine these tensors are flowing through a computational graph, and each mathematical operation is a station,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i="0" dirty="0">
                <a:solidFill>
                  <a:srgbClr val="ECECF1"/>
                </a:solidFill>
                <a:effectLst/>
                <a:latin typeface="Söhne"/>
              </a:rPr>
              <a:t>all the connections between them form a path</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i="0" dirty="0">
                <a:solidFill>
                  <a:srgbClr val="ECECF1"/>
                </a:solidFill>
                <a:effectLst/>
                <a:latin typeface="Söhne"/>
              </a:rPr>
              <a:t>These paths create a graph that represent the sequence of operations the model needs to do to transform the data and make predictions.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i="0" dirty="0">
                <a:solidFill>
                  <a:srgbClr val="ECECF1"/>
                </a:solidFill>
                <a:effectLst/>
                <a:latin typeface="Söhne"/>
              </a:rPr>
              <a:t>This is the neural network.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0" i="0" dirty="0">
              <a:solidFill>
                <a:srgbClr val="ECECF1"/>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i="0" dirty="0">
                <a:solidFill>
                  <a:srgbClr val="ECECF1"/>
                </a:solidFill>
                <a:effectLst/>
                <a:latin typeface="Söhne"/>
              </a:rPr>
              <a:t>And This is extremely useful for ml because </a:t>
            </a:r>
            <a:r>
              <a:rPr lang="en-US" sz="800" b="0" i="0" dirty="0">
                <a:effectLst/>
                <a:latin typeface="Söhne"/>
              </a:rPr>
              <a:t>it allows for the creation of really intricate models that can process and transform data in a methodical way.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i="0" dirty="0">
                <a:effectLst/>
                <a:latin typeface="Söhne"/>
              </a:rPr>
              <a:t>This graph ensures that these data transformations are well-organized,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i="0" dirty="0">
                <a:effectLst/>
                <a:latin typeface="Söhne"/>
              </a:rPr>
              <a:t>Which in turn makes it easier to understand, modify, and even optimize the model.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0" i="0" dirty="0">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i="0" dirty="0">
                <a:solidFill>
                  <a:srgbClr val="ECECF1"/>
                </a:solidFill>
                <a:effectLst/>
                <a:latin typeface="Söhne"/>
              </a:rPr>
              <a:t>And because of these features,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i="0" dirty="0">
                <a:solidFill>
                  <a:srgbClr val="ECECF1"/>
                </a:solidFill>
                <a:effectLst/>
                <a:latin typeface="Söhne"/>
              </a:rPr>
              <a:t>It can be used to build models that can identify objects in images,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i="0" dirty="0">
                <a:solidFill>
                  <a:srgbClr val="ECECF1"/>
                </a:solidFill>
                <a:effectLst/>
                <a:latin typeface="Söhne"/>
              </a:rPr>
              <a:t>train models to understand and interpret spoken language,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i="0" dirty="0">
                <a:solidFill>
                  <a:srgbClr val="ECECF1"/>
                </a:solidFill>
                <a:effectLst/>
                <a:latin typeface="Söhne"/>
              </a:rPr>
              <a:t>And even In the development of autonomous vehicles to help vehicles recognize and respond to their surroundings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0" i="0" dirty="0">
              <a:solidFill>
                <a:srgbClr val="ECECF1"/>
              </a:solidFill>
              <a:effectLst/>
              <a:latin typeface="Söhne"/>
            </a:endParaRPr>
          </a:p>
          <a:p>
            <a:endParaRPr lang="en-US" sz="800" dirty="0"/>
          </a:p>
        </p:txBody>
      </p:sp>
      <p:sp>
        <p:nvSpPr>
          <p:cNvPr id="4" name="Slide Number Placeholder 3"/>
          <p:cNvSpPr>
            <a:spLocks noGrp="1"/>
          </p:cNvSpPr>
          <p:nvPr>
            <p:ph type="sldNum" sz="quarter" idx="5"/>
          </p:nvPr>
        </p:nvSpPr>
        <p:spPr/>
        <p:txBody>
          <a:bodyPr/>
          <a:lstStyle/>
          <a:p>
            <a:fld id="{3F31FF5D-4A28-493A-B864-3BB919B6F05A}" type="slidenum">
              <a:rPr lang="en-US" smtClean="0"/>
              <a:t>10</a:t>
            </a:fld>
            <a:endParaRPr lang="en-US"/>
          </a:p>
        </p:txBody>
      </p:sp>
    </p:spTree>
    <p:extLst>
      <p:ext uri="{BB962C8B-B14F-4D97-AF65-F5344CB8AC3E}">
        <p14:creationId xmlns:p14="http://schemas.microsoft.com/office/powerpoint/2010/main" val="1125813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00" dirty="0"/>
              <a:t> </a:t>
            </a:r>
            <a:r>
              <a:rPr lang="en-US" sz="800" dirty="0" err="1"/>
              <a:t>cSlide</a:t>
            </a:r>
            <a:r>
              <a:rPr lang="en-US" sz="800" dirty="0"/>
              <a:t> 8: Future Trends in AI</a:t>
            </a:r>
          </a:p>
          <a:p>
            <a:r>
              <a:rPr lang="en-US" sz="800" dirty="0"/>
              <a:t>- Explore emerging trends and technologies in AI for scanning</a:t>
            </a:r>
          </a:p>
          <a:p>
            <a:r>
              <a:rPr lang="en-US" sz="800" dirty="0"/>
              <a:t>- Lots of research in this area currently</a:t>
            </a:r>
          </a:p>
          <a:p>
            <a:r>
              <a:rPr lang="en-US" sz="800" dirty="0"/>
              <a:t>	-- Vulnerability Exploitation Using Reinforcement Learning (</a:t>
            </a:r>
            <a:r>
              <a:rPr lang="en-US" sz="800" dirty="0" err="1"/>
              <a:t>anas</a:t>
            </a:r>
            <a:r>
              <a:rPr lang="en-US" sz="800" dirty="0"/>
              <a:t> </a:t>
            </a:r>
            <a:r>
              <a:rPr lang="en-US" sz="800" dirty="0" err="1"/>
              <a:t>almajali</a:t>
            </a:r>
            <a:r>
              <a:rPr lang="en-US" sz="800" dirty="0"/>
              <a:t>, et al)</a:t>
            </a:r>
          </a:p>
          <a:p>
            <a:r>
              <a:rPr lang="en-US" sz="800" dirty="0"/>
              <a:t>	-- Maeda and Mimura [11] </a:t>
            </a:r>
          </a:p>
          <a:p>
            <a:r>
              <a:rPr lang="en-US" sz="800" dirty="0"/>
              <a:t>	-- Hu et al. [14] </a:t>
            </a:r>
          </a:p>
          <a:p>
            <a:r>
              <a:rPr lang="en-US" sz="800" dirty="0"/>
              <a:t>- Discuss how AI is evolving and its potential impact on the future of vulnerability assessment</a:t>
            </a:r>
          </a:p>
          <a:p>
            <a:r>
              <a:rPr lang="en-US" sz="800" dirty="0"/>
              <a:t>- Addressing potential challenges and ethical concerns in AI-enhanced exploitation</a:t>
            </a:r>
          </a:p>
          <a:p>
            <a:r>
              <a:rPr lang="en-US" sz="800" dirty="0"/>
              <a:t> ======================</a:t>
            </a:r>
          </a:p>
          <a:p>
            <a:endParaRPr lang="en-US" sz="800" dirty="0"/>
          </a:p>
          <a:p>
            <a:r>
              <a:rPr lang="en-US" sz="800" dirty="0"/>
              <a:t>So while the </a:t>
            </a:r>
            <a:r>
              <a:rPr lang="en-US" sz="800" b="0" i="0" dirty="0">
                <a:solidFill>
                  <a:srgbClr val="ECECF1"/>
                </a:solidFill>
                <a:effectLst/>
                <a:latin typeface="Söhne"/>
              </a:rPr>
              <a:t>current capabilities of AI are obviously impressive,</a:t>
            </a:r>
          </a:p>
          <a:p>
            <a:r>
              <a:rPr lang="en-US" sz="800" b="0" i="0" dirty="0">
                <a:solidFill>
                  <a:srgbClr val="ECECF1"/>
                </a:solidFill>
                <a:effectLst/>
                <a:latin typeface="Söhne"/>
              </a:rPr>
              <a:t>What about the future?</a:t>
            </a:r>
          </a:p>
          <a:p>
            <a:endParaRPr lang="en-US" sz="800" b="0" i="0" dirty="0">
              <a:solidFill>
                <a:srgbClr val="ECECF1"/>
              </a:solidFill>
              <a:effectLst/>
              <a:latin typeface="Söhne"/>
            </a:endParaRPr>
          </a:p>
          <a:p>
            <a:r>
              <a:rPr lang="en-US" sz="800" b="0" i="0" dirty="0">
                <a:solidFill>
                  <a:srgbClr val="ECECF1"/>
                </a:solidFill>
                <a:effectLst/>
                <a:latin typeface="Söhne"/>
              </a:rPr>
              <a:t>Well the good news is there lot of research currently going on and it feels like there are </a:t>
            </a:r>
          </a:p>
          <a:p>
            <a:r>
              <a:rPr lang="en-US" sz="800" b="0" i="0" dirty="0">
                <a:solidFill>
                  <a:srgbClr val="ECECF1"/>
                </a:solidFill>
                <a:effectLst/>
                <a:latin typeface="Söhne"/>
              </a:rPr>
              <a:t>advancements and breakthroughs in ai every day. </a:t>
            </a:r>
          </a:p>
          <a:p>
            <a:endParaRPr lang="en-US" sz="800" b="0" i="0" dirty="0">
              <a:solidFill>
                <a:srgbClr val="ECECF1"/>
              </a:solidFill>
              <a:effectLst/>
              <a:latin typeface="Söhne"/>
            </a:endParaRPr>
          </a:p>
          <a:p>
            <a:r>
              <a:rPr lang="en-US" sz="800" b="0" i="0" dirty="0">
                <a:solidFill>
                  <a:srgbClr val="ECECF1"/>
                </a:solidFill>
                <a:effectLst/>
                <a:latin typeface="Söhne"/>
              </a:rPr>
              <a:t>For example, Anas </a:t>
            </a:r>
            <a:r>
              <a:rPr lang="en-US" sz="800" b="0" i="0" dirty="0" err="1">
                <a:solidFill>
                  <a:srgbClr val="ECECF1"/>
                </a:solidFill>
                <a:effectLst/>
                <a:latin typeface="Söhne"/>
              </a:rPr>
              <a:t>Almajali</a:t>
            </a:r>
            <a:r>
              <a:rPr lang="en-US" sz="800" b="0" i="0" dirty="0">
                <a:solidFill>
                  <a:srgbClr val="ECECF1"/>
                </a:solidFill>
                <a:effectLst/>
                <a:latin typeface="Söhne"/>
              </a:rPr>
              <a:t> and their colleagues recently explored the use of Reinforcement Learning (RL) in this exploitation phase. </a:t>
            </a:r>
          </a:p>
          <a:p>
            <a:r>
              <a:rPr lang="en-US" sz="800" b="0" i="0" dirty="0">
                <a:solidFill>
                  <a:srgbClr val="ECECF1"/>
                </a:solidFill>
                <a:effectLst/>
                <a:latin typeface="Söhne"/>
              </a:rPr>
              <a:t>And of course there are already various tools already that automate exploitation, </a:t>
            </a:r>
          </a:p>
          <a:p>
            <a:r>
              <a:rPr lang="en-US" sz="800" b="0" i="0" dirty="0">
                <a:solidFill>
                  <a:srgbClr val="ECECF1"/>
                </a:solidFill>
                <a:effectLst/>
                <a:latin typeface="Söhne"/>
              </a:rPr>
              <a:t>many of these are resource-intensive and lack customization options. </a:t>
            </a:r>
          </a:p>
          <a:p>
            <a:endParaRPr lang="en-US" sz="800" b="0" i="0" dirty="0">
              <a:solidFill>
                <a:srgbClr val="ECECF1"/>
              </a:solidFill>
              <a:effectLst/>
              <a:latin typeface="Söhne"/>
            </a:endParaRPr>
          </a:p>
          <a:p>
            <a:r>
              <a:rPr lang="en-US" sz="800" b="0" i="0" dirty="0">
                <a:solidFill>
                  <a:srgbClr val="ECECF1"/>
                </a:solidFill>
                <a:effectLst/>
                <a:latin typeface="Söhne"/>
              </a:rPr>
              <a:t>So these researchers approach involved creating an RL agent that is trained to exploit a specific vulnerability by using Metasploit payload library. </a:t>
            </a:r>
          </a:p>
          <a:p>
            <a:r>
              <a:rPr lang="en-US" sz="800" b="0" i="0" dirty="0">
                <a:solidFill>
                  <a:srgbClr val="ECECF1"/>
                </a:solidFill>
                <a:effectLst/>
                <a:latin typeface="Söhne"/>
              </a:rPr>
              <a:t>And remember since it’s a RL model, it gets rewards or penalties based on the outcome of these actions</a:t>
            </a:r>
          </a:p>
          <a:p>
            <a:r>
              <a:rPr lang="en-US" sz="800" b="0" i="0" dirty="0">
                <a:solidFill>
                  <a:srgbClr val="ECECF1"/>
                </a:solidFill>
                <a:effectLst/>
                <a:latin typeface="Söhne"/>
              </a:rPr>
              <a:t>Then, after completing training, it stores this payload information and the corresponding reward values in a </a:t>
            </a:r>
            <a:r>
              <a:rPr lang="en-US" sz="800" b="0" i="0" dirty="0" err="1">
                <a:solidFill>
                  <a:srgbClr val="ECECF1"/>
                </a:solidFill>
                <a:effectLst/>
                <a:latin typeface="Söhne"/>
              </a:rPr>
              <a:t>QTable</a:t>
            </a:r>
            <a:r>
              <a:rPr lang="en-US" sz="800" b="0" i="0" dirty="0">
                <a:solidFill>
                  <a:srgbClr val="ECECF1"/>
                </a:solidFill>
                <a:effectLst/>
                <a:latin typeface="Söhne"/>
              </a:rPr>
              <a:t>. </a:t>
            </a:r>
          </a:p>
          <a:p>
            <a:r>
              <a:rPr lang="en-US" sz="800" b="0" i="0" dirty="0">
                <a:solidFill>
                  <a:srgbClr val="ECECF1"/>
                </a:solidFill>
                <a:effectLst/>
                <a:latin typeface="Söhne"/>
              </a:rPr>
              <a:t>So that When its faced with a specific state (or combination of a target operating system and vulnerability) in the future, </a:t>
            </a:r>
          </a:p>
          <a:p>
            <a:r>
              <a:rPr lang="en-US" sz="800" b="0" i="0" dirty="0">
                <a:solidFill>
                  <a:srgbClr val="ECECF1"/>
                </a:solidFill>
                <a:effectLst/>
                <a:latin typeface="Söhne"/>
              </a:rPr>
              <a:t>the agent can consult its Q-Table to determine the most appropriate payload for exploitation.</a:t>
            </a:r>
          </a:p>
          <a:p>
            <a:endParaRPr lang="en-US" sz="800" b="0" i="0" dirty="0">
              <a:solidFill>
                <a:srgbClr val="ECECF1"/>
              </a:solidFill>
              <a:effectLst/>
              <a:latin typeface="Söhne"/>
            </a:endParaRPr>
          </a:p>
          <a:p>
            <a:r>
              <a:rPr lang="en-US" sz="800" b="0" i="0" dirty="0">
                <a:solidFill>
                  <a:srgbClr val="ECECF1"/>
                </a:solidFill>
                <a:effectLst/>
                <a:latin typeface="Söhne"/>
              </a:rPr>
              <a:t>This research is groundbreaking compared to current methods because of its approach</a:t>
            </a:r>
          </a:p>
          <a:p>
            <a:r>
              <a:rPr lang="en-US" sz="800" b="0" i="0" dirty="0">
                <a:solidFill>
                  <a:srgbClr val="ECECF1"/>
                </a:solidFill>
                <a:effectLst/>
                <a:latin typeface="Söhne"/>
              </a:rPr>
              <a:t>While traditional methods exist for automated </a:t>
            </a:r>
            <a:r>
              <a:rPr lang="en-US" sz="800" b="0" i="0" dirty="0" err="1">
                <a:solidFill>
                  <a:srgbClr val="ECECF1"/>
                </a:solidFill>
                <a:effectLst/>
                <a:latin typeface="Söhne"/>
              </a:rPr>
              <a:t>pentesting</a:t>
            </a:r>
            <a:r>
              <a:rPr lang="en-US" sz="800" b="0" i="0" dirty="0">
                <a:solidFill>
                  <a:srgbClr val="ECECF1"/>
                </a:solidFill>
                <a:effectLst/>
                <a:latin typeface="Söhne"/>
              </a:rPr>
              <a:t>, they often rely on brute-force techniques to try every possible payload. </a:t>
            </a:r>
          </a:p>
          <a:p>
            <a:r>
              <a:rPr lang="en-US" sz="800" b="0" i="0" dirty="0">
                <a:solidFill>
                  <a:srgbClr val="ECECF1"/>
                </a:solidFill>
                <a:effectLst/>
                <a:latin typeface="Söhne"/>
              </a:rPr>
              <a:t>Whereas This RL-based agent learns from interactions with the environment,</a:t>
            </a:r>
          </a:p>
          <a:p>
            <a:r>
              <a:rPr lang="en-US" sz="800" b="0" i="0" dirty="0">
                <a:solidFill>
                  <a:srgbClr val="ECECF1"/>
                </a:solidFill>
                <a:effectLst/>
                <a:latin typeface="Söhne"/>
              </a:rPr>
              <a:t>by prioritizes actions that lead to high rewards </a:t>
            </a:r>
            <a:r>
              <a:rPr lang="en-US" sz="800" b="0" i="1" dirty="0">
                <a:solidFill>
                  <a:srgbClr val="ECECF1"/>
                </a:solidFill>
                <a:effectLst/>
                <a:latin typeface="Söhne"/>
              </a:rPr>
              <a:t>and</a:t>
            </a:r>
            <a:r>
              <a:rPr lang="en-US" sz="800" b="0" i="0" dirty="0">
                <a:solidFill>
                  <a:srgbClr val="ECECF1"/>
                </a:solidFill>
                <a:effectLst/>
                <a:latin typeface="Söhne"/>
              </a:rPr>
              <a:t> avoiding those with low rewards. </a:t>
            </a:r>
          </a:p>
          <a:p>
            <a:r>
              <a:rPr lang="en-US" sz="800" b="0" i="0" dirty="0">
                <a:solidFill>
                  <a:srgbClr val="ECECF1"/>
                </a:solidFill>
                <a:effectLst/>
                <a:latin typeface="Söhne"/>
              </a:rPr>
              <a:t>Essentially its bridges that gap between automating and learning</a:t>
            </a:r>
          </a:p>
          <a:p>
            <a:endParaRPr lang="en-US" sz="800" b="0" i="0" dirty="0">
              <a:solidFill>
                <a:srgbClr val="ECECF1"/>
              </a:solidFill>
              <a:effectLst/>
              <a:latin typeface="Söhne"/>
            </a:endParaRPr>
          </a:p>
          <a:p>
            <a:r>
              <a:rPr lang="en-US" sz="800" b="0" i="0" dirty="0">
                <a:solidFill>
                  <a:srgbClr val="ECECF1"/>
                </a:solidFill>
                <a:effectLst/>
                <a:latin typeface="Söhne"/>
              </a:rPr>
              <a:t>Also, This research emphasizes the pre-exploitation stages, where the agent is trained to select the most appropriate payload </a:t>
            </a:r>
            <a:r>
              <a:rPr lang="en-US" sz="800" b="0" i="1" dirty="0">
                <a:solidFill>
                  <a:srgbClr val="ECECF1"/>
                </a:solidFill>
                <a:effectLst/>
                <a:latin typeface="Söhne"/>
              </a:rPr>
              <a:t>before</a:t>
            </a:r>
            <a:r>
              <a:rPr lang="en-US" sz="800" b="0" i="0" dirty="0">
                <a:solidFill>
                  <a:srgbClr val="ECECF1"/>
                </a:solidFill>
                <a:effectLst/>
                <a:latin typeface="Söhne"/>
              </a:rPr>
              <a:t> attempting an attack. </a:t>
            </a:r>
          </a:p>
          <a:p>
            <a:r>
              <a:rPr lang="en-US" sz="800" b="0" i="0" dirty="0">
                <a:solidFill>
                  <a:srgbClr val="ECECF1"/>
                </a:solidFill>
                <a:effectLst/>
                <a:latin typeface="Söhne"/>
              </a:rPr>
              <a:t>This is a departure from many of the existing approaches that focus on post-exploitation or optimizing attack paths. </a:t>
            </a:r>
          </a:p>
          <a:p>
            <a:r>
              <a:rPr lang="en-US" sz="800" b="0" i="0" dirty="0">
                <a:solidFill>
                  <a:srgbClr val="ECECF1"/>
                </a:solidFill>
                <a:effectLst/>
                <a:latin typeface="Söhne"/>
              </a:rPr>
              <a:t>Essentially By automating the selection of exploitation payloads, </a:t>
            </a:r>
          </a:p>
          <a:p>
            <a:r>
              <a:rPr lang="en-US" sz="800" b="0" i="0" dirty="0">
                <a:solidFill>
                  <a:srgbClr val="ECECF1"/>
                </a:solidFill>
                <a:effectLst/>
                <a:latin typeface="Söhne"/>
              </a:rPr>
              <a:t>the research addresses the challenge of verifying whether a vulnerability is exploitable </a:t>
            </a:r>
            <a:r>
              <a:rPr lang="en-US" sz="800" b="0" i="1" dirty="0">
                <a:solidFill>
                  <a:srgbClr val="ECECF1"/>
                </a:solidFill>
                <a:effectLst/>
                <a:latin typeface="Söhne"/>
              </a:rPr>
              <a:t>before it even begins</a:t>
            </a:r>
            <a:r>
              <a:rPr lang="en-US" sz="800" b="0" i="0" dirty="0">
                <a:solidFill>
                  <a:srgbClr val="ECECF1"/>
                </a:solidFill>
                <a:effectLst/>
                <a:latin typeface="Söhne"/>
              </a:rPr>
              <a:t> attempting an attack.</a:t>
            </a:r>
          </a:p>
          <a:p>
            <a:endParaRPr lang="en-US" sz="800" b="0" i="0" dirty="0">
              <a:solidFill>
                <a:srgbClr val="ECECF1"/>
              </a:solidFill>
              <a:effectLst/>
              <a:latin typeface="Söhne"/>
            </a:endParaRPr>
          </a:p>
          <a:p>
            <a:r>
              <a:rPr lang="en-US" sz="800" b="0" i="0" dirty="0">
                <a:solidFill>
                  <a:srgbClr val="ECECF1"/>
                </a:solidFill>
                <a:effectLst/>
                <a:latin typeface="Söhne"/>
              </a:rPr>
              <a:t>This work is a great example of why I am discussing </a:t>
            </a:r>
            <a:r>
              <a:rPr lang="en-US" sz="800" b="0" i="0" dirty="0" err="1">
                <a:solidFill>
                  <a:srgbClr val="ECECF1"/>
                </a:solidFill>
                <a:effectLst/>
                <a:latin typeface="Söhne"/>
              </a:rPr>
              <a:t>metsploit</a:t>
            </a:r>
            <a:r>
              <a:rPr lang="en-US" sz="800" b="0" i="0" dirty="0">
                <a:solidFill>
                  <a:srgbClr val="ECECF1"/>
                </a:solidFill>
                <a:effectLst/>
                <a:latin typeface="Söhne"/>
              </a:rPr>
              <a:t> as a manual-</a:t>
            </a:r>
            <a:r>
              <a:rPr lang="en-US" sz="800" b="0" i="0" dirty="0" err="1">
                <a:solidFill>
                  <a:srgbClr val="ECECF1"/>
                </a:solidFill>
                <a:effectLst/>
                <a:latin typeface="Söhne"/>
              </a:rPr>
              <a:t>ish</a:t>
            </a:r>
            <a:r>
              <a:rPr lang="en-US" sz="800" b="0" i="0" dirty="0">
                <a:solidFill>
                  <a:srgbClr val="ECECF1"/>
                </a:solidFill>
                <a:effectLst/>
                <a:latin typeface="Söhne"/>
              </a:rPr>
              <a:t> method</a:t>
            </a:r>
          </a:p>
          <a:p>
            <a:r>
              <a:rPr lang="en-US" sz="800" b="0" i="0" dirty="0">
                <a:solidFill>
                  <a:srgbClr val="ECECF1"/>
                </a:solidFill>
                <a:effectLst/>
                <a:latin typeface="Söhne"/>
              </a:rPr>
              <a:t>Because it really shows how introducing ML into an already powerful automated tool can begin to introduce real artificial intelligence into the field of </a:t>
            </a:r>
            <a:r>
              <a:rPr lang="en-US" sz="800" b="0" i="0" dirty="0" err="1">
                <a:solidFill>
                  <a:srgbClr val="ECECF1"/>
                </a:solidFill>
                <a:effectLst/>
                <a:latin typeface="Söhne"/>
              </a:rPr>
              <a:t>pentesting</a:t>
            </a:r>
            <a:endParaRPr lang="en-US" sz="800" b="0" i="0" dirty="0">
              <a:solidFill>
                <a:srgbClr val="ECECF1"/>
              </a:solidFill>
              <a:effectLst/>
              <a:latin typeface="Söhne"/>
            </a:endParaRPr>
          </a:p>
          <a:p>
            <a:r>
              <a:rPr lang="en-US" sz="800" b="0" i="0" dirty="0">
                <a:solidFill>
                  <a:srgbClr val="ECECF1"/>
                </a:solidFill>
                <a:effectLst/>
                <a:latin typeface="Söhne"/>
              </a:rPr>
              <a:t>However, this work is still very new and the authors emphasize the need to continue exploring, </a:t>
            </a:r>
          </a:p>
          <a:p>
            <a:r>
              <a:rPr lang="en-US" sz="800" b="0" i="0" dirty="0">
                <a:solidFill>
                  <a:srgbClr val="ECECF1"/>
                </a:solidFill>
                <a:effectLst/>
                <a:latin typeface="Söhne"/>
              </a:rPr>
              <a:t>Particularly by building an agent capable that incorporates Common Weakness Enumeration (CWE) for a more nuanced approach. </a:t>
            </a:r>
          </a:p>
          <a:p>
            <a:r>
              <a:rPr lang="en-US" sz="800" b="0" i="0" dirty="0">
                <a:solidFill>
                  <a:srgbClr val="ECECF1"/>
                </a:solidFill>
                <a:effectLst/>
                <a:latin typeface="Söhne"/>
              </a:rPr>
              <a:t>And They also propose replacing the Q-Table with neural networks for increased complexity and capability.</a:t>
            </a:r>
          </a:p>
          <a:p>
            <a:endParaRPr lang="en-US" sz="800" b="0" i="0" dirty="0">
              <a:solidFill>
                <a:srgbClr val="ECECF1"/>
              </a:solidFill>
              <a:effectLst/>
              <a:latin typeface="Söhne"/>
            </a:endParaRPr>
          </a:p>
        </p:txBody>
      </p:sp>
      <p:sp>
        <p:nvSpPr>
          <p:cNvPr id="4" name="Slide Number Placeholder 3"/>
          <p:cNvSpPr>
            <a:spLocks noGrp="1"/>
          </p:cNvSpPr>
          <p:nvPr>
            <p:ph type="sldNum" sz="quarter" idx="5"/>
          </p:nvPr>
        </p:nvSpPr>
        <p:spPr/>
        <p:txBody>
          <a:bodyPr/>
          <a:lstStyle/>
          <a:p>
            <a:fld id="{3F31FF5D-4A28-493A-B864-3BB919B6F05A}" type="slidenum">
              <a:rPr lang="en-US" smtClean="0"/>
              <a:t>11</a:t>
            </a:fld>
            <a:endParaRPr lang="en-US"/>
          </a:p>
        </p:txBody>
      </p:sp>
    </p:spTree>
    <p:extLst>
      <p:ext uri="{BB962C8B-B14F-4D97-AF65-F5344CB8AC3E}">
        <p14:creationId xmlns:p14="http://schemas.microsoft.com/office/powerpoint/2010/main" val="6489545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The question I want to </a:t>
            </a:r>
            <a:r>
              <a:rPr lang="en-US" dirty="0" err="1"/>
              <a:t>exploreing</a:t>
            </a:r>
            <a:r>
              <a:rPr lang="en-US" dirty="0"/>
              <a:t> this lecture is: </a:t>
            </a:r>
          </a:p>
          <a:p>
            <a:endParaRPr lang="en-US" dirty="0"/>
          </a:p>
          <a:p>
            <a:r>
              <a:rPr lang="en-US" dirty="0"/>
              <a:t>Considering the unpredictable nature of evolving cyber threats, how can AI models be trained to handle novel and unexpected attack scenarios effectively?“</a:t>
            </a:r>
          </a:p>
          <a:p>
            <a:endParaRPr lang="en-US" dirty="0"/>
          </a:p>
          <a:p>
            <a:r>
              <a:rPr lang="en-US" b="0" i="0" dirty="0">
                <a:solidFill>
                  <a:srgbClr val="ECECF1"/>
                </a:solidFill>
                <a:effectLst/>
                <a:latin typeface="Söhne"/>
              </a:rPr>
              <a:t>As we all know, the world of cybersecurity is in a constant state of flux.</a:t>
            </a:r>
          </a:p>
          <a:p>
            <a:r>
              <a:rPr lang="en-US" b="0" i="0" dirty="0">
                <a:solidFill>
                  <a:srgbClr val="ECECF1"/>
                </a:solidFill>
                <a:effectLst/>
                <a:latin typeface="Söhne"/>
              </a:rPr>
              <a:t>New threats emerge, tactics evolve, and attackers continually find inventive ways to breach defenses. </a:t>
            </a:r>
          </a:p>
          <a:p>
            <a:endParaRPr lang="en-US" b="0" i="0" dirty="0">
              <a:solidFill>
                <a:srgbClr val="ECECF1"/>
              </a:solidFill>
              <a:effectLst/>
              <a:latin typeface="Söhne"/>
            </a:endParaRPr>
          </a:p>
          <a:p>
            <a:r>
              <a:rPr lang="en-US" b="0" i="0" dirty="0">
                <a:solidFill>
                  <a:srgbClr val="ECECF1"/>
                </a:solidFill>
                <a:effectLst/>
                <a:latin typeface="Söhne"/>
              </a:rPr>
              <a:t>So, In this dynamic environment, how can we equip artificial intelligence to adapt to unforeseen challenges?</a:t>
            </a:r>
          </a:p>
          <a:p>
            <a:endParaRPr lang="en-US" b="0" i="0" dirty="0">
              <a:solidFill>
                <a:srgbClr val="ECECF1"/>
              </a:solidFill>
              <a:effectLst/>
              <a:latin typeface="Söhne"/>
            </a:endParaRPr>
          </a:p>
          <a:p>
            <a:r>
              <a:rPr lang="en-US" dirty="0"/>
              <a:t>This question is important </a:t>
            </a:r>
            <a:r>
              <a:rPr lang="en-US" b="0" i="0" dirty="0">
                <a:solidFill>
                  <a:srgbClr val="ECECF1"/>
                </a:solidFill>
                <a:effectLst/>
                <a:latin typeface="Söhne"/>
              </a:rPr>
              <a:t>for </a:t>
            </a:r>
            <a:r>
              <a:rPr lang="en-US" b="0" i="0" dirty="0" err="1">
                <a:solidFill>
                  <a:srgbClr val="ECECF1"/>
                </a:solidFill>
                <a:effectLst/>
                <a:latin typeface="Söhne"/>
              </a:rPr>
              <a:t>pentesting</a:t>
            </a:r>
            <a:endParaRPr lang="en-US" b="0" i="0" dirty="0">
              <a:solidFill>
                <a:srgbClr val="ECECF1"/>
              </a:solidFill>
              <a:effectLst/>
              <a:latin typeface="Söhne"/>
            </a:endParaRPr>
          </a:p>
          <a:p>
            <a:r>
              <a:rPr lang="en-US" b="0" i="0" dirty="0">
                <a:solidFill>
                  <a:srgbClr val="ECECF1"/>
                </a:solidFill>
                <a:effectLst/>
                <a:latin typeface="Söhne"/>
              </a:rPr>
              <a:t>Because, the efficacy of a penetration test lies in its ability to mimic real-world threats. </a:t>
            </a:r>
          </a:p>
          <a:p>
            <a:r>
              <a:rPr lang="en-US" b="0" i="0" dirty="0">
                <a:solidFill>
                  <a:srgbClr val="ECECF1"/>
                </a:solidFill>
                <a:effectLst/>
                <a:latin typeface="Söhne"/>
              </a:rPr>
              <a:t>So its important that AI can recognize and simulate these novel attack patterns</a:t>
            </a:r>
          </a:p>
          <a:p>
            <a:endParaRPr lang="en-US" b="0" i="0" dirty="0">
              <a:solidFill>
                <a:srgbClr val="ECECF1"/>
              </a:solidFill>
              <a:effectLst/>
              <a:latin typeface="Söhne"/>
            </a:endParaRPr>
          </a:p>
          <a:p>
            <a:r>
              <a:rPr lang="en-US" dirty="0"/>
              <a:t>But while traditional cyber threats often follow patterns that can be recognized and mitigated, </a:t>
            </a:r>
          </a:p>
          <a:p>
            <a:r>
              <a:rPr lang="en-US" dirty="0"/>
              <a:t>Consider an instance when an attack deviates from known patterns, introducing a completely unprecedented approach.</a:t>
            </a:r>
          </a:p>
          <a:p>
            <a:r>
              <a:rPr lang="en-US" dirty="0"/>
              <a:t>This could be a new exploitation technique, social engineering tactic, or just an inventive method of evading detection.</a:t>
            </a:r>
          </a:p>
          <a:p>
            <a:endParaRPr lang="en-US" dirty="0"/>
          </a:p>
          <a:p>
            <a:r>
              <a:rPr lang="en-US" dirty="0"/>
              <a:t>the real danger lies in the unknown, right? – the new and unexpected attacks that may not conform to familiar patterns. </a:t>
            </a:r>
          </a:p>
          <a:p>
            <a:r>
              <a:rPr lang="en-US" dirty="0"/>
              <a:t>so what happens when </a:t>
            </a:r>
            <a:r>
              <a:rPr lang="en-US" b="0" i="0" dirty="0">
                <a:solidFill>
                  <a:srgbClr val="ECECF1"/>
                </a:solidFill>
                <a:effectLst/>
                <a:latin typeface="Söhne"/>
              </a:rPr>
              <a:t>threats diverge from the training data that AI models rely on. </a:t>
            </a:r>
          </a:p>
          <a:p>
            <a:r>
              <a:rPr lang="en-US" b="0" i="0" dirty="0">
                <a:solidFill>
                  <a:srgbClr val="ECECF1"/>
                </a:solidFill>
                <a:effectLst/>
                <a:latin typeface="Söhne"/>
              </a:rPr>
              <a:t>We know that Training data typically captures historical threats and known attack patterns. </a:t>
            </a:r>
          </a:p>
          <a:p>
            <a:r>
              <a:rPr lang="en-US" b="0" i="0" dirty="0">
                <a:solidFill>
                  <a:srgbClr val="ECECF1"/>
                </a:solidFill>
                <a:effectLst/>
                <a:latin typeface="Söhne"/>
              </a:rPr>
              <a:t>So What kind of challenges arise if </a:t>
            </a:r>
            <a:r>
              <a:rPr lang="en-US" dirty="0"/>
              <a:t>the patterns AI has learned become outdated? </a:t>
            </a:r>
          </a:p>
          <a:p>
            <a:endParaRPr lang="en-US" dirty="0"/>
          </a:p>
          <a:p>
            <a:r>
              <a:rPr lang="en-US" dirty="0"/>
              <a:t>This creates challenges for pentesters relying on AI to accurately replicate modern attack techniques.</a:t>
            </a:r>
          </a:p>
          <a:p>
            <a:endParaRPr lang="en-US" dirty="0"/>
          </a:p>
          <a:p>
            <a:endParaRPr lang="en-US" b="0" i="0" dirty="0">
              <a:solidFill>
                <a:srgbClr val="ECECF1"/>
              </a:solidFill>
              <a:effectLst/>
              <a:latin typeface="Söhne"/>
            </a:endParaRPr>
          </a:p>
          <a:p>
            <a:r>
              <a:rPr lang="en-US" b="0" i="0" dirty="0">
                <a:solidFill>
                  <a:srgbClr val="ECECF1"/>
                </a:solidFill>
                <a:effectLst/>
                <a:latin typeface="Söhne"/>
              </a:rPr>
              <a:t>So, What kind of patterns should AI focus on to limit these challenges? </a:t>
            </a:r>
          </a:p>
          <a:p>
            <a:r>
              <a:rPr lang="en-US" b="0" i="0" dirty="0">
                <a:solidFill>
                  <a:srgbClr val="ECECF1"/>
                </a:solidFill>
                <a:effectLst/>
                <a:latin typeface="Söhne"/>
              </a:rPr>
              <a:t>Maybe instead of identifying patterns that only represent historical attack techniques,</a:t>
            </a:r>
          </a:p>
          <a:p>
            <a:r>
              <a:rPr lang="en-US" b="0" i="0" dirty="0">
                <a:solidFill>
                  <a:srgbClr val="ECECF1"/>
                </a:solidFill>
                <a:effectLst/>
                <a:latin typeface="Söhne"/>
              </a:rPr>
              <a:t>The agent could also consider emerging trends or variations.</a:t>
            </a:r>
          </a:p>
          <a:p>
            <a:r>
              <a:rPr lang="en-US" b="0" i="0" dirty="0">
                <a:solidFill>
                  <a:srgbClr val="ECECF1"/>
                </a:solidFill>
                <a:effectLst/>
                <a:latin typeface="Söhne"/>
              </a:rPr>
              <a:t> </a:t>
            </a:r>
          </a:p>
          <a:p>
            <a:endParaRPr lang="en-US" b="0" i="0" dirty="0">
              <a:solidFill>
                <a:srgbClr val="ECECF1"/>
              </a:solidFill>
              <a:effectLst/>
              <a:latin typeface="Söhne"/>
            </a:endParaRPr>
          </a:p>
          <a:p>
            <a:r>
              <a:rPr lang="en-US" b="0" i="0" dirty="0">
                <a:solidFill>
                  <a:srgbClr val="ECECF1"/>
                </a:solidFill>
                <a:effectLst/>
                <a:latin typeface="Söhne"/>
              </a:rPr>
              <a:t>If </a:t>
            </a:r>
            <a:r>
              <a:rPr lang="en-US" b="0" i="0" dirty="0" err="1">
                <a:solidFill>
                  <a:srgbClr val="ECECF1"/>
                </a:solidFill>
                <a:effectLst/>
                <a:latin typeface="Söhne"/>
              </a:rPr>
              <a:t>youre</a:t>
            </a:r>
            <a:r>
              <a:rPr lang="en-US" b="0" i="0" dirty="0">
                <a:solidFill>
                  <a:srgbClr val="ECECF1"/>
                </a:solidFill>
                <a:effectLst/>
                <a:latin typeface="Söhne"/>
              </a:rPr>
              <a:t> struggling to answer these questions, I strongly recommend checking out </a:t>
            </a:r>
            <a:r>
              <a:rPr lang="en-US" b="0" i="0" dirty="0" err="1">
                <a:solidFill>
                  <a:srgbClr val="ECECF1"/>
                </a:solidFill>
                <a:effectLst/>
                <a:latin typeface="Söhne"/>
              </a:rPr>
              <a:t>kah</a:t>
            </a:r>
            <a:r>
              <a:rPr lang="en-US" b="0" i="0" dirty="0">
                <a:solidFill>
                  <a:srgbClr val="ECECF1"/>
                </a:solidFill>
                <a:effectLst/>
                <a:latin typeface="Söhne"/>
              </a:rPr>
              <a:t>-gul </a:t>
            </a:r>
          </a:p>
          <a:p>
            <a:r>
              <a:rPr lang="en-US" b="0" i="0" dirty="0">
                <a:solidFill>
                  <a:srgbClr val="ECECF1"/>
                </a:solidFill>
                <a:effectLst/>
                <a:latin typeface="Söhne"/>
              </a:rPr>
              <a:t>There are some great datasets that offer real-world information that AI models use for training. </a:t>
            </a:r>
          </a:p>
          <a:p>
            <a:r>
              <a:rPr lang="en-US" b="0" i="0" dirty="0">
                <a:solidFill>
                  <a:srgbClr val="ECECF1"/>
                </a:solidFill>
                <a:effectLst/>
                <a:latin typeface="Söhne"/>
              </a:rPr>
              <a:t>These datasets can provide a glimpse into the some of the patterns that are currently used to identify cyber threats, </a:t>
            </a:r>
          </a:p>
        </p:txBody>
      </p:sp>
      <p:sp>
        <p:nvSpPr>
          <p:cNvPr id="4" name="Slide Number Placeholder 3"/>
          <p:cNvSpPr>
            <a:spLocks noGrp="1"/>
          </p:cNvSpPr>
          <p:nvPr>
            <p:ph type="sldNum" sz="quarter" idx="5"/>
          </p:nvPr>
        </p:nvSpPr>
        <p:spPr/>
        <p:txBody>
          <a:bodyPr/>
          <a:lstStyle/>
          <a:p>
            <a:fld id="{3F31FF5D-4A28-493A-B864-3BB919B6F05A}" type="slidenum">
              <a:rPr lang="en-US" smtClean="0"/>
              <a:t>12</a:t>
            </a:fld>
            <a:endParaRPr lang="en-US"/>
          </a:p>
        </p:txBody>
      </p:sp>
    </p:spTree>
    <p:extLst>
      <p:ext uri="{BB962C8B-B14F-4D97-AF65-F5344CB8AC3E}">
        <p14:creationId xmlns:p14="http://schemas.microsoft.com/office/powerpoint/2010/main" val="29028461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That’s all I have for the exploitation phase, thank you!</a:t>
            </a:r>
          </a:p>
          <a:p>
            <a:endParaRPr lang="en-US" dirty="0"/>
          </a:p>
        </p:txBody>
      </p:sp>
      <p:sp>
        <p:nvSpPr>
          <p:cNvPr id="4" name="Slide Number Placeholder 3"/>
          <p:cNvSpPr>
            <a:spLocks noGrp="1"/>
          </p:cNvSpPr>
          <p:nvPr>
            <p:ph type="sldNum" sz="quarter" idx="5"/>
          </p:nvPr>
        </p:nvSpPr>
        <p:spPr/>
        <p:txBody>
          <a:bodyPr/>
          <a:lstStyle/>
          <a:p>
            <a:fld id="{3F31FF5D-4A28-493A-B864-3BB919B6F05A}" type="slidenum">
              <a:rPr lang="en-US" smtClean="0"/>
              <a:t>13</a:t>
            </a:fld>
            <a:endParaRPr lang="en-US"/>
          </a:p>
        </p:txBody>
      </p:sp>
    </p:spTree>
    <p:extLst>
      <p:ext uri="{BB962C8B-B14F-4D97-AF65-F5344CB8AC3E}">
        <p14:creationId xmlns:p14="http://schemas.microsoft.com/office/powerpoint/2010/main" val="26215081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Slide 2: Phase 3: Exploitation</a:t>
            </a:r>
          </a:p>
          <a:p>
            <a:r>
              <a:rPr lang="en-US" dirty="0"/>
              <a:t>- Brief overview of past phases: Reconnaissance, Scanning</a:t>
            </a:r>
          </a:p>
          <a:p>
            <a:r>
              <a:rPr lang="en-US" dirty="0"/>
              <a:t>- Definition of phase</a:t>
            </a:r>
          </a:p>
          <a:p>
            <a:r>
              <a:rPr lang="en-US" dirty="0"/>
              <a:t>- Objectives and goals</a:t>
            </a:r>
          </a:p>
          <a:p>
            <a:r>
              <a:rPr lang="en-US" dirty="0"/>
              <a:t>- importance of the Exploitation phase from a </a:t>
            </a:r>
            <a:r>
              <a:rPr lang="en-US" dirty="0" err="1"/>
              <a:t>pentesting</a:t>
            </a:r>
            <a:r>
              <a:rPr lang="en-US" dirty="0"/>
              <a:t> standpoint</a:t>
            </a:r>
          </a:p>
          <a:p>
            <a:r>
              <a:rPr lang="en-US" dirty="0"/>
              <a:t>====================================</a:t>
            </a:r>
          </a:p>
          <a:p>
            <a:pPr algn="l"/>
            <a:r>
              <a:rPr lang="en-US" b="0" i="0" dirty="0">
                <a:solidFill>
                  <a:srgbClr val="FFFFFF"/>
                </a:solidFill>
                <a:effectLst/>
                <a:latin typeface="Söhne"/>
              </a:rPr>
              <a:t>Alright so We started with Reconnaissance, </a:t>
            </a:r>
          </a:p>
          <a:p>
            <a:pPr algn="l"/>
            <a:r>
              <a:rPr lang="en-US" b="0" i="0" dirty="0">
                <a:solidFill>
                  <a:srgbClr val="FFFFFF"/>
                </a:solidFill>
                <a:effectLst/>
                <a:latin typeface="Söhne"/>
              </a:rPr>
              <a:t>where we gathered </a:t>
            </a:r>
            <a:r>
              <a:rPr lang="en-US" b="0" i="0" dirty="0">
                <a:solidFill>
                  <a:srgbClr val="D1D5DB"/>
                </a:solidFill>
                <a:effectLst/>
                <a:latin typeface="Söhne"/>
              </a:rPr>
              <a:t>as much </a:t>
            </a:r>
            <a:r>
              <a:rPr lang="en-US" b="0" i="0" dirty="0">
                <a:solidFill>
                  <a:srgbClr val="FFFFFF"/>
                </a:solidFill>
                <a:effectLst/>
                <a:latin typeface="Söhne"/>
              </a:rPr>
              <a:t>information</a:t>
            </a:r>
            <a:r>
              <a:rPr lang="en-US" b="0" i="0" dirty="0">
                <a:solidFill>
                  <a:srgbClr val="D1D5DB"/>
                </a:solidFill>
                <a:effectLst/>
                <a:latin typeface="Söhne"/>
              </a:rPr>
              <a:t> as possible about the target </a:t>
            </a:r>
          </a:p>
          <a:p>
            <a:pPr algn="l"/>
            <a:r>
              <a:rPr lang="en-US" b="0" i="0" dirty="0">
                <a:solidFill>
                  <a:srgbClr val="D1D5DB"/>
                </a:solidFill>
                <a:effectLst/>
                <a:latin typeface="Söhne"/>
              </a:rPr>
              <a:t>in order to understand things like </a:t>
            </a:r>
          </a:p>
          <a:p>
            <a:pPr algn="l"/>
            <a:r>
              <a:rPr lang="en-US" b="0" i="0" dirty="0">
                <a:solidFill>
                  <a:srgbClr val="D1D5DB"/>
                </a:solidFill>
                <a:effectLst/>
                <a:latin typeface="Söhne"/>
              </a:rPr>
              <a:t>network topology, </a:t>
            </a:r>
          </a:p>
          <a:p>
            <a:pPr algn="l"/>
            <a:r>
              <a:rPr lang="en-US" b="0" i="0" dirty="0">
                <a:solidFill>
                  <a:srgbClr val="D1D5DB"/>
                </a:solidFill>
                <a:effectLst/>
                <a:latin typeface="Söhne"/>
              </a:rPr>
              <a:t>strengths and weaknesses of the system, </a:t>
            </a:r>
          </a:p>
          <a:p>
            <a:pPr algn="l"/>
            <a:r>
              <a:rPr lang="en-US" b="0" i="0" dirty="0">
                <a:solidFill>
                  <a:srgbClr val="D1D5DB"/>
                </a:solidFill>
                <a:effectLst/>
                <a:latin typeface="Söhne"/>
              </a:rPr>
              <a:t>and begin identifying possible entry points for further assessment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FFFFFF"/>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FFFFFF"/>
                </a:solidFill>
                <a:effectLst/>
                <a:latin typeface="Söhne"/>
              </a:rPr>
              <a:t>And then once we have a </a:t>
            </a:r>
            <a:r>
              <a:rPr lang="en-US" i="0" dirty="0"/>
              <a:t>solid understanding of the target,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FFFFFF"/>
                </a:solidFill>
                <a:effectLst/>
                <a:latin typeface="Söhne"/>
              </a:rPr>
              <a:t>we started </a:t>
            </a:r>
            <a:r>
              <a:rPr lang="en-US" i="0" dirty="0"/>
              <a:t>stress-testing </a:t>
            </a:r>
            <a:r>
              <a:rPr lang="en-US" b="0" i="0" dirty="0">
                <a:solidFill>
                  <a:srgbClr val="363C44"/>
                </a:solidFill>
                <a:effectLst/>
                <a:latin typeface="splunk_data_sans"/>
              </a:rPr>
              <a:t>these points to find potential weaknesses during the scanning phase</a:t>
            </a:r>
          </a:p>
          <a:p>
            <a:pPr algn="l"/>
            <a:endParaRPr lang="en-US" b="0" i="0" dirty="0">
              <a:solidFill>
                <a:srgbClr val="FFFFFF"/>
              </a:solidFill>
              <a:effectLst/>
              <a:latin typeface="Söhne"/>
            </a:endParaRPr>
          </a:p>
          <a:p>
            <a:pPr algn="l"/>
            <a:r>
              <a:rPr lang="en-US" b="0" i="0" dirty="0">
                <a:solidFill>
                  <a:srgbClr val="FFFFFF"/>
                </a:solidFill>
                <a:effectLst/>
                <a:latin typeface="Söhne"/>
              </a:rPr>
              <a:t>So, At this point, </a:t>
            </a:r>
            <a:r>
              <a:rPr lang="en-US" b="0" i="0" dirty="0">
                <a:solidFill>
                  <a:srgbClr val="ECECF1"/>
                </a:solidFill>
                <a:effectLst/>
                <a:latin typeface="Söhne"/>
              </a:rPr>
              <a:t>we transition into the Exploit phase, where </a:t>
            </a:r>
          </a:p>
          <a:p>
            <a:pPr algn="l"/>
            <a:r>
              <a:rPr lang="en-US" b="0" i="0" dirty="0">
                <a:solidFill>
                  <a:srgbClr val="ECECF1"/>
                </a:solidFill>
                <a:effectLst/>
                <a:latin typeface="Söhne"/>
              </a:rPr>
              <a:t>our focus shifts to leveraging the vulnerabilities we've uncovered</a:t>
            </a:r>
            <a:endParaRPr lang="en-US" b="0" i="0" dirty="0">
              <a:solidFill>
                <a:srgbClr val="FFFFFF"/>
              </a:solidFill>
              <a:effectLst/>
              <a:latin typeface="Söhne"/>
            </a:endParaRPr>
          </a:p>
          <a:p>
            <a:pPr algn="l"/>
            <a:endParaRPr lang="en-US" b="0" i="0" dirty="0">
              <a:solidFill>
                <a:srgbClr val="FFFFFF"/>
              </a:solidFill>
              <a:effectLst/>
              <a:latin typeface="Söhne"/>
            </a:endParaRPr>
          </a:p>
          <a:p>
            <a:pPr algn="l"/>
            <a:r>
              <a:rPr lang="en-US" b="0" i="0" dirty="0">
                <a:solidFill>
                  <a:srgbClr val="FFFFFF"/>
                </a:solidFill>
                <a:effectLst/>
                <a:latin typeface="Söhne"/>
              </a:rPr>
              <a:t>essentially, it's where we make our move</a:t>
            </a:r>
          </a:p>
          <a:p>
            <a:pPr algn="l"/>
            <a:r>
              <a:rPr lang="en-US" b="0" i="0" dirty="0">
                <a:solidFill>
                  <a:srgbClr val="FFFFFF"/>
                </a:solidFill>
                <a:effectLst/>
                <a:latin typeface="Söhne"/>
              </a:rPr>
              <a:t>to </a:t>
            </a:r>
            <a:r>
              <a:rPr lang="en-US" b="0" i="0" dirty="0">
                <a:solidFill>
                  <a:srgbClr val="3D3B49"/>
                </a:solidFill>
                <a:effectLst/>
                <a:latin typeface="Noto serif" panose="02020600060500020200" pitchFamily="18" charset="0"/>
              </a:rPr>
              <a:t>prove whether a certain vulnerability, found in the previous stage, is exploitable</a:t>
            </a:r>
            <a:endParaRPr lang="en-US" b="0" i="0" dirty="0">
              <a:solidFill>
                <a:srgbClr val="FFFFFF"/>
              </a:solidFill>
              <a:effectLst/>
              <a:latin typeface="Söhne"/>
            </a:endParaRPr>
          </a:p>
          <a:p>
            <a:pPr algn="l"/>
            <a:endParaRPr lang="en-US" b="0" i="0" dirty="0">
              <a:solidFill>
                <a:srgbClr val="FFFFFF"/>
              </a:solidFill>
              <a:effectLst/>
              <a:latin typeface="Söhne"/>
            </a:endParaRPr>
          </a:p>
          <a:p>
            <a:pPr algn="l"/>
            <a:r>
              <a:rPr lang="en-US" b="1" i="0" dirty="0">
                <a:solidFill>
                  <a:srgbClr val="FFFFFF"/>
                </a:solidFill>
                <a:effectLst/>
                <a:latin typeface="Söhne"/>
              </a:rPr>
              <a:t>And some vulnerabilities, such using default passwords, are extremely easy to exploit,  while Others are much more complicated.</a:t>
            </a:r>
          </a:p>
          <a:p>
            <a:pPr algn="l"/>
            <a:r>
              <a:rPr lang="en-US" b="0" i="0" dirty="0">
                <a:solidFill>
                  <a:srgbClr val="FFFFFF"/>
                </a:solidFill>
                <a:effectLst/>
                <a:latin typeface="Söhne"/>
              </a:rPr>
              <a:t>Either way, the motivation throughout this entire phase is to gain that initial foothold in our target environment and access as many restricted areas of the network as we can.</a:t>
            </a:r>
          </a:p>
          <a:p>
            <a:pPr algn="l"/>
            <a:endParaRPr lang="en-US" b="0" i="0" dirty="0">
              <a:solidFill>
                <a:srgbClr val="FFFFFF"/>
              </a:solidFill>
              <a:effectLst/>
              <a:latin typeface="Söhne"/>
            </a:endParaRPr>
          </a:p>
          <a:p>
            <a:pPr algn="l"/>
            <a:r>
              <a:rPr lang="en-US" b="1" i="0" dirty="0">
                <a:solidFill>
                  <a:srgbClr val="FFFFFF"/>
                </a:solidFill>
                <a:effectLst/>
                <a:latin typeface="Söhne"/>
              </a:rPr>
              <a:t>Now when most people hear the term ‘exploit’ in regards to penetration testing, </a:t>
            </a:r>
          </a:p>
          <a:p>
            <a:pPr algn="l"/>
            <a:r>
              <a:rPr lang="en-US" b="1" i="0" dirty="0">
                <a:solidFill>
                  <a:srgbClr val="FFFFFF"/>
                </a:solidFill>
                <a:effectLst/>
                <a:latin typeface="Söhne"/>
              </a:rPr>
              <a:t>One of the first terms that comes to their mind is ‘hacker’</a:t>
            </a:r>
          </a:p>
          <a:p>
            <a:pPr algn="l"/>
            <a:r>
              <a:rPr lang="en-US" b="1" i="0" dirty="0">
                <a:solidFill>
                  <a:srgbClr val="FFFFFF"/>
                </a:solidFill>
                <a:effectLst/>
                <a:latin typeface="Söhne"/>
              </a:rPr>
              <a:t>Which can be confusing because this term is synonymous for both those who write code and those who exploit it</a:t>
            </a:r>
          </a:p>
          <a:p>
            <a:pPr algn="l"/>
            <a:r>
              <a:rPr lang="en-US" b="1" i="0" dirty="0">
                <a:solidFill>
                  <a:srgbClr val="FFFFFF"/>
                </a:solidFill>
                <a:effectLst/>
                <a:latin typeface="Söhne"/>
              </a:rPr>
              <a:t>And, it also tends to have a bit of a negative connotation, but it shouldn’t</a:t>
            </a:r>
          </a:p>
          <a:p>
            <a:pPr algn="l"/>
            <a:endParaRPr lang="en-US" b="1" i="0" dirty="0">
              <a:solidFill>
                <a:srgbClr val="FFFFFF"/>
              </a:solidFill>
              <a:effectLst/>
              <a:latin typeface="Söhne"/>
            </a:endParaRPr>
          </a:p>
          <a:p>
            <a:pPr algn="l"/>
            <a:r>
              <a:rPr lang="en-US" b="1" i="0" dirty="0">
                <a:solidFill>
                  <a:srgbClr val="FFFFFF"/>
                </a:solidFill>
                <a:effectLst/>
                <a:latin typeface="Söhne"/>
              </a:rPr>
              <a:t>Of course there will be people who use hacking techniques to break the law and ethical codes, </a:t>
            </a:r>
          </a:p>
          <a:p>
            <a:pPr algn="l"/>
            <a:r>
              <a:rPr lang="en-US" b="1" i="0" dirty="0">
                <a:solidFill>
                  <a:srgbClr val="FFFFFF"/>
                </a:solidFill>
                <a:effectLst/>
                <a:latin typeface="Söhne"/>
              </a:rPr>
              <a:t>but hacking is more about finding new and inventive ways to solve a problem.</a:t>
            </a:r>
          </a:p>
          <a:p>
            <a:pPr algn="l"/>
            <a:endParaRPr lang="en-US" b="1" i="0" dirty="0">
              <a:solidFill>
                <a:srgbClr val="FFFFFF"/>
              </a:solidFill>
              <a:effectLst/>
              <a:latin typeface="Söhne"/>
            </a:endParaRPr>
          </a:p>
          <a:p>
            <a:pPr algn="l"/>
            <a:r>
              <a:rPr lang="en-US" b="1" i="0" dirty="0">
                <a:solidFill>
                  <a:srgbClr val="FFFFFF"/>
                </a:solidFill>
                <a:effectLst/>
                <a:latin typeface="Söhne"/>
              </a:rPr>
              <a:t>One of my favorite </a:t>
            </a:r>
            <a:r>
              <a:rPr lang="en-US" b="1" i="0" dirty="0" err="1">
                <a:solidFill>
                  <a:srgbClr val="FFFFFF"/>
                </a:solidFill>
                <a:effectLst/>
                <a:latin typeface="Söhne"/>
              </a:rPr>
              <a:t>comparisions</a:t>
            </a:r>
            <a:r>
              <a:rPr lang="en-US" b="1" i="0" dirty="0">
                <a:solidFill>
                  <a:srgbClr val="FFFFFF"/>
                </a:solidFill>
                <a:effectLst/>
                <a:latin typeface="Söhne"/>
              </a:rPr>
              <a:t> is that,</a:t>
            </a:r>
          </a:p>
          <a:p>
            <a:pPr algn="l"/>
            <a:r>
              <a:rPr lang="en-US" b="1" i="0" dirty="0">
                <a:solidFill>
                  <a:srgbClr val="3D3B49"/>
                </a:solidFill>
                <a:effectLst/>
                <a:latin typeface="Noto serif" panose="02020600060500020200" pitchFamily="18" charset="0"/>
              </a:rPr>
              <a:t>The sciences of nuclear physics and biochemistry can be used to kill, </a:t>
            </a:r>
          </a:p>
          <a:p>
            <a:pPr algn="l"/>
            <a:r>
              <a:rPr lang="en-US" b="1" i="0" dirty="0">
                <a:solidFill>
                  <a:srgbClr val="3D3B49"/>
                </a:solidFill>
                <a:effectLst/>
                <a:latin typeface="Noto serif" panose="02020600060500020200" pitchFamily="18" charset="0"/>
              </a:rPr>
              <a:t>But they are used to provide us with significant scientific advancement and modern medicine.</a:t>
            </a:r>
          </a:p>
          <a:p>
            <a:pPr algn="l"/>
            <a:r>
              <a:rPr lang="en-US" b="1" i="0" dirty="0">
                <a:solidFill>
                  <a:srgbClr val="3D3B49"/>
                </a:solidFill>
                <a:effectLst/>
                <a:latin typeface="Noto serif" panose="02020600060500020200" pitchFamily="18" charset="0"/>
              </a:rPr>
              <a:t>Because realistically, There's nothing good or bad about knowledge itself; </a:t>
            </a:r>
          </a:p>
          <a:p>
            <a:pPr algn="l"/>
            <a:r>
              <a:rPr lang="en-US" b="1" i="0" dirty="0">
                <a:solidFill>
                  <a:srgbClr val="3D3B49"/>
                </a:solidFill>
                <a:effectLst/>
                <a:latin typeface="Noto serif" panose="02020600060500020200" pitchFamily="18" charset="0"/>
              </a:rPr>
              <a:t>The morality of the situation morality lies in the application of that knowledge</a:t>
            </a:r>
            <a:endParaRPr lang="en-US" b="1" i="0" dirty="0">
              <a:solidFill>
                <a:srgbClr val="FFFFFF"/>
              </a:solidFill>
              <a:effectLst/>
              <a:latin typeface="Söhne"/>
            </a:endParaRPr>
          </a:p>
          <a:p>
            <a:pPr algn="l"/>
            <a:endParaRPr lang="en-US" b="0" i="0" dirty="0">
              <a:solidFill>
                <a:srgbClr val="FFFFFF"/>
              </a:solidFill>
              <a:effectLst/>
              <a:latin typeface="Söhne"/>
            </a:endParaRPr>
          </a:p>
          <a:p>
            <a:pPr algn="l"/>
            <a:r>
              <a:rPr lang="en-US" b="1" i="0" dirty="0">
                <a:solidFill>
                  <a:srgbClr val="FFFFFF"/>
                </a:solidFill>
                <a:effectLst/>
                <a:latin typeface="Söhne"/>
              </a:rPr>
              <a:t>And our goal as pentesters is to use our strengths on the good side of morality,</a:t>
            </a:r>
          </a:p>
          <a:p>
            <a:pPr algn="l"/>
            <a:r>
              <a:rPr lang="en-US" b="1" i="0" dirty="0">
                <a:solidFill>
                  <a:srgbClr val="FFFFFF"/>
                </a:solidFill>
                <a:effectLst/>
                <a:latin typeface="Söhne"/>
              </a:rPr>
              <a:t>To protect out clients from attackers on the bad side.</a:t>
            </a:r>
          </a:p>
          <a:p>
            <a:pPr algn="l"/>
            <a:endParaRPr lang="en-US" b="1" i="0" dirty="0">
              <a:solidFill>
                <a:srgbClr val="FFFFFF"/>
              </a:solidFill>
              <a:effectLst/>
              <a:latin typeface="Söhne"/>
            </a:endParaRPr>
          </a:p>
          <a:p>
            <a:pPr algn="l"/>
            <a:r>
              <a:rPr lang="en-US" b="1" i="0" dirty="0">
                <a:solidFill>
                  <a:srgbClr val="FFFFFF"/>
                </a:solidFill>
                <a:effectLst/>
                <a:latin typeface="Söhne"/>
              </a:rPr>
              <a:t>Because, in an actual cyber attack, this phase can include some pretty devastating things like </a:t>
            </a:r>
          </a:p>
          <a:p>
            <a:pPr algn="l"/>
            <a:endParaRPr lang="en-US" b="0" i="0" dirty="0">
              <a:solidFill>
                <a:srgbClr val="FFFFFF"/>
              </a:solidFill>
              <a:effectLst/>
              <a:latin typeface="Söhne"/>
            </a:endParaRPr>
          </a:p>
          <a:p>
            <a:pPr algn="l"/>
            <a:endParaRPr lang="en-US" b="0" i="0" dirty="0">
              <a:solidFill>
                <a:srgbClr val="FFFFFF"/>
              </a:solidFill>
              <a:effectLst/>
              <a:latin typeface="Söhne"/>
            </a:endParaRPr>
          </a:p>
          <a:p>
            <a:pPr algn="l"/>
            <a:r>
              <a:rPr lang="en-US" b="0" i="0" dirty="0">
                <a:solidFill>
                  <a:srgbClr val="FFFFFF"/>
                </a:solidFill>
                <a:effectLst/>
                <a:latin typeface="Söhne"/>
              </a:rPr>
              <a:t>In an actual cyberattack This can include things like </a:t>
            </a:r>
          </a:p>
          <a:p>
            <a:pPr algn="l"/>
            <a:r>
              <a:rPr lang="en-US" b="0" i="0" dirty="0">
                <a:solidFill>
                  <a:srgbClr val="363C44"/>
                </a:solidFill>
                <a:effectLst/>
                <a:latin typeface="splunk_data_sans"/>
              </a:rPr>
              <a:t>Gaining access to a component or data</a:t>
            </a:r>
          </a:p>
          <a:p>
            <a:pPr algn="l">
              <a:buFont typeface="Arial" panose="020B0604020202020204" pitchFamily="34" charset="0"/>
              <a:buChar char="•"/>
            </a:pPr>
            <a:r>
              <a:rPr lang="en-US" b="0" i="0" dirty="0">
                <a:solidFill>
                  <a:srgbClr val="363C44"/>
                </a:solidFill>
                <a:effectLst/>
                <a:latin typeface="splunk_data_sans"/>
              </a:rPr>
              <a:t>Causing system failures</a:t>
            </a:r>
          </a:p>
          <a:p>
            <a:pPr algn="l">
              <a:buFont typeface="Arial" panose="020B0604020202020204" pitchFamily="34" charset="0"/>
              <a:buChar char="•"/>
            </a:pPr>
            <a:r>
              <a:rPr lang="en-US" b="0" i="0" dirty="0">
                <a:solidFill>
                  <a:srgbClr val="363C44"/>
                </a:solidFill>
                <a:effectLst/>
                <a:latin typeface="splunk_data_sans"/>
              </a:rPr>
              <a:t>Modifying or updating data</a:t>
            </a:r>
          </a:p>
          <a:p>
            <a:pPr algn="l"/>
            <a:endParaRPr lang="en-US" b="0" i="0" dirty="0">
              <a:solidFill>
                <a:srgbClr val="FFFFFF"/>
              </a:solidFill>
              <a:effectLst/>
              <a:latin typeface="Söhne"/>
            </a:endParaRPr>
          </a:p>
          <a:p>
            <a:pPr algn="l"/>
            <a:r>
              <a:rPr lang="en-US" b="0" i="0" dirty="0">
                <a:solidFill>
                  <a:srgbClr val="FFFFFF"/>
                </a:solidFill>
                <a:effectLst/>
                <a:latin typeface="Söhne"/>
              </a:rPr>
              <a:t>The specific actions that take place during this phase,</a:t>
            </a:r>
          </a:p>
          <a:p>
            <a:pPr algn="l"/>
            <a:r>
              <a:rPr lang="en-US" b="0" i="0" dirty="0">
                <a:solidFill>
                  <a:srgbClr val="FFFFFF"/>
                </a:solidFill>
                <a:effectLst/>
                <a:latin typeface="Söhne"/>
              </a:rPr>
              <a:t>Depend on the intent of the attacker or the pentester</a:t>
            </a:r>
          </a:p>
          <a:p>
            <a:pPr algn="l"/>
            <a:endParaRPr lang="en-US" b="0" i="0" dirty="0">
              <a:solidFill>
                <a:srgbClr val="FFFFFF"/>
              </a:solidFill>
              <a:effectLst/>
              <a:latin typeface="Söhne"/>
            </a:endParaRPr>
          </a:p>
          <a:p>
            <a:pPr algn="l"/>
            <a:endParaRPr lang="en-US" b="0" i="0" dirty="0">
              <a:solidFill>
                <a:srgbClr val="FFFFFF"/>
              </a:solidFill>
              <a:effectLst/>
              <a:latin typeface="Söhne"/>
            </a:endParaRPr>
          </a:p>
          <a:p>
            <a:pPr algn="l"/>
            <a:endParaRPr lang="en-US" b="0" i="0" dirty="0">
              <a:solidFill>
                <a:srgbClr val="FFFFFF"/>
              </a:solidFill>
              <a:effectLst/>
              <a:latin typeface="Söhne"/>
            </a:endParaRPr>
          </a:p>
          <a:p>
            <a:pPr algn="l"/>
            <a:endParaRPr lang="en-US" b="0" i="0" dirty="0">
              <a:solidFill>
                <a:srgbClr val="FFFFFF"/>
              </a:solidFill>
              <a:effectLst/>
              <a:latin typeface="Söhne"/>
            </a:endParaRPr>
          </a:p>
          <a:p>
            <a:pPr algn="l"/>
            <a:endParaRPr lang="en-US" b="0" i="0" dirty="0">
              <a:solidFill>
                <a:srgbClr val="FFFFFF"/>
              </a:solidFill>
              <a:effectLst/>
              <a:latin typeface="Söhne"/>
            </a:endParaRPr>
          </a:p>
          <a:p>
            <a:pPr algn="l"/>
            <a:r>
              <a:rPr lang="en-US" b="0" i="0" dirty="0">
                <a:solidFill>
                  <a:srgbClr val="FFFFFF"/>
                </a:solidFill>
                <a:effectLst/>
                <a:latin typeface="Söhne"/>
              </a:rPr>
              <a:t>and as testers, we need to identify </a:t>
            </a:r>
            <a:r>
              <a:rPr lang="en-US" b="0" i="1" dirty="0">
                <a:solidFill>
                  <a:srgbClr val="FFFFFF"/>
                </a:solidFill>
                <a:effectLst/>
                <a:latin typeface="Söhne"/>
              </a:rPr>
              <a:t>all of these</a:t>
            </a:r>
            <a:r>
              <a:rPr lang="en-US" b="0" i="0" dirty="0">
                <a:solidFill>
                  <a:srgbClr val="FFFFFF"/>
                </a:solidFill>
                <a:effectLst/>
                <a:latin typeface="Söhne"/>
              </a:rPr>
              <a:t> possible impacts, </a:t>
            </a:r>
            <a:r>
              <a:rPr lang="en-US" b="0" i="1" dirty="0">
                <a:solidFill>
                  <a:srgbClr val="FFFFFF"/>
                </a:solidFill>
                <a:effectLst/>
                <a:latin typeface="Söhne"/>
              </a:rPr>
              <a:t>without causing real harm</a:t>
            </a:r>
          </a:p>
          <a:p>
            <a:pPr algn="l"/>
            <a:r>
              <a:rPr lang="en-US" b="0" i="0" dirty="0">
                <a:solidFill>
                  <a:srgbClr val="FFFFFF"/>
                </a:solidFill>
                <a:effectLst/>
                <a:latin typeface="Söhne"/>
              </a:rPr>
              <a:t>We just want to </a:t>
            </a:r>
            <a:r>
              <a:rPr lang="en-US" b="0" i="1" dirty="0">
                <a:solidFill>
                  <a:srgbClr val="FFFFFF"/>
                </a:solidFill>
                <a:effectLst/>
                <a:latin typeface="Söhne"/>
              </a:rPr>
              <a:t>harm can be done</a:t>
            </a:r>
            <a:r>
              <a:rPr lang="en-US" b="0" i="0" dirty="0">
                <a:solidFill>
                  <a:srgbClr val="FFFFFF"/>
                </a:solidFill>
                <a:effectLst/>
                <a:latin typeface="Söhne"/>
              </a:rPr>
              <a:t>.</a:t>
            </a:r>
          </a:p>
          <a:p>
            <a:pPr algn="l"/>
            <a:endParaRPr lang="en-US" b="0" i="0" dirty="0">
              <a:solidFill>
                <a:srgbClr val="FFFFFF"/>
              </a:solidFill>
              <a:effectLst/>
              <a:latin typeface="Söhne"/>
            </a:endParaRPr>
          </a:p>
          <a:p>
            <a:pPr algn="l"/>
            <a:r>
              <a:rPr lang="en-US" b="1" i="0" dirty="0">
                <a:solidFill>
                  <a:srgbClr val="FFFFFF"/>
                </a:solidFill>
                <a:effectLst/>
                <a:latin typeface="Söhne"/>
              </a:rPr>
              <a:t>And to do this, we need to </a:t>
            </a:r>
            <a:r>
              <a:rPr lang="en-US" b="1" i="0" dirty="0">
                <a:solidFill>
                  <a:srgbClr val="3D3B49"/>
                </a:solidFill>
                <a:effectLst/>
                <a:latin typeface="Noto serif" panose="02020600060500020200" pitchFamily="18" charset="0"/>
              </a:rPr>
              <a:t>take complete control of the entire network. </a:t>
            </a:r>
          </a:p>
          <a:p>
            <a:pPr algn="l"/>
            <a:r>
              <a:rPr lang="en-US" b="1" i="0" dirty="0">
                <a:solidFill>
                  <a:srgbClr val="3D3B49"/>
                </a:solidFill>
                <a:effectLst/>
                <a:latin typeface="Noto serif" panose="02020600060500020200" pitchFamily="18" charset="0"/>
              </a:rPr>
              <a:t>Because, isn’t that what an attacker would want to do in order to cause some type of harm?</a:t>
            </a:r>
            <a:endParaRPr lang="en-US" b="1" i="0" dirty="0">
              <a:solidFill>
                <a:srgbClr val="FFFFFF"/>
              </a:solidFill>
              <a:effectLst/>
              <a:latin typeface="Söhne"/>
            </a:endParaRPr>
          </a:p>
          <a:p>
            <a:pPr algn="l"/>
            <a:endParaRPr lang="en-US" b="0" i="0" dirty="0">
              <a:solidFill>
                <a:srgbClr val="FFFFFF"/>
              </a:solidFill>
              <a:effectLst/>
              <a:latin typeface="Söhne"/>
            </a:endParaRPr>
          </a:p>
          <a:p>
            <a:pPr algn="l"/>
            <a:r>
              <a:rPr lang="en-US" b="1" i="0" dirty="0">
                <a:solidFill>
                  <a:srgbClr val="FFFFFF"/>
                </a:solidFill>
                <a:effectLst/>
                <a:latin typeface="Söhne"/>
              </a:rPr>
              <a:t>And as a pentester, its our job to think like a hacker would</a:t>
            </a:r>
          </a:p>
          <a:p>
            <a:pPr algn="l"/>
            <a:endParaRPr lang="en-US" b="1" i="0" dirty="0">
              <a:solidFill>
                <a:srgbClr val="FFFFFF"/>
              </a:solidFill>
              <a:effectLst/>
              <a:latin typeface="Söhne"/>
            </a:endParaRPr>
          </a:p>
          <a:p>
            <a:pPr algn="l"/>
            <a:r>
              <a:rPr lang="en-US" b="0" i="0" dirty="0">
                <a:solidFill>
                  <a:srgbClr val="FFFFFF"/>
                </a:solidFill>
                <a:effectLst/>
                <a:latin typeface="Söhne"/>
              </a:rPr>
              <a:t>For example, if an attacker gains access to a server and </a:t>
            </a:r>
          </a:p>
          <a:p>
            <a:pPr algn="l"/>
            <a:r>
              <a:rPr lang="en-US" b="0" i="0" dirty="0">
                <a:solidFill>
                  <a:srgbClr val="FFFFFF"/>
                </a:solidFill>
                <a:effectLst/>
                <a:latin typeface="Söhne"/>
              </a:rPr>
              <a:t>identifies a vulnerability that allows them to modify critical configuration files </a:t>
            </a:r>
            <a:r>
              <a:rPr lang="en-US" b="0" i="0" dirty="0">
                <a:solidFill>
                  <a:srgbClr val="ECECF1"/>
                </a:solidFill>
                <a:effectLst/>
                <a:latin typeface="Söhne"/>
              </a:rPr>
              <a:t>,</a:t>
            </a:r>
          </a:p>
          <a:p>
            <a:pPr algn="l"/>
            <a:r>
              <a:rPr lang="en-US" b="0" i="0" dirty="0">
                <a:solidFill>
                  <a:srgbClr val="ECECF1"/>
                </a:solidFill>
                <a:effectLst/>
                <a:latin typeface="Söhne"/>
              </a:rPr>
              <a:t> </a:t>
            </a:r>
            <a:r>
              <a:rPr lang="en-US" b="0" i="0" dirty="0" err="1">
                <a:solidFill>
                  <a:srgbClr val="ECECF1"/>
                </a:solidFill>
                <a:effectLst/>
                <a:latin typeface="Söhne"/>
              </a:rPr>
              <a:t>Theyre</a:t>
            </a:r>
            <a:r>
              <a:rPr lang="en-US" b="0" i="0" dirty="0">
                <a:solidFill>
                  <a:srgbClr val="ECECF1"/>
                </a:solidFill>
                <a:effectLst/>
                <a:latin typeface="Söhne"/>
              </a:rPr>
              <a:t> intent might be to edit these files and cause  a complete server outage</a:t>
            </a:r>
          </a:p>
          <a:p>
            <a:pPr algn="l"/>
            <a:endParaRPr lang="en-US" b="0" i="0" dirty="0">
              <a:solidFill>
                <a:srgbClr val="FFFFFF"/>
              </a:solidFill>
              <a:effectLst/>
              <a:latin typeface="Söhne"/>
            </a:endParaRPr>
          </a:p>
          <a:p>
            <a:pPr algn="l"/>
            <a:r>
              <a:rPr lang="en-US" b="1" i="0" dirty="0">
                <a:solidFill>
                  <a:srgbClr val="FFFFFF"/>
                </a:solidFill>
                <a:effectLst/>
                <a:latin typeface="Söhne"/>
              </a:rPr>
              <a:t>now As a penetration tester, we want to follow the same path they </a:t>
            </a:r>
            <a:r>
              <a:rPr lang="en-US" b="1" i="0" dirty="0" err="1">
                <a:solidFill>
                  <a:srgbClr val="FFFFFF"/>
                </a:solidFill>
                <a:effectLst/>
                <a:latin typeface="Söhne"/>
              </a:rPr>
              <a:t>woul</a:t>
            </a:r>
            <a:r>
              <a:rPr lang="en-US" b="1" i="0" dirty="0">
                <a:solidFill>
                  <a:srgbClr val="FFFFFF"/>
                </a:solidFill>
                <a:effectLst/>
                <a:latin typeface="Söhne"/>
              </a:rPr>
              <a:t>, but not actually cause this harm.</a:t>
            </a:r>
          </a:p>
          <a:p>
            <a:pPr algn="l"/>
            <a:r>
              <a:rPr lang="en-US" b="1" i="0" dirty="0">
                <a:solidFill>
                  <a:srgbClr val="FFFFFF"/>
                </a:solidFill>
                <a:effectLst/>
                <a:latin typeface="Söhne"/>
              </a:rPr>
              <a:t>Essentially, we just want to show that we have enough permissions </a:t>
            </a:r>
            <a:r>
              <a:rPr lang="en-US" b="1" i="1" dirty="0">
                <a:solidFill>
                  <a:srgbClr val="FFFFFF"/>
                </a:solidFill>
                <a:effectLst/>
                <a:latin typeface="Söhne"/>
              </a:rPr>
              <a:t>to cause this damage </a:t>
            </a:r>
            <a:r>
              <a:rPr lang="en-US" b="1" i="0" dirty="0">
                <a:solidFill>
                  <a:srgbClr val="FFFFFF"/>
                </a:solidFill>
                <a:effectLst/>
                <a:latin typeface="Söhne"/>
              </a:rPr>
              <a:t>— but we don’t want to actually do it.</a:t>
            </a:r>
          </a:p>
          <a:p>
            <a:pPr algn="l"/>
            <a:endParaRPr lang="en-US" b="0" i="0" dirty="0">
              <a:solidFill>
                <a:srgbClr val="FFFFFF"/>
              </a:solidFill>
              <a:effectLst/>
              <a:latin typeface="Söhne"/>
            </a:endParaRPr>
          </a:p>
          <a:p>
            <a:pPr algn="l"/>
            <a:r>
              <a:rPr lang="en-US" b="1" i="0" dirty="0">
                <a:solidFill>
                  <a:srgbClr val="FFFFFF"/>
                </a:solidFill>
                <a:effectLst/>
                <a:latin typeface="Söhne"/>
              </a:rPr>
              <a:t>And to do this, we often have to find clever and counterintuitive solutions to a problem.</a:t>
            </a:r>
          </a:p>
          <a:p>
            <a:pPr algn="l"/>
            <a:r>
              <a:rPr lang="en-US" b="1" i="0" dirty="0">
                <a:solidFill>
                  <a:srgbClr val="FFFFFF"/>
                </a:solidFill>
                <a:effectLst/>
                <a:latin typeface="Söhne"/>
              </a:rPr>
              <a:t>Because if you think about it, The methods found in program exploits, </a:t>
            </a:r>
          </a:p>
          <a:p>
            <a:pPr algn="l"/>
            <a:r>
              <a:rPr lang="en-US" b="1" i="0" dirty="0">
                <a:solidFill>
                  <a:srgbClr val="FFFFFF"/>
                </a:solidFill>
                <a:effectLst/>
                <a:latin typeface="Söhne"/>
              </a:rPr>
              <a:t>Are just using the rules of the computer to bypass security in ways never intended. </a:t>
            </a:r>
          </a:p>
          <a:p>
            <a:pPr algn="l"/>
            <a:endParaRPr lang="en-US" b="0" i="0" dirty="0">
              <a:solidFill>
                <a:srgbClr val="FFFFFF"/>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FFFFFF"/>
                </a:solidFill>
                <a:effectLst/>
                <a:latin typeface="Söhne"/>
              </a:rPr>
              <a:t>The goal is to demonstrate potential impact of these vulnerabilities and prove their practical implications</a:t>
            </a:r>
          </a:p>
          <a:p>
            <a:pPr algn="l"/>
            <a:endParaRPr lang="en-US" b="0" i="0" dirty="0">
              <a:solidFill>
                <a:srgbClr val="FFFFFF"/>
              </a:solidFill>
              <a:effectLst/>
              <a:latin typeface="Söhne"/>
            </a:endParaRPr>
          </a:p>
          <a:p>
            <a:pPr algn="l"/>
            <a:endParaRPr lang="en-US" b="0" i="0" dirty="0">
              <a:solidFill>
                <a:srgbClr val="FFFFFF"/>
              </a:solidFill>
              <a:effectLst/>
              <a:latin typeface="Söhne"/>
            </a:endParaRPr>
          </a:p>
          <a:p>
            <a:pPr algn="l"/>
            <a:r>
              <a:rPr lang="en-US" b="0" i="0" dirty="0">
                <a:solidFill>
                  <a:srgbClr val="FFFFFF"/>
                </a:solidFill>
                <a:effectLst/>
                <a:latin typeface="Söhne"/>
              </a:rPr>
              <a:t>And by doing this, we can show potential risks and help organizations improve their defenses.</a:t>
            </a:r>
          </a:p>
          <a:p>
            <a:pPr algn="l"/>
            <a:r>
              <a:rPr lang="en-US" b="0" i="0" dirty="0">
                <a:solidFill>
                  <a:srgbClr val="FFFFFF"/>
                </a:solidFill>
                <a:effectLst/>
                <a:latin typeface="Söhne"/>
              </a:rPr>
              <a:t>Because Organizations need to know not just </a:t>
            </a:r>
            <a:r>
              <a:rPr lang="en-US" b="0" i="1" dirty="0">
                <a:solidFill>
                  <a:srgbClr val="FFFFFF"/>
                </a:solidFill>
                <a:effectLst/>
                <a:latin typeface="Söhne"/>
              </a:rPr>
              <a:t>where</a:t>
            </a:r>
            <a:r>
              <a:rPr lang="en-US" b="0" i="0" dirty="0">
                <a:solidFill>
                  <a:srgbClr val="FFFFFF"/>
                </a:solidFill>
                <a:effectLst/>
                <a:latin typeface="Söhne"/>
              </a:rPr>
              <a:t> their weaknesses are but also </a:t>
            </a:r>
            <a:r>
              <a:rPr lang="en-US" b="0" i="1" dirty="0">
                <a:solidFill>
                  <a:srgbClr val="FFFFFF"/>
                </a:solidFill>
                <a:effectLst/>
                <a:latin typeface="Söhne"/>
              </a:rPr>
              <a:t>how</a:t>
            </a:r>
            <a:r>
              <a:rPr lang="en-US" b="0" i="0" dirty="0">
                <a:solidFill>
                  <a:srgbClr val="FFFFFF"/>
                </a:solidFill>
                <a:effectLst/>
                <a:latin typeface="Söhne"/>
              </a:rPr>
              <a:t> those weaknesses can be exploited. </a:t>
            </a:r>
          </a:p>
          <a:p>
            <a:pPr algn="l"/>
            <a:endParaRPr lang="en-US" b="0" i="0" dirty="0">
              <a:solidFill>
                <a:srgbClr val="FFFFFF"/>
              </a:solidFill>
              <a:effectLst/>
              <a:latin typeface="Söhne"/>
            </a:endParaRPr>
          </a:p>
          <a:p>
            <a:pPr algn="l"/>
            <a:r>
              <a:rPr lang="en-US" b="0" i="0" dirty="0">
                <a:solidFill>
                  <a:srgbClr val="FFFFFF"/>
                </a:solidFill>
                <a:effectLst/>
                <a:latin typeface="Söhne"/>
              </a:rPr>
              <a:t>And this </a:t>
            </a:r>
            <a:r>
              <a:rPr lang="en-US" b="0" i="0" dirty="0">
                <a:solidFill>
                  <a:srgbClr val="3D3B49"/>
                </a:solidFill>
                <a:effectLst/>
                <a:latin typeface="Noto serif" panose="02020600060500020200" pitchFamily="18" charset="0"/>
              </a:rPr>
              <a:t>is why the previous phases are so important,</a:t>
            </a:r>
          </a:p>
          <a:p>
            <a:pPr algn="l"/>
            <a:r>
              <a:rPr lang="en-US" b="0" i="0" dirty="0">
                <a:solidFill>
                  <a:srgbClr val="3D3B49"/>
                </a:solidFill>
                <a:effectLst/>
                <a:latin typeface="Noto serif" panose="02020600060500020200" pitchFamily="18" charset="0"/>
              </a:rPr>
              <a:t>Because they the longer our list of vulnerabilities we have coming into this phase, </a:t>
            </a:r>
          </a:p>
          <a:p>
            <a:pPr algn="l"/>
            <a:r>
              <a:rPr lang="en-US" b="0" i="0" dirty="0">
                <a:solidFill>
                  <a:srgbClr val="3D3B49"/>
                </a:solidFill>
                <a:effectLst/>
                <a:latin typeface="Noto serif" panose="02020600060500020200" pitchFamily="18" charset="0"/>
              </a:rPr>
              <a:t>The greater the chances that we’ll find ways to access vital systems.</a:t>
            </a:r>
            <a:endParaRPr lang="en-US" b="0" i="0" dirty="0">
              <a:solidFill>
                <a:srgbClr val="FFFFFF"/>
              </a:solidFill>
              <a:effectLst/>
              <a:latin typeface="Söhne"/>
            </a:endParaRPr>
          </a:p>
          <a:p>
            <a:pPr algn="l"/>
            <a:endParaRPr lang="en-US" b="0" i="0" dirty="0">
              <a:solidFill>
                <a:srgbClr val="FFFFFF"/>
              </a:solidFill>
              <a:effectLst/>
              <a:latin typeface="Söhne"/>
            </a:endParaRPr>
          </a:p>
          <a:p>
            <a:pPr algn="l"/>
            <a:endParaRPr lang="en-US" b="0" i="0" dirty="0">
              <a:solidFill>
                <a:srgbClr val="FFFFFF"/>
              </a:solidFill>
              <a:effectLst/>
              <a:latin typeface="Söhne"/>
            </a:endParaRPr>
          </a:p>
          <a:p>
            <a:pPr algn="l"/>
            <a:endParaRPr lang="en-US" b="0" i="0" dirty="0">
              <a:solidFill>
                <a:srgbClr val="FFFFFF"/>
              </a:solidFill>
              <a:effectLst/>
              <a:latin typeface="Söhne"/>
            </a:endParaRPr>
          </a:p>
          <a:p>
            <a:pPr algn="l"/>
            <a:endParaRPr lang="en-US" b="0" i="0" dirty="0">
              <a:solidFill>
                <a:srgbClr val="FFFFFF"/>
              </a:solidFill>
              <a:effectLst/>
              <a:latin typeface="Söhne"/>
            </a:endParaRPr>
          </a:p>
          <a:p>
            <a:pPr algn="l"/>
            <a:endParaRPr lang="en-US" b="0" i="0" dirty="0">
              <a:solidFill>
                <a:srgbClr val="FFFFFF"/>
              </a:solidFill>
              <a:effectLst/>
              <a:latin typeface="Söhne"/>
            </a:endParaRPr>
          </a:p>
          <a:p>
            <a:pPr algn="l"/>
            <a:endParaRPr lang="en-US" b="0" i="0" dirty="0">
              <a:solidFill>
                <a:srgbClr val="FFFFFF"/>
              </a:solidFill>
              <a:effectLst/>
              <a:latin typeface="Söhne"/>
            </a:endParaRPr>
          </a:p>
        </p:txBody>
      </p:sp>
      <p:sp>
        <p:nvSpPr>
          <p:cNvPr id="4" name="Slide Number Placeholder 3"/>
          <p:cNvSpPr>
            <a:spLocks noGrp="1"/>
          </p:cNvSpPr>
          <p:nvPr>
            <p:ph type="sldNum" sz="quarter" idx="5"/>
          </p:nvPr>
        </p:nvSpPr>
        <p:spPr/>
        <p:txBody>
          <a:bodyPr/>
          <a:lstStyle/>
          <a:p>
            <a:fld id="{3F31FF5D-4A28-493A-B864-3BB919B6F05A}" type="slidenum">
              <a:rPr lang="en-US" smtClean="0"/>
              <a:t>2</a:t>
            </a:fld>
            <a:endParaRPr lang="en-US"/>
          </a:p>
        </p:txBody>
      </p:sp>
    </p:spTree>
    <p:extLst>
      <p:ext uri="{BB962C8B-B14F-4D97-AF65-F5344CB8AC3E}">
        <p14:creationId xmlns:p14="http://schemas.microsoft.com/office/powerpoint/2010/main" val="2145265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00" dirty="0"/>
              <a:t>Slide 3: Current Methods in Exploitation</a:t>
            </a:r>
          </a:p>
          <a:p>
            <a:r>
              <a:rPr lang="en-US" sz="800" dirty="0"/>
              <a:t>- Overview of traditional 'manual' methods  (give examples, </a:t>
            </a:r>
            <a:r>
              <a:rPr lang="en-US" sz="800" dirty="0" err="1"/>
              <a:t>ie</a:t>
            </a:r>
            <a:r>
              <a:rPr lang="en-US" sz="800" dirty="0"/>
              <a:t> Manual </a:t>
            </a:r>
            <a:r>
              <a:rPr lang="en-US" sz="800" dirty="0" err="1"/>
              <a:t>pentest</a:t>
            </a:r>
            <a:r>
              <a:rPr lang="en-US" sz="800" dirty="0"/>
              <a:t>, ethical hackers user Metasploit </a:t>
            </a:r>
            <a:r>
              <a:rPr lang="en-US" sz="800" dirty="0" err="1"/>
              <a:t>Framwork</a:t>
            </a:r>
            <a:r>
              <a:rPr lang="en-US" sz="800" dirty="0"/>
              <a:t> ("</a:t>
            </a:r>
            <a:r>
              <a:rPr lang="en-US" sz="800" dirty="0" err="1"/>
              <a:t>msf</a:t>
            </a:r>
            <a:r>
              <a:rPr lang="en-US" sz="800" dirty="0"/>
              <a:t>") with adding some options or suitable exploits from </a:t>
            </a:r>
            <a:r>
              <a:rPr lang="en-US" sz="800" dirty="0" err="1"/>
              <a:t>metasploit</a:t>
            </a:r>
            <a:r>
              <a:rPr lang="en-US" sz="800" dirty="0"/>
              <a:t> community database. )</a:t>
            </a:r>
          </a:p>
          <a:p>
            <a:endParaRPr lang="en-US" sz="800" dirty="0"/>
          </a:p>
          <a:p>
            <a:r>
              <a:rPr lang="en-US" sz="800" dirty="0"/>
              <a:t>====================================</a:t>
            </a:r>
          </a:p>
          <a:p>
            <a:endParaRPr lang="en-US" sz="800" dirty="0"/>
          </a:p>
          <a:p>
            <a:r>
              <a:rPr lang="en-US" sz="800" dirty="0"/>
              <a:t>As mentioned, </a:t>
            </a:r>
          </a:p>
          <a:p>
            <a:r>
              <a:rPr lang="en-US" sz="800" dirty="0"/>
              <a:t>the </a:t>
            </a:r>
            <a:r>
              <a:rPr lang="en-US" sz="800" dirty="0" err="1"/>
              <a:t>pentesting</a:t>
            </a:r>
            <a:r>
              <a:rPr lang="en-US" sz="800" dirty="0"/>
              <a:t> process has traditionally been a manual one that relies heavily on </a:t>
            </a:r>
            <a:r>
              <a:rPr lang="en-US" sz="800" b="0" i="0" dirty="0">
                <a:solidFill>
                  <a:srgbClr val="ECECF1"/>
                </a:solidFill>
                <a:effectLst/>
                <a:latin typeface="Söhne"/>
              </a:rPr>
              <a:t>human skills, knowledge, and creativity</a:t>
            </a:r>
            <a:endParaRPr lang="en-US" sz="800" dirty="0"/>
          </a:p>
          <a:p>
            <a:endParaRPr lang="en-US" sz="800" dirty="0"/>
          </a:p>
          <a:p>
            <a:r>
              <a:rPr lang="en-US" sz="800" b="1" dirty="0"/>
              <a:t>But as far as specific exploits go, there are hundreds of different tools, techniques and methods, </a:t>
            </a:r>
          </a:p>
          <a:p>
            <a:r>
              <a:rPr lang="en-US" sz="1050" b="1" i="0" dirty="0">
                <a:solidFill>
                  <a:srgbClr val="D1D5DB"/>
                </a:solidFill>
                <a:effectLst/>
                <a:latin typeface="Söhne"/>
              </a:rPr>
              <a:t>depending on the intricacies of the target system, the nature of vulnerabilities, and the goals of the penetration test.</a:t>
            </a:r>
            <a:endParaRPr lang="en-US" sz="800" b="1" dirty="0"/>
          </a:p>
          <a:p>
            <a:endParaRPr lang="en-US" sz="800" b="1" dirty="0"/>
          </a:p>
          <a:p>
            <a:r>
              <a:rPr lang="en-US" sz="800" b="1" dirty="0"/>
              <a:t>These range from Social engineering, including </a:t>
            </a:r>
            <a:r>
              <a:rPr lang="en-US" sz="1050" b="1" i="0" dirty="0">
                <a:solidFill>
                  <a:srgbClr val="D1D5DB"/>
                </a:solidFill>
                <a:effectLst/>
                <a:latin typeface="Söhne"/>
              </a:rPr>
              <a:t>Human interaction, deception, and manipulation</a:t>
            </a:r>
          </a:p>
          <a:p>
            <a:r>
              <a:rPr lang="en-US" sz="800" b="1" dirty="0"/>
              <a:t>To Web Application Exploits, like SQL injection, cross-site scripting (XSS), and directory traversal. </a:t>
            </a:r>
          </a:p>
          <a:p>
            <a:r>
              <a:rPr lang="en-US" sz="800" b="1" dirty="0"/>
              <a:t>There are Network Exploits: that focus on techniques such as packet sniffing, ARP spoofing, or DNS spoofing.</a:t>
            </a:r>
          </a:p>
          <a:p>
            <a:r>
              <a:rPr lang="en-US" sz="800" b="1" dirty="0"/>
              <a:t>or Wireless Exploits like WEP/WPA cracking, rogue access point creation, or </a:t>
            </a:r>
            <a:r>
              <a:rPr lang="en-US" sz="800" b="1" dirty="0" err="1"/>
              <a:t>deauthentication</a:t>
            </a:r>
            <a:r>
              <a:rPr lang="en-US" sz="800" b="1" dirty="0"/>
              <a:t> attacks </a:t>
            </a:r>
          </a:p>
          <a:p>
            <a:r>
              <a:rPr lang="en-US" sz="800" b="1" dirty="0"/>
              <a:t>Just plain old password cracking attacks,</a:t>
            </a:r>
          </a:p>
          <a:p>
            <a:r>
              <a:rPr lang="en-US" sz="800" b="1" dirty="0"/>
              <a:t>And so many more.</a:t>
            </a:r>
          </a:p>
          <a:p>
            <a:endParaRPr lang="en-US" sz="800" dirty="0"/>
          </a:p>
          <a:p>
            <a:r>
              <a:rPr lang="en-US" sz="800" dirty="0"/>
              <a:t>But when it comes down it, the job of the pentester is to </a:t>
            </a:r>
          </a:p>
          <a:p>
            <a:r>
              <a:rPr lang="en-US" sz="800" dirty="0"/>
              <a:t>meticulously examine a system,</a:t>
            </a:r>
          </a:p>
          <a:p>
            <a:r>
              <a:rPr lang="en-US" sz="800" dirty="0"/>
              <a:t>identify weaknesses, </a:t>
            </a:r>
          </a:p>
          <a:p>
            <a:r>
              <a:rPr lang="en-US" sz="800" dirty="0"/>
              <a:t>and then attempt to exploit them.</a:t>
            </a:r>
          </a:p>
          <a:p>
            <a:endParaRPr lang="en-US" sz="800" dirty="0"/>
          </a:p>
          <a:p>
            <a:r>
              <a:rPr lang="en-US" sz="800" dirty="0"/>
              <a:t>For an example of what this might look like,</a:t>
            </a:r>
          </a:p>
          <a:p>
            <a:r>
              <a:rPr lang="en-US" sz="800" dirty="0"/>
              <a:t>lets focus on some web application attacks for a moment, </a:t>
            </a:r>
          </a:p>
          <a:p>
            <a:r>
              <a:rPr lang="en-US" sz="800" dirty="0"/>
              <a:t>Where the </a:t>
            </a:r>
            <a:r>
              <a:rPr lang="en-US" sz="1050" b="0" i="0" dirty="0">
                <a:solidFill>
                  <a:srgbClr val="D1D5DB"/>
                </a:solidFill>
                <a:effectLst/>
                <a:latin typeface="Söhne"/>
              </a:rPr>
              <a:t>exploits target vulnerabilities in the application's code or configuration.</a:t>
            </a:r>
            <a:endParaRPr lang="en-US" sz="800" dirty="0"/>
          </a:p>
          <a:p>
            <a:endParaRPr lang="en-US" sz="800" dirty="0"/>
          </a:p>
          <a:p>
            <a:r>
              <a:rPr lang="en-US" sz="800" b="1" dirty="0"/>
              <a:t>And </a:t>
            </a:r>
            <a:r>
              <a:rPr lang="en-US" sz="1050" b="1" i="0" dirty="0">
                <a:solidFill>
                  <a:srgbClr val="D1D5DB"/>
                </a:solidFill>
                <a:effectLst/>
                <a:latin typeface="Söhne"/>
              </a:rPr>
              <a:t>Two popular vulnerabilities that are often targeted in this realm are SQL injections and cross-site scripting (XSS).</a:t>
            </a:r>
            <a:endParaRPr lang="en-US" sz="800" b="1" dirty="0"/>
          </a:p>
          <a:p>
            <a:endParaRPr lang="en-US" sz="800" b="1" dirty="0"/>
          </a:p>
          <a:p>
            <a:r>
              <a:rPr lang="en-US" sz="800" b="1" dirty="0"/>
              <a:t>In a SQL injection attack, </a:t>
            </a:r>
          </a:p>
          <a:p>
            <a:r>
              <a:rPr lang="en-US" sz="800" b="1" dirty="0"/>
              <a:t>the pentester aims to exploit vulnerabilities in the way a web application handles user-inputted SQL queries.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b="1" dirty="0"/>
              <a:t>And SQL queries are structured commands used to interact with the websites  database. </a:t>
            </a:r>
          </a:p>
          <a:p>
            <a:r>
              <a:rPr lang="en-US" sz="800" b="1" dirty="0"/>
              <a:t>The attacker injects malicious SQL code into user inputs, </a:t>
            </a:r>
          </a:p>
          <a:p>
            <a:r>
              <a:rPr lang="en-US" sz="800" b="1" dirty="0"/>
              <a:t>tricking the application into executing unintended database commands. </a:t>
            </a:r>
          </a:p>
          <a:p>
            <a:r>
              <a:rPr lang="en-US" sz="800" b="1" dirty="0"/>
              <a:t>This can lead to unauthorized access, data manipulation, or even the potential for database takeovers.</a:t>
            </a:r>
          </a:p>
          <a:p>
            <a:endParaRPr lang="en-US" sz="800" b="1" dirty="0"/>
          </a:p>
          <a:p>
            <a:r>
              <a:rPr lang="en-US" sz="800" b="1" dirty="0"/>
              <a:t>To visualize this, Consider a login page where user credentials are checked against a database. </a:t>
            </a:r>
          </a:p>
          <a:p>
            <a:r>
              <a:rPr lang="en-US" sz="800" b="1" dirty="0"/>
              <a:t>If the input field is poorly protected,</a:t>
            </a:r>
          </a:p>
          <a:p>
            <a:r>
              <a:rPr lang="en-US" sz="800" b="1" dirty="0"/>
              <a:t>It may allow an attacker to input SQL commands that manipulate the query's logic, </a:t>
            </a:r>
          </a:p>
          <a:p>
            <a:r>
              <a:rPr lang="en-US" sz="800" b="1" dirty="0"/>
              <a:t>potentially granting access without valid credentials.</a:t>
            </a:r>
          </a:p>
          <a:p>
            <a:endParaRPr lang="en-US" sz="800" b="1" dirty="0"/>
          </a:p>
          <a:p>
            <a:r>
              <a:rPr lang="en-US" sz="800" b="1" dirty="0"/>
              <a:t>And in the context </a:t>
            </a:r>
            <a:r>
              <a:rPr lang="en-US" sz="1050" b="1" i="0" dirty="0">
                <a:solidFill>
                  <a:srgbClr val="D1D5DB"/>
                </a:solidFill>
                <a:effectLst/>
                <a:latin typeface="Söhne"/>
              </a:rPr>
              <a:t>of a SQL injection attack, </a:t>
            </a:r>
          </a:p>
          <a:p>
            <a:r>
              <a:rPr lang="en-US" sz="1050" b="1" i="0" dirty="0">
                <a:solidFill>
                  <a:srgbClr val="D1D5DB"/>
                </a:solidFill>
                <a:effectLst/>
                <a:latin typeface="Söhne"/>
              </a:rPr>
              <a:t>"manipulating the query's logic" refers to the unauthorized alteration of the SQL query's structure or behavior. </a:t>
            </a:r>
          </a:p>
          <a:p>
            <a:r>
              <a:rPr lang="en-US" sz="1050" b="1" i="0" dirty="0">
                <a:solidFill>
                  <a:srgbClr val="D1D5DB"/>
                </a:solidFill>
                <a:effectLst/>
                <a:latin typeface="Söhne"/>
              </a:rPr>
              <a:t>SQL queries are used to interact with a database, and they typically follow a predefined logic to retrieve, modify, or insert data. </a:t>
            </a:r>
          </a:p>
          <a:p>
            <a:r>
              <a:rPr lang="en-US" sz="1050" b="1" i="0" dirty="0">
                <a:solidFill>
                  <a:srgbClr val="D1D5DB"/>
                </a:solidFill>
                <a:effectLst/>
                <a:latin typeface="Söhne"/>
              </a:rPr>
              <a:t>But When an attacker successfully injects malicious code into an input field, they can manipulating the query's logic</a:t>
            </a:r>
            <a:endParaRPr lang="en-US" sz="800" b="1" dirty="0"/>
          </a:p>
          <a:p>
            <a:endParaRPr lang="en-US" sz="800" b="1" dirty="0"/>
          </a:p>
          <a:p>
            <a:r>
              <a:rPr lang="en-US" sz="800" b="1" dirty="0"/>
              <a:t>But now consider the amount of manual effort that must go into this type of exploit,</a:t>
            </a:r>
          </a:p>
          <a:p>
            <a:r>
              <a:rPr lang="en-US" sz="800" dirty="0"/>
              <a:t>a tester would need to carefully examining a web application, </a:t>
            </a:r>
          </a:p>
          <a:p>
            <a:r>
              <a:rPr lang="en-US" sz="800" dirty="0"/>
              <a:t>test for and identify all potential vulnerabilities like insecure input fields or weak authentication mechanisms. </a:t>
            </a:r>
          </a:p>
          <a:p>
            <a:r>
              <a:rPr lang="en-US" sz="800" dirty="0"/>
              <a:t>And then Once these vulnerabilities were identified, </a:t>
            </a:r>
          </a:p>
          <a:p>
            <a:r>
              <a:rPr lang="en-US" sz="800" dirty="0"/>
              <a:t>the tester would manually craft and execute input or code to take advantage of these weaknesses</a:t>
            </a:r>
          </a:p>
          <a:p>
            <a:endParaRPr lang="en-US" sz="800" dirty="0"/>
          </a:p>
          <a:p>
            <a:r>
              <a:rPr lang="en-US" sz="800" dirty="0"/>
              <a:t>Like if the pentester discovered a vulnerability in the login page that allows for SQL injection. </a:t>
            </a:r>
          </a:p>
          <a:p>
            <a:endParaRPr lang="en-US" sz="800" dirty="0"/>
          </a:p>
          <a:p>
            <a:r>
              <a:rPr lang="en-US" sz="800" dirty="0"/>
              <a:t>In a manual test, The tester must carefully analyze the database structure, identify injection points, and then create specific inputs to manipulate the SQL query and try and bypass authentication.</a:t>
            </a:r>
          </a:p>
          <a:p>
            <a:endParaRPr lang="en-US" sz="800" dirty="0"/>
          </a:p>
          <a:p>
            <a:endParaRPr lang="en-US" sz="800" dirty="0"/>
          </a:p>
          <a:p>
            <a:endParaRPr lang="en-US" sz="800" dirty="0"/>
          </a:p>
          <a:p>
            <a:r>
              <a:rPr lang="en-US" sz="800" b="1" dirty="0"/>
              <a:t>And in a cross-site scripting (XSS), </a:t>
            </a:r>
          </a:p>
          <a:p>
            <a:r>
              <a:rPr lang="en-US" sz="800" b="1" dirty="0"/>
              <a:t>the pentester aims to </a:t>
            </a:r>
            <a:r>
              <a:rPr lang="en-US" sz="1050" b="1" i="0" dirty="0">
                <a:solidFill>
                  <a:srgbClr val="D1D5DB"/>
                </a:solidFill>
                <a:effectLst/>
                <a:latin typeface="Söhne"/>
              </a:rPr>
              <a:t>aims to inject and execute malicious scripts in the context of a user's web browser.</a:t>
            </a:r>
          </a:p>
          <a:p>
            <a:r>
              <a:rPr lang="en-US" sz="1050" b="1" i="0" dirty="0">
                <a:solidFill>
                  <a:srgbClr val="D1D5DB"/>
                </a:solidFill>
                <a:effectLst/>
                <a:latin typeface="Söhne"/>
              </a:rPr>
              <a:t>This is different than a </a:t>
            </a:r>
            <a:r>
              <a:rPr lang="en-US" sz="1050" b="1" i="0" dirty="0" err="1">
                <a:solidFill>
                  <a:srgbClr val="D1D5DB"/>
                </a:solidFill>
                <a:effectLst/>
                <a:latin typeface="Söhne"/>
              </a:rPr>
              <a:t>sql</a:t>
            </a:r>
            <a:r>
              <a:rPr lang="en-US" sz="1050" b="1" i="0" dirty="0">
                <a:solidFill>
                  <a:srgbClr val="D1D5DB"/>
                </a:solidFill>
                <a:effectLst/>
                <a:latin typeface="Söhne"/>
              </a:rPr>
              <a:t> attack because Successful XSS attacks aim to do things </a:t>
            </a:r>
            <a:r>
              <a:rPr lang="en-US" sz="1050" b="1" i="0" dirty="0" err="1">
                <a:solidFill>
                  <a:srgbClr val="D1D5DB"/>
                </a:solidFill>
                <a:effectLst/>
                <a:latin typeface="Söhne"/>
              </a:rPr>
              <a:t>lik</a:t>
            </a:r>
            <a:endParaRPr lang="en-US" sz="1050" b="1" i="0" dirty="0">
              <a:solidFill>
                <a:srgbClr val="D1D5DB"/>
              </a:solidFill>
              <a:effectLst/>
              <a:latin typeface="Söhne"/>
            </a:endParaRPr>
          </a:p>
          <a:p>
            <a:r>
              <a:rPr lang="en-US" sz="1050" b="1" i="0" dirty="0">
                <a:solidFill>
                  <a:srgbClr val="D1D5DB"/>
                </a:solidFill>
                <a:effectLst/>
                <a:latin typeface="Söhne"/>
              </a:rPr>
              <a:t>stealing session cookies, </a:t>
            </a:r>
          </a:p>
          <a:p>
            <a:r>
              <a:rPr lang="en-US" sz="1050" b="1" i="0" dirty="0">
                <a:solidFill>
                  <a:srgbClr val="D1D5DB"/>
                </a:solidFill>
                <a:effectLst/>
                <a:latin typeface="Söhne"/>
              </a:rPr>
              <a:t>redirecting users to malicious websites, </a:t>
            </a:r>
          </a:p>
          <a:p>
            <a:r>
              <a:rPr lang="en-US" sz="1050" b="1" i="0" dirty="0">
                <a:solidFill>
                  <a:srgbClr val="D1D5DB"/>
                </a:solidFill>
                <a:effectLst/>
                <a:latin typeface="Söhne"/>
              </a:rPr>
              <a:t>performing actions on behalf of the user, </a:t>
            </a:r>
          </a:p>
          <a:p>
            <a:r>
              <a:rPr lang="en-US" sz="1050" b="1" i="0" dirty="0">
                <a:solidFill>
                  <a:srgbClr val="D1D5DB"/>
                </a:solidFill>
                <a:effectLst/>
                <a:latin typeface="Söhne"/>
              </a:rPr>
              <a:t>or defacing web pages.</a:t>
            </a:r>
            <a:endParaRPr lang="en-US" sz="800" b="1" dirty="0"/>
          </a:p>
          <a:p>
            <a:r>
              <a:rPr lang="en-US" sz="800" b="1" dirty="0"/>
              <a:t>The attack is primarily on the client-side</a:t>
            </a:r>
          </a:p>
          <a:p>
            <a:endParaRPr lang="en-US" sz="800" b="1" dirty="0"/>
          </a:p>
          <a:p>
            <a:r>
              <a:rPr lang="en-US" sz="800" b="1" dirty="0"/>
              <a:t>Whereas, SQL injection attacks focus on the server-side, </a:t>
            </a:r>
          </a:p>
          <a:p>
            <a:r>
              <a:rPr lang="en-US" sz="800" b="1" dirty="0"/>
              <a:t>And attempt to exploit vulnerabilities in how a web application constructs and processes SQL queries. </a:t>
            </a:r>
          </a:p>
          <a:p>
            <a:r>
              <a:rPr lang="en-US" sz="800" b="1" dirty="0"/>
              <a:t>The attack aims to gain unauthorized access or manipulate data in the database.</a:t>
            </a:r>
          </a:p>
          <a:p>
            <a:endParaRPr lang="en-US" sz="800" dirty="0"/>
          </a:p>
          <a:p>
            <a:endParaRPr lang="en-US" sz="800" dirty="0"/>
          </a:p>
          <a:p>
            <a:r>
              <a:rPr lang="en-US" sz="800" b="1" dirty="0"/>
              <a:t>so , if a web application is susceptible to cross-site scripting (XSS), </a:t>
            </a:r>
          </a:p>
          <a:p>
            <a:r>
              <a:rPr lang="en-US" sz="800" b="1" dirty="0"/>
              <a:t>the tester must perform a detailed examination of the web application code to find these potential entry points, </a:t>
            </a:r>
          </a:p>
          <a:p>
            <a:r>
              <a:rPr lang="en-US" sz="800" b="1" dirty="0"/>
              <a:t>Then they must take time to understand how user input is handled, before they can craft and inject scripts that can finally compromise the sessions of other users.</a:t>
            </a:r>
          </a:p>
          <a:p>
            <a:endParaRPr lang="en-US" sz="800" dirty="0"/>
          </a:p>
          <a:p>
            <a:endParaRPr lang="en-US" sz="800" dirty="0"/>
          </a:p>
          <a:p>
            <a:r>
              <a:rPr lang="en-US" sz="800" b="1" dirty="0"/>
              <a:t>Another great example of a Software application Vulnerability is the buffer overflow attack.</a:t>
            </a:r>
          </a:p>
          <a:p>
            <a:r>
              <a:rPr lang="en-US" sz="800" b="1" dirty="0"/>
              <a:t>And a buffer overflow occurs </a:t>
            </a:r>
            <a:r>
              <a:rPr lang="en-US" sz="1050" b="1" i="0" dirty="0">
                <a:solidFill>
                  <a:srgbClr val="D1D5DB"/>
                </a:solidFill>
                <a:effectLst/>
                <a:latin typeface="Söhne"/>
              </a:rPr>
              <a:t>when a program or process writes more data to a block of memory, or buffer, than it was allocated to hold. </a:t>
            </a:r>
          </a:p>
          <a:p>
            <a:r>
              <a:rPr lang="en-US" sz="1050" b="1" i="0" dirty="0">
                <a:solidFill>
                  <a:srgbClr val="D1D5DB"/>
                </a:solidFill>
                <a:effectLst/>
                <a:latin typeface="Söhne"/>
              </a:rPr>
              <a:t>This overflow can lead to unpredictable behavior and potential security risks, </a:t>
            </a:r>
          </a:p>
          <a:p>
            <a:r>
              <a:rPr lang="en-US" sz="1050" b="1" i="0" dirty="0">
                <a:solidFill>
                  <a:srgbClr val="D1D5DB"/>
                </a:solidFill>
                <a:effectLst/>
                <a:latin typeface="Söhne"/>
              </a:rPr>
              <a:t>Because an attacker can exploit the excess data to do things like execute malicious code or manipulate the program's execution to do things it normally shouldn’t do (like give shell access)</a:t>
            </a:r>
            <a:endParaRPr lang="en-US" sz="800" b="1" dirty="0"/>
          </a:p>
          <a:p>
            <a:endParaRPr lang="en-US" sz="800" dirty="0"/>
          </a:p>
          <a:p>
            <a:r>
              <a:rPr lang="en-US" sz="800" b="1" dirty="0"/>
              <a:t>And If a tester wanted to execute a buffer overflow, </a:t>
            </a:r>
          </a:p>
          <a:p>
            <a:r>
              <a:rPr lang="en-US" sz="800" dirty="0"/>
              <a:t>they would need to perform extensive analysis to understand the memory structure of the targeted system. </a:t>
            </a:r>
          </a:p>
          <a:p>
            <a:r>
              <a:rPr lang="en-US" sz="800" dirty="0"/>
              <a:t>They would need to understand </a:t>
            </a:r>
            <a:r>
              <a:rPr lang="en-US" sz="800" b="0" i="0" dirty="0">
                <a:solidFill>
                  <a:srgbClr val="ECECF1"/>
                </a:solidFill>
                <a:effectLst/>
                <a:latin typeface="Söhne"/>
              </a:rPr>
              <a:t>how the system manages memory, pinpoint areas where input is accepted, </a:t>
            </a:r>
          </a:p>
          <a:p>
            <a:r>
              <a:rPr lang="en-US" sz="800" b="0" i="0" dirty="0">
                <a:solidFill>
                  <a:srgbClr val="ECECF1"/>
                </a:solidFill>
                <a:effectLst/>
                <a:latin typeface="Söhne"/>
              </a:rPr>
              <a:t>examining how the application handles this input, and then Craft a payload that exploits the specific buffer overflow vulnerability.</a:t>
            </a:r>
            <a:endParaRPr lang="en-US" sz="800" dirty="0"/>
          </a:p>
          <a:p>
            <a:endParaRPr lang="en-US" sz="800" dirty="0"/>
          </a:p>
          <a:p>
            <a:r>
              <a:rPr lang="en-US" sz="800" b="0" i="0" dirty="0">
                <a:solidFill>
                  <a:srgbClr val="ECECF1"/>
                </a:solidFill>
                <a:effectLst/>
                <a:latin typeface="Söhne"/>
              </a:rPr>
              <a:t>While there are hundreds of different exploit types, the </a:t>
            </a:r>
            <a:r>
              <a:rPr lang="en-US" sz="800" b="0" i="1" dirty="0">
                <a:solidFill>
                  <a:srgbClr val="ECECF1"/>
                </a:solidFill>
                <a:effectLst/>
                <a:latin typeface="Söhne"/>
              </a:rPr>
              <a:t>manual</a:t>
            </a:r>
            <a:r>
              <a:rPr lang="en-US" sz="800" b="0" i="0" dirty="0">
                <a:solidFill>
                  <a:srgbClr val="ECECF1"/>
                </a:solidFill>
                <a:effectLst/>
                <a:latin typeface="Söhne"/>
              </a:rPr>
              <a:t> crafting of exploits involves understanding the intricacies of the identified vulnerabilities </a:t>
            </a:r>
            <a:r>
              <a:rPr lang="en-US" sz="800" dirty="0"/>
              <a:t>in order to </a:t>
            </a:r>
            <a:r>
              <a:rPr lang="en-US" sz="800" b="0" i="0" dirty="0">
                <a:solidFill>
                  <a:srgbClr val="ECECF1"/>
                </a:solidFill>
                <a:effectLst/>
                <a:latin typeface="Söhne"/>
              </a:rPr>
              <a:t> create targeted attacks. </a:t>
            </a:r>
          </a:p>
          <a:p>
            <a:r>
              <a:rPr lang="en-US" sz="800" b="0" i="0" dirty="0">
                <a:solidFill>
                  <a:srgbClr val="ECECF1"/>
                </a:solidFill>
                <a:effectLst/>
                <a:latin typeface="Söhne"/>
              </a:rPr>
              <a:t>This means that not only must the </a:t>
            </a:r>
            <a:r>
              <a:rPr lang="en-US" sz="800" b="0" i="0" dirty="0" err="1">
                <a:solidFill>
                  <a:srgbClr val="ECECF1"/>
                </a:solidFill>
                <a:effectLst/>
                <a:latin typeface="Söhne"/>
              </a:rPr>
              <a:t>penetster</a:t>
            </a:r>
            <a:r>
              <a:rPr lang="en-US" sz="800" b="0" i="0" dirty="0">
                <a:solidFill>
                  <a:srgbClr val="ECECF1"/>
                </a:solidFill>
                <a:effectLst/>
                <a:latin typeface="Söhne"/>
              </a:rPr>
              <a:t> find the vulnerability, but they must also </a:t>
            </a:r>
          </a:p>
          <a:p>
            <a:r>
              <a:rPr lang="en-US" sz="800" b="0" i="0" dirty="0">
                <a:solidFill>
                  <a:srgbClr val="ECECF1"/>
                </a:solidFill>
                <a:effectLst/>
                <a:latin typeface="Söhne"/>
              </a:rPr>
              <a:t>meticulously analyze the broader system, </a:t>
            </a:r>
          </a:p>
          <a:p>
            <a:r>
              <a:rPr lang="en-US" sz="800" b="0" i="0" dirty="0">
                <a:solidFill>
                  <a:srgbClr val="ECECF1"/>
                </a:solidFill>
                <a:effectLst/>
                <a:latin typeface="Söhne"/>
              </a:rPr>
              <a:t>evaluate security posture, </a:t>
            </a:r>
          </a:p>
          <a:p>
            <a:r>
              <a:rPr lang="en-US" sz="800" b="0" i="0" dirty="0">
                <a:solidFill>
                  <a:srgbClr val="ECECF1"/>
                </a:solidFill>
                <a:effectLst/>
                <a:latin typeface="Söhne"/>
              </a:rPr>
              <a:t>consider application logic, </a:t>
            </a:r>
          </a:p>
          <a:p>
            <a:r>
              <a:rPr lang="en-US" sz="800" b="0" i="0" dirty="0">
                <a:solidFill>
                  <a:srgbClr val="ECECF1"/>
                </a:solidFill>
                <a:effectLst/>
                <a:latin typeface="Söhne"/>
              </a:rPr>
              <a:t>understand data handling, </a:t>
            </a:r>
          </a:p>
          <a:p>
            <a:r>
              <a:rPr lang="en-US" sz="800" b="0" i="0" dirty="0">
                <a:solidFill>
                  <a:srgbClr val="ECECF1"/>
                </a:solidFill>
                <a:effectLst/>
                <a:latin typeface="Söhne"/>
              </a:rPr>
              <a:t>account for security controls, </a:t>
            </a:r>
          </a:p>
          <a:p>
            <a:r>
              <a:rPr lang="en-US" sz="800" b="0" i="0" dirty="0">
                <a:solidFill>
                  <a:srgbClr val="ECECF1"/>
                </a:solidFill>
                <a:effectLst/>
                <a:latin typeface="Söhne"/>
              </a:rPr>
              <a:t>And plan for stealthy execution.</a:t>
            </a:r>
          </a:p>
          <a:p>
            <a:endParaRPr lang="en-US" sz="800" b="0" i="0" dirty="0">
              <a:solidFill>
                <a:srgbClr val="ECECF1"/>
              </a:solidFill>
              <a:effectLst/>
              <a:latin typeface="Söhne"/>
            </a:endParaRPr>
          </a:p>
          <a:p>
            <a:r>
              <a:rPr lang="en-US" sz="800" b="0" i="0" dirty="0">
                <a:solidFill>
                  <a:srgbClr val="ECECF1"/>
                </a:solidFill>
                <a:effectLst/>
                <a:latin typeface="Söhne"/>
              </a:rPr>
              <a:t>Essentially, It’s a </a:t>
            </a:r>
            <a:r>
              <a:rPr lang="en-US" sz="800" b="0" i="1" dirty="0">
                <a:solidFill>
                  <a:srgbClr val="ECECF1"/>
                </a:solidFill>
                <a:effectLst/>
                <a:latin typeface="Söhne"/>
              </a:rPr>
              <a:t>very</a:t>
            </a:r>
            <a:r>
              <a:rPr lang="en-US" sz="800" b="0" i="0" dirty="0">
                <a:solidFill>
                  <a:srgbClr val="ECECF1"/>
                </a:solidFill>
                <a:effectLst/>
                <a:latin typeface="Söhne"/>
              </a:rPr>
              <a:t> meticulous process .</a:t>
            </a:r>
            <a:endParaRPr lang="en-US" sz="800" dirty="0"/>
          </a:p>
          <a:p>
            <a:endParaRPr lang="en-US" sz="800" dirty="0"/>
          </a:p>
          <a:p>
            <a:endParaRPr lang="en-US" sz="800" dirty="0"/>
          </a:p>
          <a:p>
            <a:endParaRPr lang="en-US" sz="800" dirty="0"/>
          </a:p>
          <a:p>
            <a:endParaRPr lang="en-US" sz="800" dirty="0"/>
          </a:p>
          <a:p>
            <a:endParaRPr lang="en-US" sz="800" dirty="0"/>
          </a:p>
          <a:p>
            <a:endParaRPr lang="en-US" sz="800" dirty="0"/>
          </a:p>
        </p:txBody>
      </p:sp>
      <p:sp>
        <p:nvSpPr>
          <p:cNvPr id="4" name="Slide Number Placeholder 3"/>
          <p:cNvSpPr>
            <a:spLocks noGrp="1"/>
          </p:cNvSpPr>
          <p:nvPr>
            <p:ph type="sldNum" sz="quarter" idx="5"/>
          </p:nvPr>
        </p:nvSpPr>
        <p:spPr/>
        <p:txBody>
          <a:bodyPr/>
          <a:lstStyle/>
          <a:p>
            <a:fld id="{3F31FF5D-4A28-493A-B864-3BB919B6F05A}" type="slidenum">
              <a:rPr lang="en-US" smtClean="0"/>
              <a:t>3</a:t>
            </a:fld>
            <a:endParaRPr lang="en-US"/>
          </a:p>
        </p:txBody>
      </p:sp>
    </p:spTree>
    <p:extLst>
      <p:ext uri="{BB962C8B-B14F-4D97-AF65-F5344CB8AC3E}">
        <p14:creationId xmlns:p14="http://schemas.microsoft.com/office/powerpoint/2010/main" val="19997090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8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t>And more recently, ethical hackers began leverage tools like the Metasploit Framework, to streamline this process. And if </a:t>
            </a:r>
            <a:r>
              <a:rPr lang="en-US" sz="800" dirty="0" err="1"/>
              <a:t>youre</a:t>
            </a:r>
            <a:r>
              <a:rPr lang="en-US" sz="800" dirty="0"/>
              <a:t> not familiar with Metasploit, its an  open-source </a:t>
            </a:r>
            <a:r>
              <a:rPr lang="en-US" sz="800" dirty="0" err="1"/>
              <a:t>pentesting</a:t>
            </a:r>
            <a:r>
              <a:rPr lang="en-US" sz="800" dirty="0"/>
              <a:t> platform that provides a range of tools and is often referred to as the Swiss Army knife for hacking.</a:t>
            </a:r>
          </a:p>
          <a:p>
            <a:endParaRPr lang="en-US" sz="800" dirty="0"/>
          </a:p>
          <a:p>
            <a:r>
              <a:rPr lang="en-US" sz="800" dirty="0" err="1"/>
              <a:t>Metaploit</a:t>
            </a:r>
            <a:r>
              <a:rPr lang="en-US" sz="800" dirty="0"/>
              <a:t> itself is a massive leap forward in </a:t>
            </a:r>
            <a:r>
              <a:rPr lang="en-US" sz="800" dirty="0" err="1"/>
              <a:t>pentesting</a:t>
            </a:r>
            <a:r>
              <a:rPr lang="en-US" sz="800" dirty="0"/>
              <a:t> and I do not want to downplay its significance at all. It has totally revolutionized the way we can perform </a:t>
            </a:r>
            <a:r>
              <a:rPr lang="en-US" sz="800" dirty="0" err="1"/>
              <a:t>pentests</a:t>
            </a:r>
            <a:r>
              <a:rPr lang="en-US" sz="800" dirty="0"/>
              <a:t>. </a:t>
            </a:r>
          </a:p>
          <a:p>
            <a:r>
              <a:rPr lang="en-US" sz="800" dirty="0"/>
              <a:t>But its a bit tricky because it </a:t>
            </a:r>
            <a:r>
              <a:rPr lang="en-US" sz="800" b="0" i="0" dirty="0">
                <a:effectLst/>
                <a:latin typeface="Söhne"/>
              </a:rPr>
              <a:t>falls sort of in between a manual method and more of the automated methods we have been seeing because it combines elements of both.</a:t>
            </a:r>
          </a:p>
          <a:p>
            <a:endParaRPr lang="en-US" sz="800" b="0" i="0" dirty="0">
              <a:effectLst/>
              <a:latin typeface="Söhne"/>
            </a:endParaRPr>
          </a:p>
          <a:p>
            <a:r>
              <a:rPr lang="en-US" sz="800" b="0" i="0" dirty="0">
                <a:effectLst/>
                <a:latin typeface="Söhne"/>
              </a:rPr>
              <a:t> On one hand, it offers a comprehensive database of ready-made exploits and payloads to help testers automate their exploits. and This significantly speeds up the testing process and ensures a systematic examination of potential security weaknesses.</a:t>
            </a:r>
          </a:p>
          <a:p>
            <a:endParaRPr lang="en-US" sz="800" b="0" i="0" dirty="0">
              <a:effectLst/>
              <a:latin typeface="Söhne"/>
            </a:endParaRPr>
          </a:p>
          <a:p>
            <a:pPr algn="l"/>
            <a:r>
              <a:rPr lang="en-US" sz="800" b="0" i="0" dirty="0">
                <a:effectLst/>
                <a:latin typeface="Söhne"/>
              </a:rPr>
              <a:t>However, on the other hand, Metasploit still requires a considerable level of manual intervention. Ethical hackers need to understand the vulnerabilities they are targeting, customize the exploits to suit the specific context, and interpret the results accurately. </a:t>
            </a:r>
          </a:p>
          <a:p>
            <a:pPr algn="l"/>
            <a:r>
              <a:rPr lang="en-US" sz="800" b="0" i="0" dirty="0">
                <a:effectLst/>
                <a:latin typeface="Söhne"/>
              </a:rPr>
              <a:t>So, while Metasploit incorporates automation to a large extent, it retains a manual aspect in terms of customization, interpretation, and adaptation. </a:t>
            </a:r>
          </a:p>
          <a:p>
            <a:pPr algn="l"/>
            <a:endParaRPr lang="en-US" sz="800" b="0" i="0" dirty="0">
              <a:effectLst/>
              <a:latin typeface="Söhne"/>
            </a:endParaRPr>
          </a:p>
          <a:p>
            <a:pPr algn="l"/>
            <a:r>
              <a:rPr lang="en-US" sz="800" b="0" i="0" dirty="0">
                <a:effectLst/>
                <a:latin typeface="Söhne"/>
              </a:rPr>
              <a:t>For example, Imagine a pentester wants to assess the security of a network and They use Metasploit to simulate the attack. </a:t>
            </a:r>
          </a:p>
          <a:p>
            <a:pPr algn="l"/>
            <a:endParaRPr lang="en-US" sz="800" b="0" i="0" dirty="0">
              <a:effectLst/>
              <a:latin typeface="Söhne"/>
            </a:endParaRPr>
          </a:p>
          <a:p>
            <a:pPr algn="l"/>
            <a:r>
              <a:rPr lang="en-US" sz="800" b="0" i="0" dirty="0">
                <a:effectLst/>
                <a:latin typeface="Söhne"/>
              </a:rPr>
              <a:t>The pentester might begin by navigating through the extensive Metasploit community database, which contains </a:t>
            </a:r>
            <a:r>
              <a:rPr lang="en-US" sz="800" b="0" i="1" dirty="0">
                <a:effectLst/>
                <a:latin typeface="Söhne"/>
              </a:rPr>
              <a:t>masses</a:t>
            </a:r>
            <a:r>
              <a:rPr lang="en-US" sz="800" b="0" i="0" dirty="0">
                <a:effectLst/>
                <a:latin typeface="Söhne"/>
              </a:rPr>
              <a:t> of modules. These modules are specific tools and exploits tailored for various vulnerabilities. While </a:t>
            </a:r>
            <a:r>
              <a:rPr lang="en-US" sz="800" b="0" i="0" dirty="0">
                <a:solidFill>
                  <a:srgbClr val="ECECF1"/>
                </a:solidFill>
                <a:effectLst/>
                <a:latin typeface="Söhne"/>
              </a:rPr>
              <a:t> this massive repository of pre-built exploits allows for quick and efficient selection based on the target system, it still requires the pentester to choose the most appropriate module for the specific context</a:t>
            </a:r>
          </a:p>
          <a:p>
            <a:pPr algn="l"/>
            <a:endParaRPr lang="en-US" sz="800" b="0" i="0" dirty="0">
              <a:solidFill>
                <a:srgbClr val="ECECF1"/>
              </a:solidFill>
              <a:effectLst/>
              <a:latin typeface="Söhne"/>
            </a:endParaRPr>
          </a:p>
          <a:p>
            <a:pPr algn="l"/>
            <a:r>
              <a:rPr lang="en-US" sz="800" b="0" i="0" dirty="0">
                <a:effectLst/>
                <a:latin typeface="Söhne"/>
              </a:rPr>
              <a:t>While significantly simpler than completely manual methods, It's not just a 'push-button-and-forget' tool; it still demands somewhat of a skilled operator who comprehends the intricacies of both the tool and the systems being tested.</a:t>
            </a:r>
          </a:p>
          <a:p>
            <a:pPr algn="l"/>
            <a:endParaRPr lang="en-US" sz="800" b="0" i="0" dirty="0">
              <a:effectLst/>
              <a:latin typeface="Söhne"/>
            </a:endParaRPr>
          </a:p>
          <a:p>
            <a:pPr algn="l"/>
            <a:r>
              <a:rPr lang="en-US" sz="800" b="0" i="0" dirty="0">
                <a:effectLst/>
                <a:latin typeface="Söhne"/>
              </a:rPr>
              <a:t>And mainly, there have been some significant advancements in AI research this year that combine ML and </a:t>
            </a:r>
            <a:r>
              <a:rPr lang="en-US" sz="800" b="0" i="0" dirty="0" err="1">
                <a:effectLst/>
                <a:latin typeface="Söhne"/>
              </a:rPr>
              <a:t>metaploit</a:t>
            </a:r>
            <a:r>
              <a:rPr lang="en-US" sz="800" b="0" i="0" dirty="0">
                <a:effectLst/>
                <a:latin typeface="Söhne"/>
              </a:rPr>
              <a:t> and removes much of this human element. So for the context of this lecture we will discuss Metasploit, in its core functionality, as a step between the manual methods and AI.</a:t>
            </a:r>
          </a:p>
          <a:p>
            <a:pPr algn="l"/>
            <a:endParaRPr lang="en-US" sz="800" b="0" i="0" dirty="0">
              <a:effectLst/>
              <a:latin typeface="Söhne"/>
            </a:endParaRPr>
          </a:p>
          <a:p>
            <a:pPr algn="l"/>
            <a:endParaRPr lang="en-US" sz="800" b="0" i="0" dirty="0">
              <a:effectLst/>
              <a:latin typeface="Söhne"/>
            </a:endParaRPr>
          </a:p>
          <a:p>
            <a:endParaRPr lang="en-US" sz="800" dirty="0"/>
          </a:p>
        </p:txBody>
      </p:sp>
      <p:sp>
        <p:nvSpPr>
          <p:cNvPr id="4" name="Slide Number Placeholder 3"/>
          <p:cNvSpPr>
            <a:spLocks noGrp="1"/>
          </p:cNvSpPr>
          <p:nvPr>
            <p:ph type="sldNum" sz="quarter" idx="5"/>
          </p:nvPr>
        </p:nvSpPr>
        <p:spPr/>
        <p:txBody>
          <a:bodyPr/>
          <a:lstStyle/>
          <a:p>
            <a:fld id="{3F31FF5D-4A28-493A-B864-3BB919B6F05A}" type="slidenum">
              <a:rPr lang="en-US" smtClean="0"/>
              <a:t>4</a:t>
            </a:fld>
            <a:endParaRPr lang="en-US"/>
          </a:p>
        </p:txBody>
      </p:sp>
    </p:spTree>
    <p:extLst>
      <p:ext uri="{BB962C8B-B14F-4D97-AF65-F5344CB8AC3E}">
        <p14:creationId xmlns:p14="http://schemas.microsoft.com/office/powerpoint/2010/main" val="2110878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Slide 5: Limitations of Current Methods</a:t>
            </a:r>
          </a:p>
          <a:p>
            <a:r>
              <a:rPr lang="en-US" dirty="0"/>
              <a:t>- Limitations and challenges faced by these methods (Lack of adaptability to evolving threats, Very complex process, Time-consuming and resource-intensive, expensive)</a:t>
            </a:r>
          </a:p>
          <a:p>
            <a:r>
              <a:rPr lang="en-US" dirty="0"/>
              <a:t>- Real-world examples of their shortcomings</a:t>
            </a:r>
          </a:p>
          <a:p>
            <a:endParaRPr lang="en-US" dirty="0"/>
          </a:p>
          <a:p>
            <a:r>
              <a:rPr lang="en-US" dirty="0"/>
              <a:t>==========================</a:t>
            </a:r>
          </a:p>
          <a:p>
            <a:endParaRPr lang="en-US" dirty="0"/>
          </a:p>
          <a:p>
            <a:pPr algn="l"/>
            <a:r>
              <a:rPr lang="en-US" b="0" i="0" dirty="0">
                <a:effectLst/>
                <a:latin typeface="Söhne"/>
              </a:rPr>
              <a:t>There are some significant limitations and challenges to these manual methods</a:t>
            </a:r>
          </a:p>
          <a:p>
            <a:pPr algn="l"/>
            <a:endParaRPr lang="en-US" b="0" i="0" dirty="0">
              <a:effectLst/>
              <a:latin typeface="Söhne"/>
            </a:endParaRPr>
          </a:p>
          <a:p>
            <a:pPr algn="l"/>
            <a:r>
              <a:rPr lang="en-US" b="0" i="0" dirty="0">
                <a:effectLst/>
                <a:latin typeface="Söhne"/>
              </a:rPr>
              <a:t>One significant drawback of traditional methods is their struggle to keep pace with rapidly evolving threats. </a:t>
            </a:r>
          </a:p>
          <a:p>
            <a:pPr algn="l"/>
            <a:r>
              <a:rPr lang="en-US" b="0" i="0" dirty="0">
                <a:effectLst/>
                <a:latin typeface="Söhne"/>
              </a:rPr>
              <a:t>Cyber attackers are always finding new ways to exploit vulnerabilities, and these manual methods are falling short in adapting.</a:t>
            </a:r>
          </a:p>
          <a:p>
            <a:pPr algn="l"/>
            <a:r>
              <a:rPr lang="en-US" b="0" i="0" dirty="0">
                <a:effectLst/>
                <a:latin typeface="Söhne"/>
              </a:rPr>
              <a:t>Manual test methods are going to struggle to identify and exploit zero-days, leaving potential attack vectors unexplored and leaving an open door for attackers. </a:t>
            </a:r>
          </a:p>
          <a:p>
            <a:pPr algn="l"/>
            <a:endParaRPr lang="en-US" b="0" i="0" dirty="0">
              <a:effectLst/>
              <a:latin typeface="Söhne"/>
            </a:endParaRPr>
          </a:p>
          <a:p>
            <a:pPr algn="l"/>
            <a:r>
              <a:rPr lang="en-US" b="0" i="0" dirty="0">
                <a:effectLst/>
                <a:latin typeface="Söhne"/>
              </a:rPr>
              <a:t>Also, The process of manually identifying and exploiting vulnerabilities is… intricate. </a:t>
            </a:r>
          </a:p>
          <a:p>
            <a:pPr algn="l"/>
            <a:r>
              <a:rPr lang="en-US" b="0" i="0" dirty="0">
                <a:effectLst/>
                <a:latin typeface="Söhne"/>
              </a:rPr>
              <a:t>It demands a deep understanding of systems, networks, and the specific software in use. </a:t>
            </a:r>
          </a:p>
          <a:p>
            <a:pPr algn="l"/>
            <a:r>
              <a:rPr lang="en-US" b="0" i="0" dirty="0">
                <a:effectLst/>
                <a:latin typeface="Söhne"/>
              </a:rPr>
              <a:t>And This complexity poses a challenge, especially for organizations lacking the necessary expertise or resources.</a:t>
            </a:r>
          </a:p>
          <a:p>
            <a:pPr algn="l"/>
            <a:r>
              <a:rPr lang="en-US" b="0" i="0" dirty="0">
                <a:effectLst/>
                <a:latin typeface="Söhne"/>
              </a:rPr>
              <a:t>For example, consider the SQL Injection attack process I just outlined -  it not only </a:t>
            </a:r>
            <a:r>
              <a:rPr lang="en-US" b="0" i="0" dirty="0">
                <a:solidFill>
                  <a:srgbClr val="ECECF1"/>
                </a:solidFill>
                <a:effectLst/>
                <a:latin typeface="Söhne"/>
              </a:rPr>
              <a:t>requires knowledge of injection techniques but also an understanding of the application's architecture. Organizations without enough skilled personnel may find it challenging to .. remediate such vulnerabilities effectively.</a:t>
            </a:r>
          </a:p>
          <a:p>
            <a:pPr algn="l"/>
            <a:r>
              <a:rPr lang="en-US" b="0" i="0" dirty="0">
                <a:solidFill>
                  <a:srgbClr val="ECECF1"/>
                </a:solidFill>
                <a:effectLst/>
                <a:latin typeface="Söhne"/>
              </a:rPr>
              <a:t>And with the </a:t>
            </a:r>
            <a:r>
              <a:rPr lang="en-US" dirty="0"/>
              <a:t>critical shortage of skilled experts in the field, we know that this becomes more and more of a reality</a:t>
            </a:r>
          </a:p>
          <a:p>
            <a:pPr algn="l"/>
            <a:endParaRPr lang="en-US" b="0" i="0" dirty="0">
              <a:effectLst/>
              <a:latin typeface="Söhne"/>
            </a:endParaRPr>
          </a:p>
          <a:p>
            <a:pPr algn="l"/>
            <a:r>
              <a:rPr lang="en-US" b="0" i="0" dirty="0">
                <a:effectLst/>
                <a:latin typeface="Söhne"/>
              </a:rPr>
              <a:t>Also Manually conducting exploitation is very time-consuming.</a:t>
            </a:r>
          </a:p>
          <a:p>
            <a:pPr algn="l"/>
            <a:r>
              <a:rPr lang="en-US" b="0" i="0" dirty="0">
                <a:effectLst/>
                <a:latin typeface="Söhne"/>
              </a:rPr>
              <a:t>If you think about it, Ethical hackers must invest </a:t>
            </a:r>
            <a:r>
              <a:rPr lang="en-US" b="0" i="1" dirty="0">
                <a:effectLst/>
                <a:latin typeface="Söhne"/>
              </a:rPr>
              <a:t>hours</a:t>
            </a:r>
            <a:r>
              <a:rPr lang="en-US" b="0" i="0" dirty="0">
                <a:effectLst/>
                <a:latin typeface="Söhne"/>
              </a:rPr>
              <a:t> into examining and probing systems before they even begin their exploits, </a:t>
            </a:r>
          </a:p>
          <a:p>
            <a:pPr algn="l"/>
            <a:r>
              <a:rPr lang="en-US" b="0" i="0" dirty="0">
                <a:effectLst/>
                <a:latin typeface="Söhne"/>
              </a:rPr>
              <a:t>And during this time, they are continuously refining their approach</a:t>
            </a:r>
          </a:p>
          <a:p>
            <a:pPr algn="l"/>
            <a:r>
              <a:rPr lang="en-US" b="0" i="0" dirty="0">
                <a:effectLst/>
                <a:latin typeface="Söhne"/>
              </a:rPr>
              <a:t>For and new important detail they find, they must .. reassess .. their strategy </a:t>
            </a:r>
          </a:p>
          <a:p>
            <a:pPr algn="l"/>
            <a:r>
              <a:rPr lang="en-US" b="0" i="0" dirty="0">
                <a:effectLst/>
                <a:latin typeface="Söhne"/>
              </a:rPr>
              <a:t>Which often involves revisiting the earlier phases of recon and scanning. </a:t>
            </a:r>
          </a:p>
          <a:p>
            <a:pPr algn="l"/>
            <a:endParaRPr lang="en-US" b="0" i="0" dirty="0">
              <a:effectLst/>
              <a:latin typeface="Söhne"/>
            </a:endParaRPr>
          </a:p>
          <a:p>
            <a:pPr algn="l"/>
            <a:r>
              <a:rPr lang="en-US" b="0" i="0" dirty="0">
                <a:effectLst/>
                <a:latin typeface="Söhne"/>
              </a:rPr>
              <a:t>This iterative process is essential as it evolves their understanding of the target system, but its very meticulous and time-intensive</a:t>
            </a:r>
          </a:p>
          <a:p>
            <a:pPr algn="l"/>
            <a:endParaRPr lang="en-US" b="0" i="0" dirty="0">
              <a:effectLst/>
              <a:latin typeface="Söhne"/>
            </a:endParaRPr>
          </a:p>
          <a:p>
            <a:pPr algn="l"/>
            <a:r>
              <a:rPr lang="en-US" b="0" i="0" dirty="0">
                <a:effectLst/>
                <a:latin typeface="Söhne"/>
              </a:rPr>
              <a:t>And this is before the actual exploitation process, which itself is time </a:t>
            </a:r>
            <a:r>
              <a:rPr lang="en-US" b="0" i="1" dirty="0">
                <a:effectLst/>
                <a:latin typeface="Söhne"/>
              </a:rPr>
              <a:t>and resource </a:t>
            </a:r>
            <a:r>
              <a:rPr lang="en-US" b="0" i="0" dirty="0">
                <a:effectLst/>
                <a:latin typeface="Söhne"/>
              </a:rPr>
              <a:t>intensive</a:t>
            </a:r>
          </a:p>
          <a:p>
            <a:pPr algn="l"/>
            <a:endParaRPr lang="en-US" b="0" i="0" dirty="0">
              <a:effectLst/>
              <a:latin typeface="Söhne"/>
            </a:endParaRPr>
          </a:p>
          <a:p>
            <a:pPr algn="l"/>
            <a:r>
              <a:rPr lang="en-US" b="0" i="0" dirty="0">
                <a:effectLst/>
                <a:latin typeface="Söhne"/>
              </a:rPr>
              <a:t>As mentioned, Crafting exploits requires a deep understanding of the identified vulnerabilities, and each exploit must be tailored to the specific nuances of the target system. </a:t>
            </a:r>
          </a:p>
          <a:p>
            <a:pPr algn="l"/>
            <a:r>
              <a:rPr lang="en-US" b="0" i="0" dirty="0">
                <a:effectLst/>
                <a:latin typeface="Söhne"/>
              </a:rPr>
              <a:t>For our SQL injection example, Crafting an exploit for this involves understanding the database structure, SQL syntax, and the application's response to different inputs. </a:t>
            </a:r>
          </a:p>
          <a:p>
            <a:pPr algn="l"/>
            <a:endParaRPr lang="en-US" b="0" i="0" dirty="0">
              <a:effectLst/>
              <a:latin typeface="Söhne"/>
            </a:endParaRPr>
          </a:p>
          <a:p>
            <a:pPr algn="l"/>
            <a:r>
              <a:rPr lang="en-US" b="0" i="0" dirty="0">
                <a:effectLst/>
                <a:latin typeface="Söhne"/>
              </a:rPr>
              <a:t>And Before deployment, extensive testing is essential to ensure the exploit is working as intended and doesn’t cause unintended consequences.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ECECF1"/>
                </a:solidFill>
                <a:effectLst/>
                <a:latin typeface="Söhne"/>
              </a:rPr>
              <a:t>As a pentester, we wouldn't want our SQL injection to inadvertently delete or modify critical data, and end up disrupting the application function, or even compromise the integrity of the entire system.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ECECF1"/>
                </a:solidFill>
                <a:effectLst/>
                <a:latin typeface="Söhne"/>
              </a:rPr>
              <a:t>So its important that we test our exploits to ensure that it achieves its objectives without causing damage to the target</a:t>
            </a:r>
          </a:p>
          <a:p>
            <a:pPr algn="l"/>
            <a:endParaRPr lang="en-US" b="0" i="0" dirty="0">
              <a:effectLst/>
              <a:latin typeface="Söhne"/>
            </a:endParaRPr>
          </a:p>
          <a:p>
            <a:pPr algn="l"/>
            <a:r>
              <a:rPr lang="en-US" b="0" i="0" dirty="0">
                <a:solidFill>
                  <a:srgbClr val="ECECF1"/>
                </a:solidFill>
                <a:effectLst/>
                <a:latin typeface="Söhne"/>
              </a:rPr>
              <a:t>Because these steps are crucial, we can’t really skip or avoid them. </a:t>
            </a:r>
          </a:p>
          <a:p>
            <a:pPr algn="l"/>
            <a:r>
              <a:rPr lang="en-US" b="0" i="0" dirty="0">
                <a:solidFill>
                  <a:srgbClr val="ECECF1"/>
                </a:solidFill>
                <a:effectLst/>
                <a:latin typeface="Söhne"/>
              </a:rPr>
              <a:t>So The real challenge isn't about whether these actions need to be done, but rather, the substantial </a:t>
            </a:r>
            <a:r>
              <a:rPr lang="en-US" b="0" i="1" dirty="0">
                <a:solidFill>
                  <a:srgbClr val="ECECF1"/>
                </a:solidFill>
                <a:effectLst/>
                <a:latin typeface="Söhne"/>
              </a:rPr>
              <a:t>time</a:t>
            </a:r>
            <a:r>
              <a:rPr lang="en-US" b="0" i="0" dirty="0">
                <a:solidFill>
                  <a:srgbClr val="ECECF1"/>
                </a:solidFill>
                <a:effectLst/>
                <a:latin typeface="Söhne"/>
              </a:rPr>
              <a:t> it takes when humans do them manually.</a:t>
            </a:r>
            <a:endParaRPr lang="en-US" b="0" i="0" dirty="0">
              <a:effectLst/>
              <a:latin typeface="Söhne"/>
            </a:endParaRPr>
          </a:p>
          <a:p>
            <a:pPr algn="l"/>
            <a:endParaRPr lang="en-US" b="0" i="0" dirty="0">
              <a:effectLst/>
              <a:latin typeface="Söhne"/>
            </a:endParaRPr>
          </a:p>
          <a:p>
            <a:pPr algn="l"/>
            <a:r>
              <a:rPr lang="en-US" b="0" i="0" dirty="0">
                <a:effectLst/>
                <a:latin typeface="Söhne"/>
              </a:rPr>
              <a:t>And this combination of expertise, customization, and thorough testing translates to billable hours </a:t>
            </a:r>
          </a:p>
          <a:p>
            <a:pPr algn="l"/>
            <a:r>
              <a:rPr lang="en-US" b="0" i="0" dirty="0">
                <a:effectLst/>
                <a:latin typeface="Söhne"/>
              </a:rPr>
              <a:t>So </a:t>
            </a:r>
            <a:r>
              <a:rPr lang="en-US" b="0" i="0" dirty="0">
                <a:solidFill>
                  <a:srgbClr val="ECECF1"/>
                </a:solidFill>
                <a:effectLst/>
                <a:latin typeface="Söhne"/>
              </a:rPr>
              <a:t>For organizations, especially the larger ones with teams of cybersecurity professionals, this manual testing process becomes a considerable financial commitment. </a:t>
            </a:r>
          </a:p>
          <a:p>
            <a:pPr algn="l"/>
            <a:r>
              <a:rPr lang="en-US" b="0" i="0" dirty="0">
                <a:effectLst/>
                <a:latin typeface="Söhne"/>
              </a:rPr>
              <a:t>And for smaller businesses, these costs can be prohibitive</a:t>
            </a:r>
          </a:p>
          <a:p>
            <a:pPr algn="l"/>
            <a:endParaRPr lang="en-US" b="0" i="0" dirty="0">
              <a:effectLst/>
              <a:latin typeface="Söhne"/>
            </a:endParaRPr>
          </a:p>
          <a:p>
            <a:endParaRPr lang="en-US" dirty="0"/>
          </a:p>
        </p:txBody>
      </p:sp>
      <p:sp>
        <p:nvSpPr>
          <p:cNvPr id="4" name="Slide Number Placeholder 3"/>
          <p:cNvSpPr>
            <a:spLocks noGrp="1"/>
          </p:cNvSpPr>
          <p:nvPr>
            <p:ph type="sldNum" sz="quarter" idx="5"/>
          </p:nvPr>
        </p:nvSpPr>
        <p:spPr/>
        <p:txBody>
          <a:bodyPr/>
          <a:lstStyle/>
          <a:p>
            <a:fld id="{3F31FF5D-4A28-493A-B864-3BB919B6F05A}" type="slidenum">
              <a:rPr lang="en-US" smtClean="0"/>
              <a:t>5</a:t>
            </a:fld>
            <a:endParaRPr lang="en-US"/>
          </a:p>
        </p:txBody>
      </p:sp>
    </p:spTree>
    <p:extLst>
      <p:ext uri="{BB962C8B-B14F-4D97-AF65-F5344CB8AC3E}">
        <p14:creationId xmlns:p14="http://schemas.microsoft.com/office/powerpoint/2010/main" val="255624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Slide 6: Limitations of Current Methods</a:t>
            </a:r>
          </a:p>
          <a:p>
            <a:r>
              <a:rPr lang="en-US" dirty="0"/>
              <a:t>- Metasploit</a:t>
            </a:r>
          </a:p>
          <a:p>
            <a:endParaRPr lang="en-US" dirty="0"/>
          </a:p>
          <a:p>
            <a:r>
              <a:rPr lang="en-US" dirty="0"/>
              <a:t>==========================</a:t>
            </a:r>
          </a:p>
          <a:p>
            <a:pPr algn="l"/>
            <a:endParaRPr lang="en-US" b="0" i="0" dirty="0">
              <a:effectLst/>
              <a:latin typeface="Söhne"/>
            </a:endParaRPr>
          </a:p>
          <a:p>
            <a:pPr algn="l"/>
            <a:r>
              <a:rPr lang="en-US" b="0" i="0" dirty="0">
                <a:effectLst/>
                <a:latin typeface="Söhne"/>
              </a:rPr>
              <a:t>And Even with powerful tools like Metasploit, the manual selection and configuration of exploits still has its limitations</a:t>
            </a:r>
          </a:p>
          <a:p>
            <a:pPr algn="l"/>
            <a:endParaRPr lang="en-US" b="0" i="0" dirty="0">
              <a:effectLst/>
              <a:latin typeface="Söhne"/>
            </a:endParaRPr>
          </a:p>
          <a:p>
            <a:pPr algn="l"/>
            <a:r>
              <a:rPr lang="en-US" b="0" i="0" dirty="0">
                <a:effectLst/>
                <a:latin typeface="Söhne"/>
              </a:rPr>
              <a:t>While Metasploit addresses </a:t>
            </a:r>
            <a:r>
              <a:rPr lang="en-US" b="0" i="0" dirty="0">
                <a:solidFill>
                  <a:srgbClr val="ECECF1"/>
                </a:solidFill>
                <a:effectLst/>
                <a:latin typeface="Söhne"/>
              </a:rPr>
              <a:t>the lack of adaptability </a:t>
            </a:r>
            <a:r>
              <a:rPr lang="en-US" b="0" i="0" dirty="0">
                <a:effectLst/>
                <a:latin typeface="Söhne"/>
              </a:rPr>
              <a:t>to some extent with its pre-built exploit database, it still face challenges in covering all emerging threats because it may not always have immediate coverage for the latest zero-day vulnerabilities or the most sophisticated attack methods.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Söhne"/>
              </a:rPr>
              <a:t>Because it may not cover the full spectrum of vulnerabilities it can leave potential security gaps.</a:t>
            </a:r>
          </a:p>
          <a:p>
            <a:pPr algn="l"/>
            <a:r>
              <a:rPr lang="en-US" b="0" i="0" dirty="0">
                <a:effectLst/>
                <a:latin typeface="Söhne"/>
              </a:rPr>
              <a:t>Essentially, it still requires </a:t>
            </a:r>
            <a:r>
              <a:rPr lang="en-US" b="0" i="0" dirty="0">
                <a:solidFill>
                  <a:srgbClr val="ECECF1"/>
                </a:solidFill>
                <a:effectLst/>
                <a:latin typeface="Söhne"/>
              </a:rPr>
              <a:t>manual intervention to stay ahead of emerging threats and customize testing approaches.</a:t>
            </a:r>
          </a:p>
          <a:p>
            <a:pPr algn="l"/>
            <a:endParaRPr lang="en-US" b="0" i="0" dirty="0">
              <a:solidFill>
                <a:srgbClr val="ECECF1"/>
              </a:solidFill>
              <a:effectLst/>
              <a:latin typeface="Söhne"/>
            </a:endParaRPr>
          </a:p>
          <a:p>
            <a:pPr algn="l"/>
            <a:r>
              <a:rPr lang="en-US" b="0" i="0" dirty="0">
                <a:solidFill>
                  <a:srgbClr val="ECECF1"/>
                </a:solidFill>
                <a:effectLst/>
                <a:latin typeface="Söhne"/>
              </a:rPr>
              <a:t>Also, these pre-builds definitely help streamline the process and complexity</a:t>
            </a:r>
          </a:p>
          <a:p>
            <a:pPr algn="l"/>
            <a:r>
              <a:rPr lang="en-US" b="0" i="0" dirty="0">
                <a:solidFill>
                  <a:srgbClr val="ECECF1"/>
                </a:solidFill>
                <a:effectLst/>
                <a:latin typeface="Söhne"/>
              </a:rPr>
              <a:t>From their own website they even say that there is no exploit development knowledge required, which can make something really technically difficult to understand or engineer into something really easy to use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ECECF1"/>
                </a:solidFill>
                <a:effectLst/>
                <a:latin typeface="Söhne"/>
              </a:rPr>
              <a:t>BUT there is always “homework” that must be done before using an exploit, and you should always do your homework.</a:t>
            </a:r>
          </a:p>
          <a:p>
            <a:pPr algn="l"/>
            <a:r>
              <a:rPr lang="en-US" b="0" i="0" dirty="0">
                <a:solidFill>
                  <a:srgbClr val="ECECF1"/>
                </a:solidFill>
                <a:effectLst/>
                <a:latin typeface="Söhne"/>
              </a:rPr>
              <a:t>So while it eliminates the need for in-depth exploit development knowledge, it instead requires a complex understanding of the module and how to use it. </a:t>
            </a:r>
          </a:p>
          <a:p>
            <a:pPr algn="l"/>
            <a:r>
              <a:rPr lang="en-US" b="0" i="0" dirty="0">
                <a:solidFill>
                  <a:srgbClr val="ECECF1"/>
                </a:solidFill>
                <a:effectLst/>
                <a:latin typeface="Söhne"/>
              </a:rPr>
              <a:t>So my point is, While it definitely simplifies a lot of these exploit methods, it does not completely eliminate the need for human expertise.</a:t>
            </a:r>
            <a:endParaRPr lang="en-US" b="0" i="0" dirty="0">
              <a:effectLst/>
              <a:latin typeface="Söhne"/>
            </a:endParaRPr>
          </a:p>
          <a:p>
            <a:pPr algn="l"/>
            <a:endParaRPr lang="en-US" b="0" i="0" dirty="0">
              <a:effectLst/>
              <a:latin typeface="Söhne"/>
            </a:endParaRPr>
          </a:p>
          <a:p>
            <a:pPr algn="l"/>
            <a:endParaRPr lang="en-US" b="0" i="0" dirty="0">
              <a:effectLst/>
              <a:latin typeface="Söhne"/>
            </a:endParaRPr>
          </a:p>
          <a:p>
            <a:pPr algn="l"/>
            <a:r>
              <a:rPr lang="en-US" b="0" i="0" dirty="0">
                <a:effectLst/>
                <a:latin typeface="Söhne"/>
              </a:rPr>
              <a:t>I also want to mention that Metasploit absolutely accelerates the testing cycle, as pentesters can actually complete all three of our beginning phases within Metasploit using things called </a:t>
            </a:r>
            <a:r>
              <a:rPr lang="en-US" b="0" i="0" dirty="0" err="1">
                <a:effectLst/>
                <a:latin typeface="Söhne"/>
              </a:rPr>
              <a:t>auxillaries</a:t>
            </a:r>
            <a:r>
              <a:rPr lang="en-US" b="0" i="0" dirty="0">
                <a:effectLst/>
                <a:latin typeface="Söhne"/>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7262B"/>
                </a:solidFill>
                <a:effectLst/>
                <a:latin typeface="system-ui"/>
              </a:rPr>
              <a:t>Auxiliaries are </a:t>
            </a:r>
            <a:r>
              <a:rPr lang="en-US" b="0" i="0" dirty="0">
                <a:solidFill>
                  <a:srgbClr val="ECECF1"/>
                </a:solidFill>
                <a:effectLst/>
                <a:latin typeface="Söhne"/>
              </a:rPr>
              <a:t>modules that are designed for tasks other than exploitation, such as information gathering and vulnerability scanning.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ECECF1"/>
                </a:solidFill>
                <a:effectLst/>
                <a:latin typeface="Söhne"/>
              </a:rPr>
              <a:t>They allow pentesters to perform these initial phases from directly within the Metasploit framework.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Söhne"/>
              </a:rPr>
              <a:t>For example, one of these modules offers a functionality to import scans from tools like NMAP and Nessus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Söhne"/>
              </a:rPr>
              <a:t>Or it can even </a:t>
            </a:r>
            <a:r>
              <a:rPr lang="en-US" b="0" i="0" dirty="0">
                <a:solidFill>
                  <a:srgbClr val="3D3B49"/>
                </a:solidFill>
                <a:effectLst/>
                <a:latin typeface="Noto serif" panose="02020600060500020200" pitchFamily="18" charset="0"/>
              </a:rPr>
              <a:t>integrate with Shodan to execute search queries right from the console </a:t>
            </a:r>
            <a:endParaRPr lang="en-US" b="0" i="0" dirty="0">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ECECF1"/>
                </a:solidFill>
                <a:effectLst/>
                <a:latin typeface="Söhne"/>
              </a:rPr>
              <a:t>This consolidation of tasks absolutely enhances the testing cycle and provides a … centralized…  platform</a:t>
            </a:r>
            <a:endParaRPr lang="en-US" b="0" i="0" dirty="0">
              <a:effectLst/>
              <a:latin typeface="Söhne"/>
            </a:endParaRPr>
          </a:p>
          <a:p>
            <a:pPr algn="l"/>
            <a:endParaRPr lang="en-US" b="0" i="0" dirty="0">
              <a:effectLst/>
              <a:latin typeface="Söhne"/>
            </a:endParaRPr>
          </a:p>
          <a:p>
            <a:pPr algn="l"/>
            <a:r>
              <a:rPr lang="en-US" b="0" i="0" dirty="0">
                <a:effectLst/>
                <a:latin typeface="Söhne"/>
              </a:rPr>
              <a:t>However, </a:t>
            </a:r>
            <a:r>
              <a:rPr lang="en-US" b="0" i="0" dirty="0">
                <a:solidFill>
                  <a:srgbClr val="ECECF1"/>
                </a:solidFill>
                <a:effectLst/>
                <a:latin typeface="Söhne"/>
              </a:rPr>
              <a:t>it is still limited because of the demand for significant human involvement. </a:t>
            </a:r>
          </a:p>
          <a:p>
            <a:pPr algn="l"/>
            <a:r>
              <a:rPr lang="en-US" b="0" i="0" dirty="0">
                <a:solidFill>
                  <a:srgbClr val="ECECF1"/>
                </a:solidFill>
                <a:effectLst/>
                <a:latin typeface="Söhne"/>
              </a:rPr>
              <a:t>Customization and interpretation of exploits require a deep understanding of the vulnerabilities being targeted, the context of the systems, and the potential impact of actions. </a:t>
            </a:r>
          </a:p>
          <a:p>
            <a:pPr algn="l"/>
            <a:r>
              <a:rPr lang="en-US" b="0" i="0" dirty="0">
                <a:solidFill>
                  <a:srgbClr val="ECECF1"/>
                </a:solidFill>
                <a:effectLst/>
                <a:latin typeface="Söhne"/>
              </a:rPr>
              <a:t>So While Metasploit does accelerate the testing cycle, it does not </a:t>
            </a:r>
            <a:r>
              <a:rPr lang="en-US" b="0" i="1" dirty="0">
                <a:solidFill>
                  <a:srgbClr val="ECECF1"/>
                </a:solidFill>
                <a:effectLst/>
                <a:latin typeface="Söhne"/>
              </a:rPr>
              <a:t>entirely</a:t>
            </a:r>
            <a:r>
              <a:rPr lang="en-US" b="0" i="0" dirty="0">
                <a:solidFill>
                  <a:srgbClr val="ECECF1"/>
                </a:solidFill>
                <a:effectLst/>
                <a:latin typeface="Söhne"/>
              </a:rPr>
              <a:t> eliminate the need for skilled operators, and the manual aspects persist</a:t>
            </a:r>
          </a:p>
          <a:p>
            <a:pPr algn="l"/>
            <a:r>
              <a:rPr lang="en-US" b="0" i="0" dirty="0">
                <a:solidFill>
                  <a:srgbClr val="ECECF1"/>
                </a:solidFill>
                <a:effectLst/>
                <a:latin typeface="Söhne"/>
              </a:rPr>
              <a:t>Which  contributes to certain limitations in terms of time and resource efficiency.</a:t>
            </a:r>
          </a:p>
          <a:p>
            <a:pPr algn="l"/>
            <a:r>
              <a:rPr lang="en-US" b="0" i="0" dirty="0">
                <a:solidFill>
                  <a:srgbClr val="ECECF1"/>
                </a:solidFill>
                <a:effectLst/>
                <a:latin typeface="Söhne"/>
              </a:rPr>
              <a:t>As it still requires some level of expertise to make informed decisions and adapt the testing approach effectively.</a:t>
            </a:r>
          </a:p>
          <a:p>
            <a:pPr algn="l"/>
            <a:endParaRPr lang="en-US" b="0" i="0" dirty="0">
              <a:solidFill>
                <a:srgbClr val="ECECF1"/>
              </a:solidFill>
              <a:effectLst/>
              <a:latin typeface="Söhne"/>
            </a:endParaRPr>
          </a:p>
          <a:p>
            <a:pPr algn="l"/>
            <a:r>
              <a:rPr lang="en-US" b="0" i="0" dirty="0">
                <a:solidFill>
                  <a:srgbClr val="ECECF1"/>
                </a:solidFill>
                <a:effectLst/>
                <a:latin typeface="Söhne"/>
              </a:rPr>
              <a:t>And Lastly, the expenses associated with manual testing, particularly for larger organizations, is another consideration. </a:t>
            </a:r>
          </a:p>
          <a:p>
            <a:pPr algn="l"/>
            <a:r>
              <a:rPr lang="en-US" b="0" i="0" dirty="0">
                <a:solidFill>
                  <a:srgbClr val="ECECF1"/>
                </a:solidFill>
                <a:effectLst/>
                <a:latin typeface="Söhne"/>
              </a:rPr>
              <a:t>While Metasploit optimizes resource utilization and streamlines processes, it doesn't entirely negate the costs associated with skilled professionals. </a:t>
            </a:r>
          </a:p>
          <a:p>
            <a:pPr algn="l"/>
            <a:r>
              <a:rPr lang="en-US" b="0" i="0" dirty="0">
                <a:solidFill>
                  <a:srgbClr val="ECECF1"/>
                </a:solidFill>
                <a:effectLst/>
                <a:latin typeface="Söhne"/>
              </a:rPr>
              <a:t>It helps make the process more efficient, but since the human element remains a crucial component, so too does the cost.</a:t>
            </a:r>
          </a:p>
          <a:p>
            <a:pPr algn="l"/>
            <a:endParaRPr lang="en-US" b="0" i="0" dirty="0">
              <a:solidFill>
                <a:srgbClr val="ECECF1"/>
              </a:solidFill>
              <a:effectLst/>
              <a:latin typeface="Söhne"/>
            </a:endParaRPr>
          </a:p>
          <a:p>
            <a:pPr algn="l"/>
            <a:r>
              <a:rPr lang="en-US" b="0" i="0" dirty="0">
                <a:solidFill>
                  <a:srgbClr val="ECECF1"/>
                </a:solidFill>
                <a:effectLst/>
                <a:latin typeface="Söhne"/>
              </a:rPr>
              <a:t>Overall, my point is that, while Metasploit is a powerful tool that significantly improves efficiency, </a:t>
            </a:r>
          </a:p>
          <a:p>
            <a:pPr algn="l"/>
            <a:r>
              <a:rPr lang="en-US" b="0" i="0" dirty="0">
                <a:solidFill>
                  <a:srgbClr val="ECECF1"/>
                </a:solidFill>
                <a:effectLst/>
                <a:latin typeface="Söhne"/>
              </a:rPr>
              <a:t>And it has completely revolutionized the </a:t>
            </a:r>
            <a:r>
              <a:rPr lang="en-US" b="0" i="0" dirty="0" err="1">
                <a:solidFill>
                  <a:srgbClr val="ECECF1"/>
                </a:solidFill>
                <a:effectLst/>
                <a:latin typeface="Söhne"/>
              </a:rPr>
              <a:t>pentesting</a:t>
            </a:r>
            <a:r>
              <a:rPr lang="en-US" b="0" i="0" dirty="0">
                <a:solidFill>
                  <a:srgbClr val="ECECF1"/>
                </a:solidFill>
                <a:effectLst/>
                <a:latin typeface="Söhne"/>
              </a:rPr>
              <a:t> industry,</a:t>
            </a:r>
          </a:p>
          <a:p>
            <a:pPr algn="l"/>
            <a:r>
              <a:rPr lang="en-US" b="0" i="0" dirty="0">
                <a:solidFill>
                  <a:srgbClr val="ECECF1"/>
                </a:solidFill>
                <a:effectLst/>
                <a:latin typeface="Söhne"/>
              </a:rPr>
              <a:t>But it still operates within certain limitations that stem from the need for human involvement in customization, interpretation, and most importantly decision-making.</a:t>
            </a:r>
          </a:p>
          <a:p>
            <a:pPr algn="l"/>
            <a:endParaRPr lang="en-US" b="0" i="0" dirty="0">
              <a:solidFill>
                <a:srgbClr val="ECECF1"/>
              </a:solidFill>
              <a:effectLst/>
              <a:latin typeface="Söhne"/>
            </a:endParaRPr>
          </a:p>
          <a:p>
            <a:pPr algn="l"/>
            <a:endParaRPr lang="en-US" b="0" i="0" dirty="0">
              <a:solidFill>
                <a:srgbClr val="ECECF1"/>
              </a:solidFill>
              <a:effectLst/>
              <a:latin typeface="Söhne"/>
            </a:endParaRPr>
          </a:p>
          <a:p>
            <a:pPr algn="l"/>
            <a:r>
              <a:rPr lang="en-US" b="0" i="0" dirty="0">
                <a:solidFill>
                  <a:srgbClr val="ECECF1"/>
                </a:solidFill>
                <a:effectLst/>
                <a:latin typeface="Söhne"/>
              </a:rPr>
              <a:t>This is where the potential of AI comes into play. Imagine taking this.. streamlined processes, efficiency, and centralized capabilities of Metasploit and enhancing them to a whole new level with artificial intelligence and machine learning</a:t>
            </a:r>
          </a:p>
          <a:p>
            <a:pPr algn="l"/>
            <a:endParaRPr lang="en-US" b="0" i="0" dirty="0">
              <a:solidFill>
                <a:srgbClr val="ECECF1"/>
              </a:solidFill>
              <a:effectLst/>
              <a:latin typeface="Söhne"/>
            </a:endParaRPr>
          </a:p>
          <a:p>
            <a:endParaRPr lang="en-US" dirty="0"/>
          </a:p>
        </p:txBody>
      </p:sp>
      <p:sp>
        <p:nvSpPr>
          <p:cNvPr id="4" name="Slide Number Placeholder 3"/>
          <p:cNvSpPr>
            <a:spLocks noGrp="1"/>
          </p:cNvSpPr>
          <p:nvPr>
            <p:ph type="sldNum" sz="quarter" idx="5"/>
          </p:nvPr>
        </p:nvSpPr>
        <p:spPr/>
        <p:txBody>
          <a:bodyPr/>
          <a:lstStyle/>
          <a:p>
            <a:fld id="{3F31FF5D-4A28-493A-B864-3BB919B6F05A}" type="slidenum">
              <a:rPr lang="en-US" smtClean="0"/>
              <a:t>6</a:t>
            </a:fld>
            <a:endParaRPr lang="en-US"/>
          </a:p>
        </p:txBody>
      </p:sp>
    </p:spTree>
    <p:extLst>
      <p:ext uri="{BB962C8B-B14F-4D97-AF65-F5344CB8AC3E}">
        <p14:creationId xmlns:p14="http://schemas.microsoft.com/office/powerpoint/2010/main" val="22654384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right. </a:t>
            </a:r>
          </a:p>
          <a:p>
            <a:r>
              <a:rPr lang="en-US" dirty="0"/>
              <a:t>So that's all I have for this course on manual methods of EXPLOITATION. </a:t>
            </a:r>
          </a:p>
          <a:p>
            <a:endParaRPr lang="en-US" dirty="0"/>
          </a:p>
          <a:p>
            <a:r>
              <a:rPr lang="en-US" dirty="0"/>
              <a:t>And I put up a few exploitation practice rooms from </a:t>
            </a:r>
            <a:r>
              <a:rPr lang="en-US" dirty="0" err="1"/>
              <a:t>tryhackme</a:t>
            </a:r>
            <a:r>
              <a:rPr lang="en-US" dirty="0"/>
              <a:t> here. </a:t>
            </a:r>
          </a:p>
          <a:p>
            <a:endParaRPr lang="en-US" dirty="0"/>
          </a:p>
          <a:p>
            <a:r>
              <a:rPr lang="en-US" dirty="0"/>
              <a:t>And they focus on two of the different techniques that we discussed today,</a:t>
            </a:r>
          </a:p>
          <a:p>
            <a:r>
              <a:rPr lang="en-US" dirty="0"/>
              <a:t>Either Metasploit of SQL injections</a:t>
            </a:r>
          </a:p>
          <a:p>
            <a:endParaRPr lang="en-US" dirty="0"/>
          </a:p>
          <a:p>
            <a:r>
              <a:rPr lang="en-US" dirty="0"/>
              <a:t>and for this assignment,</a:t>
            </a:r>
          </a:p>
          <a:p>
            <a:r>
              <a:rPr lang="en-US" dirty="0"/>
              <a:t>The SQL injection room is a bit longer and more difficult </a:t>
            </a:r>
          </a:p>
          <a:p>
            <a:endParaRPr lang="en-US" dirty="0"/>
          </a:p>
          <a:p>
            <a:r>
              <a:rPr lang="en-US" dirty="0"/>
              <a:t>So I split it up as</a:t>
            </a:r>
          </a:p>
          <a:p>
            <a:r>
              <a:rPr lang="en-US" dirty="0"/>
              <a:t>Option 1 is both Metasploit rooms</a:t>
            </a:r>
          </a:p>
          <a:p>
            <a:r>
              <a:rPr lang="en-US" dirty="0"/>
              <a:t>And </a:t>
            </a:r>
          </a:p>
          <a:p>
            <a:r>
              <a:rPr lang="en-US" dirty="0"/>
              <a:t>Option 2 is just the </a:t>
            </a:r>
            <a:r>
              <a:rPr lang="en-US" dirty="0" err="1"/>
              <a:t>sql</a:t>
            </a:r>
            <a:r>
              <a:rPr lang="en-US" dirty="0"/>
              <a:t> injection room</a:t>
            </a:r>
          </a:p>
          <a:p>
            <a:endParaRPr lang="en-US" dirty="0"/>
          </a:p>
          <a:p>
            <a:r>
              <a:rPr lang="en-US" dirty="0"/>
              <a:t>This should balance out the complexity and amount of work, and make it more fair</a:t>
            </a:r>
          </a:p>
          <a:p>
            <a:endParaRPr lang="en-US" dirty="0"/>
          </a:p>
          <a:p>
            <a:r>
              <a:rPr lang="en-US" dirty="0"/>
              <a:t>You can go ahead and select whichever option you are most interested in. </a:t>
            </a:r>
          </a:p>
          <a:p>
            <a:endParaRPr lang="en-US" dirty="0"/>
          </a:p>
          <a:p>
            <a:r>
              <a:rPr lang="en-US" dirty="0"/>
              <a:t>And that’s all I have you today, thank you!</a:t>
            </a:r>
          </a:p>
        </p:txBody>
      </p:sp>
      <p:sp>
        <p:nvSpPr>
          <p:cNvPr id="4" name="Slide Number Placeholder 3"/>
          <p:cNvSpPr>
            <a:spLocks noGrp="1"/>
          </p:cNvSpPr>
          <p:nvPr>
            <p:ph type="sldNum" sz="quarter" idx="5"/>
          </p:nvPr>
        </p:nvSpPr>
        <p:spPr/>
        <p:txBody>
          <a:bodyPr/>
          <a:lstStyle/>
          <a:p>
            <a:fld id="{3F31FF5D-4A28-493A-B864-3BB919B6F05A}" type="slidenum">
              <a:rPr lang="en-US" smtClean="0"/>
              <a:t>7</a:t>
            </a:fld>
            <a:endParaRPr lang="en-US"/>
          </a:p>
        </p:txBody>
      </p:sp>
    </p:spTree>
    <p:extLst>
      <p:ext uri="{BB962C8B-B14F-4D97-AF65-F5344CB8AC3E}">
        <p14:creationId xmlns:p14="http://schemas.microsoft.com/office/powerpoint/2010/main" val="11645542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Slide 5: Exploitation with AI and ML</a:t>
            </a:r>
          </a:p>
          <a:p>
            <a:r>
              <a:rPr lang="en-US" dirty="0"/>
              <a:t>- How AI can address the shortcomings of traditional methods</a:t>
            </a:r>
          </a:p>
          <a:p>
            <a:r>
              <a:rPr lang="en-US" dirty="0"/>
              <a:t>- Automation and adaptability in the face of evolving threats</a:t>
            </a:r>
          </a:p>
          <a:p>
            <a:r>
              <a:rPr lang="en-US" dirty="0"/>
              <a:t>- Speed and efficiency in identifying and exploiting vulnerabilities</a:t>
            </a:r>
          </a:p>
          <a:p>
            <a:r>
              <a:rPr lang="en-US" dirty="0"/>
              <a:t>====================</a:t>
            </a:r>
          </a:p>
          <a:p>
            <a:endParaRPr lang="en-US" dirty="0"/>
          </a:p>
          <a:p>
            <a:pPr rtl="0" fontAlgn="ctr">
              <a:spcBef>
                <a:spcPts val="0"/>
              </a:spcBef>
              <a:spcAft>
                <a:spcPts val="0"/>
              </a:spcAft>
              <a:buFont typeface="Arial" panose="020B0604020202020204" pitchFamily="34" charset="0"/>
              <a:buNone/>
            </a:pPr>
            <a:r>
              <a:rPr lang="en-US" sz="1200" dirty="0">
                <a:effectLst/>
                <a:latin typeface="Times New Roman" panose="02020603050405020304" pitchFamily="18" charset="0"/>
              </a:rPr>
              <a:t>Alright so, jumping back in where we left off, </a:t>
            </a:r>
          </a:p>
          <a:p>
            <a:pPr rtl="0" fontAlgn="ctr">
              <a:spcBef>
                <a:spcPts val="0"/>
              </a:spcBef>
              <a:spcAft>
                <a:spcPts val="0"/>
              </a:spcAft>
              <a:buFont typeface="Arial" panose="020B0604020202020204" pitchFamily="34" charset="0"/>
              <a:buNone/>
            </a:pPr>
            <a:r>
              <a:rPr lang="en-US" sz="1200" dirty="0">
                <a:effectLst/>
                <a:latin typeface="Calibri" panose="020F0502020204030204" pitchFamily="34" charset="0"/>
              </a:rPr>
              <a:t>what exactly would introducing </a:t>
            </a:r>
            <a:r>
              <a:rPr lang="en-US" b="0" i="0" dirty="0">
                <a:solidFill>
                  <a:srgbClr val="ECECF1"/>
                </a:solidFill>
                <a:effectLst/>
                <a:latin typeface="Söhne"/>
              </a:rPr>
              <a:t>Artificial Intelligence </a:t>
            </a:r>
            <a:r>
              <a:rPr lang="en-US" sz="1200" dirty="0">
                <a:effectLst/>
                <a:latin typeface="Calibri" panose="020F0502020204030204" pitchFamily="34" charset="0"/>
              </a:rPr>
              <a:t> into Exploitation look like?</a:t>
            </a:r>
          </a:p>
          <a:p>
            <a:pPr rtl="0" fontAlgn="ctr">
              <a:spcBef>
                <a:spcPts val="0"/>
              </a:spcBef>
              <a:spcAft>
                <a:spcPts val="0"/>
              </a:spcAft>
              <a:buFont typeface="Arial" panose="020B0604020202020204" pitchFamily="34" charset="0"/>
              <a:buNone/>
            </a:pPr>
            <a:endParaRPr lang="en-US" sz="1200" dirty="0">
              <a:effectLst/>
              <a:latin typeface="Calibri" panose="020F0502020204030204" pitchFamily="34" charset="0"/>
            </a:endParaRPr>
          </a:p>
          <a:p>
            <a:pPr rtl="0" fontAlgn="ctr">
              <a:spcBef>
                <a:spcPts val="0"/>
              </a:spcBef>
              <a:spcAft>
                <a:spcPts val="0"/>
              </a:spcAft>
              <a:buFont typeface="Arial" panose="020B0604020202020204" pitchFamily="34" charset="0"/>
              <a:buNone/>
            </a:pPr>
            <a:r>
              <a:rPr lang="en-US" sz="1200" dirty="0">
                <a:effectLst/>
                <a:latin typeface="Calibri" panose="020F0502020204030204" pitchFamily="34" charset="0"/>
              </a:rPr>
              <a:t>And regarding the </a:t>
            </a:r>
            <a:r>
              <a:rPr lang="en-US" dirty="0"/>
              <a:t>limitations we discussed, </a:t>
            </a:r>
            <a:r>
              <a:rPr lang="en-US" b="0" i="0" dirty="0">
                <a:solidFill>
                  <a:srgbClr val="ECECF1"/>
                </a:solidFill>
                <a:effectLst/>
                <a:latin typeface="Söhne"/>
              </a:rPr>
              <a:t>how exactly could AI address them?</a:t>
            </a:r>
          </a:p>
          <a:p>
            <a:endParaRPr lang="en-US" b="0" i="0" dirty="0">
              <a:solidFill>
                <a:srgbClr val="ECECF1"/>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u="sng" dirty="0"/>
              <a:t>Decision making</a:t>
            </a:r>
          </a:p>
          <a:p>
            <a:endParaRPr lang="en-US" b="0" i="0" dirty="0">
              <a:effectLst/>
              <a:latin typeface="Söhne"/>
            </a:endParaRPr>
          </a:p>
          <a:p>
            <a:r>
              <a:rPr lang="en-US" b="0" i="1" dirty="0">
                <a:effectLst/>
                <a:latin typeface="Söhne"/>
              </a:rPr>
              <a:t>Adaptable:</a:t>
            </a:r>
          </a:p>
          <a:p>
            <a:pPr algn="l"/>
            <a:r>
              <a:rPr lang="en-US" b="0" i="0" dirty="0">
                <a:effectLst/>
                <a:latin typeface="Söhne"/>
              </a:rPr>
              <a:t>First, AI can make dynamic decisions based on changing circumstances.</a:t>
            </a:r>
          </a:p>
          <a:p>
            <a:pPr algn="l"/>
            <a:r>
              <a:rPr lang="en-US" b="0" i="0" dirty="0">
                <a:effectLst/>
                <a:latin typeface="Söhne"/>
              </a:rPr>
              <a:t>this makes AI more Adaptable </a:t>
            </a:r>
            <a:r>
              <a:rPr lang="en-US" dirty="0"/>
              <a:t>to Evolving Threats</a:t>
            </a:r>
            <a:r>
              <a:rPr lang="en-US" b="0" i="0" dirty="0">
                <a:effectLst/>
                <a:latin typeface="Söhne"/>
              </a:rPr>
              <a:t> as it can adjust its strategies and responses as attack methods evolve instantly and automatically.</a:t>
            </a:r>
          </a:p>
          <a:p>
            <a:pPr algn="l"/>
            <a:r>
              <a:rPr lang="en-US" b="0" i="0" dirty="0">
                <a:effectLst/>
                <a:latin typeface="Söhne"/>
              </a:rPr>
              <a:t>By analyzing data from previous </a:t>
            </a:r>
            <a:r>
              <a:rPr lang="en-US" b="0" i="0" dirty="0">
                <a:solidFill>
                  <a:srgbClr val="ECECF1"/>
                </a:solidFill>
                <a:effectLst/>
                <a:latin typeface="Söhne"/>
              </a:rPr>
              <a:t>exploits</a:t>
            </a:r>
            <a:r>
              <a:rPr lang="en-US" b="0" i="0" dirty="0">
                <a:effectLst/>
                <a:latin typeface="Söhne"/>
              </a:rPr>
              <a:t> and identifying patterns in its decisions and the outcome, AI can adapt its detection mechanisms to recognize new, previously unseen threats.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Söhne"/>
              </a:rPr>
              <a:t>essentially If a decision leads to a positive outcome, the system reinforces that decision for similar future scenarios. or, if an outcome is undesirable, the system can adjust its approach in the future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Söhne"/>
              </a:rPr>
              <a:t>Where In contrast, manual methods may struggle to keep pace with the speed and sophistication of emerging threats, as they rely on human expertise to manually adapt strategies.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1" dirty="0">
                <a:effectLst/>
                <a:latin typeface="Söhne"/>
              </a:rPr>
              <a:t>Less Complex:</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Söhne"/>
              </a:rPr>
              <a:t>AI also minimizes the Complexity of exploitation with manual methods by automating the intricate decision-making processes.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Söhne"/>
              </a:rPr>
              <a:t>Where In contrast, manual methods rely on human expertise to manually navigate and decide the appropriate strategies. Human decision-making, while valuable, takes longer, can result in oversights, and even introduce bias.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Söhne"/>
              </a:rPr>
              <a:t>Any by removing this human element, it largely simplifies the exploit process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1" dirty="0">
                <a:effectLst/>
                <a:latin typeface="Söhne"/>
              </a:rPr>
              <a:t>Reduce Time/Resources: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Söhne"/>
              </a:rPr>
              <a:t>And by simplifying the process through </a:t>
            </a:r>
            <a:r>
              <a:rPr lang="en-US" b="0" i="0" dirty="0">
                <a:solidFill>
                  <a:srgbClr val="ECECF1"/>
                </a:solidFill>
                <a:effectLst/>
                <a:latin typeface="Söhne"/>
              </a:rPr>
              <a:t>automated decision-making, AI’s can decide on the most effective techniques in a fraction of the time.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ECECF1"/>
                </a:solidFill>
                <a:effectLst/>
                <a:latin typeface="Söhne"/>
              </a:rPr>
              <a:t>Unlike manual methods, where human decision-making may introduce delays, AI operates in real-time, which optimizes the use of resources and reduces the overall time required for the exploitation process.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1" dirty="0">
                <a:effectLst/>
                <a:latin typeface="Söhne"/>
              </a:rPr>
              <a:t>Less Expensive: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Söhne"/>
              </a:rPr>
              <a:t>And this </a:t>
            </a:r>
            <a:r>
              <a:rPr lang="en-US" b="0" i="0" dirty="0">
                <a:solidFill>
                  <a:srgbClr val="ECECF1"/>
                </a:solidFill>
                <a:effectLst/>
                <a:latin typeface="Söhne"/>
              </a:rPr>
              <a:t>time efficiency, minimizes the need for extensive human labor and reduces overall labor cost.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ECECF1"/>
                </a:solidFill>
                <a:effectLst/>
                <a:latin typeface="Söhne"/>
              </a:rPr>
              <a:t>Its also more consistent and reliable, as these Automated decisions are less prone to errors compared to manual decision-making, reducing the likelihood of costly mistakes or oversights.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ECECF1"/>
                </a:solidFill>
                <a:effectLst/>
                <a:latin typeface="Söhne"/>
              </a:rPr>
              <a:t>Plus when you factor in the scalability of AI, it further enhances its cost-efficiency.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ECECF1"/>
                </a:solidFill>
                <a:effectLst/>
                <a:latin typeface="Söhne"/>
              </a:rPr>
              <a:t>AI's ability to handle large datasets and make decisions at scale allows organizations to conduct more extensive </a:t>
            </a:r>
            <a:r>
              <a:rPr lang="en-US" b="0" i="0" dirty="0" err="1">
                <a:solidFill>
                  <a:srgbClr val="ECECF1"/>
                </a:solidFill>
                <a:effectLst/>
                <a:latin typeface="Söhne"/>
              </a:rPr>
              <a:t>pentesting</a:t>
            </a:r>
            <a:r>
              <a:rPr lang="en-US" b="0" i="0" dirty="0">
                <a:solidFill>
                  <a:srgbClr val="ECECF1"/>
                </a:solidFill>
                <a:effectLst/>
                <a:latin typeface="Söhne"/>
              </a:rPr>
              <a:t> without proportionally increasing costs.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ECECF1"/>
                </a:solidFill>
                <a:effectLst/>
                <a:latin typeface="Söhne"/>
              </a:rPr>
              <a:t>Manual methods, by contrast, would require significant manpower to scale up operations, resulting in higher costs.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u="sng" dirty="0"/>
              <a:t>continuous learning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Söhne"/>
              </a:rPr>
              <a:t>And Unlike manual methods, AI uses ML algorithms to learn and improve from experience, in real time, without being explicitly programmed</a:t>
            </a:r>
          </a:p>
          <a:p>
            <a:pPr algn="l"/>
            <a:r>
              <a:rPr lang="en-US" b="0" i="0" dirty="0">
                <a:effectLst/>
                <a:latin typeface="Söhne"/>
              </a:rPr>
              <a:t>This method of continuous learning is used by Machine learning models so they can keep learning from new data as it becomes available, this allows the AI system to stay up-to-date and </a:t>
            </a:r>
            <a:r>
              <a:rPr lang="en-US" b="0" i="1" dirty="0">
                <a:effectLst/>
                <a:latin typeface="Söhne"/>
              </a:rPr>
              <a:t>adapt</a:t>
            </a:r>
            <a:r>
              <a:rPr lang="en-US" b="0" i="0" dirty="0">
                <a:effectLst/>
                <a:latin typeface="Söhne"/>
              </a:rPr>
              <a:t> to changes in its environment. </a:t>
            </a:r>
          </a:p>
          <a:p>
            <a:pPr algn="l"/>
            <a:endParaRPr lang="en-US" b="0" i="0" dirty="0">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1" dirty="0">
                <a:effectLst/>
                <a:latin typeface="Söhne"/>
              </a:rPr>
              <a:t>Adaptable: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ECECF1"/>
                </a:solidFill>
                <a:effectLst/>
                <a:latin typeface="Söhne"/>
              </a:rPr>
              <a:t>If you Imagine an AI system designed for cybersecurity. Its constantly learning from new data and adapting its strategies for exploitation based on the latest information.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ECECF1"/>
                </a:solidFill>
                <a:effectLst/>
                <a:latin typeface="Söhne"/>
              </a:rPr>
              <a:t>The enables AI to quickly grasp and respond to emerging threats.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ECECF1"/>
                </a:solidFill>
                <a:effectLst/>
                <a:latin typeface="Söhne"/>
              </a:rPr>
              <a:t>Where, In contrast, manual methods may not be able to keep up with evolving threats as they rely on humans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ECECF1"/>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ECECF1"/>
                </a:solidFill>
                <a:effectLst/>
                <a:latin typeface="Söhne"/>
              </a:rPr>
              <a:t>And since AI’s can learn faster and more comprehensively than humans, in a fraction of the time, continuous learning is faster and reduces the risk of oversights.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1" dirty="0">
                <a:effectLst/>
                <a:latin typeface="Söhne"/>
              </a:rPr>
              <a:t>Less Complex:</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ECECF1"/>
                </a:solidFill>
                <a:effectLst/>
                <a:latin typeface="Söhne"/>
              </a:rPr>
              <a:t>continuous learning also simplifies the complexity of exploitation in AI because it can continuously update its knowledge base, incorporating new techniques and patterns, which allows it to adapt to different systems, networks, and software architectures without the need for manual intervention.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ECECF1"/>
                </a:solidFill>
                <a:effectLst/>
                <a:latin typeface="Söhne"/>
              </a:rPr>
              <a:t>This reduces the complexity associated with exploiting vulnerabilities, as AI can autonomously assimilate and apply knowledge from various sources in real-time.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1" dirty="0">
                <a:effectLst/>
                <a:latin typeface="Söhne"/>
              </a:rPr>
              <a:t>Reduce Time/Resources: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Söhne"/>
              </a:rPr>
              <a:t>And since the process is improving automatically, the need for extensive manual intervention is greatly reduced.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Söhne"/>
              </a:rPr>
              <a:t>In contrast to manual methods that require human operators invest substantial time in staying informed about new threats and adjusting strategies accordingly,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Söhne"/>
              </a:rPr>
              <a:t>Time and resources are massively reduced </a:t>
            </a:r>
            <a:r>
              <a:rPr lang="en-US" b="0" i="0" dirty="0">
                <a:solidFill>
                  <a:srgbClr val="ECECF1"/>
                </a:solidFill>
                <a:effectLst/>
                <a:latin typeface="Söhne"/>
              </a:rPr>
              <a:t>for tasks such as learning to attack paths, identifying vulnerabilities, and adapting to unexpected changes.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ECECF1"/>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1" dirty="0">
                <a:effectLst/>
                <a:latin typeface="Söhne"/>
              </a:rPr>
              <a:t>Less Expensive:</a:t>
            </a:r>
          </a:p>
          <a:p>
            <a:pPr algn="l"/>
            <a:r>
              <a:rPr lang="en-US" b="0" i="0" dirty="0">
                <a:solidFill>
                  <a:srgbClr val="ECECF1"/>
                </a:solidFill>
                <a:effectLst/>
                <a:latin typeface="Söhne"/>
              </a:rPr>
              <a:t>And By reducing the need for extensive human labor, optimizing resource utilization, and minimizing the potential for errors through autonomous adaptation, continuous learning contributes to overall cost savings. </a:t>
            </a:r>
          </a:p>
          <a:p>
            <a:pPr algn="l"/>
            <a:r>
              <a:rPr lang="en-US" b="0" i="0" dirty="0">
                <a:solidFill>
                  <a:srgbClr val="ECECF1"/>
                </a:solidFill>
                <a:effectLst/>
                <a:latin typeface="Söhne"/>
              </a:rPr>
              <a:t>Compared to manual methods may have higher costs associated with labor, potential oversights, and the extended timelines required for decision-making and exploitation processes.</a:t>
            </a:r>
          </a:p>
          <a:p>
            <a:pPr algn="l"/>
            <a:endParaRPr lang="en-US" b="0" i="0" dirty="0">
              <a:effectLst/>
              <a:latin typeface="Söhne"/>
            </a:endParaRPr>
          </a:p>
          <a:p>
            <a:pPr algn="l"/>
            <a:endParaRPr lang="en-US" b="0" i="0" dirty="0">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u="sng" dirty="0"/>
              <a:t>Real-time Updates</a:t>
            </a:r>
          </a:p>
          <a:p>
            <a:pPr algn="l"/>
            <a:r>
              <a:rPr lang="en-US" b="0" i="0" dirty="0">
                <a:effectLst/>
                <a:latin typeface="Söhne"/>
              </a:rPr>
              <a:t>Also, AI can receive real-time updates. This means it can stay informed about the latest threats and vulnerabilities in real-time. which reduces the gap between identifying a vulnerability and implementing a security response, making the testing process more reflective of the current threat landscape.</a:t>
            </a:r>
          </a:p>
          <a:p>
            <a:pPr algn="l"/>
            <a:endParaRPr lang="en-US" b="0" i="0" dirty="0">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1" dirty="0">
                <a:effectLst/>
                <a:latin typeface="Söhne"/>
              </a:rPr>
              <a:t>Adaptable:</a:t>
            </a:r>
            <a:endParaRPr lang="en-US" b="0" i="0" dirty="0">
              <a:effectLst/>
              <a:latin typeface="Söhne"/>
            </a:endParaRPr>
          </a:p>
          <a:p>
            <a:pPr algn="l"/>
            <a:r>
              <a:rPr lang="en-US" b="0" i="0" dirty="0">
                <a:effectLst/>
                <a:latin typeface="Söhne"/>
              </a:rPr>
              <a:t>This enables the AI to make </a:t>
            </a:r>
            <a:r>
              <a:rPr lang="en-US" b="0" i="0" dirty="0">
                <a:solidFill>
                  <a:srgbClr val="ECECF1"/>
                </a:solidFill>
                <a:effectLst/>
                <a:latin typeface="Söhne"/>
              </a:rPr>
              <a:t>quick adjustments</a:t>
            </a:r>
            <a:r>
              <a:rPr lang="en-US" b="0" i="0" dirty="0">
                <a:effectLst/>
                <a:latin typeface="Söhne"/>
              </a:rPr>
              <a:t> to emerging risks so that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Söhne"/>
              </a:rPr>
              <a:t>As soon as a new vulnerability is discovered, the AI can receive an instant update about this threat, and it can automatically adjust its strategy.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Söhne"/>
              </a:rPr>
              <a:t>For example, It may … prioritize the exploitation of this specific vulnerability,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Söhne"/>
              </a:rPr>
              <a:t>Which ensures that the </a:t>
            </a:r>
            <a:r>
              <a:rPr lang="en-US" b="0" i="0" dirty="0" err="1">
                <a:effectLst/>
                <a:latin typeface="Söhne"/>
              </a:rPr>
              <a:t>pentest</a:t>
            </a:r>
            <a:r>
              <a:rPr lang="en-US" b="0" i="0" dirty="0">
                <a:effectLst/>
                <a:latin typeface="Söhne"/>
              </a:rPr>
              <a:t> reflects the most current and realistic security scenario. </a:t>
            </a:r>
          </a:p>
          <a:p>
            <a:pPr algn="l"/>
            <a:endParaRPr lang="en-US" b="0" i="0" dirty="0">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1" dirty="0">
                <a:effectLst/>
                <a:latin typeface="Söhne"/>
              </a:rPr>
              <a:t>Less Complex:</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ECECF1"/>
                </a:solidFill>
                <a:effectLst/>
                <a:latin typeface="Söhne"/>
              </a:rPr>
              <a:t>real-time updates also simplify the complexity of AI's decision-making because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ECECF1"/>
                </a:solidFill>
                <a:effectLst/>
                <a:latin typeface="Söhne"/>
              </a:rPr>
              <a:t>by staying updated with the latest threats and incorporating new techniques and patterns,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ECECF1"/>
                </a:solidFill>
                <a:effectLst/>
                <a:latin typeface="Söhne"/>
              </a:rPr>
              <a:t>AI, combined with its ability to continuously learn, can autonomously adjust its strategies.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1" dirty="0">
                <a:effectLst/>
                <a:latin typeface="Söhne"/>
              </a:rPr>
              <a:t>Reduce Time/Resources: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Söhne"/>
              </a:rPr>
              <a:t>Since its updates are in real-time, its able to stay informed about the latest threats.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Söhne"/>
              </a:rPr>
              <a:t>This reduces time and resources because humans aren’t required to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Söhne"/>
              </a:rPr>
              <a:t>This efficiency accelerates the testing cycle and enhances resource utilization, which in turn reduces overall </a:t>
            </a:r>
            <a:r>
              <a:rPr lang="en-US" b="0" i="0" dirty="0" err="1">
                <a:effectLst/>
                <a:latin typeface="Söhne"/>
              </a:rPr>
              <a:t>expences</a:t>
            </a:r>
            <a:endParaRPr lang="en-US" b="0" i="0" dirty="0">
              <a:effectLst/>
              <a:latin typeface="Söhne"/>
            </a:endParaRPr>
          </a:p>
          <a:p>
            <a:endParaRPr lang="en-US" b="0" i="0" dirty="0">
              <a:effectLst/>
              <a:latin typeface="Söhne"/>
            </a:endParaRPr>
          </a:p>
          <a:p>
            <a:r>
              <a:rPr lang="en-US" b="0" i="0" dirty="0">
                <a:effectLst/>
                <a:latin typeface="Söhne"/>
              </a:rPr>
              <a:t>--</a:t>
            </a:r>
          </a:p>
          <a:p>
            <a:endParaRPr lang="en-US" b="0" i="0" dirty="0">
              <a:effectLst/>
              <a:latin typeface="Söhne"/>
            </a:endParaRPr>
          </a:p>
          <a:p>
            <a:r>
              <a:rPr lang="en-US" b="0" i="0" dirty="0">
                <a:effectLst/>
                <a:latin typeface="Söhne"/>
              </a:rPr>
              <a:t>Overall, AI acts as extra set of analytical eyes that can process vast amounts of data quickly and accurately, deciphering complex patterns that might be overlooked by human testers.</a:t>
            </a:r>
          </a:p>
          <a:p>
            <a:r>
              <a:rPr lang="en-US" b="0" i="0" dirty="0">
                <a:effectLst/>
                <a:latin typeface="Söhne"/>
              </a:rPr>
              <a:t>And by doing this automatically, it significantly reducing the time and resources needed for </a:t>
            </a:r>
            <a:r>
              <a:rPr lang="en-US" b="0" i="0" dirty="0" err="1">
                <a:effectLst/>
                <a:latin typeface="Söhne"/>
              </a:rPr>
              <a:t>pentesting</a:t>
            </a:r>
            <a:r>
              <a:rPr lang="en-US" b="0" i="0" dirty="0">
                <a:effectLst/>
                <a:latin typeface="Söhne"/>
              </a:rPr>
              <a:t>. </a:t>
            </a:r>
          </a:p>
          <a:p>
            <a:r>
              <a:rPr lang="en-US" b="0" i="0" dirty="0">
                <a:effectLst/>
                <a:latin typeface="Söhne"/>
              </a:rPr>
              <a:t>This process, which would take a human tester hours or even days, can be accomplished by AI in a fraction of the time. </a:t>
            </a:r>
          </a:p>
          <a:p>
            <a:r>
              <a:rPr lang="en-US" b="0" i="0" dirty="0">
                <a:effectLst/>
                <a:latin typeface="Söhne"/>
              </a:rPr>
              <a:t>And this streamlined processes contributes directly to its cost-efficiency. </a:t>
            </a:r>
          </a:p>
          <a:p>
            <a:r>
              <a:rPr lang="en-US" b="0" i="0" dirty="0">
                <a:effectLst/>
                <a:latin typeface="Söhne"/>
              </a:rPr>
              <a:t>Organizations no longer need extensive manpower and hours for manual testing, potentially saving significant resources. </a:t>
            </a:r>
          </a:p>
          <a:p>
            <a:r>
              <a:rPr lang="en-US" b="0" i="0" dirty="0">
                <a:effectLst/>
                <a:latin typeface="Söhne"/>
              </a:rPr>
              <a:t>And This cost-effectiveness also makes robust cybersecurity more accessible to a wider range of businesses.</a:t>
            </a:r>
          </a:p>
          <a:p>
            <a:pPr algn="l"/>
            <a:r>
              <a:rPr lang="en-US" b="0" i="0" dirty="0">
                <a:effectLst/>
                <a:latin typeface="Söhne"/>
              </a:rPr>
              <a:t>Also, Traditional methods often require periodic manual updates, where AI systems can continuously learn and adapt, ensuring that security measures remain effective against the latest threats.</a:t>
            </a:r>
          </a:p>
          <a:p>
            <a:pPr algn="l"/>
            <a:endParaRPr lang="en-US" b="0" i="0" dirty="0">
              <a:effectLst/>
              <a:latin typeface="Söhne"/>
            </a:endParaRPr>
          </a:p>
          <a:p>
            <a:pPr algn="l"/>
            <a:r>
              <a:rPr lang="en-US" b="0" i="0" dirty="0">
                <a:solidFill>
                  <a:srgbClr val="ECECF1"/>
                </a:solidFill>
                <a:effectLst/>
                <a:latin typeface="Söhne"/>
              </a:rPr>
              <a:t>And Its essentially these ongoing learning capabilities of AI, which are powered by machine learning, that enable it to stay current and evolve in real time.</a:t>
            </a:r>
            <a:endParaRPr lang="en-US" b="0" i="0" dirty="0">
              <a:effectLst/>
              <a:latin typeface="Söhne"/>
            </a:endParaRPr>
          </a:p>
        </p:txBody>
      </p:sp>
      <p:sp>
        <p:nvSpPr>
          <p:cNvPr id="4" name="Slide Number Placeholder 3"/>
          <p:cNvSpPr>
            <a:spLocks noGrp="1"/>
          </p:cNvSpPr>
          <p:nvPr>
            <p:ph type="sldNum" sz="quarter" idx="5"/>
          </p:nvPr>
        </p:nvSpPr>
        <p:spPr/>
        <p:txBody>
          <a:bodyPr/>
          <a:lstStyle/>
          <a:p>
            <a:fld id="{3F31FF5D-4A28-493A-B864-3BB919B6F05A}" type="slidenum">
              <a:rPr lang="en-US" smtClean="0"/>
              <a:t>8</a:t>
            </a:fld>
            <a:endParaRPr lang="en-US"/>
          </a:p>
        </p:txBody>
      </p:sp>
    </p:spTree>
    <p:extLst>
      <p:ext uri="{BB962C8B-B14F-4D97-AF65-F5344CB8AC3E}">
        <p14:creationId xmlns:p14="http://schemas.microsoft.com/office/powerpoint/2010/main" val="39879089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00" dirty="0"/>
              <a:t>Slide 6: Exploit Development with ML and AI</a:t>
            </a:r>
          </a:p>
          <a:p>
            <a:r>
              <a:rPr lang="en-US" sz="800" dirty="0"/>
              <a:t>- Overview of using Machine Learning for exploit development</a:t>
            </a:r>
          </a:p>
          <a:p>
            <a:r>
              <a:rPr lang="en-US" sz="800" dirty="0"/>
              <a:t>- Discussion on Reinforcement Learning and the Q-learning algorithm</a:t>
            </a:r>
          </a:p>
          <a:p>
            <a:r>
              <a:rPr lang="en-US" sz="800" dirty="0"/>
              <a:t>--- </a:t>
            </a:r>
          </a:p>
          <a:p>
            <a:r>
              <a:rPr lang="en-US" sz="800" dirty="0"/>
              <a:t>Alright so .</a:t>
            </a:r>
          </a:p>
          <a:p>
            <a:r>
              <a:rPr lang="en-US" sz="800" dirty="0"/>
              <a:t>We talked briefly about machine learning in the first course</a:t>
            </a:r>
          </a:p>
          <a:p>
            <a:endParaRPr lang="en-US" sz="800" dirty="0"/>
          </a:p>
          <a:p>
            <a:r>
              <a:rPr lang="en-US" sz="800" dirty="0"/>
              <a:t>But </a:t>
            </a:r>
            <a:r>
              <a:rPr lang="en-US" sz="800" b="0" i="0" dirty="0">
                <a:solidFill>
                  <a:srgbClr val="ECECF1"/>
                </a:solidFill>
                <a:effectLst/>
                <a:latin typeface="Söhne"/>
              </a:rPr>
              <a:t>In the context of penetration testing, machine learning is harnessed to develop exploits more efficiently and effectively. </a:t>
            </a:r>
          </a:p>
          <a:p>
            <a:endParaRPr lang="en-US" sz="800" b="0" i="0" dirty="0">
              <a:solidFill>
                <a:srgbClr val="ECECF1"/>
              </a:solidFill>
              <a:effectLst/>
              <a:latin typeface="Söhne"/>
            </a:endParaRPr>
          </a:p>
          <a:p>
            <a:r>
              <a:rPr lang="en-US" sz="800" b="0" i="0" dirty="0">
                <a:solidFill>
                  <a:srgbClr val="ECECF1"/>
                </a:solidFill>
                <a:effectLst/>
                <a:latin typeface="Söhne"/>
              </a:rPr>
              <a:t>As mentioned, Traditional exploit development involved manual crafting of code to take advantage of vulnerabilities.</a:t>
            </a:r>
          </a:p>
          <a:p>
            <a:r>
              <a:rPr lang="en-US" sz="800" b="0" i="0" dirty="0">
                <a:solidFill>
                  <a:srgbClr val="ECECF1"/>
                </a:solidFill>
                <a:effectLst/>
                <a:latin typeface="Söhne"/>
              </a:rPr>
              <a:t>But Now, with machine learning, we can use algorithms to automate and optimize this process.</a:t>
            </a:r>
          </a:p>
          <a:p>
            <a:endParaRPr lang="en-US" sz="800" b="0" i="0" dirty="0">
              <a:solidFill>
                <a:srgbClr val="ECECF1"/>
              </a:solidFill>
              <a:effectLst/>
              <a:latin typeface="Söhne"/>
            </a:endParaRPr>
          </a:p>
          <a:p>
            <a:r>
              <a:rPr lang="en-US" sz="800" b="0" i="0" dirty="0">
                <a:solidFill>
                  <a:srgbClr val="ECECF1"/>
                </a:solidFill>
                <a:effectLst/>
                <a:latin typeface="Söhne"/>
              </a:rPr>
              <a:t>One of the reasons AI uses ML algorithms is because they have an exceptional ability to analyze massive and detailed datasets through pattern recognition. </a:t>
            </a:r>
          </a:p>
          <a:p>
            <a:r>
              <a:rPr lang="en-US" sz="800" b="0" i="0" dirty="0">
                <a:solidFill>
                  <a:srgbClr val="ECECF1"/>
                </a:solidFill>
                <a:effectLst/>
                <a:latin typeface="Söhne"/>
              </a:rPr>
              <a:t>In penetration testing, this manifests as the capability to automatically identify intricate patterns within exploit data, such as attack vectors, payload structures, and system vulnerabilities.</a:t>
            </a:r>
          </a:p>
          <a:p>
            <a:endParaRPr lang="en-US" sz="800" b="0" i="0" dirty="0">
              <a:solidFill>
                <a:srgbClr val="ECECF1"/>
              </a:solidFill>
              <a:effectLst/>
              <a:latin typeface="Söhne"/>
            </a:endParaRPr>
          </a:p>
          <a:p>
            <a:r>
              <a:rPr lang="en-US" sz="800" b="0" i="0" dirty="0">
                <a:solidFill>
                  <a:srgbClr val="ECECF1"/>
                </a:solidFill>
                <a:effectLst/>
                <a:latin typeface="Söhne"/>
              </a:rPr>
              <a:t>They then use this pattern recognition to sift through historical exploit data, and identifying patterns associated with vulnerabilities. </a:t>
            </a:r>
          </a:p>
          <a:p>
            <a:r>
              <a:rPr lang="en-US" sz="800" b="0" i="0" dirty="0">
                <a:solidFill>
                  <a:srgbClr val="ECECF1"/>
                </a:solidFill>
                <a:effectLst/>
                <a:latin typeface="Söhne"/>
              </a:rPr>
              <a:t>And by Historical exploit data , imagine a massive repository of information regarding past cyber attacks, </a:t>
            </a:r>
          </a:p>
          <a:p>
            <a:r>
              <a:rPr lang="en-US" sz="800" b="0" i="0" dirty="0">
                <a:solidFill>
                  <a:srgbClr val="ECECF1"/>
                </a:solidFill>
                <a:effectLst/>
                <a:latin typeface="Söhne"/>
              </a:rPr>
              <a:t>including details about the exploited vulnerabilities, methods employed, and outcomes. </a:t>
            </a:r>
          </a:p>
          <a:p>
            <a:r>
              <a:rPr lang="en-US" sz="800" b="0" i="0" dirty="0">
                <a:solidFill>
                  <a:srgbClr val="ECECF1"/>
                </a:solidFill>
                <a:effectLst/>
                <a:latin typeface="Söhne"/>
              </a:rPr>
              <a:t>Well, ML algorithms use this dataset to detect patterns and trends</a:t>
            </a:r>
          </a:p>
          <a:p>
            <a:endParaRPr lang="en-US" sz="800" b="0" i="0" dirty="0">
              <a:solidFill>
                <a:srgbClr val="ECECF1"/>
              </a:solidFill>
              <a:effectLst/>
              <a:latin typeface="Söhne"/>
            </a:endParaRPr>
          </a:p>
          <a:p>
            <a:r>
              <a:rPr lang="en-US" sz="800" b="0" i="0" dirty="0">
                <a:solidFill>
                  <a:srgbClr val="ECECF1"/>
                </a:solidFill>
                <a:effectLst/>
                <a:latin typeface="Söhne"/>
              </a:rPr>
              <a:t>The model will then use this data to train, which allows the algorithms to understand the nuances of effective exploitation methods</a:t>
            </a:r>
          </a:p>
          <a:p>
            <a:r>
              <a:rPr lang="en-US" sz="800" b="0" i="0" dirty="0">
                <a:solidFill>
                  <a:srgbClr val="ECECF1"/>
                </a:solidFill>
                <a:effectLst/>
                <a:latin typeface="Söhne"/>
              </a:rPr>
              <a:t>This enables them understand and replicate effective approaches</a:t>
            </a:r>
          </a:p>
          <a:p>
            <a:endParaRPr lang="en-US" sz="800" b="0" i="0" dirty="0">
              <a:solidFill>
                <a:srgbClr val="ECECF1"/>
              </a:solidFill>
              <a:effectLst/>
              <a:latin typeface="Söhne"/>
            </a:endParaRPr>
          </a:p>
          <a:p>
            <a:endParaRPr lang="en-US" sz="800" b="0" i="0" dirty="0">
              <a:solidFill>
                <a:srgbClr val="ECECF1"/>
              </a:solidFill>
              <a:effectLst/>
              <a:latin typeface="Söhne"/>
            </a:endParaRPr>
          </a:p>
          <a:p>
            <a:r>
              <a:rPr lang="en-US" sz="800" b="0" i="0" dirty="0">
                <a:solidFill>
                  <a:srgbClr val="ECECF1"/>
                </a:solidFill>
                <a:effectLst/>
                <a:latin typeface="Söhne"/>
              </a:rPr>
              <a:t>So to understand how this works, lets take a look at the dataset shown here</a:t>
            </a:r>
          </a:p>
          <a:p>
            <a:r>
              <a:rPr lang="en-US" sz="800" b="0" i="0" dirty="0">
                <a:solidFill>
                  <a:srgbClr val="ECECF1"/>
                </a:solidFill>
                <a:effectLst/>
                <a:latin typeface="Söhne"/>
              </a:rPr>
              <a:t>This is just a basic dataset I grabbed off Kaggle that </a:t>
            </a:r>
            <a:r>
              <a:rPr lang="en-US" sz="1050" b="0" i="0" dirty="0">
                <a:solidFill>
                  <a:srgbClr val="3C4043"/>
                </a:solidFill>
                <a:effectLst/>
                <a:latin typeface="Inter"/>
              </a:rPr>
              <a:t> contains information about known exploited vulnerabilities from the CISA catalog</a:t>
            </a:r>
            <a:endParaRPr lang="en-US" sz="800" b="0" i="0" dirty="0">
              <a:solidFill>
                <a:srgbClr val="ECECF1"/>
              </a:solidFill>
              <a:effectLst/>
              <a:latin typeface="Söhne"/>
            </a:endParaRPr>
          </a:p>
          <a:p>
            <a:endParaRPr lang="en-US" sz="800" b="0" i="0" dirty="0">
              <a:solidFill>
                <a:srgbClr val="ECECF1"/>
              </a:solidFill>
              <a:effectLst/>
              <a:latin typeface="Söhne"/>
            </a:endParaRPr>
          </a:p>
          <a:p>
            <a:r>
              <a:rPr lang="en-US" sz="800" b="0" i="0" dirty="0">
                <a:solidFill>
                  <a:srgbClr val="ECECF1"/>
                </a:solidFill>
                <a:effectLst/>
                <a:latin typeface="Söhne"/>
              </a:rPr>
              <a:t>So This dataset represents vulnerabilities in various products</a:t>
            </a:r>
          </a:p>
          <a:p>
            <a:endParaRPr lang="en-US" sz="800" b="0" i="0" dirty="0">
              <a:solidFill>
                <a:srgbClr val="ECECF1"/>
              </a:solidFill>
              <a:effectLst/>
              <a:latin typeface="Söhne"/>
            </a:endParaRPr>
          </a:p>
          <a:p>
            <a:r>
              <a:rPr lang="en-US" sz="800" b="0" i="0" dirty="0">
                <a:solidFill>
                  <a:srgbClr val="ECECF1"/>
                </a:solidFill>
                <a:effectLst/>
                <a:latin typeface="Söhne"/>
              </a:rPr>
              <a:t>each columns like '</a:t>
            </a:r>
            <a:r>
              <a:rPr lang="en-US" sz="800" b="0" i="0" dirty="0" err="1">
                <a:solidFill>
                  <a:srgbClr val="ECECF1"/>
                </a:solidFill>
                <a:effectLst/>
                <a:latin typeface="Söhne"/>
              </a:rPr>
              <a:t>vendor_project</a:t>
            </a:r>
            <a:r>
              <a:rPr lang="en-US" sz="800" b="0" i="0" dirty="0">
                <a:solidFill>
                  <a:srgbClr val="ECECF1"/>
                </a:solidFill>
                <a:effectLst/>
                <a:latin typeface="Söhne"/>
              </a:rPr>
              <a:t>,' 'product’, </a:t>
            </a:r>
            <a:r>
              <a:rPr lang="en-US" sz="800" b="0" i="0" dirty="0" err="1">
                <a:solidFill>
                  <a:srgbClr val="ECECF1"/>
                </a:solidFill>
                <a:effectLst/>
                <a:latin typeface="Söhne"/>
              </a:rPr>
              <a:t>etc</a:t>
            </a:r>
            <a:r>
              <a:rPr lang="en-US" sz="800" b="0" i="0" dirty="0">
                <a:solidFill>
                  <a:srgbClr val="ECECF1"/>
                </a:solidFill>
                <a:effectLst/>
                <a:latin typeface="Söhne"/>
              </a:rPr>
              <a:t>, provides information about vulnerabilities. </a:t>
            </a:r>
          </a:p>
          <a:p>
            <a:r>
              <a:rPr lang="en-US" sz="800" b="0" i="0" dirty="0">
                <a:solidFill>
                  <a:srgbClr val="ECECF1"/>
                </a:solidFill>
                <a:effectLst/>
                <a:latin typeface="Söhne"/>
              </a:rPr>
              <a:t>And Each entry captures the nuances of past cyber attacks, </a:t>
            </a:r>
          </a:p>
          <a:p>
            <a:r>
              <a:rPr lang="en-US" sz="800" b="0" i="0" dirty="0">
                <a:solidFill>
                  <a:srgbClr val="ECECF1"/>
                </a:solidFill>
                <a:effectLst/>
                <a:latin typeface="Söhne"/>
              </a:rPr>
              <a:t>Things like </a:t>
            </a:r>
            <a:r>
              <a:rPr lang="en-US" sz="800" b="0" i="0" dirty="0">
                <a:solidFill>
                  <a:srgbClr val="202124"/>
                </a:solidFill>
                <a:effectLst/>
                <a:latin typeface="Inter"/>
              </a:rPr>
              <a:t>The vulnerability name, the required actions, The severity, the complexity, and other relevant information </a:t>
            </a:r>
            <a:endParaRPr lang="en-US" sz="800" b="0" i="0" dirty="0">
              <a:solidFill>
                <a:srgbClr val="ECECF1"/>
              </a:solidFill>
              <a:effectLst/>
              <a:latin typeface="Söhne"/>
            </a:endParaRPr>
          </a:p>
          <a:p>
            <a:endParaRPr lang="en-US" sz="800" b="0" i="0" dirty="0">
              <a:solidFill>
                <a:srgbClr val="ECECF1"/>
              </a:solidFill>
              <a:effectLst/>
              <a:latin typeface="Söhne"/>
            </a:endParaRPr>
          </a:p>
          <a:p>
            <a:endParaRPr lang="en-US" sz="800" b="0" i="0" dirty="0">
              <a:solidFill>
                <a:srgbClr val="ECECF1"/>
              </a:solidFill>
              <a:effectLst/>
              <a:latin typeface="Söhne"/>
            </a:endParaRPr>
          </a:p>
          <a:p>
            <a:endParaRPr lang="en-US" sz="800" b="0" i="0" dirty="0">
              <a:solidFill>
                <a:srgbClr val="ECECF1"/>
              </a:solidFill>
              <a:effectLst/>
              <a:latin typeface="Söhne"/>
            </a:endParaRPr>
          </a:p>
          <a:p>
            <a:r>
              <a:rPr lang="en-US" sz="800" b="0" i="0" dirty="0">
                <a:solidFill>
                  <a:srgbClr val="ECECF1"/>
                </a:solidFill>
                <a:effectLst/>
                <a:latin typeface="Söhne"/>
              </a:rPr>
              <a:t>The ML algorithm will use its pattern recognition capabilities and sifts through this dataset</a:t>
            </a:r>
          </a:p>
          <a:p>
            <a:r>
              <a:rPr lang="en-US" sz="800" b="0" i="0" dirty="0">
                <a:solidFill>
                  <a:srgbClr val="ECECF1"/>
                </a:solidFill>
                <a:effectLst/>
                <a:latin typeface="Söhne"/>
              </a:rPr>
              <a:t>And learn to identify patterns associated with different vulnerabilities, </a:t>
            </a:r>
          </a:p>
          <a:p>
            <a:r>
              <a:rPr lang="en-US" sz="800" b="0" i="0" dirty="0">
                <a:solidFill>
                  <a:srgbClr val="ECECF1"/>
                </a:solidFill>
                <a:effectLst/>
                <a:latin typeface="Söhne"/>
              </a:rPr>
              <a:t>For example, it could identify patterns in attack vectors, sequences of actions, and common methods of exploitation.</a:t>
            </a:r>
          </a:p>
          <a:p>
            <a:endParaRPr lang="en-US" sz="800" b="0" i="0" dirty="0">
              <a:solidFill>
                <a:srgbClr val="ECECF1"/>
              </a:solidFill>
              <a:effectLst/>
              <a:latin typeface="Söhne"/>
            </a:endParaRPr>
          </a:p>
          <a:p>
            <a:r>
              <a:rPr lang="en-US" sz="800" b="0" i="0" dirty="0">
                <a:solidFill>
                  <a:srgbClr val="ECECF1"/>
                </a:solidFill>
                <a:effectLst/>
                <a:latin typeface="Söhne"/>
              </a:rPr>
              <a:t>And after learning these patterns, the model can then identifies vulnerabilities in real-time scenarios. </a:t>
            </a:r>
          </a:p>
          <a:p>
            <a:pPr algn="l"/>
            <a:r>
              <a:rPr lang="en-US" sz="800" b="0" i="0" dirty="0">
                <a:solidFill>
                  <a:srgbClr val="ECECF1"/>
                </a:solidFill>
                <a:effectLst/>
                <a:latin typeface="Söhne"/>
              </a:rPr>
              <a:t>Even if new, unseen data, is presented, it can </a:t>
            </a:r>
            <a:r>
              <a:rPr lang="en-US" sz="800" b="0" i="0" dirty="0">
                <a:effectLst/>
                <a:latin typeface="Söhne"/>
              </a:rPr>
              <a:t>adapt and recognize vulnerabilities based on the patterns it has internalized. </a:t>
            </a:r>
          </a:p>
          <a:p>
            <a:pPr algn="l"/>
            <a:r>
              <a:rPr lang="en-US" sz="800" b="0" i="0" dirty="0">
                <a:effectLst/>
                <a:latin typeface="Söhne"/>
              </a:rPr>
              <a:t>This is a simple decision making process.</a:t>
            </a:r>
          </a:p>
          <a:p>
            <a:pPr algn="l"/>
            <a:endParaRPr lang="en-US" sz="800" b="0" i="0" dirty="0">
              <a:effectLst/>
              <a:latin typeface="Söhne"/>
            </a:endParaRPr>
          </a:p>
          <a:p>
            <a:pPr algn="l"/>
            <a:r>
              <a:rPr lang="en-US" sz="800" b="0" i="0" dirty="0">
                <a:effectLst/>
                <a:latin typeface="Söhne"/>
              </a:rPr>
              <a:t>But an important part of AI is the continuous learning, which basic ML does not have because it’s a static model,</a:t>
            </a:r>
          </a:p>
          <a:p>
            <a:pPr algn="l"/>
            <a:r>
              <a:rPr lang="en-US" sz="800" b="0" i="0" dirty="0">
                <a:effectLst/>
                <a:latin typeface="Söhne"/>
              </a:rPr>
              <a:t>Which means it operates on fixed knowledge acquired during the training phase and does not adapt to learn new information once deployed. </a:t>
            </a:r>
          </a:p>
          <a:p>
            <a:pPr algn="l"/>
            <a:endParaRPr lang="en-US" sz="800" b="0" i="0" dirty="0">
              <a:effectLst/>
              <a:latin typeface="Söhne"/>
            </a:endParaRPr>
          </a:p>
          <a:p>
            <a:pPr algn="l"/>
            <a:r>
              <a:rPr lang="en-US" sz="800" b="0" i="0" dirty="0">
                <a:effectLst/>
                <a:latin typeface="Söhne"/>
              </a:rPr>
              <a:t>But with continuous learning, </a:t>
            </a:r>
            <a:r>
              <a:rPr lang="en-US" sz="800" b="0" i="0" dirty="0">
                <a:solidFill>
                  <a:srgbClr val="ECECF1"/>
                </a:solidFill>
                <a:effectLst/>
                <a:latin typeface="Söhne"/>
              </a:rPr>
              <a:t>the model can to adapt and refine its understanding over time, without having to be retrained.</a:t>
            </a:r>
          </a:p>
          <a:p>
            <a:pPr algn="l"/>
            <a:r>
              <a:rPr lang="en-US" sz="800" b="0" i="0" dirty="0">
                <a:solidFill>
                  <a:srgbClr val="ECECF1"/>
                </a:solidFill>
                <a:effectLst/>
                <a:latin typeface="Söhne"/>
              </a:rPr>
              <a:t>This is possible through Reinforcement Learning.</a:t>
            </a:r>
            <a:endParaRPr lang="en-US" sz="800" b="0" i="0" dirty="0">
              <a:effectLst/>
              <a:latin typeface="Söhne"/>
            </a:endParaRPr>
          </a:p>
          <a:p>
            <a:pPr algn="l"/>
            <a:endParaRPr lang="en-US" sz="800" b="0" i="0" dirty="0">
              <a:effectLst/>
              <a:latin typeface="Söhne"/>
            </a:endParaRPr>
          </a:p>
          <a:p>
            <a:pPr algn="l"/>
            <a:r>
              <a:rPr lang="en-US" sz="800" b="0" i="0" dirty="0">
                <a:effectLst/>
                <a:latin typeface="Söhne"/>
              </a:rPr>
              <a:t>Reinforcement Learning is a … paradigm… of machine learning where an agent learns to make sequences of decisions by receiving feedback from its environment. </a:t>
            </a:r>
          </a:p>
          <a:p>
            <a:pPr algn="l"/>
            <a:r>
              <a:rPr lang="en-US" sz="800" b="0" i="0" dirty="0">
                <a:effectLst/>
                <a:latin typeface="Söhne"/>
              </a:rPr>
              <a:t>It's like teaching a computer to play a game, where the computer learns the best actions through trial and error.</a:t>
            </a:r>
          </a:p>
          <a:p>
            <a:pPr algn="l"/>
            <a:endParaRPr lang="en-US" sz="800" b="0" i="0" dirty="0">
              <a:effectLst/>
              <a:latin typeface="Söhne"/>
            </a:endParaRPr>
          </a:p>
          <a:p>
            <a:pPr algn="l"/>
            <a:r>
              <a:rPr lang="en-US" sz="800" b="0" i="0" dirty="0">
                <a:effectLst/>
                <a:latin typeface="Söhne"/>
              </a:rPr>
              <a:t>In a reinforcement learning framework, the AI model, or agent, takes actions in its environment, and based on the outcomes of those actions, it receives feedback in the form of rewards or penalties. These rewards and penalties guide the model in learning optimal strategies over time.</a:t>
            </a:r>
          </a:p>
          <a:p>
            <a:pPr algn="l"/>
            <a:endParaRPr lang="en-US" sz="800" b="0" i="0" dirty="0">
              <a:effectLst/>
              <a:latin typeface="Söhne"/>
            </a:endParaRPr>
          </a:p>
          <a:p>
            <a:pPr algn="l"/>
            <a:r>
              <a:rPr lang="en-US" sz="800" b="0" i="0" dirty="0">
                <a:effectLst/>
                <a:latin typeface="Söhne"/>
              </a:rPr>
              <a:t>These actions are </a:t>
            </a:r>
            <a:r>
              <a:rPr lang="en-US" sz="800" b="0" i="0" dirty="0">
                <a:solidFill>
                  <a:srgbClr val="ECECF1"/>
                </a:solidFill>
                <a:effectLst/>
                <a:latin typeface="Söhne"/>
              </a:rPr>
              <a:t>The decisions or operations that the agent can take within the environment. </a:t>
            </a:r>
          </a:p>
          <a:p>
            <a:pPr algn="l"/>
            <a:r>
              <a:rPr lang="en-US" sz="800" b="0" i="0" dirty="0">
                <a:solidFill>
                  <a:srgbClr val="ECECF1"/>
                </a:solidFill>
                <a:effectLst/>
                <a:latin typeface="Söhne"/>
              </a:rPr>
              <a:t>In </a:t>
            </a:r>
            <a:r>
              <a:rPr lang="en-US" sz="800" b="0" i="0" dirty="0" err="1">
                <a:solidFill>
                  <a:srgbClr val="ECECF1"/>
                </a:solidFill>
                <a:effectLst/>
                <a:latin typeface="Söhne"/>
              </a:rPr>
              <a:t>pentesting</a:t>
            </a:r>
            <a:r>
              <a:rPr lang="en-US" sz="800" b="0" i="0" dirty="0">
                <a:solidFill>
                  <a:srgbClr val="ECECF1"/>
                </a:solidFill>
                <a:effectLst/>
                <a:latin typeface="Söhne"/>
              </a:rPr>
              <a:t>, actions can include selecting a specific exploit, gathering information about the target system, or adjusting testing strategies.</a:t>
            </a:r>
            <a:endParaRPr lang="en-US" sz="800" b="0" i="0" dirty="0">
              <a:effectLst/>
              <a:latin typeface="Söhne"/>
            </a:endParaRPr>
          </a:p>
          <a:p>
            <a:pPr algn="l"/>
            <a:r>
              <a:rPr lang="en-US" sz="800" b="0" i="0" dirty="0">
                <a:effectLst/>
                <a:latin typeface="Söhne"/>
              </a:rPr>
              <a:t>And then the Rewards and Penalties are a</a:t>
            </a:r>
            <a:r>
              <a:rPr lang="en-US" sz="800" b="0" i="0" dirty="0">
                <a:solidFill>
                  <a:srgbClr val="ECECF1"/>
                </a:solidFill>
                <a:effectLst/>
                <a:latin typeface="Söhne"/>
              </a:rPr>
              <a:t> feedback mechanism that reinforces or discourages specific actions. </a:t>
            </a:r>
          </a:p>
          <a:p>
            <a:pPr algn="l"/>
            <a:r>
              <a:rPr lang="en-US" sz="800" b="0" i="0" dirty="0">
                <a:solidFill>
                  <a:srgbClr val="ECECF1"/>
                </a:solidFill>
                <a:effectLst/>
                <a:latin typeface="Söhne"/>
              </a:rPr>
              <a:t>Like, Successfully identifying and exploiting a vulnerability could yield a reward, while failing to do so might result in a penalty</a:t>
            </a:r>
            <a:endParaRPr lang="en-US" sz="800" b="0" i="0" dirty="0">
              <a:effectLst/>
              <a:latin typeface="Söhne"/>
            </a:endParaRPr>
          </a:p>
          <a:p>
            <a:pPr algn="l"/>
            <a:r>
              <a:rPr lang="en-US" sz="800" b="0" i="0" dirty="0">
                <a:solidFill>
                  <a:srgbClr val="ECECF1"/>
                </a:solidFill>
                <a:effectLst/>
                <a:latin typeface="Söhne"/>
              </a:rPr>
              <a:t>What qualifies as success or failure changes based on the objectives defined for the specific </a:t>
            </a:r>
            <a:r>
              <a:rPr lang="en-US" sz="800" b="0" i="0" dirty="0" err="1">
                <a:solidFill>
                  <a:srgbClr val="ECECF1"/>
                </a:solidFill>
                <a:effectLst/>
                <a:latin typeface="Söhne"/>
              </a:rPr>
              <a:t>pentesting</a:t>
            </a:r>
            <a:r>
              <a:rPr lang="en-US" sz="800" b="0" i="0" dirty="0">
                <a:solidFill>
                  <a:srgbClr val="ECECF1"/>
                </a:solidFill>
                <a:effectLst/>
                <a:latin typeface="Söhne"/>
              </a:rPr>
              <a:t> scenario.</a:t>
            </a:r>
          </a:p>
          <a:p>
            <a:pPr algn="l"/>
            <a:r>
              <a:rPr lang="en-US" sz="800" b="0" i="0" dirty="0">
                <a:solidFill>
                  <a:srgbClr val="ECECF1"/>
                </a:solidFill>
                <a:effectLst/>
                <a:latin typeface="Söhne"/>
              </a:rPr>
              <a:t>For example</a:t>
            </a:r>
          </a:p>
          <a:p>
            <a:pPr algn="l"/>
            <a:r>
              <a:rPr lang="en-US" sz="800" b="0" i="0" dirty="0">
                <a:effectLst/>
                <a:latin typeface="Söhne"/>
              </a:rPr>
              <a:t>If the goal was to </a:t>
            </a:r>
            <a:r>
              <a:rPr lang="en-US" sz="800" b="1" i="0" dirty="0" err="1">
                <a:effectLst/>
                <a:latin typeface="Söhne"/>
              </a:rPr>
              <a:t>Identifiy</a:t>
            </a:r>
            <a:r>
              <a:rPr lang="en-US" sz="800" b="1" i="0" dirty="0">
                <a:effectLst/>
                <a:latin typeface="Söhne"/>
              </a:rPr>
              <a:t> Critical Vulnerabilities,</a:t>
            </a:r>
            <a:r>
              <a:rPr lang="en-US" sz="800" b="0" i="0" dirty="0">
                <a:solidFill>
                  <a:srgbClr val="ECECF1"/>
                </a:solidFill>
                <a:effectLst/>
                <a:latin typeface="Söhne"/>
              </a:rPr>
              <a:t> Success could be defined as the AI model successfully identifying and exploiting these vulnerabilities that pose a high security risk to the system. Where Failure, could be, not identifying these vulnerabilities, or identifying too low of a vulnerability rating</a:t>
            </a:r>
          </a:p>
          <a:p>
            <a:pPr algn="l"/>
            <a:endParaRPr lang="en-US" sz="800" b="0" i="0" dirty="0">
              <a:solidFill>
                <a:srgbClr val="ECECF1"/>
              </a:solidFill>
              <a:effectLst/>
              <a:latin typeface="Söhne"/>
            </a:endParaRPr>
          </a:p>
          <a:p>
            <a:pPr algn="l"/>
            <a:r>
              <a:rPr lang="en-US" sz="800" b="0" i="0" dirty="0">
                <a:solidFill>
                  <a:srgbClr val="ECECF1"/>
                </a:solidFill>
                <a:effectLst/>
                <a:latin typeface="Söhne"/>
              </a:rPr>
              <a:t>Or if the goal was to </a:t>
            </a:r>
            <a:r>
              <a:rPr lang="en-US" sz="800" b="1" i="0" dirty="0">
                <a:effectLst/>
                <a:latin typeface="Söhne"/>
              </a:rPr>
              <a:t>Minimize False Positives,</a:t>
            </a:r>
            <a:r>
              <a:rPr lang="en-US" sz="800" b="0" i="0" dirty="0">
                <a:solidFill>
                  <a:srgbClr val="ECECF1"/>
                </a:solidFill>
                <a:effectLst/>
                <a:latin typeface="Söhne"/>
              </a:rPr>
              <a:t> Success could involve the AI model accurately distinguishing real vulnerabilities from false positives, reducing the chances of unnecessary alarms. And Failure may occur when the model falsely identifies non-existent vulnerabilities.</a:t>
            </a:r>
            <a:endParaRPr lang="en-US" sz="800" b="0" i="0" dirty="0">
              <a:effectLst/>
              <a:latin typeface="Söhne"/>
            </a:endParaRPr>
          </a:p>
          <a:p>
            <a:pPr algn="l"/>
            <a:endParaRPr lang="en-US" sz="800" b="0" i="0" dirty="0">
              <a:effectLst/>
              <a:latin typeface="Söhne"/>
            </a:endParaRPr>
          </a:p>
          <a:p>
            <a:pPr algn="l"/>
            <a:r>
              <a:rPr lang="en-US" sz="800" b="0" i="0" dirty="0">
                <a:effectLst/>
                <a:latin typeface="Söhne"/>
              </a:rPr>
              <a:t>These objectives are very important as they guide the reinforcement learning process, and shape the model's decision-making strategies</a:t>
            </a:r>
          </a:p>
          <a:p>
            <a:pPr algn="l"/>
            <a:endParaRPr lang="en-US" sz="800" b="0" i="0" dirty="0">
              <a:effectLst/>
              <a:latin typeface="Söhne"/>
            </a:endParaRPr>
          </a:p>
          <a:p>
            <a:pPr algn="l"/>
            <a:endParaRPr lang="en-US" sz="800" b="0" i="0" dirty="0">
              <a:effectLst/>
              <a:latin typeface="Söhne"/>
            </a:endParaRPr>
          </a:p>
          <a:p>
            <a:pPr algn="l"/>
            <a:r>
              <a:rPr lang="en-US" sz="800" b="0" i="0" dirty="0">
                <a:effectLst/>
                <a:latin typeface="Söhne"/>
              </a:rPr>
              <a:t>Also, these models learn </a:t>
            </a:r>
            <a:r>
              <a:rPr lang="en-US" sz="800" b="0" i="0" dirty="0">
                <a:solidFill>
                  <a:srgbClr val="ECECF1"/>
                </a:solidFill>
                <a:effectLst/>
                <a:latin typeface="Söhne"/>
              </a:rPr>
              <a:t>Through repeated interactions with the environment, where the agent learns optimal strategies to achieve its goals. </a:t>
            </a:r>
          </a:p>
          <a:p>
            <a:pPr algn="l"/>
            <a:r>
              <a:rPr lang="en-US" sz="800" b="0" i="0" dirty="0">
                <a:solidFill>
                  <a:srgbClr val="ECECF1"/>
                </a:solidFill>
                <a:effectLst/>
                <a:latin typeface="Söhne"/>
              </a:rPr>
              <a:t>This learning is continuous, allowing the model to adapt to new challenges and evolving threat landscapes.</a:t>
            </a:r>
            <a:endParaRPr lang="en-US" sz="800" b="0" i="0" dirty="0">
              <a:effectLst/>
              <a:latin typeface="Söhne"/>
            </a:endParaRPr>
          </a:p>
          <a:p>
            <a:pPr algn="l"/>
            <a:r>
              <a:rPr lang="en-US" sz="800" b="0" i="0" dirty="0">
                <a:effectLst/>
                <a:latin typeface="Söhne"/>
              </a:rPr>
              <a:t>And This is what I mean when I say that model learns patterns from historical data, which it then uses to instantly recognize and categorize new data based on established patterns.</a:t>
            </a:r>
          </a:p>
          <a:p>
            <a:endParaRPr lang="en-US" sz="800" b="0" i="0" dirty="0">
              <a:solidFill>
                <a:srgbClr val="ECECF1"/>
              </a:solidFill>
              <a:effectLst/>
              <a:latin typeface="Söhne"/>
            </a:endParaRPr>
          </a:p>
          <a:p>
            <a:endParaRPr lang="en-US" sz="800" b="0" i="0" dirty="0">
              <a:solidFill>
                <a:srgbClr val="ECECF1"/>
              </a:solidFill>
              <a:effectLst/>
              <a:latin typeface="Söhne"/>
            </a:endParaRPr>
          </a:p>
          <a:p>
            <a:endParaRPr lang="en-US" sz="800" b="0" i="0" dirty="0">
              <a:solidFill>
                <a:srgbClr val="ECECF1"/>
              </a:solidFill>
              <a:effectLst/>
              <a:latin typeface="Söhne"/>
            </a:endParaRPr>
          </a:p>
          <a:p>
            <a:r>
              <a:rPr lang="en-US" sz="800" b="0" i="0" dirty="0">
                <a:solidFill>
                  <a:srgbClr val="ECECF1"/>
                </a:solidFill>
                <a:effectLst/>
                <a:latin typeface="Söhne"/>
              </a:rPr>
              <a:t>Now, let's zoom in a bit on Q-learning. </a:t>
            </a:r>
          </a:p>
          <a:p>
            <a:endParaRPr lang="en-US" sz="800" b="0" i="0" dirty="0">
              <a:solidFill>
                <a:srgbClr val="ECECF1"/>
              </a:solidFill>
              <a:effectLst/>
              <a:latin typeface="Söhne"/>
            </a:endParaRPr>
          </a:p>
          <a:p>
            <a:r>
              <a:rPr lang="en-US" sz="800" b="0" i="0" dirty="0">
                <a:solidFill>
                  <a:srgbClr val="ECECF1"/>
                </a:solidFill>
                <a:effectLst/>
                <a:latin typeface="Söhne"/>
              </a:rPr>
              <a:t>Q-learning or Quality Learning is a model-free reinforcement learning algorithm.</a:t>
            </a:r>
          </a:p>
          <a:p>
            <a:r>
              <a:rPr lang="en-US" sz="800" b="0" i="0" dirty="0">
                <a:solidFill>
                  <a:srgbClr val="ECECF1"/>
                </a:solidFill>
                <a:effectLst/>
                <a:latin typeface="Söhne"/>
              </a:rPr>
              <a:t>This label as "model-free" means that the algorithm doesn't require a predetermined model of the environment it operates in. </a:t>
            </a:r>
          </a:p>
          <a:p>
            <a:r>
              <a:rPr lang="en-US" sz="800" b="0" i="0" dirty="0">
                <a:solidFill>
                  <a:srgbClr val="ECECF1"/>
                </a:solidFill>
                <a:effectLst/>
                <a:latin typeface="Söhne"/>
              </a:rPr>
              <a:t>Instead, it learns directly from interactions with the environment.</a:t>
            </a:r>
          </a:p>
          <a:p>
            <a:endParaRPr lang="en-US" sz="800" b="0" i="0" dirty="0">
              <a:solidFill>
                <a:srgbClr val="ECECF1"/>
              </a:solidFill>
              <a:effectLst/>
              <a:latin typeface="Söhne"/>
            </a:endParaRPr>
          </a:p>
          <a:p>
            <a:r>
              <a:rPr lang="en-US" sz="800" b="0" i="0" dirty="0">
                <a:solidFill>
                  <a:srgbClr val="ECECF1"/>
                </a:solidFill>
                <a:effectLst/>
                <a:latin typeface="Söhne"/>
              </a:rPr>
              <a:t>Imagine you have a robot who is supposed to navigating a maze.</a:t>
            </a:r>
          </a:p>
          <a:p>
            <a:r>
              <a:rPr lang="en-US" sz="800" b="0" i="0" dirty="0">
                <a:solidFill>
                  <a:srgbClr val="ECECF1"/>
                </a:solidFill>
                <a:effectLst/>
                <a:latin typeface="Söhne"/>
              </a:rPr>
              <a:t>In a traditional, model-based approach, you might create a detailed map of the entire maze and plan the robot's route accordingly. </a:t>
            </a:r>
          </a:p>
          <a:p>
            <a:r>
              <a:rPr lang="en-US" sz="800" b="0" i="0" dirty="0">
                <a:solidFill>
                  <a:srgbClr val="ECECF1"/>
                </a:solidFill>
                <a:effectLst/>
                <a:latin typeface="Söhne"/>
              </a:rPr>
              <a:t>This map would be the "model" of the environment.</a:t>
            </a:r>
          </a:p>
          <a:p>
            <a:endParaRPr lang="en-US" sz="800" b="0" i="0" dirty="0">
              <a:solidFill>
                <a:srgbClr val="ECECF1"/>
              </a:solidFill>
              <a:effectLst/>
              <a:latin typeface="Söhne"/>
            </a:endParaRPr>
          </a:p>
          <a:p>
            <a:r>
              <a:rPr lang="en-US" sz="800" b="0" i="0" dirty="0">
                <a:solidFill>
                  <a:srgbClr val="ECECF1"/>
                </a:solidFill>
                <a:effectLst/>
                <a:latin typeface="Söhne"/>
              </a:rPr>
              <a:t>But in Q-learning, the robot doesn't have a pre-built map of the maze. Instead, it starts exploring the maze step by step. </a:t>
            </a:r>
          </a:p>
          <a:p>
            <a:r>
              <a:rPr lang="en-US" sz="800" b="0" i="0" dirty="0">
                <a:solidFill>
                  <a:srgbClr val="ECECF1"/>
                </a:solidFill>
                <a:effectLst/>
                <a:latin typeface="Söhne"/>
              </a:rPr>
              <a:t>And As it moves around, it learns from the consequences of its actions.</a:t>
            </a:r>
          </a:p>
          <a:p>
            <a:endParaRPr lang="en-US" sz="800" b="0" i="0" dirty="0">
              <a:solidFill>
                <a:srgbClr val="ECECF1"/>
              </a:solidFill>
              <a:effectLst/>
              <a:latin typeface="Söhne"/>
            </a:endParaRPr>
          </a:p>
          <a:p>
            <a:r>
              <a:rPr lang="en-US" sz="800" b="0" i="0" dirty="0">
                <a:solidFill>
                  <a:srgbClr val="ECECF1"/>
                </a:solidFill>
                <a:effectLst/>
                <a:latin typeface="Söhne"/>
              </a:rPr>
              <a:t>And the goal of this algorithm is to learn the </a:t>
            </a:r>
            <a:r>
              <a:rPr lang="en-US" sz="800" b="1" i="0" dirty="0">
                <a:solidFill>
                  <a:srgbClr val="ECECF1"/>
                </a:solidFill>
                <a:effectLst/>
                <a:latin typeface="Söhne"/>
              </a:rPr>
              <a:t>optimal policy</a:t>
            </a:r>
            <a:r>
              <a:rPr lang="en-US" sz="800" b="0" i="0" dirty="0">
                <a:solidFill>
                  <a:srgbClr val="ECECF1"/>
                </a:solidFill>
                <a:effectLst/>
                <a:latin typeface="Söhne"/>
              </a:rPr>
              <a:t>, </a:t>
            </a:r>
          </a:p>
          <a:p>
            <a:r>
              <a:rPr lang="en-US" sz="800" b="0" i="0" dirty="0">
                <a:solidFill>
                  <a:srgbClr val="ECECF1"/>
                </a:solidFill>
                <a:effectLst/>
                <a:latin typeface="Söhne"/>
              </a:rPr>
              <a:t>which is a strategy that dictates the agent's actions in different states to maximize </a:t>
            </a:r>
            <a:r>
              <a:rPr lang="en-US" sz="800" b="1" i="0" dirty="0">
                <a:solidFill>
                  <a:srgbClr val="ECECF1"/>
                </a:solidFill>
                <a:effectLst/>
                <a:latin typeface="Söhne"/>
              </a:rPr>
              <a:t>cumulative rewards</a:t>
            </a:r>
            <a:r>
              <a:rPr lang="en-US" sz="800" b="0" i="0" dirty="0">
                <a:solidFill>
                  <a:srgbClr val="ECECF1"/>
                </a:solidFill>
                <a:effectLst/>
                <a:latin typeface="Söhne"/>
              </a:rPr>
              <a:t>. </a:t>
            </a:r>
          </a:p>
          <a:p>
            <a:endParaRPr lang="en-US" sz="800" b="0" i="0" dirty="0">
              <a:solidFill>
                <a:srgbClr val="ECECF1"/>
              </a:solidFill>
              <a:effectLst/>
              <a:latin typeface="Söhne"/>
            </a:endParaRPr>
          </a:p>
          <a:p>
            <a:r>
              <a:rPr lang="en-US" sz="800" b="0" i="0" dirty="0">
                <a:solidFill>
                  <a:srgbClr val="ECECF1"/>
                </a:solidFill>
                <a:effectLst/>
                <a:latin typeface="Söhne"/>
              </a:rPr>
              <a:t>So, For each state (or location) in the maze and each possible action (or movement direction), the robot keeps track of which actions in specific locations led to better rewards. </a:t>
            </a:r>
          </a:p>
          <a:p>
            <a:r>
              <a:rPr lang="en-US" sz="800" b="0" i="0" dirty="0">
                <a:solidFill>
                  <a:srgbClr val="ECECF1"/>
                </a:solidFill>
                <a:effectLst/>
                <a:latin typeface="Söhne"/>
              </a:rPr>
              <a:t>Then Over time, through trial and error, the robot refines its strategy, choosing actions that have historically resulted in higher cumulative rewards. </a:t>
            </a:r>
          </a:p>
          <a:p>
            <a:endParaRPr lang="en-US" sz="800" b="0" i="0" dirty="0">
              <a:solidFill>
                <a:srgbClr val="ECECF1"/>
              </a:solidFill>
              <a:effectLst/>
              <a:latin typeface="Söhne"/>
            </a:endParaRPr>
          </a:p>
          <a:p>
            <a:r>
              <a:rPr lang="en-US" sz="800" b="0" i="0" dirty="0">
                <a:solidFill>
                  <a:srgbClr val="ECECF1"/>
                </a:solidFill>
                <a:effectLst/>
                <a:latin typeface="Söhne"/>
              </a:rPr>
              <a:t>This memory is known as a Q-value. </a:t>
            </a:r>
          </a:p>
          <a:p>
            <a:r>
              <a:rPr lang="en-US" sz="800" b="0" i="0" dirty="0">
                <a:solidFill>
                  <a:srgbClr val="ECECF1"/>
                </a:solidFill>
                <a:effectLst/>
                <a:latin typeface="Söhne"/>
              </a:rPr>
              <a:t>And it represents the </a:t>
            </a:r>
            <a:r>
              <a:rPr lang="en-US" sz="800" b="0" i="1" dirty="0">
                <a:solidFill>
                  <a:srgbClr val="ECECF1"/>
                </a:solidFill>
                <a:effectLst/>
                <a:latin typeface="Söhne"/>
              </a:rPr>
              <a:t>expected</a:t>
            </a:r>
            <a:r>
              <a:rPr lang="en-US" sz="800" b="0" i="0" dirty="0">
                <a:solidFill>
                  <a:srgbClr val="ECECF1"/>
                </a:solidFill>
                <a:effectLst/>
                <a:latin typeface="Söhne"/>
              </a:rPr>
              <a:t> cumulative reward for taking a specific action in a particular state.</a:t>
            </a:r>
          </a:p>
          <a:p>
            <a:r>
              <a:rPr lang="en-US" sz="800" b="0" i="0" dirty="0">
                <a:solidFill>
                  <a:srgbClr val="ECECF1"/>
                </a:solidFill>
                <a:effectLst/>
                <a:latin typeface="Söhne"/>
              </a:rPr>
              <a:t>So As the robot explores, it adjusts its Q-values based on the rewards or penalties it receives.</a:t>
            </a:r>
          </a:p>
          <a:p>
            <a:endParaRPr lang="en-US" sz="800" b="0" i="0" dirty="0">
              <a:solidFill>
                <a:srgbClr val="ECECF1"/>
              </a:solidFill>
              <a:effectLst/>
              <a:latin typeface="Söhne"/>
            </a:endParaRPr>
          </a:p>
          <a:p>
            <a:r>
              <a:rPr lang="en-US" sz="800" b="0" i="0" dirty="0">
                <a:solidFill>
                  <a:srgbClr val="ECECF1"/>
                </a:solidFill>
                <a:effectLst/>
                <a:latin typeface="Söhne"/>
              </a:rPr>
              <a:t>The core idea behind Q-learning is to teach an agent, such as our robot or an AI system used in penetration testing, how to make decisions in an environment by associating certain actions with positive or negative outcomes. </a:t>
            </a:r>
          </a:p>
          <a:p>
            <a:endParaRPr lang="en-US" sz="800" b="0" i="0" dirty="0">
              <a:solidFill>
                <a:srgbClr val="ECECF1"/>
              </a:solidFill>
              <a:effectLst/>
              <a:latin typeface="Söhne"/>
            </a:endParaRPr>
          </a:p>
          <a:p>
            <a:r>
              <a:rPr lang="en-US" sz="800" b="0" i="0" dirty="0">
                <a:solidFill>
                  <a:srgbClr val="ECECF1"/>
                </a:solidFill>
                <a:effectLst/>
                <a:latin typeface="Söhne"/>
              </a:rPr>
              <a:t>Now, imagine this maze was very large and our robot didn’t have the best memory, so instead of trying to memorize all of this, he decided to keep a detailed journal of its experiences. </a:t>
            </a:r>
          </a:p>
          <a:p>
            <a:endParaRPr lang="en-US" sz="800" b="0" i="0" dirty="0">
              <a:solidFill>
                <a:srgbClr val="ECECF1"/>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i="0" dirty="0">
                <a:solidFill>
                  <a:srgbClr val="ECECF1"/>
                </a:solidFill>
                <a:effectLst/>
                <a:latin typeface="Söhne"/>
              </a:rPr>
              <a:t>This journal is what we technically call a Q-table. And this Q-table is a data structure that stores Q-values for each state-action pair.</a:t>
            </a:r>
          </a:p>
          <a:p>
            <a:r>
              <a:rPr lang="en-US" sz="800" b="0" i="0" dirty="0">
                <a:solidFill>
                  <a:srgbClr val="ECECF1"/>
                </a:solidFill>
                <a:effectLst/>
                <a:latin typeface="Söhne"/>
              </a:rPr>
              <a:t>So </a:t>
            </a:r>
            <a:r>
              <a:rPr lang="en-US" sz="800" b="0" i="0" dirty="0" err="1">
                <a:solidFill>
                  <a:srgbClr val="ECECF1"/>
                </a:solidFill>
                <a:effectLst/>
                <a:latin typeface="Söhne"/>
              </a:rPr>
              <a:t>everytime</a:t>
            </a:r>
            <a:r>
              <a:rPr lang="en-US" sz="800" b="0" i="0" dirty="0">
                <a:solidFill>
                  <a:srgbClr val="ECECF1"/>
                </a:solidFill>
                <a:effectLst/>
                <a:latin typeface="Söhne"/>
              </a:rPr>
              <a:t> our robot is in a new location and moves in  a new direction, it records the expected cumulative reward associated with that specific action in that particular state. </a:t>
            </a:r>
          </a:p>
          <a:p>
            <a:r>
              <a:rPr lang="en-US" sz="800" b="0" i="0" dirty="0">
                <a:solidFill>
                  <a:srgbClr val="ECECF1"/>
                </a:solidFill>
                <a:effectLst/>
                <a:latin typeface="Söhne"/>
              </a:rPr>
              <a:t>This “journal” is compact and organized table and it essentially becomes our robot's quick reference guide as it navigates the maze.</a:t>
            </a:r>
          </a:p>
          <a:p>
            <a:endParaRPr lang="en-US" sz="800" b="0" i="0" dirty="0">
              <a:solidFill>
                <a:srgbClr val="ECECF1"/>
              </a:solidFill>
              <a:effectLst/>
              <a:latin typeface="Söhne"/>
            </a:endParaRPr>
          </a:p>
          <a:p>
            <a:endParaRPr lang="en-US" sz="800" b="0" i="0" dirty="0">
              <a:solidFill>
                <a:srgbClr val="ECECF1"/>
              </a:solidFill>
              <a:effectLst/>
              <a:latin typeface="Söhne"/>
            </a:endParaRPr>
          </a:p>
          <a:p>
            <a:r>
              <a:rPr lang="en-US" sz="800" b="0" i="0" dirty="0">
                <a:solidFill>
                  <a:srgbClr val="ECECF1"/>
                </a:solidFill>
                <a:effectLst/>
                <a:latin typeface="Söhne"/>
              </a:rPr>
              <a:t>But, How does this translate to exploit development? </a:t>
            </a:r>
          </a:p>
          <a:p>
            <a:r>
              <a:rPr lang="en-US" sz="800" b="0" i="0" dirty="0">
                <a:solidFill>
                  <a:srgbClr val="ECECF1"/>
                </a:solidFill>
                <a:effectLst/>
                <a:latin typeface="Söhne"/>
              </a:rPr>
              <a:t>Well, in the realm of exploit development, think of the maze as the complex landscape of potential vulnerabilities in a system. The robot, now representing an AI system used for pen testing, navigates this landscape seeking the most effective actions, or exploits, to maximize its cumulative rewards, which in this context are successful penetrations or security assessments.</a:t>
            </a:r>
          </a:p>
          <a:p>
            <a:endParaRPr lang="en-US" sz="800" b="0" i="0" dirty="0">
              <a:solidFill>
                <a:srgbClr val="ECECF1"/>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i="0" dirty="0">
                <a:solidFill>
                  <a:srgbClr val="ECECF1"/>
                </a:solidFill>
                <a:effectLst/>
                <a:latin typeface="Söhne"/>
              </a:rPr>
              <a:t>The Q-learning algorithm guides this agent, helping it learn the most effective sequence of actions to exploit vulnerabilities.</a:t>
            </a:r>
          </a:p>
          <a:p>
            <a:r>
              <a:rPr lang="en-US" sz="800" b="0" i="0" dirty="0">
                <a:solidFill>
                  <a:srgbClr val="ECECF1"/>
                </a:solidFill>
                <a:effectLst/>
                <a:latin typeface="Söhne"/>
              </a:rPr>
              <a:t>Just as the robot records its experiences in the maze, the AI system, builds a Q-table equivalent, </a:t>
            </a:r>
          </a:p>
          <a:p>
            <a:r>
              <a:rPr lang="en-US" sz="800" b="0" i="0" dirty="0">
                <a:solidFill>
                  <a:srgbClr val="ECECF1"/>
                </a:solidFill>
                <a:effectLst/>
                <a:latin typeface="Söhne"/>
              </a:rPr>
              <a:t>Where it associates specific actions (or exploits) with the expected outcomes in different states (or system vulnerabilities). </a:t>
            </a:r>
          </a:p>
          <a:p>
            <a:r>
              <a:rPr lang="en-US" sz="800" b="0" i="0" dirty="0">
                <a:solidFill>
                  <a:srgbClr val="ECECF1"/>
                </a:solidFill>
                <a:effectLst/>
                <a:latin typeface="Söhne"/>
              </a:rPr>
              <a:t>The Q-values in this table represent the system's predicted effectiveness of each exploit in a given scenario.</a:t>
            </a:r>
          </a:p>
          <a:p>
            <a:endParaRPr lang="en-US" sz="800" b="0" i="0" dirty="0">
              <a:solidFill>
                <a:srgbClr val="ECECF1"/>
              </a:solidFill>
              <a:effectLst/>
              <a:latin typeface="Söhne"/>
            </a:endParaRPr>
          </a:p>
          <a:p>
            <a:r>
              <a:rPr lang="en-US" sz="800" b="0" i="0" dirty="0">
                <a:solidFill>
                  <a:srgbClr val="ECECF1"/>
                </a:solidFill>
                <a:effectLst/>
                <a:latin typeface="Söhne"/>
              </a:rPr>
              <a:t>And As the AI system encounters new vulnerabilities or scenarios, it updates its Q-table, refining its understanding of the most effective exploits for different situations.</a:t>
            </a:r>
          </a:p>
          <a:p>
            <a:endParaRPr lang="en-US" sz="800" b="0" i="0" dirty="0">
              <a:solidFill>
                <a:srgbClr val="ECECF1"/>
              </a:solidFill>
              <a:effectLst/>
              <a:latin typeface="Söhne"/>
            </a:endParaRPr>
          </a:p>
          <a:p>
            <a:r>
              <a:rPr lang="en-US" sz="800" b="0" i="0" dirty="0">
                <a:solidFill>
                  <a:srgbClr val="ECECF1"/>
                </a:solidFill>
                <a:effectLst/>
                <a:latin typeface="Söhne"/>
              </a:rPr>
              <a:t>This process enables the AI to adapt and make more informed decisions over time, </a:t>
            </a:r>
          </a:p>
          <a:p>
            <a:r>
              <a:rPr lang="en-US" sz="800" b="0" i="0" dirty="0">
                <a:solidFill>
                  <a:srgbClr val="ECECF1"/>
                </a:solidFill>
                <a:effectLst/>
                <a:latin typeface="Söhne"/>
              </a:rPr>
              <a:t>But the AI system faces the challenge of striking a balance between exploring new, potentially undiscovered vulnerabilities and exploiting known ones.</a:t>
            </a:r>
          </a:p>
          <a:p>
            <a:r>
              <a:rPr lang="en-US" sz="800" b="0" i="0" dirty="0">
                <a:solidFill>
                  <a:srgbClr val="ECECF1"/>
                </a:solidFill>
                <a:effectLst/>
                <a:latin typeface="Söhne"/>
              </a:rPr>
              <a:t>This is known as the exploration-exploitation trade-off</a:t>
            </a:r>
          </a:p>
          <a:p>
            <a:endParaRPr lang="en-US" sz="800" b="0" i="0" dirty="0">
              <a:solidFill>
                <a:srgbClr val="ECECF1"/>
              </a:solidFill>
              <a:effectLst/>
              <a:latin typeface="Söhne"/>
            </a:endParaRPr>
          </a:p>
          <a:p>
            <a:r>
              <a:rPr lang="en-US" sz="800" b="0" i="0" dirty="0">
                <a:solidFill>
                  <a:srgbClr val="ECECF1"/>
                </a:solidFill>
                <a:effectLst/>
                <a:latin typeface="Söhne"/>
              </a:rPr>
              <a:t>During the exploration phase, the AI system seeks to find new vulnerabilities by trying different exploits, </a:t>
            </a:r>
            <a:r>
              <a:rPr lang="en-US" sz="800" b="0" i="1" dirty="0">
                <a:solidFill>
                  <a:srgbClr val="ECECF1"/>
                </a:solidFill>
                <a:effectLst/>
                <a:latin typeface="Söhne"/>
              </a:rPr>
              <a:t>even</a:t>
            </a:r>
            <a:r>
              <a:rPr lang="en-US" sz="800" b="0" i="0" dirty="0">
                <a:solidFill>
                  <a:srgbClr val="ECECF1"/>
                </a:solidFill>
                <a:effectLst/>
                <a:latin typeface="Söhne"/>
              </a:rPr>
              <a:t> those with uncertain outcomes.</a:t>
            </a:r>
          </a:p>
          <a:p>
            <a:r>
              <a:rPr lang="en-US" sz="800" b="0" i="0" dirty="0">
                <a:solidFill>
                  <a:srgbClr val="ECECF1"/>
                </a:solidFill>
                <a:effectLst/>
                <a:latin typeface="Söhne"/>
              </a:rPr>
              <a:t>and during the exploitation phase, the system relies on its existing knowledge to prioritize exploits that have proven effective in the past</a:t>
            </a:r>
          </a:p>
          <a:p>
            <a:endParaRPr lang="en-US" sz="800" b="0" i="0" dirty="0">
              <a:solidFill>
                <a:srgbClr val="ECECF1"/>
              </a:solidFill>
              <a:effectLst/>
              <a:latin typeface="Söhne"/>
            </a:endParaRPr>
          </a:p>
          <a:p>
            <a:r>
              <a:rPr lang="en-US" sz="800" b="0" i="0" dirty="0">
                <a:solidFill>
                  <a:srgbClr val="ECECF1"/>
                </a:solidFill>
                <a:effectLst/>
                <a:latin typeface="Söhne"/>
              </a:rPr>
              <a:t>The Q-learning algorithm plays a vital role in managing this trade-off</a:t>
            </a:r>
          </a:p>
          <a:p>
            <a:r>
              <a:rPr lang="en-US" sz="800" b="0" i="0" dirty="0">
                <a:solidFill>
                  <a:srgbClr val="ECECF1"/>
                </a:solidFill>
                <a:effectLst/>
                <a:latin typeface="Söhne"/>
              </a:rPr>
              <a:t>as It guides the AI system to explore new exploits based on the uncertainty of outcomes, gradually shifting towards exploitation as it accumulates more data and refines its understanding. </a:t>
            </a:r>
          </a:p>
          <a:p>
            <a:endParaRPr lang="en-US" sz="800" b="0" i="0" dirty="0">
              <a:solidFill>
                <a:srgbClr val="ECECF1"/>
              </a:solidFill>
              <a:effectLst/>
              <a:latin typeface="Söhne"/>
            </a:endParaRPr>
          </a:p>
          <a:p>
            <a:endParaRPr lang="en-US" sz="800" b="0" i="0" dirty="0">
              <a:solidFill>
                <a:srgbClr val="ECECF1"/>
              </a:solidFill>
              <a:effectLst/>
              <a:latin typeface="Söhne"/>
            </a:endParaRPr>
          </a:p>
          <a:p>
            <a:endParaRPr lang="en-US" sz="800" b="0" i="0" dirty="0">
              <a:solidFill>
                <a:srgbClr val="ECECF1"/>
              </a:solidFill>
              <a:effectLst/>
              <a:latin typeface="Söhne"/>
            </a:endParaRPr>
          </a:p>
          <a:p>
            <a:r>
              <a:rPr lang="en-US" sz="800" b="0" i="0" dirty="0">
                <a:solidFill>
                  <a:srgbClr val="ECECF1"/>
                </a:solidFill>
                <a:effectLst/>
                <a:latin typeface="Söhne"/>
              </a:rPr>
              <a:t>========</a:t>
            </a:r>
          </a:p>
          <a:p>
            <a:r>
              <a:rPr lang="en-US" sz="800" b="0" i="0" dirty="0">
                <a:solidFill>
                  <a:srgbClr val="ECECF1"/>
                </a:solidFill>
                <a:effectLst/>
                <a:latin typeface="Söhne"/>
              </a:rPr>
              <a:t>Image – </a:t>
            </a:r>
            <a:r>
              <a:rPr lang="en-US" sz="800" b="0" i="0" dirty="0" err="1">
                <a:solidFill>
                  <a:srgbClr val="ECECF1"/>
                </a:solidFill>
                <a:effectLst/>
                <a:latin typeface="Söhne"/>
              </a:rPr>
              <a:t>openai</a:t>
            </a:r>
            <a:r>
              <a:rPr lang="en-US" sz="800" b="0" i="0" dirty="0">
                <a:solidFill>
                  <a:srgbClr val="ECECF1"/>
                </a:solidFill>
                <a:effectLst/>
                <a:latin typeface="Söhne"/>
              </a:rPr>
              <a:t> / https://www.kaggle.com/code/charel/learn-by-example-reinforcement-learning-with-gym</a:t>
            </a:r>
          </a:p>
          <a:p>
            <a:endParaRPr lang="en-US" sz="800" b="0" i="0" dirty="0">
              <a:solidFill>
                <a:srgbClr val="ECECF1"/>
              </a:solidFill>
              <a:effectLst/>
              <a:latin typeface="Söhne"/>
            </a:endParaRPr>
          </a:p>
          <a:p>
            <a:endParaRPr lang="en-US" sz="800" b="0" i="0" dirty="0">
              <a:solidFill>
                <a:srgbClr val="ECECF1"/>
              </a:solidFill>
              <a:effectLst/>
              <a:latin typeface="Söhne"/>
            </a:endParaRPr>
          </a:p>
        </p:txBody>
      </p:sp>
      <p:sp>
        <p:nvSpPr>
          <p:cNvPr id="4" name="Slide Number Placeholder 3"/>
          <p:cNvSpPr>
            <a:spLocks noGrp="1"/>
          </p:cNvSpPr>
          <p:nvPr>
            <p:ph type="sldNum" sz="quarter" idx="5"/>
          </p:nvPr>
        </p:nvSpPr>
        <p:spPr/>
        <p:txBody>
          <a:bodyPr/>
          <a:lstStyle/>
          <a:p>
            <a:fld id="{3F31FF5D-4A28-493A-B864-3BB919B6F05A}" type="slidenum">
              <a:rPr lang="en-US" smtClean="0"/>
              <a:t>9</a:t>
            </a:fld>
            <a:endParaRPr lang="en-US"/>
          </a:p>
        </p:txBody>
      </p:sp>
    </p:spTree>
    <p:extLst>
      <p:ext uri="{BB962C8B-B14F-4D97-AF65-F5344CB8AC3E}">
        <p14:creationId xmlns:p14="http://schemas.microsoft.com/office/powerpoint/2010/main" val="24634299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C6D140C1-BE5D-4B82-BB29-AF3DE1853537}" type="datetimeFigureOut">
              <a:rPr lang="en-US" smtClean="0"/>
              <a:t>12/8/2023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D67E5C2-C101-4F8B-9BD1-CFCC5D41C09C}" type="slidenum">
              <a:rPr lang="en-US" smtClean="0"/>
              <a:t>‹#›</a:t>
            </a:fld>
            <a:endParaRPr lang="en-US"/>
          </a:p>
        </p:txBody>
      </p:sp>
    </p:spTree>
    <p:extLst>
      <p:ext uri="{BB962C8B-B14F-4D97-AF65-F5344CB8AC3E}">
        <p14:creationId xmlns:p14="http://schemas.microsoft.com/office/powerpoint/2010/main" val="143040175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D140C1-BE5D-4B82-BB29-AF3DE1853537}" type="datetimeFigureOut">
              <a:rPr lang="en-US" smtClean="0"/>
              <a:t>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67E5C2-C101-4F8B-9BD1-CFCC5D41C09C}" type="slidenum">
              <a:rPr lang="en-US" smtClean="0"/>
              <a:t>‹#›</a:t>
            </a:fld>
            <a:endParaRPr lang="en-US"/>
          </a:p>
        </p:txBody>
      </p:sp>
    </p:spTree>
    <p:extLst>
      <p:ext uri="{BB962C8B-B14F-4D97-AF65-F5344CB8AC3E}">
        <p14:creationId xmlns:p14="http://schemas.microsoft.com/office/powerpoint/2010/main" val="5929125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D140C1-BE5D-4B82-BB29-AF3DE1853537}" type="datetimeFigureOut">
              <a:rPr lang="en-US" smtClean="0"/>
              <a:t>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67E5C2-C101-4F8B-9BD1-CFCC5D41C09C}" type="slidenum">
              <a:rPr lang="en-US" smtClean="0"/>
              <a:t>‹#›</a:t>
            </a:fld>
            <a:endParaRPr lang="en-US"/>
          </a:p>
        </p:txBody>
      </p:sp>
    </p:spTree>
    <p:extLst>
      <p:ext uri="{BB962C8B-B14F-4D97-AF65-F5344CB8AC3E}">
        <p14:creationId xmlns:p14="http://schemas.microsoft.com/office/powerpoint/2010/main" val="21429987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6D140C1-BE5D-4B82-BB29-AF3DE1853537}" type="datetimeFigureOut">
              <a:rPr lang="en-US" smtClean="0"/>
              <a:t>12/8/2023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D67E5C2-C101-4F8B-9BD1-CFCC5D41C09C}" type="slidenum">
              <a:rPr lang="en-US" smtClean="0"/>
              <a:t>‹#›</a:t>
            </a:fld>
            <a:endParaRPr lang="en-US"/>
          </a:p>
        </p:txBody>
      </p:sp>
    </p:spTree>
    <p:extLst>
      <p:ext uri="{BB962C8B-B14F-4D97-AF65-F5344CB8AC3E}">
        <p14:creationId xmlns:p14="http://schemas.microsoft.com/office/powerpoint/2010/main" val="3388956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C6D140C1-BE5D-4B82-BB29-AF3DE1853537}" type="datetimeFigureOut">
              <a:rPr lang="en-US" smtClean="0"/>
              <a:t>12/8/2023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D67E5C2-C101-4F8B-9BD1-CFCC5D41C09C}" type="slidenum">
              <a:rPr lang="en-US" smtClean="0"/>
              <a:t>‹#›</a:t>
            </a:fld>
            <a:endParaRPr lang="en-US"/>
          </a:p>
        </p:txBody>
      </p:sp>
    </p:spTree>
    <p:extLst>
      <p:ext uri="{BB962C8B-B14F-4D97-AF65-F5344CB8AC3E}">
        <p14:creationId xmlns:p14="http://schemas.microsoft.com/office/powerpoint/2010/main" val="205200264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C6D140C1-BE5D-4B82-BB29-AF3DE1853537}" type="datetimeFigureOut">
              <a:rPr lang="en-US" smtClean="0"/>
              <a:t>12/8/2023</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2D67E5C2-C101-4F8B-9BD1-CFCC5D41C09C}" type="slidenum">
              <a:rPr lang="en-US" smtClean="0"/>
              <a:t>‹#›</a:t>
            </a:fld>
            <a:endParaRPr lang="en-US"/>
          </a:p>
        </p:txBody>
      </p:sp>
    </p:spTree>
    <p:extLst>
      <p:ext uri="{BB962C8B-B14F-4D97-AF65-F5344CB8AC3E}">
        <p14:creationId xmlns:p14="http://schemas.microsoft.com/office/powerpoint/2010/main" val="35422639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C6D140C1-BE5D-4B82-BB29-AF3DE1853537}" type="datetimeFigureOut">
              <a:rPr lang="en-US" smtClean="0"/>
              <a:t>12/8/2023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D67E5C2-C101-4F8B-9BD1-CFCC5D41C09C}"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963316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6D140C1-BE5D-4B82-BB29-AF3DE1853537}" type="datetimeFigureOut">
              <a:rPr lang="en-US" smtClean="0"/>
              <a:t>12/8/2023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D67E5C2-C101-4F8B-9BD1-CFCC5D41C09C}" type="slidenum">
              <a:rPr lang="en-US" smtClean="0"/>
              <a:t>‹#›</a:t>
            </a:fld>
            <a:endParaRPr lang="en-US"/>
          </a:p>
        </p:txBody>
      </p:sp>
    </p:spTree>
    <p:extLst>
      <p:ext uri="{BB962C8B-B14F-4D97-AF65-F5344CB8AC3E}">
        <p14:creationId xmlns:p14="http://schemas.microsoft.com/office/powerpoint/2010/main" val="777559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D140C1-BE5D-4B82-BB29-AF3DE1853537}" type="datetimeFigureOut">
              <a:rPr lang="en-US" smtClean="0"/>
              <a:t>12/8/2023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D67E5C2-C101-4F8B-9BD1-CFCC5D41C09C}" type="slidenum">
              <a:rPr lang="en-US" smtClean="0"/>
              <a:t>‹#›</a:t>
            </a:fld>
            <a:endParaRPr lang="en-US"/>
          </a:p>
        </p:txBody>
      </p:sp>
    </p:spTree>
    <p:extLst>
      <p:ext uri="{BB962C8B-B14F-4D97-AF65-F5344CB8AC3E}">
        <p14:creationId xmlns:p14="http://schemas.microsoft.com/office/powerpoint/2010/main" val="28177485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C6D140C1-BE5D-4B82-BB29-AF3DE1853537}" type="datetimeFigureOut">
              <a:rPr lang="en-US" smtClean="0"/>
              <a:t>12/8/2023</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2D67E5C2-C101-4F8B-9BD1-CFCC5D41C09C}" type="slidenum">
              <a:rPr lang="en-US" smtClean="0"/>
              <a:t>‹#›</a:t>
            </a:fld>
            <a:endParaRPr lang="en-US"/>
          </a:p>
        </p:txBody>
      </p:sp>
    </p:spTree>
    <p:extLst>
      <p:ext uri="{BB962C8B-B14F-4D97-AF65-F5344CB8AC3E}">
        <p14:creationId xmlns:p14="http://schemas.microsoft.com/office/powerpoint/2010/main" val="28830673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C6D140C1-BE5D-4B82-BB29-AF3DE1853537}" type="datetimeFigureOut">
              <a:rPr lang="en-US" smtClean="0"/>
              <a:t>12/8/2023</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2D67E5C2-C101-4F8B-9BD1-CFCC5D41C09C}" type="slidenum">
              <a:rPr lang="en-US" smtClean="0"/>
              <a:t>‹#›</a:t>
            </a:fld>
            <a:endParaRPr lang="en-US"/>
          </a:p>
        </p:txBody>
      </p:sp>
    </p:spTree>
    <p:extLst>
      <p:ext uri="{BB962C8B-B14F-4D97-AF65-F5344CB8AC3E}">
        <p14:creationId xmlns:p14="http://schemas.microsoft.com/office/powerpoint/2010/main" val="1192232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C6D140C1-BE5D-4B82-BB29-AF3DE1853537}" type="datetimeFigureOut">
              <a:rPr lang="en-US" smtClean="0"/>
              <a:t>12/8/2023</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2D67E5C2-C101-4F8B-9BD1-CFCC5D41C09C}" type="slidenum">
              <a:rPr lang="en-US" smtClean="0"/>
              <a:t>‹#›</a:t>
            </a:fld>
            <a:endParaRPr lang="en-US"/>
          </a:p>
        </p:txBody>
      </p:sp>
    </p:spTree>
    <p:extLst>
      <p:ext uri="{BB962C8B-B14F-4D97-AF65-F5344CB8AC3E}">
        <p14:creationId xmlns:p14="http://schemas.microsoft.com/office/powerpoint/2010/main" val="161382539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9.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322B1-E123-2C19-FE3C-2405403F5407}"/>
              </a:ext>
            </a:extLst>
          </p:cNvPr>
          <p:cNvSpPr>
            <a:spLocks noGrp="1"/>
          </p:cNvSpPr>
          <p:nvPr>
            <p:ph type="ctrTitle"/>
          </p:nvPr>
        </p:nvSpPr>
        <p:spPr>
          <a:xfrm>
            <a:off x="1262729" y="1289303"/>
            <a:ext cx="9638443" cy="3339303"/>
          </a:xfrm>
          <a:ln>
            <a:noFill/>
          </a:ln>
        </p:spPr>
        <p:txBody>
          <a:bodyPr>
            <a:normAutofit/>
          </a:bodyPr>
          <a:lstStyle/>
          <a:p>
            <a:r>
              <a:rPr lang="en-US" sz="5000" dirty="0"/>
              <a:t>Exploitation with </a:t>
            </a:r>
            <a:br>
              <a:rPr lang="en-US" sz="5000" dirty="0"/>
            </a:br>
            <a:r>
              <a:rPr lang="en-US" sz="5000" dirty="0"/>
              <a:t>ML and AI</a:t>
            </a:r>
          </a:p>
        </p:txBody>
      </p:sp>
      <p:sp>
        <p:nvSpPr>
          <p:cNvPr id="6" name="Subtitle 5">
            <a:extLst>
              <a:ext uri="{FF2B5EF4-FFF2-40B4-BE49-F238E27FC236}">
                <a16:creationId xmlns:a16="http://schemas.microsoft.com/office/drawing/2014/main" id="{DC22C4B8-C33B-1321-58AE-6AB09AD7C3EF}"/>
              </a:ext>
            </a:extLst>
          </p:cNvPr>
          <p:cNvSpPr>
            <a:spLocks noGrp="1"/>
          </p:cNvSpPr>
          <p:nvPr>
            <p:ph type="subTitle" idx="1"/>
          </p:nvPr>
        </p:nvSpPr>
        <p:spPr>
          <a:xfrm>
            <a:off x="1262729" y="5499895"/>
            <a:ext cx="9638443" cy="484633"/>
          </a:xfrm>
        </p:spPr>
        <p:txBody>
          <a:bodyPr>
            <a:normAutofit/>
          </a:bodyPr>
          <a:lstStyle/>
          <a:p>
            <a:r>
              <a:rPr lang="en-US"/>
              <a:t>Harnessing Artificial Intelligence for Penetration Testing</a:t>
            </a:r>
          </a:p>
        </p:txBody>
      </p:sp>
    </p:spTree>
    <p:extLst>
      <p:ext uri="{BB962C8B-B14F-4D97-AF65-F5344CB8AC3E}">
        <p14:creationId xmlns:p14="http://schemas.microsoft.com/office/powerpoint/2010/main" val="3350171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F74172-A1C9-B298-0D4D-65C565F7429F}"/>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US" sz="2300" dirty="0">
                <a:solidFill>
                  <a:srgbClr val="FFFFFF"/>
                </a:solidFill>
              </a:rPr>
              <a:t>Real-world Examples</a:t>
            </a:r>
          </a:p>
        </p:txBody>
      </p:sp>
      <p:sp>
        <p:nvSpPr>
          <p:cNvPr id="3" name="Content Placeholder 2">
            <a:extLst>
              <a:ext uri="{FF2B5EF4-FFF2-40B4-BE49-F238E27FC236}">
                <a16:creationId xmlns:a16="http://schemas.microsoft.com/office/drawing/2014/main" id="{D0F6787E-6CB7-C4D6-5BD9-6048283AD82A}"/>
              </a:ext>
            </a:extLst>
          </p:cNvPr>
          <p:cNvSpPr>
            <a:spLocks noGrp="1"/>
          </p:cNvSpPr>
          <p:nvPr>
            <p:ph idx="1"/>
          </p:nvPr>
        </p:nvSpPr>
        <p:spPr>
          <a:xfrm>
            <a:off x="5591695" y="1402080"/>
            <a:ext cx="5482882" cy="4053840"/>
          </a:xfrm>
        </p:spPr>
        <p:txBody>
          <a:bodyPr anchor="ctr">
            <a:normAutofit/>
          </a:bodyPr>
          <a:lstStyle/>
          <a:p>
            <a:r>
              <a:rPr lang="en-US" dirty="0"/>
              <a:t>Social Engineering Toolkit (SET)</a:t>
            </a:r>
          </a:p>
          <a:p>
            <a:r>
              <a:rPr lang="en-US" dirty="0" err="1"/>
              <a:t>DeepExploit</a:t>
            </a:r>
            <a:endParaRPr lang="en-US" dirty="0"/>
          </a:p>
          <a:p>
            <a:r>
              <a:rPr lang="en-US" dirty="0"/>
              <a:t>Python Libraries</a:t>
            </a:r>
          </a:p>
          <a:p>
            <a:pPr lvl="1"/>
            <a:r>
              <a:rPr lang="en-US" dirty="0"/>
              <a:t>NumPy</a:t>
            </a:r>
          </a:p>
          <a:p>
            <a:pPr lvl="1"/>
            <a:r>
              <a:rPr lang="en-US" dirty="0"/>
              <a:t>TensorFlow</a:t>
            </a:r>
          </a:p>
        </p:txBody>
      </p:sp>
    </p:spTree>
    <p:extLst>
      <p:ext uri="{BB962C8B-B14F-4D97-AF65-F5344CB8AC3E}">
        <p14:creationId xmlns:p14="http://schemas.microsoft.com/office/powerpoint/2010/main" val="14112696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F74172-A1C9-B298-0D4D-65C565F7429F}"/>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US" sz="2300" dirty="0">
                <a:solidFill>
                  <a:srgbClr val="FFFFFF"/>
                </a:solidFill>
              </a:rPr>
              <a:t>Future Trends </a:t>
            </a:r>
            <a:br>
              <a:rPr lang="en-US" sz="2300" dirty="0">
                <a:solidFill>
                  <a:srgbClr val="FFFFFF"/>
                </a:solidFill>
              </a:rPr>
            </a:br>
            <a:r>
              <a:rPr lang="en-US" sz="2300" dirty="0">
                <a:solidFill>
                  <a:srgbClr val="FFFFFF"/>
                </a:solidFill>
              </a:rPr>
              <a:t>in AI</a:t>
            </a:r>
          </a:p>
        </p:txBody>
      </p:sp>
      <p:sp>
        <p:nvSpPr>
          <p:cNvPr id="3" name="Content Placeholder 2">
            <a:extLst>
              <a:ext uri="{FF2B5EF4-FFF2-40B4-BE49-F238E27FC236}">
                <a16:creationId xmlns:a16="http://schemas.microsoft.com/office/drawing/2014/main" id="{D0F6787E-6CB7-C4D6-5BD9-6048283AD82A}"/>
              </a:ext>
            </a:extLst>
          </p:cNvPr>
          <p:cNvSpPr>
            <a:spLocks noGrp="1"/>
          </p:cNvSpPr>
          <p:nvPr>
            <p:ph idx="1"/>
          </p:nvPr>
        </p:nvSpPr>
        <p:spPr>
          <a:xfrm>
            <a:off x="5591695" y="1402080"/>
            <a:ext cx="5482882" cy="4053840"/>
          </a:xfrm>
        </p:spPr>
        <p:txBody>
          <a:bodyPr anchor="ctr">
            <a:normAutofit/>
          </a:bodyPr>
          <a:lstStyle/>
          <a:p>
            <a:r>
              <a:rPr lang="en-US" dirty="0" err="1"/>
              <a:t>AlMajali</a:t>
            </a:r>
            <a:r>
              <a:rPr lang="en-US" dirty="0"/>
              <a:t>, et al.</a:t>
            </a:r>
          </a:p>
          <a:p>
            <a:pPr lvl="1"/>
            <a:r>
              <a:rPr lang="en-US" dirty="0"/>
              <a:t>RL Agent that Leverages The Q-Learning</a:t>
            </a:r>
          </a:p>
          <a:p>
            <a:pPr lvl="1"/>
            <a:r>
              <a:rPr lang="en-US" dirty="0"/>
              <a:t>Evaluates Payloads Directly from Metasploit</a:t>
            </a:r>
          </a:p>
        </p:txBody>
      </p:sp>
      <p:sp>
        <p:nvSpPr>
          <p:cNvPr id="4" name="TextBox 3">
            <a:extLst>
              <a:ext uri="{FF2B5EF4-FFF2-40B4-BE49-F238E27FC236}">
                <a16:creationId xmlns:a16="http://schemas.microsoft.com/office/drawing/2014/main" id="{6C7FEA7E-31AF-22AF-53EE-B02B843CDE36}"/>
              </a:ext>
            </a:extLst>
          </p:cNvPr>
          <p:cNvSpPr txBox="1"/>
          <p:nvPr/>
        </p:nvSpPr>
        <p:spPr>
          <a:xfrm>
            <a:off x="3070171" y="6334780"/>
            <a:ext cx="9121828" cy="523220"/>
          </a:xfrm>
          <a:prstGeom prst="rect">
            <a:avLst/>
          </a:prstGeom>
          <a:noFill/>
        </p:spPr>
        <p:txBody>
          <a:bodyPr wrap="square" rtlCol="0">
            <a:spAutoFit/>
          </a:bodyPr>
          <a:lstStyle/>
          <a:p>
            <a:pPr algn="ctr"/>
            <a:r>
              <a:rPr lang="en-US" sz="1400" i="1" dirty="0">
                <a:solidFill>
                  <a:schemeClr val="accent6">
                    <a:lumMod val="60000"/>
                    <a:lumOff val="40000"/>
                  </a:schemeClr>
                </a:solidFill>
              </a:rPr>
              <a:t>https://www.researchgate.net/publication/370945041_Vulnerability_Exploitation_Using_Reinforcement_Learning</a:t>
            </a:r>
          </a:p>
          <a:p>
            <a:pPr algn="ctr"/>
            <a:endParaRPr lang="en-US" sz="1400" i="1" dirty="0">
              <a:solidFill>
                <a:schemeClr val="accent6">
                  <a:lumMod val="60000"/>
                  <a:lumOff val="40000"/>
                </a:schemeClr>
              </a:solidFill>
            </a:endParaRPr>
          </a:p>
        </p:txBody>
      </p:sp>
    </p:spTree>
    <p:extLst>
      <p:ext uri="{BB962C8B-B14F-4D97-AF65-F5344CB8AC3E}">
        <p14:creationId xmlns:p14="http://schemas.microsoft.com/office/powerpoint/2010/main" val="20965118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D15D53-69D5-9021-AAAF-D2C1F0475C50}"/>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US" sz="3000" dirty="0">
                <a:solidFill>
                  <a:srgbClr val="FFFFFF"/>
                </a:solidFill>
              </a:rPr>
              <a:t>Research Question</a:t>
            </a:r>
          </a:p>
        </p:txBody>
      </p:sp>
      <p:sp>
        <p:nvSpPr>
          <p:cNvPr id="3" name="Content Placeholder 2">
            <a:extLst>
              <a:ext uri="{FF2B5EF4-FFF2-40B4-BE49-F238E27FC236}">
                <a16:creationId xmlns:a16="http://schemas.microsoft.com/office/drawing/2014/main" id="{B2A45291-4E3C-A9B7-B688-BA45F895D669}"/>
              </a:ext>
            </a:extLst>
          </p:cNvPr>
          <p:cNvSpPr>
            <a:spLocks noGrp="1"/>
          </p:cNvSpPr>
          <p:nvPr>
            <p:ph idx="1"/>
          </p:nvPr>
        </p:nvSpPr>
        <p:spPr>
          <a:xfrm>
            <a:off x="5591695" y="1402080"/>
            <a:ext cx="5320696" cy="4053840"/>
          </a:xfrm>
        </p:spPr>
        <p:txBody>
          <a:bodyPr anchor="ctr">
            <a:normAutofit/>
          </a:bodyPr>
          <a:lstStyle/>
          <a:p>
            <a:pPr marL="0" indent="0" algn="ctr">
              <a:buNone/>
            </a:pPr>
            <a:r>
              <a:rPr lang="en-US" sz="2000" dirty="0">
                <a:solidFill>
                  <a:schemeClr val="accent1">
                    <a:lumMod val="50000"/>
                  </a:schemeClr>
                </a:solidFill>
              </a:rPr>
              <a:t>Considering the unpredictable nature of evolving cyber threats, how can AI models be trained to handle novel and unexpected attack scenarios effectively? </a:t>
            </a:r>
          </a:p>
          <a:p>
            <a:pPr marL="0" indent="0" algn="ctr">
              <a:buNone/>
            </a:pPr>
            <a:r>
              <a:rPr lang="en-US" sz="2000" dirty="0">
                <a:solidFill>
                  <a:schemeClr val="accent1">
                    <a:lumMod val="50000"/>
                  </a:schemeClr>
                </a:solidFill>
              </a:rPr>
              <a:t>What challenges arise when the threat landscape diverges from the training data? </a:t>
            </a:r>
          </a:p>
          <a:p>
            <a:pPr marL="0" indent="0" algn="ctr">
              <a:buNone/>
            </a:pPr>
            <a:r>
              <a:rPr lang="en-US" sz="2000" dirty="0">
                <a:solidFill>
                  <a:schemeClr val="accent1">
                    <a:lumMod val="50000"/>
                  </a:schemeClr>
                </a:solidFill>
              </a:rPr>
              <a:t>What kind of patterns should AI focus on to limit these challenges?</a:t>
            </a:r>
          </a:p>
        </p:txBody>
      </p:sp>
    </p:spTree>
    <p:extLst>
      <p:ext uri="{BB962C8B-B14F-4D97-AF65-F5344CB8AC3E}">
        <p14:creationId xmlns:p14="http://schemas.microsoft.com/office/powerpoint/2010/main" val="24400814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C9F9EF0-93D5-4D4B-BAFE-4770028147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E74F8C-D3A8-0EB5-5FAB-95273F0638B5}"/>
              </a:ext>
            </a:extLst>
          </p:cNvPr>
          <p:cNvSpPr>
            <a:spLocks noGrp="1"/>
          </p:cNvSpPr>
          <p:nvPr>
            <p:ph type="title"/>
          </p:nvPr>
        </p:nvSpPr>
        <p:spPr>
          <a:xfrm>
            <a:off x="2231136" y="964692"/>
            <a:ext cx="7729728" cy="1188720"/>
          </a:xfrm>
          <a:solidFill>
            <a:schemeClr val="accent2">
              <a:lumMod val="75000"/>
              <a:alpha val="10000"/>
            </a:schemeClr>
          </a:solidFill>
          <a:ln>
            <a:solidFill>
              <a:schemeClr val="tx1"/>
            </a:solidFill>
          </a:ln>
        </p:spPr>
        <p:txBody>
          <a:bodyPr>
            <a:normAutofit/>
          </a:bodyPr>
          <a:lstStyle/>
          <a:p>
            <a:r>
              <a:rPr lang="en-US">
                <a:solidFill>
                  <a:schemeClr val="tx1"/>
                </a:solidFill>
              </a:rPr>
              <a:t>References</a:t>
            </a:r>
          </a:p>
        </p:txBody>
      </p:sp>
      <p:graphicFrame>
        <p:nvGraphicFramePr>
          <p:cNvPr id="9" name="Table 8">
            <a:extLst>
              <a:ext uri="{FF2B5EF4-FFF2-40B4-BE49-F238E27FC236}">
                <a16:creationId xmlns:a16="http://schemas.microsoft.com/office/drawing/2014/main" id="{64408CCA-1074-B85D-DD16-06FE228039DC}"/>
              </a:ext>
            </a:extLst>
          </p:cNvPr>
          <p:cNvGraphicFramePr>
            <a:graphicFrameLocks noGrp="1"/>
          </p:cNvGraphicFramePr>
          <p:nvPr>
            <p:extLst>
              <p:ext uri="{D42A27DB-BD31-4B8C-83A1-F6EECF244321}">
                <p14:modId xmlns:p14="http://schemas.microsoft.com/office/powerpoint/2010/main" val="1090534344"/>
              </p:ext>
            </p:extLst>
          </p:nvPr>
        </p:nvGraphicFramePr>
        <p:xfrm>
          <a:off x="2046083" y="2263365"/>
          <a:ext cx="7914781" cy="4098030"/>
        </p:xfrm>
        <a:graphic>
          <a:graphicData uri="http://schemas.openxmlformats.org/drawingml/2006/table">
            <a:tbl>
              <a:tblPr>
                <a:tableStyleId>{5C22544A-7EE6-4342-B048-85BDC9FD1C3A}</a:tableStyleId>
              </a:tblPr>
              <a:tblGrid>
                <a:gridCol w="253497">
                  <a:extLst>
                    <a:ext uri="{9D8B030D-6E8A-4147-A177-3AD203B41FA5}">
                      <a16:colId xmlns:a16="http://schemas.microsoft.com/office/drawing/2014/main" val="2257629682"/>
                    </a:ext>
                  </a:extLst>
                </a:gridCol>
                <a:gridCol w="7661284">
                  <a:extLst>
                    <a:ext uri="{9D8B030D-6E8A-4147-A177-3AD203B41FA5}">
                      <a16:colId xmlns:a16="http://schemas.microsoft.com/office/drawing/2014/main" val="1641564941"/>
                    </a:ext>
                  </a:extLst>
                </a:gridCol>
              </a:tblGrid>
              <a:tr h="380247">
                <a:tc>
                  <a:txBody>
                    <a:bodyPr/>
                    <a:lstStyle/>
                    <a:p>
                      <a:pPr marL="0" marR="0" algn="ctr">
                        <a:lnSpc>
                          <a:spcPct val="107000"/>
                        </a:lnSpc>
                        <a:spcBef>
                          <a:spcPts val="0"/>
                        </a:spcBef>
                        <a:spcAft>
                          <a:spcPts val="0"/>
                        </a:spcAft>
                      </a:pPr>
                      <a:r>
                        <a:rPr lang="en-US" sz="900" kern="100" dirty="0">
                          <a:solidFill>
                            <a:schemeClr val="tx1"/>
                          </a:solidFill>
                          <a:effectLst/>
                        </a:rPr>
                        <a:t>[1] </a:t>
                      </a:r>
                      <a:endParaRPr lang="en-US" sz="900" kern="1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4576" marR="4576" marT="4576" marB="4576">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algn="l">
                        <a:lnSpc>
                          <a:spcPct val="100000"/>
                        </a:lnSpc>
                        <a:spcBef>
                          <a:spcPts val="0"/>
                        </a:spcBef>
                        <a:spcAft>
                          <a:spcPts val="600"/>
                        </a:spcAft>
                      </a:pPr>
                      <a:r>
                        <a:rPr lang="en-US" sz="900" kern="100" dirty="0">
                          <a:solidFill>
                            <a:schemeClr val="tx1"/>
                          </a:solidFill>
                          <a:effectLst/>
                        </a:rPr>
                        <a:t>G. Stone, D. Talbert and W. Eberle, "Using AI/Machine Learning for Reconnaissance Activities During Network Penetration Testing," in International Conference on Cyber Warfare and Security, 2021. </a:t>
                      </a:r>
                    </a:p>
                    <a:p>
                      <a:pPr marL="0" marR="0" algn="l">
                        <a:lnSpc>
                          <a:spcPct val="100000"/>
                        </a:lnSpc>
                        <a:spcBef>
                          <a:spcPts val="0"/>
                        </a:spcBef>
                        <a:spcAft>
                          <a:spcPts val="600"/>
                        </a:spcAft>
                      </a:pPr>
                      <a:endParaRPr lang="en-US" sz="100" kern="1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4576" marR="4576" marT="4576" marB="4576">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373122924"/>
                  </a:ext>
                </a:extLst>
              </a:tr>
              <a:tr h="348645">
                <a:tc>
                  <a:txBody>
                    <a:bodyPr/>
                    <a:lstStyle/>
                    <a:p>
                      <a:pPr marL="0" marR="0" algn="ctr">
                        <a:lnSpc>
                          <a:spcPct val="107000"/>
                        </a:lnSpc>
                        <a:spcBef>
                          <a:spcPts val="0"/>
                        </a:spcBef>
                        <a:spcAft>
                          <a:spcPts val="0"/>
                        </a:spcAft>
                      </a:pPr>
                      <a:r>
                        <a:rPr lang="en-US" sz="900" kern="100" dirty="0">
                          <a:solidFill>
                            <a:schemeClr val="tx1"/>
                          </a:solidFill>
                          <a:effectLst/>
                        </a:rPr>
                        <a:t>[2] </a:t>
                      </a:r>
                      <a:endParaRPr lang="en-US" sz="900" kern="1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4576" marR="4576" marT="4576" marB="4576">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l">
                        <a:lnSpc>
                          <a:spcPct val="100000"/>
                        </a:lnSpc>
                        <a:spcBef>
                          <a:spcPts val="0"/>
                        </a:spcBef>
                        <a:spcAft>
                          <a:spcPts val="600"/>
                        </a:spcAft>
                      </a:pPr>
                      <a:r>
                        <a:rPr lang="en-US" sz="900" kern="100" dirty="0">
                          <a:solidFill>
                            <a:schemeClr val="tx1"/>
                          </a:solidFill>
                          <a:effectLst/>
                        </a:rPr>
                        <a:t>R. S. </a:t>
                      </a:r>
                      <a:r>
                        <a:rPr lang="en-US" sz="900" kern="100" dirty="0" err="1">
                          <a:solidFill>
                            <a:schemeClr val="tx1"/>
                          </a:solidFill>
                          <a:effectLst/>
                        </a:rPr>
                        <a:t>Jagamogan</a:t>
                      </a:r>
                      <a:r>
                        <a:rPr lang="en-US" sz="900" kern="100" dirty="0">
                          <a:solidFill>
                            <a:schemeClr val="tx1"/>
                          </a:solidFill>
                          <a:effectLst/>
                        </a:rPr>
                        <a:t>, S. A. Ismail, N. H. Hassan and H. Aba, "Penetration Testing Procedure using Machine Learning," in International Conference on Smart Sensors and Application (ICSSA), Kuala Lumpur, 2022. </a:t>
                      </a:r>
                    </a:p>
                    <a:p>
                      <a:pPr marL="0" marR="0" algn="l">
                        <a:lnSpc>
                          <a:spcPct val="100000"/>
                        </a:lnSpc>
                        <a:spcBef>
                          <a:spcPts val="0"/>
                        </a:spcBef>
                        <a:spcAft>
                          <a:spcPts val="600"/>
                        </a:spcAft>
                      </a:pPr>
                      <a:endParaRPr lang="en-US" sz="100" kern="1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4576" marR="4576" marT="4576" marB="4576">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215475630"/>
                  </a:ext>
                </a:extLst>
              </a:tr>
              <a:tr h="348645">
                <a:tc>
                  <a:txBody>
                    <a:bodyPr/>
                    <a:lstStyle/>
                    <a:p>
                      <a:pPr marL="0" marR="0" algn="ctr">
                        <a:lnSpc>
                          <a:spcPct val="107000"/>
                        </a:lnSpc>
                        <a:spcBef>
                          <a:spcPts val="0"/>
                        </a:spcBef>
                        <a:spcAft>
                          <a:spcPts val="0"/>
                        </a:spcAft>
                      </a:pPr>
                      <a:r>
                        <a:rPr lang="en-US" sz="900" kern="100" dirty="0">
                          <a:solidFill>
                            <a:schemeClr val="tx1"/>
                          </a:solidFill>
                          <a:effectLst/>
                        </a:rPr>
                        <a:t>[3] </a:t>
                      </a:r>
                      <a:endParaRPr lang="en-US" sz="900" kern="1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4576" marR="4576" marT="4576" marB="4576">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l">
                        <a:lnSpc>
                          <a:spcPct val="100000"/>
                        </a:lnSpc>
                        <a:spcBef>
                          <a:spcPts val="0"/>
                        </a:spcBef>
                        <a:spcAft>
                          <a:spcPts val="600"/>
                        </a:spcAft>
                      </a:pPr>
                      <a:r>
                        <a:rPr lang="en-US" sz="900" kern="100" dirty="0">
                          <a:solidFill>
                            <a:schemeClr val="tx1"/>
                          </a:solidFill>
                          <a:effectLst/>
                        </a:rPr>
                        <a:t>N. Singh, V. </a:t>
                      </a:r>
                      <a:r>
                        <a:rPr lang="en-US" sz="900" kern="100" dirty="0" err="1">
                          <a:solidFill>
                            <a:schemeClr val="tx1"/>
                          </a:solidFill>
                          <a:effectLst/>
                        </a:rPr>
                        <a:t>Meherhomji</a:t>
                      </a:r>
                      <a:r>
                        <a:rPr lang="en-US" sz="900" kern="100" dirty="0">
                          <a:solidFill>
                            <a:schemeClr val="tx1"/>
                          </a:solidFill>
                          <a:effectLst/>
                        </a:rPr>
                        <a:t> and B. R. </a:t>
                      </a:r>
                      <a:r>
                        <a:rPr lang="en-US" sz="900" kern="100" dirty="0" err="1">
                          <a:solidFill>
                            <a:schemeClr val="tx1"/>
                          </a:solidFill>
                          <a:effectLst/>
                        </a:rPr>
                        <a:t>Chandavarkar</a:t>
                      </a:r>
                      <a:r>
                        <a:rPr lang="en-US" sz="900" kern="100" dirty="0">
                          <a:solidFill>
                            <a:schemeClr val="tx1"/>
                          </a:solidFill>
                          <a:effectLst/>
                        </a:rPr>
                        <a:t>, "Automated versus Manual Approach of Web Application Penetration Testing," International Conference on Computing, Communication and Networking Technologies (ICCCNT), pp. 1-6, July 2020. </a:t>
                      </a:r>
                    </a:p>
                    <a:p>
                      <a:pPr marL="0" marR="0" algn="l">
                        <a:lnSpc>
                          <a:spcPct val="100000"/>
                        </a:lnSpc>
                        <a:spcBef>
                          <a:spcPts val="0"/>
                        </a:spcBef>
                        <a:spcAft>
                          <a:spcPts val="600"/>
                        </a:spcAft>
                      </a:pPr>
                      <a:endParaRPr lang="en-US" sz="300" kern="1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4576" marR="4576" marT="4576" marB="4576">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98456681"/>
                  </a:ext>
                </a:extLst>
              </a:tr>
              <a:tr h="348645">
                <a:tc>
                  <a:txBody>
                    <a:bodyPr/>
                    <a:lstStyle/>
                    <a:p>
                      <a:pPr marL="0" marR="0" algn="ctr">
                        <a:lnSpc>
                          <a:spcPct val="107000"/>
                        </a:lnSpc>
                        <a:spcBef>
                          <a:spcPts val="0"/>
                        </a:spcBef>
                        <a:spcAft>
                          <a:spcPts val="0"/>
                        </a:spcAft>
                      </a:pPr>
                      <a:r>
                        <a:rPr lang="en-US" sz="900" kern="100">
                          <a:solidFill>
                            <a:schemeClr val="tx1"/>
                          </a:solidFill>
                          <a:effectLst/>
                        </a:rPr>
                        <a:t>[4] </a:t>
                      </a:r>
                      <a:endParaRPr lang="en-US" sz="900" kern="10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4576" marR="4576" marT="4576" marB="4576">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l">
                        <a:lnSpc>
                          <a:spcPct val="100000"/>
                        </a:lnSpc>
                        <a:spcBef>
                          <a:spcPts val="0"/>
                        </a:spcBef>
                        <a:spcAft>
                          <a:spcPts val="600"/>
                        </a:spcAft>
                      </a:pPr>
                      <a:r>
                        <a:rPr lang="en-US" sz="900" kern="100" dirty="0">
                          <a:solidFill>
                            <a:schemeClr val="tx1"/>
                          </a:solidFill>
                          <a:effectLst/>
                        </a:rPr>
                        <a:t>Y. </a:t>
                      </a:r>
                      <a:r>
                        <a:rPr lang="en-US" sz="900" kern="100" dirty="0" err="1">
                          <a:solidFill>
                            <a:schemeClr val="tx1"/>
                          </a:solidFill>
                          <a:effectLst/>
                        </a:rPr>
                        <a:t>Stefinko</a:t>
                      </a:r>
                      <a:r>
                        <a:rPr lang="en-US" sz="900" kern="100" dirty="0">
                          <a:solidFill>
                            <a:schemeClr val="tx1"/>
                          </a:solidFill>
                          <a:effectLst/>
                        </a:rPr>
                        <a:t>, A. </a:t>
                      </a:r>
                      <a:r>
                        <a:rPr lang="en-US" sz="900" kern="100" dirty="0" err="1">
                          <a:solidFill>
                            <a:schemeClr val="tx1"/>
                          </a:solidFill>
                          <a:effectLst/>
                        </a:rPr>
                        <a:t>Piskozub</a:t>
                      </a:r>
                      <a:r>
                        <a:rPr lang="en-US" sz="900" kern="100" dirty="0">
                          <a:solidFill>
                            <a:schemeClr val="tx1"/>
                          </a:solidFill>
                          <a:effectLst/>
                        </a:rPr>
                        <a:t> and R. </a:t>
                      </a:r>
                      <a:r>
                        <a:rPr lang="en-US" sz="900" kern="100" dirty="0" err="1">
                          <a:solidFill>
                            <a:schemeClr val="tx1"/>
                          </a:solidFill>
                          <a:effectLst/>
                        </a:rPr>
                        <a:t>Banakh</a:t>
                      </a:r>
                      <a:r>
                        <a:rPr lang="en-US" sz="900" kern="100" dirty="0">
                          <a:solidFill>
                            <a:schemeClr val="tx1"/>
                          </a:solidFill>
                          <a:effectLst/>
                        </a:rPr>
                        <a:t>, "Manual and automated penetration testing. Benefits and drawbacks. Modern tendency," International Conference on Modern Problems of Radio Engineering, Telecommunications and Computer Science (TCSET), pp. 488-491, February 2013. </a:t>
                      </a:r>
                    </a:p>
                    <a:p>
                      <a:pPr marL="0" marR="0" algn="l">
                        <a:lnSpc>
                          <a:spcPct val="100000"/>
                        </a:lnSpc>
                        <a:spcBef>
                          <a:spcPts val="0"/>
                        </a:spcBef>
                        <a:spcAft>
                          <a:spcPts val="600"/>
                        </a:spcAft>
                      </a:pPr>
                      <a:endParaRPr lang="en-US" sz="300" kern="1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4576" marR="4576" marT="4576" marB="4576">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321122911"/>
                  </a:ext>
                </a:extLst>
              </a:tr>
              <a:tr h="348645">
                <a:tc>
                  <a:txBody>
                    <a:bodyPr/>
                    <a:lstStyle/>
                    <a:p>
                      <a:pPr marL="0" marR="0" algn="ctr">
                        <a:lnSpc>
                          <a:spcPct val="107000"/>
                        </a:lnSpc>
                        <a:spcBef>
                          <a:spcPts val="0"/>
                        </a:spcBef>
                        <a:spcAft>
                          <a:spcPts val="0"/>
                        </a:spcAft>
                      </a:pPr>
                      <a:r>
                        <a:rPr lang="en-US" sz="900" kern="100" dirty="0">
                          <a:solidFill>
                            <a:schemeClr val="tx1"/>
                          </a:solidFill>
                          <a:effectLst/>
                        </a:rPr>
                        <a:t>[5] </a:t>
                      </a:r>
                      <a:endParaRPr lang="en-US" sz="900" kern="1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4576" marR="4576" marT="4576" marB="4576">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l">
                        <a:lnSpc>
                          <a:spcPct val="100000"/>
                        </a:lnSpc>
                        <a:spcBef>
                          <a:spcPts val="0"/>
                        </a:spcBef>
                        <a:spcAft>
                          <a:spcPts val="600"/>
                        </a:spcAft>
                      </a:pPr>
                      <a:r>
                        <a:rPr lang="en-US" sz="900" kern="100" dirty="0">
                          <a:solidFill>
                            <a:schemeClr val="tx1"/>
                          </a:solidFill>
                          <a:effectLst/>
                        </a:rPr>
                        <a:t>Z. Ali, F. Hussain, S. Ghazanfar, M. Husnain, S. Zahid and G. A. Shah, "A Generic Machine Learning Approach for IoT Device Identification," in International Conference on Cyber Warfare and Security (ICCWS), Islamabad, 2021. </a:t>
                      </a:r>
                    </a:p>
                    <a:p>
                      <a:pPr marL="0" marR="0" algn="l">
                        <a:lnSpc>
                          <a:spcPct val="100000"/>
                        </a:lnSpc>
                        <a:spcBef>
                          <a:spcPts val="0"/>
                        </a:spcBef>
                        <a:spcAft>
                          <a:spcPts val="600"/>
                        </a:spcAft>
                      </a:pPr>
                      <a:endParaRPr lang="en-US" sz="300" kern="1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4576" marR="4576" marT="4576" marB="4576">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65429326"/>
                  </a:ext>
                </a:extLst>
              </a:tr>
              <a:tr h="289364">
                <a:tc>
                  <a:txBody>
                    <a:bodyPr/>
                    <a:lstStyle/>
                    <a:p>
                      <a:pPr marL="0" marR="0" algn="ctr">
                        <a:lnSpc>
                          <a:spcPct val="107000"/>
                        </a:lnSpc>
                        <a:spcBef>
                          <a:spcPts val="0"/>
                        </a:spcBef>
                        <a:spcAft>
                          <a:spcPts val="0"/>
                        </a:spcAft>
                      </a:pPr>
                      <a:r>
                        <a:rPr lang="en-US" sz="900" kern="100">
                          <a:solidFill>
                            <a:schemeClr val="tx1"/>
                          </a:solidFill>
                          <a:effectLst/>
                        </a:rPr>
                        <a:t>[6] </a:t>
                      </a:r>
                      <a:endParaRPr lang="en-US" sz="900" kern="10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4576" marR="4576" marT="4576" marB="4576">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l">
                        <a:lnSpc>
                          <a:spcPct val="100000"/>
                        </a:lnSpc>
                        <a:spcBef>
                          <a:spcPts val="0"/>
                        </a:spcBef>
                        <a:spcAft>
                          <a:spcPts val="600"/>
                        </a:spcAft>
                      </a:pPr>
                      <a:r>
                        <a:rPr lang="en-US" sz="900" kern="100" dirty="0">
                          <a:solidFill>
                            <a:schemeClr val="tx1"/>
                          </a:solidFill>
                          <a:effectLst/>
                        </a:rPr>
                        <a:t>J. M. Ortega, Mastering Python for Networking and Security, 2 ed., V. </a:t>
                      </a:r>
                      <a:r>
                        <a:rPr lang="en-US" sz="900" kern="100" dirty="0" err="1">
                          <a:solidFill>
                            <a:schemeClr val="tx1"/>
                          </a:solidFill>
                          <a:effectLst/>
                        </a:rPr>
                        <a:t>Boricha</a:t>
                      </a:r>
                      <a:r>
                        <a:rPr lang="en-US" sz="900" kern="100" dirty="0">
                          <a:solidFill>
                            <a:schemeClr val="tx1"/>
                          </a:solidFill>
                          <a:effectLst/>
                        </a:rPr>
                        <a:t>, Ed., Birmingham: </a:t>
                      </a:r>
                      <a:r>
                        <a:rPr lang="en-US" sz="900" kern="100" dirty="0" err="1">
                          <a:solidFill>
                            <a:schemeClr val="tx1"/>
                          </a:solidFill>
                          <a:effectLst/>
                        </a:rPr>
                        <a:t>Packt</a:t>
                      </a:r>
                      <a:r>
                        <a:rPr lang="en-US" sz="900" kern="100" dirty="0">
                          <a:solidFill>
                            <a:schemeClr val="tx1"/>
                          </a:solidFill>
                          <a:effectLst/>
                        </a:rPr>
                        <a:t> Publishing, 2020. </a:t>
                      </a:r>
                    </a:p>
                    <a:p>
                      <a:pPr marL="0" marR="0" algn="l">
                        <a:lnSpc>
                          <a:spcPct val="100000"/>
                        </a:lnSpc>
                        <a:spcBef>
                          <a:spcPts val="0"/>
                        </a:spcBef>
                        <a:spcAft>
                          <a:spcPts val="600"/>
                        </a:spcAft>
                      </a:pPr>
                      <a:endParaRPr lang="en-US" sz="300" kern="1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4576" marR="4576" marT="4576" marB="4576">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284652293"/>
                  </a:ext>
                </a:extLst>
              </a:tr>
              <a:tr h="293805">
                <a:tc>
                  <a:txBody>
                    <a:bodyPr/>
                    <a:lstStyle/>
                    <a:p>
                      <a:pPr marL="0" marR="0" algn="ctr">
                        <a:lnSpc>
                          <a:spcPct val="107000"/>
                        </a:lnSpc>
                        <a:spcBef>
                          <a:spcPts val="0"/>
                        </a:spcBef>
                        <a:spcAft>
                          <a:spcPts val="0"/>
                        </a:spcAft>
                      </a:pPr>
                      <a:r>
                        <a:rPr lang="en-US" sz="900" kern="100" dirty="0">
                          <a:solidFill>
                            <a:schemeClr val="tx1"/>
                          </a:solidFill>
                          <a:effectLst/>
                        </a:rPr>
                        <a:t>[7] </a:t>
                      </a:r>
                      <a:endParaRPr lang="en-US" sz="900" kern="1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4576" marR="4576" marT="4576" marB="4576">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l">
                        <a:lnSpc>
                          <a:spcPct val="100000"/>
                        </a:lnSpc>
                        <a:spcBef>
                          <a:spcPts val="0"/>
                        </a:spcBef>
                        <a:spcAft>
                          <a:spcPts val="600"/>
                        </a:spcAft>
                      </a:pPr>
                      <a:r>
                        <a:rPr lang="en-US" sz="900" kern="100" dirty="0">
                          <a:solidFill>
                            <a:schemeClr val="tx1"/>
                          </a:solidFill>
                          <a:effectLst/>
                        </a:rPr>
                        <a:t>P. </a:t>
                      </a:r>
                      <a:r>
                        <a:rPr lang="en-US" sz="900" kern="100" dirty="0" err="1">
                          <a:solidFill>
                            <a:schemeClr val="tx1"/>
                          </a:solidFill>
                          <a:effectLst/>
                        </a:rPr>
                        <a:t>Engebretson</a:t>
                      </a:r>
                      <a:r>
                        <a:rPr lang="en-US" sz="900" kern="100" dirty="0">
                          <a:solidFill>
                            <a:schemeClr val="tx1"/>
                          </a:solidFill>
                          <a:effectLst/>
                        </a:rPr>
                        <a:t>, The Basics of Hacking and Penetration Testing, A. Ward, Ed., Waltham, MA : Elsevier Inc, 2011. </a:t>
                      </a:r>
                    </a:p>
                    <a:p>
                      <a:pPr marL="0" marR="0" algn="l">
                        <a:lnSpc>
                          <a:spcPct val="100000"/>
                        </a:lnSpc>
                        <a:spcBef>
                          <a:spcPts val="0"/>
                        </a:spcBef>
                        <a:spcAft>
                          <a:spcPts val="600"/>
                        </a:spcAft>
                      </a:pPr>
                      <a:endParaRPr lang="en-US" sz="300" kern="1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4576" marR="4576" marT="4576" marB="4576">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73393409"/>
                  </a:ext>
                </a:extLst>
              </a:tr>
              <a:tr h="298245">
                <a:tc>
                  <a:txBody>
                    <a:bodyPr/>
                    <a:lstStyle/>
                    <a:p>
                      <a:pPr marL="0" marR="0" algn="ctr">
                        <a:lnSpc>
                          <a:spcPct val="107000"/>
                        </a:lnSpc>
                        <a:spcBef>
                          <a:spcPts val="0"/>
                        </a:spcBef>
                        <a:spcAft>
                          <a:spcPts val="0"/>
                        </a:spcAft>
                      </a:pPr>
                      <a:r>
                        <a:rPr lang="en-US" sz="900" kern="100">
                          <a:solidFill>
                            <a:schemeClr val="tx1"/>
                          </a:solidFill>
                          <a:effectLst/>
                        </a:rPr>
                        <a:t>[8] </a:t>
                      </a:r>
                      <a:endParaRPr lang="en-US" sz="900" kern="10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4576" marR="4576" marT="4576" marB="4576">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l">
                        <a:lnSpc>
                          <a:spcPct val="100000"/>
                        </a:lnSpc>
                        <a:spcBef>
                          <a:spcPts val="0"/>
                        </a:spcBef>
                        <a:spcAft>
                          <a:spcPts val="600"/>
                        </a:spcAft>
                      </a:pPr>
                      <a:r>
                        <a:rPr lang="en-US" sz="900" kern="100" dirty="0">
                          <a:solidFill>
                            <a:schemeClr val="tx1"/>
                          </a:solidFill>
                          <a:effectLst/>
                        </a:rPr>
                        <a:t>R. Maeda and M. Mimura, "Automating post-exploitation with deep reinforcement learning," Computers &amp; Security, vol. 100, pp. 102-108, January 2021. </a:t>
                      </a:r>
                      <a:endParaRPr lang="en-US" sz="900" kern="1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4576" marR="4576" marT="4576" marB="4576">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17466850"/>
                  </a:ext>
                </a:extLst>
              </a:tr>
              <a:tr h="302685">
                <a:tc>
                  <a:txBody>
                    <a:bodyPr/>
                    <a:lstStyle/>
                    <a:p>
                      <a:pPr marL="0" marR="0" algn="ctr">
                        <a:lnSpc>
                          <a:spcPct val="107000"/>
                        </a:lnSpc>
                        <a:spcBef>
                          <a:spcPts val="0"/>
                        </a:spcBef>
                        <a:spcAft>
                          <a:spcPts val="0"/>
                        </a:spcAft>
                      </a:pPr>
                      <a:r>
                        <a:rPr lang="en-US" sz="900" kern="100">
                          <a:solidFill>
                            <a:schemeClr val="tx1"/>
                          </a:solidFill>
                          <a:effectLst/>
                        </a:rPr>
                        <a:t>[9] </a:t>
                      </a:r>
                      <a:endParaRPr lang="en-US" sz="900" kern="10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4576" marR="4576" marT="4576" marB="4576">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l">
                        <a:lnSpc>
                          <a:spcPct val="100000"/>
                        </a:lnSpc>
                        <a:spcBef>
                          <a:spcPts val="0"/>
                        </a:spcBef>
                        <a:spcAft>
                          <a:spcPts val="600"/>
                        </a:spcAft>
                      </a:pPr>
                      <a:r>
                        <a:rPr lang="en-US" sz="900" kern="100" dirty="0">
                          <a:solidFill>
                            <a:schemeClr val="tx1"/>
                          </a:solidFill>
                          <a:effectLst/>
                        </a:rPr>
                        <a:t>E. </a:t>
                      </a:r>
                      <a:r>
                        <a:rPr lang="en-US" sz="900" kern="100" dirty="0" err="1">
                          <a:solidFill>
                            <a:schemeClr val="tx1"/>
                          </a:solidFill>
                          <a:effectLst/>
                        </a:rPr>
                        <a:t>Tsukerman</a:t>
                      </a:r>
                      <a:r>
                        <a:rPr lang="en-US" sz="900" kern="100" dirty="0">
                          <a:solidFill>
                            <a:schemeClr val="tx1"/>
                          </a:solidFill>
                          <a:effectLst/>
                        </a:rPr>
                        <a:t>, Machine Learning for Cybersecurity Cookbook, J. Cummings, Ed., Birmingham: </a:t>
                      </a:r>
                      <a:r>
                        <a:rPr lang="en-US" sz="900" kern="100" dirty="0" err="1">
                          <a:solidFill>
                            <a:schemeClr val="tx1"/>
                          </a:solidFill>
                          <a:effectLst/>
                        </a:rPr>
                        <a:t>Packt</a:t>
                      </a:r>
                      <a:r>
                        <a:rPr lang="en-US" sz="900" kern="100" dirty="0">
                          <a:solidFill>
                            <a:schemeClr val="tx1"/>
                          </a:solidFill>
                          <a:effectLst/>
                        </a:rPr>
                        <a:t> Publishing, 2019. </a:t>
                      </a:r>
                    </a:p>
                    <a:p>
                      <a:pPr marL="0" marR="0" algn="l">
                        <a:lnSpc>
                          <a:spcPct val="100000"/>
                        </a:lnSpc>
                        <a:spcBef>
                          <a:spcPts val="0"/>
                        </a:spcBef>
                        <a:spcAft>
                          <a:spcPts val="600"/>
                        </a:spcAft>
                      </a:pPr>
                      <a:endParaRPr lang="en-US" sz="300" kern="1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4576" marR="4576" marT="4576" marB="4576">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0753268"/>
                  </a:ext>
                </a:extLst>
              </a:tr>
              <a:tr h="302991">
                <a:tc>
                  <a:txBody>
                    <a:bodyPr/>
                    <a:lstStyle/>
                    <a:p>
                      <a:pPr marL="0" marR="0" algn="ctr">
                        <a:lnSpc>
                          <a:spcPct val="107000"/>
                        </a:lnSpc>
                        <a:spcBef>
                          <a:spcPts val="0"/>
                        </a:spcBef>
                        <a:spcAft>
                          <a:spcPts val="0"/>
                        </a:spcAft>
                      </a:pPr>
                      <a:r>
                        <a:rPr lang="en-US" sz="900" kern="100" dirty="0">
                          <a:solidFill>
                            <a:schemeClr val="tx1"/>
                          </a:solidFill>
                          <a:effectLst/>
                        </a:rPr>
                        <a:t>[10] </a:t>
                      </a:r>
                      <a:endParaRPr lang="en-US" sz="900" kern="1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4576" marR="4576" marT="4576" marB="4576">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l">
                        <a:lnSpc>
                          <a:spcPct val="100000"/>
                        </a:lnSpc>
                        <a:spcBef>
                          <a:spcPts val="0"/>
                        </a:spcBef>
                        <a:spcAft>
                          <a:spcPts val="600"/>
                        </a:spcAft>
                      </a:pPr>
                      <a:r>
                        <a:rPr lang="en-US" sz="900" kern="100" dirty="0">
                          <a:solidFill>
                            <a:schemeClr val="tx1"/>
                          </a:solidFill>
                          <a:effectLst/>
                        </a:rPr>
                        <a:t>C. Chebbi, Mastering Machine Learning for Penetration Testing, </a:t>
                      </a:r>
                      <a:r>
                        <a:rPr lang="en-US" sz="900" kern="100" dirty="0" err="1">
                          <a:solidFill>
                            <a:schemeClr val="tx1"/>
                          </a:solidFill>
                          <a:effectLst/>
                        </a:rPr>
                        <a:t>Packt</a:t>
                      </a:r>
                      <a:r>
                        <a:rPr lang="en-US" sz="900" kern="100" dirty="0">
                          <a:solidFill>
                            <a:schemeClr val="tx1"/>
                          </a:solidFill>
                          <a:effectLst/>
                        </a:rPr>
                        <a:t> Publishing, 2018. </a:t>
                      </a:r>
                    </a:p>
                    <a:p>
                      <a:pPr marL="0" marR="0" algn="l">
                        <a:lnSpc>
                          <a:spcPct val="100000"/>
                        </a:lnSpc>
                        <a:spcBef>
                          <a:spcPts val="0"/>
                        </a:spcBef>
                        <a:spcAft>
                          <a:spcPts val="600"/>
                        </a:spcAft>
                      </a:pPr>
                      <a:endParaRPr lang="en-US" sz="300" kern="1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4576" marR="4576" marT="4576" marB="4576">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76199121"/>
                  </a:ext>
                </a:extLst>
              </a:tr>
              <a:tr h="289711">
                <a:tc>
                  <a:txBody>
                    <a:bodyPr/>
                    <a:lstStyle/>
                    <a:p>
                      <a:pPr marL="0" marR="0" algn="ctr">
                        <a:lnSpc>
                          <a:spcPct val="107000"/>
                        </a:lnSpc>
                        <a:spcBef>
                          <a:spcPts val="0"/>
                        </a:spcBef>
                        <a:spcAft>
                          <a:spcPts val="0"/>
                        </a:spcAft>
                      </a:pPr>
                      <a:r>
                        <a:rPr lang="en-US" sz="900" kern="100" dirty="0">
                          <a:solidFill>
                            <a:schemeClr val="tx1"/>
                          </a:solidFill>
                          <a:effectLst/>
                        </a:rPr>
                        <a:t>[11] </a:t>
                      </a:r>
                      <a:endParaRPr lang="en-US" sz="900" kern="1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4576" marR="4576" marT="4576" marB="4576">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l">
                        <a:lnSpc>
                          <a:spcPct val="100000"/>
                        </a:lnSpc>
                        <a:spcBef>
                          <a:spcPts val="0"/>
                        </a:spcBef>
                        <a:spcAft>
                          <a:spcPts val="600"/>
                        </a:spcAft>
                      </a:pPr>
                      <a:r>
                        <a:rPr lang="en-US" sz="900" kern="100" dirty="0">
                          <a:solidFill>
                            <a:schemeClr val="tx1"/>
                          </a:solidFill>
                          <a:effectLst/>
                        </a:rPr>
                        <a:t>H. Singh and H. Sharma, Hands-On Web Penetration Testing with Metasploit, R. Brookes-Bland, Ed., Birmingham: </a:t>
                      </a:r>
                      <a:r>
                        <a:rPr lang="en-US" sz="900" kern="100" dirty="0" err="1">
                          <a:solidFill>
                            <a:schemeClr val="tx1"/>
                          </a:solidFill>
                          <a:effectLst/>
                        </a:rPr>
                        <a:t>Packt</a:t>
                      </a:r>
                      <a:r>
                        <a:rPr lang="en-US" sz="900" kern="100" dirty="0">
                          <a:solidFill>
                            <a:schemeClr val="tx1"/>
                          </a:solidFill>
                          <a:effectLst/>
                        </a:rPr>
                        <a:t> Publishing, 2020. </a:t>
                      </a:r>
                    </a:p>
                    <a:p>
                      <a:pPr marL="0" marR="0" algn="l">
                        <a:lnSpc>
                          <a:spcPct val="100000"/>
                        </a:lnSpc>
                        <a:spcBef>
                          <a:spcPts val="0"/>
                        </a:spcBef>
                        <a:spcAft>
                          <a:spcPts val="600"/>
                        </a:spcAft>
                      </a:pPr>
                      <a:endParaRPr lang="en-US" sz="300" kern="1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4576" marR="4576" marT="4576" marB="4576">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227416989"/>
                  </a:ext>
                </a:extLst>
              </a:tr>
              <a:tr h="349894">
                <a:tc>
                  <a:txBody>
                    <a:bodyPr/>
                    <a:lstStyle/>
                    <a:p>
                      <a:pPr marL="0" marR="0" algn="ctr">
                        <a:lnSpc>
                          <a:spcPct val="107000"/>
                        </a:lnSpc>
                        <a:spcBef>
                          <a:spcPts val="0"/>
                        </a:spcBef>
                        <a:spcAft>
                          <a:spcPts val="0"/>
                        </a:spcAft>
                      </a:pPr>
                      <a:r>
                        <a:rPr lang="en-US" sz="900" kern="100" dirty="0">
                          <a:solidFill>
                            <a:schemeClr val="tx1"/>
                          </a:solidFill>
                          <a:effectLst/>
                        </a:rPr>
                        <a:t>[12] </a:t>
                      </a:r>
                      <a:endParaRPr lang="en-US" sz="900" kern="1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4576" marR="4576" marT="4576" marB="4576">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l">
                        <a:lnSpc>
                          <a:spcPct val="100000"/>
                        </a:lnSpc>
                        <a:spcBef>
                          <a:spcPts val="0"/>
                        </a:spcBef>
                        <a:spcAft>
                          <a:spcPts val="600"/>
                        </a:spcAft>
                      </a:pPr>
                      <a:r>
                        <a:rPr lang="en-US" sz="900" kern="100" dirty="0">
                          <a:solidFill>
                            <a:schemeClr val="tx1"/>
                          </a:solidFill>
                          <a:effectLst/>
                        </a:rPr>
                        <a:t>A. </a:t>
                      </a:r>
                      <a:r>
                        <a:rPr lang="en-US" sz="900" kern="100" dirty="0" err="1">
                          <a:solidFill>
                            <a:schemeClr val="tx1"/>
                          </a:solidFill>
                          <a:effectLst/>
                        </a:rPr>
                        <a:t>AlMajali</a:t>
                      </a:r>
                      <a:r>
                        <a:rPr lang="en-US" sz="900" kern="100" dirty="0">
                          <a:solidFill>
                            <a:schemeClr val="tx1"/>
                          </a:solidFill>
                          <a:effectLst/>
                        </a:rPr>
                        <a:t>, L. Al-Abed, R. </a:t>
                      </a:r>
                      <a:r>
                        <a:rPr lang="en-US" sz="900" kern="100" dirty="0" err="1">
                          <a:solidFill>
                            <a:schemeClr val="tx1"/>
                          </a:solidFill>
                          <a:effectLst/>
                        </a:rPr>
                        <a:t>Mutleq</a:t>
                      </a:r>
                      <a:r>
                        <a:rPr lang="en-US" sz="900" kern="100" dirty="0">
                          <a:solidFill>
                            <a:schemeClr val="tx1"/>
                          </a:solidFill>
                          <a:effectLst/>
                        </a:rPr>
                        <a:t>, Z. </a:t>
                      </a:r>
                      <a:r>
                        <a:rPr lang="en-US" sz="900" kern="100" dirty="0" err="1">
                          <a:solidFill>
                            <a:schemeClr val="tx1"/>
                          </a:solidFill>
                          <a:effectLst/>
                        </a:rPr>
                        <a:t>Samamah</a:t>
                      </a:r>
                      <a:r>
                        <a:rPr lang="en-US" sz="900" kern="100" dirty="0">
                          <a:solidFill>
                            <a:schemeClr val="tx1"/>
                          </a:solidFill>
                          <a:effectLst/>
                        </a:rPr>
                        <a:t>, A. A. </a:t>
                      </a:r>
                      <a:r>
                        <a:rPr lang="en-US" sz="900" kern="100" dirty="0" err="1">
                          <a:solidFill>
                            <a:schemeClr val="tx1"/>
                          </a:solidFill>
                          <a:effectLst/>
                        </a:rPr>
                        <a:t>Shhadeh</a:t>
                      </a:r>
                      <a:r>
                        <a:rPr lang="en-US" sz="900" kern="100" dirty="0">
                          <a:solidFill>
                            <a:schemeClr val="tx1"/>
                          </a:solidFill>
                          <a:effectLst/>
                        </a:rPr>
                        <a:t>, B. J. Mohd and K. M. Ahmad Yousef, "Vulnerability Exploitation Using Reinforcement Learning," in Jordan International Joint Conference on Electrical Engineering and Information Technology, Amman, 2023. </a:t>
                      </a:r>
                      <a:endParaRPr lang="en-US" sz="900" kern="1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4576" marR="4576" marT="4576" marB="4576">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216126580"/>
                  </a:ext>
                </a:extLst>
              </a:tr>
            </a:tbl>
          </a:graphicData>
        </a:graphic>
      </p:graphicFrame>
    </p:spTree>
    <p:extLst>
      <p:ext uri="{BB962C8B-B14F-4D97-AF65-F5344CB8AC3E}">
        <p14:creationId xmlns:p14="http://schemas.microsoft.com/office/powerpoint/2010/main" val="1021752890"/>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 name="Rectangle 5">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F74172-A1C9-B298-0D4D-65C565F7429F}"/>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US" sz="2200" dirty="0">
                <a:solidFill>
                  <a:srgbClr val="FFFFFF"/>
                </a:solidFill>
              </a:rPr>
              <a:t>Phase 3: Exploitation</a:t>
            </a:r>
          </a:p>
        </p:txBody>
      </p:sp>
      <p:sp>
        <p:nvSpPr>
          <p:cNvPr id="4" name="Content Placeholder 2">
            <a:extLst>
              <a:ext uri="{FF2B5EF4-FFF2-40B4-BE49-F238E27FC236}">
                <a16:creationId xmlns:a16="http://schemas.microsoft.com/office/drawing/2014/main" id="{8EE8F75D-5296-6B1F-1B44-7A2661C81699}"/>
              </a:ext>
            </a:extLst>
          </p:cNvPr>
          <p:cNvSpPr txBox="1">
            <a:spLocks/>
          </p:cNvSpPr>
          <p:nvPr/>
        </p:nvSpPr>
        <p:spPr>
          <a:xfrm>
            <a:off x="5591695" y="1402080"/>
            <a:ext cx="5320696" cy="4053840"/>
          </a:xfrm>
          <a:prstGeom prst="rect">
            <a:avLst/>
          </a:prstGeom>
        </p:spPr>
        <p:txBody>
          <a:bodyPr vert="horz" lIns="91440" tIns="45720" rIns="91440" bIns="45720" rtlCol="0" anchor="ctr">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a:lnSpc>
                <a:spcPct val="110000"/>
              </a:lnSpc>
            </a:pPr>
            <a:r>
              <a:rPr lang="en-US" dirty="0">
                <a:solidFill>
                  <a:schemeClr val="accent5">
                    <a:lumMod val="60000"/>
                    <a:lumOff val="40000"/>
                  </a:schemeClr>
                </a:solidFill>
              </a:rPr>
              <a:t>Gather Information</a:t>
            </a:r>
          </a:p>
          <a:p>
            <a:pPr>
              <a:lnSpc>
                <a:spcPct val="110000"/>
              </a:lnSpc>
            </a:pPr>
            <a:r>
              <a:rPr lang="en-US" dirty="0">
                <a:solidFill>
                  <a:schemeClr val="accent5">
                    <a:lumMod val="60000"/>
                    <a:lumOff val="40000"/>
                  </a:schemeClr>
                </a:solidFill>
              </a:rPr>
              <a:t>Scanning</a:t>
            </a:r>
          </a:p>
          <a:p>
            <a:r>
              <a:rPr lang="en-US" dirty="0">
                <a:solidFill>
                  <a:schemeClr val="accent1">
                    <a:lumMod val="75000"/>
                  </a:schemeClr>
                </a:solidFill>
              </a:rPr>
              <a:t>Exploitation</a:t>
            </a:r>
          </a:p>
          <a:p>
            <a:pPr lvl="1"/>
            <a:r>
              <a:rPr lang="en-US" dirty="0">
                <a:solidFill>
                  <a:schemeClr val="accent1">
                    <a:lumMod val="75000"/>
                  </a:schemeClr>
                </a:solidFill>
              </a:rPr>
              <a:t>Demonstrate Vulnerability’s Impact </a:t>
            </a:r>
          </a:p>
          <a:p>
            <a:pPr lvl="1"/>
            <a:r>
              <a:rPr lang="en-US" dirty="0">
                <a:solidFill>
                  <a:schemeClr val="accent1">
                    <a:lumMod val="75000"/>
                  </a:schemeClr>
                </a:solidFill>
              </a:rPr>
              <a:t>Prove Practical Implications</a:t>
            </a:r>
          </a:p>
          <a:p>
            <a:pPr lvl="1"/>
            <a:r>
              <a:rPr lang="en-US" dirty="0">
                <a:solidFill>
                  <a:schemeClr val="accent1">
                    <a:lumMod val="75000"/>
                  </a:schemeClr>
                </a:solidFill>
              </a:rPr>
              <a:t>Avoiding Real Harm</a:t>
            </a:r>
          </a:p>
          <a:p>
            <a:r>
              <a:rPr lang="en-US" dirty="0">
                <a:solidFill>
                  <a:schemeClr val="accent5">
                    <a:lumMod val="60000"/>
                    <a:lumOff val="40000"/>
                  </a:schemeClr>
                </a:solidFill>
              </a:rPr>
              <a:t>Maintaining Access</a:t>
            </a:r>
          </a:p>
          <a:p>
            <a:r>
              <a:rPr lang="en-US" dirty="0">
                <a:solidFill>
                  <a:schemeClr val="accent5">
                    <a:lumMod val="60000"/>
                    <a:lumOff val="40000"/>
                  </a:schemeClr>
                </a:solidFill>
              </a:rPr>
              <a:t>Covering Tracks</a:t>
            </a:r>
          </a:p>
          <a:p>
            <a:r>
              <a:rPr lang="en-US" dirty="0">
                <a:solidFill>
                  <a:schemeClr val="accent5">
                    <a:lumMod val="60000"/>
                    <a:lumOff val="40000"/>
                  </a:schemeClr>
                </a:solidFill>
              </a:rPr>
              <a:t>Reporting and Documentation</a:t>
            </a:r>
            <a:endParaRPr lang="en-US" dirty="0"/>
          </a:p>
        </p:txBody>
      </p:sp>
    </p:spTree>
    <p:extLst>
      <p:ext uri="{BB962C8B-B14F-4D97-AF65-F5344CB8AC3E}">
        <p14:creationId xmlns:p14="http://schemas.microsoft.com/office/powerpoint/2010/main" val="23580085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F74172-A1C9-B298-0D4D-65C565F7429F}"/>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US" sz="2300" dirty="0">
                <a:solidFill>
                  <a:srgbClr val="FFFFFF"/>
                </a:solidFill>
              </a:rPr>
              <a:t>Manual Exploits</a:t>
            </a:r>
          </a:p>
        </p:txBody>
      </p:sp>
      <p:sp>
        <p:nvSpPr>
          <p:cNvPr id="3" name="Content Placeholder 2">
            <a:extLst>
              <a:ext uri="{FF2B5EF4-FFF2-40B4-BE49-F238E27FC236}">
                <a16:creationId xmlns:a16="http://schemas.microsoft.com/office/drawing/2014/main" id="{D0F6787E-6CB7-C4D6-5BD9-6048283AD82A}"/>
              </a:ext>
            </a:extLst>
          </p:cNvPr>
          <p:cNvSpPr>
            <a:spLocks noGrp="1"/>
          </p:cNvSpPr>
          <p:nvPr>
            <p:ph idx="1"/>
          </p:nvPr>
        </p:nvSpPr>
        <p:spPr>
          <a:xfrm>
            <a:off x="5591695" y="1402080"/>
            <a:ext cx="5482882" cy="4053840"/>
          </a:xfrm>
        </p:spPr>
        <p:txBody>
          <a:bodyPr anchor="ctr">
            <a:normAutofit/>
          </a:bodyPr>
          <a:lstStyle/>
          <a:p>
            <a:r>
              <a:rPr lang="en-US" dirty="0"/>
              <a:t>Rely on Human Skills, Knowledge, and Creativity</a:t>
            </a:r>
          </a:p>
          <a:p>
            <a:r>
              <a:rPr lang="en-US" dirty="0"/>
              <a:t>Examples</a:t>
            </a:r>
          </a:p>
          <a:p>
            <a:pPr lvl="1"/>
            <a:r>
              <a:rPr lang="en-US" dirty="0"/>
              <a:t>SQL Injection</a:t>
            </a:r>
          </a:p>
          <a:p>
            <a:pPr lvl="1"/>
            <a:r>
              <a:rPr lang="en-US" dirty="0"/>
              <a:t>XSS </a:t>
            </a:r>
          </a:p>
          <a:p>
            <a:pPr lvl="1"/>
            <a:r>
              <a:rPr lang="en-US" dirty="0"/>
              <a:t>Buffer Overflow</a:t>
            </a:r>
          </a:p>
          <a:p>
            <a:pPr lvl="1"/>
            <a:r>
              <a:rPr lang="en-US" dirty="0"/>
              <a:t>hundreds more</a:t>
            </a:r>
          </a:p>
        </p:txBody>
      </p:sp>
    </p:spTree>
    <p:extLst>
      <p:ext uri="{BB962C8B-B14F-4D97-AF65-F5344CB8AC3E}">
        <p14:creationId xmlns:p14="http://schemas.microsoft.com/office/powerpoint/2010/main" val="27934434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F74172-A1C9-B298-0D4D-65C565F7429F}"/>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US" sz="2300" dirty="0">
                <a:solidFill>
                  <a:srgbClr val="FFFFFF"/>
                </a:solidFill>
              </a:rPr>
              <a:t>Manual-</a:t>
            </a:r>
            <a:r>
              <a:rPr lang="en-US" sz="2300" i="1" cap="none" dirty="0" err="1">
                <a:solidFill>
                  <a:srgbClr val="FFFFFF"/>
                </a:solidFill>
              </a:rPr>
              <a:t>ish</a:t>
            </a:r>
            <a:r>
              <a:rPr lang="en-US" sz="2300" dirty="0">
                <a:solidFill>
                  <a:srgbClr val="FFFFFF"/>
                </a:solidFill>
              </a:rPr>
              <a:t> Exploits</a:t>
            </a:r>
          </a:p>
        </p:txBody>
      </p:sp>
      <p:graphicFrame>
        <p:nvGraphicFramePr>
          <p:cNvPr id="4" name="Content Placeholder 3">
            <a:extLst>
              <a:ext uri="{FF2B5EF4-FFF2-40B4-BE49-F238E27FC236}">
                <a16:creationId xmlns:a16="http://schemas.microsoft.com/office/drawing/2014/main" id="{A82259C4-C439-1ED9-10DA-890A25BE6E0D}"/>
              </a:ext>
            </a:extLst>
          </p:cNvPr>
          <p:cNvGraphicFramePr>
            <a:graphicFrameLocks noGrp="1"/>
          </p:cNvGraphicFramePr>
          <p:nvPr>
            <p:ph idx="1"/>
            <p:extLst>
              <p:ext uri="{D42A27DB-BD31-4B8C-83A1-F6EECF244321}">
                <p14:modId xmlns:p14="http://schemas.microsoft.com/office/powerpoint/2010/main" val="127805887"/>
              </p:ext>
            </p:extLst>
          </p:nvPr>
        </p:nvGraphicFramePr>
        <p:xfrm>
          <a:off x="5591694" y="1402080"/>
          <a:ext cx="6017210" cy="40538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574694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F74172-A1C9-B298-0D4D-65C565F7429F}"/>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US" sz="2300" dirty="0">
                <a:solidFill>
                  <a:srgbClr val="FFFFFF"/>
                </a:solidFill>
              </a:rPr>
              <a:t>Limitations of </a:t>
            </a:r>
            <a:br>
              <a:rPr lang="en-US" sz="2300" dirty="0">
                <a:solidFill>
                  <a:srgbClr val="FFFFFF"/>
                </a:solidFill>
              </a:rPr>
            </a:br>
            <a:r>
              <a:rPr lang="en-US" sz="2300" dirty="0">
                <a:solidFill>
                  <a:srgbClr val="FFFFFF"/>
                </a:solidFill>
              </a:rPr>
              <a:t>Manual Methods</a:t>
            </a:r>
          </a:p>
        </p:txBody>
      </p:sp>
      <p:graphicFrame>
        <p:nvGraphicFramePr>
          <p:cNvPr id="7" name="Content Placeholder 3">
            <a:extLst>
              <a:ext uri="{FF2B5EF4-FFF2-40B4-BE49-F238E27FC236}">
                <a16:creationId xmlns:a16="http://schemas.microsoft.com/office/drawing/2014/main" id="{2412AE33-6793-02EB-68EB-240309CE16F6}"/>
              </a:ext>
            </a:extLst>
          </p:cNvPr>
          <p:cNvGraphicFramePr>
            <a:graphicFrameLocks noGrp="1"/>
          </p:cNvGraphicFramePr>
          <p:nvPr>
            <p:ph idx="1"/>
            <p:extLst>
              <p:ext uri="{D42A27DB-BD31-4B8C-83A1-F6EECF244321}">
                <p14:modId xmlns:p14="http://schemas.microsoft.com/office/powerpoint/2010/main" val="297465358"/>
              </p:ext>
            </p:extLst>
          </p:nvPr>
        </p:nvGraphicFramePr>
        <p:xfrm>
          <a:off x="5397500" y="639763"/>
          <a:ext cx="6151563" cy="52768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257935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F74172-A1C9-B298-0D4D-65C565F7429F}"/>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US" sz="2300" dirty="0">
                <a:solidFill>
                  <a:srgbClr val="FFFFFF"/>
                </a:solidFill>
              </a:rPr>
              <a:t>Limitations of </a:t>
            </a:r>
            <a:br>
              <a:rPr lang="en-US" sz="2300" dirty="0">
                <a:solidFill>
                  <a:srgbClr val="FFFFFF"/>
                </a:solidFill>
              </a:rPr>
            </a:br>
            <a:r>
              <a:rPr lang="en-US" sz="2300" dirty="0">
                <a:solidFill>
                  <a:srgbClr val="FFFFFF"/>
                </a:solidFill>
              </a:rPr>
              <a:t>Manual-</a:t>
            </a:r>
            <a:r>
              <a:rPr lang="en-US" sz="2300" i="1" cap="none" dirty="0" err="1">
                <a:solidFill>
                  <a:srgbClr val="FFFFFF"/>
                </a:solidFill>
              </a:rPr>
              <a:t>ish</a:t>
            </a:r>
            <a:br>
              <a:rPr lang="en-US" sz="2300" dirty="0">
                <a:solidFill>
                  <a:srgbClr val="FFFFFF"/>
                </a:solidFill>
              </a:rPr>
            </a:br>
            <a:r>
              <a:rPr lang="en-US" sz="2300" dirty="0">
                <a:solidFill>
                  <a:srgbClr val="FFFFFF"/>
                </a:solidFill>
              </a:rPr>
              <a:t>Methods</a:t>
            </a:r>
          </a:p>
        </p:txBody>
      </p:sp>
      <p:graphicFrame>
        <p:nvGraphicFramePr>
          <p:cNvPr id="7" name="Content Placeholder 3">
            <a:extLst>
              <a:ext uri="{FF2B5EF4-FFF2-40B4-BE49-F238E27FC236}">
                <a16:creationId xmlns:a16="http://schemas.microsoft.com/office/drawing/2014/main" id="{2412AE33-6793-02EB-68EB-240309CE16F6}"/>
              </a:ext>
            </a:extLst>
          </p:cNvPr>
          <p:cNvGraphicFramePr>
            <a:graphicFrameLocks noGrp="1"/>
          </p:cNvGraphicFramePr>
          <p:nvPr>
            <p:ph idx="1"/>
          </p:nvPr>
        </p:nvGraphicFramePr>
        <p:xfrm>
          <a:off x="5397500" y="639763"/>
          <a:ext cx="6151563" cy="52768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712413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F74172-A1C9-B298-0D4D-65C565F7429F}"/>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US" sz="2200" dirty="0">
                <a:solidFill>
                  <a:srgbClr val="FFFFFF"/>
                </a:solidFill>
              </a:rPr>
              <a:t>Exploitation</a:t>
            </a:r>
            <a:br>
              <a:rPr lang="en-US" sz="2300" dirty="0">
                <a:solidFill>
                  <a:srgbClr val="FFFFFF"/>
                </a:solidFill>
              </a:rPr>
            </a:br>
            <a:r>
              <a:rPr lang="en-US" sz="2200" dirty="0">
                <a:solidFill>
                  <a:srgbClr val="FFFFFF"/>
                </a:solidFill>
              </a:rPr>
              <a:t>practice</a:t>
            </a:r>
          </a:p>
        </p:txBody>
      </p:sp>
      <p:graphicFrame>
        <p:nvGraphicFramePr>
          <p:cNvPr id="7" name="Content Placeholder 3">
            <a:extLst>
              <a:ext uri="{FF2B5EF4-FFF2-40B4-BE49-F238E27FC236}">
                <a16:creationId xmlns:a16="http://schemas.microsoft.com/office/drawing/2014/main" id="{2412AE33-6793-02EB-68EB-240309CE16F6}"/>
              </a:ext>
            </a:extLst>
          </p:cNvPr>
          <p:cNvGraphicFramePr>
            <a:graphicFrameLocks noGrp="1"/>
          </p:cNvGraphicFramePr>
          <p:nvPr>
            <p:ph idx="1"/>
            <p:extLst>
              <p:ext uri="{D42A27DB-BD31-4B8C-83A1-F6EECF244321}">
                <p14:modId xmlns:p14="http://schemas.microsoft.com/office/powerpoint/2010/main" val="1569176481"/>
              </p:ext>
            </p:extLst>
          </p:nvPr>
        </p:nvGraphicFramePr>
        <p:xfrm>
          <a:off x="5397500" y="639763"/>
          <a:ext cx="6151563" cy="52768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Right Brace 2">
            <a:extLst>
              <a:ext uri="{FF2B5EF4-FFF2-40B4-BE49-F238E27FC236}">
                <a16:creationId xmlns:a16="http://schemas.microsoft.com/office/drawing/2014/main" id="{08ABBB41-D7B5-F944-9052-8179B7AFE740}"/>
              </a:ext>
            </a:extLst>
          </p:cNvPr>
          <p:cNvSpPr/>
          <p:nvPr/>
        </p:nvSpPr>
        <p:spPr>
          <a:xfrm>
            <a:off x="11458937" y="639763"/>
            <a:ext cx="398271" cy="2789237"/>
          </a:xfrm>
          <a:prstGeom prst="rightBrace">
            <a:avLst/>
          </a:prstGeom>
        </p:spPr>
        <p:style>
          <a:lnRef idx="1">
            <a:schemeClr val="accent6"/>
          </a:lnRef>
          <a:fillRef idx="0">
            <a:schemeClr val="accent6"/>
          </a:fillRef>
          <a:effectRef idx="0">
            <a:schemeClr val="accent6"/>
          </a:effectRef>
          <a:fontRef idx="minor">
            <a:schemeClr val="tx1"/>
          </a:fontRef>
        </p:style>
        <p:txBody>
          <a:bodyPr rtlCol="0" anchor="ctr"/>
          <a:lstStyle/>
          <a:p>
            <a:pPr algn="ctr"/>
            <a:endParaRPr lang="en-US"/>
          </a:p>
        </p:txBody>
      </p:sp>
      <p:sp>
        <p:nvSpPr>
          <p:cNvPr id="4" name="Right Brace 3">
            <a:extLst>
              <a:ext uri="{FF2B5EF4-FFF2-40B4-BE49-F238E27FC236}">
                <a16:creationId xmlns:a16="http://schemas.microsoft.com/office/drawing/2014/main" id="{90C40035-C95F-AFC5-9A06-C84CB1896D1A}"/>
              </a:ext>
            </a:extLst>
          </p:cNvPr>
          <p:cNvSpPr/>
          <p:nvPr/>
        </p:nvSpPr>
        <p:spPr>
          <a:xfrm>
            <a:off x="11458937" y="3854370"/>
            <a:ext cx="398271" cy="1417146"/>
          </a:xfrm>
          <a:prstGeom prst="rightBrace">
            <a:avLst/>
          </a:prstGeom>
        </p:spPr>
        <p:style>
          <a:lnRef idx="1">
            <a:schemeClr val="accent6"/>
          </a:lnRef>
          <a:fillRef idx="0">
            <a:schemeClr val="accent6"/>
          </a:fillRef>
          <a:effectRef idx="0">
            <a:schemeClr val="accent6"/>
          </a:effectRef>
          <a:fontRef idx="minor">
            <a:schemeClr val="tx1"/>
          </a:fontRef>
        </p:style>
        <p:txBody>
          <a:bodyPr rtlCol="0" anchor="ctr"/>
          <a:lstStyle/>
          <a:p>
            <a:pPr algn="ctr"/>
            <a:endParaRPr lang="en-US"/>
          </a:p>
        </p:txBody>
      </p:sp>
      <p:sp>
        <p:nvSpPr>
          <p:cNvPr id="5" name="TextBox 4">
            <a:extLst>
              <a:ext uri="{FF2B5EF4-FFF2-40B4-BE49-F238E27FC236}">
                <a16:creationId xmlns:a16="http://schemas.microsoft.com/office/drawing/2014/main" id="{C79DDB5E-BC67-5873-20A9-5B6FEAA6A950}"/>
              </a:ext>
            </a:extLst>
          </p:cNvPr>
          <p:cNvSpPr txBox="1"/>
          <p:nvPr/>
        </p:nvSpPr>
        <p:spPr>
          <a:xfrm>
            <a:off x="11799770" y="1744666"/>
            <a:ext cx="364202" cy="523220"/>
          </a:xfrm>
          <a:prstGeom prst="rect">
            <a:avLst/>
          </a:prstGeom>
          <a:noFill/>
        </p:spPr>
        <p:txBody>
          <a:bodyPr wrap="none" rtlCol="0">
            <a:spAutoFit/>
          </a:bodyPr>
          <a:lstStyle/>
          <a:p>
            <a:r>
              <a:rPr lang="en-US" sz="2800" dirty="0">
                <a:solidFill>
                  <a:schemeClr val="accent6">
                    <a:lumMod val="75000"/>
                  </a:schemeClr>
                </a:solidFill>
                <a:latin typeface="Times New Roman" panose="02020603050405020304" pitchFamily="18" charset="0"/>
                <a:cs typeface="Times New Roman" panose="02020603050405020304" pitchFamily="18" charset="0"/>
              </a:rPr>
              <a:t>1</a:t>
            </a:r>
          </a:p>
        </p:txBody>
      </p:sp>
      <p:sp>
        <p:nvSpPr>
          <p:cNvPr id="6" name="TextBox 5">
            <a:extLst>
              <a:ext uri="{FF2B5EF4-FFF2-40B4-BE49-F238E27FC236}">
                <a16:creationId xmlns:a16="http://schemas.microsoft.com/office/drawing/2014/main" id="{A553D10E-BDEC-A005-37CD-54289A41803C}"/>
              </a:ext>
            </a:extLst>
          </p:cNvPr>
          <p:cNvSpPr txBox="1"/>
          <p:nvPr/>
        </p:nvSpPr>
        <p:spPr>
          <a:xfrm>
            <a:off x="11799770" y="4272293"/>
            <a:ext cx="364202" cy="523220"/>
          </a:xfrm>
          <a:prstGeom prst="rect">
            <a:avLst/>
          </a:prstGeom>
          <a:noFill/>
        </p:spPr>
        <p:txBody>
          <a:bodyPr wrap="none" rtlCol="0">
            <a:spAutoFit/>
          </a:bodyPr>
          <a:lstStyle/>
          <a:p>
            <a:r>
              <a:rPr lang="en-US" sz="2800" dirty="0">
                <a:solidFill>
                  <a:schemeClr val="accent6">
                    <a:lumMod val="75000"/>
                  </a:schemeClr>
                </a:solidFill>
                <a:latin typeface="Times New Roman" panose="02020603050405020304" pitchFamily="18" charset="0"/>
                <a:cs typeface="Times New Roman" panose="02020603050405020304" pitchFamily="18" charset="0"/>
              </a:rPr>
              <a:t>2</a:t>
            </a:r>
          </a:p>
        </p:txBody>
      </p:sp>
      <p:sp>
        <p:nvSpPr>
          <p:cNvPr id="9" name="TextBox 8">
            <a:extLst>
              <a:ext uri="{FF2B5EF4-FFF2-40B4-BE49-F238E27FC236}">
                <a16:creationId xmlns:a16="http://schemas.microsoft.com/office/drawing/2014/main" id="{82869769-7864-0B54-95F9-F56EF1205D16}"/>
              </a:ext>
            </a:extLst>
          </p:cNvPr>
          <p:cNvSpPr txBox="1"/>
          <p:nvPr/>
        </p:nvSpPr>
        <p:spPr>
          <a:xfrm>
            <a:off x="8185927" y="3331150"/>
            <a:ext cx="683200" cy="523220"/>
          </a:xfrm>
          <a:prstGeom prst="rect">
            <a:avLst/>
          </a:prstGeom>
          <a:noFill/>
        </p:spPr>
        <p:txBody>
          <a:bodyPr wrap="none" rtlCol="0">
            <a:spAutoFit/>
          </a:bodyPr>
          <a:lstStyle/>
          <a:p>
            <a:r>
              <a:rPr lang="en-US" sz="2800" dirty="0">
                <a:solidFill>
                  <a:schemeClr val="accent6">
                    <a:lumMod val="60000"/>
                    <a:lumOff val="40000"/>
                  </a:schemeClr>
                </a:solidFill>
                <a:latin typeface="Times New Roman" panose="02020603050405020304" pitchFamily="18" charset="0"/>
                <a:cs typeface="Times New Roman" panose="02020603050405020304" pitchFamily="18" charset="0"/>
              </a:rPr>
              <a:t>OR</a:t>
            </a:r>
          </a:p>
        </p:txBody>
      </p:sp>
    </p:spTree>
    <p:extLst>
      <p:ext uri="{BB962C8B-B14F-4D97-AF65-F5344CB8AC3E}">
        <p14:creationId xmlns:p14="http://schemas.microsoft.com/office/powerpoint/2010/main" val="9613804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F74172-A1C9-B298-0D4D-65C565F7429F}"/>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US" sz="2200" dirty="0">
                <a:solidFill>
                  <a:srgbClr val="FFFFFF"/>
                </a:solidFill>
              </a:rPr>
              <a:t>Exploitation with </a:t>
            </a:r>
            <a:br>
              <a:rPr lang="en-US" sz="2200" dirty="0">
                <a:solidFill>
                  <a:srgbClr val="FFFFFF"/>
                </a:solidFill>
              </a:rPr>
            </a:br>
            <a:r>
              <a:rPr lang="en-US" sz="2200" dirty="0">
                <a:solidFill>
                  <a:srgbClr val="FFFFFF"/>
                </a:solidFill>
              </a:rPr>
              <a:t>AI and ML</a:t>
            </a:r>
          </a:p>
        </p:txBody>
      </p:sp>
      <p:graphicFrame>
        <p:nvGraphicFramePr>
          <p:cNvPr id="7" name="Content Placeholder 3">
            <a:extLst>
              <a:ext uri="{FF2B5EF4-FFF2-40B4-BE49-F238E27FC236}">
                <a16:creationId xmlns:a16="http://schemas.microsoft.com/office/drawing/2014/main" id="{2412AE33-6793-02EB-68EB-240309CE16F6}"/>
              </a:ext>
            </a:extLst>
          </p:cNvPr>
          <p:cNvGraphicFramePr>
            <a:graphicFrameLocks noGrp="1"/>
          </p:cNvGraphicFramePr>
          <p:nvPr>
            <p:ph idx="1"/>
            <p:extLst>
              <p:ext uri="{D42A27DB-BD31-4B8C-83A1-F6EECF244321}">
                <p14:modId xmlns:p14="http://schemas.microsoft.com/office/powerpoint/2010/main" val="3238337221"/>
              </p:ext>
            </p:extLst>
          </p:nvPr>
        </p:nvGraphicFramePr>
        <p:xfrm>
          <a:off x="5397500" y="639763"/>
          <a:ext cx="6151563" cy="52768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345058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Content Placeholder 3">
            <a:extLst>
              <a:ext uri="{FF2B5EF4-FFF2-40B4-BE49-F238E27FC236}">
                <a16:creationId xmlns:a16="http://schemas.microsoft.com/office/drawing/2014/main" id="{A82259C4-C439-1ED9-10DA-890A25BE6E0D}"/>
              </a:ext>
            </a:extLst>
          </p:cNvPr>
          <p:cNvGraphicFramePr>
            <a:graphicFrameLocks noGrp="1"/>
          </p:cNvGraphicFramePr>
          <p:nvPr>
            <p:ph idx="1"/>
            <p:extLst>
              <p:ext uri="{D42A27DB-BD31-4B8C-83A1-F6EECF244321}">
                <p14:modId xmlns:p14="http://schemas.microsoft.com/office/powerpoint/2010/main" val="132606663"/>
              </p:ext>
            </p:extLst>
          </p:nvPr>
        </p:nvGraphicFramePr>
        <p:xfrm>
          <a:off x="5591694" y="1402080"/>
          <a:ext cx="6017210" cy="40538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 name="Picture 2">
            <a:extLst>
              <a:ext uri="{FF2B5EF4-FFF2-40B4-BE49-F238E27FC236}">
                <a16:creationId xmlns:a16="http://schemas.microsoft.com/office/drawing/2014/main" id="{7B2287DF-46AA-FEB9-4641-0771441239E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49405" y="2414587"/>
            <a:ext cx="3333750" cy="2028825"/>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id="{0CA3DB4C-0670-9B14-B6CB-4C323830E8ED}"/>
              </a:ext>
            </a:extLst>
          </p:cNvPr>
          <p:cNvSpPr txBox="1">
            <a:spLocks/>
          </p:cNvSpPr>
          <p:nvPr/>
        </p:nvSpPr>
        <p:spPr bwMode="black">
          <a:xfrm>
            <a:off x="1260873" y="1586484"/>
            <a:ext cx="3685032" cy="3685032"/>
          </a:xfrm>
          <a:prstGeom prst="ellipse">
            <a:avLst/>
          </a:prstGeom>
          <a:solidFill>
            <a:schemeClr val="accent2">
              <a:lumMod val="75000"/>
            </a:schemeClr>
          </a:solidFill>
          <a:ln w="31750" cap="sq">
            <a:noFill/>
            <a:miter lim="800000"/>
          </a:ln>
        </p:spPr>
        <p:txBody>
          <a:bodyPr vert="horz"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sz="2200">
                <a:solidFill>
                  <a:srgbClr val="FFFFFF"/>
                </a:solidFill>
              </a:rPr>
              <a:t>Exploitation with </a:t>
            </a:r>
            <a:br>
              <a:rPr lang="en-US" sz="2200">
                <a:solidFill>
                  <a:srgbClr val="FFFFFF"/>
                </a:solidFill>
              </a:rPr>
            </a:br>
            <a:r>
              <a:rPr lang="en-US" sz="2200">
                <a:solidFill>
                  <a:srgbClr val="FFFFFF"/>
                </a:solidFill>
              </a:rPr>
              <a:t>AI and ML</a:t>
            </a:r>
            <a:endParaRPr lang="en-US" sz="2200" dirty="0">
              <a:solidFill>
                <a:srgbClr val="FFFFFF"/>
              </a:solidFill>
            </a:endParaRPr>
          </a:p>
        </p:txBody>
      </p:sp>
    </p:spTree>
    <p:extLst>
      <p:ext uri="{BB962C8B-B14F-4D97-AF65-F5344CB8AC3E}">
        <p14:creationId xmlns:p14="http://schemas.microsoft.com/office/powerpoint/2010/main" val="1136119076"/>
      </p:ext>
    </p:extLst>
  </p:cSld>
  <p:clrMapOvr>
    <a:masterClrMapping/>
  </p:clrMapOvr>
</p:sld>
</file>

<file path=ppt/theme/theme1.xml><?xml version="1.0" encoding="utf-8"?>
<a:theme xmlns:a="http://schemas.openxmlformats.org/drawingml/2006/main" name="Parcel">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TM10001115[[fn=Parcel]]</Template>
  <TotalTime>3887</TotalTime>
  <Words>10096</Words>
  <Application>Microsoft Office PowerPoint</Application>
  <PresentationFormat>Widescreen</PresentationFormat>
  <Paragraphs>931</Paragraphs>
  <Slides>13</Slides>
  <Notes>13</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13</vt:i4>
      </vt:variant>
    </vt:vector>
  </HeadingPairs>
  <TitlesOfParts>
    <vt:vector size="25" baseType="lpstr">
      <vt:lpstr>Arial</vt:lpstr>
      <vt:lpstr>Calibri</vt:lpstr>
      <vt:lpstr>Gill Sans MT</vt:lpstr>
      <vt:lpstr>Inter</vt:lpstr>
      <vt:lpstr>KaTeX_Main</vt:lpstr>
      <vt:lpstr>Noto serif</vt:lpstr>
      <vt:lpstr>Söhne</vt:lpstr>
      <vt:lpstr>Söhne Mono</vt:lpstr>
      <vt:lpstr>splunk_data_sans</vt:lpstr>
      <vt:lpstr>system-ui</vt:lpstr>
      <vt:lpstr>Times New Roman</vt:lpstr>
      <vt:lpstr>Parcel</vt:lpstr>
      <vt:lpstr>Exploitation with  ML and AI</vt:lpstr>
      <vt:lpstr>Phase 3: Exploitation</vt:lpstr>
      <vt:lpstr>Manual Exploits</vt:lpstr>
      <vt:lpstr>Manual-ish Exploits</vt:lpstr>
      <vt:lpstr>Limitations of  Manual Methods</vt:lpstr>
      <vt:lpstr>Limitations of  Manual-ish Methods</vt:lpstr>
      <vt:lpstr>Exploitation practice</vt:lpstr>
      <vt:lpstr>Exploitation with  AI and ML</vt:lpstr>
      <vt:lpstr>PowerPoint Presentation</vt:lpstr>
      <vt:lpstr>Real-world Examples</vt:lpstr>
      <vt:lpstr>Future Trends  in AI</vt:lpstr>
      <vt:lpstr>Research Question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AI And ML in Penetration Testing</dc:title>
  <dc:creator>Kiera Conway</dc:creator>
  <cp:lastModifiedBy>Kiera Conway</cp:lastModifiedBy>
  <cp:revision>68</cp:revision>
  <dcterms:created xsi:type="dcterms:W3CDTF">2023-10-25T02:14:50Z</dcterms:created>
  <dcterms:modified xsi:type="dcterms:W3CDTF">2023-12-09T02:08:38Z</dcterms:modified>
</cp:coreProperties>
</file>