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903D5-69AE-47B6-B75F-795CF4678F62}" v="11" dt="2023-12-02T23:14:23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4757" autoAdjust="0"/>
  </p:normalViewPr>
  <p:slideViewPr>
    <p:cSldViewPr snapToGrid="0" showGuides="1">
      <p:cViewPr varScale="1">
        <p:scale>
          <a:sx n="27" d="100"/>
          <a:sy n="27" d="100"/>
        </p:scale>
        <p:origin x="2562" y="4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-12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81BAF-EEE1-4E9D-AE76-7A02E7EEA07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EB38-6CD6-4E6D-AB26-B35BAB8A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1: Title Slide</a:t>
            </a:r>
          </a:p>
          <a:p>
            <a:r>
              <a:rPr lang="en-US" dirty="0"/>
              <a:t>- Briefly introduce yourself and presentation</a:t>
            </a:r>
          </a:p>
          <a:p>
            <a:r>
              <a:rPr lang="en-US" dirty="0"/>
              <a:t>=====================================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Welcome to this literature review presentation. </a:t>
            </a:r>
          </a:p>
          <a:p>
            <a:r>
              <a:rPr lang="en-US" dirty="0"/>
              <a:t>My name is Kiera Conway, </a:t>
            </a:r>
          </a:p>
          <a:p>
            <a:r>
              <a:rPr lang="en-US" dirty="0"/>
              <a:t>and I will be discussing the course creation process for 'Harnessing Artificial Intelligence for Penetration Testing.’ </a:t>
            </a:r>
          </a:p>
          <a:p>
            <a:endParaRPr lang="en-US" dirty="0"/>
          </a:p>
          <a:p>
            <a:r>
              <a:rPr lang="en-US" dirty="0"/>
              <a:t>In this presentation I will focus on the development of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course that integrates artificial intelligence into the realm of penetration testing.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AEB38-6CD6-4E6D-AB26-B35BAB8AE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Introduction</a:t>
            </a:r>
          </a:p>
          <a:p>
            <a:r>
              <a:rPr lang="en-US" dirty="0"/>
              <a:t>- Emphasize the importance of penetration testing and integrating AI</a:t>
            </a:r>
          </a:p>
          <a:p>
            <a:r>
              <a:rPr lang="en-US" dirty="0"/>
              <a:t>- Clearly state the course objectives.</a:t>
            </a:r>
          </a:p>
          <a:p>
            <a:r>
              <a:rPr lang="en-US" dirty="0"/>
              <a:t>=====================================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dirty="0"/>
              <a:t>Penetration testing serves as an important and proactive measure </a:t>
            </a:r>
          </a:p>
          <a:p>
            <a:r>
              <a:rPr lang="en-US" dirty="0"/>
              <a:t>That allows organizations to identify vulnerabilities and fortify their defenses </a:t>
            </a:r>
          </a:p>
          <a:p>
            <a:r>
              <a:rPr lang="en-US" dirty="0"/>
              <a:t>before attackers can exploit them. </a:t>
            </a:r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dirty="0" err="1"/>
              <a:t>pentesting</a:t>
            </a:r>
            <a:r>
              <a:rPr lang="en-US" dirty="0"/>
              <a:t> can be complex and </a:t>
            </a:r>
            <a:r>
              <a:rPr lang="en-US" dirty="0" err="1"/>
              <a:t>reptetive</a:t>
            </a:r>
            <a:r>
              <a:rPr lang="en-US" dirty="0"/>
              <a:t>,</a:t>
            </a:r>
          </a:p>
          <a:p>
            <a:r>
              <a:rPr lang="en-US" dirty="0"/>
              <a:t>With threats evolving and networks growing in complexity, </a:t>
            </a:r>
          </a:p>
          <a:p>
            <a:r>
              <a:rPr lang="en-US" dirty="0"/>
              <a:t>And then combined with the critical shortage of experts,</a:t>
            </a:r>
          </a:p>
          <a:p>
            <a:r>
              <a:rPr lang="en-US" dirty="0"/>
              <a:t>We need to find a way to not only cope with demands but essentially revolutionize our approach</a:t>
            </a:r>
          </a:p>
          <a:p>
            <a:endParaRPr lang="en-US" dirty="0"/>
          </a:p>
          <a:p>
            <a:r>
              <a:rPr lang="en-US" dirty="0"/>
              <a:t>Now, envision enhancing this process with the capabilities of Artificial Intelligence. </a:t>
            </a:r>
          </a:p>
          <a:p>
            <a:r>
              <a:rPr lang="en-US" dirty="0"/>
              <a:t>AI excels in many areas, including intelligently processing large datasets, identifying patterns, and adapting in real-time. </a:t>
            </a:r>
          </a:p>
          <a:p>
            <a:r>
              <a:rPr lang="en-US" dirty="0"/>
              <a:t>And these skills could more than just remedy these weakness, </a:t>
            </a:r>
          </a:p>
          <a:p>
            <a:r>
              <a:rPr lang="en-US" dirty="0"/>
              <a:t>but it has the </a:t>
            </a:r>
            <a:r>
              <a:rPr lang="en-US" dirty="0" err="1"/>
              <a:t>potenetial</a:t>
            </a:r>
            <a:r>
              <a:rPr lang="en-US" dirty="0"/>
              <a:t> to completely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transform the penetration testing process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could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allowing for more frequent and thorough assessments</a:t>
            </a:r>
          </a:p>
          <a:p>
            <a:r>
              <a:rPr lang="en-US" dirty="0"/>
              <a:t>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provide scalable solutions</a:t>
            </a:r>
            <a:endParaRPr lang="en-US" dirty="0"/>
          </a:p>
          <a:p>
            <a:r>
              <a:rPr lang="en-US" dirty="0"/>
              <a:t>- optimize limited human resources</a:t>
            </a:r>
          </a:p>
          <a:p>
            <a:endParaRPr lang="en-US" dirty="0"/>
          </a:p>
          <a:p>
            <a:r>
              <a:rPr lang="en-US" dirty="0"/>
              <a:t>So in this course, I wanted to build a </a:t>
            </a:r>
          </a:p>
          <a:p>
            <a:r>
              <a:rPr lang="en-US" dirty="0"/>
              <a:t>foundational understanding of the penetration testing process</a:t>
            </a:r>
          </a:p>
          <a:p>
            <a:r>
              <a:rPr lang="en-US" dirty="0"/>
              <a:t>And then discuss how the field of AI can be leveraged to improve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AEB38-6CD6-4E6D-AB26-B35BAB8AE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9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3: Course Outline</a:t>
            </a:r>
          </a:p>
          <a:p>
            <a:r>
              <a:rPr lang="en-US" dirty="0"/>
              <a:t>- Slide goal: Discuss the remaining lectures, supplementary materials, visual aids</a:t>
            </a:r>
          </a:p>
          <a:p>
            <a:r>
              <a:rPr lang="en-US" dirty="0"/>
              <a:t>- Explain Course Structure (emphasize remaining lectures)</a:t>
            </a:r>
          </a:p>
          <a:p>
            <a:r>
              <a:rPr lang="en-US" dirty="0"/>
              <a:t>- Summarize key topics in each recorded video.</a:t>
            </a:r>
          </a:p>
          <a:p>
            <a:r>
              <a:rPr lang="en-US" dirty="0"/>
              <a:t>- Highlight additional materials and visual aids used to enhance learning</a:t>
            </a:r>
          </a:p>
          <a:p>
            <a:r>
              <a:rPr lang="en-US" dirty="0"/>
              <a:t>=====================================</a:t>
            </a:r>
          </a:p>
          <a:p>
            <a:endParaRPr lang="en-US" dirty="0"/>
          </a:p>
          <a:p>
            <a:r>
              <a:rPr lang="en-US" dirty="0"/>
              <a:t>So moving into the heart of our course, </a:t>
            </a:r>
          </a:p>
          <a:p>
            <a:r>
              <a:rPr lang="en-US" dirty="0"/>
              <a:t>We can see that the lectures are broken down to follow the general phases of the penetration testing process</a:t>
            </a:r>
          </a:p>
          <a:p>
            <a:endParaRPr lang="en-US" dirty="0"/>
          </a:p>
          <a:p>
            <a:r>
              <a:rPr lang="en-US" dirty="0"/>
              <a:t>The first two lectures were covered in the previous presentation and </a:t>
            </a:r>
          </a:p>
          <a:p>
            <a:r>
              <a:rPr lang="en-US" dirty="0"/>
              <a:t>Focus on providing a  overview of </a:t>
            </a:r>
            <a:r>
              <a:rPr lang="en-US" dirty="0" err="1"/>
              <a:t>pentesting</a:t>
            </a:r>
            <a:r>
              <a:rPr lang="en-US" dirty="0"/>
              <a:t> phases, Machine Learning and Reinforcement Learning</a:t>
            </a:r>
          </a:p>
          <a:p>
            <a:r>
              <a:rPr lang="en-US" dirty="0"/>
              <a:t>And then exploring the role of AI in the initial phase, gathering information</a:t>
            </a:r>
          </a:p>
          <a:p>
            <a:endParaRPr lang="en-US" dirty="0"/>
          </a:p>
          <a:p>
            <a:r>
              <a:rPr lang="en-US" dirty="0"/>
              <a:t>the remaining lectures take an </a:t>
            </a:r>
            <a:r>
              <a:rPr lang="en-US" dirty="0" err="1"/>
              <a:t>indepth</a:t>
            </a:r>
            <a:r>
              <a:rPr lang="en-US" dirty="0"/>
              <a:t> look at each phase by splitting it into two videos</a:t>
            </a:r>
          </a:p>
          <a:p>
            <a:pPr algn="l"/>
            <a:r>
              <a:rPr lang="en-US" dirty="0"/>
              <a:t>Where 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 first video focuses on the more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traidional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(or manual) methods that are currently used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Then after laying the foundation of these approaches,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exploring their strengths and limitations</a:t>
            </a:r>
          </a:p>
          <a:p>
            <a:pPr algn="l"/>
            <a:r>
              <a:rPr lang="en-US" dirty="0"/>
              <a:t>The second part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takes a look at how AI can be used to overcome them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During these we explore some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practicle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examples, some theoretical implications, and then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what the future holds in store by exploring some current research in the area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Each part one video Provides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TryHackMe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room options for hands-on learning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So that students can gain firsthand experience, 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which will provide context and a deeper understanding of the manual techniques before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 dive into the theoretical aspects of harnessing AI to enhance these tasks.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the second part aims to stimulate critical thinking with research questions that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Focus on things like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real-world application challenges,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Ethics and accountability,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more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todo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Highlight additional materials and visual aids used to enhance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when discussing some of the more complex topics in these lectures,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Things 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Machine Learning (ML),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metadata banners,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Reinforcement Learning (RL) methods,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more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provided visual aids to help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simplify the concepts and facilitating a better understanding.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AEB38-6CD6-4E6D-AB26-B35BAB8AE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44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Slide 4: Course Development</a:t>
            </a:r>
          </a:p>
          <a:p>
            <a:r>
              <a:rPr lang="en-US" sz="1800" dirty="0"/>
              <a:t>- Slide goal: Discuss complete course development and recordings from Homework 4. </a:t>
            </a:r>
          </a:p>
          <a:p>
            <a:r>
              <a:rPr lang="en-US" sz="1800" dirty="0"/>
              <a:t>- Discuss development techniques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- Highlight challenges</a:t>
            </a:r>
          </a:p>
          <a:p>
            <a:r>
              <a:rPr lang="en-US" sz="1800" dirty="0"/>
              <a:t>=====================================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As for the development process,</a:t>
            </a:r>
          </a:p>
          <a:p>
            <a:r>
              <a:rPr lang="en-US" sz="1800" dirty="0"/>
              <a:t>Designing a course requires a great deal of organization and foresight.</a:t>
            </a:r>
          </a:p>
          <a:p>
            <a:endParaRPr lang="en-US" sz="1800" dirty="0"/>
          </a:p>
          <a:p>
            <a:r>
              <a:rPr lang="en-US" sz="1800" dirty="0"/>
              <a:t>After brainstorming and deciding on a general course structure that would follow the phases of </a:t>
            </a:r>
            <a:r>
              <a:rPr lang="en-US" sz="1800" dirty="0" err="1"/>
              <a:t>pentesting</a:t>
            </a:r>
            <a:r>
              <a:rPr lang="en-US" sz="1800" dirty="0"/>
              <a:t>,</a:t>
            </a:r>
          </a:p>
          <a:p>
            <a:r>
              <a:rPr lang="en-US" sz="1800" dirty="0"/>
              <a:t>I began compiling a local repository of any relevant research materials, tools, and resources that </a:t>
            </a:r>
            <a:r>
              <a:rPr lang="en-US" sz="1800" dirty="0" err="1"/>
              <a:t>i</a:t>
            </a:r>
            <a:r>
              <a:rPr lang="en-US" sz="1800" dirty="0"/>
              <a:t> could find</a:t>
            </a:r>
          </a:p>
          <a:p>
            <a:r>
              <a:rPr lang="en-US" sz="1800" dirty="0"/>
              <a:t>And sorted these were sorted based on their applicability to specific lectures</a:t>
            </a:r>
          </a:p>
          <a:p>
            <a:r>
              <a:rPr lang="en-US" sz="1800" dirty="0"/>
              <a:t>At this point, I was able to delve deeper into the research and organize detailed outlines for each lecture </a:t>
            </a:r>
          </a:p>
          <a:p>
            <a:endParaRPr lang="en-US" sz="1800" dirty="0"/>
          </a:p>
          <a:p>
            <a:r>
              <a:rPr lang="en-US" sz="1800" dirty="0"/>
              <a:t>and while this process sounds basic in hindsight, </a:t>
            </a:r>
          </a:p>
          <a:p>
            <a:r>
              <a:rPr lang="en-US" sz="1800" dirty="0"/>
              <a:t>it was much more iterative in nature,</a:t>
            </a:r>
          </a:p>
          <a:p>
            <a:r>
              <a:rPr lang="en-US" sz="1800" dirty="0"/>
              <a:t>And repeated many times until I had a strong foundation</a:t>
            </a:r>
          </a:p>
          <a:p>
            <a:endParaRPr lang="en-US" sz="1800" dirty="0"/>
          </a:p>
          <a:p>
            <a:r>
              <a:rPr lang="en-US" sz="1800" dirty="0"/>
              <a:t>I was then able to begin refining all these notes and start building the presentations themselves, </a:t>
            </a:r>
          </a:p>
          <a:p>
            <a:r>
              <a:rPr lang="en-US" sz="1800" dirty="0"/>
              <a:t>writing the lecture scripts, </a:t>
            </a:r>
          </a:p>
          <a:p>
            <a:r>
              <a:rPr lang="en-US" sz="1800" dirty="0"/>
              <a:t>finding real-world examples,</a:t>
            </a:r>
          </a:p>
          <a:p>
            <a:r>
              <a:rPr lang="en-US" sz="1800" dirty="0"/>
              <a:t>and locating the labs and designing the research questions</a:t>
            </a:r>
          </a:p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This phase proved to be the most challenging, as </a:t>
            </a:r>
          </a:p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transforming the ideas from my outline into lectures, was more difficult than I had initially anticipated.</a:t>
            </a:r>
          </a:p>
          <a:p>
            <a:endParaRPr lang="en-US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And speaking of challenges, </a:t>
            </a:r>
          </a:p>
          <a:p>
            <a:r>
              <a:rPr lang="en-US" sz="1800" dirty="0"/>
              <a:t>One of the most significant hurdles during this project,</a:t>
            </a:r>
          </a:p>
          <a:p>
            <a:r>
              <a:rPr lang="en-US" sz="1800" dirty="0"/>
              <a:t>was my struggle to speak seamlessly during recording sessions.</a:t>
            </a:r>
          </a:p>
          <a:p>
            <a:r>
              <a:rPr lang="en-US" sz="1800" dirty="0"/>
              <a:t>Despite meticulous preparation, I would continuously stumbled over words,</a:t>
            </a:r>
          </a:p>
          <a:p>
            <a:r>
              <a:rPr lang="en-US" sz="1800" dirty="0"/>
              <a:t>And lacked any semblance of fluidity. </a:t>
            </a:r>
          </a:p>
          <a:p>
            <a:r>
              <a:rPr lang="en-US" sz="1800" dirty="0"/>
              <a:t>This is a, familiar, struggle of mine – where my mind tends to go blank when put on the spot</a:t>
            </a:r>
          </a:p>
          <a:p>
            <a:r>
              <a:rPr lang="en-US" sz="1800" dirty="0"/>
              <a:t>But in this case, was particularly frustrating as I was alone. </a:t>
            </a:r>
          </a:p>
          <a:p>
            <a:r>
              <a:rPr lang="en-US" sz="1800" dirty="0"/>
              <a:t>So In an effort to address this, I decide on a scripted approach,</a:t>
            </a:r>
          </a:p>
          <a:p>
            <a:r>
              <a:rPr lang="en-US" sz="1800" dirty="0"/>
              <a:t>But, Reading from a script, caused my voice sound dull and less engaging.</a:t>
            </a:r>
          </a:p>
          <a:p>
            <a:endParaRPr lang="en-US" sz="1800" dirty="0"/>
          </a:p>
          <a:p>
            <a:r>
              <a:rPr lang="en-US" sz="1800" dirty="0"/>
              <a:t>And another challenge of mine was trying to navigate </a:t>
            </a:r>
          </a:p>
          <a:p>
            <a:r>
              <a:rPr lang="en-US" sz="1800" dirty="0"/>
              <a:t>The balance between providing a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technical depth and still maintaining accessibility </a:t>
            </a:r>
            <a:endParaRPr lang="en-US" sz="1800" dirty="0"/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and my choice to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split the phases into two videos, was my attempted solution to this problem</a:t>
            </a:r>
            <a:endParaRPr lang="en-US" sz="1800" b="0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It allowed me to ensure a foundation was laid, before exploring some of the more technically complicated topics</a:t>
            </a:r>
          </a:p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Such as deep learning and Explainable AI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AEB38-6CD6-4E6D-AB26-B35BAB8AE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Slide 6: Reflection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- Slide goal: Reflect on the overall course development process and 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and</a:t>
            </a:r>
            <a:r>
              <a:rPr lang="en-US" sz="1200" dirty="0">
                <a:effectLst/>
                <a:latin typeface="Calibri" panose="020F0502020204030204" pitchFamily="34" charset="0"/>
              </a:rPr>
              <a:t> potential future improvements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- Discuss  lessons learned/ </a:t>
            </a:r>
            <a:r>
              <a:rPr lang="en-US" sz="1200" dirty="0"/>
              <a:t>insights gained.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- Discuss potential future improvements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=====================================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I found the development of this course to be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one of the most academically demanding endeavors I have undertaken.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Initially, I mistakenly assumed that the same meticulous effort I usually invest in outlining complex technical reports,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would seamlessly translate into a high-quality lesson.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However, I quickly realized how misguided that assumption was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throughout this process, I had to restructure and redesign the course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many times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order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ensure it not only functioned effectively but also made logical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while I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acknowledge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there is much room for growth,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 do believe that,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By working through my challenges of articulation,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 have 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enhanced my overall communication skills.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The need to convey complex ideas in a clear and engaging manner is so vitally important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And this experience, while challenging, truly helped 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develop some of the confidence and skills to make this possible</a:t>
            </a:r>
            <a:endParaRPr lang="en-US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 also believe that my adoption of a 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scripted approach,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While not a perfect solution,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emphasized the importance of adaptability in response to unforeseen challenges.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Since giving up was not an option, I had to find a way to make it work.</a:t>
            </a: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Another invaluable lesson that this project has taught me,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Was that, 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by finding a balance between Depth and Accessibility,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I not only 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deepened my own understanding of the subject matter, but also improved my </a:t>
            </a:r>
            <a:r>
              <a:rPr lang="en-US" sz="5400" b="0" i="0" dirty="0">
                <a:solidFill>
                  <a:srgbClr val="D1D5DB"/>
                </a:solidFill>
                <a:effectLst/>
                <a:latin typeface="Söhne"/>
              </a:rPr>
              <a:t>overall critical thinking skills</a:t>
            </a: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This 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constant evaluation of how to make complex concepts more approachable,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Has Taught me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Better consider </a:t>
            </a:r>
            <a:r>
              <a:rPr lang="en-US" sz="5400" b="0" i="0" dirty="0">
                <a:solidFill>
                  <a:srgbClr val="D1D5DB"/>
                </a:solidFill>
                <a:effectLst/>
                <a:latin typeface="Söhne"/>
              </a:rPr>
              <a:t>nuances within material,</a:t>
            </a: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0" i="0" dirty="0">
                <a:solidFill>
                  <a:srgbClr val="D1D5DB"/>
                </a:solidFill>
                <a:effectLst/>
                <a:latin typeface="Söhne"/>
              </a:rPr>
              <a:t>find creative ways to present information,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0" i="0" dirty="0">
                <a:solidFill>
                  <a:srgbClr val="D1D5DB"/>
                </a:solidFill>
                <a:effectLst/>
                <a:latin typeface="Söhne"/>
              </a:rPr>
              <a:t>And to </a:t>
            </a:r>
            <a:r>
              <a:rPr lang="en-US" sz="7200" b="0" i="0" dirty="0">
                <a:solidFill>
                  <a:srgbClr val="D1D5DB"/>
                </a:solidFill>
                <a:effectLst/>
                <a:latin typeface="Söhne"/>
              </a:rPr>
              <a:t>consider the perspective of the audience</a:t>
            </a:r>
            <a:endParaRPr lang="en-US" sz="5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Looking ahead,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I would love an opportunity to reattempt the creation of a short 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And focus my research on quality over quantity,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prioritize time management,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and embrace imperfections on audio.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Since I know have familiarity with the process,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Söhne"/>
              </a:rPr>
              <a:t>I believe I could deliver a product that is for targeted,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0" i="0" dirty="0" err="1">
                <a:solidFill>
                  <a:srgbClr val="D1D5DB"/>
                </a:solidFill>
                <a:effectLst/>
                <a:latin typeface="Söhne"/>
              </a:rPr>
              <a:t>Deliveres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higher-quality content,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and is more engaging by embracing an authentic human element.</a:t>
            </a:r>
            <a:endParaRPr lang="en-US" sz="2800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AEB38-6CD6-4E6D-AB26-B35BAB8AEC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CF12-391B-DC02-AC38-C195D8F89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1D158-D609-DFF1-B7DC-E6EC1D225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92784-7C03-9B25-A9E4-3FC73FBB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85D5-DDEB-46AC-8DA3-10904827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2470E-9BC7-F3BE-A329-E4EDF3A9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7CA9-45AE-7C07-4CE9-591700EC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4A887-793B-F148-CD94-C1BEE4198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9E1C-402D-29DA-7911-5FFF562A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A083-981F-B3E4-B666-107A113B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2F7C-7C83-A2A1-40FC-195BE493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8DD06-0B56-101E-559A-A2D6ED1EA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5177A-DEC7-1842-38AC-3CF9D3A5D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F290-C163-7948-4779-A0271491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2709-AA4A-0733-869D-E3E60488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D9EC-C8A5-0AA6-19D5-50FC8AA0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1BC9-49F9-AC62-74EE-0D439794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64FB-B0F0-8AB6-9337-4B8790A8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B622-49BF-8FEE-7C7E-2B8D7AD7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95ED-FD84-D957-A8CF-B517AE48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84B2-4200-79BC-FA57-74C4561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6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4B96-3D8A-8416-9BE5-92307199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526F8-E98A-2D44-A2A6-F814DC716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4BE4-10C9-F8AD-DFA1-83B219B7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04DC-7E4E-32C6-0E53-CF3BAE66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A263-B88E-1077-1BDA-66F68BAE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7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0512-A905-BEF2-2FB2-ED50A5D9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ABF6-7B0B-707D-B09D-4EEEF8594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0E9DF-72D3-E3DE-24C9-59A127BF9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6A4E-F050-3D87-64B9-C12BAF7B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97A7B-5CC4-32BC-5500-95CC7785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2317D-54D7-C9DF-BACA-BF325EEC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8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4644-6B64-38EB-A950-E0366606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2FC16-969E-D3FB-891F-D2A572E9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C7679-8F0B-D7B0-9D6F-0B63348EB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D6E0F-A277-811B-E5A8-5936CAF20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D0D7F-FF81-4DCF-D2DD-31B3FEDEA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91BF7-538D-C34E-F97D-B3894F2A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1AA61-9B5E-8BDD-99C6-261D6A69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4EDB7-35C6-14E6-A7B0-3AD8E6D7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599F-E100-6C22-6CB7-9AD8B146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06A50-DED1-A04D-D887-7E88D6AA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AC12F-355E-4B61-A672-E368F60B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F26F0-7700-52A3-0653-7582A363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4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18123-AA73-048C-05D9-70720382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8792D-C358-0382-7FA1-82A34A29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6D1EC-F282-FE39-4CD2-6BEDAE4C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BB1A-2614-C58F-4116-54F5821D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44F7-5C57-F2FA-760E-BF4E2487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B6B5F-26CD-4C66-38EF-91399B35F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EB6EC-7A42-892B-7844-25CECA03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09768-48BE-EE0B-8F68-2F336FAD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C5E7-DE68-764D-F8DE-7A28383C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4180-54B6-FBDC-C632-76E9FDC6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155BB-8149-3713-0924-34372E500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BE343-F530-8AF8-A814-C137E6B01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6E6F2-1991-0850-2D43-E7786F0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DB0B-6F2F-47F0-8973-C94CF956484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68902-3286-54D2-A433-111704EA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40682-3D93-DD06-34FC-CA9CDAE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5F9BB-4ECD-C1A5-C51D-091716E2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1728A-6925-839B-5B23-9C676258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86C0B-46EF-B0C5-04C2-D9832BEA0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EDB0B-6F2F-47F0-8973-C94CF956484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D550-8572-FCB7-66C7-9944F3218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3141-BE3A-4BB5-7201-ED7897570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DB73E-C68A-48BA-B033-2CC8A952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6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1338-2E17-57A2-51BB-ED6252F8B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Harnessing </a:t>
            </a:r>
            <a:br>
              <a:rPr lang="en-US" dirty="0"/>
            </a:br>
            <a:r>
              <a:rPr lang="en-US" dirty="0"/>
              <a:t>Artificial Intelligence </a:t>
            </a:r>
            <a:br>
              <a:rPr lang="en-US" dirty="0"/>
            </a:br>
            <a:r>
              <a:rPr lang="en-US" dirty="0"/>
              <a:t>for </a:t>
            </a:r>
            <a:br>
              <a:rPr lang="en-US" dirty="0"/>
            </a:br>
            <a:r>
              <a:rPr lang="en-US" dirty="0"/>
              <a:t>Penetration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47DB0-FE76-4A2C-A741-B8874DB7A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the Course Creation Process</a:t>
            </a:r>
          </a:p>
        </p:txBody>
      </p:sp>
    </p:spTree>
    <p:extLst>
      <p:ext uri="{BB962C8B-B14F-4D97-AF65-F5344CB8AC3E}">
        <p14:creationId xmlns:p14="http://schemas.microsoft.com/office/powerpoint/2010/main" val="324162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010B-0640-8515-B84D-605F9A2E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Harnessing AI for 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BBBC-ABB9-4FF2-6459-8FA467C2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frequent and thorough assessments</a:t>
            </a:r>
          </a:p>
          <a:p>
            <a:r>
              <a:rPr lang="en-US" dirty="0"/>
              <a:t>scalable solutions</a:t>
            </a:r>
          </a:p>
          <a:p>
            <a:r>
              <a:rPr lang="en-US" dirty="0"/>
              <a:t>Optimize Limited Human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EFC6-48B6-2897-B045-479228FC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1AAA-8A34-32A0-1A95-1393025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1 Introduction</a:t>
            </a:r>
          </a:p>
          <a:p>
            <a:pPr lvl="1"/>
            <a:r>
              <a:rPr lang="en-US" dirty="0"/>
              <a:t>Introduces course and fundamental terms</a:t>
            </a:r>
          </a:p>
          <a:p>
            <a:r>
              <a:rPr lang="en-US" dirty="0"/>
              <a:t>2 Gathering Information</a:t>
            </a:r>
          </a:p>
          <a:p>
            <a:pPr lvl="1"/>
            <a:r>
              <a:rPr lang="en-US" dirty="0"/>
              <a:t>Explores harnessing AI to transform the first phase </a:t>
            </a:r>
          </a:p>
          <a:p>
            <a:r>
              <a:rPr lang="en-US" dirty="0"/>
              <a:t>3-1 Scanning (Manual) </a:t>
            </a:r>
          </a:p>
          <a:p>
            <a:pPr lvl="1"/>
            <a:r>
              <a:rPr lang="en-US" dirty="0"/>
              <a:t>Delves into manual scanning methods, types, and tools, examines their limitation, and provides hands-on learning options </a:t>
            </a:r>
          </a:p>
          <a:p>
            <a:r>
              <a:rPr lang="en-US" dirty="0"/>
              <a:t>3-2 Scanning (AI) </a:t>
            </a:r>
          </a:p>
          <a:p>
            <a:pPr lvl="1"/>
            <a:r>
              <a:rPr lang="en-US" dirty="0"/>
              <a:t>Defines AI and its advantages in scanning and raises an ethical question about autonomous AI actions</a:t>
            </a:r>
          </a:p>
          <a:p>
            <a:r>
              <a:rPr lang="en-US" dirty="0"/>
              <a:t>4-1 Exploitation (Manual) </a:t>
            </a:r>
          </a:p>
          <a:p>
            <a:pPr lvl="1"/>
            <a:r>
              <a:rPr lang="en-US" dirty="0"/>
              <a:t>Focuses on traditional and complex manual exploit methods, types, and tools, examines their limitations, and provides hands-on learning options </a:t>
            </a:r>
          </a:p>
          <a:p>
            <a:r>
              <a:rPr lang="en-US" dirty="0"/>
              <a:t>4-2 Exploit (AI) </a:t>
            </a:r>
          </a:p>
          <a:p>
            <a:pPr lvl="1"/>
            <a:r>
              <a:rPr lang="en-US" dirty="0"/>
              <a:t>Contrasts manual and AI exploit methods, introduces deep-learning techniques, and stimulates critical thinking about AI model training</a:t>
            </a:r>
          </a:p>
          <a:p>
            <a:r>
              <a:rPr lang="en-US" dirty="0"/>
              <a:t>5-1 Post-Exploit (Manual) </a:t>
            </a:r>
          </a:p>
          <a:p>
            <a:pPr lvl="1"/>
            <a:r>
              <a:rPr lang="en-US" dirty="0"/>
              <a:t>Covers manual post-exploit methods, types, and tools, examines their limitation, and provides hands-on learning options </a:t>
            </a:r>
          </a:p>
          <a:p>
            <a:r>
              <a:rPr lang="en-US" dirty="0"/>
              <a:t>5-2 Post-Exploit (AI) </a:t>
            </a:r>
          </a:p>
          <a:p>
            <a:pPr lvl="1"/>
            <a:r>
              <a:rPr lang="en-US" dirty="0"/>
              <a:t>Examines AI's integration in post-exploitation phases, discusses advantages and limitations, and poses a forward-looking research question about RL agents</a:t>
            </a:r>
          </a:p>
        </p:txBody>
      </p:sp>
    </p:spTree>
    <p:extLst>
      <p:ext uri="{BB962C8B-B14F-4D97-AF65-F5344CB8AC3E}">
        <p14:creationId xmlns:p14="http://schemas.microsoft.com/office/powerpoint/2010/main" val="147591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A11-5F0E-FD86-3B4C-14E80C83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DB0B-6176-8925-A066-C29D21BD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Organize</a:t>
            </a:r>
          </a:p>
          <a:p>
            <a:pPr lvl="1"/>
            <a:r>
              <a:rPr lang="en-US" dirty="0"/>
              <a:t>Refine </a:t>
            </a:r>
          </a:p>
          <a:p>
            <a:pPr lvl="1"/>
            <a:endParaRPr lang="en-US" dirty="0"/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Seamless Speaking</a:t>
            </a:r>
          </a:p>
          <a:p>
            <a:pPr lvl="1"/>
            <a:r>
              <a:rPr lang="en-US" dirty="0"/>
              <a:t>Balancing Depth and Accessibility</a:t>
            </a:r>
          </a:p>
        </p:txBody>
      </p:sp>
    </p:spTree>
    <p:extLst>
      <p:ext uri="{BB962C8B-B14F-4D97-AF65-F5344CB8AC3E}">
        <p14:creationId xmlns:p14="http://schemas.microsoft.com/office/powerpoint/2010/main" val="423940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F12E-6A37-B548-719F-88F4AB8F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0E66-2AE6-CC46-0FF0-BECA4446D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2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8D73-76D1-6085-86F9-F0DD0701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E122-960C-1E16-121C-CD65212D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1584</Words>
  <Application>Microsoft Office PowerPoint</Application>
  <PresentationFormat>Widescreen</PresentationFormat>
  <Paragraphs>208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Times New Roman</vt:lpstr>
      <vt:lpstr>Office Theme</vt:lpstr>
      <vt:lpstr>Harnessing  Artificial Intelligence  for  Penetration Testing</vt:lpstr>
      <vt:lpstr>Harnessing AI for Penetration Testing</vt:lpstr>
      <vt:lpstr>Course Outline</vt:lpstr>
      <vt:lpstr>Course Development</vt:lpstr>
      <vt:lpstr>Reflection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 Artificial Intelligence  for  Penetration Testing</dc:title>
  <dc:creator>Kiera Conway</dc:creator>
  <cp:lastModifiedBy>Kiera Conway</cp:lastModifiedBy>
  <cp:revision>10</cp:revision>
  <dcterms:created xsi:type="dcterms:W3CDTF">2023-12-02T00:23:49Z</dcterms:created>
  <dcterms:modified xsi:type="dcterms:W3CDTF">2023-12-02T23:29:51Z</dcterms:modified>
</cp:coreProperties>
</file>