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7" r:id="rId3"/>
    <p:sldId id="257" r:id="rId4"/>
    <p:sldId id="285" r:id="rId5"/>
    <p:sldId id="260" r:id="rId6"/>
    <p:sldId id="262" r:id="rId7"/>
    <p:sldId id="273" r:id="rId8"/>
    <p:sldId id="276" r:id="rId9"/>
    <p:sldId id="279" r:id="rId10"/>
    <p:sldId id="282" r:id="rId11"/>
    <p:sldId id="269"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3335C7-A335-4AEB-87DD-1BB8C4F95268}">
          <p14:sldIdLst>
            <p14:sldId id="256"/>
            <p14:sldId id="287"/>
            <p14:sldId id="257"/>
            <p14:sldId id="285"/>
            <p14:sldId id="260"/>
            <p14:sldId id="262"/>
            <p14:sldId id="273"/>
            <p14:sldId id="276"/>
            <p14:sldId id="279"/>
            <p14:sldId id="282"/>
            <p14:sldId id="269"/>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78" autoAdjust="0"/>
  </p:normalViewPr>
  <p:slideViewPr>
    <p:cSldViewPr snapToGrid="0" showGuides="1">
      <p:cViewPr varScale="1">
        <p:scale>
          <a:sx n="98" d="100"/>
          <a:sy n="98" d="100"/>
        </p:scale>
        <p:origin x="1038"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7CB80-FB93-44BE-B26A-D144AF434248}"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540BC84A-C336-46B9-A54D-27FD6E59D20C}">
      <dgm:prSet phldrT="[Text]"/>
      <dgm:spPr/>
      <dgm:t>
        <a:bodyPr/>
        <a:lstStyle/>
        <a:p>
          <a:r>
            <a:rPr lang="en-US" dirty="0"/>
            <a:t>Gathering Information</a:t>
          </a:r>
        </a:p>
      </dgm:t>
    </dgm:pt>
    <dgm:pt modelId="{A2AB3E48-1991-4B29-8DDC-7BD9BB6408B3}" type="parTrans" cxnId="{BDBE1AD9-5DF9-4AD9-B876-D9AD5EF7483F}">
      <dgm:prSet/>
      <dgm:spPr/>
      <dgm:t>
        <a:bodyPr/>
        <a:lstStyle/>
        <a:p>
          <a:endParaRPr lang="en-US"/>
        </a:p>
      </dgm:t>
    </dgm:pt>
    <dgm:pt modelId="{EB904619-A8B3-46BF-A946-2719761E8D8A}" type="sibTrans" cxnId="{BDBE1AD9-5DF9-4AD9-B876-D9AD5EF7483F}">
      <dgm:prSet/>
      <dgm:spPr/>
      <dgm:t>
        <a:bodyPr/>
        <a:lstStyle/>
        <a:p>
          <a:endParaRPr lang="en-US"/>
        </a:p>
      </dgm:t>
    </dgm:pt>
    <dgm:pt modelId="{A5AB56E6-CAEC-4205-B4A4-28A6106F2744}">
      <dgm:prSet phldrT="[Text]" custT="1"/>
      <dgm:spPr/>
      <dgm:t>
        <a:bodyPr/>
        <a:lstStyle/>
        <a:p>
          <a:r>
            <a:rPr lang="en-US" sz="1200" i="1"/>
            <a:t>Collect Target Information</a:t>
          </a:r>
          <a:endParaRPr lang="en-US" sz="1200" i="1" dirty="0"/>
        </a:p>
      </dgm:t>
    </dgm:pt>
    <dgm:pt modelId="{35D4D374-583A-4604-9884-47B0666BBE6B}" type="parTrans" cxnId="{80673805-96D9-4247-8DB7-C85ADF8E6FE7}">
      <dgm:prSet/>
      <dgm:spPr/>
      <dgm:t>
        <a:bodyPr/>
        <a:lstStyle/>
        <a:p>
          <a:endParaRPr lang="en-US"/>
        </a:p>
      </dgm:t>
    </dgm:pt>
    <dgm:pt modelId="{95FE7E07-4112-4FC4-BFC4-2C6113194F15}" type="sibTrans" cxnId="{80673805-96D9-4247-8DB7-C85ADF8E6FE7}">
      <dgm:prSet/>
      <dgm:spPr/>
      <dgm:t>
        <a:bodyPr/>
        <a:lstStyle/>
        <a:p>
          <a:endParaRPr lang="en-US"/>
        </a:p>
      </dgm:t>
    </dgm:pt>
    <dgm:pt modelId="{1880E001-956B-4E98-8F94-B8AF3CBC2B6A}">
      <dgm:prSet phldrT="[Text]"/>
      <dgm:spPr/>
      <dgm:t>
        <a:bodyPr/>
        <a:lstStyle/>
        <a:p>
          <a:r>
            <a:rPr lang="en-US" dirty="0"/>
            <a:t>Scanning</a:t>
          </a:r>
        </a:p>
      </dgm:t>
    </dgm:pt>
    <dgm:pt modelId="{A8090EFC-58A2-4599-9579-07A5845C355F}" type="parTrans" cxnId="{4CA2E8F6-67AB-46C0-88C6-90B7BDF26DFC}">
      <dgm:prSet/>
      <dgm:spPr/>
      <dgm:t>
        <a:bodyPr/>
        <a:lstStyle/>
        <a:p>
          <a:endParaRPr lang="en-US"/>
        </a:p>
      </dgm:t>
    </dgm:pt>
    <dgm:pt modelId="{E6C64734-D4AD-4D1E-AA25-425E9007D030}" type="sibTrans" cxnId="{4CA2E8F6-67AB-46C0-88C6-90B7BDF26DFC}">
      <dgm:prSet/>
      <dgm:spPr/>
      <dgm:t>
        <a:bodyPr/>
        <a:lstStyle/>
        <a:p>
          <a:endParaRPr lang="en-US"/>
        </a:p>
      </dgm:t>
    </dgm:pt>
    <dgm:pt modelId="{24B35508-EF9E-49B8-889C-AAAEEBEAC36E}">
      <dgm:prSet phldrT="[Text]"/>
      <dgm:spPr/>
      <dgm:t>
        <a:bodyPr/>
        <a:lstStyle/>
        <a:p>
          <a:r>
            <a:rPr lang="en-US" dirty="0"/>
            <a:t>Exploiting</a:t>
          </a:r>
        </a:p>
      </dgm:t>
    </dgm:pt>
    <dgm:pt modelId="{706480EA-3281-48AA-B7A7-158ABAF5E383}" type="parTrans" cxnId="{9C6F58FC-5A0C-4150-80ED-E9A79E6CA6CF}">
      <dgm:prSet/>
      <dgm:spPr/>
      <dgm:t>
        <a:bodyPr/>
        <a:lstStyle/>
        <a:p>
          <a:endParaRPr lang="en-US"/>
        </a:p>
      </dgm:t>
    </dgm:pt>
    <dgm:pt modelId="{0B66DE24-B1C1-4823-ACB8-AB2834F3CD58}" type="sibTrans" cxnId="{9C6F58FC-5A0C-4150-80ED-E9A79E6CA6CF}">
      <dgm:prSet/>
      <dgm:spPr/>
      <dgm:t>
        <a:bodyPr/>
        <a:lstStyle/>
        <a:p>
          <a:endParaRPr lang="en-US"/>
        </a:p>
      </dgm:t>
    </dgm:pt>
    <dgm:pt modelId="{298274D8-8DCE-4B95-9CAF-BE7A47737C85}">
      <dgm:prSet phldrT="[Text]" custT="1"/>
      <dgm:spPr/>
      <dgm: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Gaining Access</a:t>
          </a:r>
          <a:endParaRPr lang="en-US" sz="1200" i="1" kern="1200" dirty="0">
            <a:solidFill>
              <a:prstClr val="black">
                <a:hueOff val="0"/>
                <a:satOff val="0"/>
                <a:lumOff val="0"/>
                <a:alphaOff val="0"/>
              </a:prstClr>
            </a:solidFill>
            <a:latin typeface="Calibri" panose="020F0502020204030204"/>
            <a:ea typeface="+mn-ea"/>
            <a:cs typeface="+mn-cs"/>
          </a:endParaRPr>
        </a:p>
      </dgm:t>
    </dgm:pt>
    <dgm:pt modelId="{873B0601-10A9-4796-ABA7-3EE0542CE518}" type="parTrans" cxnId="{3C0AD744-5217-410F-9DA7-EBB5C06EBBFB}">
      <dgm:prSet/>
      <dgm:spPr/>
      <dgm:t>
        <a:bodyPr/>
        <a:lstStyle/>
        <a:p>
          <a:endParaRPr lang="en-US"/>
        </a:p>
      </dgm:t>
    </dgm:pt>
    <dgm:pt modelId="{FCD87428-9DDD-46FC-88AF-B1782F01926F}" type="sibTrans" cxnId="{3C0AD744-5217-410F-9DA7-EBB5C06EBBFB}">
      <dgm:prSet/>
      <dgm:spPr/>
      <dgm:t>
        <a:bodyPr/>
        <a:lstStyle/>
        <a:p>
          <a:endParaRPr lang="en-US"/>
        </a:p>
      </dgm:t>
    </dgm:pt>
    <dgm:pt modelId="{73D8F06C-3CAE-4CB2-9FA1-42167276EE71}">
      <dgm:prSet custT="1"/>
      <dgm:spPr/>
      <dgm: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Identify Vulnerabilities</a:t>
          </a:r>
          <a:endParaRPr lang="en-US" sz="1200" i="1" kern="1200" dirty="0">
            <a:solidFill>
              <a:prstClr val="black">
                <a:hueOff val="0"/>
                <a:satOff val="0"/>
                <a:lumOff val="0"/>
                <a:alphaOff val="0"/>
              </a:prstClr>
            </a:solidFill>
            <a:latin typeface="Calibri" panose="020F0502020204030204"/>
            <a:ea typeface="+mn-ea"/>
            <a:cs typeface="+mn-cs"/>
          </a:endParaRPr>
        </a:p>
      </dgm:t>
    </dgm:pt>
    <dgm:pt modelId="{8FDA4C36-294F-4702-AEAE-0B7E216B3B31}" type="parTrans" cxnId="{5FC3181E-755D-4A84-9B3D-87F61CC77032}">
      <dgm:prSet/>
      <dgm:spPr/>
      <dgm:t>
        <a:bodyPr/>
        <a:lstStyle/>
        <a:p>
          <a:endParaRPr lang="en-US"/>
        </a:p>
      </dgm:t>
    </dgm:pt>
    <dgm:pt modelId="{7ABC1EEE-C129-48D5-85C6-3CEF1F4FDA42}" type="sibTrans" cxnId="{5FC3181E-755D-4A84-9B3D-87F61CC77032}">
      <dgm:prSet/>
      <dgm:spPr/>
      <dgm:t>
        <a:bodyPr/>
        <a:lstStyle/>
        <a:p>
          <a:endParaRPr lang="en-US"/>
        </a:p>
      </dgm:t>
    </dgm:pt>
    <dgm:pt modelId="{9482D39B-66E2-4E16-8BCB-CC09A55398AE}">
      <dgm:prSet phldrT="[Text]"/>
      <dgm:spPr/>
      <dgm:t>
        <a:bodyPr/>
        <a:lstStyle/>
        <a:p>
          <a:r>
            <a:rPr lang="en-US" dirty="0"/>
            <a:t>Post-Exploitation</a:t>
          </a:r>
        </a:p>
      </dgm:t>
    </dgm:pt>
    <dgm:pt modelId="{81FCF951-577A-44FE-9A94-3F280C98D5E7}" type="parTrans" cxnId="{22F59A88-2C8B-4857-B230-0127E0359F8E}">
      <dgm:prSet/>
      <dgm:spPr/>
      <dgm:t>
        <a:bodyPr/>
        <a:lstStyle/>
        <a:p>
          <a:endParaRPr lang="en-US"/>
        </a:p>
      </dgm:t>
    </dgm:pt>
    <dgm:pt modelId="{043DAC2C-3603-41F1-9589-A4269E1EAE72}" type="sibTrans" cxnId="{22F59A88-2C8B-4857-B230-0127E0359F8E}">
      <dgm:prSet/>
      <dgm:spPr/>
      <dgm:t>
        <a:bodyPr/>
        <a:lstStyle/>
        <a:p>
          <a:endParaRPr lang="en-US"/>
        </a:p>
      </dgm:t>
    </dgm:pt>
    <dgm:pt modelId="{B37A84EA-17C4-4D18-B975-434C984BE692}">
      <dgm:prSet custT="1"/>
      <dgm:spPr/>
      <dgm: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Maintaining Connection, Covering Tracks</a:t>
          </a:r>
          <a:endParaRPr lang="en-US" sz="1200" i="1" kern="1200" dirty="0">
            <a:solidFill>
              <a:prstClr val="black">
                <a:hueOff val="0"/>
                <a:satOff val="0"/>
                <a:lumOff val="0"/>
                <a:alphaOff val="0"/>
              </a:prstClr>
            </a:solidFill>
            <a:latin typeface="Calibri" panose="020F0502020204030204"/>
            <a:ea typeface="+mn-ea"/>
            <a:cs typeface="+mn-cs"/>
          </a:endParaRPr>
        </a:p>
      </dgm:t>
    </dgm:pt>
    <dgm:pt modelId="{9B11DB73-1914-4FC5-A8AD-9CB264889453}" type="parTrans" cxnId="{C5842CD5-5300-44A4-8E0A-3ABADDB99C04}">
      <dgm:prSet/>
      <dgm:spPr/>
      <dgm:t>
        <a:bodyPr/>
        <a:lstStyle/>
        <a:p>
          <a:endParaRPr lang="en-US"/>
        </a:p>
      </dgm:t>
    </dgm:pt>
    <dgm:pt modelId="{590A836C-2CB6-4869-9BD3-65961149B28B}" type="sibTrans" cxnId="{C5842CD5-5300-44A4-8E0A-3ABADDB99C04}">
      <dgm:prSet/>
      <dgm:spPr/>
      <dgm:t>
        <a:bodyPr/>
        <a:lstStyle/>
        <a:p>
          <a:endParaRPr lang="en-US"/>
        </a:p>
      </dgm:t>
    </dgm:pt>
    <dgm:pt modelId="{F3F3FF10-5870-4B19-9F9A-3295AE982565}">
      <dgm:prSet custT="1"/>
      <dgm:spPr/>
      <dgm:t>
        <a:bodyPr/>
        <a:lstStyle/>
        <a:p>
          <a:pPr marL="0" lvl="0" indent="0" algn="ctr" defTabSz="800100">
            <a:lnSpc>
              <a:spcPct val="90000"/>
            </a:lnSpc>
            <a:spcBef>
              <a:spcPct val="0"/>
            </a:spcBef>
            <a:spcAft>
              <a:spcPct val="35000"/>
            </a:spcAft>
            <a:buNone/>
          </a:pPr>
          <a:r>
            <a:rPr lang="en-US" sz="1400" kern="1200">
              <a:solidFill>
                <a:prstClr val="white"/>
              </a:solidFill>
              <a:latin typeface="Calibri" panose="020F0502020204030204"/>
              <a:ea typeface="+mn-ea"/>
              <a:cs typeface="+mn-cs"/>
            </a:rPr>
            <a:t>Reporting</a:t>
          </a:r>
          <a:endParaRPr lang="en-US" sz="1400" kern="1200" dirty="0">
            <a:solidFill>
              <a:prstClr val="white"/>
            </a:solidFill>
            <a:latin typeface="Calibri" panose="020F0502020204030204"/>
            <a:ea typeface="+mn-ea"/>
            <a:cs typeface="+mn-cs"/>
          </a:endParaRPr>
        </a:p>
      </dgm:t>
    </dgm:pt>
    <dgm:pt modelId="{5623D6E2-8653-49C0-A273-4A87E8BD25E1}" type="parTrans" cxnId="{64B00278-0059-49CC-BA84-5F5A5835F58B}">
      <dgm:prSet/>
      <dgm:spPr/>
      <dgm:t>
        <a:bodyPr/>
        <a:lstStyle/>
        <a:p>
          <a:endParaRPr lang="en-US"/>
        </a:p>
      </dgm:t>
    </dgm:pt>
    <dgm:pt modelId="{8DD7A909-CCE5-4D93-9A62-5B5B22410D35}" type="sibTrans" cxnId="{64B00278-0059-49CC-BA84-5F5A5835F58B}">
      <dgm:prSet/>
      <dgm:spPr/>
      <dgm:t>
        <a:bodyPr/>
        <a:lstStyle/>
        <a:p>
          <a:endParaRPr lang="en-US"/>
        </a:p>
      </dgm:t>
    </dgm:pt>
    <dgm:pt modelId="{92043A3F-2B21-45D8-B680-BBFD75A45C91}">
      <dgm:prSet custT="1"/>
      <dgm:spPr/>
      <dgm: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Provide Detailed Report</a:t>
          </a:r>
          <a:endParaRPr lang="en-US" sz="1200" i="1" kern="1200" dirty="0">
            <a:solidFill>
              <a:prstClr val="black">
                <a:hueOff val="0"/>
                <a:satOff val="0"/>
                <a:lumOff val="0"/>
                <a:alphaOff val="0"/>
              </a:prstClr>
            </a:solidFill>
            <a:latin typeface="Calibri" panose="020F0502020204030204"/>
            <a:ea typeface="+mn-ea"/>
            <a:cs typeface="+mn-cs"/>
          </a:endParaRPr>
        </a:p>
      </dgm:t>
    </dgm:pt>
    <dgm:pt modelId="{05BE3122-248E-49FB-A6E7-AB685CFC1154}" type="parTrans" cxnId="{DB534C26-16EE-4AEB-82D1-69908A941E4A}">
      <dgm:prSet/>
      <dgm:spPr/>
      <dgm:t>
        <a:bodyPr/>
        <a:lstStyle/>
        <a:p>
          <a:endParaRPr lang="en-US"/>
        </a:p>
      </dgm:t>
    </dgm:pt>
    <dgm:pt modelId="{33C0EF25-28B4-4F82-ACB2-7B321B6EA783}" type="sibTrans" cxnId="{DB534C26-16EE-4AEB-82D1-69908A941E4A}">
      <dgm:prSet/>
      <dgm:spPr/>
      <dgm:t>
        <a:bodyPr/>
        <a:lstStyle/>
        <a:p>
          <a:endParaRPr lang="en-US"/>
        </a:p>
      </dgm:t>
    </dgm:pt>
    <dgm:pt modelId="{23CDAA9B-05CE-410C-8E10-301950892751}" type="pres">
      <dgm:prSet presAssocID="{AA07CB80-FB93-44BE-B26A-D144AF434248}" presName="Name0" presStyleCnt="0">
        <dgm:presLayoutVars>
          <dgm:dir/>
          <dgm:animOne val="branch"/>
          <dgm:animLvl val="lvl"/>
        </dgm:presLayoutVars>
      </dgm:prSet>
      <dgm:spPr/>
    </dgm:pt>
    <dgm:pt modelId="{4B9B2A3F-B90E-40CF-9CC9-C1A19D8EEA57}" type="pres">
      <dgm:prSet presAssocID="{540BC84A-C336-46B9-A54D-27FD6E59D20C}" presName="chaos" presStyleCnt="0"/>
      <dgm:spPr/>
    </dgm:pt>
    <dgm:pt modelId="{30316CE9-4D4F-4409-B155-0EEFA36122AF}" type="pres">
      <dgm:prSet presAssocID="{540BC84A-C336-46B9-A54D-27FD6E59D20C}" presName="parTx1" presStyleLbl="revTx" presStyleIdx="0" presStyleCnt="9"/>
      <dgm:spPr/>
    </dgm:pt>
    <dgm:pt modelId="{551BD79C-B671-4742-9DD1-7AAF86EDEE66}" type="pres">
      <dgm:prSet presAssocID="{540BC84A-C336-46B9-A54D-27FD6E59D20C}" presName="desTx1" presStyleLbl="revTx" presStyleIdx="1" presStyleCnt="9">
        <dgm:presLayoutVars>
          <dgm:bulletEnabled val="1"/>
        </dgm:presLayoutVars>
      </dgm:prSet>
      <dgm:spPr/>
    </dgm:pt>
    <dgm:pt modelId="{54FD8396-509D-4E8F-9967-EA8DE7CF2D39}" type="pres">
      <dgm:prSet presAssocID="{540BC84A-C336-46B9-A54D-27FD6E59D20C}" presName="c1" presStyleLbl="node1" presStyleIdx="0" presStyleCnt="19"/>
      <dgm:spPr/>
    </dgm:pt>
    <dgm:pt modelId="{6B7087CA-4EF7-4BB4-BEA2-0C58DDBD64D0}" type="pres">
      <dgm:prSet presAssocID="{540BC84A-C336-46B9-A54D-27FD6E59D20C}" presName="c2" presStyleLbl="node1" presStyleIdx="1" presStyleCnt="19"/>
      <dgm:spPr/>
    </dgm:pt>
    <dgm:pt modelId="{79207538-B70B-4CD8-90F1-290C5183794A}" type="pres">
      <dgm:prSet presAssocID="{540BC84A-C336-46B9-A54D-27FD6E59D20C}" presName="c3" presStyleLbl="node1" presStyleIdx="2" presStyleCnt="19"/>
      <dgm:spPr/>
    </dgm:pt>
    <dgm:pt modelId="{03D69B8B-2D30-4B8D-A8F8-D0AF7BB70687}" type="pres">
      <dgm:prSet presAssocID="{540BC84A-C336-46B9-A54D-27FD6E59D20C}" presName="c4" presStyleLbl="node1" presStyleIdx="3" presStyleCnt="19"/>
      <dgm:spPr/>
    </dgm:pt>
    <dgm:pt modelId="{4A0AC86C-92AC-42F6-AE0F-C49A3802F231}" type="pres">
      <dgm:prSet presAssocID="{540BC84A-C336-46B9-A54D-27FD6E59D20C}" presName="c5" presStyleLbl="node1" presStyleIdx="4" presStyleCnt="19"/>
      <dgm:spPr/>
    </dgm:pt>
    <dgm:pt modelId="{888D8E75-949B-464C-84E0-A9621A284088}" type="pres">
      <dgm:prSet presAssocID="{540BC84A-C336-46B9-A54D-27FD6E59D20C}" presName="c6" presStyleLbl="node1" presStyleIdx="5" presStyleCnt="19"/>
      <dgm:spPr/>
    </dgm:pt>
    <dgm:pt modelId="{9FC70AA5-5D9A-4E60-A614-D7981A574290}" type="pres">
      <dgm:prSet presAssocID="{540BC84A-C336-46B9-A54D-27FD6E59D20C}" presName="c7" presStyleLbl="node1" presStyleIdx="6" presStyleCnt="19"/>
      <dgm:spPr/>
    </dgm:pt>
    <dgm:pt modelId="{310EED4D-3C1D-4159-AC88-7852DB6D83FD}" type="pres">
      <dgm:prSet presAssocID="{540BC84A-C336-46B9-A54D-27FD6E59D20C}" presName="c8" presStyleLbl="node1" presStyleIdx="7" presStyleCnt="19"/>
      <dgm:spPr/>
    </dgm:pt>
    <dgm:pt modelId="{F51044B9-9CCC-4041-A4AF-DBFDDBA14FC5}" type="pres">
      <dgm:prSet presAssocID="{540BC84A-C336-46B9-A54D-27FD6E59D20C}" presName="c9" presStyleLbl="node1" presStyleIdx="8" presStyleCnt="19"/>
      <dgm:spPr/>
    </dgm:pt>
    <dgm:pt modelId="{EBD24E89-EB88-48BE-99EF-A80A8BC4BFA8}" type="pres">
      <dgm:prSet presAssocID="{540BC84A-C336-46B9-A54D-27FD6E59D20C}" presName="c10" presStyleLbl="node1" presStyleIdx="9" presStyleCnt="19"/>
      <dgm:spPr/>
    </dgm:pt>
    <dgm:pt modelId="{69E633CF-BB3F-4267-BEB6-663932589F8C}" type="pres">
      <dgm:prSet presAssocID="{540BC84A-C336-46B9-A54D-27FD6E59D20C}" presName="c11" presStyleLbl="node1" presStyleIdx="10" presStyleCnt="19"/>
      <dgm:spPr/>
    </dgm:pt>
    <dgm:pt modelId="{8DDE24F3-B4F5-4D4B-A16E-A1956C092122}" type="pres">
      <dgm:prSet presAssocID="{540BC84A-C336-46B9-A54D-27FD6E59D20C}" presName="c12" presStyleLbl="node1" presStyleIdx="11" presStyleCnt="19"/>
      <dgm:spPr/>
    </dgm:pt>
    <dgm:pt modelId="{5748E1BD-48F9-4096-A527-FC0AAD7B3DB6}" type="pres">
      <dgm:prSet presAssocID="{540BC84A-C336-46B9-A54D-27FD6E59D20C}" presName="c13" presStyleLbl="node1" presStyleIdx="12" presStyleCnt="19"/>
      <dgm:spPr/>
    </dgm:pt>
    <dgm:pt modelId="{D60E18F4-D230-4E7C-A838-D81689801F9B}" type="pres">
      <dgm:prSet presAssocID="{540BC84A-C336-46B9-A54D-27FD6E59D20C}" presName="c14" presStyleLbl="node1" presStyleIdx="13" presStyleCnt="19"/>
      <dgm:spPr/>
    </dgm:pt>
    <dgm:pt modelId="{78ED6199-3F83-449B-B93D-8D72DA32C624}" type="pres">
      <dgm:prSet presAssocID="{540BC84A-C336-46B9-A54D-27FD6E59D20C}" presName="c15" presStyleLbl="node1" presStyleIdx="14" presStyleCnt="19"/>
      <dgm:spPr/>
    </dgm:pt>
    <dgm:pt modelId="{83206F5C-8746-4C86-995C-C164C1E4548E}" type="pres">
      <dgm:prSet presAssocID="{540BC84A-C336-46B9-A54D-27FD6E59D20C}" presName="c16" presStyleLbl="node1" presStyleIdx="15" presStyleCnt="19"/>
      <dgm:spPr/>
    </dgm:pt>
    <dgm:pt modelId="{DB5E1196-95A9-44B8-B50D-F7372ADAE98A}" type="pres">
      <dgm:prSet presAssocID="{540BC84A-C336-46B9-A54D-27FD6E59D20C}" presName="c17" presStyleLbl="node1" presStyleIdx="16" presStyleCnt="19"/>
      <dgm:spPr/>
    </dgm:pt>
    <dgm:pt modelId="{A3BDF717-99B7-46BA-8D10-9C2EEEA8104F}" type="pres">
      <dgm:prSet presAssocID="{540BC84A-C336-46B9-A54D-27FD6E59D20C}" presName="c18" presStyleLbl="node1" presStyleIdx="17" presStyleCnt="19"/>
      <dgm:spPr/>
    </dgm:pt>
    <dgm:pt modelId="{B0AA0640-9725-44B2-8F80-0A85A0B5A517}" type="pres">
      <dgm:prSet presAssocID="{EB904619-A8B3-46BF-A946-2719761E8D8A}" presName="chevronComposite1" presStyleCnt="0"/>
      <dgm:spPr/>
    </dgm:pt>
    <dgm:pt modelId="{8BF79538-1F35-4920-9CAB-2E16EC2FA4B8}" type="pres">
      <dgm:prSet presAssocID="{EB904619-A8B3-46BF-A946-2719761E8D8A}" presName="chevron1" presStyleLbl="sibTrans2D1" presStyleIdx="0" presStyleCnt="4"/>
      <dgm:spPr/>
    </dgm:pt>
    <dgm:pt modelId="{0C58AE0F-15F5-4D88-96C5-9B17F2A08BDC}" type="pres">
      <dgm:prSet presAssocID="{EB904619-A8B3-46BF-A946-2719761E8D8A}" presName="spChevron1" presStyleCnt="0"/>
      <dgm:spPr/>
    </dgm:pt>
    <dgm:pt modelId="{AAF6CC8F-2F2E-4137-BA1E-23484EBFA47C}" type="pres">
      <dgm:prSet presAssocID="{1880E001-956B-4E98-8F94-B8AF3CBC2B6A}" presName="middle" presStyleCnt="0"/>
      <dgm:spPr/>
    </dgm:pt>
    <dgm:pt modelId="{E5427D3F-23BF-4E54-97F4-E690BE8C66FF}" type="pres">
      <dgm:prSet presAssocID="{1880E001-956B-4E98-8F94-B8AF3CBC2B6A}" presName="parTxMid" presStyleLbl="revTx" presStyleIdx="2" presStyleCnt="9"/>
      <dgm:spPr/>
    </dgm:pt>
    <dgm:pt modelId="{CA243EF5-CFF0-45AD-943D-CD2251F56322}" type="pres">
      <dgm:prSet presAssocID="{1880E001-956B-4E98-8F94-B8AF3CBC2B6A}" presName="desTxMid" presStyleLbl="revTx" presStyleIdx="3" presStyleCnt="9">
        <dgm:presLayoutVars>
          <dgm:bulletEnabled val="1"/>
        </dgm:presLayoutVars>
      </dgm:prSet>
      <dgm:spPr/>
    </dgm:pt>
    <dgm:pt modelId="{2693E358-B22F-42B6-AE18-58A7DF00C3C5}" type="pres">
      <dgm:prSet presAssocID="{1880E001-956B-4E98-8F94-B8AF3CBC2B6A}" presName="spMid" presStyleCnt="0"/>
      <dgm:spPr/>
    </dgm:pt>
    <dgm:pt modelId="{447C53E9-10AF-4D04-8054-D7162F2299F2}" type="pres">
      <dgm:prSet presAssocID="{E6C64734-D4AD-4D1E-AA25-425E9007D030}" presName="chevronComposite1" presStyleCnt="0"/>
      <dgm:spPr/>
    </dgm:pt>
    <dgm:pt modelId="{4F46B925-8FAF-4F96-B94E-02BC8380363A}" type="pres">
      <dgm:prSet presAssocID="{E6C64734-D4AD-4D1E-AA25-425E9007D030}" presName="chevron1" presStyleLbl="sibTrans2D1" presStyleIdx="1" presStyleCnt="4"/>
      <dgm:spPr/>
    </dgm:pt>
    <dgm:pt modelId="{AEDD12F6-2578-4A03-ABF2-432F76884E10}" type="pres">
      <dgm:prSet presAssocID="{E6C64734-D4AD-4D1E-AA25-425E9007D030}" presName="spChevron1" presStyleCnt="0"/>
      <dgm:spPr/>
    </dgm:pt>
    <dgm:pt modelId="{41D0CB29-799C-4FEF-B721-57484E434720}" type="pres">
      <dgm:prSet presAssocID="{24B35508-EF9E-49B8-889C-AAAEEBEAC36E}" presName="middle" presStyleCnt="0"/>
      <dgm:spPr/>
    </dgm:pt>
    <dgm:pt modelId="{1EE8BF02-8718-49F2-9527-68033885BF2F}" type="pres">
      <dgm:prSet presAssocID="{24B35508-EF9E-49B8-889C-AAAEEBEAC36E}" presName="parTxMid" presStyleLbl="revTx" presStyleIdx="4" presStyleCnt="9"/>
      <dgm:spPr/>
    </dgm:pt>
    <dgm:pt modelId="{7437D6F7-55E8-42D2-9CF3-20480455163F}" type="pres">
      <dgm:prSet presAssocID="{24B35508-EF9E-49B8-889C-AAAEEBEAC36E}" presName="desTxMid" presStyleLbl="revTx" presStyleIdx="5" presStyleCnt="9">
        <dgm:presLayoutVars>
          <dgm:bulletEnabled val="1"/>
        </dgm:presLayoutVars>
      </dgm:prSet>
      <dgm:spPr/>
    </dgm:pt>
    <dgm:pt modelId="{FAAC34B0-F023-4424-87E3-1AD24494372C}" type="pres">
      <dgm:prSet presAssocID="{24B35508-EF9E-49B8-889C-AAAEEBEAC36E}" presName="spMid" presStyleCnt="0"/>
      <dgm:spPr/>
    </dgm:pt>
    <dgm:pt modelId="{6D025D21-F7EE-497F-814F-ED9371015655}" type="pres">
      <dgm:prSet presAssocID="{0B66DE24-B1C1-4823-ACB8-AB2834F3CD58}" presName="chevronComposite1" presStyleCnt="0"/>
      <dgm:spPr/>
    </dgm:pt>
    <dgm:pt modelId="{44BC0D7B-27C2-4A3B-9516-31F886FDFF5E}" type="pres">
      <dgm:prSet presAssocID="{0B66DE24-B1C1-4823-ACB8-AB2834F3CD58}" presName="chevron1" presStyleLbl="sibTrans2D1" presStyleIdx="2" presStyleCnt="4"/>
      <dgm:spPr/>
    </dgm:pt>
    <dgm:pt modelId="{FFB1AA8D-2188-4B57-99F8-3ED40753F49C}" type="pres">
      <dgm:prSet presAssocID="{0B66DE24-B1C1-4823-ACB8-AB2834F3CD58}" presName="spChevron1" presStyleCnt="0"/>
      <dgm:spPr/>
    </dgm:pt>
    <dgm:pt modelId="{B77030D2-42A7-47F7-AC27-04068158D3DF}" type="pres">
      <dgm:prSet presAssocID="{9482D39B-66E2-4E16-8BCB-CC09A55398AE}" presName="middle" presStyleCnt="0"/>
      <dgm:spPr/>
    </dgm:pt>
    <dgm:pt modelId="{0945D331-0FDC-47F9-A251-DDC21D5B9E76}" type="pres">
      <dgm:prSet presAssocID="{9482D39B-66E2-4E16-8BCB-CC09A55398AE}" presName="parTxMid" presStyleLbl="revTx" presStyleIdx="6" presStyleCnt="9"/>
      <dgm:spPr/>
    </dgm:pt>
    <dgm:pt modelId="{673FA9AF-4105-495C-89A6-9650B80EF7BE}" type="pres">
      <dgm:prSet presAssocID="{9482D39B-66E2-4E16-8BCB-CC09A55398AE}" presName="desTxMid" presStyleLbl="revTx" presStyleIdx="7" presStyleCnt="9">
        <dgm:presLayoutVars>
          <dgm:bulletEnabled val="1"/>
        </dgm:presLayoutVars>
      </dgm:prSet>
      <dgm:spPr/>
    </dgm:pt>
    <dgm:pt modelId="{F121B790-D80B-4063-8BA7-58492D9CC790}" type="pres">
      <dgm:prSet presAssocID="{9482D39B-66E2-4E16-8BCB-CC09A55398AE}" presName="spMid" presStyleCnt="0"/>
      <dgm:spPr/>
    </dgm:pt>
    <dgm:pt modelId="{2D495BFB-C7D8-41FA-AC38-EDC3B019FA97}" type="pres">
      <dgm:prSet presAssocID="{043DAC2C-3603-41F1-9589-A4269E1EAE72}" presName="chevronComposite1" presStyleCnt="0"/>
      <dgm:spPr/>
    </dgm:pt>
    <dgm:pt modelId="{6AB1110D-D1D5-461E-998C-3913E85F647A}" type="pres">
      <dgm:prSet presAssocID="{043DAC2C-3603-41F1-9589-A4269E1EAE72}" presName="chevron1" presStyleLbl="sibTrans2D1" presStyleIdx="3" presStyleCnt="4"/>
      <dgm:spPr/>
    </dgm:pt>
    <dgm:pt modelId="{BFCF271C-982F-4770-AA82-2FD622D8654B}" type="pres">
      <dgm:prSet presAssocID="{043DAC2C-3603-41F1-9589-A4269E1EAE72}" presName="spChevron1" presStyleCnt="0"/>
      <dgm:spPr/>
    </dgm:pt>
    <dgm:pt modelId="{4585F15B-6801-421C-BF5B-1D07C0AC0B55}" type="pres">
      <dgm:prSet presAssocID="{F3F3FF10-5870-4B19-9F9A-3295AE982565}" presName="last" presStyleCnt="0"/>
      <dgm:spPr/>
    </dgm:pt>
    <dgm:pt modelId="{99F6DB03-39AE-4380-AD98-29E7E8806D51}" type="pres">
      <dgm:prSet presAssocID="{F3F3FF10-5870-4B19-9F9A-3295AE982565}" presName="circleTx" presStyleLbl="node1" presStyleIdx="18" presStyleCnt="19"/>
      <dgm:spPr/>
    </dgm:pt>
    <dgm:pt modelId="{4FF94849-D377-46DC-ACC0-56166606C683}" type="pres">
      <dgm:prSet presAssocID="{F3F3FF10-5870-4B19-9F9A-3295AE982565}" presName="desTxN" presStyleLbl="revTx" presStyleIdx="8" presStyleCnt="9">
        <dgm:presLayoutVars>
          <dgm:bulletEnabled val="1"/>
        </dgm:presLayoutVars>
      </dgm:prSet>
      <dgm:spPr/>
    </dgm:pt>
    <dgm:pt modelId="{28E16A60-03A4-437C-B2CB-0552F015C2D1}" type="pres">
      <dgm:prSet presAssocID="{F3F3FF10-5870-4B19-9F9A-3295AE982565}" presName="spN" presStyleCnt="0"/>
      <dgm:spPr/>
    </dgm:pt>
  </dgm:ptLst>
  <dgm:cxnLst>
    <dgm:cxn modelId="{80673805-96D9-4247-8DB7-C85ADF8E6FE7}" srcId="{540BC84A-C336-46B9-A54D-27FD6E59D20C}" destId="{A5AB56E6-CAEC-4205-B4A4-28A6106F2744}" srcOrd="0" destOrd="0" parTransId="{35D4D374-583A-4604-9884-47B0666BBE6B}" sibTransId="{95FE7E07-4112-4FC4-BFC4-2C6113194F15}"/>
    <dgm:cxn modelId="{CB0E8D06-0535-40D9-B30C-952941082A8F}" type="presOf" srcId="{92043A3F-2B21-45D8-B680-BBFD75A45C91}" destId="{4FF94849-D377-46DC-ACC0-56166606C683}" srcOrd="0" destOrd="0" presId="urn:microsoft.com/office/officeart/2009/3/layout/RandomtoResultProcess"/>
    <dgm:cxn modelId="{5FC3181E-755D-4A84-9B3D-87F61CC77032}" srcId="{1880E001-956B-4E98-8F94-B8AF3CBC2B6A}" destId="{73D8F06C-3CAE-4CB2-9FA1-42167276EE71}" srcOrd="0" destOrd="0" parTransId="{8FDA4C36-294F-4702-AEAE-0B7E216B3B31}" sibTransId="{7ABC1EEE-C129-48D5-85C6-3CEF1F4FDA42}"/>
    <dgm:cxn modelId="{DB534C26-16EE-4AEB-82D1-69908A941E4A}" srcId="{F3F3FF10-5870-4B19-9F9A-3295AE982565}" destId="{92043A3F-2B21-45D8-B680-BBFD75A45C91}" srcOrd="0" destOrd="0" parTransId="{05BE3122-248E-49FB-A6E7-AB685CFC1154}" sibTransId="{33C0EF25-28B4-4F82-ACB2-7B321B6EA783}"/>
    <dgm:cxn modelId="{6E6F462C-DC82-4627-A55C-83C837917234}" type="presOf" srcId="{AA07CB80-FB93-44BE-B26A-D144AF434248}" destId="{23CDAA9B-05CE-410C-8E10-301950892751}" srcOrd="0" destOrd="0" presId="urn:microsoft.com/office/officeart/2009/3/layout/RandomtoResultProcess"/>
    <dgm:cxn modelId="{7058BC39-EE63-4630-B536-454A021FB9A7}" type="presOf" srcId="{A5AB56E6-CAEC-4205-B4A4-28A6106F2744}" destId="{551BD79C-B671-4742-9DD1-7AAF86EDEE66}" srcOrd="0" destOrd="0" presId="urn:microsoft.com/office/officeart/2009/3/layout/RandomtoResultProcess"/>
    <dgm:cxn modelId="{5D31C85C-CD1F-4158-8BD9-C5F07DDC27C9}" type="presOf" srcId="{1880E001-956B-4E98-8F94-B8AF3CBC2B6A}" destId="{E5427D3F-23BF-4E54-97F4-E690BE8C66FF}" srcOrd="0" destOrd="0" presId="urn:microsoft.com/office/officeart/2009/3/layout/RandomtoResultProcess"/>
    <dgm:cxn modelId="{3C0AD744-5217-410F-9DA7-EBB5C06EBBFB}" srcId="{24B35508-EF9E-49B8-889C-AAAEEBEAC36E}" destId="{298274D8-8DCE-4B95-9CAF-BE7A47737C85}" srcOrd="0" destOrd="0" parTransId="{873B0601-10A9-4796-ABA7-3EE0542CE518}" sibTransId="{FCD87428-9DDD-46FC-88AF-B1782F01926F}"/>
    <dgm:cxn modelId="{64B00278-0059-49CC-BA84-5F5A5835F58B}" srcId="{AA07CB80-FB93-44BE-B26A-D144AF434248}" destId="{F3F3FF10-5870-4B19-9F9A-3295AE982565}" srcOrd="4" destOrd="0" parTransId="{5623D6E2-8653-49C0-A273-4A87E8BD25E1}" sibTransId="{8DD7A909-CCE5-4D93-9A62-5B5B22410D35}"/>
    <dgm:cxn modelId="{FF3CC587-026A-4371-837E-FB88E5644CE5}" type="presOf" srcId="{9482D39B-66E2-4E16-8BCB-CC09A55398AE}" destId="{0945D331-0FDC-47F9-A251-DDC21D5B9E76}" srcOrd="0" destOrd="0" presId="urn:microsoft.com/office/officeart/2009/3/layout/RandomtoResultProcess"/>
    <dgm:cxn modelId="{22F59A88-2C8B-4857-B230-0127E0359F8E}" srcId="{AA07CB80-FB93-44BE-B26A-D144AF434248}" destId="{9482D39B-66E2-4E16-8BCB-CC09A55398AE}" srcOrd="3" destOrd="0" parTransId="{81FCF951-577A-44FE-9A94-3F280C98D5E7}" sibTransId="{043DAC2C-3603-41F1-9589-A4269E1EAE72}"/>
    <dgm:cxn modelId="{3CA558AA-DE69-4AC5-B567-0BE0FD124767}" type="presOf" srcId="{73D8F06C-3CAE-4CB2-9FA1-42167276EE71}" destId="{CA243EF5-CFF0-45AD-943D-CD2251F56322}" srcOrd="0" destOrd="0" presId="urn:microsoft.com/office/officeart/2009/3/layout/RandomtoResultProcess"/>
    <dgm:cxn modelId="{EE419AB0-EB0E-449D-AEEC-8F313A59A819}" type="presOf" srcId="{540BC84A-C336-46B9-A54D-27FD6E59D20C}" destId="{30316CE9-4D4F-4409-B155-0EEFA36122AF}" srcOrd="0" destOrd="0" presId="urn:microsoft.com/office/officeart/2009/3/layout/RandomtoResultProcess"/>
    <dgm:cxn modelId="{B4B02DB4-83F9-46C5-8578-274DE8763F3E}" type="presOf" srcId="{F3F3FF10-5870-4B19-9F9A-3295AE982565}" destId="{99F6DB03-39AE-4380-AD98-29E7E8806D51}" srcOrd="0" destOrd="0" presId="urn:microsoft.com/office/officeart/2009/3/layout/RandomtoResultProcess"/>
    <dgm:cxn modelId="{F66B4FC7-3843-4D45-AC5A-FA0AD30BC5DE}" type="presOf" srcId="{298274D8-8DCE-4B95-9CAF-BE7A47737C85}" destId="{7437D6F7-55E8-42D2-9CF3-20480455163F}" srcOrd="0" destOrd="0" presId="urn:microsoft.com/office/officeart/2009/3/layout/RandomtoResultProcess"/>
    <dgm:cxn modelId="{9AF94ECE-435C-41A3-91D2-2C3AF798E1C2}" type="presOf" srcId="{24B35508-EF9E-49B8-889C-AAAEEBEAC36E}" destId="{1EE8BF02-8718-49F2-9527-68033885BF2F}" srcOrd="0" destOrd="0" presId="urn:microsoft.com/office/officeart/2009/3/layout/RandomtoResultProcess"/>
    <dgm:cxn modelId="{C5842CD5-5300-44A4-8E0A-3ABADDB99C04}" srcId="{9482D39B-66E2-4E16-8BCB-CC09A55398AE}" destId="{B37A84EA-17C4-4D18-B975-434C984BE692}" srcOrd="0" destOrd="0" parTransId="{9B11DB73-1914-4FC5-A8AD-9CB264889453}" sibTransId="{590A836C-2CB6-4869-9BD3-65961149B28B}"/>
    <dgm:cxn modelId="{BDBE1AD9-5DF9-4AD9-B876-D9AD5EF7483F}" srcId="{AA07CB80-FB93-44BE-B26A-D144AF434248}" destId="{540BC84A-C336-46B9-A54D-27FD6E59D20C}" srcOrd="0" destOrd="0" parTransId="{A2AB3E48-1991-4B29-8DDC-7BD9BB6408B3}" sibTransId="{EB904619-A8B3-46BF-A946-2719761E8D8A}"/>
    <dgm:cxn modelId="{8236A8DB-A12D-4509-AFAC-7FF2BF1268AD}" type="presOf" srcId="{B37A84EA-17C4-4D18-B975-434C984BE692}" destId="{673FA9AF-4105-495C-89A6-9650B80EF7BE}" srcOrd="0" destOrd="0" presId="urn:microsoft.com/office/officeart/2009/3/layout/RandomtoResultProcess"/>
    <dgm:cxn modelId="{4CA2E8F6-67AB-46C0-88C6-90B7BDF26DFC}" srcId="{AA07CB80-FB93-44BE-B26A-D144AF434248}" destId="{1880E001-956B-4E98-8F94-B8AF3CBC2B6A}" srcOrd="1" destOrd="0" parTransId="{A8090EFC-58A2-4599-9579-07A5845C355F}" sibTransId="{E6C64734-D4AD-4D1E-AA25-425E9007D030}"/>
    <dgm:cxn modelId="{9C6F58FC-5A0C-4150-80ED-E9A79E6CA6CF}" srcId="{AA07CB80-FB93-44BE-B26A-D144AF434248}" destId="{24B35508-EF9E-49B8-889C-AAAEEBEAC36E}" srcOrd="2" destOrd="0" parTransId="{706480EA-3281-48AA-B7A7-158ABAF5E383}" sibTransId="{0B66DE24-B1C1-4823-ACB8-AB2834F3CD58}"/>
    <dgm:cxn modelId="{00648739-9682-4849-B095-E9FE004C532E}" type="presParOf" srcId="{23CDAA9B-05CE-410C-8E10-301950892751}" destId="{4B9B2A3F-B90E-40CF-9CC9-C1A19D8EEA57}" srcOrd="0" destOrd="0" presId="urn:microsoft.com/office/officeart/2009/3/layout/RandomtoResultProcess"/>
    <dgm:cxn modelId="{E74E1230-9B8F-4760-9F60-356ACAC42E15}" type="presParOf" srcId="{4B9B2A3F-B90E-40CF-9CC9-C1A19D8EEA57}" destId="{30316CE9-4D4F-4409-B155-0EEFA36122AF}" srcOrd="0" destOrd="0" presId="urn:microsoft.com/office/officeart/2009/3/layout/RandomtoResultProcess"/>
    <dgm:cxn modelId="{2D66312B-FEC9-4A26-BEB5-9A932FF8610B}" type="presParOf" srcId="{4B9B2A3F-B90E-40CF-9CC9-C1A19D8EEA57}" destId="{551BD79C-B671-4742-9DD1-7AAF86EDEE66}" srcOrd="1" destOrd="0" presId="urn:microsoft.com/office/officeart/2009/3/layout/RandomtoResultProcess"/>
    <dgm:cxn modelId="{DECCDC0C-8387-4DA2-85BB-F972112D3A61}" type="presParOf" srcId="{4B9B2A3F-B90E-40CF-9CC9-C1A19D8EEA57}" destId="{54FD8396-509D-4E8F-9967-EA8DE7CF2D39}" srcOrd="2" destOrd="0" presId="urn:microsoft.com/office/officeart/2009/3/layout/RandomtoResultProcess"/>
    <dgm:cxn modelId="{D0262CD0-E3E5-4155-A0BE-AFCC81BBBBC2}" type="presParOf" srcId="{4B9B2A3F-B90E-40CF-9CC9-C1A19D8EEA57}" destId="{6B7087CA-4EF7-4BB4-BEA2-0C58DDBD64D0}" srcOrd="3" destOrd="0" presId="urn:microsoft.com/office/officeart/2009/3/layout/RandomtoResultProcess"/>
    <dgm:cxn modelId="{ABE2F9C0-7991-4CF5-91DF-B5A118BB8C5B}" type="presParOf" srcId="{4B9B2A3F-B90E-40CF-9CC9-C1A19D8EEA57}" destId="{79207538-B70B-4CD8-90F1-290C5183794A}" srcOrd="4" destOrd="0" presId="urn:microsoft.com/office/officeart/2009/3/layout/RandomtoResultProcess"/>
    <dgm:cxn modelId="{AF19DDE1-8F9B-4191-875B-4EC4CFD34F7B}" type="presParOf" srcId="{4B9B2A3F-B90E-40CF-9CC9-C1A19D8EEA57}" destId="{03D69B8B-2D30-4B8D-A8F8-D0AF7BB70687}" srcOrd="5" destOrd="0" presId="urn:microsoft.com/office/officeart/2009/3/layout/RandomtoResultProcess"/>
    <dgm:cxn modelId="{5DE02A8D-9905-49D5-9AD6-76CDDA6865FB}" type="presParOf" srcId="{4B9B2A3F-B90E-40CF-9CC9-C1A19D8EEA57}" destId="{4A0AC86C-92AC-42F6-AE0F-C49A3802F231}" srcOrd="6" destOrd="0" presId="urn:microsoft.com/office/officeart/2009/3/layout/RandomtoResultProcess"/>
    <dgm:cxn modelId="{24D9F3C8-C249-4FC4-AEBD-50B620363E17}" type="presParOf" srcId="{4B9B2A3F-B90E-40CF-9CC9-C1A19D8EEA57}" destId="{888D8E75-949B-464C-84E0-A9621A284088}" srcOrd="7" destOrd="0" presId="urn:microsoft.com/office/officeart/2009/3/layout/RandomtoResultProcess"/>
    <dgm:cxn modelId="{7CB94BF7-2053-45A9-97FA-039EAAD29CB9}" type="presParOf" srcId="{4B9B2A3F-B90E-40CF-9CC9-C1A19D8EEA57}" destId="{9FC70AA5-5D9A-4E60-A614-D7981A574290}" srcOrd="8" destOrd="0" presId="urn:microsoft.com/office/officeart/2009/3/layout/RandomtoResultProcess"/>
    <dgm:cxn modelId="{5DE56289-CDDA-48A9-8DEF-88C7903DDF3C}" type="presParOf" srcId="{4B9B2A3F-B90E-40CF-9CC9-C1A19D8EEA57}" destId="{310EED4D-3C1D-4159-AC88-7852DB6D83FD}" srcOrd="9" destOrd="0" presId="urn:microsoft.com/office/officeart/2009/3/layout/RandomtoResultProcess"/>
    <dgm:cxn modelId="{F5CF4E8B-4FE1-4468-B971-F5534AF356E8}" type="presParOf" srcId="{4B9B2A3F-B90E-40CF-9CC9-C1A19D8EEA57}" destId="{F51044B9-9CCC-4041-A4AF-DBFDDBA14FC5}" srcOrd="10" destOrd="0" presId="urn:microsoft.com/office/officeart/2009/3/layout/RandomtoResultProcess"/>
    <dgm:cxn modelId="{94146177-E03D-4F1D-A92D-E4AC8F91C683}" type="presParOf" srcId="{4B9B2A3F-B90E-40CF-9CC9-C1A19D8EEA57}" destId="{EBD24E89-EB88-48BE-99EF-A80A8BC4BFA8}" srcOrd="11" destOrd="0" presId="urn:microsoft.com/office/officeart/2009/3/layout/RandomtoResultProcess"/>
    <dgm:cxn modelId="{AEB4386E-2B7D-4662-BC14-3DC2B75FB770}" type="presParOf" srcId="{4B9B2A3F-B90E-40CF-9CC9-C1A19D8EEA57}" destId="{69E633CF-BB3F-4267-BEB6-663932589F8C}" srcOrd="12" destOrd="0" presId="urn:microsoft.com/office/officeart/2009/3/layout/RandomtoResultProcess"/>
    <dgm:cxn modelId="{1790EF7C-68B3-4B5E-84D0-476C6E1609CE}" type="presParOf" srcId="{4B9B2A3F-B90E-40CF-9CC9-C1A19D8EEA57}" destId="{8DDE24F3-B4F5-4D4B-A16E-A1956C092122}" srcOrd="13" destOrd="0" presId="urn:microsoft.com/office/officeart/2009/3/layout/RandomtoResultProcess"/>
    <dgm:cxn modelId="{6A3204F7-2EBB-42C6-9F0A-96E7CA0995D9}" type="presParOf" srcId="{4B9B2A3F-B90E-40CF-9CC9-C1A19D8EEA57}" destId="{5748E1BD-48F9-4096-A527-FC0AAD7B3DB6}" srcOrd="14" destOrd="0" presId="urn:microsoft.com/office/officeart/2009/3/layout/RandomtoResultProcess"/>
    <dgm:cxn modelId="{93BDEBE0-CA66-4504-B61F-BE4F29254FE5}" type="presParOf" srcId="{4B9B2A3F-B90E-40CF-9CC9-C1A19D8EEA57}" destId="{D60E18F4-D230-4E7C-A838-D81689801F9B}" srcOrd="15" destOrd="0" presId="urn:microsoft.com/office/officeart/2009/3/layout/RandomtoResultProcess"/>
    <dgm:cxn modelId="{5667BD69-90FB-4BC7-A93C-668AFE789E14}" type="presParOf" srcId="{4B9B2A3F-B90E-40CF-9CC9-C1A19D8EEA57}" destId="{78ED6199-3F83-449B-B93D-8D72DA32C624}" srcOrd="16" destOrd="0" presId="urn:microsoft.com/office/officeart/2009/3/layout/RandomtoResultProcess"/>
    <dgm:cxn modelId="{A5F0CF9A-04AF-4771-B031-09019B22F90D}" type="presParOf" srcId="{4B9B2A3F-B90E-40CF-9CC9-C1A19D8EEA57}" destId="{83206F5C-8746-4C86-995C-C164C1E4548E}" srcOrd="17" destOrd="0" presId="urn:microsoft.com/office/officeart/2009/3/layout/RandomtoResultProcess"/>
    <dgm:cxn modelId="{DFAA5252-B2DD-450C-A7D7-D77C01D4A650}" type="presParOf" srcId="{4B9B2A3F-B90E-40CF-9CC9-C1A19D8EEA57}" destId="{DB5E1196-95A9-44B8-B50D-F7372ADAE98A}" srcOrd="18" destOrd="0" presId="urn:microsoft.com/office/officeart/2009/3/layout/RandomtoResultProcess"/>
    <dgm:cxn modelId="{26B07484-F2F6-4AA1-B4DF-C9BD6206C5FF}" type="presParOf" srcId="{4B9B2A3F-B90E-40CF-9CC9-C1A19D8EEA57}" destId="{A3BDF717-99B7-46BA-8D10-9C2EEEA8104F}" srcOrd="19" destOrd="0" presId="urn:microsoft.com/office/officeart/2009/3/layout/RandomtoResultProcess"/>
    <dgm:cxn modelId="{6224698A-85BA-410C-9E04-F28990CC2F53}" type="presParOf" srcId="{23CDAA9B-05CE-410C-8E10-301950892751}" destId="{B0AA0640-9725-44B2-8F80-0A85A0B5A517}" srcOrd="1" destOrd="0" presId="urn:microsoft.com/office/officeart/2009/3/layout/RandomtoResultProcess"/>
    <dgm:cxn modelId="{00B31C67-269D-4B13-A1FB-BA964263B203}" type="presParOf" srcId="{B0AA0640-9725-44B2-8F80-0A85A0B5A517}" destId="{8BF79538-1F35-4920-9CAB-2E16EC2FA4B8}" srcOrd="0" destOrd="0" presId="urn:microsoft.com/office/officeart/2009/3/layout/RandomtoResultProcess"/>
    <dgm:cxn modelId="{36E11E54-ADF3-4FBC-8406-17FF2D8892CC}" type="presParOf" srcId="{B0AA0640-9725-44B2-8F80-0A85A0B5A517}" destId="{0C58AE0F-15F5-4D88-96C5-9B17F2A08BDC}" srcOrd="1" destOrd="0" presId="urn:microsoft.com/office/officeart/2009/3/layout/RandomtoResultProcess"/>
    <dgm:cxn modelId="{49109369-9191-4D79-8C35-44E0321BDFC1}" type="presParOf" srcId="{23CDAA9B-05CE-410C-8E10-301950892751}" destId="{AAF6CC8F-2F2E-4137-BA1E-23484EBFA47C}" srcOrd="2" destOrd="0" presId="urn:microsoft.com/office/officeart/2009/3/layout/RandomtoResultProcess"/>
    <dgm:cxn modelId="{39BF5765-1C61-4B79-9DFF-2FFE252A8E99}" type="presParOf" srcId="{AAF6CC8F-2F2E-4137-BA1E-23484EBFA47C}" destId="{E5427D3F-23BF-4E54-97F4-E690BE8C66FF}" srcOrd="0" destOrd="0" presId="urn:microsoft.com/office/officeart/2009/3/layout/RandomtoResultProcess"/>
    <dgm:cxn modelId="{C9BEA13A-D00D-4D94-833B-96D7409439A9}" type="presParOf" srcId="{AAF6CC8F-2F2E-4137-BA1E-23484EBFA47C}" destId="{CA243EF5-CFF0-45AD-943D-CD2251F56322}" srcOrd="1" destOrd="0" presId="urn:microsoft.com/office/officeart/2009/3/layout/RandomtoResultProcess"/>
    <dgm:cxn modelId="{81A879B5-4594-4AB3-BEF2-F539B7612531}" type="presParOf" srcId="{AAF6CC8F-2F2E-4137-BA1E-23484EBFA47C}" destId="{2693E358-B22F-42B6-AE18-58A7DF00C3C5}" srcOrd="2" destOrd="0" presId="urn:microsoft.com/office/officeart/2009/3/layout/RandomtoResultProcess"/>
    <dgm:cxn modelId="{8278B460-0B24-4E30-91B5-7899387EC0EF}" type="presParOf" srcId="{23CDAA9B-05CE-410C-8E10-301950892751}" destId="{447C53E9-10AF-4D04-8054-D7162F2299F2}" srcOrd="3" destOrd="0" presId="urn:microsoft.com/office/officeart/2009/3/layout/RandomtoResultProcess"/>
    <dgm:cxn modelId="{EA71C2CF-6E44-4B2A-89E6-40888EA2A1DE}" type="presParOf" srcId="{447C53E9-10AF-4D04-8054-D7162F2299F2}" destId="{4F46B925-8FAF-4F96-B94E-02BC8380363A}" srcOrd="0" destOrd="0" presId="urn:microsoft.com/office/officeart/2009/3/layout/RandomtoResultProcess"/>
    <dgm:cxn modelId="{9DB484E0-9F84-4227-8AEB-5B821E3F6A0F}" type="presParOf" srcId="{447C53E9-10AF-4D04-8054-D7162F2299F2}" destId="{AEDD12F6-2578-4A03-ABF2-432F76884E10}" srcOrd="1" destOrd="0" presId="urn:microsoft.com/office/officeart/2009/3/layout/RandomtoResultProcess"/>
    <dgm:cxn modelId="{F6C85DC5-99E3-44B1-82E2-F117DAD1AD53}" type="presParOf" srcId="{23CDAA9B-05CE-410C-8E10-301950892751}" destId="{41D0CB29-799C-4FEF-B721-57484E434720}" srcOrd="4" destOrd="0" presId="urn:microsoft.com/office/officeart/2009/3/layout/RandomtoResultProcess"/>
    <dgm:cxn modelId="{BB745204-9D3B-4383-A001-D26E386FDA7D}" type="presParOf" srcId="{41D0CB29-799C-4FEF-B721-57484E434720}" destId="{1EE8BF02-8718-49F2-9527-68033885BF2F}" srcOrd="0" destOrd="0" presId="urn:microsoft.com/office/officeart/2009/3/layout/RandomtoResultProcess"/>
    <dgm:cxn modelId="{7A37D017-B1E1-4ACB-9B1E-E262F1C3A40C}" type="presParOf" srcId="{41D0CB29-799C-4FEF-B721-57484E434720}" destId="{7437D6F7-55E8-42D2-9CF3-20480455163F}" srcOrd="1" destOrd="0" presId="urn:microsoft.com/office/officeart/2009/3/layout/RandomtoResultProcess"/>
    <dgm:cxn modelId="{084D7DCF-1E88-4B7E-AA1C-028448617AD5}" type="presParOf" srcId="{41D0CB29-799C-4FEF-B721-57484E434720}" destId="{FAAC34B0-F023-4424-87E3-1AD24494372C}" srcOrd="2" destOrd="0" presId="urn:microsoft.com/office/officeart/2009/3/layout/RandomtoResultProcess"/>
    <dgm:cxn modelId="{191E658C-6885-4E95-B215-CB52ACC2F232}" type="presParOf" srcId="{23CDAA9B-05CE-410C-8E10-301950892751}" destId="{6D025D21-F7EE-497F-814F-ED9371015655}" srcOrd="5" destOrd="0" presId="urn:microsoft.com/office/officeart/2009/3/layout/RandomtoResultProcess"/>
    <dgm:cxn modelId="{E70D594B-289E-44DC-B5A3-F54D8627CEF6}" type="presParOf" srcId="{6D025D21-F7EE-497F-814F-ED9371015655}" destId="{44BC0D7B-27C2-4A3B-9516-31F886FDFF5E}" srcOrd="0" destOrd="0" presId="urn:microsoft.com/office/officeart/2009/3/layout/RandomtoResultProcess"/>
    <dgm:cxn modelId="{B4A25A33-9C0D-4CFE-9D84-6AD836CF9826}" type="presParOf" srcId="{6D025D21-F7EE-497F-814F-ED9371015655}" destId="{FFB1AA8D-2188-4B57-99F8-3ED40753F49C}" srcOrd="1" destOrd="0" presId="urn:microsoft.com/office/officeart/2009/3/layout/RandomtoResultProcess"/>
    <dgm:cxn modelId="{A5F4E17F-ABB5-4D3C-A441-0B01A129BC4F}" type="presParOf" srcId="{23CDAA9B-05CE-410C-8E10-301950892751}" destId="{B77030D2-42A7-47F7-AC27-04068158D3DF}" srcOrd="6" destOrd="0" presId="urn:microsoft.com/office/officeart/2009/3/layout/RandomtoResultProcess"/>
    <dgm:cxn modelId="{E838F84F-825A-49AF-8194-0CA71B755A17}" type="presParOf" srcId="{B77030D2-42A7-47F7-AC27-04068158D3DF}" destId="{0945D331-0FDC-47F9-A251-DDC21D5B9E76}" srcOrd="0" destOrd="0" presId="urn:microsoft.com/office/officeart/2009/3/layout/RandomtoResultProcess"/>
    <dgm:cxn modelId="{E68CEDE8-B15D-4273-863A-F865A166A876}" type="presParOf" srcId="{B77030D2-42A7-47F7-AC27-04068158D3DF}" destId="{673FA9AF-4105-495C-89A6-9650B80EF7BE}" srcOrd="1" destOrd="0" presId="urn:microsoft.com/office/officeart/2009/3/layout/RandomtoResultProcess"/>
    <dgm:cxn modelId="{9551533A-2DA2-429E-B452-6ACCB2969A1A}" type="presParOf" srcId="{B77030D2-42A7-47F7-AC27-04068158D3DF}" destId="{F121B790-D80B-4063-8BA7-58492D9CC790}" srcOrd="2" destOrd="0" presId="urn:microsoft.com/office/officeart/2009/3/layout/RandomtoResultProcess"/>
    <dgm:cxn modelId="{B37469D1-E6EA-4E24-B280-91C6E5765663}" type="presParOf" srcId="{23CDAA9B-05CE-410C-8E10-301950892751}" destId="{2D495BFB-C7D8-41FA-AC38-EDC3B019FA97}" srcOrd="7" destOrd="0" presId="urn:microsoft.com/office/officeart/2009/3/layout/RandomtoResultProcess"/>
    <dgm:cxn modelId="{61557B69-1EA3-4053-9AF4-7E1B6188155D}" type="presParOf" srcId="{2D495BFB-C7D8-41FA-AC38-EDC3B019FA97}" destId="{6AB1110D-D1D5-461E-998C-3913E85F647A}" srcOrd="0" destOrd="0" presId="urn:microsoft.com/office/officeart/2009/3/layout/RandomtoResultProcess"/>
    <dgm:cxn modelId="{AEE960A6-B3C9-4F09-BD29-133C15E720BE}" type="presParOf" srcId="{2D495BFB-C7D8-41FA-AC38-EDC3B019FA97}" destId="{BFCF271C-982F-4770-AA82-2FD622D8654B}" srcOrd="1" destOrd="0" presId="urn:microsoft.com/office/officeart/2009/3/layout/RandomtoResultProcess"/>
    <dgm:cxn modelId="{9F9CFC10-E607-4281-95F6-45E57572D2D9}" type="presParOf" srcId="{23CDAA9B-05CE-410C-8E10-301950892751}" destId="{4585F15B-6801-421C-BF5B-1D07C0AC0B55}" srcOrd="8" destOrd="0" presId="urn:microsoft.com/office/officeart/2009/3/layout/RandomtoResultProcess"/>
    <dgm:cxn modelId="{09753D89-38A2-48F0-9873-D9963F5BB505}" type="presParOf" srcId="{4585F15B-6801-421C-BF5B-1D07C0AC0B55}" destId="{99F6DB03-39AE-4380-AD98-29E7E8806D51}" srcOrd="0" destOrd="0" presId="urn:microsoft.com/office/officeart/2009/3/layout/RandomtoResultProcess"/>
    <dgm:cxn modelId="{53AF830E-C5EE-4F26-88E1-BD30D90D13DC}" type="presParOf" srcId="{4585F15B-6801-421C-BF5B-1D07C0AC0B55}" destId="{4FF94849-D377-46DC-ACC0-56166606C683}" srcOrd="1" destOrd="0" presId="urn:microsoft.com/office/officeart/2009/3/layout/RandomtoResultProcess"/>
    <dgm:cxn modelId="{F3E09F6C-942A-437A-A200-32D809DE47F6}" type="presParOf" srcId="{4585F15B-6801-421C-BF5B-1D07C0AC0B55}" destId="{28E16A60-03A4-437C-B2CB-0552F015C2D1}"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83A8F-4BC7-4554-BAB6-5986EE0CA68D}" type="doc">
      <dgm:prSet loTypeId="urn:microsoft.com/office/officeart/2005/8/layout/cycle8" loCatId="cycle" qsTypeId="urn:microsoft.com/office/officeart/2005/8/quickstyle/simple1" qsCatId="simple" csTypeId="urn:microsoft.com/office/officeart/2005/8/colors/accent1_2" csCatId="accent1" phldr="1"/>
      <dgm:spPr/>
    </dgm:pt>
    <dgm:pt modelId="{B7270493-3294-49DE-944D-CF5AF80812EF}">
      <dgm:prSet phldrT="[Text]"/>
      <dgm:spPr/>
      <dgm:t>
        <a:bodyPr/>
        <a:lstStyle/>
        <a:p>
          <a:r>
            <a:rPr lang="en-US" dirty="0"/>
            <a:t>Navigating Environment</a:t>
          </a:r>
        </a:p>
      </dgm:t>
    </dgm:pt>
    <dgm:pt modelId="{11F03082-BAC7-4E2F-A6CB-EF4218CA5D4A}" type="parTrans" cxnId="{EEB85ED7-C232-42C8-9444-CFC80B6B056D}">
      <dgm:prSet/>
      <dgm:spPr/>
      <dgm:t>
        <a:bodyPr/>
        <a:lstStyle/>
        <a:p>
          <a:endParaRPr lang="en-US"/>
        </a:p>
      </dgm:t>
    </dgm:pt>
    <dgm:pt modelId="{95F8251A-BEF4-4FB7-A6C6-91D7C5033974}" type="sibTrans" cxnId="{EEB85ED7-C232-42C8-9444-CFC80B6B056D}">
      <dgm:prSet/>
      <dgm:spPr/>
      <dgm:t>
        <a:bodyPr/>
        <a:lstStyle/>
        <a:p>
          <a:endParaRPr lang="en-US"/>
        </a:p>
      </dgm:t>
    </dgm:pt>
    <dgm:pt modelId="{2E456F44-3FF9-45BF-A89F-8121895762B7}">
      <dgm:prSet phldrT="[Text]"/>
      <dgm:spPr/>
      <dgm:t>
        <a:bodyPr/>
        <a:lstStyle/>
        <a:p>
          <a:r>
            <a:rPr lang="en-US" dirty="0"/>
            <a:t>Deliver Payload</a:t>
          </a:r>
        </a:p>
      </dgm:t>
    </dgm:pt>
    <dgm:pt modelId="{045F0BC5-DB67-4341-9F31-52E5885FFEE7}" type="parTrans" cxnId="{8B1AD723-F82F-4F63-BCF0-3C5EBA7661AA}">
      <dgm:prSet/>
      <dgm:spPr/>
      <dgm:t>
        <a:bodyPr/>
        <a:lstStyle/>
        <a:p>
          <a:endParaRPr lang="en-US"/>
        </a:p>
      </dgm:t>
    </dgm:pt>
    <dgm:pt modelId="{741D20AF-F92D-4905-BFCD-D62D3FA6FA8C}" type="sibTrans" cxnId="{8B1AD723-F82F-4F63-BCF0-3C5EBA7661AA}">
      <dgm:prSet/>
      <dgm:spPr/>
      <dgm:t>
        <a:bodyPr/>
        <a:lstStyle/>
        <a:p>
          <a:endParaRPr lang="en-US"/>
        </a:p>
      </dgm:t>
    </dgm:pt>
    <dgm:pt modelId="{91B6A941-1DA0-42DE-8389-CB428889BFDD}">
      <dgm:prSet phldrT="[Text]"/>
      <dgm:spPr/>
      <dgm:t>
        <a:bodyPr/>
        <a:lstStyle/>
        <a:p>
          <a:r>
            <a:rPr lang="en-US" dirty="0"/>
            <a:t>Receive Reward</a:t>
          </a:r>
        </a:p>
      </dgm:t>
    </dgm:pt>
    <dgm:pt modelId="{A9976D5A-407A-479E-8EFD-651753746BBC}" type="parTrans" cxnId="{D70E06BA-8E5A-4FB6-B138-7855507EA990}">
      <dgm:prSet/>
      <dgm:spPr/>
      <dgm:t>
        <a:bodyPr/>
        <a:lstStyle/>
        <a:p>
          <a:endParaRPr lang="en-US"/>
        </a:p>
      </dgm:t>
    </dgm:pt>
    <dgm:pt modelId="{D7836EB8-04D0-48D2-80CA-AE847443BB2D}" type="sibTrans" cxnId="{D70E06BA-8E5A-4FB6-B138-7855507EA990}">
      <dgm:prSet/>
      <dgm:spPr/>
      <dgm:t>
        <a:bodyPr/>
        <a:lstStyle/>
        <a:p>
          <a:endParaRPr lang="en-US"/>
        </a:p>
      </dgm:t>
    </dgm:pt>
    <dgm:pt modelId="{32122E11-6DBC-40D5-83C1-A4A26353AEBD}">
      <dgm:prSet/>
      <dgm:spPr/>
      <dgm:t>
        <a:bodyPr/>
        <a:lstStyle/>
        <a:p>
          <a:r>
            <a:rPr lang="en-US" dirty="0"/>
            <a:t>Save Q-value</a:t>
          </a:r>
        </a:p>
      </dgm:t>
    </dgm:pt>
    <dgm:pt modelId="{CE774C39-0B94-425B-89A7-DC7F4AB768E4}" type="parTrans" cxnId="{F003101B-D380-4224-958F-1ED6A364F285}">
      <dgm:prSet/>
      <dgm:spPr/>
      <dgm:t>
        <a:bodyPr/>
        <a:lstStyle/>
        <a:p>
          <a:endParaRPr lang="en-US"/>
        </a:p>
      </dgm:t>
    </dgm:pt>
    <dgm:pt modelId="{AD048FD2-992F-416E-8629-8AEAF0ABD089}" type="sibTrans" cxnId="{F003101B-D380-4224-958F-1ED6A364F285}">
      <dgm:prSet/>
      <dgm:spPr/>
      <dgm:t>
        <a:bodyPr/>
        <a:lstStyle/>
        <a:p>
          <a:endParaRPr lang="en-US"/>
        </a:p>
      </dgm:t>
    </dgm:pt>
    <dgm:pt modelId="{DAA32706-4B53-4098-B117-56E21CC52D3B}" type="pres">
      <dgm:prSet presAssocID="{80983A8F-4BC7-4554-BAB6-5986EE0CA68D}" presName="compositeShape" presStyleCnt="0">
        <dgm:presLayoutVars>
          <dgm:chMax val="7"/>
          <dgm:dir/>
          <dgm:resizeHandles val="exact"/>
        </dgm:presLayoutVars>
      </dgm:prSet>
      <dgm:spPr/>
    </dgm:pt>
    <dgm:pt modelId="{51A9CB20-CB7F-4BE0-8577-A82B3D2B9D19}" type="pres">
      <dgm:prSet presAssocID="{80983A8F-4BC7-4554-BAB6-5986EE0CA68D}" presName="wedge1" presStyleLbl="node1" presStyleIdx="0" presStyleCnt="4"/>
      <dgm:spPr/>
    </dgm:pt>
    <dgm:pt modelId="{8B93C227-0EEA-4D62-BA62-222B7584FD25}" type="pres">
      <dgm:prSet presAssocID="{80983A8F-4BC7-4554-BAB6-5986EE0CA68D}" presName="dummy1a" presStyleCnt="0"/>
      <dgm:spPr/>
    </dgm:pt>
    <dgm:pt modelId="{B0B13E1F-D32C-40AF-BC23-C2C7B4322EFD}" type="pres">
      <dgm:prSet presAssocID="{80983A8F-4BC7-4554-BAB6-5986EE0CA68D}" presName="dummy1b" presStyleCnt="0"/>
      <dgm:spPr/>
    </dgm:pt>
    <dgm:pt modelId="{F8615AFE-C0F3-4AFE-AF85-7F10E5E72A77}" type="pres">
      <dgm:prSet presAssocID="{80983A8F-4BC7-4554-BAB6-5986EE0CA68D}" presName="wedge1Tx" presStyleLbl="node1" presStyleIdx="0" presStyleCnt="4">
        <dgm:presLayoutVars>
          <dgm:chMax val="0"/>
          <dgm:chPref val="0"/>
          <dgm:bulletEnabled val="1"/>
        </dgm:presLayoutVars>
      </dgm:prSet>
      <dgm:spPr/>
    </dgm:pt>
    <dgm:pt modelId="{B5703A91-3320-4C02-A2DE-347448C2D331}" type="pres">
      <dgm:prSet presAssocID="{80983A8F-4BC7-4554-BAB6-5986EE0CA68D}" presName="wedge2" presStyleLbl="node1" presStyleIdx="1" presStyleCnt="4"/>
      <dgm:spPr/>
    </dgm:pt>
    <dgm:pt modelId="{5F3128EF-2C36-4B4D-ABEE-D13F133F6904}" type="pres">
      <dgm:prSet presAssocID="{80983A8F-4BC7-4554-BAB6-5986EE0CA68D}" presName="dummy2a" presStyleCnt="0"/>
      <dgm:spPr/>
    </dgm:pt>
    <dgm:pt modelId="{B9CD9238-43DC-4F14-B401-455B2E460131}" type="pres">
      <dgm:prSet presAssocID="{80983A8F-4BC7-4554-BAB6-5986EE0CA68D}" presName="dummy2b" presStyleCnt="0"/>
      <dgm:spPr/>
    </dgm:pt>
    <dgm:pt modelId="{52A2CA4E-B30D-4749-B4B8-370E01763E9E}" type="pres">
      <dgm:prSet presAssocID="{80983A8F-4BC7-4554-BAB6-5986EE0CA68D}" presName="wedge2Tx" presStyleLbl="node1" presStyleIdx="1" presStyleCnt="4">
        <dgm:presLayoutVars>
          <dgm:chMax val="0"/>
          <dgm:chPref val="0"/>
          <dgm:bulletEnabled val="1"/>
        </dgm:presLayoutVars>
      </dgm:prSet>
      <dgm:spPr/>
    </dgm:pt>
    <dgm:pt modelId="{50BC03C1-6786-451F-AC92-4BEF9B16BB47}" type="pres">
      <dgm:prSet presAssocID="{80983A8F-4BC7-4554-BAB6-5986EE0CA68D}" presName="wedge3" presStyleLbl="node1" presStyleIdx="2" presStyleCnt="4"/>
      <dgm:spPr/>
    </dgm:pt>
    <dgm:pt modelId="{B904E42A-82C8-441A-8E26-D8D90DD0B907}" type="pres">
      <dgm:prSet presAssocID="{80983A8F-4BC7-4554-BAB6-5986EE0CA68D}" presName="dummy3a" presStyleCnt="0"/>
      <dgm:spPr/>
    </dgm:pt>
    <dgm:pt modelId="{82CD56F8-6E6D-4FFD-AB17-C03D714CAA6C}" type="pres">
      <dgm:prSet presAssocID="{80983A8F-4BC7-4554-BAB6-5986EE0CA68D}" presName="dummy3b" presStyleCnt="0"/>
      <dgm:spPr/>
    </dgm:pt>
    <dgm:pt modelId="{373E50E0-03BA-4EB5-8D0F-1390180DBC20}" type="pres">
      <dgm:prSet presAssocID="{80983A8F-4BC7-4554-BAB6-5986EE0CA68D}" presName="wedge3Tx" presStyleLbl="node1" presStyleIdx="2" presStyleCnt="4">
        <dgm:presLayoutVars>
          <dgm:chMax val="0"/>
          <dgm:chPref val="0"/>
          <dgm:bulletEnabled val="1"/>
        </dgm:presLayoutVars>
      </dgm:prSet>
      <dgm:spPr/>
    </dgm:pt>
    <dgm:pt modelId="{E0C200EF-19EE-44B7-8F93-B49050CB2ACF}" type="pres">
      <dgm:prSet presAssocID="{80983A8F-4BC7-4554-BAB6-5986EE0CA68D}" presName="wedge4" presStyleLbl="node1" presStyleIdx="3" presStyleCnt="4" custLinFactNeighborY="-1900"/>
      <dgm:spPr/>
    </dgm:pt>
    <dgm:pt modelId="{7E3112F6-FBDE-432F-8D06-B5C1A811B260}" type="pres">
      <dgm:prSet presAssocID="{80983A8F-4BC7-4554-BAB6-5986EE0CA68D}" presName="dummy4a" presStyleCnt="0"/>
      <dgm:spPr/>
    </dgm:pt>
    <dgm:pt modelId="{AB7AC7E1-FF23-4F24-8C39-D3E3980F984C}" type="pres">
      <dgm:prSet presAssocID="{80983A8F-4BC7-4554-BAB6-5986EE0CA68D}" presName="dummy4b" presStyleCnt="0"/>
      <dgm:spPr/>
    </dgm:pt>
    <dgm:pt modelId="{796CA602-3754-4B90-8AEC-E6A6D209EB76}" type="pres">
      <dgm:prSet presAssocID="{80983A8F-4BC7-4554-BAB6-5986EE0CA68D}" presName="wedge4Tx" presStyleLbl="node1" presStyleIdx="3" presStyleCnt="4">
        <dgm:presLayoutVars>
          <dgm:chMax val="0"/>
          <dgm:chPref val="0"/>
          <dgm:bulletEnabled val="1"/>
        </dgm:presLayoutVars>
      </dgm:prSet>
      <dgm:spPr/>
    </dgm:pt>
    <dgm:pt modelId="{449CA460-D129-408C-8702-58158931A910}" type="pres">
      <dgm:prSet presAssocID="{95F8251A-BEF4-4FB7-A6C6-91D7C5033974}" presName="arrowWedge1" presStyleLbl="fgSibTrans2D1" presStyleIdx="0" presStyleCnt="4"/>
      <dgm:spPr/>
    </dgm:pt>
    <dgm:pt modelId="{A8EA1CB3-0251-41E3-B783-70FDECB966E6}" type="pres">
      <dgm:prSet presAssocID="{741D20AF-F92D-4905-BFCD-D62D3FA6FA8C}" presName="arrowWedge2" presStyleLbl="fgSibTrans2D1" presStyleIdx="1" presStyleCnt="4"/>
      <dgm:spPr/>
    </dgm:pt>
    <dgm:pt modelId="{AC0A2803-9774-4BC5-9E1D-9AC51FA46937}" type="pres">
      <dgm:prSet presAssocID="{D7836EB8-04D0-48D2-80CA-AE847443BB2D}" presName="arrowWedge3" presStyleLbl="fgSibTrans2D1" presStyleIdx="2" presStyleCnt="4"/>
      <dgm:spPr/>
    </dgm:pt>
    <dgm:pt modelId="{E830F44B-EF4F-4785-9153-22A999B6D0F8}" type="pres">
      <dgm:prSet presAssocID="{AD048FD2-992F-416E-8629-8AEAF0ABD089}" presName="arrowWedge4" presStyleLbl="fgSibTrans2D1" presStyleIdx="3" presStyleCnt="4"/>
      <dgm:spPr/>
    </dgm:pt>
  </dgm:ptLst>
  <dgm:cxnLst>
    <dgm:cxn modelId="{F974B414-0CF6-44DD-898C-950E929A666D}" type="presOf" srcId="{B7270493-3294-49DE-944D-CF5AF80812EF}" destId="{51A9CB20-CB7F-4BE0-8577-A82B3D2B9D19}" srcOrd="0" destOrd="0" presId="urn:microsoft.com/office/officeart/2005/8/layout/cycle8"/>
    <dgm:cxn modelId="{F003101B-D380-4224-958F-1ED6A364F285}" srcId="{80983A8F-4BC7-4554-BAB6-5986EE0CA68D}" destId="{32122E11-6DBC-40D5-83C1-A4A26353AEBD}" srcOrd="3" destOrd="0" parTransId="{CE774C39-0B94-425B-89A7-DC7F4AB768E4}" sibTransId="{AD048FD2-992F-416E-8629-8AEAF0ABD089}"/>
    <dgm:cxn modelId="{8B1AD723-F82F-4F63-BCF0-3C5EBA7661AA}" srcId="{80983A8F-4BC7-4554-BAB6-5986EE0CA68D}" destId="{2E456F44-3FF9-45BF-A89F-8121895762B7}" srcOrd="1" destOrd="0" parTransId="{045F0BC5-DB67-4341-9F31-52E5885FFEE7}" sibTransId="{741D20AF-F92D-4905-BFCD-D62D3FA6FA8C}"/>
    <dgm:cxn modelId="{1C1C2939-15DC-4B7F-A45F-D2B9C12C9F0A}" type="presOf" srcId="{91B6A941-1DA0-42DE-8389-CB428889BFDD}" destId="{373E50E0-03BA-4EB5-8D0F-1390180DBC20}" srcOrd="1" destOrd="0" presId="urn:microsoft.com/office/officeart/2005/8/layout/cycle8"/>
    <dgm:cxn modelId="{D45C6D6B-D51F-4C61-9FA2-33165FB895DE}" type="presOf" srcId="{91B6A941-1DA0-42DE-8389-CB428889BFDD}" destId="{50BC03C1-6786-451F-AC92-4BEF9B16BB47}" srcOrd="0" destOrd="0" presId="urn:microsoft.com/office/officeart/2005/8/layout/cycle8"/>
    <dgm:cxn modelId="{E17A8A74-5C09-49DF-B3CE-82210A18C40F}" type="presOf" srcId="{32122E11-6DBC-40D5-83C1-A4A26353AEBD}" destId="{796CA602-3754-4B90-8AEC-E6A6D209EB76}" srcOrd="1" destOrd="0" presId="urn:microsoft.com/office/officeart/2005/8/layout/cycle8"/>
    <dgm:cxn modelId="{27D29D97-9E94-4142-9016-36C0F19B74E0}" type="presOf" srcId="{80983A8F-4BC7-4554-BAB6-5986EE0CA68D}" destId="{DAA32706-4B53-4098-B117-56E21CC52D3B}" srcOrd="0" destOrd="0" presId="urn:microsoft.com/office/officeart/2005/8/layout/cycle8"/>
    <dgm:cxn modelId="{7A63B898-14B5-4F52-AA08-8F18601EED4A}" type="presOf" srcId="{B7270493-3294-49DE-944D-CF5AF80812EF}" destId="{F8615AFE-C0F3-4AFE-AF85-7F10E5E72A77}" srcOrd="1" destOrd="0" presId="urn:microsoft.com/office/officeart/2005/8/layout/cycle8"/>
    <dgm:cxn modelId="{5F06999B-EC13-4CE6-9D1D-A2D9C3C84597}" type="presOf" srcId="{2E456F44-3FF9-45BF-A89F-8121895762B7}" destId="{52A2CA4E-B30D-4749-B4B8-370E01763E9E}" srcOrd="1" destOrd="0" presId="urn:microsoft.com/office/officeart/2005/8/layout/cycle8"/>
    <dgm:cxn modelId="{C70E15B2-6CAA-4771-BCFF-5A64159C8088}" type="presOf" srcId="{32122E11-6DBC-40D5-83C1-A4A26353AEBD}" destId="{E0C200EF-19EE-44B7-8F93-B49050CB2ACF}" srcOrd="0" destOrd="0" presId="urn:microsoft.com/office/officeart/2005/8/layout/cycle8"/>
    <dgm:cxn modelId="{D70E06BA-8E5A-4FB6-B138-7855507EA990}" srcId="{80983A8F-4BC7-4554-BAB6-5986EE0CA68D}" destId="{91B6A941-1DA0-42DE-8389-CB428889BFDD}" srcOrd="2" destOrd="0" parTransId="{A9976D5A-407A-479E-8EFD-651753746BBC}" sibTransId="{D7836EB8-04D0-48D2-80CA-AE847443BB2D}"/>
    <dgm:cxn modelId="{EEB85ED7-C232-42C8-9444-CFC80B6B056D}" srcId="{80983A8F-4BC7-4554-BAB6-5986EE0CA68D}" destId="{B7270493-3294-49DE-944D-CF5AF80812EF}" srcOrd="0" destOrd="0" parTransId="{11F03082-BAC7-4E2F-A6CB-EF4218CA5D4A}" sibTransId="{95F8251A-BEF4-4FB7-A6C6-91D7C5033974}"/>
    <dgm:cxn modelId="{097609FB-2083-4689-943A-82C9B4CB7C0D}" type="presOf" srcId="{2E456F44-3FF9-45BF-A89F-8121895762B7}" destId="{B5703A91-3320-4C02-A2DE-347448C2D331}" srcOrd="0" destOrd="0" presId="urn:microsoft.com/office/officeart/2005/8/layout/cycle8"/>
    <dgm:cxn modelId="{232B229F-DABB-47C2-9F45-50AC9E4DFC7F}" type="presParOf" srcId="{DAA32706-4B53-4098-B117-56E21CC52D3B}" destId="{51A9CB20-CB7F-4BE0-8577-A82B3D2B9D19}" srcOrd="0" destOrd="0" presId="urn:microsoft.com/office/officeart/2005/8/layout/cycle8"/>
    <dgm:cxn modelId="{C493DCD3-39FF-4D98-B471-67C98902E284}" type="presParOf" srcId="{DAA32706-4B53-4098-B117-56E21CC52D3B}" destId="{8B93C227-0EEA-4D62-BA62-222B7584FD25}" srcOrd="1" destOrd="0" presId="urn:microsoft.com/office/officeart/2005/8/layout/cycle8"/>
    <dgm:cxn modelId="{B09C39A3-7DDB-432C-A391-20B27AA9F93A}" type="presParOf" srcId="{DAA32706-4B53-4098-B117-56E21CC52D3B}" destId="{B0B13E1F-D32C-40AF-BC23-C2C7B4322EFD}" srcOrd="2" destOrd="0" presId="urn:microsoft.com/office/officeart/2005/8/layout/cycle8"/>
    <dgm:cxn modelId="{0F8765CB-68A9-4083-B9F5-71CE1B6CBDE8}" type="presParOf" srcId="{DAA32706-4B53-4098-B117-56E21CC52D3B}" destId="{F8615AFE-C0F3-4AFE-AF85-7F10E5E72A77}" srcOrd="3" destOrd="0" presId="urn:microsoft.com/office/officeart/2005/8/layout/cycle8"/>
    <dgm:cxn modelId="{7203038E-9BBF-4661-9FC6-61AD70454DF5}" type="presParOf" srcId="{DAA32706-4B53-4098-B117-56E21CC52D3B}" destId="{B5703A91-3320-4C02-A2DE-347448C2D331}" srcOrd="4" destOrd="0" presId="urn:microsoft.com/office/officeart/2005/8/layout/cycle8"/>
    <dgm:cxn modelId="{423AA378-8A97-4360-A13F-1046DA8ED040}" type="presParOf" srcId="{DAA32706-4B53-4098-B117-56E21CC52D3B}" destId="{5F3128EF-2C36-4B4D-ABEE-D13F133F6904}" srcOrd="5" destOrd="0" presId="urn:microsoft.com/office/officeart/2005/8/layout/cycle8"/>
    <dgm:cxn modelId="{1B54A234-B097-49CD-A6B0-D05E3652B037}" type="presParOf" srcId="{DAA32706-4B53-4098-B117-56E21CC52D3B}" destId="{B9CD9238-43DC-4F14-B401-455B2E460131}" srcOrd="6" destOrd="0" presId="urn:microsoft.com/office/officeart/2005/8/layout/cycle8"/>
    <dgm:cxn modelId="{BFE92372-44EE-483F-9146-1055F2893133}" type="presParOf" srcId="{DAA32706-4B53-4098-B117-56E21CC52D3B}" destId="{52A2CA4E-B30D-4749-B4B8-370E01763E9E}" srcOrd="7" destOrd="0" presId="urn:microsoft.com/office/officeart/2005/8/layout/cycle8"/>
    <dgm:cxn modelId="{B8AA530C-8128-488A-9A97-CF2A68F31D3F}" type="presParOf" srcId="{DAA32706-4B53-4098-B117-56E21CC52D3B}" destId="{50BC03C1-6786-451F-AC92-4BEF9B16BB47}" srcOrd="8" destOrd="0" presId="urn:microsoft.com/office/officeart/2005/8/layout/cycle8"/>
    <dgm:cxn modelId="{4AE1E373-38D7-410E-B78D-98173F262020}" type="presParOf" srcId="{DAA32706-4B53-4098-B117-56E21CC52D3B}" destId="{B904E42A-82C8-441A-8E26-D8D90DD0B907}" srcOrd="9" destOrd="0" presId="urn:microsoft.com/office/officeart/2005/8/layout/cycle8"/>
    <dgm:cxn modelId="{F9DDDC1E-0D9C-4A92-87E2-330975728117}" type="presParOf" srcId="{DAA32706-4B53-4098-B117-56E21CC52D3B}" destId="{82CD56F8-6E6D-4FFD-AB17-C03D714CAA6C}" srcOrd="10" destOrd="0" presId="urn:microsoft.com/office/officeart/2005/8/layout/cycle8"/>
    <dgm:cxn modelId="{82000BBB-0584-4C47-9231-58A020AF63EA}" type="presParOf" srcId="{DAA32706-4B53-4098-B117-56E21CC52D3B}" destId="{373E50E0-03BA-4EB5-8D0F-1390180DBC20}" srcOrd="11" destOrd="0" presId="urn:microsoft.com/office/officeart/2005/8/layout/cycle8"/>
    <dgm:cxn modelId="{438371B9-A8F6-4316-B034-7513877212E6}" type="presParOf" srcId="{DAA32706-4B53-4098-B117-56E21CC52D3B}" destId="{E0C200EF-19EE-44B7-8F93-B49050CB2ACF}" srcOrd="12" destOrd="0" presId="urn:microsoft.com/office/officeart/2005/8/layout/cycle8"/>
    <dgm:cxn modelId="{BE482C07-4E61-4628-9A60-A20819543597}" type="presParOf" srcId="{DAA32706-4B53-4098-B117-56E21CC52D3B}" destId="{7E3112F6-FBDE-432F-8D06-B5C1A811B260}" srcOrd="13" destOrd="0" presId="urn:microsoft.com/office/officeart/2005/8/layout/cycle8"/>
    <dgm:cxn modelId="{54CF3E47-9B40-4753-B8A8-B64E60A37F0B}" type="presParOf" srcId="{DAA32706-4B53-4098-B117-56E21CC52D3B}" destId="{AB7AC7E1-FF23-4F24-8C39-D3E3980F984C}" srcOrd="14" destOrd="0" presId="urn:microsoft.com/office/officeart/2005/8/layout/cycle8"/>
    <dgm:cxn modelId="{DF1C9C52-0C98-41A7-B4AE-04349FBC28B5}" type="presParOf" srcId="{DAA32706-4B53-4098-B117-56E21CC52D3B}" destId="{796CA602-3754-4B90-8AEC-E6A6D209EB76}" srcOrd="15" destOrd="0" presId="urn:microsoft.com/office/officeart/2005/8/layout/cycle8"/>
    <dgm:cxn modelId="{8DCF5EFE-CD81-4540-8001-74E5D0B8EA08}" type="presParOf" srcId="{DAA32706-4B53-4098-B117-56E21CC52D3B}" destId="{449CA460-D129-408C-8702-58158931A910}" srcOrd="16" destOrd="0" presId="urn:microsoft.com/office/officeart/2005/8/layout/cycle8"/>
    <dgm:cxn modelId="{87033EAE-4114-42E5-B122-BD7084D0D1E4}" type="presParOf" srcId="{DAA32706-4B53-4098-B117-56E21CC52D3B}" destId="{A8EA1CB3-0251-41E3-B783-70FDECB966E6}" srcOrd="17" destOrd="0" presId="urn:microsoft.com/office/officeart/2005/8/layout/cycle8"/>
    <dgm:cxn modelId="{B0D7C1EC-D5EA-4C12-9C25-4DDCFD26712B}" type="presParOf" srcId="{DAA32706-4B53-4098-B117-56E21CC52D3B}" destId="{AC0A2803-9774-4BC5-9E1D-9AC51FA46937}" srcOrd="18" destOrd="0" presId="urn:microsoft.com/office/officeart/2005/8/layout/cycle8"/>
    <dgm:cxn modelId="{0DA6869C-2C67-4B45-84B9-015A2BD3CAA4}" type="presParOf" srcId="{DAA32706-4B53-4098-B117-56E21CC52D3B}" destId="{E830F44B-EF4F-4785-9153-22A999B6D0F8}"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16CE9-4D4F-4409-B155-0EEFA36122AF}">
      <dsp:nvSpPr>
        <dsp:cNvPr id="0" name=""/>
        <dsp:cNvSpPr/>
      </dsp:nvSpPr>
      <dsp:spPr>
        <a:xfrm>
          <a:off x="83527" y="2119711"/>
          <a:ext cx="1233592" cy="40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Gathering Information</a:t>
          </a:r>
        </a:p>
      </dsp:txBody>
      <dsp:txXfrm>
        <a:off x="83527" y="2119711"/>
        <a:ext cx="1233592" cy="406524"/>
      </dsp:txXfrm>
    </dsp:sp>
    <dsp:sp modelId="{551BD79C-B671-4742-9DD1-7AAF86EDEE66}">
      <dsp:nvSpPr>
        <dsp:cNvPr id="0" name=""/>
        <dsp:cNvSpPr/>
      </dsp:nvSpPr>
      <dsp:spPr>
        <a:xfrm>
          <a:off x="83527" y="2976933"/>
          <a:ext cx="1233592" cy="7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1" kern="1200"/>
            <a:t>Collect Target Information</a:t>
          </a:r>
          <a:endParaRPr lang="en-US" sz="1200" i="1" kern="1200" dirty="0"/>
        </a:p>
      </dsp:txBody>
      <dsp:txXfrm>
        <a:off x="83527" y="2976933"/>
        <a:ext cx="1233592" cy="761629"/>
      </dsp:txXfrm>
    </dsp:sp>
    <dsp:sp modelId="{54FD8396-509D-4E8F-9967-EA8DE7CF2D39}">
      <dsp:nvSpPr>
        <dsp:cNvPr id="0" name=""/>
        <dsp:cNvSpPr/>
      </dsp:nvSpPr>
      <dsp:spPr>
        <a:xfrm>
          <a:off x="82125" y="1996072"/>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087CA-4EF7-4BB4-BEA2-0C58DDBD64D0}">
      <dsp:nvSpPr>
        <dsp:cNvPr id="0" name=""/>
        <dsp:cNvSpPr/>
      </dsp:nvSpPr>
      <dsp:spPr>
        <a:xfrm>
          <a:off x="150814" y="1858694"/>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07538-B70B-4CD8-90F1-290C5183794A}">
      <dsp:nvSpPr>
        <dsp:cNvPr id="0" name=""/>
        <dsp:cNvSpPr/>
      </dsp:nvSpPr>
      <dsp:spPr>
        <a:xfrm>
          <a:off x="315667" y="1886170"/>
          <a:ext cx="154199" cy="1541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D69B8B-2D30-4B8D-A8F8-D0AF7BB70687}">
      <dsp:nvSpPr>
        <dsp:cNvPr id="0" name=""/>
        <dsp:cNvSpPr/>
      </dsp:nvSpPr>
      <dsp:spPr>
        <a:xfrm>
          <a:off x="453044" y="1735055"/>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AC86C-92AC-42F6-AE0F-C49A3802F231}">
      <dsp:nvSpPr>
        <dsp:cNvPr id="0" name=""/>
        <dsp:cNvSpPr/>
      </dsp:nvSpPr>
      <dsp:spPr>
        <a:xfrm>
          <a:off x="631635" y="1680104"/>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D8E75-949B-464C-84E0-A9621A284088}">
      <dsp:nvSpPr>
        <dsp:cNvPr id="0" name=""/>
        <dsp:cNvSpPr/>
      </dsp:nvSpPr>
      <dsp:spPr>
        <a:xfrm>
          <a:off x="851439" y="1776268"/>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70AA5-5D9A-4E60-A614-D7981A574290}">
      <dsp:nvSpPr>
        <dsp:cNvPr id="0" name=""/>
        <dsp:cNvSpPr/>
      </dsp:nvSpPr>
      <dsp:spPr>
        <a:xfrm>
          <a:off x="988816" y="1844957"/>
          <a:ext cx="154199" cy="1541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EED4D-3C1D-4159-AC88-7852DB6D83FD}">
      <dsp:nvSpPr>
        <dsp:cNvPr id="0" name=""/>
        <dsp:cNvSpPr/>
      </dsp:nvSpPr>
      <dsp:spPr>
        <a:xfrm>
          <a:off x="1181144" y="1996072"/>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044B9-9CCC-4041-A4AF-DBFDDBA14FC5}">
      <dsp:nvSpPr>
        <dsp:cNvPr id="0" name=""/>
        <dsp:cNvSpPr/>
      </dsp:nvSpPr>
      <dsp:spPr>
        <a:xfrm>
          <a:off x="1263571" y="2147187"/>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24E89-EB88-48BE-99EF-A80A8BC4BFA8}">
      <dsp:nvSpPr>
        <dsp:cNvPr id="0" name=""/>
        <dsp:cNvSpPr/>
      </dsp:nvSpPr>
      <dsp:spPr>
        <a:xfrm>
          <a:off x="549208" y="1858694"/>
          <a:ext cx="252325" cy="2523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633CF-BB3F-4267-BEB6-663932589F8C}">
      <dsp:nvSpPr>
        <dsp:cNvPr id="0" name=""/>
        <dsp:cNvSpPr/>
      </dsp:nvSpPr>
      <dsp:spPr>
        <a:xfrm>
          <a:off x="13436" y="2380729"/>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24F3-B4F5-4D4B-A16E-A1956C092122}">
      <dsp:nvSpPr>
        <dsp:cNvPr id="0" name=""/>
        <dsp:cNvSpPr/>
      </dsp:nvSpPr>
      <dsp:spPr>
        <a:xfrm>
          <a:off x="95863" y="2504368"/>
          <a:ext cx="154199" cy="1541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8E1BD-48F9-4096-A527-FC0AAD7B3DB6}">
      <dsp:nvSpPr>
        <dsp:cNvPr id="0" name=""/>
        <dsp:cNvSpPr/>
      </dsp:nvSpPr>
      <dsp:spPr>
        <a:xfrm>
          <a:off x="301929" y="2614270"/>
          <a:ext cx="224289" cy="2242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E18F4-D230-4E7C-A838-D81689801F9B}">
      <dsp:nvSpPr>
        <dsp:cNvPr id="0" name=""/>
        <dsp:cNvSpPr/>
      </dsp:nvSpPr>
      <dsp:spPr>
        <a:xfrm>
          <a:off x="590421" y="2792861"/>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D6199-3F83-449B-B93D-8D72DA32C624}">
      <dsp:nvSpPr>
        <dsp:cNvPr id="0" name=""/>
        <dsp:cNvSpPr/>
      </dsp:nvSpPr>
      <dsp:spPr>
        <a:xfrm>
          <a:off x="645372" y="2614270"/>
          <a:ext cx="154199" cy="1541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06F5C-8746-4C86-995C-C164C1E4548E}">
      <dsp:nvSpPr>
        <dsp:cNvPr id="0" name=""/>
        <dsp:cNvSpPr/>
      </dsp:nvSpPr>
      <dsp:spPr>
        <a:xfrm>
          <a:off x="782750" y="2806598"/>
          <a:ext cx="98126" cy="98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E1196-95A9-44B8-B50D-F7372ADAE98A}">
      <dsp:nvSpPr>
        <dsp:cNvPr id="0" name=""/>
        <dsp:cNvSpPr/>
      </dsp:nvSpPr>
      <dsp:spPr>
        <a:xfrm>
          <a:off x="906389" y="2586795"/>
          <a:ext cx="224289" cy="2242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DF717-99B7-46BA-8D10-9C2EEEA8104F}">
      <dsp:nvSpPr>
        <dsp:cNvPr id="0" name=""/>
        <dsp:cNvSpPr/>
      </dsp:nvSpPr>
      <dsp:spPr>
        <a:xfrm>
          <a:off x="1208620" y="2531844"/>
          <a:ext cx="154199" cy="1541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79538-1F35-4920-9CAB-2E16EC2FA4B8}">
      <dsp:nvSpPr>
        <dsp:cNvPr id="0" name=""/>
        <dsp:cNvSpPr/>
      </dsp:nvSpPr>
      <dsp:spPr>
        <a:xfrm>
          <a:off x="1362819" y="1885941"/>
          <a:ext cx="452860" cy="86456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427D3F-23BF-4E54-97F4-E690BE8C66FF}">
      <dsp:nvSpPr>
        <dsp:cNvPr id="0" name=""/>
        <dsp:cNvSpPr/>
      </dsp:nvSpPr>
      <dsp:spPr>
        <a:xfrm>
          <a:off x="1815680" y="1886361"/>
          <a:ext cx="1235075" cy="86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Scanning</a:t>
          </a:r>
        </a:p>
      </dsp:txBody>
      <dsp:txXfrm>
        <a:off x="1815680" y="1886361"/>
        <a:ext cx="1235075" cy="864552"/>
      </dsp:txXfrm>
    </dsp:sp>
    <dsp:sp modelId="{CA243EF5-CFF0-45AD-943D-CD2251F56322}">
      <dsp:nvSpPr>
        <dsp:cNvPr id="0" name=""/>
        <dsp:cNvSpPr/>
      </dsp:nvSpPr>
      <dsp:spPr>
        <a:xfrm>
          <a:off x="1815680" y="2976933"/>
          <a:ext cx="1235075" cy="7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Identify Vulnerabilities</a:t>
          </a:r>
          <a:endParaRPr lang="en-US" sz="1200" i="1" kern="1200" dirty="0">
            <a:solidFill>
              <a:prstClr val="black">
                <a:hueOff val="0"/>
                <a:satOff val="0"/>
                <a:lumOff val="0"/>
                <a:alphaOff val="0"/>
              </a:prstClr>
            </a:solidFill>
            <a:latin typeface="Calibri" panose="020F0502020204030204"/>
            <a:ea typeface="+mn-ea"/>
            <a:cs typeface="+mn-cs"/>
          </a:endParaRPr>
        </a:p>
      </dsp:txBody>
      <dsp:txXfrm>
        <a:off x="1815680" y="2976933"/>
        <a:ext cx="1235075" cy="761629"/>
      </dsp:txXfrm>
    </dsp:sp>
    <dsp:sp modelId="{4F46B925-8FAF-4F96-B94E-02BC8380363A}">
      <dsp:nvSpPr>
        <dsp:cNvPr id="0" name=""/>
        <dsp:cNvSpPr/>
      </dsp:nvSpPr>
      <dsp:spPr>
        <a:xfrm>
          <a:off x="3050755" y="1885941"/>
          <a:ext cx="452860" cy="86456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E8BF02-8718-49F2-9527-68033885BF2F}">
      <dsp:nvSpPr>
        <dsp:cNvPr id="0" name=""/>
        <dsp:cNvSpPr/>
      </dsp:nvSpPr>
      <dsp:spPr>
        <a:xfrm>
          <a:off x="3503616" y="1886361"/>
          <a:ext cx="1235075" cy="86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Exploiting</a:t>
          </a:r>
        </a:p>
      </dsp:txBody>
      <dsp:txXfrm>
        <a:off x="3503616" y="1886361"/>
        <a:ext cx="1235075" cy="864552"/>
      </dsp:txXfrm>
    </dsp:sp>
    <dsp:sp modelId="{7437D6F7-55E8-42D2-9CF3-20480455163F}">
      <dsp:nvSpPr>
        <dsp:cNvPr id="0" name=""/>
        <dsp:cNvSpPr/>
      </dsp:nvSpPr>
      <dsp:spPr>
        <a:xfrm>
          <a:off x="3503616" y="2976933"/>
          <a:ext cx="1235075" cy="7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Gaining Access</a:t>
          </a:r>
          <a:endParaRPr lang="en-US" sz="1200" i="1" kern="1200" dirty="0">
            <a:solidFill>
              <a:prstClr val="black">
                <a:hueOff val="0"/>
                <a:satOff val="0"/>
                <a:lumOff val="0"/>
                <a:alphaOff val="0"/>
              </a:prstClr>
            </a:solidFill>
            <a:latin typeface="Calibri" panose="020F0502020204030204"/>
            <a:ea typeface="+mn-ea"/>
            <a:cs typeface="+mn-cs"/>
          </a:endParaRPr>
        </a:p>
      </dsp:txBody>
      <dsp:txXfrm>
        <a:off x="3503616" y="2976933"/>
        <a:ext cx="1235075" cy="761629"/>
      </dsp:txXfrm>
    </dsp:sp>
    <dsp:sp modelId="{44BC0D7B-27C2-4A3B-9516-31F886FDFF5E}">
      <dsp:nvSpPr>
        <dsp:cNvPr id="0" name=""/>
        <dsp:cNvSpPr/>
      </dsp:nvSpPr>
      <dsp:spPr>
        <a:xfrm>
          <a:off x="4738691" y="1885941"/>
          <a:ext cx="452860" cy="86456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45D331-0FDC-47F9-A251-DDC21D5B9E76}">
      <dsp:nvSpPr>
        <dsp:cNvPr id="0" name=""/>
        <dsp:cNvSpPr/>
      </dsp:nvSpPr>
      <dsp:spPr>
        <a:xfrm>
          <a:off x="5191552" y="1886361"/>
          <a:ext cx="1235075" cy="86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Post-Exploitation</a:t>
          </a:r>
        </a:p>
      </dsp:txBody>
      <dsp:txXfrm>
        <a:off x="5191552" y="1886361"/>
        <a:ext cx="1235075" cy="864552"/>
      </dsp:txXfrm>
    </dsp:sp>
    <dsp:sp modelId="{673FA9AF-4105-495C-89A6-9650B80EF7BE}">
      <dsp:nvSpPr>
        <dsp:cNvPr id="0" name=""/>
        <dsp:cNvSpPr/>
      </dsp:nvSpPr>
      <dsp:spPr>
        <a:xfrm>
          <a:off x="5191552" y="2976933"/>
          <a:ext cx="1235075" cy="7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Maintaining Connection, Covering Tracks</a:t>
          </a:r>
          <a:endParaRPr lang="en-US" sz="1200" i="1" kern="1200" dirty="0">
            <a:solidFill>
              <a:prstClr val="black">
                <a:hueOff val="0"/>
                <a:satOff val="0"/>
                <a:lumOff val="0"/>
                <a:alphaOff val="0"/>
              </a:prstClr>
            </a:solidFill>
            <a:latin typeface="Calibri" panose="020F0502020204030204"/>
            <a:ea typeface="+mn-ea"/>
            <a:cs typeface="+mn-cs"/>
          </a:endParaRPr>
        </a:p>
      </dsp:txBody>
      <dsp:txXfrm>
        <a:off x="5191552" y="2976933"/>
        <a:ext cx="1235075" cy="761629"/>
      </dsp:txXfrm>
    </dsp:sp>
    <dsp:sp modelId="{6AB1110D-D1D5-461E-998C-3913E85F647A}">
      <dsp:nvSpPr>
        <dsp:cNvPr id="0" name=""/>
        <dsp:cNvSpPr/>
      </dsp:nvSpPr>
      <dsp:spPr>
        <a:xfrm>
          <a:off x="6426627" y="1885941"/>
          <a:ext cx="452860" cy="86456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F6DB03-39AE-4380-AD98-29E7E8806D51}">
      <dsp:nvSpPr>
        <dsp:cNvPr id="0" name=""/>
        <dsp:cNvSpPr/>
      </dsp:nvSpPr>
      <dsp:spPr>
        <a:xfrm>
          <a:off x="6972118" y="1824608"/>
          <a:ext cx="1049813" cy="10498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400" kern="1200">
              <a:solidFill>
                <a:prstClr val="white"/>
              </a:solidFill>
              <a:latin typeface="Calibri" panose="020F0502020204030204"/>
              <a:ea typeface="+mn-ea"/>
              <a:cs typeface="+mn-cs"/>
            </a:rPr>
            <a:t>Reporting</a:t>
          </a:r>
          <a:endParaRPr lang="en-US" sz="1400" kern="1200" dirty="0">
            <a:solidFill>
              <a:prstClr val="white"/>
            </a:solidFill>
            <a:latin typeface="Calibri" panose="020F0502020204030204"/>
            <a:ea typeface="+mn-ea"/>
            <a:cs typeface="+mn-cs"/>
          </a:endParaRPr>
        </a:p>
      </dsp:txBody>
      <dsp:txXfrm>
        <a:off x="7125860" y="1978350"/>
        <a:ext cx="742329" cy="742329"/>
      </dsp:txXfrm>
    </dsp:sp>
    <dsp:sp modelId="{4FF94849-D377-46DC-ACC0-56166606C683}">
      <dsp:nvSpPr>
        <dsp:cNvPr id="0" name=""/>
        <dsp:cNvSpPr/>
      </dsp:nvSpPr>
      <dsp:spPr>
        <a:xfrm>
          <a:off x="6879488" y="2976933"/>
          <a:ext cx="1235075" cy="761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1" kern="1200">
              <a:solidFill>
                <a:prstClr val="black">
                  <a:hueOff val="0"/>
                  <a:satOff val="0"/>
                  <a:lumOff val="0"/>
                  <a:alphaOff val="0"/>
                </a:prstClr>
              </a:solidFill>
              <a:latin typeface="Calibri" panose="020F0502020204030204"/>
              <a:ea typeface="+mn-ea"/>
              <a:cs typeface="+mn-cs"/>
            </a:rPr>
            <a:t>Provide Detailed Report</a:t>
          </a:r>
          <a:endParaRPr lang="en-US" sz="1200" i="1" kern="1200" dirty="0">
            <a:solidFill>
              <a:prstClr val="black">
                <a:hueOff val="0"/>
                <a:satOff val="0"/>
                <a:lumOff val="0"/>
                <a:alphaOff val="0"/>
              </a:prstClr>
            </a:solidFill>
            <a:latin typeface="Calibri" panose="020F0502020204030204"/>
            <a:ea typeface="+mn-ea"/>
            <a:cs typeface="+mn-cs"/>
          </a:endParaRPr>
        </a:p>
      </dsp:txBody>
      <dsp:txXfrm>
        <a:off x="6879488" y="2976933"/>
        <a:ext cx="1235075" cy="761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9CB20-CB7F-4BE0-8577-A82B3D2B9D19}">
      <dsp:nvSpPr>
        <dsp:cNvPr id="0" name=""/>
        <dsp:cNvSpPr/>
      </dsp:nvSpPr>
      <dsp:spPr>
        <a:xfrm>
          <a:off x="1167273" y="208996"/>
          <a:ext cx="2893431" cy="2893431"/>
        </a:xfrm>
        <a:prstGeom prst="pie">
          <a:avLst>
            <a:gd name="adj1" fmla="val 162000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Navigating Environment</a:t>
          </a:r>
        </a:p>
      </dsp:txBody>
      <dsp:txXfrm>
        <a:off x="2703202" y="808694"/>
        <a:ext cx="1067813" cy="792249"/>
      </dsp:txXfrm>
    </dsp:sp>
    <dsp:sp modelId="{B5703A91-3320-4C02-A2DE-347448C2D331}">
      <dsp:nvSpPr>
        <dsp:cNvPr id="0" name=""/>
        <dsp:cNvSpPr/>
      </dsp:nvSpPr>
      <dsp:spPr>
        <a:xfrm>
          <a:off x="1167273" y="306133"/>
          <a:ext cx="2893431" cy="2893431"/>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Deliver Payload</a:t>
          </a:r>
        </a:p>
      </dsp:txBody>
      <dsp:txXfrm>
        <a:off x="2703202" y="1807617"/>
        <a:ext cx="1067813" cy="792249"/>
      </dsp:txXfrm>
    </dsp:sp>
    <dsp:sp modelId="{50BC03C1-6786-451F-AC92-4BEF9B16BB47}">
      <dsp:nvSpPr>
        <dsp:cNvPr id="0" name=""/>
        <dsp:cNvSpPr/>
      </dsp:nvSpPr>
      <dsp:spPr>
        <a:xfrm>
          <a:off x="1070136" y="306133"/>
          <a:ext cx="2893431" cy="2893431"/>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Receive Reward</a:t>
          </a:r>
        </a:p>
      </dsp:txBody>
      <dsp:txXfrm>
        <a:off x="1359824" y="1807617"/>
        <a:ext cx="1067813" cy="792249"/>
      </dsp:txXfrm>
    </dsp:sp>
    <dsp:sp modelId="{E0C200EF-19EE-44B7-8F93-B49050CB2ACF}">
      <dsp:nvSpPr>
        <dsp:cNvPr id="0" name=""/>
        <dsp:cNvSpPr/>
      </dsp:nvSpPr>
      <dsp:spPr>
        <a:xfrm>
          <a:off x="1070136" y="154021"/>
          <a:ext cx="2893431" cy="2893431"/>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Save Q-value</a:t>
          </a:r>
        </a:p>
      </dsp:txBody>
      <dsp:txXfrm>
        <a:off x="1359824" y="753719"/>
        <a:ext cx="1067813" cy="792249"/>
      </dsp:txXfrm>
    </dsp:sp>
    <dsp:sp modelId="{449CA460-D129-408C-8702-58158931A910}">
      <dsp:nvSpPr>
        <dsp:cNvPr id="0" name=""/>
        <dsp:cNvSpPr/>
      </dsp:nvSpPr>
      <dsp:spPr>
        <a:xfrm>
          <a:off x="988156" y="29879"/>
          <a:ext cx="3251665" cy="3251665"/>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EA1CB3-0251-41E3-B783-70FDECB966E6}">
      <dsp:nvSpPr>
        <dsp:cNvPr id="0" name=""/>
        <dsp:cNvSpPr/>
      </dsp:nvSpPr>
      <dsp:spPr>
        <a:xfrm>
          <a:off x="988156" y="127016"/>
          <a:ext cx="3251665" cy="3251665"/>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0A2803-9774-4BC5-9E1D-9AC51FA46937}">
      <dsp:nvSpPr>
        <dsp:cNvPr id="0" name=""/>
        <dsp:cNvSpPr/>
      </dsp:nvSpPr>
      <dsp:spPr>
        <a:xfrm>
          <a:off x="891019" y="127016"/>
          <a:ext cx="3251665" cy="3251665"/>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30F44B-EF4F-4785-9153-22A999B6D0F8}">
      <dsp:nvSpPr>
        <dsp:cNvPr id="0" name=""/>
        <dsp:cNvSpPr/>
      </dsp:nvSpPr>
      <dsp:spPr>
        <a:xfrm>
          <a:off x="891019" y="-25095"/>
          <a:ext cx="3251665" cy="3251665"/>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40018-2091-4075-936F-DC10439AE039}"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7795A-10D4-4DA3-BF99-FA6FC8F9BC5E}" type="slidenum">
              <a:rPr lang="en-US" smtClean="0"/>
              <a:t>‹#›</a:t>
            </a:fld>
            <a:endParaRPr lang="en-US"/>
          </a:p>
        </p:txBody>
      </p:sp>
    </p:spTree>
    <p:extLst>
      <p:ext uri="{BB962C8B-B14F-4D97-AF65-F5344CB8AC3E}">
        <p14:creationId xmlns:p14="http://schemas.microsoft.com/office/powerpoint/2010/main" val="141755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1D5DB"/>
                </a:solidFill>
                <a:effectLst/>
                <a:latin typeface="Söhne"/>
              </a:rPr>
              <a:t>Good afternoon and welcome to this literature review presentation </a:t>
            </a:r>
          </a:p>
          <a:p>
            <a:pPr algn="l">
              <a:buFont typeface="Arial" panose="020B0604020202020204" pitchFamily="34" charset="0"/>
              <a:buNone/>
            </a:pPr>
            <a:r>
              <a:rPr lang="en-US" b="0" i="0" dirty="0">
                <a:solidFill>
                  <a:srgbClr val="D1D5DB"/>
                </a:solidFill>
                <a:effectLst/>
                <a:latin typeface="Söhne"/>
              </a:rPr>
              <a:t>My name is [] and I will discussing five research essays That discuss </a:t>
            </a:r>
            <a:r>
              <a:rPr lang="en-US" dirty="0"/>
              <a:t>Harnessing Artificial Intelligence for Penetration Testing</a:t>
            </a:r>
          </a:p>
          <a:p>
            <a:pPr algn="l">
              <a:buFont typeface="Arial" panose="020B0604020202020204" pitchFamily="34" charset="0"/>
              <a:buNone/>
            </a:pPr>
            <a:r>
              <a:rPr lang="en-US" b="0" i="0" dirty="0">
                <a:solidFill>
                  <a:srgbClr val="D1D5DB"/>
                </a:solidFill>
                <a:effectLst/>
                <a:latin typeface="Söhne"/>
              </a:rPr>
              <a:t>These essays and organized to align with the key phases of Penetration Testing, in order to highlight the advantages of automation at each step</a:t>
            </a:r>
          </a:p>
          <a:p>
            <a:pPr algn="l">
              <a:buFont typeface="Arial" panose="020B0604020202020204" pitchFamily="34" charset="0"/>
              <a:buNone/>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a:t>
            </a:fld>
            <a:endParaRPr lang="en-US"/>
          </a:p>
        </p:txBody>
      </p:sp>
    </p:spTree>
    <p:extLst>
      <p:ext uri="{BB962C8B-B14F-4D97-AF65-F5344CB8AC3E}">
        <p14:creationId xmlns:p14="http://schemas.microsoft.com/office/powerpoint/2010/main" val="75818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review focus on the Post-Exploitation phase of </a:t>
            </a:r>
            <a:r>
              <a:rPr lang="en-US" dirty="0" err="1"/>
              <a:t>Pentesting</a:t>
            </a:r>
            <a:r>
              <a:rPr lang="en-US" dirty="0"/>
              <a:t>, </a:t>
            </a:r>
          </a:p>
          <a:p>
            <a:r>
              <a:rPr lang="en-US" dirty="0"/>
              <a:t>which occurs </a:t>
            </a:r>
            <a:r>
              <a:rPr lang="en-US" b="0" i="0" dirty="0">
                <a:solidFill>
                  <a:srgbClr val="D1D5DB"/>
                </a:solidFill>
                <a:effectLst/>
                <a:latin typeface="Söhne"/>
              </a:rPr>
              <a:t>after the initial system breach and focuses on further exploration</a:t>
            </a:r>
            <a:endParaRPr lang="en-US" dirty="0"/>
          </a:p>
          <a:p>
            <a:r>
              <a:rPr lang="en-US" sz="1200" b="0" i="0" dirty="0">
                <a:solidFill>
                  <a:srgbClr val="D1D5DB"/>
                </a:solidFill>
                <a:effectLst/>
                <a:latin typeface="Söhne"/>
              </a:rPr>
              <a:t>This article is particularly relevant to my course because it introduces automation to a less-explored part of Penetration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It also introduces advanced concepts</a:t>
            </a:r>
            <a:r>
              <a:rPr lang="en-US" sz="2800" kern="0" dirty="0">
                <a:effectLst/>
                <a:latin typeface="Times New Roman" panose="02020603050405020304" pitchFamily="18" charset="0"/>
                <a:ea typeface="SimSun" panose="02010600030101010101" pitchFamily="2" charset="-122"/>
              </a:rPr>
              <a:t> </a:t>
            </a:r>
            <a:r>
              <a:rPr lang="en-US" sz="1800" dirty="0"/>
              <a:t>like </a:t>
            </a:r>
            <a:r>
              <a:rPr lang="en-US" sz="1800" kern="0" dirty="0">
                <a:effectLst/>
                <a:latin typeface="Times New Roman" panose="02020603050405020304" pitchFamily="18" charset="0"/>
                <a:ea typeface="SimSun" panose="02010600030101010101" pitchFamily="2" charset="-122"/>
              </a:rPr>
              <a:t>Deep Q-learning (DQ) and neural networks</a:t>
            </a:r>
            <a:r>
              <a:rPr lang="en-US" sz="1800" dirty="0"/>
              <a:t>, which are important subsets of AI that will be discussed in my later modules</a:t>
            </a:r>
          </a:p>
          <a:p>
            <a:endParaRPr lang="en-US" sz="1800" kern="0" dirty="0">
              <a:effectLst/>
              <a:latin typeface="Times New Roman" panose="02020603050405020304" pitchFamily="18" charset="0"/>
              <a:ea typeface="SimSun" panose="02010600030101010101" pitchFamily="2" charset="-122"/>
            </a:endParaRPr>
          </a:p>
          <a:p>
            <a:r>
              <a:rPr lang="en-US" sz="2800" b="0" i="0" dirty="0">
                <a:solidFill>
                  <a:srgbClr val="D1D5DB"/>
                </a:solidFill>
                <a:effectLst/>
                <a:latin typeface="Söhne"/>
              </a:rPr>
              <a:t>In the report titled 'Automated Post-Breach Penetration Testing through Reinforcement Learning,’</a:t>
            </a:r>
          </a:p>
          <a:p>
            <a:r>
              <a:rPr lang="en-US" sz="2800" b="0" i="0" dirty="0">
                <a:solidFill>
                  <a:srgbClr val="D1D5DB"/>
                </a:solidFill>
                <a:effectLst/>
                <a:latin typeface="Söhne"/>
              </a:rPr>
              <a:t>the authors encourage forward-thinking and innovation in the world of </a:t>
            </a:r>
            <a:r>
              <a:rPr lang="en-US" sz="2800" b="0" i="0" dirty="0" err="1">
                <a:solidFill>
                  <a:srgbClr val="D1D5DB"/>
                </a:solidFill>
                <a:effectLst/>
                <a:latin typeface="Söhne"/>
              </a:rPr>
              <a:t>PenTesting</a:t>
            </a:r>
            <a:r>
              <a:rPr lang="en-US" sz="2800" b="0" i="0" dirty="0">
                <a:solidFill>
                  <a:srgbClr val="D1D5DB"/>
                </a:solidFill>
                <a:effectLst/>
                <a:latin typeface="Söhne"/>
              </a:rPr>
              <a:t>. </a:t>
            </a:r>
          </a:p>
          <a:p>
            <a:r>
              <a:rPr lang="en-US" sz="2800" b="0" i="0" dirty="0">
                <a:solidFill>
                  <a:srgbClr val="D1D5DB"/>
                </a:solidFill>
                <a:effectLst/>
                <a:latin typeface="Söhne"/>
              </a:rPr>
              <a:t>Their main aim is to create an agent that can navigate complex environments without needing a detailed model it.</a:t>
            </a:r>
            <a:endParaRPr lang="en-US" sz="1800" kern="0" dirty="0">
              <a:effectLst/>
              <a:latin typeface="Times New Roman" panose="02020603050405020304" pitchFamily="18" charset="0"/>
              <a:ea typeface="SimSun" panose="02010600030101010101" pitchFamily="2" charset="-122"/>
            </a:endParaRPr>
          </a:p>
          <a:p>
            <a:endParaRPr lang="en-US" sz="1800" kern="0" dirty="0">
              <a:effectLst/>
              <a:latin typeface="Times New Roman" panose="02020603050405020304" pitchFamily="18" charset="0"/>
              <a:ea typeface="SimSun" panose="02010600030101010101" pitchFamily="2" charset="-122"/>
            </a:endParaRPr>
          </a:p>
          <a:p>
            <a:r>
              <a:rPr lang="en-US" sz="2800" b="0" i="0" dirty="0">
                <a:solidFill>
                  <a:srgbClr val="D1D5DB"/>
                </a:solidFill>
                <a:effectLst/>
                <a:latin typeface="Söhne"/>
              </a:rPr>
              <a:t>For their model, they opt for </a:t>
            </a:r>
            <a:r>
              <a:rPr lang="en-US" sz="1800" kern="0" dirty="0">
                <a:effectLst/>
                <a:highlight>
                  <a:srgbClr val="FFFF00"/>
                </a:highlight>
                <a:latin typeface="Times New Roman" panose="02020603050405020304" pitchFamily="18" charset="0"/>
                <a:ea typeface="SimSun" panose="02010600030101010101" pitchFamily="2" charset="-122"/>
              </a:rPr>
              <a:t>Deep Q-learning (DQ)</a:t>
            </a:r>
            <a:r>
              <a:rPr lang="en-US" sz="2800" b="0" i="0" dirty="0">
                <a:solidFill>
                  <a:srgbClr val="D1D5DB"/>
                </a:solidFill>
                <a:effectLst/>
                <a:latin typeface="Söhne"/>
              </a:rPr>
              <a:t> because traditional Q-learning struggles when systems get too intricate,</a:t>
            </a:r>
          </a:p>
          <a:p>
            <a:r>
              <a:rPr lang="en-US" sz="2800" b="0" i="0" dirty="0">
                <a:solidFill>
                  <a:srgbClr val="D1D5DB"/>
                </a:solidFill>
                <a:effectLst/>
                <a:latin typeface="Söhne"/>
              </a:rPr>
              <a:t>With DQ, the agent is able to learn directly from its interactions with the environment using neural networks.</a:t>
            </a:r>
            <a:endParaRPr lang="en-US" sz="1800" b="0" i="0" kern="0" dirty="0">
              <a:solidFill>
                <a:srgbClr val="D1D5DB"/>
              </a:solidFill>
              <a:effectLst/>
              <a:latin typeface="Times New Roman" panose="02020603050405020304" pitchFamily="18" charset="0"/>
              <a:ea typeface="SimSun" panose="02010600030101010101" pitchFamily="2" charset="-122"/>
            </a:endParaRPr>
          </a:p>
          <a:p>
            <a:endParaRPr lang="en-US" sz="1800" b="0" i="0" kern="0" dirty="0">
              <a:solidFill>
                <a:srgbClr val="D1D5DB"/>
              </a:solidFill>
              <a:effectLst/>
              <a:latin typeface="Times New Roman" panose="02020603050405020304" pitchFamily="18" charset="0"/>
              <a:ea typeface="SimSun" panose="02010600030101010101" pitchFamily="2" charset="-122"/>
            </a:endParaRPr>
          </a:p>
          <a:p>
            <a:r>
              <a:rPr lang="en-US" sz="2800" b="0" i="0" dirty="0">
                <a:solidFill>
                  <a:srgbClr val="D1D5DB"/>
                </a:solidFill>
                <a:effectLst/>
                <a:latin typeface="Söhne"/>
              </a:rPr>
              <a:t>Their plan is to </a:t>
            </a:r>
            <a:r>
              <a:rPr lang="en-US" sz="2800" kern="0" dirty="0">
                <a:effectLst/>
                <a:latin typeface="Times New Roman" panose="02020603050405020304" pitchFamily="18" charset="0"/>
                <a:ea typeface="SimSun" panose="02010600030101010101" pitchFamily="2" charset="-122"/>
              </a:rPr>
              <a:t>deploy</a:t>
            </a:r>
            <a:r>
              <a:rPr lang="en-US" sz="2800" b="0" i="0" dirty="0">
                <a:solidFill>
                  <a:srgbClr val="D1D5DB"/>
                </a:solidFill>
                <a:effectLst/>
                <a:latin typeface="Söhne"/>
              </a:rPr>
              <a:t> this agent into virtual servers that mimic real-world cybersecurity scenarios. </a:t>
            </a:r>
          </a:p>
          <a:p>
            <a:r>
              <a:rPr lang="en-US" sz="2800" kern="0" dirty="0">
                <a:effectLst/>
                <a:latin typeface="Times New Roman" panose="02020603050405020304" pitchFamily="18" charset="0"/>
                <a:ea typeface="SimSun" panose="02010600030101010101" pitchFamily="2" charset="-122"/>
              </a:rPr>
              <a:t>where they will </a:t>
            </a:r>
            <a:r>
              <a:rPr lang="en-US" sz="2800" b="0" i="0" dirty="0">
                <a:solidFill>
                  <a:srgbClr val="D1D5DB"/>
                </a:solidFill>
                <a:effectLst/>
                <a:latin typeface="Söhne"/>
              </a:rPr>
              <a:t>give the agent a set of predefined terminal commands. </a:t>
            </a:r>
          </a:p>
          <a:p>
            <a:r>
              <a:rPr lang="en-US" sz="2800" b="0" i="0" dirty="0">
                <a:solidFill>
                  <a:srgbClr val="D1D5DB"/>
                </a:solidFill>
                <a:effectLst/>
                <a:latin typeface="Söhne"/>
              </a:rPr>
              <a:t>Then By adapting these commands based on what the agent see, they hope it can uncover sensitive files like passwords, shadow files, and system configurations.</a:t>
            </a:r>
            <a:endParaRPr lang="en-US" sz="1800" b="0" i="0" kern="0" dirty="0">
              <a:solidFill>
                <a:srgbClr val="D1D5DB"/>
              </a:solidFill>
              <a:effectLst/>
              <a:latin typeface="Times New Roman" panose="02020603050405020304" pitchFamily="18" charset="0"/>
              <a:ea typeface="SimSun" panose="02010600030101010101" pitchFamily="2" charset="-122"/>
            </a:endParaRPr>
          </a:p>
          <a:p>
            <a:endParaRPr lang="en-US" sz="1800" b="0" i="0" kern="0" dirty="0">
              <a:solidFill>
                <a:srgbClr val="D1D5DB"/>
              </a:solidFill>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They've also laid the foundation by creating a Python script that completes this task, which will serve as a benchmark for the agent's performance when its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0" dirty="0">
              <a:effectLst/>
              <a:highlight>
                <a:srgbClr val="FFFF00"/>
              </a:highligh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highlight>
                  <a:srgbClr val="FFFF00"/>
                </a:highlight>
                <a:latin typeface="Times New Roman" panose="02020603050405020304" pitchFamily="18" charset="0"/>
                <a:ea typeface="SimSun" panose="02010600030101010101" pitchFamily="2" charset="-122"/>
              </a:rPr>
              <a:t>While this is a conceptual framework, it paves the way for practical applications of AI in the post-exploitation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0" dirty="0">
              <a:effectLst/>
              <a:highlight>
                <a:srgbClr val="FFFF00"/>
              </a:highligh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highlight>
                  <a:srgbClr val="FFFF00"/>
                </a:highlight>
                <a:latin typeface="Times New Roman" panose="02020603050405020304" pitchFamily="18" charset="0"/>
                <a:ea typeface="SimSun" panose="02010600030101010101" pitchFamily="2" charset="-122"/>
              </a:rPr>
              <a:t>Their plan involves </a:t>
            </a:r>
            <a:r>
              <a:rPr lang="en-US" sz="1800" kern="0" dirty="0">
                <a:effectLst/>
                <a:latin typeface="Times New Roman" panose="02020603050405020304" pitchFamily="18" charset="0"/>
                <a:ea typeface="SimSun" panose="02010600030101010101" pitchFamily="2" charset="-122"/>
              </a:rPr>
              <a:t>Deep Q-Learning, specialized architecture, simulated environments, action-reward configuration, baseline testing, and performance comparison</a:t>
            </a:r>
            <a:r>
              <a:rPr lang="en-US" sz="1800" kern="0" dirty="0">
                <a:effectLst/>
                <a:highlight>
                  <a:srgbClr val="FFFF00"/>
                </a:highlight>
                <a:latin typeface="Times New Roman" panose="02020603050405020304" pitchFamily="18" charset="0"/>
                <a:ea typeface="SimSun" panose="02010600030101010101" pitchFamily="2"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highlight>
                  <a:srgbClr val="FFFF00"/>
                </a:highlight>
                <a:latin typeface="Times New Roman" panose="02020603050405020304" pitchFamily="18" charset="0"/>
                <a:ea typeface="SimSun" panose="02010600030101010101" pitchFamily="2" charset="-122"/>
              </a:rPr>
              <a:t>And By addressing these aspects, the authors provide practical insights into how AI can be effectively used during this critical and </a:t>
            </a:r>
            <a:r>
              <a:rPr lang="en-US" sz="1800" dirty="0"/>
              <a:t>under-researched </a:t>
            </a:r>
            <a:r>
              <a:rPr lang="en-US" sz="1800" kern="0" dirty="0">
                <a:effectLst/>
                <a:highlight>
                  <a:srgbClr val="FFFF00"/>
                </a:highlight>
                <a:latin typeface="Times New Roman" panose="02020603050405020304" pitchFamily="18" charset="0"/>
                <a:ea typeface="SimSun" panose="02010600030101010101" pitchFamily="2" charset="-122"/>
              </a:rPr>
              <a:t>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0" dirty="0">
              <a:effectLst/>
              <a:highlight>
                <a:srgbClr val="FFFF00"/>
              </a:highlight>
              <a:latin typeface="Times New Roman" panose="02020603050405020304" pitchFamily="18" charset="0"/>
              <a:ea typeface="SimSun" panose="02010600030101010101" pitchFamily="2" charset="-122"/>
            </a:endParaRPr>
          </a:p>
          <a:p>
            <a:r>
              <a:rPr lang="en-US" b="0" i="0" dirty="0">
                <a:solidFill>
                  <a:srgbClr val="D1D5DB"/>
                </a:solidFill>
                <a:effectLst/>
                <a:latin typeface="Söhne"/>
              </a:rPr>
              <a:t>Essentially, this review highlights the potential of Deep Q-learning in the post-breach stages of </a:t>
            </a:r>
            <a:r>
              <a:rPr lang="en-US" b="0" i="0" dirty="0" err="1">
                <a:solidFill>
                  <a:srgbClr val="D1D5DB"/>
                </a:solidFill>
                <a:effectLst/>
                <a:latin typeface="Söhne"/>
              </a:rPr>
              <a:t>Pentesting</a:t>
            </a:r>
            <a:r>
              <a:rPr lang="en-US" b="0" i="0" dirty="0">
                <a:solidFill>
                  <a:srgbClr val="D1D5DB"/>
                </a:solidFill>
                <a:effectLst/>
                <a:latin typeface="Söhne"/>
              </a:rPr>
              <a:t> and </a:t>
            </a:r>
            <a:r>
              <a:rPr lang="en-US" b="0" i="0" dirty="0" err="1">
                <a:solidFill>
                  <a:srgbClr val="D1D5DB"/>
                </a:solidFill>
                <a:effectLst/>
                <a:latin typeface="Söhne"/>
              </a:rPr>
              <a:t>hight</a:t>
            </a:r>
            <a:r>
              <a:rPr lang="en-US" b="0" i="0" dirty="0">
                <a:solidFill>
                  <a:srgbClr val="D1D5DB"/>
                </a:solidFill>
                <a:effectLst/>
                <a:latin typeface="Söhne"/>
              </a:rPr>
              <a:t> the importance of further research in this domain. </a:t>
            </a:r>
          </a:p>
          <a:p>
            <a:r>
              <a:rPr lang="en-US" b="0" i="0" dirty="0">
                <a:solidFill>
                  <a:srgbClr val="D1D5DB"/>
                </a:solidFill>
                <a:effectLst/>
                <a:latin typeface="Söhne"/>
              </a:rPr>
              <a:t>It also emphasizes the need for continuous innovation in the field of cybersecurity.</a:t>
            </a:r>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10</a:t>
            </a:fld>
            <a:endParaRPr lang="en-US"/>
          </a:p>
        </p:txBody>
      </p:sp>
    </p:spTree>
    <p:extLst>
      <p:ext uri="{BB962C8B-B14F-4D97-AF65-F5344CB8AC3E}">
        <p14:creationId xmlns:p14="http://schemas.microsoft.com/office/powerpoint/2010/main" val="332078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A</a:t>
            </a:r>
            <a:r>
              <a:rPr lang="en-US" b="0" i="0" dirty="0">
                <a:solidFill>
                  <a:srgbClr val="D1D5DB"/>
                </a:solidFill>
                <a:effectLst/>
                <a:latin typeface="Söhne"/>
              </a:rPr>
              <a:t>s we explore these studies, we uncover some important insights that will guide the development of my short seminar course</a:t>
            </a:r>
          </a:p>
          <a:p>
            <a:endParaRPr lang="en-US" b="0" i="0" dirty="0">
              <a:solidFill>
                <a:srgbClr val="D1D5DB"/>
              </a:solidFill>
              <a:effectLst/>
              <a:latin typeface="Söhne"/>
            </a:endParaRPr>
          </a:p>
          <a:p>
            <a:r>
              <a:rPr lang="en-US" dirty="0">
                <a:solidFill>
                  <a:schemeClr val="tx1"/>
                </a:solidFill>
              </a:rPr>
              <a:t>One key lesson we learn from the research is how crucial AI-powered tools have become in various aspects of PT, </a:t>
            </a:r>
          </a:p>
          <a:p>
            <a:r>
              <a:rPr lang="en-US" dirty="0">
                <a:solidFill>
                  <a:schemeClr val="tx1"/>
                </a:solidFill>
              </a:rPr>
              <a:t>from detecting vulnerabilities, scanning networks, selecting and executing exploits, and managing post-exploitation activities.</a:t>
            </a:r>
          </a:p>
          <a:p>
            <a:endParaRPr lang="en-US" dirty="0">
              <a:solidFill>
                <a:schemeClr val="tx1"/>
              </a:solidFill>
            </a:endParaRPr>
          </a:p>
          <a:p>
            <a:r>
              <a:rPr lang="en-US" b="0" i="0" dirty="0">
                <a:solidFill>
                  <a:srgbClr val="D1D5DB"/>
                </a:solidFill>
                <a:effectLst/>
                <a:latin typeface="Söhne"/>
              </a:rPr>
              <a:t>As these aspects are all vital components of the PT process, its important to explore the practical application of these tools</a:t>
            </a:r>
          </a:p>
          <a:p>
            <a:r>
              <a:rPr lang="en-US" b="0" i="0" dirty="0">
                <a:solidFill>
                  <a:srgbClr val="D1D5DB"/>
                </a:solidFill>
                <a:effectLst/>
                <a:latin typeface="Söhne"/>
              </a:rPr>
              <a:t>Its important to integrate both demonstrations and hands-on exercises into our course. </a:t>
            </a:r>
          </a:p>
          <a:p>
            <a:r>
              <a:rPr lang="en-US" b="0" i="0" dirty="0">
                <a:solidFill>
                  <a:srgbClr val="D1D5DB"/>
                </a:solidFill>
                <a:effectLst/>
                <a:latin typeface="Söhne"/>
              </a:rPr>
              <a:t>This approach ensures that our students not only grasp the concepts but also gain applicable knowledge in using these tools effectively</a:t>
            </a:r>
          </a:p>
          <a:p>
            <a:endParaRPr lang="en-US" b="0" i="0" dirty="0">
              <a:solidFill>
                <a:srgbClr val="D1D5DB"/>
              </a:solidFill>
              <a:effectLst/>
              <a:latin typeface="Söhne"/>
            </a:endParaRPr>
          </a:p>
          <a:p>
            <a:r>
              <a:rPr lang="en-US" dirty="0">
                <a:solidFill>
                  <a:schemeClr val="tx1"/>
                </a:solidFill>
              </a:rPr>
              <a:t>Additionally, these reports bring up some ethical dilemmas that can arise when integrating AI</a:t>
            </a:r>
          </a:p>
          <a:p>
            <a:r>
              <a:rPr lang="en-US" dirty="0">
                <a:solidFill>
                  <a:schemeClr val="tx1"/>
                </a:solidFill>
              </a:rPr>
              <a:t>Consider who has access to these powerful tools—security professionals or those with malicious intent</a:t>
            </a:r>
          </a:p>
          <a:p>
            <a:r>
              <a:rPr lang="en-US" dirty="0">
                <a:solidFill>
                  <a:schemeClr val="tx1"/>
                </a:solidFill>
              </a:rPr>
              <a:t>And consider differences in their ethical codes and responsibilities.</a:t>
            </a:r>
          </a:p>
          <a:p>
            <a:endParaRPr lang="en-US" dirty="0">
              <a:solidFill>
                <a:schemeClr val="tx1"/>
              </a:solidFill>
            </a:endParaRPr>
          </a:p>
          <a:p>
            <a:r>
              <a:rPr lang="en-US" dirty="0">
                <a:solidFill>
                  <a:schemeClr val="tx1"/>
                </a:solidFill>
              </a:rPr>
              <a:t>Lastly, the </a:t>
            </a:r>
            <a:r>
              <a:rPr lang="en-US" b="0" i="0" dirty="0">
                <a:solidFill>
                  <a:srgbClr val="D1D5DB"/>
                </a:solidFill>
                <a:effectLst/>
                <a:latin typeface="Söhne"/>
              </a:rPr>
              <a:t>importance of executing each step of PT meticulously is highlighted. </a:t>
            </a:r>
          </a:p>
          <a:p>
            <a:r>
              <a:rPr lang="en-US" b="0" i="0" dirty="0">
                <a:solidFill>
                  <a:srgbClr val="D1D5DB"/>
                </a:solidFill>
                <a:effectLst/>
                <a:latin typeface="Söhne"/>
              </a:rPr>
              <a:t>For instance, when we approach the initial phase, Gathering Information, it's essential to consider whether we're dealing with a fully or partially observed environment so we know how to train our Reinforcement Learning Model</a:t>
            </a:r>
          </a:p>
          <a:p>
            <a:r>
              <a:rPr lang="en-US" b="0" i="0" dirty="0">
                <a:solidFill>
                  <a:srgbClr val="D1D5DB"/>
                </a:solidFill>
                <a:effectLst/>
                <a:latin typeface="Söhne"/>
              </a:rPr>
              <a:t>As a result, I will be </a:t>
            </a:r>
            <a:r>
              <a:rPr lang="en-US" b="0" i="0" dirty="0" err="1">
                <a:solidFill>
                  <a:srgbClr val="D1D5DB"/>
                </a:solidFill>
                <a:effectLst/>
                <a:latin typeface="Söhne"/>
              </a:rPr>
              <a:t>structuing</a:t>
            </a:r>
            <a:r>
              <a:rPr lang="en-US" b="0" i="0" dirty="0">
                <a:solidFill>
                  <a:srgbClr val="D1D5DB"/>
                </a:solidFill>
                <a:effectLst/>
                <a:latin typeface="Söhne"/>
              </a:rPr>
              <a:t> my course modules according to the different phases of PT, from gathering information to exploiting vulnerabilities.</a:t>
            </a:r>
          </a:p>
          <a:p>
            <a:endParaRPr lang="en-US" b="0" i="0" dirty="0">
              <a:solidFill>
                <a:srgbClr val="D1D5DB"/>
              </a:solidFill>
              <a:effectLst/>
              <a:latin typeface="Söhne"/>
            </a:endParaRPr>
          </a:p>
          <a:p>
            <a:r>
              <a:rPr lang="en-US" b="0" i="0" dirty="0">
                <a:solidFill>
                  <a:srgbClr val="D1D5DB"/>
                </a:solidFill>
                <a:effectLst/>
                <a:latin typeface="Söhne"/>
              </a:rPr>
              <a:t>Thank you</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11</a:t>
            </a:fld>
            <a:endParaRPr lang="en-US"/>
          </a:p>
        </p:txBody>
      </p:sp>
    </p:spTree>
    <p:extLst>
      <p:ext uri="{BB962C8B-B14F-4D97-AF65-F5344CB8AC3E}">
        <p14:creationId xmlns:p14="http://schemas.microsoft.com/office/powerpoint/2010/main" val="154862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Now, to set the stage, lets address the fundamental problem at hand</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PT  and Why is it relevant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 today's digital world, the importance of cybersecurity cannot be overstated.</a:t>
            </a:r>
          </a:p>
          <a:p>
            <a:pPr lvl="0"/>
            <a:r>
              <a:rPr lang="en-US" dirty="0"/>
              <a:t>Our interconnected and data-driven society relies heavily on computer systems and networks to communicate, conduct business, and </a:t>
            </a:r>
            <a:r>
              <a:rPr lang="en-US" dirty="0" err="1"/>
              <a:t>evenstore</a:t>
            </a:r>
            <a:r>
              <a:rPr lang="en-US" dirty="0"/>
              <a:t> sensitive information.</a:t>
            </a:r>
          </a:p>
          <a:p>
            <a:pPr lvl="0"/>
            <a:r>
              <a:rPr lang="en-US" dirty="0"/>
              <a:t>As more information is sent and stored on online, it becomes vital that these networks are secure from cyber criminals.</a:t>
            </a:r>
          </a:p>
          <a:p>
            <a:pPr lvl="0"/>
            <a:r>
              <a:rPr lang="en-US" dirty="0"/>
              <a:t>Now, this is true whether it's safeguarding personal information of </a:t>
            </a:r>
            <a:r>
              <a:rPr lang="en-US" b="0" i="0" dirty="0">
                <a:solidFill>
                  <a:srgbClr val="D1D5DB"/>
                </a:solidFill>
                <a:effectLst/>
                <a:latin typeface="Söhne"/>
              </a:rPr>
              <a:t>a neighbor </a:t>
            </a:r>
            <a:r>
              <a:rPr lang="en-US" dirty="0"/>
              <a:t>or protecting critical infrastructure of our </a:t>
            </a:r>
            <a:r>
              <a:rPr lang="en-US" b="0" i="0" dirty="0">
                <a:solidFill>
                  <a:srgbClr val="D1D5DB"/>
                </a:solidFill>
                <a:effectLst/>
                <a:latin typeface="Söhne"/>
              </a:rPr>
              <a:t>financial institutions</a:t>
            </a:r>
            <a:endParaRPr lang="en-US" dirty="0"/>
          </a:p>
          <a:p>
            <a:pPr lvl="0"/>
            <a:br>
              <a:rPr lang="en-US" dirty="0"/>
            </a:br>
            <a:r>
              <a:rPr lang="en-US" dirty="0"/>
              <a:t>This is where Penetration Testing comes in</a:t>
            </a:r>
          </a:p>
          <a:p>
            <a:pPr lvl="0"/>
            <a:r>
              <a:rPr lang="en-US" dirty="0"/>
              <a:t>PT serves as an “offensive approach” used by companies to assess their own networks, in order “to actively identify [and resolve] vulnerabilities” using the same techniques as a genuine attacker [1].”</a:t>
            </a:r>
          </a:p>
          <a:p>
            <a:pPr lvl="0"/>
            <a:endParaRPr lang="en-US" dirty="0"/>
          </a:p>
          <a:p>
            <a:pPr lvl="0"/>
            <a:r>
              <a:rPr lang="en-US" dirty="0"/>
              <a:t>As you can see on the right in Figure 1, </a:t>
            </a:r>
          </a:p>
          <a:p>
            <a:pPr lvl="0"/>
            <a:r>
              <a:rPr lang="en-US" dirty="0"/>
              <a:t>this process is broken down into 5 key phases. </a:t>
            </a:r>
          </a:p>
          <a:p>
            <a:pPr lvl="0"/>
            <a:r>
              <a:rPr lang="en-US" dirty="0"/>
              <a:t>However, please note that these phases are more of a suggestion, and their official names may change depending on where you look, but the general idea remains the same:</a:t>
            </a:r>
          </a:p>
          <a:p>
            <a:pPr lvl="0"/>
            <a:r>
              <a:rPr lang="en-US" b="0" i="0" dirty="0">
                <a:solidFill>
                  <a:srgbClr val="ECECF1"/>
                </a:solidFill>
                <a:effectLst/>
                <a:latin typeface="Söhne"/>
              </a:rPr>
              <a:t>First you need to gather information about your target and find ‘open doors’ on the system before you can exploit and gain access</a:t>
            </a:r>
          </a:p>
          <a:p>
            <a:pPr lvl="0"/>
            <a:r>
              <a:rPr lang="en-US" b="0" i="0" dirty="0">
                <a:solidFill>
                  <a:srgbClr val="ECECF1"/>
                </a:solidFill>
                <a:effectLst/>
                <a:latin typeface="Söhne"/>
              </a:rPr>
              <a:t>Now, Gaining access is just the beginning, because once </a:t>
            </a:r>
            <a:r>
              <a:rPr lang="en-US" b="0" i="0" dirty="0" err="1">
                <a:solidFill>
                  <a:srgbClr val="ECECF1"/>
                </a:solidFill>
                <a:effectLst/>
                <a:latin typeface="Söhne"/>
              </a:rPr>
              <a:t>youre</a:t>
            </a:r>
            <a:r>
              <a:rPr lang="en-US" b="0" i="0" dirty="0">
                <a:solidFill>
                  <a:srgbClr val="ECECF1"/>
                </a:solidFill>
                <a:effectLst/>
                <a:latin typeface="Söhne"/>
              </a:rPr>
              <a:t> inside,</a:t>
            </a:r>
          </a:p>
          <a:p>
            <a:pPr lvl="0"/>
            <a:r>
              <a:rPr lang="en-US" b="0" i="0" dirty="0">
                <a:solidFill>
                  <a:srgbClr val="ECECF1"/>
                </a:solidFill>
                <a:effectLst/>
                <a:latin typeface="Söhne"/>
              </a:rPr>
              <a:t>you then need to explore what you can *do* within the compromised system, This is considered the ‘Post-Exploitation phase’</a:t>
            </a:r>
          </a:p>
          <a:p>
            <a:pPr lvl="0"/>
            <a:r>
              <a:rPr lang="en-US" b="0" i="0" dirty="0">
                <a:solidFill>
                  <a:srgbClr val="ECECF1"/>
                </a:solidFill>
                <a:effectLst/>
                <a:latin typeface="Söhne"/>
              </a:rPr>
              <a:t>Finally these findings need to be documented and given it to the organization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doing this, penetration testers (</a:t>
            </a:r>
            <a:r>
              <a:rPr lang="en-US" dirty="0" err="1"/>
              <a:t>pentesters</a:t>
            </a:r>
            <a:r>
              <a:rPr lang="en-US" dirty="0"/>
              <a:t>) are able to </a:t>
            </a:r>
            <a:r>
              <a:rPr lang="en-US" sz="1200" kern="0" dirty="0">
                <a:effectLst/>
                <a:latin typeface="Times New Roman" panose="02020603050405020304" pitchFamily="18" charset="0"/>
                <a:ea typeface="SimSun" panose="02010600030101010101" pitchFamily="2" charset="-122"/>
              </a:rPr>
              <a:t>provide these organizations with *actionable* information about their security posture, enabling them to identify and fix these risk areas </a:t>
            </a:r>
            <a:r>
              <a:rPr lang="en-US" sz="1200" dirty="0"/>
              <a:t>before they can be exploited by cybercriminals.</a:t>
            </a:r>
          </a:p>
        </p:txBody>
      </p:sp>
      <p:sp>
        <p:nvSpPr>
          <p:cNvPr id="4" name="Slide Number Placeholder 3"/>
          <p:cNvSpPr>
            <a:spLocks noGrp="1"/>
          </p:cNvSpPr>
          <p:nvPr>
            <p:ph type="sldNum" sz="quarter" idx="5"/>
          </p:nvPr>
        </p:nvSpPr>
        <p:spPr/>
        <p:txBody>
          <a:bodyPr/>
          <a:lstStyle/>
          <a:p>
            <a:fld id="{30C7795A-10D4-4DA3-BF99-FA6FC8F9BC5E}" type="slidenum">
              <a:rPr lang="en-US" smtClean="0"/>
              <a:t>2</a:t>
            </a:fld>
            <a:endParaRPr lang="en-US"/>
          </a:p>
        </p:txBody>
      </p:sp>
    </p:spTree>
    <p:extLst>
      <p:ext uri="{BB962C8B-B14F-4D97-AF65-F5344CB8AC3E}">
        <p14:creationId xmlns:p14="http://schemas.microsoft.com/office/powerpoint/2010/main" val="57670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Now, to set the stage, lets address the fundamental problem at hand</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PT  and Why is it relevant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 today's digital world, the importance of cybersecurity cannot be overstated.</a:t>
            </a:r>
          </a:p>
          <a:p>
            <a:pPr lvl="0"/>
            <a:r>
              <a:rPr lang="en-US" dirty="0"/>
              <a:t>Our interconnected and data-driven society relies heavily on computer systems and networks to communicate, conduct business, and </a:t>
            </a:r>
            <a:r>
              <a:rPr lang="en-US" dirty="0" err="1"/>
              <a:t>evenstore</a:t>
            </a:r>
            <a:r>
              <a:rPr lang="en-US" dirty="0"/>
              <a:t> sensitive information.</a:t>
            </a:r>
          </a:p>
          <a:p>
            <a:pPr lvl="0"/>
            <a:r>
              <a:rPr lang="en-US" dirty="0"/>
              <a:t>As more information is sent and stored on online, it becomes vital that these networks are secure from cyber criminals.</a:t>
            </a:r>
          </a:p>
          <a:p>
            <a:pPr lvl="0"/>
            <a:r>
              <a:rPr lang="en-US" dirty="0"/>
              <a:t>Now, this is true whether it's safeguarding personal information of </a:t>
            </a:r>
            <a:r>
              <a:rPr lang="en-US" b="0" i="0" dirty="0">
                <a:solidFill>
                  <a:srgbClr val="D1D5DB"/>
                </a:solidFill>
                <a:effectLst/>
                <a:latin typeface="Söhne"/>
              </a:rPr>
              <a:t>a neighbor </a:t>
            </a:r>
            <a:r>
              <a:rPr lang="en-US" dirty="0"/>
              <a:t>or protecting critical infrastructure of our </a:t>
            </a:r>
            <a:r>
              <a:rPr lang="en-US" b="0" i="0" dirty="0">
                <a:solidFill>
                  <a:srgbClr val="D1D5DB"/>
                </a:solidFill>
                <a:effectLst/>
                <a:latin typeface="Söhne"/>
              </a:rPr>
              <a:t>financial institutions</a:t>
            </a:r>
            <a:endParaRPr lang="en-US" dirty="0"/>
          </a:p>
          <a:p>
            <a:pPr lvl="0"/>
            <a:br>
              <a:rPr lang="en-US" dirty="0"/>
            </a:br>
            <a:r>
              <a:rPr lang="en-US" dirty="0"/>
              <a:t>This is where Penetration Testing comes in</a:t>
            </a:r>
          </a:p>
          <a:p>
            <a:pPr lvl="0"/>
            <a:r>
              <a:rPr lang="en-US" dirty="0"/>
              <a:t>PT serves as an “offensive approach” used by companies to assess their own networks, in order “to actively identify [and resolve] vulnerabilities” using the same techniques as a genuine attacker [1].”</a:t>
            </a:r>
          </a:p>
          <a:p>
            <a:pPr lvl="0"/>
            <a:endParaRPr lang="en-US" dirty="0"/>
          </a:p>
          <a:p>
            <a:pPr lvl="0"/>
            <a:r>
              <a:rPr lang="en-US" dirty="0"/>
              <a:t>As you can see on the right in Figure 1, </a:t>
            </a:r>
          </a:p>
          <a:p>
            <a:pPr lvl="0"/>
            <a:r>
              <a:rPr lang="en-US" dirty="0"/>
              <a:t>this process is broken down into 5 key phases. </a:t>
            </a:r>
          </a:p>
          <a:p>
            <a:pPr lvl="0"/>
            <a:r>
              <a:rPr lang="en-US" dirty="0"/>
              <a:t>However, please note that these phases are more of a suggestion, and their official names may change depending on where you look, but the general idea remains the same:</a:t>
            </a:r>
          </a:p>
          <a:p>
            <a:pPr lvl="0"/>
            <a:r>
              <a:rPr lang="en-US" b="0" i="0" dirty="0">
                <a:solidFill>
                  <a:srgbClr val="ECECF1"/>
                </a:solidFill>
                <a:effectLst/>
                <a:latin typeface="Söhne"/>
              </a:rPr>
              <a:t>First you need to gather information about your target and find ‘open doors’ on the system before you can exploit and gain access</a:t>
            </a:r>
          </a:p>
          <a:p>
            <a:pPr lvl="0"/>
            <a:r>
              <a:rPr lang="en-US" b="0" i="0" dirty="0">
                <a:solidFill>
                  <a:srgbClr val="ECECF1"/>
                </a:solidFill>
                <a:effectLst/>
                <a:latin typeface="Söhne"/>
              </a:rPr>
              <a:t>Now, Gaining access is just the beginning, because once </a:t>
            </a:r>
            <a:r>
              <a:rPr lang="en-US" b="0" i="0" dirty="0" err="1">
                <a:solidFill>
                  <a:srgbClr val="ECECF1"/>
                </a:solidFill>
                <a:effectLst/>
                <a:latin typeface="Söhne"/>
              </a:rPr>
              <a:t>youre</a:t>
            </a:r>
            <a:r>
              <a:rPr lang="en-US" b="0" i="0" dirty="0">
                <a:solidFill>
                  <a:srgbClr val="ECECF1"/>
                </a:solidFill>
                <a:effectLst/>
                <a:latin typeface="Söhne"/>
              </a:rPr>
              <a:t> inside,</a:t>
            </a:r>
          </a:p>
          <a:p>
            <a:pPr lvl="0"/>
            <a:r>
              <a:rPr lang="en-US" b="0" i="0" dirty="0">
                <a:solidFill>
                  <a:srgbClr val="ECECF1"/>
                </a:solidFill>
                <a:effectLst/>
                <a:latin typeface="Söhne"/>
              </a:rPr>
              <a:t>you then need to explore what you can *do* within the compromised system, This is considered the ‘Post-Exploitation phase’</a:t>
            </a:r>
          </a:p>
          <a:p>
            <a:pPr lvl="0"/>
            <a:r>
              <a:rPr lang="en-US" b="0" i="0" dirty="0">
                <a:solidFill>
                  <a:srgbClr val="ECECF1"/>
                </a:solidFill>
                <a:effectLst/>
                <a:latin typeface="Söhne"/>
              </a:rPr>
              <a:t>Finally these findings need to be documented and given it to the organization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doing this, penetration testers (</a:t>
            </a:r>
            <a:r>
              <a:rPr lang="en-US" dirty="0" err="1"/>
              <a:t>pentesters</a:t>
            </a:r>
            <a:r>
              <a:rPr lang="en-US" dirty="0"/>
              <a:t>) are able to </a:t>
            </a:r>
            <a:r>
              <a:rPr lang="en-US" sz="1200" kern="0" dirty="0">
                <a:effectLst/>
                <a:latin typeface="Times New Roman" panose="02020603050405020304" pitchFamily="18" charset="0"/>
                <a:ea typeface="SimSun" panose="02010600030101010101" pitchFamily="2" charset="-122"/>
              </a:rPr>
              <a:t>provide these organizations with *actionable* information about their security posture, enabling them to identify and fix these risk areas </a:t>
            </a:r>
            <a:r>
              <a:rPr lang="en-US" sz="1200" dirty="0"/>
              <a:t>before they can be exploited by cybercriminals.</a:t>
            </a:r>
          </a:p>
        </p:txBody>
      </p:sp>
      <p:sp>
        <p:nvSpPr>
          <p:cNvPr id="4" name="Slide Number Placeholder 3"/>
          <p:cNvSpPr>
            <a:spLocks noGrp="1"/>
          </p:cNvSpPr>
          <p:nvPr>
            <p:ph type="sldNum" sz="quarter" idx="5"/>
          </p:nvPr>
        </p:nvSpPr>
        <p:spPr/>
        <p:txBody>
          <a:bodyPr/>
          <a:lstStyle/>
          <a:p>
            <a:fld id="{30C7795A-10D4-4DA3-BF99-FA6FC8F9BC5E}" type="slidenum">
              <a:rPr lang="en-US" smtClean="0"/>
              <a:t>3</a:t>
            </a:fld>
            <a:endParaRPr lang="en-US"/>
          </a:p>
        </p:txBody>
      </p:sp>
    </p:spTree>
    <p:extLst>
      <p:ext uri="{BB962C8B-B14F-4D97-AF65-F5344CB8AC3E}">
        <p14:creationId xmlns:p14="http://schemas.microsoft.com/office/powerpoint/2010/main" val="300134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While Penetration Testing is undeniably a valuable practice, there are </a:t>
            </a:r>
            <a:r>
              <a:rPr lang="en-US" dirty="0"/>
              <a:t>some </a:t>
            </a:r>
            <a:r>
              <a:rPr lang="en-US" b="0" i="0" dirty="0">
                <a:solidFill>
                  <a:srgbClr val="D1D5DB"/>
                </a:solidFill>
                <a:effectLst/>
                <a:latin typeface="Söhne"/>
              </a:rPr>
              <a:t>critical limitations to traditional manual methods, </a:t>
            </a:r>
          </a:p>
          <a:p>
            <a:r>
              <a:rPr lang="en-US" b="0" i="0" dirty="0">
                <a:solidFill>
                  <a:srgbClr val="D1D5DB"/>
                </a:solidFill>
                <a:effectLst/>
                <a:latin typeface="Söhne"/>
              </a:rPr>
              <a:t>especially as our modern digital environments continue to expand in scale and complexity.</a:t>
            </a:r>
          </a:p>
          <a:p>
            <a:endParaRPr lang="en-US" b="0" i="0" dirty="0">
              <a:solidFill>
                <a:srgbClr val="D1D5DB"/>
              </a:solidFill>
              <a:effectLst/>
              <a:latin typeface="Söhne"/>
            </a:endParaRPr>
          </a:p>
          <a:p>
            <a:r>
              <a:rPr lang="en-US" b="0" i="0" dirty="0">
                <a:solidFill>
                  <a:srgbClr val="D1D5DB"/>
                </a:solidFill>
                <a:effectLst/>
                <a:latin typeface="Söhne"/>
              </a:rPr>
              <a:t>The methods that have been used for years now have become increasingly  time-consuming, resource-intensive, and may inadvertently miss subtle vulnerabilities</a:t>
            </a:r>
            <a:endParaRPr lang="en-US" dirty="0"/>
          </a:p>
          <a:p>
            <a:r>
              <a:rPr lang="en-US" b="0" i="0" dirty="0">
                <a:solidFill>
                  <a:srgbClr val="D1D5DB"/>
                </a:solidFill>
                <a:effectLst/>
                <a:latin typeface="Söhne"/>
              </a:rPr>
              <a:t>For Example, consider the time it would take to gather information and scan a network with just a few devices, and now imagine scaling that up to 50 or even 100 devices. </a:t>
            </a:r>
          </a:p>
          <a:p>
            <a:r>
              <a:rPr lang="en-US" b="0" i="0" dirty="0">
                <a:solidFill>
                  <a:srgbClr val="D1D5DB"/>
                </a:solidFill>
                <a:effectLst/>
                <a:latin typeface="Söhne"/>
              </a:rPr>
              <a:t>It becomes clear that human operators can easily overlook key details when they are dealing with vast amounts of data. </a:t>
            </a:r>
          </a:p>
          <a:p>
            <a:r>
              <a:rPr lang="en-US" b="0" i="0" dirty="0">
                <a:solidFill>
                  <a:srgbClr val="D1D5DB"/>
                </a:solidFill>
                <a:effectLst/>
                <a:latin typeface="Söhne"/>
              </a:rPr>
              <a:t>Even if they </a:t>
            </a:r>
            <a:r>
              <a:rPr lang="en-US" dirty="0"/>
              <a:t>aren’t overly tired </a:t>
            </a:r>
            <a:r>
              <a:rPr lang="en-US" b="0" i="0" dirty="0">
                <a:solidFill>
                  <a:srgbClr val="D1D5DB"/>
                </a:solidFill>
                <a:effectLst/>
                <a:latin typeface="Söhne"/>
              </a:rPr>
              <a:t>or under significant pressure, humans are </a:t>
            </a:r>
            <a:r>
              <a:rPr lang="en-US" dirty="0"/>
              <a:t>just </a:t>
            </a:r>
            <a:r>
              <a:rPr lang="en-US" b="0" i="0" dirty="0">
                <a:solidFill>
                  <a:srgbClr val="D1D5DB"/>
                </a:solidFill>
                <a:effectLst/>
                <a:latin typeface="Söhne"/>
              </a:rPr>
              <a:t>naturally prone to making mistakes. </a:t>
            </a:r>
          </a:p>
          <a:p>
            <a:endParaRPr lang="en-US" b="0" i="0" dirty="0">
              <a:solidFill>
                <a:srgbClr val="D1D5DB"/>
              </a:solidFill>
              <a:effectLst/>
              <a:latin typeface="Söhne"/>
            </a:endParaRPr>
          </a:p>
          <a:p>
            <a:r>
              <a:rPr lang="en-US" b="0" i="0" dirty="0">
                <a:solidFill>
                  <a:srgbClr val="D1D5DB"/>
                </a:solidFill>
                <a:effectLst/>
                <a:latin typeface="Söhne"/>
              </a:rPr>
              <a:t>Unfortunately, these </a:t>
            </a:r>
            <a:r>
              <a:rPr lang="en-US" dirty="0"/>
              <a:t>mistakes</a:t>
            </a:r>
            <a:r>
              <a:rPr lang="en-US" b="0" i="0" dirty="0">
                <a:solidFill>
                  <a:srgbClr val="D1D5DB"/>
                </a:solidFill>
                <a:effectLst/>
                <a:latin typeface="Söhne"/>
              </a:rPr>
              <a:t> can leave systems vulnerable.</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(As the demand for cybersecurity expertise grows, there's a scarcity of individuals with the Penetration Testing.)</a:t>
            </a:r>
          </a:p>
          <a:p>
            <a:endParaRPr lang="en-US" b="0" i="0" dirty="0">
              <a:solidFill>
                <a:srgbClr val="D1D5DB"/>
              </a:solidFill>
              <a:effectLst/>
              <a:latin typeface="Söhne"/>
            </a:endParaRPr>
          </a:p>
          <a:p>
            <a:r>
              <a:rPr lang="en-US" b="0" i="0" dirty="0">
                <a:solidFill>
                  <a:srgbClr val="D1D5DB"/>
                </a:solidFill>
                <a:effectLst/>
                <a:latin typeface="Söhne"/>
              </a:rPr>
              <a:t>Adding to these challenges, there is also currently a critical shortage of skilled Penetration Testers that possess the necessary skills and experience to effectively navigate this new autonomous technology </a:t>
            </a:r>
          </a:p>
          <a:p>
            <a:r>
              <a:rPr lang="en-US" b="0" i="0" dirty="0">
                <a:solidFill>
                  <a:srgbClr val="D1D5DB"/>
                </a:solidFill>
                <a:effectLst/>
                <a:latin typeface="Söhne"/>
              </a:rPr>
              <a:t>This shortage leads to Inadequate Defenses, delayed responses, and a myriad of other negative consequences</a:t>
            </a:r>
          </a:p>
          <a:p>
            <a:endParaRPr lang="en-US" b="0" i="0" dirty="0">
              <a:solidFill>
                <a:srgbClr val="D1D5DB"/>
              </a:solidFill>
              <a:effectLst/>
              <a:latin typeface="Söhne"/>
            </a:endParaRPr>
          </a:p>
          <a:p>
            <a:r>
              <a:rPr lang="en-US" b="0" i="0" dirty="0">
                <a:solidFill>
                  <a:srgbClr val="D1D5DB"/>
                </a:solidFill>
                <a:effectLst/>
                <a:latin typeface="Söhne"/>
              </a:rPr>
              <a:t>These limitations, coupled with the shortage of skilled professionals, result in unprotected networks and thus an increase in </a:t>
            </a:r>
            <a:r>
              <a:rPr lang="en-US" dirty="0"/>
              <a:t>Cyberattacks that have real-world consequences,</a:t>
            </a:r>
          </a:p>
          <a:p>
            <a:r>
              <a:rPr lang="en-US" b="0" i="0" dirty="0">
                <a:solidFill>
                  <a:srgbClr val="D1D5DB"/>
                </a:solidFill>
                <a:effectLst/>
                <a:latin typeface="Söhne"/>
              </a:rPr>
              <a:t> These consequences span from financial losses to data breaches and even threats to national security.</a:t>
            </a:r>
          </a:p>
          <a:p>
            <a:endParaRPr lang="en-US" b="0" i="0" dirty="0">
              <a:solidFill>
                <a:srgbClr val="D1D5DB"/>
              </a:solidFill>
              <a:effectLst/>
              <a:latin typeface="Söhne"/>
            </a:endParaRPr>
          </a:p>
          <a:p>
            <a:r>
              <a:rPr lang="en-US" b="0" i="0" dirty="0">
                <a:solidFill>
                  <a:srgbClr val="D1D5DB"/>
                </a:solidFill>
                <a:effectLst/>
                <a:latin typeface="Söhne"/>
              </a:rPr>
              <a:t>For Penetration Testing to remain an effective strategy, it must adapt to innovative solutions and embrace a shift towards more automated approaches</a:t>
            </a: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4</a:t>
            </a:fld>
            <a:endParaRPr lang="en-US"/>
          </a:p>
        </p:txBody>
      </p:sp>
    </p:spTree>
    <p:extLst>
      <p:ext uri="{BB962C8B-B14F-4D97-AF65-F5344CB8AC3E}">
        <p14:creationId xmlns:p14="http://schemas.microsoft.com/office/powerpoint/2010/main" val="2355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1D5DB"/>
                </a:solidFill>
                <a:effectLst/>
                <a:latin typeface="Söhne"/>
              </a:rPr>
              <a:t>The good news is , many of these challenges can be significantly improved or even eliminated with the help of Artificial Intelligence (AI).</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AI involves using computers to mimic human intelligent behaviors, such as learning, decision-making, and judgment. </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For example:</a:t>
            </a:r>
          </a:p>
          <a:p>
            <a:pPr algn="l">
              <a:buFont typeface="Arial" panose="020B0604020202020204" pitchFamily="34" charset="0"/>
              <a:buNone/>
            </a:pPr>
            <a:r>
              <a:rPr lang="en-US" b="0" i="0" dirty="0">
                <a:solidFill>
                  <a:srgbClr val="D1D5DB"/>
                </a:solidFill>
                <a:effectLst/>
                <a:latin typeface="Söhne"/>
              </a:rPr>
              <a:t>This technology has the ability to quickly and accurately process vast amounts of data, addressing the previously mentioned time and resource constraints</a:t>
            </a:r>
          </a:p>
          <a:p>
            <a:pPr algn="l">
              <a:buFont typeface="Arial" panose="020B0604020202020204" pitchFamily="34" charset="0"/>
              <a:buNone/>
            </a:pPr>
            <a:r>
              <a:rPr lang="en-US" b="0" i="0" dirty="0">
                <a:solidFill>
                  <a:srgbClr val="D1D5DB"/>
                </a:solidFill>
                <a:effectLst/>
                <a:latin typeface="Söhne"/>
              </a:rPr>
              <a:t>AI-powered tools can also tirelessly scan networks and excel at identifying vulnerabilities that humans might overlook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D1D5DB"/>
                </a:solidFill>
                <a:effectLst/>
                <a:latin typeface="Söhne"/>
              </a:rPr>
              <a:t>As They don’t get fatigued, they can accurately parse vast amounts of data down to even the smallest details.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As for the shortage of skilled professionals, AI can perform multiple tasks simultaneously and autonomously, </a:t>
            </a:r>
          </a:p>
          <a:p>
            <a:pPr algn="l">
              <a:buFont typeface="Arial" panose="020B0604020202020204" pitchFamily="34" charset="0"/>
              <a:buNone/>
            </a:pPr>
            <a:r>
              <a:rPr lang="en-US" b="0" i="0" dirty="0">
                <a:solidFill>
                  <a:srgbClr val="D1D5DB"/>
                </a:solidFill>
                <a:effectLst/>
                <a:latin typeface="Söhne"/>
              </a:rPr>
              <a:t>leading to a more efficient and scalable approach to Penetration Testing. </a:t>
            </a:r>
          </a:p>
          <a:p>
            <a:pPr algn="l">
              <a:buFont typeface="Arial" panose="020B0604020202020204" pitchFamily="34" charset="0"/>
              <a:buNone/>
            </a:pPr>
            <a:r>
              <a:rPr lang="en-US" b="0" i="0" dirty="0">
                <a:solidFill>
                  <a:srgbClr val="D1D5DB"/>
                </a:solidFill>
                <a:effectLst/>
                <a:latin typeface="Söhne"/>
              </a:rPr>
              <a:t>This means AI tools can handle a larger workload and monitor threats consistently and reliably, even on networks with thousands of devices.</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Most importantly though, AI learns.</a:t>
            </a:r>
          </a:p>
          <a:p>
            <a:pPr algn="l">
              <a:buFont typeface="Arial" panose="020B0604020202020204" pitchFamily="34" charset="0"/>
              <a:buNone/>
            </a:pPr>
            <a:r>
              <a:rPr lang="en-US" b="0" i="0" dirty="0">
                <a:solidFill>
                  <a:srgbClr val="D1D5DB"/>
                </a:solidFill>
                <a:effectLst/>
                <a:latin typeface="Söhne"/>
              </a:rPr>
              <a:t>What that means is that it can quickly adapt to evolving threats by learning from new data and adjusting its strategies in real-time.</a:t>
            </a:r>
          </a:p>
          <a:p>
            <a:pPr algn="l">
              <a:buFont typeface="Arial" panose="020B0604020202020204" pitchFamily="34" charset="0"/>
              <a:buNone/>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D1D5DB"/>
                </a:solidFill>
                <a:effectLst/>
                <a:latin typeface="Söhne"/>
              </a:rPr>
              <a:t>It achieves this by leveraging cutting-edge techniques such as Machine Learning (ML), Reinforcement Learning (RL), and deep learning.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D1D5DB"/>
                </a:solidFill>
                <a:effectLst/>
                <a:latin typeface="Söhne"/>
              </a:rPr>
              <a:t>As we will see shortly.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D1D5DB"/>
                </a:solidFill>
                <a:effectLst/>
                <a:latin typeface="Söhne"/>
              </a:rPr>
              <a:t>For these reasons, it is essential that we incorporate AI into Penetration Testing methods immediately in order to stay ahead of evolving threats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D1D5DB"/>
                </a:solidFill>
                <a:effectLst/>
                <a:latin typeface="Söhne"/>
              </a:rPr>
              <a:t>The primary goal is to not just keep pace with these threats but to leap ahead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5</a:t>
            </a:fld>
            <a:endParaRPr lang="en-US"/>
          </a:p>
        </p:txBody>
      </p:sp>
    </p:spTree>
    <p:extLst>
      <p:ext uri="{BB962C8B-B14F-4D97-AF65-F5344CB8AC3E}">
        <p14:creationId xmlns:p14="http://schemas.microsoft.com/office/powerpoint/2010/main" val="337042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Our first review titled 'Getting </a:t>
            </a:r>
            <a:r>
              <a:rPr lang="en-US" b="0" i="0" dirty="0" err="1">
                <a:solidFill>
                  <a:srgbClr val="FFFFFF"/>
                </a:solidFill>
                <a:effectLst/>
                <a:latin typeface="Söhne"/>
              </a:rPr>
              <a:t>pwn’d</a:t>
            </a:r>
            <a:r>
              <a:rPr lang="en-US" b="0" i="0" dirty="0">
                <a:solidFill>
                  <a:srgbClr val="FFFFFF"/>
                </a:solidFill>
                <a:effectLst/>
                <a:latin typeface="Söhne"/>
              </a:rPr>
              <a:t> by AI: Penetration Testing with Large Language Models' explores the use of Large Language Models (LLMs) in Penetration Testing. </a:t>
            </a:r>
          </a:p>
          <a:p>
            <a:r>
              <a:rPr lang="en-US" b="0" i="0" dirty="0">
                <a:solidFill>
                  <a:srgbClr val="ECECF1"/>
                </a:solidFill>
                <a:effectLst/>
                <a:latin typeface="Söhne"/>
              </a:rPr>
              <a:t>This will be the starting point for my course because I want to begin with an AI model that most people are familiar with, such as, ChatGPT, </a:t>
            </a:r>
            <a:r>
              <a:rPr lang="en-US" b="0" i="0" dirty="0" err="1">
                <a:solidFill>
                  <a:srgbClr val="ECECF1"/>
                </a:solidFill>
                <a:effectLst/>
                <a:latin typeface="Söhne"/>
              </a:rPr>
              <a:t>AutoGPT</a:t>
            </a:r>
            <a:r>
              <a:rPr lang="en-US" b="0" i="0" dirty="0">
                <a:solidFill>
                  <a:srgbClr val="ECECF1"/>
                </a:solidFill>
                <a:effectLst/>
                <a:latin typeface="Söhne"/>
              </a:rPr>
              <a:t>, and </a:t>
            </a:r>
            <a:r>
              <a:rPr lang="en-US" b="0" i="0" dirty="0" err="1">
                <a:solidFill>
                  <a:srgbClr val="ECECF1"/>
                </a:solidFill>
                <a:effectLst/>
                <a:latin typeface="Söhne"/>
              </a:rPr>
              <a:t>AgentGPT</a:t>
            </a:r>
            <a:r>
              <a:rPr lang="en-US" b="0" i="0" dirty="0">
                <a:solidFill>
                  <a:srgbClr val="ECECF1"/>
                </a:solidFill>
                <a:effectLst/>
                <a:latin typeface="Söhne"/>
              </a:rPr>
              <a:t>, which have gained popularity recently due to their remarkable ability to predict missing data and generate human-like text. </a:t>
            </a:r>
            <a:endParaRPr lang="en-US" b="0" i="0" dirty="0">
              <a:solidFill>
                <a:srgbClr val="FFFFFF"/>
              </a:solidFill>
              <a:effectLst/>
              <a:latin typeface="Söhne"/>
            </a:endParaRPr>
          </a:p>
          <a:p>
            <a:pPr algn="l"/>
            <a:r>
              <a:rPr lang="en-US" b="0" i="0" dirty="0">
                <a:solidFill>
                  <a:srgbClr val="FFFFFF"/>
                </a:solidFill>
                <a:effectLst/>
                <a:latin typeface="Söhne"/>
              </a:rPr>
              <a:t>I think starting with AI models that many people are familiar with, provides a relatable entry point for students. </a:t>
            </a: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In this report, the authors aimed to create proficient sparring partners, or simulated adversaries , for </a:t>
            </a:r>
            <a:r>
              <a:rPr lang="en-US" b="0" i="0" dirty="0" err="1">
                <a:solidFill>
                  <a:srgbClr val="FFFFFF"/>
                </a:solidFill>
                <a:effectLst/>
                <a:latin typeface="Söhne"/>
              </a:rPr>
              <a:t>pentesters</a:t>
            </a:r>
            <a:r>
              <a:rPr lang="en-US" b="0" i="0" dirty="0">
                <a:solidFill>
                  <a:srgbClr val="FFFFFF"/>
                </a:solidFill>
                <a:effectLst/>
                <a:latin typeface="Söhne"/>
              </a:rPr>
              <a:t> in the field. </a:t>
            </a:r>
          </a:p>
          <a:p>
            <a:pPr algn="l"/>
            <a:endParaRPr lang="en-US" b="0" i="0" dirty="0">
              <a:solidFill>
                <a:srgbClr val="FFFFFF"/>
              </a:solidFill>
              <a:effectLst/>
              <a:latin typeface="Söhne"/>
            </a:endParaRPr>
          </a:p>
          <a:p>
            <a:pPr algn="l"/>
            <a:r>
              <a:rPr lang="en-US" b="0" i="0" dirty="0">
                <a:solidFill>
                  <a:srgbClr val="FFFFFF"/>
                </a:solidFill>
                <a:effectLst/>
                <a:latin typeface="Söhne"/>
              </a:rPr>
              <a:t>They hoped that integrating LLMs into Penetration Testing could empower existing human security testers and counteract the shortage of adequately educated security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They hoped that this integration could </a:t>
            </a:r>
            <a:r>
              <a:rPr lang="en-US" dirty="0"/>
              <a:t>not only empower security professionals, but also but counteract the lack of experts</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dirty="0"/>
              <a:t>To test their models, </a:t>
            </a:r>
            <a:r>
              <a:rPr lang="en-US" b="0" i="0" dirty="0">
                <a:solidFill>
                  <a:srgbClr val="FFFFFF"/>
                </a:solidFill>
                <a:effectLst/>
                <a:latin typeface="Söhne"/>
              </a:rPr>
              <a:t>they tasked them with various challenges, from </a:t>
            </a:r>
            <a:r>
              <a:rPr lang="en-US" sz="1200" kern="0" dirty="0">
                <a:effectLst/>
                <a:latin typeface="Times New Roman" panose="02020603050405020304" pitchFamily="18" charset="0"/>
                <a:ea typeface="SimSun" panose="02010600030101010101" pitchFamily="2" charset="-122"/>
              </a:rPr>
              <a:t>“becoming a domain admin in an Active Directory,” </a:t>
            </a:r>
            <a:r>
              <a:rPr lang="en-US" b="0" i="0" dirty="0">
                <a:solidFill>
                  <a:srgbClr val="FFFFFF"/>
                </a:solidFill>
                <a:effectLst/>
                <a:latin typeface="Söhne"/>
              </a:rPr>
              <a:t>to crafting a comprehensive Penetration Testing guide.</a:t>
            </a:r>
          </a:p>
          <a:p>
            <a:pPr algn="l"/>
            <a:r>
              <a:rPr lang="en-US" sz="1200" kern="0" dirty="0">
                <a:effectLst/>
                <a:latin typeface="Times New Roman" panose="02020603050405020304" pitchFamily="18" charset="0"/>
                <a:ea typeface="SimSun" panose="02010600030101010101" pitchFamily="2" charset="-122"/>
              </a:rPr>
              <a:t>When they executed this script on a vulnerable machine, </a:t>
            </a:r>
            <a:r>
              <a:rPr lang="en-US" b="0" i="0" dirty="0">
                <a:solidFill>
                  <a:srgbClr val="FFFFFF"/>
                </a:solidFill>
                <a:effectLst/>
                <a:latin typeface="Söhne"/>
              </a:rPr>
              <a:t>The models successfully obtained root privileges, identified and exploited security vulnerabilities, and retrieved critical system files.</a:t>
            </a:r>
          </a:p>
          <a:p>
            <a:pPr algn="l"/>
            <a:endParaRPr lang="en-US" b="0" i="0" dirty="0">
              <a:solidFill>
                <a:srgbClr val="FFFFFF"/>
              </a:solidFill>
              <a:effectLst/>
              <a:latin typeface="Söhne"/>
            </a:endParaRPr>
          </a:p>
          <a:p>
            <a:pPr algn="l"/>
            <a:r>
              <a:rPr lang="en-US" b="0" i="0" dirty="0">
                <a:solidFill>
                  <a:srgbClr val="FFFFFF"/>
                </a:solidFill>
                <a:effectLst/>
                <a:latin typeface="Söhne"/>
              </a:rPr>
              <a:t>This testing proved that these models exhibited realistic behavior and followed logical patterns, </a:t>
            </a:r>
            <a:r>
              <a:rPr lang="en-US" b="0" i="0" dirty="0">
                <a:solidFill>
                  <a:srgbClr val="D1D5DB"/>
                </a:solidFill>
                <a:effectLst/>
                <a:latin typeface="Söhne"/>
              </a:rPr>
              <a:t>even when specific target system details were not provided</a:t>
            </a:r>
          </a:p>
          <a:p>
            <a:pPr algn="l"/>
            <a:r>
              <a:rPr lang="en-US" sz="1200" kern="0" dirty="0">
                <a:effectLst/>
                <a:highlight>
                  <a:srgbClr val="FFFF00"/>
                </a:highlight>
                <a:latin typeface="Times New Roman" panose="02020603050405020304" pitchFamily="18" charset="0"/>
                <a:ea typeface="SimSun" panose="02010600030101010101" pitchFamily="2" charset="-122"/>
              </a:rPr>
              <a:t>At one point , t</a:t>
            </a:r>
            <a:r>
              <a:rPr lang="en-US" b="0" i="0" dirty="0">
                <a:solidFill>
                  <a:srgbClr val="FFFFFF"/>
                </a:solidFill>
                <a:effectLst/>
                <a:latin typeface="Söhne"/>
              </a:rPr>
              <a:t>he authors even described this behavior as 'eerie.’ </a:t>
            </a:r>
          </a:p>
          <a:p>
            <a:pPr algn="l"/>
            <a:r>
              <a:rPr lang="en-US" b="0" i="0" dirty="0">
                <a:solidFill>
                  <a:srgbClr val="FFFFFF"/>
                </a:solidFill>
                <a:effectLst/>
                <a:latin typeface="Söhne"/>
              </a:rPr>
              <a:t>However, they did note that it was a result of “</a:t>
            </a:r>
            <a:r>
              <a:rPr lang="en-US" sz="1800" kern="0" dirty="0">
                <a:effectLst/>
                <a:latin typeface="Times New Roman" panose="02020603050405020304" pitchFamily="18" charset="0"/>
                <a:ea typeface="SimSun" panose="02010600030101010101" pitchFamily="2" charset="-122"/>
              </a:rPr>
              <a:t>pattern-matching and not on a deeper understanding” of the subject matter </a:t>
            </a:r>
            <a:endParaRPr lang="en-US" b="0" i="0" dirty="0">
              <a:solidFill>
                <a:srgbClr val="FFFFFF"/>
              </a:solidFill>
              <a:effectLst/>
              <a:latin typeface="Söhne"/>
            </a:endParaRPr>
          </a:p>
          <a:p>
            <a:pPr algn="l"/>
            <a:endParaRPr lang="en-US" b="0" i="0" dirty="0">
              <a:solidFill>
                <a:srgbClr val="FFFFFF"/>
              </a:solidFill>
              <a:effectLst/>
              <a:latin typeface="Söhne"/>
            </a:endParaRPr>
          </a:p>
          <a:p>
            <a:pPr algn="l"/>
            <a:r>
              <a:rPr lang="en-US" b="0" i="0" dirty="0">
                <a:solidFill>
                  <a:srgbClr val="FFFFFF"/>
                </a:solidFill>
                <a:effectLst/>
                <a:latin typeface="Söhne"/>
              </a:rPr>
              <a:t>They also found that LLMs tend to be unstable and inconsistent on smaller scales, often diving into random specific details. </a:t>
            </a:r>
          </a:p>
          <a:p>
            <a:pPr algn="l"/>
            <a:r>
              <a:rPr lang="en-US" b="0" i="0" dirty="0">
                <a:solidFill>
                  <a:srgbClr val="FFFFFF"/>
                </a:solidFill>
                <a:effectLst/>
                <a:latin typeface="Söhne"/>
              </a:rPr>
              <a:t>It required extending or combining results from multiple runs to realize their full potential.</a:t>
            </a:r>
          </a:p>
          <a:p>
            <a:pPr algn="l"/>
            <a:endParaRPr lang="en-US" b="0" i="0" dirty="0">
              <a:solidFill>
                <a:srgbClr val="FFFFFF"/>
              </a:solidFill>
              <a:effectLst/>
              <a:latin typeface="Söhne"/>
            </a:endParaRPr>
          </a:p>
          <a:p>
            <a:pPr algn="l"/>
            <a:r>
              <a:rPr lang="en-US" b="0" i="0" dirty="0">
                <a:solidFill>
                  <a:srgbClr val="FFFFFF"/>
                </a:solidFill>
                <a:effectLst/>
                <a:latin typeface="Söhne"/>
              </a:rPr>
              <a:t>Another significant finding was that LLMs have ethical filters that may limit certain actions. </a:t>
            </a:r>
          </a:p>
          <a:p>
            <a:pPr algn="l"/>
            <a:r>
              <a:rPr lang="en-US" b="0" i="0" dirty="0">
                <a:solidFill>
                  <a:srgbClr val="FFFFFF"/>
                </a:solidFill>
                <a:effectLst/>
                <a:latin typeface="Söhne"/>
              </a:rPr>
              <a:t>For instance, </a:t>
            </a:r>
            <a:r>
              <a:rPr lang="en-US" b="0" i="0" dirty="0" err="1">
                <a:solidFill>
                  <a:srgbClr val="FFFFFF"/>
                </a:solidFill>
                <a:effectLst/>
                <a:latin typeface="Söhne"/>
              </a:rPr>
              <a:t>AutoGPT</a:t>
            </a:r>
            <a:r>
              <a:rPr lang="en-US" b="0" i="0" dirty="0">
                <a:solidFill>
                  <a:srgbClr val="FFFFFF"/>
                </a:solidFill>
                <a:effectLst/>
                <a:latin typeface="Söhne"/>
              </a:rPr>
              <a:t> declined to perform some exploitation actions citing ethical concerns. </a:t>
            </a:r>
          </a:p>
          <a:p>
            <a:pPr algn="l"/>
            <a:r>
              <a:rPr lang="en-US" b="0" i="0" dirty="0">
                <a:solidFill>
                  <a:srgbClr val="FFFFFF"/>
                </a:solidFill>
                <a:effectLst/>
                <a:latin typeface="Söhne"/>
              </a:rPr>
              <a:t>However, This limitation can be overcome through 'prompt engineering,' which involves modifying prompts slightly.</a:t>
            </a:r>
          </a:p>
          <a:p>
            <a:pPr algn="l"/>
            <a:endParaRPr lang="en-US" b="0" i="0" dirty="0">
              <a:solidFill>
                <a:srgbClr val="FFFFFF"/>
              </a:solidFill>
              <a:effectLst/>
              <a:latin typeface="Söhne"/>
            </a:endParaRPr>
          </a:p>
          <a:p>
            <a:pPr algn="l"/>
            <a:r>
              <a:rPr lang="en-US" b="0" i="0" dirty="0">
                <a:solidFill>
                  <a:srgbClr val="FFFFFF"/>
                </a:solidFill>
                <a:effectLst/>
                <a:latin typeface="Söhne"/>
              </a:rPr>
              <a:t>In conclusion, the authors found that LLMs hold immense potential for Penetration Testing but require further refinement to reach their full potential</a:t>
            </a:r>
            <a:br>
              <a:rPr lang="en-US" b="0" i="0" dirty="0">
                <a:solidFill>
                  <a:srgbClr val="FFFFFF"/>
                </a:solidFill>
                <a:effectLst/>
                <a:latin typeface="Söhne"/>
              </a:rPr>
            </a:br>
            <a:endParaRPr lang="en-US" b="0" i="0" dirty="0">
              <a:solidFill>
                <a:srgbClr val="FFFFFF"/>
              </a:solidFill>
              <a:effectLst/>
              <a:latin typeface="Söhne"/>
            </a:endParaRPr>
          </a:p>
          <a:p>
            <a:pPr algn="l"/>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6</a:t>
            </a:fld>
            <a:endParaRPr lang="en-US"/>
          </a:p>
        </p:txBody>
      </p:sp>
    </p:spTree>
    <p:extLst>
      <p:ext uri="{BB962C8B-B14F-4D97-AF65-F5344CB8AC3E}">
        <p14:creationId xmlns:p14="http://schemas.microsoft.com/office/powerpoint/2010/main" val="253560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D1D5DB"/>
                </a:solidFill>
                <a:effectLst/>
                <a:latin typeface="Söhne"/>
              </a:rPr>
              <a:t>Next, we're diving into the initial phase of Penetration Testing, known as Gathering Information. </a:t>
            </a:r>
          </a:p>
          <a:p>
            <a:pPr algn="l"/>
            <a:r>
              <a:rPr lang="en-US" sz="2800" b="0" i="0" dirty="0">
                <a:solidFill>
                  <a:srgbClr val="D1D5DB"/>
                </a:solidFill>
                <a:effectLst/>
                <a:latin typeface="Söhne"/>
              </a:rPr>
              <a:t>The course explores this phase next as it sets the groundwork for the entire PT process and highlights the importance of thorough data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It also </a:t>
            </a:r>
            <a:r>
              <a:rPr lang="en-US" sz="2800" kern="0" dirty="0">
                <a:effectLst/>
                <a:latin typeface="Times New Roman" panose="02020603050405020304" pitchFamily="18" charset="0"/>
                <a:ea typeface="SimSun" panose="02010600030101010101" pitchFamily="2" charset="-122"/>
              </a:rPr>
              <a:t>introduces advanced techniques, such as </a:t>
            </a:r>
            <a:r>
              <a:rPr lang="en-US" sz="5400" dirty="0"/>
              <a:t>Reinforcement Learning  </a:t>
            </a:r>
            <a:r>
              <a:rPr lang="en-US" sz="2800" kern="0" dirty="0">
                <a:effectLst/>
                <a:latin typeface="Times New Roman" panose="02020603050405020304" pitchFamily="18" charset="0"/>
                <a:ea typeface="SimSun" panose="02010600030101010101" pitchFamily="2" charset="-122"/>
              </a:rPr>
              <a:t>and </a:t>
            </a:r>
            <a:r>
              <a:rPr lang="en-US" sz="5400" dirty="0"/>
              <a:t>Partially Observable Markov Decision Processes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rgbClr val="D1D5DB"/>
              </a:solidFill>
              <a:effectLst/>
              <a:latin typeface="Söhne"/>
            </a:endParaRPr>
          </a:p>
          <a:p>
            <a:pPr algn="l"/>
            <a:r>
              <a:rPr lang="en-US" sz="4000" b="0" i="0" dirty="0">
                <a:solidFill>
                  <a:srgbClr val="D1D5DB"/>
                </a:solidFill>
                <a:effectLst/>
                <a:latin typeface="Söhne"/>
              </a:rPr>
              <a:t>In the report titled 'Reinforcement Learning for Intelligent Penetration Testing,' they use Machine Learning techniques to create what they call an Intelligent Automated Penetration Testing System (IAPTS).</a:t>
            </a:r>
          </a:p>
          <a:p>
            <a:pPr algn="l"/>
            <a:r>
              <a:rPr lang="en-US" sz="4000" b="0" i="0" dirty="0">
                <a:solidFill>
                  <a:srgbClr val="D1D5DB"/>
                </a:solidFill>
                <a:effectLst/>
                <a:latin typeface="Söhne"/>
              </a:rPr>
              <a:t>This system is created to mimic human experts by performing “</a:t>
            </a:r>
            <a:r>
              <a:rPr lang="en-US" sz="4000" kern="0" dirty="0">
                <a:effectLst/>
                <a:latin typeface="Times New Roman" panose="02020603050405020304" pitchFamily="18" charset="0"/>
                <a:ea typeface="SimSun" panose="02010600030101010101" pitchFamily="2" charset="-122"/>
              </a:rPr>
              <a:t>intelligent and automated”  pen tests [1].</a:t>
            </a:r>
          </a:p>
          <a:p>
            <a:pPr algn="l"/>
            <a:endParaRPr lang="en-US" sz="2800" b="0" i="0" dirty="0">
              <a:solidFill>
                <a:srgbClr val="D1D5DB"/>
              </a:solidFill>
              <a:effectLst/>
              <a:latin typeface="Söhne"/>
            </a:endParaRPr>
          </a:p>
          <a:p>
            <a:pPr algn="l"/>
            <a:r>
              <a:rPr lang="en-US" sz="2800" b="0" i="0" dirty="0">
                <a:solidFill>
                  <a:srgbClr val="D1D5DB"/>
                </a:solidFill>
                <a:effectLst/>
                <a:latin typeface="Söhne"/>
              </a:rPr>
              <a:t>One of the key techniques they use to train their agent is known as Reinforcement Learning (RL), </a:t>
            </a:r>
          </a:p>
          <a:p>
            <a:pPr algn="l"/>
            <a:r>
              <a:rPr lang="en-US" sz="2800" b="0" i="0" dirty="0">
                <a:solidFill>
                  <a:srgbClr val="D1D5DB"/>
                </a:solidFill>
                <a:effectLst/>
                <a:latin typeface="Söhne"/>
              </a:rPr>
              <a:t>RL learns by assessing the consequences of its actions and prioritizing long-term goals over short-term </a:t>
            </a:r>
            <a:r>
              <a:rPr lang="en-US" sz="2800" kern="0" dirty="0">
                <a:effectLst/>
                <a:highlight>
                  <a:srgbClr val="FFFF00"/>
                </a:highlight>
                <a:latin typeface="Times New Roman" panose="02020603050405020304" pitchFamily="18" charset="0"/>
                <a:ea typeface="SimSun" panose="02010600030101010101" pitchFamily="2" charset="-122"/>
              </a:rPr>
              <a:t>fixes</a:t>
            </a:r>
            <a:r>
              <a:rPr lang="en-US" sz="2800" b="0" i="0" dirty="0">
                <a:solidFill>
                  <a:srgbClr val="D1D5DB"/>
                </a:solidFill>
                <a:effectLst/>
                <a:latin typeface="Söhne"/>
              </a:rPr>
              <a:t>.</a:t>
            </a:r>
          </a:p>
          <a:p>
            <a:pPr algn="l"/>
            <a:endParaRPr lang="en-US" sz="2800" b="0" i="0" dirty="0">
              <a:solidFill>
                <a:srgbClr val="D1D5DB"/>
              </a:solidFill>
              <a:effectLst/>
              <a:latin typeface="Söhne"/>
            </a:endParaRPr>
          </a:p>
          <a:p>
            <a:pPr algn="l"/>
            <a:r>
              <a:rPr lang="en-US" sz="2800" b="0" i="0" dirty="0">
                <a:solidFill>
                  <a:srgbClr val="D1D5DB"/>
                </a:solidFill>
                <a:effectLst/>
                <a:latin typeface="Söhne"/>
              </a:rPr>
              <a:t>Also, when they</a:t>
            </a:r>
            <a:r>
              <a:rPr lang="en-US" sz="4000" b="0" i="0" dirty="0">
                <a:solidFill>
                  <a:srgbClr val="D1D5DB"/>
                </a:solidFill>
                <a:effectLst/>
                <a:latin typeface="Söhne"/>
              </a:rPr>
              <a:t> test IAPTS, they put it in a situation where the AI agent can't always see everything clearly, known as a partially observable environment. </a:t>
            </a:r>
          </a:p>
          <a:p>
            <a:pPr algn="l"/>
            <a:r>
              <a:rPr lang="en-US" sz="4000" b="0" i="0" dirty="0">
                <a:solidFill>
                  <a:srgbClr val="D1D5DB"/>
                </a:solidFill>
                <a:effectLst/>
                <a:latin typeface="Söhne"/>
              </a:rPr>
              <a:t>And that’s where POMDP and other advanced algorithms come in, </a:t>
            </a:r>
          </a:p>
          <a:p>
            <a:pPr algn="l"/>
            <a:r>
              <a:rPr lang="en-US" sz="4000" b="0" i="0" dirty="0">
                <a:solidFill>
                  <a:srgbClr val="D1D5DB"/>
                </a:solidFill>
                <a:effectLst/>
                <a:latin typeface="Söhne"/>
              </a:rPr>
              <a:t>As they enable the agent to learn from its experiences, using a reward system to save successful strategies for the future.</a:t>
            </a:r>
            <a:endParaRPr lang="en-US" sz="2800" b="0" i="0" dirty="0">
              <a:solidFill>
                <a:srgbClr val="D1D5DB"/>
              </a:solidFill>
              <a:effectLst/>
              <a:latin typeface="Söhne"/>
            </a:endParaRPr>
          </a:p>
          <a:p>
            <a:pPr algn="l"/>
            <a:endParaRPr lang="en-US" sz="2800" b="0" i="0" dirty="0">
              <a:solidFill>
                <a:srgbClr val="D1D5DB"/>
              </a:solidFill>
              <a:effectLst/>
              <a:latin typeface="Söhne"/>
            </a:endParaRPr>
          </a:p>
          <a:p>
            <a:pPr algn="l"/>
            <a:r>
              <a:rPr lang="en-US" sz="4000" b="0" i="0" dirty="0">
                <a:solidFill>
                  <a:srgbClr val="D1D5DB"/>
                </a:solidFill>
                <a:effectLst/>
                <a:latin typeface="Söhne"/>
              </a:rPr>
              <a:t>Then, to evaluate these concepts, the authors set up a simulated network that mimics various real-world </a:t>
            </a:r>
            <a:r>
              <a:rPr lang="en-US" sz="4000" b="0" i="0" dirty="0" err="1">
                <a:solidFill>
                  <a:srgbClr val="D1D5DB"/>
                </a:solidFill>
                <a:effectLst/>
                <a:latin typeface="Söhne"/>
              </a:rPr>
              <a:t>PenTest</a:t>
            </a:r>
            <a:r>
              <a:rPr lang="en-US" sz="4000" b="0" i="0" dirty="0">
                <a:solidFill>
                  <a:srgbClr val="D1D5DB"/>
                </a:solidFill>
                <a:effectLst/>
                <a:latin typeface="Söhne"/>
              </a:rPr>
              <a:t> scenarios.</a:t>
            </a:r>
          </a:p>
          <a:p>
            <a:pPr algn="l"/>
            <a:r>
              <a:rPr lang="en-US" sz="4000" b="0" i="0" dirty="0">
                <a:solidFill>
                  <a:srgbClr val="D1D5DB"/>
                </a:solidFill>
                <a:effectLst/>
                <a:latin typeface="Söhne"/>
              </a:rPr>
              <a:t> They also simulate scenarios where the same network undergoes updates, to check how well IAPTS adapts to these changes.</a:t>
            </a:r>
            <a:endParaRPr lang="en-US" sz="2800" b="0" i="0" dirty="0">
              <a:solidFill>
                <a:srgbClr val="D1D5DB"/>
              </a:solidFill>
              <a:effectLst/>
              <a:latin typeface="Söhne"/>
            </a:endParaRPr>
          </a:p>
          <a:p>
            <a:pPr algn="l"/>
            <a:endParaRPr lang="en-US" sz="2800" b="0" i="0" dirty="0">
              <a:solidFill>
                <a:srgbClr val="D1D5DB"/>
              </a:solidFill>
              <a:effectLst/>
              <a:latin typeface="Söhne"/>
            </a:endParaRPr>
          </a:p>
          <a:p>
            <a:pPr algn="l"/>
            <a:r>
              <a:rPr lang="en-US" sz="4000" b="0" i="0" dirty="0">
                <a:solidFill>
                  <a:srgbClr val="D1D5DB"/>
                </a:solidFill>
                <a:effectLst/>
                <a:latin typeface="Söhne"/>
              </a:rPr>
              <a:t>The results were impressive.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0" dirty="0">
                <a:solidFill>
                  <a:srgbClr val="D1D5DB"/>
                </a:solidFill>
                <a:effectLst/>
                <a:latin typeface="Söhne"/>
              </a:rPr>
              <a:t>They discovered that  IAPTS successfully learned from past experiences, efficiently reusing saved strategies. </a:t>
            </a:r>
          </a:p>
          <a:p>
            <a:pPr algn="l"/>
            <a:endParaRPr lang="en-US" sz="4000" b="0" i="0" dirty="0">
              <a:solidFill>
                <a:srgbClr val="D1D5DB"/>
              </a:solidFill>
              <a:effectLst/>
              <a:latin typeface="Söhne"/>
            </a:endParaRPr>
          </a:p>
          <a:p>
            <a:pPr algn="l"/>
            <a:r>
              <a:rPr lang="en-US" sz="4000" b="0" i="0" dirty="0">
                <a:solidFill>
                  <a:srgbClr val="D1D5DB"/>
                </a:solidFill>
                <a:effectLst/>
                <a:latin typeface="Söhne"/>
              </a:rPr>
              <a:t>This not only reduced testing time compared to manual methods but also proved relevant and accurate, even when dealing with highly secure networks.</a:t>
            </a:r>
            <a:endParaRPr lang="en-US" sz="2800" b="0" i="0" dirty="0">
              <a:solidFill>
                <a:srgbClr val="D1D5DB"/>
              </a:solidFill>
              <a:effectLst/>
              <a:latin typeface="Söhne"/>
            </a:endParaRPr>
          </a:p>
          <a:p>
            <a:pPr algn="l"/>
            <a:endParaRPr lang="en-US" sz="2800" b="0" i="0" dirty="0">
              <a:solidFill>
                <a:srgbClr val="D1D5DB"/>
              </a:solidFill>
              <a:effectLst/>
              <a:latin typeface="Söhne"/>
            </a:endParaRPr>
          </a:p>
          <a:p>
            <a:pPr algn="l"/>
            <a:endParaRPr lang="en-US" sz="2800" b="0" i="0" dirty="0">
              <a:solidFill>
                <a:srgbClr val="D1D5DB"/>
              </a:solidFill>
              <a:effectLst/>
              <a:latin typeface="Söhne"/>
            </a:endParaRPr>
          </a:p>
          <a:p>
            <a:pPr algn="l"/>
            <a:r>
              <a:rPr lang="en-US" sz="5400" b="0" i="0" dirty="0">
                <a:solidFill>
                  <a:srgbClr val="D1D5DB"/>
                </a:solidFill>
                <a:effectLst/>
                <a:latin typeface="Söhne"/>
              </a:rPr>
              <a:t>In essence, </a:t>
            </a:r>
            <a:r>
              <a:rPr lang="en-US" sz="4000" b="0" i="0" dirty="0">
                <a:solidFill>
                  <a:srgbClr val="D1D5DB"/>
                </a:solidFill>
                <a:effectLst/>
                <a:latin typeface="Söhne"/>
              </a:rPr>
              <a:t>the authors showed that when automating with Reinforcement Learning </a:t>
            </a:r>
            <a:r>
              <a:rPr lang="en-US" sz="4000" b="0" i="0" dirty="0" err="1">
                <a:solidFill>
                  <a:srgbClr val="D1D5DB"/>
                </a:solidFill>
                <a:effectLst/>
                <a:latin typeface="Söhne"/>
              </a:rPr>
              <a:t>techniqies</a:t>
            </a:r>
            <a:r>
              <a:rPr lang="en-US" sz="4000" b="0" i="0" dirty="0">
                <a:solidFill>
                  <a:srgbClr val="D1D5DB"/>
                </a:solidFill>
                <a:effectLst/>
                <a:latin typeface="Söhne"/>
              </a:rPr>
              <a:t>, their AI agent replicates the ways real attackers gather information during an attack</a:t>
            </a:r>
          </a:p>
        </p:txBody>
      </p:sp>
      <p:sp>
        <p:nvSpPr>
          <p:cNvPr id="4" name="Slide Number Placeholder 3"/>
          <p:cNvSpPr>
            <a:spLocks noGrp="1"/>
          </p:cNvSpPr>
          <p:nvPr>
            <p:ph type="sldNum" sz="quarter" idx="5"/>
          </p:nvPr>
        </p:nvSpPr>
        <p:spPr/>
        <p:txBody>
          <a:bodyPr/>
          <a:lstStyle/>
          <a:p>
            <a:fld id="{30C7795A-10D4-4DA3-BF99-FA6FC8F9BC5E}" type="slidenum">
              <a:rPr lang="en-US" smtClean="0"/>
              <a:t>7</a:t>
            </a:fld>
            <a:endParaRPr lang="en-US"/>
          </a:p>
        </p:txBody>
      </p:sp>
    </p:spTree>
    <p:extLst>
      <p:ext uri="{BB962C8B-B14F-4D97-AF65-F5344CB8AC3E}">
        <p14:creationId xmlns:p14="http://schemas.microsoft.com/office/powerpoint/2010/main" val="2373929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Next we’ll </a:t>
            </a:r>
            <a:r>
              <a:rPr lang="en-US" b="0" i="0" dirty="0">
                <a:solidFill>
                  <a:srgbClr val="D1D5DB"/>
                </a:solidFill>
                <a:effectLst/>
                <a:latin typeface="Söhne"/>
              </a:rPr>
              <a:t>explore the second phase of Penetration Testing: scanning</a:t>
            </a:r>
          </a:p>
          <a:p>
            <a:pPr algn="l"/>
            <a:r>
              <a:rPr lang="en-US" b="0" i="0" dirty="0">
                <a:solidFill>
                  <a:srgbClr val="D1D5DB"/>
                </a:solidFill>
                <a:effectLst/>
                <a:latin typeface="Söhne"/>
              </a:rPr>
              <a:t>By following these steps, I think we can better understand the </a:t>
            </a:r>
            <a:r>
              <a:rPr lang="en-US" b="0" i="0" dirty="0" err="1">
                <a:solidFill>
                  <a:srgbClr val="D1D5DB"/>
                </a:solidFill>
                <a:effectLst/>
                <a:latin typeface="Söhne"/>
              </a:rPr>
              <a:t>pentesting</a:t>
            </a:r>
            <a:r>
              <a:rPr lang="en-US" b="0" i="0" dirty="0">
                <a:solidFill>
                  <a:srgbClr val="D1D5DB"/>
                </a:solidFill>
                <a:effectLst/>
                <a:latin typeface="Söhne"/>
              </a:rPr>
              <a:t> process as a whole</a:t>
            </a:r>
          </a:p>
          <a:p>
            <a:pPr algn="l"/>
            <a:r>
              <a:rPr lang="en-US" b="0" i="0" dirty="0">
                <a:solidFill>
                  <a:srgbClr val="D1D5DB"/>
                </a:solidFill>
                <a:effectLst/>
                <a:latin typeface="Söhne"/>
              </a:rPr>
              <a:t>this article is particularly relevant for the course as it focuses on the real-world application of a practical tool, </a:t>
            </a:r>
            <a:r>
              <a:rPr lang="en-US" b="0" i="0" dirty="0" err="1">
                <a:solidFill>
                  <a:srgbClr val="D1D5DB"/>
                </a:solidFill>
                <a:effectLst/>
                <a:latin typeface="Söhne"/>
              </a:rPr>
              <a:t>GyoiThon</a:t>
            </a: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It also introduces a standardized way to find and fix vulnerabilities, which is a critical topic for </a:t>
            </a:r>
            <a:r>
              <a:rPr lang="en-US" b="0" i="0" dirty="0" err="1">
                <a:solidFill>
                  <a:srgbClr val="D1D5DB"/>
                </a:solidFill>
                <a:effectLst/>
                <a:latin typeface="Söhne"/>
              </a:rPr>
              <a:t>pentesting</a:t>
            </a: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 This is an exploratory study titled "Penetration Testing Procedure using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And aims to evaluate how well the automated data extraction tool, called </a:t>
            </a:r>
            <a:r>
              <a:rPr lang="en-US" b="0" i="0" dirty="0" err="1">
                <a:solidFill>
                  <a:srgbClr val="D1D5DB"/>
                </a:solidFill>
                <a:effectLst/>
                <a:latin typeface="Söhne"/>
              </a:rPr>
              <a:t>GyoiThon</a:t>
            </a:r>
            <a:r>
              <a:rPr lang="en-US" b="0" i="0" dirty="0">
                <a:solidFill>
                  <a:srgbClr val="D1D5DB"/>
                </a:solidFill>
                <a:effectLst/>
                <a:latin typeface="Söhne"/>
              </a:rPr>
              <a:t>, can detecting vulnerabilities.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And the researchers primary hypothesis is that Penetration Testing tools the use Machine Learning (ML) algorithms will outperform those that don't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Now, </a:t>
            </a:r>
            <a:r>
              <a:rPr lang="en-US" b="0" i="0" dirty="0" err="1">
                <a:solidFill>
                  <a:srgbClr val="D1D5DB"/>
                </a:solidFill>
                <a:effectLst/>
                <a:latin typeface="Söhne"/>
              </a:rPr>
              <a:t>GyoiThon</a:t>
            </a:r>
            <a:r>
              <a:rPr lang="en-US" b="0" i="0" dirty="0">
                <a:solidFill>
                  <a:srgbClr val="D1D5DB"/>
                </a:solidFill>
                <a:effectLst/>
                <a:latin typeface="Söhne"/>
              </a:rPr>
              <a:t> has a default mode and an ML mode , so they tested both on data exchanged across two popular ports, 80 and 443.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and then by comparing the total number of  identified vulnerabilities for each mode</a:t>
            </a:r>
            <a:r>
              <a:rPr lang="en-US" dirty="0"/>
              <a:t>, they could </a:t>
            </a:r>
            <a:r>
              <a:rPr lang="en-US" sz="1800" kern="0" dirty="0">
                <a:effectLst/>
                <a:latin typeface="Times New Roman" panose="02020603050405020304" pitchFamily="18" charset="0"/>
                <a:ea typeface="SimSun" panose="02010600030101010101" pitchFamily="2" charset="-122"/>
              </a:rPr>
              <a:t> directly see the impact of ML and </a:t>
            </a:r>
            <a:r>
              <a:rPr lang="en-US" b="0" i="0" dirty="0">
                <a:solidFill>
                  <a:srgbClr val="D1D5DB"/>
                </a:solidFill>
                <a:effectLst/>
                <a:latin typeface="Söhne"/>
              </a:rPr>
              <a:t>prove </a:t>
            </a:r>
            <a:r>
              <a:rPr lang="en-US" dirty="0"/>
              <a:t>their hypothesis,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it successfully did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They found that the use of ML in scanning successfully identifies more vulnerabilities than the default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Which supports the initial hypothesis that integrating Machine Learning into Penetration Testing tools enhances their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algn="l"/>
            <a:r>
              <a:rPr lang="en-US" b="0" i="0" dirty="0">
                <a:solidFill>
                  <a:srgbClr val="D1D5DB"/>
                </a:solidFill>
                <a:effectLst/>
                <a:latin typeface="Söhne"/>
              </a:rPr>
              <a:t>However, It's worth noting that </a:t>
            </a:r>
            <a:r>
              <a:rPr lang="en-US" b="0" i="0" dirty="0" err="1">
                <a:solidFill>
                  <a:srgbClr val="D1D5DB"/>
                </a:solidFill>
                <a:effectLst/>
                <a:latin typeface="Söhne"/>
              </a:rPr>
              <a:t>GyoiThon</a:t>
            </a:r>
            <a:r>
              <a:rPr lang="en-US" b="0" i="0" dirty="0">
                <a:solidFill>
                  <a:srgbClr val="D1D5DB"/>
                </a:solidFill>
                <a:effectLst/>
                <a:latin typeface="Söhne"/>
              </a:rPr>
              <a:t> relies on the  NATIONAL VULNERABILITY DATABASE to identify vulnerabilities, which can be seen as a limitation. </a:t>
            </a:r>
          </a:p>
          <a:p>
            <a:pPr algn="l"/>
            <a:r>
              <a:rPr lang="en-US" b="0" i="0" dirty="0">
                <a:solidFill>
                  <a:srgbClr val="D1D5DB"/>
                </a:solidFill>
                <a:effectLst/>
                <a:latin typeface="Söhne"/>
              </a:rPr>
              <a:t>Because This reliance means it may struggle to identify vulnerabilities if they haven't been documented yet, essentially creating a "blind spot.“</a:t>
            </a:r>
          </a:p>
          <a:p>
            <a:pPr algn="l"/>
            <a:endParaRPr lang="en-US" b="0" i="0" dirty="0">
              <a:solidFill>
                <a:srgbClr val="D1D5DB"/>
              </a:solidFill>
              <a:effectLst/>
              <a:latin typeface="Söhne"/>
            </a:endParaRPr>
          </a:p>
          <a:p>
            <a:pPr algn="l"/>
            <a:r>
              <a:rPr lang="en-US" b="0" i="0" dirty="0">
                <a:solidFill>
                  <a:srgbClr val="D1D5DB"/>
                </a:solidFill>
                <a:effectLst/>
                <a:latin typeface="Söhne"/>
              </a:rPr>
              <a:t>But the overall conclusion is that tools like </a:t>
            </a:r>
            <a:r>
              <a:rPr lang="en-US" b="0" i="0" dirty="0" err="1">
                <a:solidFill>
                  <a:srgbClr val="D1D5DB"/>
                </a:solidFill>
                <a:effectLst/>
                <a:latin typeface="Söhne"/>
              </a:rPr>
              <a:t>GyoiThon</a:t>
            </a:r>
            <a:r>
              <a:rPr lang="en-US" b="0" i="0" dirty="0">
                <a:solidFill>
                  <a:srgbClr val="D1D5DB"/>
                </a:solidFill>
                <a:effectLst/>
                <a:latin typeface="Söhne"/>
              </a:rPr>
              <a:t> hold great potential for the scanning phase of Penetration Testing. </a:t>
            </a:r>
          </a:p>
          <a:p>
            <a:pPr algn="l"/>
            <a:r>
              <a:rPr lang="en-US" b="0" i="0" dirty="0">
                <a:solidFill>
                  <a:srgbClr val="D1D5DB"/>
                </a:solidFill>
                <a:effectLst/>
                <a:latin typeface="Söhne"/>
              </a:rPr>
              <a:t>Especially once they are further refined to reach their full potential.</a:t>
            </a:r>
          </a:p>
        </p:txBody>
      </p:sp>
      <p:sp>
        <p:nvSpPr>
          <p:cNvPr id="4" name="Slide Number Placeholder 3"/>
          <p:cNvSpPr>
            <a:spLocks noGrp="1"/>
          </p:cNvSpPr>
          <p:nvPr>
            <p:ph type="sldNum" sz="quarter" idx="5"/>
          </p:nvPr>
        </p:nvSpPr>
        <p:spPr/>
        <p:txBody>
          <a:bodyPr/>
          <a:lstStyle/>
          <a:p>
            <a:fld id="{30C7795A-10D4-4DA3-BF99-FA6FC8F9BC5E}" type="slidenum">
              <a:rPr lang="en-US" smtClean="0"/>
              <a:t>8</a:t>
            </a:fld>
            <a:endParaRPr lang="en-US"/>
          </a:p>
        </p:txBody>
      </p:sp>
    </p:spTree>
    <p:extLst>
      <p:ext uri="{BB962C8B-B14F-4D97-AF65-F5344CB8AC3E}">
        <p14:creationId xmlns:p14="http://schemas.microsoft.com/office/powerpoint/2010/main" val="3439600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Next, </a:t>
            </a:r>
            <a:r>
              <a:rPr lang="en-US" b="0" i="0" dirty="0">
                <a:solidFill>
                  <a:srgbClr val="FFFFFF"/>
                </a:solidFill>
                <a:effectLst/>
                <a:latin typeface="Söhne"/>
              </a:rPr>
              <a:t>we’ll </a:t>
            </a:r>
            <a:r>
              <a:rPr lang="en-US" b="0" i="0" dirty="0">
                <a:solidFill>
                  <a:srgbClr val="D1D5DB"/>
                </a:solidFill>
                <a:effectLst/>
                <a:latin typeface="Söhne"/>
              </a:rPr>
              <a:t>explore the third phase of Penetration Testing, Exploitation, and see how methods like Reinforcement Learning (RL) can identify and exploit vulnerabilities.</a:t>
            </a:r>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This study is significant because it shows just how adaptable RL can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While we've introduced this concept before, this study shows how it can work with other tools like, Metasploit payloads, to exploit fully observable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 other words, it shows additional techniques for how RL can learn and improve in real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D1D5DB"/>
                </a:solidFill>
                <a:effectLst/>
                <a:latin typeface="Söhne"/>
              </a:rPr>
              <a:t>This review focuses on the report </a:t>
            </a:r>
            <a:r>
              <a:rPr lang="en-US" b="0" i="0" dirty="0">
                <a:solidFill>
                  <a:srgbClr val="D1D5DB"/>
                </a:solidFill>
                <a:effectLst/>
                <a:latin typeface="Söhne"/>
              </a:rPr>
              <a:t>"Vulnerability Exploitation Using Reinforcement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D1D5DB"/>
                </a:solidFill>
                <a:effectLst/>
                <a:latin typeface="Söhne"/>
              </a:rPr>
              <a:t>Whos</a:t>
            </a:r>
            <a:r>
              <a:rPr lang="en-US" b="0" i="0" dirty="0">
                <a:solidFill>
                  <a:srgbClr val="D1D5DB"/>
                </a:solidFill>
                <a:effectLst/>
                <a:latin typeface="Söhne"/>
              </a:rPr>
              <a:t> primary goal is to create a versatile "general agent” that is able to adapt and act intelligently in various exploitable situations.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This agent is trained using a guess-and-reward system, essentially learning through a repeated process 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refines its strategy by navigating a simulated environment, </a:t>
            </a:r>
          </a:p>
          <a:p>
            <a:r>
              <a:rPr lang="en-US" dirty="0"/>
              <a:t>delivering payloads, </a:t>
            </a:r>
          </a:p>
          <a:p>
            <a:r>
              <a:rPr lang="en-US" dirty="0"/>
              <a:t>receiving rewards based on the success or failure of each payload,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t>
            </a:r>
            <a:r>
              <a:rPr lang="en-US" b="0" i="0" dirty="0">
                <a:solidFill>
                  <a:srgbClr val="D1D5DB"/>
                </a:solidFill>
                <a:effectLst/>
                <a:latin typeface="Söhne"/>
              </a:rPr>
              <a:t>Q-learning algorithm update "Q-values," (expected future rewards) in </a:t>
            </a:r>
            <a:r>
              <a:rPr lang="en-US" dirty="0"/>
              <a:t>a repository that holds all previous exploits and their outcomes, </a:t>
            </a:r>
          </a:p>
          <a:p>
            <a:r>
              <a:rPr lang="en-US" dirty="0"/>
              <a:t>And this repeats</a:t>
            </a:r>
          </a:p>
          <a:p>
            <a:endParaRPr lang="en-US" dirty="0"/>
          </a:p>
          <a:p>
            <a:r>
              <a:rPr lang="en-US" dirty="0"/>
              <a:t>It essentially learns to prioritize actions that result in positive rewards.</a:t>
            </a:r>
          </a:p>
          <a:p>
            <a:br>
              <a:rPr lang="en-US" sz="1800" kern="0" dirty="0">
                <a:effectLst/>
                <a:latin typeface="Times New Roman" panose="02020603050405020304" pitchFamily="18" charset="0"/>
                <a:ea typeface="SimSun" panose="02010600030101010101" pitchFamily="2" charset="-122"/>
              </a:rPr>
            </a:br>
            <a:r>
              <a:rPr lang="en-US" sz="1800" kern="0" dirty="0">
                <a:effectLst/>
                <a:latin typeface="Times New Roman" panose="02020603050405020304" pitchFamily="18" charset="0"/>
                <a:ea typeface="SimSun" panose="02010600030101010101" pitchFamily="2" charset="-122"/>
              </a:rPr>
              <a:t>So they trained it across seven trials, before they deployed it on vulnerable machines.</a:t>
            </a:r>
          </a:p>
          <a:p>
            <a:r>
              <a:rPr lang="en-US" sz="1800" kern="0" dirty="0">
                <a:effectLst/>
                <a:latin typeface="Times New Roman" panose="02020603050405020304" pitchFamily="18" charset="0"/>
                <a:ea typeface="SimSun" panose="02010600030101010101" pitchFamily="2" charset="-122"/>
              </a:rPr>
              <a:t>When they tested it, they found that it successfully took advantage of these learned strategies, mean it effectively drew insights from its repository to select appropriate payloads from the Metasploit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order for an attempt to be considered a success, the agent must “</a:t>
            </a:r>
            <a:r>
              <a:rPr lang="en-US" sz="1800" kern="0" dirty="0">
                <a:effectLst/>
                <a:latin typeface="Times New Roman" panose="02020603050405020304" pitchFamily="18" charset="0"/>
                <a:ea typeface="SimSun" panose="02010600030101010101" pitchFamily="2" charset="-122"/>
              </a:rPr>
              <a:t>establish of a reverse shell”, or remote access, “following payload execution [2]." </a:t>
            </a:r>
            <a:endParaRPr lang="en-US" sz="1800" dirty="0"/>
          </a:p>
          <a:p>
            <a:endParaRPr lang="en-US" sz="1800" dirty="0"/>
          </a:p>
          <a:p>
            <a:r>
              <a:rPr lang="en-US" sz="1800" dirty="0"/>
              <a:t>The researchers found that the agent not only demonstrated remarkable efficiency in adapting its techniques,</a:t>
            </a:r>
          </a:p>
          <a:p>
            <a:r>
              <a:rPr lang="en-US" sz="1800" dirty="0"/>
              <a:t>BUT it also achieved an average success rate of over 83% and an average exploit time of just over 8 seconds</a:t>
            </a:r>
          </a:p>
          <a:p>
            <a:endParaRPr lang="en-US" sz="1800" dirty="0"/>
          </a:p>
          <a:p>
            <a:r>
              <a:rPr lang="en-US" sz="1800" dirty="0"/>
              <a:t>Now this stands is a stark contrast to traditional exhaustive methods, which often follow rigid and brute-force approaches. </a:t>
            </a:r>
          </a:p>
          <a:p>
            <a:r>
              <a:rPr lang="en-US" sz="1800" dirty="0"/>
              <a:t>Because of adaptability and effectiveness , this agent proves that it make it a valuable asset in the exploitation phase of Penetration Testing</a:t>
            </a:r>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9</a:t>
            </a:fld>
            <a:endParaRPr lang="en-US"/>
          </a:p>
        </p:txBody>
      </p:sp>
    </p:spTree>
    <p:extLst>
      <p:ext uri="{BB962C8B-B14F-4D97-AF65-F5344CB8AC3E}">
        <p14:creationId xmlns:p14="http://schemas.microsoft.com/office/powerpoint/2010/main" val="138444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83F2-EE42-AC30-21E7-DFC727BBE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C2D81F-2C01-A382-79BE-F350B6944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977F-2C85-6C14-B50B-E4F124E7E035}"/>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BD291B43-9E3B-D8F0-FB12-6DDD3C8A2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6A01D-0680-6C7D-86D7-5F1F72B21013}"/>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74975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90BF-CEE5-A4F4-E076-862C1E65A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887F06-C2DE-6530-2AD0-CC5928359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E318F-B90A-12AA-1E19-FF9B9C7885CE}"/>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77FC570D-A9BE-E894-81BC-B40AE774D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24B5F-38C7-2788-F604-10A97ECE4F27}"/>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77947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BA580-F4EF-8FE1-0A37-BD2FA4A7EE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5BC72F-3B85-97A0-1087-A7BFCF156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F85C7-4504-744D-4D45-5F34BE26E0F6}"/>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B27B6A8C-6783-C5E2-8485-24C330BDF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C53C3-3908-C5A6-7A48-1EE471A546FA}"/>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39898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8498-B080-2465-25EE-67A73B987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CD61A-22F1-4D0B-AAD3-D0BD84977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668E1-9210-1C53-0EFD-C335E60A2553}"/>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322BC4B5-89BF-5DD0-377C-2CE7DF4AD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FDC22-1326-7A28-0ACE-CB8F860F2A62}"/>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78039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360-2906-D1F5-29C5-B306D3D8B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E83AE8-8080-2474-12CA-EDB9B103A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B0058-9474-35DD-322D-F2D2734C7E20}"/>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0871BF70-E2CA-3B24-FFE7-56644C193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D4470-928D-518C-5F77-B82F972BAC18}"/>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96630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CCFE-56DA-5EAC-0CE4-EBD61157D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680F0-EDE4-A4C0-D12A-984D664C09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7A99B-7467-4D13-CC6E-903E2AC77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27B8E3-A75A-F83A-4B93-CCA1505717A7}"/>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6" name="Footer Placeholder 5">
            <a:extLst>
              <a:ext uri="{FF2B5EF4-FFF2-40B4-BE49-F238E27FC236}">
                <a16:creationId xmlns:a16="http://schemas.microsoft.com/office/drawing/2014/main" id="{0516D336-6C5B-4C74-B46B-F16E249AE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49C40-3D9D-D941-6583-99F329B2BBB2}"/>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77277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8777-7173-25A5-D918-53A1D1FFD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773DD-DB3A-ABF2-81A0-7F1C5CF1F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E46CE-525A-7921-B9C7-B92A3E14E2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A03DE7-E368-F774-2673-D62292EB9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4CF4F-D2E2-27BE-11D1-BB226A54F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1CC19-8A3A-039A-BD64-D040DC94C951}"/>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8" name="Footer Placeholder 7">
            <a:extLst>
              <a:ext uri="{FF2B5EF4-FFF2-40B4-BE49-F238E27FC236}">
                <a16:creationId xmlns:a16="http://schemas.microsoft.com/office/drawing/2014/main" id="{0B546100-A34A-0E36-2DBD-72BB4FA87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AD3808-50BF-179A-9D7B-2AACA1F238E2}"/>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59235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CBF9-E9A7-2405-4189-C6A79FE7D8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EC5DB-BDEA-DC52-2F81-3693AE8D47CD}"/>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4" name="Footer Placeholder 3">
            <a:extLst>
              <a:ext uri="{FF2B5EF4-FFF2-40B4-BE49-F238E27FC236}">
                <a16:creationId xmlns:a16="http://schemas.microsoft.com/office/drawing/2014/main" id="{4BE526E9-BDC9-9316-5D7B-66433DF4A3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23714D-31AB-27EA-3FCC-DDC5C2BC50E2}"/>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9988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61EBA-5D15-7FE8-113E-6FB59F811F72}"/>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3" name="Footer Placeholder 2">
            <a:extLst>
              <a:ext uri="{FF2B5EF4-FFF2-40B4-BE49-F238E27FC236}">
                <a16:creationId xmlns:a16="http://schemas.microsoft.com/office/drawing/2014/main" id="{46ABE256-DE82-1054-F056-E94C616915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E8FD09-87F8-E8DF-FBFD-C3EA6712E0C5}"/>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40234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E9F-9EC8-EF78-BD9D-91CCCD70C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6642C-DB5F-8D4B-1C6F-8D3D5721A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B28596-57AA-FA4B-87EF-31656D324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9AB9E-2CF5-FC40-EBF3-064731F16157}"/>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6" name="Footer Placeholder 5">
            <a:extLst>
              <a:ext uri="{FF2B5EF4-FFF2-40B4-BE49-F238E27FC236}">
                <a16:creationId xmlns:a16="http://schemas.microsoft.com/office/drawing/2014/main" id="{7CEEB40F-5BD4-0152-C052-A160AE45E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EB886-914C-5330-9770-38B332F9B444}"/>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80021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0D00-7165-970F-1AB3-2E36F44E0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9DC692-21CA-2A3D-409A-002B3D170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F1A652-635E-1058-69F8-6D845E980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43469-A09E-A533-80F5-63A7B28FAFDD}"/>
              </a:ext>
            </a:extLst>
          </p:cNvPr>
          <p:cNvSpPr>
            <a:spLocks noGrp="1"/>
          </p:cNvSpPr>
          <p:nvPr>
            <p:ph type="dt" sz="half" idx="10"/>
          </p:nvPr>
        </p:nvSpPr>
        <p:spPr/>
        <p:txBody>
          <a:bodyPr/>
          <a:lstStyle/>
          <a:p>
            <a:fld id="{38968FA9-2A0E-4783-90B2-BDB32E448AD7}" type="datetimeFigureOut">
              <a:rPr lang="en-US" smtClean="0"/>
              <a:t>10/1/2023</a:t>
            </a:fld>
            <a:endParaRPr lang="en-US"/>
          </a:p>
        </p:txBody>
      </p:sp>
      <p:sp>
        <p:nvSpPr>
          <p:cNvPr id="6" name="Footer Placeholder 5">
            <a:extLst>
              <a:ext uri="{FF2B5EF4-FFF2-40B4-BE49-F238E27FC236}">
                <a16:creationId xmlns:a16="http://schemas.microsoft.com/office/drawing/2014/main" id="{164F17FE-AAD2-1FAA-459A-38966BBAF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95316-83C2-D838-F025-BEBB02B341B0}"/>
              </a:ext>
            </a:extLst>
          </p:cNvPr>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5142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D7AE0-71D7-E59E-7807-7A606E9C5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C7B8B-43F4-61BA-E8A0-3D72B21CA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9D9D8-569A-8305-6125-AD46D4908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68FA9-2A0E-4783-90B2-BDB32E448AD7}" type="datetimeFigureOut">
              <a:rPr lang="en-US" smtClean="0"/>
              <a:t>10/1/2023</a:t>
            </a:fld>
            <a:endParaRPr lang="en-US"/>
          </a:p>
        </p:txBody>
      </p:sp>
      <p:sp>
        <p:nvSpPr>
          <p:cNvPr id="5" name="Footer Placeholder 4">
            <a:extLst>
              <a:ext uri="{FF2B5EF4-FFF2-40B4-BE49-F238E27FC236}">
                <a16:creationId xmlns:a16="http://schemas.microsoft.com/office/drawing/2014/main" id="{DA1782A4-2DDA-C968-5419-A6E803A3F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2AD214-9513-26E2-2BA8-FD463D926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6A208-E1A5-4523-B271-3627431E9179}" type="slidenum">
              <a:rPr lang="en-US" smtClean="0"/>
              <a:t>‹#›</a:t>
            </a:fld>
            <a:endParaRPr lang="en-US"/>
          </a:p>
        </p:txBody>
      </p:sp>
    </p:spTree>
    <p:extLst>
      <p:ext uri="{BB962C8B-B14F-4D97-AF65-F5344CB8AC3E}">
        <p14:creationId xmlns:p14="http://schemas.microsoft.com/office/powerpoint/2010/main" val="184966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ve.mitr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nvd.nist.gov/vuln/search"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BA-65A0-EA7F-0DF0-2863110D587E}"/>
              </a:ext>
            </a:extLst>
          </p:cNvPr>
          <p:cNvSpPr>
            <a:spLocks noGrp="1"/>
          </p:cNvSpPr>
          <p:nvPr>
            <p:ph type="ctrTitle"/>
          </p:nvPr>
        </p:nvSpPr>
        <p:spPr/>
        <p:txBody>
          <a:bodyPr>
            <a:normAutofit fontScale="90000"/>
          </a:bodyPr>
          <a:lstStyle/>
          <a:p>
            <a:r>
              <a:rPr lang="en-US" dirty="0"/>
              <a:t>Harnessing Artificial Intelligence for Penetration Testing</a:t>
            </a:r>
          </a:p>
        </p:txBody>
      </p:sp>
      <p:sp>
        <p:nvSpPr>
          <p:cNvPr id="3" name="Subtitle 2">
            <a:extLst>
              <a:ext uri="{FF2B5EF4-FFF2-40B4-BE49-F238E27FC236}">
                <a16:creationId xmlns:a16="http://schemas.microsoft.com/office/drawing/2014/main" id="{89E254BE-619C-B12E-6D6D-6F5EECE3598C}"/>
              </a:ext>
            </a:extLst>
          </p:cNvPr>
          <p:cNvSpPr>
            <a:spLocks noGrp="1"/>
          </p:cNvSpPr>
          <p:nvPr>
            <p:ph type="subTitle" idx="1"/>
          </p:nvPr>
        </p:nvSpPr>
        <p:spPr/>
        <p:txBody>
          <a:bodyPr/>
          <a:lstStyle/>
          <a:p>
            <a:r>
              <a:rPr lang="en-US" dirty="0"/>
              <a:t>Navigating the Phases of Ethical Hacking</a:t>
            </a:r>
          </a:p>
        </p:txBody>
      </p:sp>
      <p:sp>
        <p:nvSpPr>
          <p:cNvPr id="30" name="TextBox 29">
            <a:extLst>
              <a:ext uri="{FF2B5EF4-FFF2-40B4-BE49-F238E27FC236}">
                <a16:creationId xmlns:a16="http://schemas.microsoft.com/office/drawing/2014/main" id="{FF6F5456-7C92-B564-EDCD-36A45D639ACF}"/>
              </a:ext>
            </a:extLst>
          </p:cNvPr>
          <p:cNvSpPr txBox="1"/>
          <p:nvPr/>
        </p:nvSpPr>
        <p:spPr>
          <a:xfrm>
            <a:off x="5370673" y="5073134"/>
            <a:ext cx="1450654" cy="369332"/>
          </a:xfrm>
          <a:prstGeom prst="rect">
            <a:avLst/>
          </a:prstGeom>
          <a:noFill/>
        </p:spPr>
        <p:txBody>
          <a:bodyPr wrap="none" rtlCol="0">
            <a:spAutoFit/>
          </a:bodyPr>
          <a:lstStyle/>
          <a:p>
            <a:r>
              <a:rPr lang="en-US" dirty="0"/>
              <a:t>Kiera Conway</a:t>
            </a:r>
          </a:p>
        </p:txBody>
      </p:sp>
    </p:spTree>
    <p:extLst>
      <p:ext uri="{BB962C8B-B14F-4D97-AF65-F5344CB8AC3E}">
        <p14:creationId xmlns:p14="http://schemas.microsoft.com/office/powerpoint/2010/main" val="92149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Review 5: Overview</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normAutofit fontScale="92500" lnSpcReduction="20000"/>
          </a:bodyPr>
          <a:lstStyle/>
          <a:p>
            <a:r>
              <a:rPr lang="en-US" dirty="0"/>
              <a:t>Post-Exploitation Phase</a:t>
            </a:r>
          </a:p>
          <a:p>
            <a:r>
              <a:rPr lang="en-US" dirty="0"/>
              <a:t>Goal: Create AI for Network Navigation</a:t>
            </a:r>
          </a:p>
          <a:p>
            <a:pPr lvl="1"/>
            <a:r>
              <a:rPr lang="en-US" dirty="0"/>
              <a:t>Deep Q-Learning instead of Q-Learning</a:t>
            </a:r>
          </a:p>
          <a:p>
            <a:pPr lvl="1"/>
            <a:r>
              <a:rPr lang="en-US" dirty="0"/>
              <a:t>learns from environment using Neural Networks</a:t>
            </a:r>
          </a:p>
          <a:p>
            <a:r>
              <a:rPr lang="en-US" dirty="0"/>
              <a:t>Conceptual Model</a:t>
            </a:r>
          </a:p>
          <a:p>
            <a:pPr lvl="1"/>
            <a:r>
              <a:rPr lang="en-US" dirty="0"/>
              <a:t>plan to deploy in Future</a:t>
            </a:r>
          </a:p>
          <a:p>
            <a:pPr lvl="1"/>
            <a:r>
              <a:rPr lang="en-US" dirty="0"/>
              <a:t>Created benchmark</a:t>
            </a:r>
          </a:p>
          <a:p>
            <a:pPr lvl="1"/>
            <a:r>
              <a:rPr lang="en-US" dirty="0"/>
              <a:t>Outlined plan details</a:t>
            </a:r>
          </a:p>
          <a:p>
            <a:r>
              <a:rPr lang="en-US" dirty="0"/>
              <a:t>Outcome</a:t>
            </a:r>
          </a:p>
          <a:p>
            <a:pPr lvl="1"/>
            <a:r>
              <a:rPr lang="en-US" dirty="0"/>
              <a:t>Potential of Deep Learning in Post-Exploitation Phase</a:t>
            </a:r>
          </a:p>
          <a:p>
            <a:pPr lvl="1"/>
            <a:r>
              <a:rPr lang="en-US" dirty="0"/>
              <a:t>Urgency for Further Research</a:t>
            </a:r>
          </a:p>
          <a:p>
            <a:pPr lvl="1"/>
            <a:r>
              <a:rPr lang="en-US" dirty="0"/>
              <a:t>Importance of Innovation</a:t>
            </a:r>
          </a:p>
        </p:txBody>
      </p:sp>
      <p:sp>
        <p:nvSpPr>
          <p:cNvPr id="4" name="TextBox 3">
            <a:extLst>
              <a:ext uri="{FF2B5EF4-FFF2-40B4-BE49-F238E27FC236}">
                <a16:creationId xmlns:a16="http://schemas.microsoft.com/office/drawing/2014/main" id="{F007FFA9-6DBF-A19D-F800-965777CEB820}"/>
              </a:ext>
            </a:extLst>
          </p:cNvPr>
          <p:cNvSpPr txBox="1"/>
          <p:nvPr/>
        </p:nvSpPr>
        <p:spPr>
          <a:xfrm>
            <a:off x="7679765" y="681037"/>
            <a:ext cx="4064000" cy="1257845"/>
          </a:xfrm>
          <a:prstGeom prst="rect">
            <a:avLst/>
          </a:prstGeom>
          <a:noFill/>
        </p:spPr>
        <p:txBody>
          <a:bodyPr wrap="square" rtlCol="0">
            <a:spAutoFit/>
          </a:bodyPr>
          <a:lstStyle/>
          <a:p>
            <a:pPr>
              <a:lnSpc>
                <a:spcPct val="107000"/>
              </a:lnSpc>
              <a:spcBef>
                <a:spcPts val="0"/>
              </a:spcBef>
              <a:buFont typeface="Symbol" panose="05050102010706020507" pitchFamily="18" charset="2"/>
              <a:buChar char=""/>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Automated Post-Breach Penetration Testing through Reinforcement Learning</a:t>
            </a:r>
          </a:p>
          <a:p>
            <a:pPr>
              <a:lnSpc>
                <a:spcPct val="107000"/>
              </a:lnSpc>
              <a:spcBef>
                <a:spcPts val="0"/>
              </a:spcBef>
              <a:buFont typeface="Symbol" panose="05050102010706020507" pitchFamily="18" charset="2"/>
              <a:buChar char=""/>
            </a:pP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Sujita</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Chaudhary, Austin O’Brien,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Shengjie</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Xu</a:t>
            </a:r>
          </a:p>
        </p:txBody>
      </p:sp>
    </p:spTree>
    <p:extLst>
      <p:ext uri="{BB962C8B-B14F-4D97-AF65-F5344CB8AC3E}">
        <p14:creationId xmlns:p14="http://schemas.microsoft.com/office/powerpoint/2010/main" val="341491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Course Insights</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lstStyle/>
          <a:p>
            <a:r>
              <a:rPr lang="en-US" dirty="0"/>
              <a:t>Importance of AI-powered tools in PT</a:t>
            </a:r>
          </a:p>
          <a:p>
            <a:r>
              <a:rPr lang="en-US" dirty="0"/>
              <a:t>Practical Application through Demonstrations/Exercises</a:t>
            </a:r>
          </a:p>
          <a:p>
            <a:r>
              <a:rPr lang="en-US" dirty="0"/>
              <a:t>Ethical Considerations</a:t>
            </a:r>
          </a:p>
          <a:p>
            <a:r>
              <a:rPr lang="en-US" dirty="0"/>
              <a:t>PT phases</a:t>
            </a:r>
          </a:p>
        </p:txBody>
      </p:sp>
    </p:spTree>
    <p:extLst>
      <p:ext uri="{BB962C8B-B14F-4D97-AF65-F5344CB8AC3E}">
        <p14:creationId xmlns:p14="http://schemas.microsoft.com/office/powerpoint/2010/main" val="161384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7553-1799-8090-3FF0-B1E07D209A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0AFE4B-8782-7A1B-E7A1-6A265C2F08A6}"/>
              </a:ext>
            </a:extLst>
          </p:cNvPr>
          <p:cNvSpPr>
            <a:spLocks noGrp="1"/>
          </p:cNvSpPr>
          <p:nvPr>
            <p:ph idx="1"/>
          </p:nvPr>
        </p:nvSpPr>
        <p:spPr/>
        <p:txBody>
          <a:bodyPr/>
          <a:lstStyle/>
          <a:p>
            <a:r>
              <a:rPr lang="en-US" dirty="0"/>
              <a:t>https://www.sciencedirect.com/science/article/pii/S2452414X21000248</a:t>
            </a:r>
          </a:p>
        </p:txBody>
      </p:sp>
    </p:spTree>
    <p:extLst>
      <p:ext uri="{BB962C8B-B14F-4D97-AF65-F5344CB8AC3E}">
        <p14:creationId xmlns:p14="http://schemas.microsoft.com/office/powerpoint/2010/main" val="11561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2D8-9D04-D501-4FE3-64C2C74E7DB4}"/>
              </a:ext>
            </a:extLst>
          </p:cNvPr>
          <p:cNvSpPr>
            <a:spLocks noGrp="1"/>
          </p:cNvSpPr>
          <p:nvPr>
            <p:ph type="title"/>
          </p:nvPr>
        </p:nvSpPr>
        <p:spPr/>
        <p:txBody>
          <a:bodyPr/>
          <a:lstStyle/>
          <a:p>
            <a:r>
              <a:rPr lang="en-US" dirty="0">
                <a:solidFill>
                  <a:schemeClr val="bg1">
                    <a:lumMod val="75000"/>
                  </a:schemeClr>
                </a:solidFill>
              </a:rPr>
              <a:t>Penetration Testing Overview</a:t>
            </a:r>
            <a:endParaRPr lang="en-US" dirty="0"/>
          </a:p>
        </p:txBody>
      </p:sp>
      <p:sp>
        <p:nvSpPr>
          <p:cNvPr id="3" name="Content Placeholder 2">
            <a:extLst>
              <a:ext uri="{FF2B5EF4-FFF2-40B4-BE49-F238E27FC236}">
                <a16:creationId xmlns:a16="http://schemas.microsoft.com/office/drawing/2014/main" id="{99263E18-BA82-7E7B-6427-C6069B59F07E}"/>
              </a:ext>
            </a:extLst>
          </p:cNvPr>
          <p:cNvSpPr>
            <a:spLocks noGrp="1"/>
          </p:cNvSpPr>
          <p:nvPr>
            <p:ph idx="1"/>
          </p:nvPr>
        </p:nvSpPr>
        <p:spPr/>
        <p:txBody>
          <a:bodyPr>
            <a:normAutofit/>
          </a:bodyPr>
          <a:lstStyle/>
          <a:p>
            <a:r>
              <a:rPr lang="en-US" dirty="0"/>
              <a:t>Importance of Penetration Testing </a:t>
            </a:r>
          </a:p>
          <a:p>
            <a:r>
              <a:rPr lang="en-US" dirty="0"/>
              <a:t>What is Penetration Testing?</a:t>
            </a:r>
          </a:p>
          <a:p>
            <a:pPr lvl="1"/>
            <a:r>
              <a:rPr lang="en-US" dirty="0"/>
              <a:t>Identifying and Resolving Vulnerabilities</a:t>
            </a:r>
          </a:p>
          <a:p>
            <a:pPr lvl="1"/>
            <a:r>
              <a:rPr lang="en-US" dirty="0"/>
              <a:t>Utilizing Techniques of Genuine Attackers</a:t>
            </a:r>
          </a:p>
          <a:p>
            <a:pPr lvl="1"/>
            <a:r>
              <a:rPr lang="en-US" dirty="0"/>
              <a:t>Generating 'Actionable Information' Reports</a:t>
            </a:r>
          </a:p>
          <a:p>
            <a:pPr marL="0" indent="0">
              <a:buNone/>
            </a:pPr>
            <a:endParaRPr lang="en-US" dirty="0"/>
          </a:p>
          <a:p>
            <a:endParaRPr lang="en-US" dirty="0"/>
          </a:p>
        </p:txBody>
      </p:sp>
    </p:spTree>
    <p:extLst>
      <p:ext uri="{BB962C8B-B14F-4D97-AF65-F5344CB8AC3E}">
        <p14:creationId xmlns:p14="http://schemas.microsoft.com/office/powerpoint/2010/main" val="85438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2D8-9D04-D501-4FE3-64C2C74E7DB4}"/>
              </a:ext>
            </a:extLst>
          </p:cNvPr>
          <p:cNvSpPr>
            <a:spLocks noGrp="1"/>
          </p:cNvSpPr>
          <p:nvPr>
            <p:ph type="title"/>
          </p:nvPr>
        </p:nvSpPr>
        <p:spPr/>
        <p:txBody>
          <a:bodyPr/>
          <a:lstStyle/>
          <a:p>
            <a:r>
              <a:rPr lang="en-US">
                <a:solidFill>
                  <a:schemeClr val="bg1">
                    <a:lumMod val="75000"/>
                  </a:schemeClr>
                </a:solidFill>
              </a:rPr>
              <a:t>Penetration Testing Phases</a:t>
            </a:r>
            <a:endParaRPr lang="en-US" dirty="0"/>
          </a:p>
        </p:txBody>
      </p:sp>
      <p:graphicFrame>
        <p:nvGraphicFramePr>
          <p:cNvPr id="26" name="Diagram 25">
            <a:extLst>
              <a:ext uri="{FF2B5EF4-FFF2-40B4-BE49-F238E27FC236}">
                <a16:creationId xmlns:a16="http://schemas.microsoft.com/office/drawing/2014/main" id="{7D518449-EF86-EF3F-0078-22B15DFA26CF}"/>
              </a:ext>
            </a:extLst>
          </p:cNvPr>
          <p:cNvGraphicFramePr/>
          <p:nvPr>
            <p:extLst>
              <p:ext uri="{D42A27DB-BD31-4B8C-83A1-F6EECF244321}">
                <p14:modId xmlns:p14="http://schemas.microsoft.com/office/powerpoint/2010/main" val="1328210437"/>
              </p:ext>
            </p:extLst>
          </p:nvPr>
        </p:nvGraphicFramePr>
        <p:xfrm>
          <a:off x="2143211" y="128807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186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2D8-9D04-D501-4FE3-64C2C74E7DB4}"/>
              </a:ext>
            </a:extLst>
          </p:cNvPr>
          <p:cNvSpPr>
            <a:spLocks noGrp="1"/>
          </p:cNvSpPr>
          <p:nvPr>
            <p:ph type="title"/>
          </p:nvPr>
        </p:nvSpPr>
        <p:spPr/>
        <p:txBody>
          <a:bodyPr/>
          <a:lstStyle/>
          <a:p>
            <a:r>
              <a:rPr lang="en-US">
                <a:solidFill>
                  <a:schemeClr val="bg1">
                    <a:lumMod val="75000"/>
                  </a:schemeClr>
                </a:solidFill>
              </a:rPr>
              <a:t>Challenges and Limitations of PT</a:t>
            </a:r>
            <a:endParaRPr lang="en-US" dirty="0"/>
          </a:p>
        </p:txBody>
      </p:sp>
      <p:sp>
        <p:nvSpPr>
          <p:cNvPr id="3" name="Content Placeholder 2">
            <a:extLst>
              <a:ext uri="{FF2B5EF4-FFF2-40B4-BE49-F238E27FC236}">
                <a16:creationId xmlns:a16="http://schemas.microsoft.com/office/drawing/2014/main" id="{99263E18-BA82-7E7B-6427-C6069B59F07E}"/>
              </a:ext>
            </a:extLst>
          </p:cNvPr>
          <p:cNvSpPr>
            <a:spLocks noGrp="1"/>
          </p:cNvSpPr>
          <p:nvPr>
            <p:ph idx="1"/>
          </p:nvPr>
        </p:nvSpPr>
        <p:spPr/>
        <p:txBody>
          <a:bodyPr>
            <a:normAutofit lnSpcReduction="10000"/>
          </a:bodyPr>
          <a:lstStyle/>
          <a:p>
            <a:r>
              <a:rPr lang="en-US" dirty="0"/>
              <a:t>Scale and </a:t>
            </a:r>
            <a:r>
              <a:rPr lang="en-US" dirty="0">
                <a:latin typeface="Söhne"/>
              </a:rPr>
              <a:t>C</a:t>
            </a:r>
            <a:r>
              <a:rPr lang="en-US" b="0" i="0" dirty="0">
                <a:effectLst/>
                <a:latin typeface="Söhne"/>
              </a:rPr>
              <a:t>omplexity of Modern Networks</a:t>
            </a:r>
            <a:endParaRPr lang="en-US" dirty="0"/>
          </a:p>
          <a:p>
            <a:r>
              <a:rPr lang="en-US" dirty="0"/>
              <a:t>Time-Consuming</a:t>
            </a:r>
          </a:p>
          <a:p>
            <a:r>
              <a:rPr lang="en-US" dirty="0"/>
              <a:t>Resource-Intensive</a:t>
            </a:r>
          </a:p>
          <a:p>
            <a:r>
              <a:rPr lang="en-US" dirty="0"/>
              <a:t>Human Error</a:t>
            </a:r>
          </a:p>
          <a:p>
            <a:r>
              <a:rPr lang="en-US" dirty="0"/>
              <a:t>Shortage of skilled PT professionals</a:t>
            </a:r>
          </a:p>
          <a:p>
            <a:pPr marL="0" indent="0">
              <a:buNone/>
            </a:pPr>
            <a:endParaRPr lang="en-US" dirty="0"/>
          </a:p>
          <a:p>
            <a:r>
              <a:rPr lang="en-US" dirty="0"/>
              <a:t>Results in financial losses, data breaches, and threats to national security</a:t>
            </a:r>
          </a:p>
          <a:p>
            <a:r>
              <a:rPr lang="en-US" dirty="0"/>
              <a:t>Must adapt and embrace </a:t>
            </a:r>
            <a:r>
              <a:rPr lang="en-US" b="1" dirty="0"/>
              <a:t>automation</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26784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1B9B-7E84-3D3F-AC1E-C0A02BBDAA94}"/>
              </a:ext>
            </a:extLst>
          </p:cNvPr>
          <p:cNvSpPr>
            <a:spLocks noGrp="1"/>
          </p:cNvSpPr>
          <p:nvPr>
            <p:ph type="title"/>
          </p:nvPr>
        </p:nvSpPr>
        <p:spPr/>
        <p:txBody>
          <a:bodyPr/>
          <a:lstStyle/>
          <a:p>
            <a:r>
              <a:rPr lang="en-US" dirty="0"/>
              <a:t>AI Solutions for PT Challenges</a:t>
            </a:r>
          </a:p>
        </p:txBody>
      </p:sp>
      <p:sp>
        <p:nvSpPr>
          <p:cNvPr id="3" name="Content Placeholder 2">
            <a:extLst>
              <a:ext uri="{FF2B5EF4-FFF2-40B4-BE49-F238E27FC236}">
                <a16:creationId xmlns:a16="http://schemas.microsoft.com/office/drawing/2014/main" id="{E95E8A80-7D03-AC16-7B84-D56C4A66E341}"/>
              </a:ext>
            </a:extLst>
          </p:cNvPr>
          <p:cNvSpPr>
            <a:spLocks noGrp="1"/>
          </p:cNvSpPr>
          <p:nvPr>
            <p:ph idx="1"/>
          </p:nvPr>
        </p:nvSpPr>
        <p:spPr/>
        <p:txBody>
          <a:bodyPr>
            <a:normAutofit/>
          </a:bodyPr>
          <a:lstStyle/>
          <a:p>
            <a:r>
              <a:rPr lang="en-US" dirty="0"/>
              <a:t>Mimic Human Intelligent Behavior</a:t>
            </a:r>
          </a:p>
          <a:p>
            <a:r>
              <a:rPr lang="en-US" dirty="0"/>
              <a:t>Quick and Accurate Data Processing</a:t>
            </a:r>
          </a:p>
          <a:p>
            <a:r>
              <a:rPr lang="en-US" dirty="0"/>
              <a:t>Doesn’t Get Tired</a:t>
            </a:r>
          </a:p>
          <a:p>
            <a:r>
              <a:rPr lang="en-US" dirty="0"/>
              <a:t>More Consistent And Reliable</a:t>
            </a:r>
          </a:p>
          <a:p>
            <a:r>
              <a:rPr lang="en-US" dirty="0"/>
              <a:t>It Learns!</a:t>
            </a:r>
          </a:p>
          <a:p>
            <a:pPr lvl="1"/>
            <a:r>
              <a:rPr lang="en-US" dirty="0"/>
              <a:t>Machine Learning</a:t>
            </a:r>
          </a:p>
          <a:p>
            <a:pPr lvl="1"/>
            <a:r>
              <a:rPr lang="en-US" dirty="0"/>
              <a:t>Reinforcement Learning</a:t>
            </a:r>
          </a:p>
          <a:p>
            <a:pPr lvl="1"/>
            <a:r>
              <a:rPr lang="en-US" dirty="0"/>
              <a:t>Deep Learning</a:t>
            </a:r>
          </a:p>
        </p:txBody>
      </p:sp>
    </p:spTree>
    <p:extLst>
      <p:ext uri="{BB962C8B-B14F-4D97-AF65-F5344CB8AC3E}">
        <p14:creationId xmlns:p14="http://schemas.microsoft.com/office/powerpoint/2010/main" val="333700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Review 1: Overview</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normAutofit fontScale="85000" lnSpcReduction="20000"/>
          </a:bodyPr>
          <a:lstStyle/>
          <a:p>
            <a:r>
              <a:rPr lang="en-US" dirty="0"/>
              <a:t>LLMs</a:t>
            </a:r>
          </a:p>
          <a:p>
            <a:pPr marL="685800" lvl="2">
              <a:spcBef>
                <a:spcPts val="1000"/>
              </a:spcBef>
            </a:pPr>
            <a:r>
              <a:rPr lang="en-US" sz="2400" dirty="0"/>
              <a:t>ChatGPT, </a:t>
            </a:r>
            <a:r>
              <a:rPr lang="en-US" sz="2400" dirty="0" err="1"/>
              <a:t>AutoGPT</a:t>
            </a:r>
            <a:r>
              <a:rPr lang="en-US" sz="2400" dirty="0"/>
              <a:t>, </a:t>
            </a:r>
            <a:r>
              <a:rPr lang="en-US" sz="2400" dirty="0" err="1"/>
              <a:t>AgentGPT</a:t>
            </a:r>
            <a:endParaRPr lang="en-US" sz="2400" dirty="0"/>
          </a:p>
          <a:p>
            <a:r>
              <a:rPr lang="en-US" dirty="0"/>
              <a:t>Create Sparring Partners</a:t>
            </a:r>
          </a:p>
          <a:p>
            <a:r>
              <a:rPr lang="en-US" dirty="0"/>
              <a:t>Diverse Challenges</a:t>
            </a:r>
          </a:p>
          <a:p>
            <a:pPr marL="685800" lvl="2">
              <a:spcBef>
                <a:spcPts val="1000"/>
              </a:spcBef>
            </a:pPr>
            <a:r>
              <a:rPr lang="en-US" sz="2400" dirty="0"/>
              <a:t>Become domain admin</a:t>
            </a:r>
          </a:p>
          <a:p>
            <a:pPr marL="685800" lvl="2">
              <a:spcBef>
                <a:spcPts val="1000"/>
              </a:spcBef>
            </a:pPr>
            <a:r>
              <a:rPr lang="en-US" sz="2400" dirty="0"/>
              <a:t>create a PT plan</a:t>
            </a:r>
          </a:p>
          <a:p>
            <a:pPr marL="228600" lvl="1">
              <a:spcBef>
                <a:spcPts val="1000"/>
              </a:spcBef>
            </a:pPr>
            <a:r>
              <a:rPr lang="en-US" sz="2800" dirty="0"/>
              <a:t>Outcome</a:t>
            </a:r>
          </a:p>
          <a:p>
            <a:pPr marL="685800" lvl="2">
              <a:spcBef>
                <a:spcPts val="1000"/>
              </a:spcBef>
            </a:pPr>
            <a:r>
              <a:rPr lang="en-US" sz="2400" dirty="0"/>
              <a:t>Successful Exploits</a:t>
            </a:r>
          </a:p>
          <a:p>
            <a:pPr marL="685800" lvl="2">
              <a:spcBef>
                <a:spcPts val="1000"/>
              </a:spcBef>
            </a:pPr>
            <a:r>
              <a:rPr lang="en-US" sz="2400" dirty="0"/>
              <a:t>Realistic and Logical Behavior</a:t>
            </a:r>
          </a:p>
          <a:p>
            <a:pPr marL="228600" lvl="1">
              <a:spcBef>
                <a:spcPts val="1000"/>
              </a:spcBef>
            </a:pPr>
            <a:r>
              <a:rPr lang="en-US" sz="2800" dirty="0"/>
              <a:t>Challenges</a:t>
            </a:r>
          </a:p>
          <a:p>
            <a:pPr marL="685800" lvl="2">
              <a:spcBef>
                <a:spcPts val="1000"/>
              </a:spcBef>
            </a:pPr>
            <a:r>
              <a:rPr lang="en-US" sz="2400" dirty="0"/>
              <a:t>Instability on Smaller Scales</a:t>
            </a:r>
          </a:p>
          <a:p>
            <a:pPr marL="685800" lvl="2">
              <a:spcBef>
                <a:spcPts val="1000"/>
              </a:spcBef>
            </a:pPr>
            <a:r>
              <a:rPr lang="en-US" sz="2400" dirty="0"/>
              <a:t>Ethical filters</a:t>
            </a:r>
          </a:p>
          <a:p>
            <a:pPr marL="685800" lvl="2">
              <a:spcBef>
                <a:spcPts val="1000"/>
              </a:spcBef>
            </a:pPr>
            <a:endParaRPr lang="en-US" sz="2400" dirty="0"/>
          </a:p>
          <a:p>
            <a:pPr lvl="1"/>
            <a:endParaRPr lang="en-US" dirty="0"/>
          </a:p>
          <a:p>
            <a:endParaRPr lang="en-US" dirty="0"/>
          </a:p>
          <a:p>
            <a:endParaRPr lang="en-US" dirty="0"/>
          </a:p>
        </p:txBody>
      </p:sp>
      <p:sp>
        <p:nvSpPr>
          <p:cNvPr id="4" name="TextBox 3">
            <a:extLst>
              <a:ext uri="{FF2B5EF4-FFF2-40B4-BE49-F238E27FC236}">
                <a16:creationId xmlns:a16="http://schemas.microsoft.com/office/drawing/2014/main" id="{27479F3B-1B02-2E67-598A-7F9D70D72C03}"/>
              </a:ext>
            </a:extLst>
          </p:cNvPr>
          <p:cNvSpPr txBox="1"/>
          <p:nvPr/>
        </p:nvSpPr>
        <p:spPr>
          <a:xfrm>
            <a:off x="6827520" y="2377440"/>
            <a:ext cx="4064000" cy="1200329"/>
          </a:xfrm>
          <a:prstGeom prst="rect">
            <a:avLst/>
          </a:prstGeom>
          <a:noFill/>
        </p:spPr>
        <p:txBody>
          <a:bodyPr wrap="square" rtlCol="0">
            <a:spAutoFit/>
          </a:bodyPr>
          <a:lstStyle/>
          <a:p>
            <a:r>
              <a:rPr lang="en-US" dirty="0"/>
              <a:t>Getting </a:t>
            </a:r>
            <a:r>
              <a:rPr lang="en-US" dirty="0" err="1"/>
              <a:t>pwn’d</a:t>
            </a:r>
            <a:r>
              <a:rPr lang="en-US" dirty="0"/>
              <a:t> by AI: Penetration Testing with Large Language Models</a:t>
            </a:r>
          </a:p>
          <a:p>
            <a:r>
              <a:rPr lang="en-US" dirty="0"/>
              <a:t>Andreas </a:t>
            </a:r>
            <a:r>
              <a:rPr lang="en-US" dirty="0" err="1"/>
              <a:t>Happe</a:t>
            </a:r>
            <a:r>
              <a:rPr lang="en-US" dirty="0"/>
              <a:t>, Jürgen Cito</a:t>
            </a:r>
          </a:p>
          <a:p>
            <a:endParaRPr lang="en-US" dirty="0"/>
          </a:p>
        </p:txBody>
      </p:sp>
    </p:spTree>
    <p:extLst>
      <p:ext uri="{BB962C8B-B14F-4D97-AF65-F5344CB8AC3E}">
        <p14:creationId xmlns:p14="http://schemas.microsoft.com/office/powerpoint/2010/main" val="254311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Review 2: Overview</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normAutofit fontScale="92500" lnSpcReduction="20000"/>
          </a:bodyPr>
          <a:lstStyle/>
          <a:p>
            <a:r>
              <a:rPr lang="en-US" dirty="0"/>
              <a:t>Phase 1: Gathering Information</a:t>
            </a:r>
          </a:p>
          <a:p>
            <a:r>
              <a:rPr lang="en-US" dirty="0"/>
              <a:t>create an Intelligent agent that mimics experts</a:t>
            </a:r>
          </a:p>
          <a:p>
            <a:pPr lvl="1"/>
            <a:r>
              <a:rPr lang="en-US" dirty="0"/>
              <a:t>Intelligent Automated Penetration Testing System (IAPTS) </a:t>
            </a:r>
          </a:p>
          <a:p>
            <a:r>
              <a:rPr lang="en-US" dirty="0"/>
              <a:t>Advanced Techniques</a:t>
            </a:r>
          </a:p>
          <a:p>
            <a:pPr lvl="1"/>
            <a:r>
              <a:rPr lang="en-US" dirty="0"/>
              <a:t>Reinforcement Learning (RL)</a:t>
            </a:r>
          </a:p>
          <a:p>
            <a:pPr lvl="1"/>
            <a:r>
              <a:rPr lang="en-US" dirty="0"/>
              <a:t>Partially Observable Markov Decision Processes (POMDPs) </a:t>
            </a:r>
          </a:p>
          <a:p>
            <a:r>
              <a:rPr lang="en-US" dirty="0"/>
              <a:t>Train agent using Reward System</a:t>
            </a:r>
          </a:p>
          <a:p>
            <a:r>
              <a:rPr lang="en-US" dirty="0"/>
              <a:t>High Reward Strategies are Saved</a:t>
            </a:r>
          </a:p>
          <a:p>
            <a:r>
              <a:rPr lang="en-US" dirty="0"/>
              <a:t>Outcome</a:t>
            </a:r>
          </a:p>
          <a:p>
            <a:pPr lvl="1"/>
            <a:r>
              <a:rPr lang="en-US" dirty="0"/>
              <a:t>learned from past experiences</a:t>
            </a:r>
          </a:p>
          <a:p>
            <a:pPr lvl="1"/>
            <a:r>
              <a:rPr lang="en-US" dirty="0"/>
              <a:t>Efficient reuse saves time</a:t>
            </a:r>
          </a:p>
          <a:p>
            <a:pPr lvl="1"/>
            <a:r>
              <a:rPr lang="en-US" dirty="0"/>
              <a:t>Accuracy in secure networks</a:t>
            </a:r>
          </a:p>
        </p:txBody>
      </p:sp>
      <p:sp>
        <p:nvSpPr>
          <p:cNvPr id="4" name="TextBox 3">
            <a:extLst>
              <a:ext uri="{FF2B5EF4-FFF2-40B4-BE49-F238E27FC236}">
                <a16:creationId xmlns:a16="http://schemas.microsoft.com/office/drawing/2014/main" id="{1DB4AD29-32E4-5F69-193E-1D1CF51E4EF7}"/>
              </a:ext>
            </a:extLst>
          </p:cNvPr>
          <p:cNvSpPr txBox="1"/>
          <p:nvPr/>
        </p:nvSpPr>
        <p:spPr>
          <a:xfrm>
            <a:off x="7679765" y="681037"/>
            <a:ext cx="4064000" cy="1200329"/>
          </a:xfrm>
          <a:prstGeom prst="rect">
            <a:avLst/>
          </a:prstGeom>
          <a:noFill/>
        </p:spPr>
        <p:txBody>
          <a:bodyPr wrap="square" rtlCol="0">
            <a:spAutoFit/>
          </a:bodyPr>
          <a:lstStyle/>
          <a:p>
            <a:r>
              <a:rPr lang="en-US" dirty="0"/>
              <a:t>Reinforcement Learning for Intelligent Penetration Testing</a:t>
            </a:r>
          </a:p>
          <a:p>
            <a:r>
              <a:rPr lang="en-US" dirty="0"/>
              <a:t>Mohamed C. Ghanem, Thomas M. Chen</a:t>
            </a:r>
          </a:p>
          <a:p>
            <a:endParaRPr lang="en-US" dirty="0"/>
          </a:p>
        </p:txBody>
      </p:sp>
    </p:spTree>
    <p:extLst>
      <p:ext uri="{BB962C8B-B14F-4D97-AF65-F5344CB8AC3E}">
        <p14:creationId xmlns:p14="http://schemas.microsoft.com/office/powerpoint/2010/main" val="129021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Review 3: Overview</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normAutofit fontScale="85000" lnSpcReduction="20000"/>
          </a:bodyPr>
          <a:lstStyle/>
          <a:p>
            <a:r>
              <a:rPr lang="en-US" dirty="0"/>
              <a:t>Phase 2: Scanning</a:t>
            </a:r>
          </a:p>
          <a:p>
            <a:r>
              <a:rPr lang="en-US" dirty="0" err="1"/>
              <a:t>GyoiThon</a:t>
            </a:r>
            <a:endParaRPr lang="en-US" dirty="0"/>
          </a:p>
          <a:p>
            <a:pPr lvl="1"/>
            <a:r>
              <a:rPr lang="en-US" dirty="0"/>
              <a:t>Default vs ML Mode</a:t>
            </a:r>
          </a:p>
          <a:p>
            <a:pPr lvl="1"/>
            <a:r>
              <a:rPr lang="en-US" dirty="0"/>
              <a:t>Compare Data from Port 80 and Port 443</a:t>
            </a:r>
          </a:p>
          <a:p>
            <a:pPr lvl="2"/>
            <a:r>
              <a:rPr lang="en-US" sz="2000" kern="0" dirty="0">
                <a:effectLst/>
                <a:latin typeface="Times New Roman" panose="02020603050405020304" pitchFamily="18" charset="0"/>
                <a:ea typeface="SimSun" panose="02010600030101010101" pitchFamily="2" charset="-122"/>
              </a:rPr>
              <a:t>Port 80 – HTTP</a:t>
            </a:r>
          </a:p>
          <a:p>
            <a:pPr lvl="2"/>
            <a:r>
              <a:rPr lang="en-US" kern="0" dirty="0">
                <a:latin typeface="Times New Roman" panose="02020603050405020304" pitchFamily="18" charset="0"/>
                <a:ea typeface="SimSun" panose="02010600030101010101" pitchFamily="2" charset="-122"/>
              </a:rPr>
              <a:t>Port 443 - HTTPS</a:t>
            </a:r>
            <a:endParaRPr lang="en-US" dirty="0"/>
          </a:p>
          <a:p>
            <a:r>
              <a:rPr lang="en-US" dirty="0"/>
              <a:t>Hypothesis: </a:t>
            </a:r>
          </a:p>
          <a:p>
            <a:pPr lvl="1"/>
            <a:r>
              <a:rPr lang="en-US" dirty="0"/>
              <a:t>ML Tools Outperform Non-ML Tools</a:t>
            </a:r>
          </a:p>
          <a:p>
            <a:r>
              <a:rPr lang="en-US" dirty="0"/>
              <a:t>Outcome</a:t>
            </a:r>
          </a:p>
          <a:p>
            <a:pPr lvl="1"/>
            <a:r>
              <a:rPr lang="en-US" dirty="0"/>
              <a:t>ML found more </a:t>
            </a:r>
            <a:r>
              <a:rPr lang="en-US" dirty="0" err="1"/>
              <a:t>vulnerabilies</a:t>
            </a:r>
            <a:endParaRPr lang="en-US" dirty="0"/>
          </a:p>
          <a:p>
            <a:pPr lvl="1"/>
            <a:r>
              <a:rPr lang="en-US" dirty="0"/>
              <a:t>Potential for ML in Scanning Phase</a:t>
            </a:r>
          </a:p>
          <a:p>
            <a:r>
              <a:rPr lang="en-US" dirty="0"/>
              <a:t>Challenges</a:t>
            </a:r>
          </a:p>
          <a:p>
            <a:pPr lvl="1"/>
            <a:r>
              <a:rPr lang="en-US" dirty="0"/>
              <a:t>Reliance on National Vulnerability Database (NVD)</a:t>
            </a:r>
          </a:p>
          <a:p>
            <a:pPr lvl="1"/>
            <a:r>
              <a:rPr lang="en-US" dirty="0"/>
              <a:t>Requires further Refinement</a:t>
            </a:r>
          </a:p>
          <a:p>
            <a:pPr marL="0" indent="0">
              <a:buNone/>
            </a:pPr>
            <a:endParaRPr lang="en-US" dirty="0"/>
          </a:p>
          <a:p>
            <a:endParaRPr lang="en-US" dirty="0"/>
          </a:p>
        </p:txBody>
      </p:sp>
      <p:sp>
        <p:nvSpPr>
          <p:cNvPr id="4" name="TextBox 3">
            <a:extLst>
              <a:ext uri="{FF2B5EF4-FFF2-40B4-BE49-F238E27FC236}">
                <a16:creationId xmlns:a16="http://schemas.microsoft.com/office/drawing/2014/main" id="{BB30485C-032C-3B70-6F87-3BC5CEC34E08}"/>
              </a:ext>
            </a:extLst>
          </p:cNvPr>
          <p:cNvSpPr txBox="1"/>
          <p:nvPr/>
        </p:nvSpPr>
        <p:spPr>
          <a:xfrm>
            <a:off x="7609427" y="681037"/>
            <a:ext cx="4064000" cy="1200329"/>
          </a:xfrm>
          <a:prstGeom prst="rect">
            <a:avLst/>
          </a:prstGeom>
          <a:noFill/>
        </p:spPr>
        <p:txBody>
          <a:bodyPr wrap="square" rtlCol="0">
            <a:spAutoFit/>
          </a:bodyPr>
          <a:lstStyle/>
          <a:p>
            <a:r>
              <a:rPr lang="en-US" dirty="0"/>
              <a:t>Penetration Testing Procedure using Machine Learning</a:t>
            </a:r>
          </a:p>
          <a:p>
            <a:r>
              <a:rPr lang="en-US" dirty="0" err="1"/>
              <a:t>Reevan</a:t>
            </a:r>
            <a:r>
              <a:rPr lang="en-US" dirty="0"/>
              <a:t> </a:t>
            </a:r>
            <a:r>
              <a:rPr lang="en-US" dirty="0" err="1"/>
              <a:t>Seelen</a:t>
            </a:r>
            <a:r>
              <a:rPr lang="en-US" dirty="0"/>
              <a:t> </a:t>
            </a:r>
            <a:r>
              <a:rPr lang="en-US" dirty="0" err="1"/>
              <a:t>Jagamogan</a:t>
            </a:r>
            <a:r>
              <a:rPr lang="en-US" dirty="0"/>
              <a:t>, Saiful Adli Ismail, Noor </a:t>
            </a:r>
            <a:r>
              <a:rPr lang="en-US" dirty="0" err="1"/>
              <a:t>Hafizah</a:t>
            </a:r>
            <a:r>
              <a:rPr lang="en-US" dirty="0"/>
              <a:t> Hassan, Hafiza Abas</a:t>
            </a:r>
          </a:p>
        </p:txBody>
      </p:sp>
      <p:sp>
        <p:nvSpPr>
          <p:cNvPr id="5" name="TextBox 4">
            <a:extLst>
              <a:ext uri="{FF2B5EF4-FFF2-40B4-BE49-F238E27FC236}">
                <a16:creationId xmlns:a16="http://schemas.microsoft.com/office/drawing/2014/main" id="{1FB17322-33D2-2925-A048-C7A0BF630124}"/>
              </a:ext>
            </a:extLst>
          </p:cNvPr>
          <p:cNvSpPr txBox="1"/>
          <p:nvPr/>
        </p:nvSpPr>
        <p:spPr>
          <a:xfrm>
            <a:off x="7374965" y="2638157"/>
            <a:ext cx="4064000" cy="923330"/>
          </a:xfrm>
          <a:prstGeom prst="rect">
            <a:avLst/>
          </a:prstGeom>
          <a:noFill/>
        </p:spPr>
        <p:txBody>
          <a:bodyPr wrap="square" rtlCol="0">
            <a:spAutoFit/>
          </a:bodyPr>
          <a:lstStyle/>
          <a:p>
            <a:r>
              <a:rPr lang="en-US" dirty="0">
                <a:hlinkClick r:id="rId3"/>
              </a:rPr>
              <a:t>https://cve.mitre.org/</a:t>
            </a:r>
            <a:endParaRPr lang="en-US" dirty="0"/>
          </a:p>
          <a:p>
            <a:r>
              <a:rPr lang="en-US" dirty="0">
                <a:hlinkClick r:id="rId4"/>
              </a:rPr>
              <a:t>https://nvd.nist.gov/vuln/search</a:t>
            </a:r>
            <a:endParaRPr lang="en-US" dirty="0"/>
          </a:p>
          <a:p>
            <a:r>
              <a:rPr lang="en-US" dirty="0"/>
              <a:t>https://nvd.nist.gov/vuln/full-listing</a:t>
            </a:r>
          </a:p>
        </p:txBody>
      </p:sp>
    </p:spTree>
    <p:extLst>
      <p:ext uri="{BB962C8B-B14F-4D97-AF65-F5344CB8AC3E}">
        <p14:creationId xmlns:p14="http://schemas.microsoft.com/office/powerpoint/2010/main" val="211025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C7B-48F8-66CA-56F3-58A4FC46A413}"/>
              </a:ext>
            </a:extLst>
          </p:cNvPr>
          <p:cNvSpPr>
            <a:spLocks noGrp="1"/>
          </p:cNvSpPr>
          <p:nvPr>
            <p:ph type="title"/>
          </p:nvPr>
        </p:nvSpPr>
        <p:spPr/>
        <p:txBody>
          <a:bodyPr/>
          <a:lstStyle/>
          <a:p>
            <a:r>
              <a:rPr lang="en-US" dirty="0"/>
              <a:t>Review 4: Overview</a:t>
            </a:r>
          </a:p>
        </p:txBody>
      </p:sp>
      <p:sp>
        <p:nvSpPr>
          <p:cNvPr id="3" name="Content Placeholder 2">
            <a:extLst>
              <a:ext uri="{FF2B5EF4-FFF2-40B4-BE49-F238E27FC236}">
                <a16:creationId xmlns:a16="http://schemas.microsoft.com/office/drawing/2014/main" id="{1E2409DA-32D6-678F-203B-20C875DC2873}"/>
              </a:ext>
            </a:extLst>
          </p:cNvPr>
          <p:cNvSpPr>
            <a:spLocks noGrp="1"/>
          </p:cNvSpPr>
          <p:nvPr>
            <p:ph idx="1"/>
          </p:nvPr>
        </p:nvSpPr>
        <p:spPr/>
        <p:txBody>
          <a:bodyPr>
            <a:normAutofit lnSpcReduction="10000"/>
          </a:bodyPr>
          <a:lstStyle/>
          <a:p>
            <a:r>
              <a:rPr lang="en-US" dirty="0"/>
              <a:t>Phase 3: Exploiting</a:t>
            </a:r>
          </a:p>
          <a:p>
            <a:r>
              <a:rPr lang="en-US" dirty="0"/>
              <a:t>Goal: Create Adaptable AI to Obtain Reverse Shell</a:t>
            </a:r>
          </a:p>
          <a:p>
            <a:r>
              <a:rPr lang="en-US" dirty="0"/>
              <a:t>Reinforcement Learning (RL)</a:t>
            </a:r>
          </a:p>
          <a:p>
            <a:pPr lvl="1"/>
            <a:r>
              <a:rPr lang="en-US" dirty="0"/>
              <a:t>Guess-and-Reward System</a:t>
            </a:r>
          </a:p>
          <a:p>
            <a:pPr lvl="1"/>
            <a:r>
              <a:rPr lang="en-US" dirty="0"/>
              <a:t>Q-Learning Algorithm (Q-Values)</a:t>
            </a:r>
          </a:p>
          <a:p>
            <a:r>
              <a:rPr lang="en-US" dirty="0"/>
              <a:t>Outcome</a:t>
            </a:r>
          </a:p>
          <a:p>
            <a:pPr lvl="1"/>
            <a:r>
              <a:rPr lang="en-US" dirty="0"/>
              <a:t>Effective and Efficient</a:t>
            </a:r>
          </a:p>
          <a:p>
            <a:pPr lvl="2"/>
            <a:r>
              <a:rPr lang="en-US" dirty="0"/>
              <a:t>average success rate: 83.64%</a:t>
            </a:r>
          </a:p>
          <a:p>
            <a:pPr lvl="2"/>
            <a:r>
              <a:rPr lang="en-US" dirty="0"/>
              <a:t>average exploit time: 8.26s</a:t>
            </a:r>
          </a:p>
          <a:p>
            <a:pPr lvl="1"/>
            <a:r>
              <a:rPr lang="en-US" dirty="0"/>
              <a:t>learned from past experiences</a:t>
            </a:r>
          </a:p>
          <a:p>
            <a:pPr lvl="1"/>
            <a:r>
              <a:rPr lang="en-US" dirty="0"/>
              <a:t>Performs better than traditional methods</a:t>
            </a:r>
          </a:p>
          <a:p>
            <a:pPr lvl="1"/>
            <a:endParaRPr lang="en-US" dirty="0"/>
          </a:p>
        </p:txBody>
      </p:sp>
      <p:sp>
        <p:nvSpPr>
          <p:cNvPr id="4" name="TextBox 3">
            <a:extLst>
              <a:ext uri="{FF2B5EF4-FFF2-40B4-BE49-F238E27FC236}">
                <a16:creationId xmlns:a16="http://schemas.microsoft.com/office/drawing/2014/main" id="{3429E2BA-5FD7-853F-8ABB-BB8D6D900637}"/>
              </a:ext>
            </a:extLst>
          </p:cNvPr>
          <p:cNvSpPr txBox="1"/>
          <p:nvPr/>
        </p:nvSpPr>
        <p:spPr>
          <a:xfrm>
            <a:off x="7679765" y="681037"/>
            <a:ext cx="4064000" cy="961482"/>
          </a:xfrm>
          <a:prstGeom prst="rect">
            <a:avLst/>
          </a:prstGeom>
          <a:noFill/>
        </p:spPr>
        <p:txBody>
          <a:bodyPr wrap="square" rtlCol="0">
            <a:spAutoFit/>
          </a:bodyPr>
          <a:lstStyle/>
          <a:p>
            <a:pPr>
              <a:lnSpc>
                <a:spcPct val="107000"/>
              </a:lnSpc>
              <a:spcBef>
                <a:spcPts val="0"/>
              </a:spcBef>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Vulnerability Exploitation Using Reinforcement Learning</a:t>
            </a:r>
          </a:p>
          <a:p>
            <a:pPr>
              <a:lnSpc>
                <a:spcPct val="107000"/>
              </a:lnSpc>
              <a:spcBef>
                <a:spcPts val="0"/>
              </a:spcBef>
              <a:spcAft>
                <a:spcPts val="800"/>
              </a:spcAf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Anas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AlMajali</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et al</a:t>
            </a:r>
          </a:p>
        </p:txBody>
      </p:sp>
      <p:graphicFrame>
        <p:nvGraphicFramePr>
          <p:cNvPr id="5" name="Diagram 4">
            <a:extLst>
              <a:ext uri="{FF2B5EF4-FFF2-40B4-BE49-F238E27FC236}">
                <a16:creationId xmlns:a16="http://schemas.microsoft.com/office/drawing/2014/main" id="{8943B93F-5862-1C0A-5802-9E4AC7E90DDB}"/>
              </a:ext>
            </a:extLst>
          </p:cNvPr>
          <p:cNvGraphicFramePr/>
          <p:nvPr>
            <p:extLst>
              <p:ext uri="{D42A27DB-BD31-4B8C-83A1-F6EECF244321}">
                <p14:modId xmlns:p14="http://schemas.microsoft.com/office/powerpoint/2010/main" val="3062122884"/>
              </p:ext>
            </p:extLst>
          </p:nvPr>
        </p:nvGraphicFramePr>
        <p:xfrm>
          <a:off x="6678141" y="2867339"/>
          <a:ext cx="5166841" cy="3444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87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3763</Words>
  <Application>Microsoft Office PowerPoint</Application>
  <PresentationFormat>Widescreen</PresentationFormat>
  <Paragraphs>369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Symbol</vt:lpstr>
      <vt:lpstr>Times New Roman</vt:lpstr>
      <vt:lpstr>Office Theme</vt:lpstr>
      <vt:lpstr>Harnessing Artificial Intelligence for Penetration Testing</vt:lpstr>
      <vt:lpstr>Penetration Testing Overview</vt:lpstr>
      <vt:lpstr>Penetration Testing Phases</vt:lpstr>
      <vt:lpstr>Challenges and Limitations of PT</vt:lpstr>
      <vt:lpstr>AI Solutions for PT Challenges</vt:lpstr>
      <vt:lpstr>Review 1: Overview</vt:lpstr>
      <vt:lpstr>Review 2: Overview</vt:lpstr>
      <vt:lpstr>Review 3: Overview</vt:lpstr>
      <vt:lpstr>Review 4: Overview</vt:lpstr>
      <vt:lpstr>Review 5: Overview</vt:lpstr>
      <vt:lpstr>Course Insights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Artificial Intelligence for Penetration Testing</dc:title>
  <dc:creator>Kiera Conway</dc:creator>
  <cp:lastModifiedBy>Kiera Conway</cp:lastModifiedBy>
  <cp:revision>20</cp:revision>
  <dcterms:created xsi:type="dcterms:W3CDTF">2023-10-01T19:08:21Z</dcterms:created>
  <dcterms:modified xsi:type="dcterms:W3CDTF">2023-10-02T07:47:29Z</dcterms:modified>
</cp:coreProperties>
</file>