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59" r:id="rId6"/>
    <p:sldId id="262" r:id="rId7"/>
    <p:sldId id="266" r:id="rId8"/>
    <p:sldId id="267" r:id="rId9"/>
    <p:sldId id="268" r:id="rId10"/>
    <p:sldId id="269" r:id="rId11"/>
    <p:sldId id="265" r:id="rId12"/>
    <p:sldId id="270" r:id="rId13"/>
    <p:sldId id="271" r:id="rId14"/>
    <p:sldId id="272" r:id="rId15"/>
    <p:sldId id="273" r:id="rId16"/>
    <p:sldId id="274" r:id="rId17"/>
    <p:sldId id="275"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4068" autoAdjust="0"/>
  </p:normalViewPr>
  <p:slideViewPr>
    <p:cSldViewPr snapToGrid="0" showGuides="1">
      <p:cViewPr varScale="1">
        <p:scale>
          <a:sx n="48" d="100"/>
          <a:sy n="48" d="100"/>
        </p:scale>
        <p:origin x="295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16941437007874E-2"/>
          <c:y val="5.6332120058309544E-2"/>
          <c:w val="0.94583058562992128"/>
          <c:h val="0.76748654235442038"/>
        </c:manualLayout>
      </c:layout>
      <c:lineChart>
        <c:grouping val="standard"/>
        <c:varyColors val="0"/>
        <c:ser>
          <c:idx val="0"/>
          <c:order val="0"/>
          <c:tx>
            <c:strRef>
              <c:f>Sheet1!$B$1</c:f>
              <c:strCache>
                <c:ptCount val="1"/>
                <c:pt idx="0">
                  <c:v>Market</c:v>
                </c:pt>
              </c:strCache>
            </c:strRef>
          </c:tx>
          <c:spPr>
            <a:ln w="28575" cap="rnd">
              <a:solidFill>
                <a:schemeClr val="accent1"/>
              </a:solidFill>
              <a:round/>
            </a:ln>
            <a:effectLst/>
          </c:spPr>
          <c:marker>
            <c:symbol val="none"/>
          </c:marker>
          <c:cat>
            <c:numRef>
              <c:f>Sheet1!$A$2:$A$12</c:f>
              <c:numCache>
                <c:formatCode>General</c:formatCode>
                <c:ptCount val="11"/>
                <c:pt idx="0">
                  <c:v>2020</c:v>
                </c:pt>
                <c:pt idx="1">
                  <c:v>2021</c:v>
                </c:pt>
                <c:pt idx="2">
                  <c:v>2022</c:v>
                </c:pt>
                <c:pt idx="3">
                  <c:v>2023</c:v>
                </c:pt>
                <c:pt idx="4">
                  <c:v>2024</c:v>
                </c:pt>
                <c:pt idx="5">
                  <c:v>2025</c:v>
                </c:pt>
                <c:pt idx="6">
                  <c:v>2026</c:v>
                </c:pt>
                <c:pt idx="7">
                  <c:v>2027</c:v>
                </c:pt>
                <c:pt idx="8">
                  <c:v>2028</c:v>
                </c:pt>
                <c:pt idx="9">
                  <c:v>2029</c:v>
                </c:pt>
                <c:pt idx="10">
                  <c:v>2030</c:v>
                </c:pt>
              </c:numCache>
            </c:numRef>
          </c:cat>
          <c:val>
            <c:numRef>
              <c:f>Sheet1!$B$2:$B$12</c:f>
              <c:numCache>
                <c:formatCode>General</c:formatCode>
                <c:ptCount val="11"/>
                <c:pt idx="0">
                  <c:v>1.7</c:v>
                </c:pt>
                <c:pt idx="3">
                  <c:v>4.5</c:v>
                </c:pt>
              </c:numCache>
            </c:numRef>
          </c:val>
          <c:smooth val="0"/>
          <c:extLst>
            <c:ext xmlns:c16="http://schemas.microsoft.com/office/drawing/2014/chart" uri="{C3380CC4-5D6E-409C-BE32-E72D297353CC}">
              <c16:uniqueId val="{00000000-672D-4428-86E6-6B46764D8CC6}"/>
            </c:ext>
          </c:extLst>
        </c:ser>
        <c:ser>
          <c:idx val="1"/>
          <c:order val="1"/>
          <c:tx>
            <c:strRef>
              <c:f>Sheet1!$C$1</c:f>
              <c:strCache>
                <c:ptCount val="1"/>
                <c:pt idx="0">
                  <c:v>Workforce</c:v>
                </c:pt>
              </c:strCache>
            </c:strRef>
          </c:tx>
          <c:spPr>
            <a:ln w="28575" cap="rnd">
              <a:solidFill>
                <a:schemeClr val="accent2"/>
              </a:solidFill>
              <a:round/>
            </a:ln>
            <a:effectLst/>
          </c:spPr>
          <c:marker>
            <c:symbol val="none"/>
          </c:marker>
          <c:cat>
            <c:numRef>
              <c:f>Sheet1!$A$2:$A$12</c:f>
              <c:numCache>
                <c:formatCode>General</c:formatCode>
                <c:ptCount val="11"/>
                <c:pt idx="0">
                  <c:v>2020</c:v>
                </c:pt>
                <c:pt idx="1">
                  <c:v>2021</c:v>
                </c:pt>
                <c:pt idx="2">
                  <c:v>2022</c:v>
                </c:pt>
                <c:pt idx="3">
                  <c:v>2023</c:v>
                </c:pt>
                <c:pt idx="4">
                  <c:v>2024</c:v>
                </c:pt>
                <c:pt idx="5">
                  <c:v>2025</c:v>
                </c:pt>
                <c:pt idx="6">
                  <c:v>2026</c:v>
                </c:pt>
                <c:pt idx="7">
                  <c:v>2027</c:v>
                </c:pt>
                <c:pt idx="8">
                  <c:v>2028</c:v>
                </c:pt>
                <c:pt idx="9">
                  <c:v>2029</c:v>
                </c:pt>
                <c:pt idx="10">
                  <c:v>2030</c:v>
                </c:pt>
              </c:numCache>
            </c:numRef>
          </c:cat>
          <c:val>
            <c:numRef>
              <c:f>Sheet1!$C$2:$C$12</c:f>
              <c:numCache>
                <c:formatCode>General</c:formatCode>
                <c:ptCount val="11"/>
                <c:pt idx="1">
                  <c:v>3.5</c:v>
                </c:pt>
              </c:numCache>
            </c:numRef>
          </c:val>
          <c:smooth val="0"/>
          <c:extLst>
            <c:ext xmlns:c16="http://schemas.microsoft.com/office/drawing/2014/chart" uri="{C3380CC4-5D6E-409C-BE32-E72D297353CC}">
              <c16:uniqueId val="{00000001-672D-4428-86E6-6B46764D8CC6}"/>
            </c:ext>
          </c:extLst>
        </c:ser>
        <c:dLbls>
          <c:showLegendKey val="0"/>
          <c:showVal val="0"/>
          <c:showCatName val="0"/>
          <c:showSerName val="0"/>
          <c:showPercent val="0"/>
          <c:showBubbleSize val="0"/>
        </c:dLbls>
        <c:smooth val="0"/>
        <c:axId val="1129168367"/>
        <c:axId val="1347444495"/>
      </c:lineChart>
      <c:catAx>
        <c:axId val="112916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7444495"/>
        <c:crosses val="autoZero"/>
        <c:auto val="1"/>
        <c:lblAlgn val="ctr"/>
        <c:lblOffset val="100"/>
        <c:noMultiLvlLbl val="0"/>
      </c:catAx>
      <c:valAx>
        <c:axId val="134744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168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Hello everyone, and welcome to my short seminar course, 'Harnessing Artificial Intelligence for Penetration Testing.’ </a:t>
            </a:r>
          </a:p>
          <a:p>
            <a:pPr algn="l"/>
            <a:r>
              <a:rPr lang="en-US" b="0" i="0" dirty="0">
                <a:solidFill>
                  <a:srgbClr val="D1D5DB"/>
                </a:solidFill>
                <a:effectLst/>
                <a:latin typeface="Söhne"/>
              </a:rPr>
              <a:t>My name is Kiera Conway and </a:t>
            </a:r>
            <a:r>
              <a:rPr lang="en-US" dirty="0"/>
              <a:t>In this short series, we explore the integration of AI into this evolving and dynamic field of cybersecurity</a:t>
            </a:r>
          </a:p>
          <a:p>
            <a:pPr algn="l"/>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course is perfect for </a:t>
            </a:r>
            <a:r>
              <a:rPr lang="en-US" b="0" i="0" dirty="0">
                <a:solidFill>
                  <a:srgbClr val="D1D5DB"/>
                </a:solidFill>
                <a:effectLst/>
                <a:latin typeface="Söhne"/>
              </a:rPr>
              <a:t>undergraduate-level students, early-career professionals, and anyone with a passion for cybersecurity.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Whether you're just beginning your journey or looking to boost your existing skills, this course is </a:t>
            </a:r>
            <a:r>
              <a:rPr lang="en-US" dirty="0"/>
              <a:t>crafted to provide a general grasp of both the theoretical and practical facets of modern security methods.</a:t>
            </a:r>
          </a:p>
          <a:p>
            <a:endParaRPr lang="en-US" dirty="0"/>
          </a:p>
          <a:p>
            <a:r>
              <a:rPr lang="en-US" dirty="0"/>
              <a:t>This first lecture, titled 'Introduction to Artificial Intelligence and Machine Learning in Penetration Testing,’ will serve as foundation for the course. </a:t>
            </a: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ML is a large and complex subset of Information Systems and cybersecurity, I would like to take a minute to mention Kaggle for anyone who is  interested in learning more about the practical side of this field.</a:t>
            </a:r>
          </a:p>
          <a:p>
            <a:endParaRPr lang="en-US" dirty="0"/>
          </a:p>
          <a:p>
            <a:r>
              <a:rPr lang="en-US" dirty="0"/>
              <a:t>Kaggle is a hub for all things ML. Where You can  practice implementing popular ML libraries into code, explore a wide range of courses, from the fundamentals of ML to advanced topics like geospatial analysis, and even participate in competitions to test your ML skills in real-world scenarios</a:t>
            </a:r>
          </a:p>
          <a:p>
            <a:endParaRPr lang="en-US" dirty="0"/>
          </a:p>
          <a:p>
            <a:endParaRPr lang="en-US" dirty="0"/>
          </a:p>
          <a:p>
            <a:r>
              <a:rPr lang="en-US" dirty="0"/>
              <a:t>and one of Kaggle's most valuable features is its extensive collection of datasets. When it comes to Machine Learning, one of the most critical components is the data used to train the algorithms. In the past, assembling this data was a time-consuming and research-intensive task. but Kaggle hosts hundreds of thousands of datasets across various data types, including images, text, audio, video, and more. </a:t>
            </a:r>
          </a:p>
          <a:p>
            <a:r>
              <a:rPr lang="en-US" dirty="0"/>
              <a:t>and since its a collaborative platform, you can further explore these datasets and see how other users have used them to train their models.</a:t>
            </a:r>
          </a:p>
          <a:p>
            <a:endParaRPr lang="en-US" dirty="0"/>
          </a:p>
          <a:p>
            <a:r>
              <a:rPr lang="en-US" dirty="0"/>
              <a:t>For this reason, I highly suggest checking it out and just taking a look around.</a:t>
            </a:r>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264995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Introduction to Artificial Intelligence</a:t>
            </a:r>
            <a:endParaRPr lang="en-US" dirty="0"/>
          </a:p>
          <a:p>
            <a:endParaRPr lang="en-US" b="0" i="0" dirty="0">
              <a:effectLst/>
              <a:latin typeface="Söhne"/>
            </a:endParaRPr>
          </a:p>
          <a:p>
            <a:r>
              <a:rPr lang="en-US" b="0" i="0" dirty="0">
                <a:effectLst/>
                <a:latin typeface="Söhne"/>
              </a:rPr>
              <a:t>SO, Intelligence is often defined by two key abilities: the capacity to learn and the power to make decisions. When we think of intelligence, we often associate it with the human mind's ability to perceive, reason, learn, make decisions, interact with the environment, and (in some cases) even demonstrate creativity. It's these characteristics that we seek to replicate in machines in order to consider them intelligent.</a:t>
            </a:r>
          </a:p>
          <a:p>
            <a:endParaRPr lang="en-US" b="0" i="0" dirty="0">
              <a:effectLst/>
              <a:latin typeface="Söhne"/>
            </a:endParaRPr>
          </a:p>
          <a:p>
            <a:r>
              <a:rPr lang="en-US" b="0" i="0" dirty="0">
                <a:effectLst/>
                <a:latin typeface="Söhne"/>
              </a:rPr>
              <a:t>Artificial Intelligence, or AI, is the field that revolves around creating these machines with human-like thinking and decision-making abilities. It's all about endowing a machine with the capability to mimic intelligent human behavior effectively. While this might sound similar to Machine Learning (ML), they are not exactly the same. If we look at the image here, we can see that Machine Learning is a subset of AI. </a:t>
            </a:r>
            <a:r>
              <a:rPr lang="en-US" b="0" i="0" dirty="0" err="1">
                <a:effectLst/>
                <a:latin typeface="Söhne"/>
              </a:rPr>
              <a:t>Ml</a:t>
            </a:r>
            <a:r>
              <a:rPr lang="en-US" b="0" i="0" dirty="0">
                <a:effectLst/>
                <a:latin typeface="Söhne"/>
              </a:rPr>
              <a:t> focuses more on the techniques that enable machines to learn autonomously while ai is the ability of a machine to </a:t>
            </a:r>
            <a:r>
              <a:rPr lang="en-US" b="0" i="0" dirty="0" err="1">
                <a:effectLst/>
                <a:latin typeface="Söhne"/>
              </a:rPr>
              <a:t>imiate</a:t>
            </a:r>
            <a:r>
              <a:rPr lang="en-US" b="0" i="0" dirty="0">
                <a:effectLst/>
                <a:latin typeface="Söhne"/>
              </a:rPr>
              <a:t> this behavior. Essentially, Machine Learning gives AI the ability to learn.</a:t>
            </a:r>
          </a:p>
          <a:p>
            <a:endParaRPr lang="en-US" b="0" i="0" dirty="0">
              <a:effectLst/>
              <a:latin typeface="Söhne"/>
            </a:endParaRPr>
          </a:p>
          <a:p>
            <a:r>
              <a:rPr lang="en-US" b="0" i="0" dirty="0">
                <a:effectLst/>
                <a:latin typeface="Söhne"/>
              </a:rPr>
              <a:t>There is also deep learning, which is a further subset of AI that extends Machine Learning using neural networks to train models. We will explore this topic more later in the course. </a:t>
            </a:r>
          </a:p>
          <a:p>
            <a:endParaRPr lang="en-US" b="0" i="0" dirty="0">
              <a:effectLst/>
              <a:latin typeface="Söhne"/>
            </a:endParaRPr>
          </a:p>
          <a:p>
            <a:r>
              <a:rPr lang="en-US" b="0" i="0" dirty="0">
                <a:effectLst/>
                <a:latin typeface="Söhne"/>
              </a:rPr>
              <a:t>Within AI, there are types: Weak (or Narrow) AI and Strong (or General) AI. Weak AI is designed for specific tasks, such as personal assistants like Siri and Alexa, image recognition software, or large language models. These agents do not actually do any “thinking,” despite seeming like they are. There is no awareness or consciousness behind their actions, just programming. </a:t>
            </a:r>
          </a:p>
          <a:p>
            <a:endParaRPr lang="en-US" b="0" i="0" dirty="0">
              <a:effectLst/>
              <a:latin typeface="Söhne"/>
            </a:endParaRPr>
          </a:p>
          <a:p>
            <a:r>
              <a:rPr lang="en-US" b="0" i="0" dirty="0">
                <a:effectLst/>
                <a:latin typeface="Söhne"/>
              </a:rPr>
              <a:t>On the other hand, Strong AI aims to meet or surpass human intelligence, and is able to solve problems similar to how humans do. They have the capacity to learn and the power to make decisions that defines intelligence. Unfortunately this type of AI </a:t>
            </a:r>
            <a:r>
              <a:rPr lang="en-US" b="0" i="0" dirty="0" err="1">
                <a:effectLst/>
                <a:latin typeface="Söhne"/>
              </a:rPr>
              <a:t>remaines</a:t>
            </a:r>
            <a:r>
              <a:rPr lang="en-US" b="0" i="0" dirty="0">
                <a:effectLst/>
                <a:latin typeface="Söhne"/>
              </a:rPr>
              <a:t> purely theoretical at this point</a:t>
            </a:r>
          </a:p>
          <a:p>
            <a:endParaRPr lang="en-US" b="0" i="0" dirty="0">
              <a:effectLst/>
              <a:latin typeface="Söhne"/>
            </a:endParaRPr>
          </a:p>
          <a:p>
            <a:r>
              <a:rPr lang="en-US" b="0" i="0" dirty="0">
                <a:effectLst/>
                <a:latin typeface="Söhne"/>
              </a:rPr>
              <a:t>However, despite being referred to as Weak AI, it has considerable practical strength in the field of penetration testing.</a:t>
            </a:r>
          </a:p>
          <a:p>
            <a:pPr algn="l"/>
            <a:endParaRPr lang="en-US" sz="1800" b="0" i="0" u="none" strike="noStrike" baseline="0" dirty="0">
              <a:latin typeface="STIX-Regular"/>
            </a:endParaRPr>
          </a:p>
          <a:p>
            <a:pPr algn="l"/>
            <a:endParaRPr lang="en-US" sz="1800" b="0" i="0" u="none" strike="noStrike" baseline="0" dirty="0">
              <a:latin typeface="STIX-Regular"/>
            </a:endParaRPr>
          </a:p>
          <a:p>
            <a:pPr algn="l"/>
            <a:endParaRPr lang="en-US" sz="1800" b="0" i="0" u="none" strike="noStrike" baseline="0" dirty="0">
              <a:latin typeface="STIX-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22222"/>
                </a:solidFill>
                <a:effectLst/>
                <a:latin typeface="Merriweather" panose="020F0502020204030204" pitchFamily="2" charset="0"/>
              </a:rPr>
              <a:t>[springer]</a:t>
            </a:r>
          </a:p>
          <a:p>
            <a:pPr algn="l"/>
            <a:r>
              <a:rPr lang="en-US" sz="1800" b="0" i="0" u="none" strike="noStrike" baseline="0" dirty="0">
                <a:latin typeface="STIX-Regular"/>
              </a:rPr>
              <a:t>https://www.simplilearn.com/tutorials/artificial-intelligence-tutorial/what-is-artificial-intelligence</a:t>
            </a:r>
          </a:p>
          <a:p>
            <a:pPr algn="l"/>
            <a:r>
              <a:rPr lang="en-US" b="0" dirty="0"/>
              <a:t>Photo: https://www.simplilearn.com/tutorials/artificial-intelligence-tutorial/ai-vs-machine-learning-vs-deep-learning</a:t>
            </a: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224906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AI and ML seamlessly integrate into the world of Penetration Testing? </a:t>
            </a:r>
          </a:p>
          <a:p>
            <a:endParaRPr lang="en-US" dirty="0"/>
          </a:p>
          <a:p>
            <a:r>
              <a:rPr lang="en-US" dirty="0"/>
              <a:t>well first, It's important to understand that the landscape of cyber threats is in a constant state of evolution. and As this happens, the steps involved in Penetration Testing become increasingly complex. This increases work-load, time, resources, stress, and more</a:t>
            </a:r>
          </a:p>
          <a:p>
            <a:endParaRPr lang="en-US" dirty="0"/>
          </a:p>
          <a:p>
            <a:r>
              <a:rPr lang="en-US" dirty="0"/>
              <a:t>For example, consider the growing complexity of modern networks, A decade ago, </a:t>
            </a:r>
            <a:r>
              <a:rPr lang="en-US" dirty="0" err="1"/>
              <a:t>pentesters</a:t>
            </a:r>
            <a:r>
              <a:rPr lang="en-US" dirty="0"/>
              <a:t> may have dealt with relatively straightforward network structures with a limited number of devices. Back then, the task of identifying vulnerabilities and securing these networks was more manageable through traditional methods. </a:t>
            </a:r>
          </a:p>
          <a:p>
            <a:endParaRPr lang="en-US" dirty="0"/>
          </a:p>
          <a:p>
            <a:r>
              <a:rPr lang="en-US" dirty="0"/>
              <a:t>However, In today's world, they have to navigate the Internet of Things (IoT) devices, cloud-based solutions, and </a:t>
            </a:r>
          </a:p>
          <a:p>
            <a:r>
              <a:rPr lang="en-US" dirty="0"/>
              <a:t>even the widespread use of mobile devices. Or even - consider the recent transition to remote work and the adoption of bring-your-own-device (BYOD) policies. Each of these add an additional layer of complexity and potential risks.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there's a critical shortage of skilled experts in the field of cybersecurity.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t>
            </a:r>
            <a:r>
              <a:rPr lang="en-US" dirty="0" err="1"/>
              <a:t>Pentesting</a:t>
            </a:r>
            <a:r>
              <a:rPr lang="en-US" dirty="0"/>
              <a:t> market size is expected to increase by 157% by just 2030, the industry will continue to experience a shortage that is growing rapidly. In fact, It is projected that this shortage will reach over 3.5 million workers by 2023. [1][2] Essentially, demand grows at a polynomial rate while the workforce is only growing at a linear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Market research suggests that in order To effectively defend critical assets, the global cybersecurity workforce needs to grow by over 65%. This massive shortage results in overworked and overstressed individuals responsible for there protection. Which is significantly dangerous when you consider that. </a:t>
            </a:r>
            <a:r>
              <a:rPr lang="en-US" sz="1800" b="0" i="0" u="none" strike="noStrike" baseline="0" dirty="0">
                <a:latin typeface="NimbusRomNo9L-Regu"/>
              </a:rPr>
              <a:t>The value obtained from </a:t>
            </a:r>
            <a:r>
              <a:rPr lang="en-US" sz="1800" b="0" i="0" u="none" strike="noStrike" baseline="0" dirty="0" err="1">
                <a:latin typeface="NimbusRomNo9L-Regu"/>
              </a:rPr>
              <a:t>pentesing</a:t>
            </a:r>
            <a:r>
              <a:rPr lang="en-US" sz="1800" b="0" i="0" u="none" strike="noStrike" baseline="0" dirty="0">
                <a:latin typeface="NimbusRomNo9L-Regu"/>
              </a:rPr>
              <a:t> depends on the skillset and performance of these professionals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suggestions on how to combat this shortage, but a recently popular suggestion is the Integration of Intelligent Automation. While it may not completely resolve the shortage, it does offer some key benefits: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First, Automating routine and repetitive tasks (like vulnerability scanning and data collection), can significantly reduce the workload on human experts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AIs  to learn from interactions and adapt in changing environments is invaluable for addressing understaffed and undertrained 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Intelligent automation also helps minimize human errors that can result from fatigue and pressure, which subsequently enhances accuracy and efficiency. AI-driven tools, however, can tirelessly monitor systems and detect vulnerabilities in real-time, which is especially crucial as modern networks grow more complex.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of this threat evolution, increase in network complexity, </a:t>
            </a:r>
            <a:r>
              <a:rPr lang="en-US" b="0" i="0" dirty="0">
                <a:solidFill>
                  <a:srgbClr val="D1D5DB"/>
                </a:solidFill>
                <a:effectLst/>
                <a:latin typeface="Söhne"/>
              </a:rPr>
              <a:t>increasing demand for cybersecurity services, and </a:t>
            </a:r>
            <a:r>
              <a:rPr lang="en-US" dirty="0"/>
              <a:t>Critical Shortage of Cybersecurity Expert, the manual and repetitive nature of Traditional Penetration Testing methods are falling short. They can be time-consuming, resource-intensive, and lack the sophistication and efficiency that these modern threats require. Remember, it's not just about keeping pace with these evolving threats; it's about staying proactive, and safeguarding these digital assets.</a:t>
            </a:r>
          </a:p>
          <a:p>
            <a:endParaRPr lang="en-US" dirty="0"/>
          </a:p>
          <a:p>
            <a:endParaRPr lang="en-US" dirty="0"/>
          </a:p>
          <a:p>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https://www.fortunebusinessinsights.com/penetration-testing-market-108434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https://cybersecurityventures.com/jobs/</a:t>
            </a:r>
          </a:p>
          <a:p>
            <a:r>
              <a:rPr lang="en-US" dirty="0"/>
              <a:t>[3] https://www.marketsandmarkets.com/Market-Reports/penetration-testing-market-13422019.html</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68870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we take another look the phases of PT, we can see how AI and ML play crucial roles throughout the process</a:t>
            </a:r>
          </a:p>
          <a:p>
            <a:endParaRPr lang="en-US" dirty="0"/>
          </a:p>
          <a:p>
            <a:r>
              <a:rPr lang="en-US" dirty="0"/>
              <a:t>for example, for the first phase, AI can be used to automate the collection of extensive data from various sources, including open-source intelligence, social media, and even public databases. </a:t>
            </a:r>
          </a:p>
          <a:p>
            <a:endParaRPr lang="en-US" dirty="0"/>
          </a:p>
          <a:p>
            <a:r>
              <a:rPr lang="en-US" dirty="0"/>
              <a:t>Not only that, but AI can then be used to  process, filter, categorize, and even prioritize this wealth of information, setting the stage for in-depth analysis.</a:t>
            </a:r>
          </a:p>
          <a:p>
            <a:r>
              <a:rPr lang="en-US" dirty="0"/>
              <a:t>If we think of the sheer amount of data in these locations, its obvious that manual processing would quickly become an overwhelming task. however, AI thrives in handling massive volumes of information with speed and precision. Its able to quickly extract valuable insights and patterns that might otherwise be overlooked. This is seen in Natural Language Processing (NLP), where AI excels at extracting and summarizing information from unstructured text sources. In the context of Penetration Testing, NLP simplifies the arduous task of gathering relevant insights from vast amounts of textual data. </a:t>
            </a:r>
          </a:p>
          <a:p>
            <a:endParaRPr lang="en-US" dirty="0"/>
          </a:p>
          <a:p>
            <a:r>
              <a:rPr lang="en-US" dirty="0"/>
              <a:t>but, AI is not limited to just data collection and processing; it also excels at profiling the target, identifying key individuals or assets, and predicting potential vulnerabilities based on historical data and patterns. This predictive capability enables penetration testers to focus their efforts where they are most likely to yield meaningful results.</a:t>
            </a:r>
          </a:p>
          <a:p>
            <a:endParaRPr lang="en-US" dirty="0"/>
          </a:p>
          <a:p>
            <a:r>
              <a:rPr lang="en-US" dirty="0"/>
              <a:t>Additionally, Reinforcement Learning (RL) complements AI's role in this phase by aiding in the development of intelligent attack policies. RL can be used to mirror the decision-making process of real attackers, allowing penetration testers to outline dynamic and effective strategies for penetrating the target system, increasing the chance for overall success.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2942487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scanning phase, we transition from gathering information to a more active examination of networks and systems. </a:t>
            </a:r>
          </a:p>
          <a:p>
            <a:endParaRPr lang="en-US" dirty="0"/>
          </a:p>
          <a:p>
            <a:r>
              <a:rPr lang="en-US" dirty="0"/>
              <a:t>AI can be used in this phase to continuously monitor networks and systems for potential vulnerabilities. This enables the agent to identify weaknesses in real-time, ensuring that emerging threats are promptly recognized and addressed.  as we </a:t>
            </a:r>
            <a:r>
              <a:rPr lang="en-US" dirty="0" err="1"/>
              <a:t>disscussed</a:t>
            </a:r>
            <a:r>
              <a:rPr lang="en-US" dirty="0"/>
              <a:t>, The sheer volume of data that modern targets generate can quickly overwhelm manual operators. but AI can easily handle these volumes with unmatched speed and precision. </a:t>
            </a:r>
          </a:p>
          <a:p>
            <a:endParaRPr lang="en-US" dirty="0"/>
          </a:p>
          <a:p>
            <a:endParaRPr lang="en-US" dirty="0"/>
          </a:p>
          <a:p>
            <a:r>
              <a:rPr lang="en-US" dirty="0"/>
              <a:t>Now, The scanning phase isn't just about identifying vulnerabilities; it's also about determining their significance.</a:t>
            </a:r>
          </a:p>
          <a:p>
            <a:r>
              <a:rPr lang="en-US" dirty="0" err="1"/>
              <a:t>Pentesters</a:t>
            </a:r>
            <a:r>
              <a:rPr lang="en-US" dirty="0"/>
              <a:t> need to evaluating vulnerabilities based on their potential exploitability - but doing this manually on a large enough network can quickly become overwhelming. But by </a:t>
            </a:r>
            <a:r>
              <a:rPr lang="en-US" dirty="0" err="1"/>
              <a:t>introduing</a:t>
            </a:r>
            <a:r>
              <a:rPr lang="en-US" dirty="0"/>
              <a:t> AI, </a:t>
            </a:r>
            <a:r>
              <a:rPr lang="en-US" dirty="0" err="1"/>
              <a:t>pentesters</a:t>
            </a:r>
            <a:r>
              <a:rPr lang="en-US" dirty="0"/>
              <a:t> can ensure that the most critical issues identified and brought to their attention, so they can focus their resources and efforts where its important.</a:t>
            </a:r>
          </a:p>
          <a:p>
            <a:endParaRPr lang="en-US" dirty="0"/>
          </a:p>
          <a:p>
            <a:r>
              <a:rPr lang="en-US" dirty="0"/>
              <a:t>AI-driven tools assist penetration testers in evaluating vulnerabilities based on their potential impact and exploitability. This prioritization is essential as it helps testers focus their resources and efforts on the most critical issues.</a:t>
            </a:r>
          </a:p>
          <a:p>
            <a:endParaRPr lang="en-US" dirty="0"/>
          </a:p>
          <a:p>
            <a:r>
              <a:rPr lang="en-US" dirty="0"/>
              <a:t>tools like </a:t>
            </a:r>
            <a:r>
              <a:rPr lang="en-US" dirty="0" err="1"/>
              <a:t>GyoiThon</a:t>
            </a:r>
            <a:r>
              <a:rPr lang="en-US" dirty="0"/>
              <a:t> showcase the strength of leveraging AI in this phase, particularly as it relates to collecting data from target URLs. </a:t>
            </a:r>
            <a:r>
              <a:rPr lang="en-US" dirty="0" err="1"/>
              <a:t>GyoiThon</a:t>
            </a:r>
            <a:r>
              <a:rPr lang="en-US" dirty="0"/>
              <a:t> streamlines the scanning process. it reduces the time and effort required by penetration testers.</a:t>
            </a:r>
          </a:p>
          <a:p>
            <a:r>
              <a:rPr lang="en-US" dirty="0"/>
              <a:t> </a:t>
            </a:r>
          </a:p>
          <a:p>
            <a:r>
              <a:rPr lang="en-US" dirty="0"/>
              <a:t>For example, consider </a:t>
            </a:r>
            <a:r>
              <a:rPr lang="en-US" dirty="0" err="1"/>
              <a:t>GyoiThon</a:t>
            </a:r>
            <a:r>
              <a:rPr lang="en-US" dirty="0"/>
              <a:t>. </a:t>
            </a:r>
            <a:r>
              <a:rPr lang="en-US" dirty="0" err="1"/>
              <a:t>Gyoithon</a:t>
            </a:r>
            <a:r>
              <a:rPr lang="en-US" dirty="0"/>
              <a:t> automates data collection from URLs and </a:t>
            </a:r>
            <a:r>
              <a:rPr lang="en-US" dirty="0" err="1"/>
              <a:t>effectivly</a:t>
            </a:r>
            <a:r>
              <a:rPr lang="en-US" dirty="0"/>
              <a:t> streamlines the entire scanning process. It's a prime example of how AI enhances the efficiency of this phase, by ensuring that vulnerabilities are not just detected but also prioritized. </a:t>
            </a:r>
          </a:p>
          <a:p>
            <a:endParaRPr lang="en-US" dirty="0"/>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14</a:t>
            </a:fld>
            <a:endParaRPr lang="en-US"/>
          </a:p>
        </p:txBody>
      </p:sp>
    </p:spTree>
    <p:extLst>
      <p:ext uri="{BB962C8B-B14F-4D97-AF65-F5344CB8AC3E}">
        <p14:creationId xmlns:p14="http://schemas.microsoft.com/office/powerpoint/2010/main" val="2203416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Exploitation phase, </a:t>
            </a:r>
            <a:r>
              <a:rPr lang="en-US" dirty="0" err="1"/>
              <a:t>pentesters</a:t>
            </a:r>
            <a:r>
              <a:rPr lang="en-US" dirty="0"/>
              <a:t> begin steps to gain access to their target systems.</a:t>
            </a:r>
          </a:p>
          <a:p>
            <a:endParaRPr lang="en-US" dirty="0"/>
          </a:p>
          <a:p>
            <a:r>
              <a:rPr lang="en-US" dirty="0"/>
              <a:t>AI is particularly useful in this phase due to its ability to adapt behaviors based on the target environment.  This dynamic approach allows the agent to adjust and evolve its attacks in real-time. This not only makes it significantly more challenging to detect and mitigate, but also enhances its effectiveness in breaching the target. By mimicking the adaptability of real attackers, these AI agents can craft attack strategies that are responsive to changing conditions. </a:t>
            </a:r>
          </a:p>
          <a:p>
            <a:endParaRPr lang="en-US" dirty="0"/>
          </a:p>
          <a:p>
            <a:r>
              <a:rPr lang="en-US" dirty="0"/>
              <a:t>This level of responsiveness and adaptability is made possible through Reinforcement Learning (RL). Remember, RL is a subset of machine learning where agents learn by taking actions, receiving feedback in the form of rewards or punishments, and continually refining their strategies. This is a huge improvement over traditional exhaustive methods that often follow rigid approaches. and Since The RL agent is trained on a wide range of vulnerabilities and operating systems, </a:t>
            </a:r>
            <a:r>
              <a:rPr lang="en-US" dirty="0" err="1"/>
              <a:t>Pentesters</a:t>
            </a:r>
            <a:r>
              <a:rPr lang="en-US" dirty="0"/>
              <a:t> can use this process to accelerate this phase, ensuring a more targeted and efficient approach</a:t>
            </a:r>
          </a:p>
          <a:p>
            <a:endParaRPr lang="en-US" dirty="0"/>
          </a:p>
          <a:p>
            <a:r>
              <a:rPr lang="en-US" dirty="0"/>
              <a:t>For </a:t>
            </a:r>
            <a:r>
              <a:rPr lang="en-US" dirty="0" err="1"/>
              <a:t>example,consider</a:t>
            </a:r>
            <a:r>
              <a:rPr lang="en-US" dirty="0"/>
              <a:t> a penetration tester is conducting a test on a network that's known to have multiple vulnerabilities. Using traditional methods, they might start with a predefined set of exploits and launch them one by one. However, these exploits may not be the most efficient or effective for that specific environment. but with RL,  the agent could interact and adapt as it goes, trying alternative or combinations of attacks. Not only that, but it can store successful exploits using something called "experience replay" so that it saves and revisits past scenarios, causing it to become even better at handling similar vulnerabilities in the future. </a:t>
            </a:r>
          </a:p>
          <a:p>
            <a:endParaRPr lang="en-US" dirty="0"/>
          </a:p>
          <a:p>
            <a:endParaRPr lang="en-US" dirty="0"/>
          </a:p>
          <a:p>
            <a:r>
              <a:rPr lang="en-US" dirty="0"/>
              <a:t>and its not just technical attacks; AI also excels in Social Engineering, as it can generate highly convincing phishing emails and messages. and These AI-generated messages can mimic human communication to the extent of being indistinguishable from messages composed by actual individuals. Think of the capabilities of Large Language Models (LLMs), such as ChatGPT, GPT-3.5, and </a:t>
            </a:r>
            <a:r>
              <a:rPr lang="en-US" dirty="0" err="1"/>
              <a:t>AutoGPT</a:t>
            </a:r>
            <a:r>
              <a:rPr lang="en-US" dirty="0"/>
              <a:t> to convincingly simulate human communication.  Now, imagine a scenario where a cybercriminal deploys an AI-generated phishing email that appears to be from a target's bank, perfectly emulating the bank's communication style and even addressing the target by name. The recipient, unaware that they are interacting with an AI-driven phishing attempt, may unknowingly provide sensitive information, leading to potential identity theft or financial loss. </a:t>
            </a:r>
          </a:p>
          <a:p>
            <a:endParaRPr lang="en-US" dirty="0"/>
          </a:p>
          <a:p>
            <a:r>
              <a:rPr lang="en-US" dirty="0" err="1"/>
              <a:t>Pentesters</a:t>
            </a:r>
            <a:r>
              <a:rPr lang="en-US" dirty="0"/>
              <a:t> can use this same ideology to evaluate the effectiveness of an organization's security awareness training. By employing AI to craft realistic phishing simulations, they can gauge how well employees can differentiate between genuine and AI-generated messages. These simulations provide valuable insights into an organization's susceptibility to social engineering attacks, allowing for targeted training and awareness programs. </a:t>
            </a:r>
          </a:p>
        </p:txBody>
      </p:sp>
      <p:sp>
        <p:nvSpPr>
          <p:cNvPr id="4" name="Slide Number Placeholder 3"/>
          <p:cNvSpPr>
            <a:spLocks noGrp="1"/>
          </p:cNvSpPr>
          <p:nvPr>
            <p:ph type="sldNum" sz="quarter" idx="5"/>
          </p:nvPr>
        </p:nvSpPr>
        <p:spPr/>
        <p:txBody>
          <a:bodyPr/>
          <a:lstStyle/>
          <a:p>
            <a:fld id="{3F31FF5D-4A28-493A-B864-3BB919B6F05A}" type="slidenum">
              <a:rPr lang="en-US" smtClean="0"/>
              <a:t>15</a:t>
            </a:fld>
            <a:endParaRPr lang="en-US"/>
          </a:p>
        </p:txBody>
      </p:sp>
    </p:spTree>
    <p:extLst>
      <p:ext uri="{BB962C8B-B14F-4D97-AF65-F5344CB8AC3E}">
        <p14:creationId xmlns:p14="http://schemas.microsoft.com/office/powerpoint/2010/main" val="2586909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target has been exploited, </a:t>
            </a:r>
            <a:r>
              <a:rPr lang="en-US" dirty="0" err="1"/>
              <a:t>pentesters</a:t>
            </a:r>
            <a:r>
              <a:rPr lang="en-US" dirty="0"/>
              <a:t> move into the Post-Exploitation phase. This phase encompasses activities that go beyond the initial breach and delve into maintaining access, covering tracks, and reporting and documentation.</a:t>
            </a:r>
          </a:p>
          <a:p>
            <a:endParaRPr lang="en-US" dirty="0"/>
          </a:p>
          <a:p>
            <a:r>
              <a:rPr lang="en-US" dirty="0"/>
              <a:t>In the realm of maintaining access, the adaptability and responsiveness of AI can be used to mimic real attackers. These agents can counteract detection and mitigation efforts to ensure that the </a:t>
            </a:r>
            <a:r>
              <a:rPr lang="en-US" dirty="0" err="1"/>
              <a:t>pentester's</a:t>
            </a:r>
            <a:r>
              <a:rPr lang="en-US" dirty="0"/>
              <a:t> presence remains undetected, ultimately increasing the test's effectiveness. For example imagine a scenario where a </a:t>
            </a:r>
            <a:r>
              <a:rPr lang="en-US" dirty="0" err="1"/>
              <a:t>pentester</a:t>
            </a:r>
            <a:r>
              <a:rPr lang="en-US" dirty="0"/>
              <a:t>, leveraging AI, infiltrates a target network, where, once inside, the AI agent adjusts its behavior to evade security systems by emulating normal network traffic patterns, counteracts anomaly detection, or erase log files to cover its tracks. This makes it harder for defenders to identify that an intrusion even  happened. </a:t>
            </a:r>
          </a:p>
          <a:p>
            <a:endParaRPr lang="en-US" dirty="0"/>
          </a:p>
          <a:p>
            <a:endParaRPr lang="en-US" dirty="0"/>
          </a:p>
          <a:p>
            <a:r>
              <a:rPr lang="en-US" dirty="0"/>
              <a:t>This </a:t>
            </a:r>
            <a:r>
              <a:rPr lang="en-US" dirty="0" err="1"/>
              <a:t>intellegent</a:t>
            </a:r>
            <a:r>
              <a:rPr lang="en-US" dirty="0"/>
              <a:t> automation can also be used in report generation to help </a:t>
            </a:r>
            <a:r>
              <a:rPr lang="en-US" dirty="0" err="1"/>
              <a:t>pentesters</a:t>
            </a:r>
            <a:r>
              <a:rPr lang="en-US" dirty="0"/>
              <a:t> produce comprehensive reports. By extracting and summarizing key findings, suggesting mitigation strategies, and even offering risk assessments, AI can </a:t>
            </a:r>
            <a:r>
              <a:rPr lang="en-US" dirty="0" err="1"/>
              <a:t>signficantly</a:t>
            </a:r>
            <a:r>
              <a:rPr lang="en-US" dirty="0"/>
              <a:t> reduce the post-exploit workload on </a:t>
            </a:r>
            <a:r>
              <a:rPr lang="en-US" dirty="0" err="1"/>
              <a:t>pentesters</a:t>
            </a:r>
            <a:r>
              <a:rPr lang="en-US" dirty="0"/>
              <a:t>. </a:t>
            </a:r>
          </a:p>
          <a:p>
            <a:endParaRPr lang="en-US" dirty="0"/>
          </a:p>
          <a:p>
            <a:endParaRPr lang="en-US" dirty="0"/>
          </a:p>
          <a:p>
            <a:r>
              <a:rPr lang="en-US" dirty="0"/>
              <a:t>It's important to note that the research and integration of AI in this phase is relatively novel. While AI has shown great promise in automating other phases of penetration testing, such as information gathering and exploitation, its application in post-exploitation is still an emerging field. </a:t>
            </a:r>
          </a:p>
          <a:p>
            <a:endParaRPr lang="en-US" dirty="0"/>
          </a:p>
          <a:p>
            <a:r>
              <a:rPr lang="en-US" dirty="0"/>
              <a:t>Later in the course, we will explore some conceptual methodologies that have recently emerged. These concepts introduce implementing RL and DRL in compromised network environments to identify critical files, such as passwords, shadow files, and configurations. </a:t>
            </a:r>
          </a:p>
          <a:p>
            <a:r>
              <a:rPr lang="en-US" dirty="0"/>
              <a:t>The effectiveness of these agents revolves around how well it can navigate and interact within the compromised networks</a:t>
            </a:r>
          </a:p>
        </p:txBody>
      </p:sp>
      <p:sp>
        <p:nvSpPr>
          <p:cNvPr id="4" name="Slide Number Placeholder 3"/>
          <p:cNvSpPr>
            <a:spLocks noGrp="1"/>
          </p:cNvSpPr>
          <p:nvPr>
            <p:ph type="sldNum" sz="quarter" idx="5"/>
          </p:nvPr>
        </p:nvSpPr>
        <p:spPr/>
        <p:txBody>
          <a:bodyPr/>
          <a:lstStyle/>
          <a:p>
            <a:fld id="{3F31FF5D-4A28-493A-B864-3BB919B6F05A}" type="slidenum">
              <a:rPr lang="en-US" smtClean="0"/>
              <a:t>16</a:t>
            </a:fld>
            <a:endParaRPr lang="en-US"/>
          </a:p>
        </p:txBody>
      </p:sp>
    </p:spTree>
    <p:extLst>
      <p:ext uri="{BB962C8B-B14F-4D97-AF65-F5344CB8AC3E}">
        <p14:creationId xmlns:p14="http://schemas.microsoft.com/office/powerpoint/2010/main" val="278362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course, we will take a closer look at how AI tools are harnessed in the initial phase of penetration testing, Gathering Information. As we saw, This phase is fundamental as it sets builds the foundation for the entire  penetration test. </a:t>
            </a:r>
          </a:p>
          <a:p>
            <a:r>
              <a:rPr lang="en-US" dirty="0"/>
              <a:t>Before then, I encourage you to explore the listed research question: 'What are some key advantages of using AI in the information gathering phase, and how does it enhance the accuracy and efficiency of the process?' This question will help begin to bridge the gap between some of the theory we discussed today and prepare you for the practical examples in the next lecture.</a:t>
            </a:r>
          </a:p>
          <a:p>
            <a:endParaRPr lang="en-US" dirty="0"/>
          </a:p>
          <a:p>
            <a:r>
              <a:rPr lang="en-US" dirty="0"/>
              <a:t>Thank you!</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17</a:t>
            </a:fld>
            <a:endParaRPr lang="en-US"/>
          </a:p>
        </p:txBody>
      </p:sp>
    </p:spTree>
    <p:extLst>
      <p:ext uri="{BB962C8B-B14F-4D97-AF65-F5344CB8AC3E}">
        <p14:creationId xmlns:p14="http://schemas.microsoft.com/office/powerpoint/2010/main" val="1447456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https://cybersecurityventures.com/cybersecurity-almanac-2023/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solidFill>
                  <a:srgbClr val="0A0A0A"/>
                </a:solidFill>
                <a:effectLst/>
                <a:latin typeface="Oswald" panose="020F0502020204030204" pitchFamily="2" charset="0"/>
              </a:rPr>
              <a:t>100 Facts, Figures, Predictions, And Statistics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18</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a:t>
            </a:r>
            <a:r>
              <a:rPr lang="en-US" b="0" i="0" dirty="0">
                <a:solidFill>
                  <a:srgbClr val="D1D5DB"/>
                </a:solidFill>
                <a:effectLst/>
                <a:latin typeface="Söhne"/>
              </a:rPr>
              <a:t>key objectives of this course to ensure an understanding of the deep and interconnected world of Artificial Intelligence, Machine Learning, and Penetration Testing as together, they play a pivotal role in enhancing cybersecurity.</a:t>
            </a:r>
          </a:p>
          <a:p>
            <a:endParaRPr lang="en-US" b="0" i="0" dirty="0">
              <a:solidFill>
                <a:srgbClr val="D1D5DB"/>
              </a:solidFill>
              <a:effectLst/>
              <a:latin typeface="Söhne"/>
            </a:endParaRPr>
          </a:p>
          <a:p>
            <a:r>
              <a:rPr lang="en-US" b="0" i="0" dirty="0">
                <a:solidFill>
                  <a:srgbClr val="D1D5DB"/>
                </a:solidFill>
                <a:effectLst/>
                <a:latin typeface="Söhne"/>
              </a:rPr>
              <a:t>For this reason, this course aims to provide for than just a </a:t>
            </a:r>
            <a:r>
              <a:rPr lang="en-US" b="0" i="0" dirty="0" err="1">
                <a:solidFill>
                  <a:srgbClr val="D1D5DB"/>
                </a:solidFill>
                <a:effectLst/>
                <a:latin typeface="Söhne"/>
              </a:rPr>
              <a:t>cursoury</a:t>
            </a:r>
            <a:r>
              <a:rPr lang="en-US" b="0" i="0" dirty="0">
                <a:solidFill>
                  <a:srgbClr val="D1D5DB"/>
                </a:solidFill>
                <a:effectLst/>
                <a:latin typeface="Söhne"/>
              </a:rPr>
              <a:t> glance at these topics, but also to foster a comprehension of their collective significance</a:t>
            </a:r>
          </a:p>
          <a:p>
            <a:pPr algn="l"/>
            <a:r>
              <a:rPr lang="en-US" b="0" i="0" dirty="0">
                <a:solidFill>
                  <a:srgbClr val="D1D5DB"/>
                </a:solidFill>
                <a:effectLst/>
                <a:latin typeface="Söhne"/>
              </a:rPr>
              <a:t>And a Purely theoretical approach wont suffice for this. For this reason, this course will provide multiple opportunities for hands-on experience with some of the more  popular automated tools. Learning by doing is a powerful approach, and </a:t>
            </a:r>
            <a:r>
              <a:rPr lang="en-US" b="0" i="0" dirty="0">
                <a:effectLst/>
                <a:latin typeface="Söhne"/>
              </a:rPr>
              <a:t>By actively engaging with these tools, there will be changed to directly observe how automation has improved efficiency and effectiveness. </a:t>
            </a:r>
          </a:p>
          <a:p>
            <a:br>
              <a:rPr lang="en-US" dirty="0"/>
            </a:br>
            <a:r>
              <a:rPr lang="en-US" dirty="0"/>
              <a:t>Now, cybersecurity isn't solely a matter of technical proficiency; it is also rooted in a multitude of ethical considerations. And the nuances of these complexities are so substantial that they </a:t>
            </a:r>
            <a:r>
              <a:rPr lang="en-US" b="0" i="0" dirty="0">
                <a:solidFill>
                  <a:srgbClr val="D1D5DB"/>
                </a:solidFill>
                <a:effectLst/>
                <a:latin typeface="Söhne"/>
              </a:rPr>
              <a:t>could warrant an entire course on their own. So, while I do encourage anyone interested in this field to explore this further, this course will have a more limited/theoretical scope but will still </a:t>
            </a:r>
            <a:r>
              <a:rPr lang="en-US" dirty="0"/>
              <a:t>emphasize the importance of ethical reflection at every stage of the PT process. </a:t>
            </a:r>
          </a:p>
          <a:p>
            <a:endParaRPr lang="en-US" b="0" i="0" dirty="0">
              <a:solidFill>
                <a:srgbClr val="D1D5DB"/>
              </a:solidFill>
              <a:effectLst/>
              <a:latin typeface="Söhne"/>
            </a:endParaRPr>
          </a:p>
          <a:p>
            <a:r>
              <a:rPr lang="en-US" b="0" i="0" dirty="0">
                <a:solidFill>
                  <a:srgbClr val="D1D5DB"/>
                </a:solidFill>
                <a:effectLst/>
                <a:latin typeface="Söhne"/>
              </a:rPr>
              <a:t>And lastly, This course is designed to challenge participants to engage in critical thinking and encourage creative problem-solving. It doesn't aim for unnecessary complexity but instead motivates critical thinking through reflective questions and challenges distributed throughout the course. </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298222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Introduction to AI and ML in Penetration Testing</a:t>
            </a:r>
          </a:p>
          <a:p>
            <a:r>
              <a:rPr lang="en-US" dirty="0"/>
              <a:t>(Introduce AI and ML and their role in Penetration Testing especially pertaining to Gathering Information and </a:t>
            </a:r>
            <a:r>
              <a:rPr lang="en-US" dirty="0" err="1"/>
              <a:t>Reconnaissanc</a:t>
            </a:r>
            <a:r>
              <a:rPr lang="en-US" dirty="0"/>
              <a:t>)</a:t>
            </a:r>
          </a:p>
          <a:p>
            <a:endParaRPr lang="en-US" dirty="0"/>
          </a:p>
          <a:p>
            <a:r>
              <a:rPr lang="en-US" dirty="0"/>
              <a:t>Module 2: Machine Learning for Vulnerability Assessment</a:t>
            </a:r>
          </a:p>
          <a:p>
            <a:r>
              <a:rPr lang="en-US" dirty="0"/>
              <a:t>(Finding vulnerabilities through automated scanning tools, and AI-Enhanced exploitation techniques)</a:t>
            </a:r>
          </a:p>
          <a:p>
            <a:endParaRPr lang="en-US" dirty="0"/>
          </a:p>
          <a:p>
            <a:r>
              <a:rPr lang="en-US" dirty="0"/>
              <a:t>Module 3: Post-Exploitation AI and ML 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Connection, Privilege Escalation, Covering Tracks, and Reporting and how AI enhances this phase</a:t>
            </a:r>
          </a:p>
          <a:p>
            <a:endParaRPr lang="en-US" dirty="0"/>
          </a:p>
          <a:p>
            <a:r>
              <a:rPr lang="en-US" dirty="0"/>
              <a:t>Module 4: Deep Learning and Advanced Techniques</a:t>
            </a:r>
          </a:p>
          <a:p>
            <a:r>
              <a:rPr lang="en-US" dirty="0"/>
              <a:t>(Deep Learning and Advanced Techniques)</a:t>
            </a:r>
          </a:p>
          <a:p>
            <a:endParaRPr lang="en-US" dirty="0"/>
          </a:p>
          <a:p>
            <a:endParaRPr lang="en-US" dirty="0"/>
          </a:p>
          <a:p>
            <a:endParaRPr lang="en-US" dirty="0"/>
          </a:p>
          <a:p>
            <a:r>
              <a:rPr lang="en-US" dirty="0"/>
              <a:t>This course is broken down into 4 modules which will follow the basic premise of the Penetration Testing Phases, starting from gathering information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first module will set the stage by introducing the fundamental concepts of Artificial Intelligence (AI) and Machine Learning (ML) independently and in the context of Penetration Testing. This module will introduce the steps and phases involved in the PT process, and then explore how these concepts are leveraged by PT to improve efficiency and efficacy. It will then launch into the primary structure of the course beginning with the first step of the PT process, Gathering Information. </a:t>
            </a:r>
            <a:endParaRPr lang="en-US" sz="1800" b="0" i="0" dirty="0">
              <a:solidFill>
                <a:srgbClr val="D1D5DB"/>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Module 2 dives into a more practical application of AI in penetration testing within the second and third PT phases: Scanning and Exploitation. This module will demonstrate how Machine Learning is utilized for vulnerability assessment, including AI-powered vulnerability scanners, data collection and preprocessing techniques, and exploit development with ML. These concepts will be explored through a balance of real-world exploitation examples and practical vulnerability assessment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 third module focuses on what happens after a successful penetration, by delving into the  post-exploitation phases of PT including Maintaining Connection, Covering Tracks, and Reporting. These insights will cover topics including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enhancing evasion techniques, streamlining reporting and documentation through AI-generated reports, and automating privilege escalation strategies.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 final module will stray past the typical phases of PT and delve into the world of deep learning and various advanced AI techniques. This section will focus on some of the more cutting-edge topics in PT including using machine learning for zero-day exploits, AI-driven red team operations, and explore some of the predicted future trends in AI and  ML as they pertain to penetration testing. The course will </a:t>
            </a:r>
            <a:r>
              <a:rPr lang="en-US" sz="1800" dirty="0">
                <a:effectLst/>
                <a:latin typeface="Times New Roman" panose="02020603050405020304" pitchFamily="18" charset="0"/>
                <a:ea typeface="Times New Roman" panose="02020603050405020304" pitchFamily="18" charset="0"/>
              </a:rPr>
              <a:t>wrap up by revisiting key concepts and offering additional insights and suggested references for further exploration in this dynamic field of cyber security</a:t>
            </a:r>
            <a:endParaRPr lang="en-US" sz="1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306092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D1D5DB"/>
                </a:solidFill>
                <a:effectLst/>
                <a:latin typeface="Söhne"/>
              </a:rPr>
              <a:t>To ensure a comprehensive learning experience this course will include some strategies to </a:t>
            </a:r>
          </a:p>
          <a:p>
            <a:endParaRPr lang="en-US" sz="1800" b="0" i="0" dirty="0">
              <a:solidFill>
                <a:srgbClr val="D1D5DB"/>
              </a:solidFill>
              <a:effectLst/>
              <a:latin typeface="Söhne"/>
            </a:endParaRPr>
          </a:p>
          <a:p>
            <a:r>
              <a:rPr lang="en-US" sz="1800" b="0" i="0" dirty="0">
                <a:solidFill>
                  <a:srgbClr val="D1D5DB"/>
                </a:solidFill>
                <a:effectLst/>
                <a:latin typeface="Söhne"/>
              </a:rPr>
              <a:t>Throughout the course, there will be "reflective questions" to will strive to stimulate deeper discussions. These questions are designed to encourage critical thinking and promote a better understanding of the material.</a:t>
            </a:r>
          </a:p>
          <a:p>
            <a:endParaRPr lang="en-US" sz="1800" b="0" i="0" dirty="0">
              <a:solidFill>
                <a:srgbClr val="D1D5DB"/>
              </a:solidFill>
              <a:effectLst/>
              <a:latin typeface="Söhne"/>
            </a:endParaRPr>
          </a:p>
          <a:p>
            <a:r>
              <a:rPr lang="en-US" sz="1800" b="0" i="0" dirty="0">
                <a:solidFill>
                  <a:srgbClr val="D1D5DB"/>
                </a:solidFill>
                <a:effectLst/>
                <a:latin typeface="Söhne"/>
              </a:rPr>
              <a:t>Each phase of the course will also contain practical exercises. These exercises are designed to test a broad range of knowledge and enhance problem-solving skills. They will focus on various tools and topics introduced during the course, and aim to provide hands-on experience in a controlled environment.</a:t>
            </a:r>
          </a:p>
          <a:p>
            <a:endParaRPr lang="en-US" sz="1800" b="0" i="0" dirty="0">
              <a:solidFill>
                <a:srgbClr val="D1D5DB"/>
              </a:solidFill>
              <a:effectLst/>
              <a:latin typeface="Söhne"/>
            </a:endParaRPr>
          </a:p>
          <a:p>
            <a:r>
              <a:rPr lang="en-US" sz="1800" b="0" i="0" dirty="0">
                <a:solidFill>
                  <a:srgbClr val="D1D5DB"/>
                </a:solidFill>
                <a:effectLst/>
                <a:latin typeface="Söhne"/>
              </a:rPr>
              <a:t>Also, at the end of the course, there will be an opportunity to exercise creativity and apply the knowledge gained. </a:t>
            </a:r>
          </a:p>
          <a:p>
            <a:r>
              <a:rPr lang="en-US" sz="1800" b="0" i="0" dirty="0">
                <a:solidFill>
                  <a:srgbClr val="D1D5DB"/>
                </a:solidFill>
                <a:effectLst/>
                <a:latin typeface="Söhne"/>
              </a:rPr>
              <a:t>For this final project, you’ll get to envision and design a theoretical Penetration Testing (PT) tool that leverages AI to advance current methods. Now Please note that you won't be required to develop a functional tool; instead, you'll explore innovative ideas and propose a comprehensive design for this tool. </a:t>
            </a:r>
          </a:p>
          <a:p>
            <a:endParaRPr lang="en-US" sz="1800" b="0" i="0" dirty="0">
              <a:solidFill>
                <a:srgbClr val="D1D5DB"/>
              </a:solidFill>
              <a:effectLst/>
              <a:latin typeface="Söhne"/>
            </a:endParaRPr>
          </a:p>
          <a:p>
            <a:r>
              <a:rPr lang="en-US" sz="2800" b="0" i="0" dirty="0">
                <a:solidFill>
                  <a:srgbClr val="D1D5DB"/>
                </a:solidFill>
                <a:effectLst/>
                <a:latin typeface="Söhne"/>
              </a:rPr>
              <a:t>The goal of this project is to foster critical thinking by analyze current PT methods and their limitations and think creatively to propose an innovative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1D5DB"/>
                </a:solidFill>
                <a:effectLst/>
                <a:latin typeface="Söhne"/>
              </a:rPr>
              <a:t>By identifying a current challenge and exploring the advantages of introducing automation, this provides an opportunity to explore uncharted territory, think beyond conventional approaches, and gain a </a:t>
            </a:r>
            <a:r>
              <a:rPr lang="en-US" sz="1800" b="0" i="0" dirty="0">
                <a:solidFill>
                  <a:srgbClr val="D1D5DB"/>
                </a:solidFill>
                <a:effectLst/>
                <a:latin typeface="Söhne"/>
              </a:rPr>
              <a:t>deeper appreciation for the potential of artificial intelligence </a:t>
            </a:r>
          </a:p>
          <a:p>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316284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Penetration Testing, or </a:t>
            </a:r>
            <a:r>
              <a:rPr lang="en-US" dirty="0" err="1"/>
              <a:t>pentesting</a:t>
            </a:r>
            <a:r>
              <a:rPr lang="en-US" dirty="0"/>
              <a:t>?</a:t>
            </a:r>
          </a:p>
          <a:p>
            <a:endParaRPr lang="en-US" dirty="0"/>
          </a:p>
          <a:p>
            <a:r>
              <a:rPr lang="en-US" dirty="0"/>
              <a:t>Penetration Testing is a method used to assess the security of computer systems, networks, applications, databases, and more. </a:t>
            </a:r>
          </a:p>
          <a:p>
            <a:r>
              <a:rPr lang="en-US" dirty="0"/>
              <a:t>The fundamental idea behind </a:t>
            </a:r>
            <a:r>
              <a:rPr lang="en-US" dirty="0" err="1"/>
              <a:t>pentesting</a:t>
            </a:r>
            <a:r>
              <a:rPr lang="en-US" dirty="0"/>
              <a:t> is to simulate an attack, just like a malicious individual might attempt, in order to identify vulnerabilities or weaknesses.</a:t>
            </a:r>
          </a:p>
          <a:p>
            <a:endParaRPr lang="en-US" dirty="0"/>
          </a:p>
          <a:p>
            <a:r>
              <a:rPr lang="en-US" dirty="0"/>
              <a:t>These tests go beyond just identifying issues; </a:t>
            </a:r>
            <a:r>
              <a:rPr lang="en-US" b="0" i="0" dirty="0">
                <a:solidFill>
                  <a:srgbClr val="D1D5DB"/>
                </a:solidFill>
                <a:effectLst/>
                <a:latin typeface="Söhne"/>
              </a:rPr>
              <a:t>skilled professionals, often referred to as 'ethical hackers' or </a:t>
            </a:r>
            <a:r>
              <a:rPr lang="en-US" b="0" i="0" dirty="0" err="1">
                <a:solidFill>
                  <a:srgbClr val="D1D5DB"/>
                </a:solidFill>
                <a:effectLst/>
                <a:latin typeface="Söhne"/>
              </a:rPr>
              <a:t>pentesters</a:t>
            </a:r>
            <a:r>
              <a:rPr lang="en-US" b="0" i="0" dirty="0">
                <a:solidFill>
                  <a:srgbClr val="D1D5DB"/>
                </a:solidFill>
                <a:effectLst/>
                <a:latin typeface="Söhne"/>
              </a:rPr>
              <a:t>, </a:t>
            </a:r>
            <a:r>
              <a:rPr lang="en-US" dirty="0"/>
              <a:t>aim to provide a detailed assessment of the system's overall security posture. </a:t>
            </a:r>
          </a:p>
          <a:p>
            <a:r>
              <a:rPr lang="en-US" dirty="0"/>
              <a:t>This is important as it allows organizations an opportunity fortify their defenses and reducing the risk of compromising security.</a:t>
            </a:r>
          </a:p>
          <a:p>
            <a:endParaRPr lang="en-US" dirty="0"/>
          </a:p>
          <a:p>
            <a:r>
              <a:rPr lang="en-US" dirty="0"/>
              <a:t>In order to do this, </a:t>
            </a:r>
            <a:r>
              <a:rPr lang="en-US" dirty="0" err="1"/>
              <a:t>pentesters</a:t>
            </a:r>
            <a:r>
              <a:rPr lang="en-US" dirty="0"/>
              <a:t> follow a structured process that involves several distinct phases. </a:t>
            </a:r>
          </a:p>
          <a:p>
            <a:endParaRPr lang="en-US" dirty="0"/>
          </a:p>
          <a:p>
            <a:endParaRPr lang="en-US" dirty="0"/>
          </a:p>
          <a:p>
            <a:endParaRPr lang="en-US" dirty="0"/>
          </a:p>
          <a:p>
            <a:r>
              <a:rPr lang="en-US" dirty="0"/>
              <a:t>---</a:t>
            </a:r>
          </a:p>
          <a:p>
            <a:r>
              <a:rPr lang="en-US" dirty="0"/>
              <a:t>2.9 million USD is lost to cybercrime every minute</a:t>
            </a:r>
          </a:p>
          <a:p>
            <a:r>
              <a:rPr lang="en-US" dirty="0"/>
              <a:t>The average cost of a data breach is 3.86 million</a:t>
            </a:r>
          </a:p>
          <a:p>
            <a:r>
              <a:rPr lang="en-US" dirty="0"/>
              <a:t>Average time to identify and contain a break was 280 days</a:t>
            </a:r>
          </a:p>
          <a:p>
            <a:r>
              <a:rPr lang="en-US" dirty="0"/>
              <a:t>https://www.marketsandmarkets.com/Market-Reports/penetration-testing-market-13422019.html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t>
            </a:r>
            <a:r>
              <a:rPr lang="en-US" sz="1200" kern="0" dirty="0">
                <a:effectLst/>
                <a:latin typeface="Times New Roman" panose="02020603050405020304" pitchFamily="18" charset="0"/>
                <a:ea typeface="SimSun" panose="02010600030101010101" pitchFamily="2" charset="-122"/>
              </a:rPr>
              <a:t>PT isn’t just something that should happen once, it should be repeated and performed on a regular basis to ensure continuous security</a:t>
            </a:r>
            <a:endParaRPr lang="en-US" dirty="0"/>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1279495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note that the specific phases of penetration testing may vary depending on the source, but their fundamental concept remains the same. </a:t>
            </a:r>
          </a:p>
          <a:p>
            <a:endParaRPr lang="en-US" dirty="0"/>
          </a:p>
          <a:p>
            <a:r>
              <a:rPr lang="en-US" dirty="0"/>
              <a:t>In this course, we will  follow the phases as they are outlined by Splunk which</a:t>
            </a:r>
            <a:r>
              <a:rPr lang="en-US" b="1" i="0" u="none" dirty="0">
                <a:solidFill>
                  <a:srgbClr val="D1D5DB"/>
                </a:solidFill>
                <a:effectLst/>
                <a:latin typeface="Söhne"/>
              </a:rPr>
              <a:t> </a:t>
            </a:r>
            <a:r>
              <a:rPr lang="en-US" b="0" i="0" u="none" dirty="0">
                <a:solidFill>
                  <a:srgbClr val="D1D5DB"/>
                </a:solidFill>
                <a:effectLst/>
                <a:latin typeface="Söhne"/>
              </a:rPr>
              <a:t>is a popular software </a:t>
            </a:r>
            <a:r>
              <a:rPr lang="en-US" b="0" i="0" dirty="0">
                <a:solidFill>
                  <a:srgbClr val="D1D5DB"/>
                </a:solidFill>
                <a:effectLst/>
                <a:latin typeface="Söhne"/>
              </a:rPr>
              <a:t>platform that is  well-known for its ability to parse large amounts of machine-generated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Its ability to provide real-time analysis makes it a popular tool for </a:t>
            </a:r>
            <a:r>
              <a:rPr lang="en-US" b="0" i="0" dirty="0" err="1">
                <a:solidFill>
                  <a:srgbClr val="D1D5DB"/>
                </a:solidFill>
                <a:effectLst/>
                <a:latin typeface="Söhne"/>
              </a:rPr>
              <a:t>pentesters</a:t>
            </a:r>
            <a:r>
              <a:rPr lang="en-US" b="0" i="0" dirty="0">
                <a:solidFill>
                  <a:srgbClr val="D1D5DB"/>
                </a:solidFill>
                <a:effectLst/>
                <a:latin typeface="Söhne"/>
              </a:rPr>
              <a:t>, particularly in regards to log management, historical analysis, reporting and documentation, and so much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 full overview of these phases can be seen at the link posted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endParaRPr lang="en-US" dirty="0"/>
          </a:p>
          <a:p>
            <a:r>
              <a:rPr lang="en-US" dirty="0"/>
              <a:t>So in order to assess the security of computer systems, </a:t>
            </a:r>
            <a:r>
              <a:rPr lang="en-US" dirty="0" err="1"/>
              <a:t>pentesters</a:t>
            </a:r>
            <a:r>
              <a:rPr lang="en-US" dirty="0"/>
              <a:t> must first do some </a:t>
            </a:r>
            <a:r>
              <a:rPr lang="en-US" b="1" u="none" dirty="0"/>
              <a:t>reconnaissance</a:t>
            </a:r>
            <a:r>
              <a:rPr lang="en-US" dirty="0"/>
              <a:t>. </a:t>
            </a:r>
            <a:r>
              <a:rPr lang="en-US" b="0" i="0" dirty="0">
                <a:solidFill>
                  <a:srgbClr val="D1D5DB"/>
                </a:solidFill>
                <a:effectLst/>
                <a:latin typeface="Söhne"/>
              </a:rPr>
              <a:t>They first have to gathering as much data as possible about their target in order to understand things like network topology, strengths and weaknesses of the system, and begin identifying possible entry points for further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during the scanning phase, </a:t>
            </a:r>
            <a:r>
              <a:rPr lang="en-US" dirty="0" err="1"/>
              <a:t>pentesters</a:t>
            </a:r>
            <a:r>
              <a:rPr lang="en-US" dirty="0"/>
              <a:t> begin testing these entry points for potential weaknesses and vulnerabilities in the system </a:t>
            </a:r>
            <a:r>
              <a:rPr lang="en-US" b="0" i="0" dirty="0">
                <a:solidFill>
                  <a:srgbClr val="363C44"/>
                </a:solidFill>
                <a:effectLst/>
                <a:latin typeface="splunk_data_sans"/>
              </a:rPr>
              <a:t>during the </a:t>
            </a:r>
            <a:r>
              <a:rPr lang="en-US" b="1" i="0" dirty="0">
                <a:solidFill>
                  <a:srgbClr val="D1D5DB"/>
                </a:solidFill>
                <a:effectLst/>
                <a:latin typeface="Söhne"/>
              </a:rPr>
              <a:t>scanning</a:t>
            </a:r>
            <a:r>
              <a:rPr lang="en-US" b="0" i="0" dirty="0">
                <a:solidFill>
                  <a:srgbClr val="D1D5DB"/>
                </a:solidFill>
                <a:effectLst/>
                <a:latin typeface="Söhne"/>
              </a:rPr>
              <a:t> phase</a:t>
            </a:r>
            <a:r>
              <a:rPr lang="en-US" dirty="0"/>
              <a:t>. This phase involves actively seeking open ports, services, and other potential security gaps that can be exploited.</a:t>
            </a:r>
          </a:p>
          <a:p>
            <a:endParaRPr lang="en-US" dirty="0"/>
          </a:p>
          <a:p>
            <a:r>
              <a:rPr lang="en-US" dirty="0"/>
              <a:t>The third step is</a:t>
            </a:r>
            <a:r>
              <a:rPr lang="en-US" b="0" i="0" dirty="0">
                <a:solidFill>
                  <a:srgbClr val="D1D5DB"/>
                </a:solidFill>
                <a:effectLst/>
                <a:latin typeface="Söhne"/>
              </a:rPr>
              <a:t> where the actual penetration of a system occurs. This step can look widely different based on the </a:t>
            </a:r>
            <a:r>
              <a:rPr lang="en-US" b="1" i="0" dirty="0">
                <a:solidFill>
                  <a:srgbClr val="D1D5DB"/>
                </a:solidFill>
                <a:effectLst/>
                <a:latin typeface="Söhne"/>
              </a:rPr>
              <a:t>exploitation</a:t>
            </a:r>
            <a:r>
              <a:rPr lang="en-US" b="0" i="0" dirty="0">
                <a:solidFill>
                  <a:srgbClr val="D1D5DB"/>
                </a:solidFill>
                <a:effectLst/>
                <a:latin typeface="Söhne"/>
              </a:rPr>
              <a:t> goal and intent – for example, </a:t>
            </a:r>
            <a:r>
              <a:rPr lang="en-US" b="0" i="0" dirty="0" err="1">
                <a:solidFill>
                  <a:srgbClr val="D1D5DB"/>
                </a:solidFill>
                <a:effectLst/>
                <a:latin typeface="Söhne"/>
              </a:rPr>
              <a:t>splunk</a:t>
            </a:r>
            <a:r>
              <a:rPr lang="en-US" b="0" i="0" dirty="0">
                <a:solidFill>
                  <a:srgbClr val="D1D5DB"/>
                </a:solidFill>
                <a:effectLst/>
                <a:latin typeface="Söhne"/>
              </a:rPr>
              <a:t> gives examples of exploitation ranging from “gaining access to components or data, causing system failures, or modifying information.” It is very important to remember that since the goal of </a:t>
            </a:r>
            <a:r>
              <a:rPr lang="en-US" b="0" i="0" dirty="0" err="1">
                <a:solidFill>
                  <a:srgbClr val="D1D5DB"/>
                </a:solidFill>
                <a:effectLst/>
                <a:latin typeface="Söhne"/>
              </a:rPr>
              <a:t>pentensters</a:t>
            </a:r>
            <a:r>
              <a:rPr lang="en-US" b="0" i="0" dirty="0">
                <a:solidFill>
                  <a:srgbClr val="D1D5DB"/>
                </a:solidFill>
                <a:effectLst/>
                <a:latin typeface="Söhne"/>
              </a:rPr>
              <a:t> is to help the target – so while they may be using methods of cyber criminals, they do not want to actually cause any harm here</a:t>
            </a:r>
            <a:endParaRPr lang="en-US" dirty="0"/>
          </a:p>
          <a:p>
            <a:endParaRPr lang="en-US" dirty="0"/>
          </a:p>
          <a:p>
            <a:r>
              <a:rPr lang="en-US" dirty="0"/>
              <a:t>Next is </a:t>
            </a:r>
            <a:r>
              <a:rPr lang="en-US" b="1" dirty="0"/>
              <a:t>maintaining the connection</a:t>
            </a:r>
            <a:r>
              <a:rPr lang="en-US" dirty="0"/>
              <a:t>. In a real world attack, hackers look for ways to return and potentially cause more harm. </a:t>
            </a:r>
            <a:r>
              <a:rPr lang="en-US" dirty="0" err="1"/>
              <a:t>Pentesters</a:t>
            </a:r>
            <a:r>
              <a:rPr lang="en-US" dirty="0"/>
              <a:t> outline different vulnerabilities that could make this possible to show </a:t>
            </a:r>
            <a:r>
              <a:rPr lang="en-US" b="0" i="0" dirty="0">
                <a:solidFill>
                  <a:srgbClr val="D1D5DB"/>
                </a:solidFill>
                <a:effectLst/>
                <a:latin typeface="Söhne"/>
              </a:rPr>
              <a:t>how an attacker could continue to exploit a system over an extended period</a:t>
            </a:r>
            <a:endParaRPr lang="en-US" dirty="0"/>
          </a:p>
          <a:p>
            <a:endParaRPr lang="en-US" dirty="0"/>
          </a:p>
          <a:p>
            <a:r>
              <a:rPr lang="en-US" b="0" i="0" dirty="0">
                <a:solidFill>
                  <a:srgbClr val="D1D5DB"/>
                </a:solidFill>
                <a:effectLst/>
                <a:latin typeface="Söhne"/>
              </a:rPr>
              <a:t>Since the most successful cyber attacks are the ones that go unnoticed, it’s important that penetration testers evaluate a system's ability to detect and respond to potential breaches. Since most professional cyber attackers will cover their tracks, this step reveals the system's strengths and weaknesses in detecting and tracing </a:t>
            </a:r>
            <a:r>
              <a:rPr lang="en-US" dirty="0"/>
              <a:t>breaches.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reporting phase where </a:t>
            </a:r>
            <a:r>
              <a:rPr lang="en-US" b="0" i="0" dirty="0" err="1">
                <a:solidFill>
                  <a:srgbClr val="D1D5DB"/>
                </a:solidFill>
                <a:effectLst/>
                <a:latin typeface="Söhne"/>
              </a:rPr>
              <a:t>pentesters</a:t>
            </a:r>
            <a:r>
              <a:rPr lang="en-US" b="0" i="0" dirty="0">
                <a:solidFill>
                  <a:srgbClr val="D1D5DB"/>
                </a:solidFill>
                <a:effectLst/>
                <a:latin typeface="Söhne"/>
              </a:rPr>
              <a:t> summarize their findings and recommend improvements</a:t>
            </a:r>
            <a:r>
              <a:rPr lang="en-US" dirty="0"/>
              <a:t>. This report </a:t>
            </a:r>
            <a:r>
              <a:rPr lang="en-US" b="0" i="0" dirty="0">
                <a:solidFill>
                  <a:srgbClr val="D1D5DB"/>
                </a:solidFill>
                <a:effectLst/>
                <a:latin typeface="Söhne"/>
              </a:rPr>
              <a:t>must be detailed and should include any information that can be used by potential attackers- this includes everything from the vulnerabilities and weaknesses found, explanations on how they were (or could be) exploited, and to recommendations for improving security.</a:t>
            </a:r>
            <a:endParaRPr lang="en-US" dirty="0"/>
          </a:p>
          <a:p>
            <a:endParaRPr lang="en-US" dirty="0"/>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While this course will provide an overview of all these phases, the primary focus will be on the initial three phases as they relate to AI. The subsequent three phases, which often collectively referred to as the 'post-exploit phases,' will also be discussed but in a more consolidated manner</a:t>
            </a: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138357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rely on abstract knowledge to make sense of the information that surrounds us. This ability to adapt, learn, and evolve largely defines 'Human Cognition'. Now Machine learning focuses on the development of algorithms and models that can mimic these cognitive abilities to solve intricate problems and make sense of our ever-expanding world of data.</a:t>
            </a:r>
          </a:p>
          <a:p>
            <a:endParaRPr lang="en-US" dirty="0"/>
          </a:p>
          <a:p>
            <a:endParaRPr lang="en-US" dirty="0"/>
          </a:p>
          <a:p>
            <a:r>
              <a:rPr lang="en-US" dirty="0"/>
              <a:t>ML started back in 1959 when Arthur Samuel coined the term during his exploration on the game of checkers. He created a self-improving checkers-playing program that revolutionized the way we approach complex problems. This program learned from its past games and, over time, improved its gameplay.</a:t>
            </a:r>
          </a:p>
          <a:p>
            <a:endParaRPr lang="en-US" dirty="0"/>
          </a:p>
          <a:p>
            <a:r>
              <a:rPr lang="en-US" dirty="0"/>
              <a:t>This achievement marked the first instance where machines demonstrated their ability to not only to store and process data but also to adapt and enhance their performance based on experience. </a:t>
            </a:r>
          </a:p>
          <a:p>
            <a:endParaRPr lang="en-US" dirty="0"/>
          </a:p>
          <a:p>
            <a:r>
              <a:rPr lang="en-US" dirty="0"/>
              <a:t>Except, rather than being explicitly programmed, ML models learn to solve problems and draw insights from the data they're provided. It's essentially teaching a computer to recognize patterns and make predictions, like having a virtual assistant that gets smarter with every interaction.</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338893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categories of ML based on the type of learning and the data used for training the algorithms and then there are tasks or objectives that these algorithms can perform within these categories.</a:t>
            </a:r>
          </a:p>
          <a:p>
            <a:endParaRPr lang="en-US" dirty="0"/>
          </a:p>
          <a:p>
            <a:r>
              <a:rPr lang="en-US" dirty="0"/>
              <a:t>The first category is "Supervised Learning," which is a method where machines learn to 'generalize knowledge' from labeled data in order to predict new data. </a:t>
            </a:r>
            <a:r>
              <a:rPr lang="en-US" dirty="0" err="1"/>
              <a:t>Essentailly</a:t>
            </a:r>
            <a:r>
              <a:rPr lang="en-US" dirty="0"/>
              <a:t> teaching a computer to recognize patterns by providing it with examples. When we want to classify data into predefined categories (like spam or not spam), or predict values (such as house prices), supervised learning is the go-to approach. As a side note, the term "supervised" has nothing to do with human supervision. </a:t>
            </a:r>
          </a:p>
          <a:p>
            <a:endParaRPr lang="en-US" dirty="0"/>
          </a:p>
          <a:p>
            <a:r>
              <a:rPr lang="en-US" dirty="0"/>
              <a:t>Some of the objectives of supervised learning include Classification and Prediction. Classification algorithms categorize data and make it useful for tasks like email spam detection and credit card fraud prevention. </a:t>
            </a:r>
          </a:p>
          <a:p>
            <a:endParaRPr lang="en-US" dirty="0"/>
          </a:p>
          <a:p>
            <a:r>
              <a:rPr lang="en-US" dirty="0"/>
              <a:t>Prediction algorithms, on the other hand, forecast outcomes, which is essential for predicting critical health events like heart attacks and strokes based on features like age, weight, and family history.</a:t>
            </a:r>
          </a:p>
          <a:p>
            <a:endParaRPr lang="en-US" dirty="0"/>
          </a:p>
          <a:p>
            <a:endParaRPr lang="en-US" dirty="0"/>
          </a:p>
          <a:p>
            <a:r>
              <a:rPr lang="en-US" dirty="0"/>
              <a:t>But what if we don't have labeled data? That's where "Unsupervised Learning" comes in. In this category, machines find patterns in unlabeled data, in an effort to predict new, unseen, or missing data, given similar examples within a dataset. Instead of organizing data on their </a:t>
            </a:r>
            <a:r>
              <a:rPr lang="en-US" dirty="0" err="1"/>
              <a:t>indicividaul</a:t>
            </a:r>
            <a:r>
              <a:rPr lang="en-US" dirty="0"/>
              <a:t> characteristics, the algorithm must “learn” the underlying relationships or features from the all available data</a:t>
            </a:r>
          </a:p>
          <a:p>
            <a:endParaRPr lang="en-US" dirty="0"/>
          </a:p>
          <a:p>
            <a:r>
              <a:rPr lang="en-US" dirty="0"/>
              <a:t>Some of the objectives of Unsupervised learning include Pattern recognition and Clustering. Clustering algorithms group data points with similar features or characteristics together. For example, clustering customers based on their shopping behavior without other, predefined, categories.</a:t>
            </a:r>
          </a:p>
          <a:p>
            <a:endParaRPr lang="en-US" dirty="0"/>
          </a:p>
          <a:p>
            <a:endParaRPr lang="en-US" dirty="0"/>
          </a:p>
          <a:p>
            <a:r>
              <a:rPr lang="en-US" dirty="0"/>
              <a:t>There is also Reinforcement Learning, which involves an agent that interacts with an environment, learns to make sequences of decisions (actions), and receives feedback (rewards or punishments). The agent's goal is to learn a strategy that maximizes its cumulative reward over time. Unlike supervised/unsupervised learning, it does not require any prior knowledge, as it leverages this action-reward system through continuously improve through trial-by-error. autonomously get optional policy with the knowledge obtained by trial-and-error</a:t>
            </a:r>
          </a:p>
          <a:p>
            <a:endParaRPr lang="en-US" dirty="0"/>
          </a:p>
          <a:p>
            <a:r>
              <a:rPr lang="en-US" dirty="0"/>
              <a:t>It's commonly used in tasks like game playing and robotics and is a powerful tool for teaching AI to make the best decisions.</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353100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categories of ML based on the type of learning and the data used for training the algorithms and then there are tasks or objectives that these algorithms can perform within these categories.</a:t>
            </a:r>
          </a:p>
          <a:p>
            <a:endParaRPr lang="en-US" dirty="0"/>
          </a:p>
          <a:p>
            <a:r>
              <a:rPr lang="en-US" dirty="0"/>
              <a:t>The first category is "Supervised Learning," which is a method where machines learn to 'generalize knowledge' from labeled data in order to predict new data. </a:t>
            </a:r>
            <a:r>
              <a:rPr lang="en-US" dirty="0" err="1"/>
              <a:t>Essentailly</a:t>
            </a:r>
            <a:r>
              <a:rPr lang="en-US" dirty="0"/>
              <a:t> teaching a computer to recognize patterns by providing it with examples. When we want to classify data into predefined categories (like spam or not spam), or predict values (such as house prices), supervised learning is the go-to approach. As a side note, the term "supervised" has nothing to do with human supervision. </a:t>
            </a:r>
          </a:p>
          <a:p>
            <a:endParaRPr lang="en-US" dirty="0"/>
          </a:p>
          <a:p>
            <a:r>
              <a:rPr lang="en-US" dirty="0"/>
              <a:t>Some of the objectives of supervised learning include Classification and Prediction. Classification algorithms categorize data and make it useful for tasks like email spam detection and credit card fraud prevention. </a:t>
            </a:r>
          </a:p>
          <a:p>
            <a:endParaRPr lang="en-US" dirty="0"/>
          </a:p>
          <a:p>
            <a:r>
              <a:rPr lang="en-US" dirty="0"/>
              <a:t>Prediction algorithms, on the other hand, forecast outcomes, which is essential for predicting critical health events like heart attacks and strokes based on features like age, weight, and family history.</a:t>
            </a:r>
          </a:p>
          <a:p>
            <a:endParaRPr lang="en-US" dirty="0"/>
          </a:p>
          <a:p>
            <a:endParaRPr lang="en-US" dirty="0"/>
          </a:p>
          <a:p>
            <a:r>
              <a:rPr lang="en-US" dirty="0"/>
              <a:t>But what if we don't have labeled data? That's where "Unsupervised Learning" comes in. In this category, machines find patterns in unlabeled data, in an effort to predict new, unseen, or missing data, given similar examples within a dataset. Instead of organizing data on their individual characteristics, the algorithm must “learn” the underlying relationships or features from the all available data</a:t>
            </a:r>
          </a:p>
          <a:p>
            <a:endParaRPr lang="en-US" dirty="0"/>
          </a:p>
          <a:p>
            <a:r>
              <a:rPr lang="en-US" dirty="0"/>
              <a:t>Some of the objectives of Unsupervised learning include Pattern recognition and Clustering. Clustering algorithms group data points with similar features or characteristics together. For example, clustering customers based on their shopping behavior without other, predefined, categories.</a:t>
            </a:r>
          </a:p>
          <a:p>
            <a:endParaRPr lang="en-US" dirty="0"/>
          </a:p>
          <a:p>
            <a:endParaRPr lang="en-US" dirty="0"/>
          </a:p>
          <a:p>
            <a:pPr algn="l"/>
            <a:r>
              <a:rPr lang="en-US" dirty="0"/>
              <a:t>There is also Reinforcement Learning, which involves an intelligent agent that interacts with an environment, learning to make sequences of decisions (actions) while receiving feedback in the form of rewards or punishments. It is commonly used in tasks like game playing and robotics and, our primary focus, teaching AI to make the best decisions. For example, </a:t>
            </a:r>
            <a:r>
              <a:rPr lang="en-US" sz="1800" b="0" i="0" u="none" strike="noStrike" baseline="0" dirty="0">
                <a:latin typeface="NimbusRomNo9L-Regu"/>
              </a:rPr>
              <a:t>It has been successfully used in Atari and Mario with performance on par or better than human agents. [R7]</a:t>
            </a:r>
            <a:endParaRPr lang="en-US" dirty="0"/>
          </a:p>
          <a:p>
            <a:endParaRPr lang="en-US" dirty="0"/>
          </a:p>
          <a:p>
            <a:r>
              <a:rPr lang="en-US" dirty="0"/>
              <a:t> The agent's goal is to optimize a strategy that maximizes its cumulative reward over time.   Unlike the other categories, Reinforcement Learning operates without the need for prior knowledge. Instead, it relies on an action-reward system and continuously improves through a process of trial and error.</a:t>
            </a:r>
          </a:p>
          <a:p>
            <a:r>
              <a:rPr lang="en-US" dirty="0"/>
              <a:t> </a:t>
            </a:r>
          </a:p>
          <a:p>
            <a:r>
              <a:rPr lang="en-US" dirty="0"/>
              <a:t> There are various methodologies for guiding these agents in making optimal decisions and maximizing their rewards - Two of which are Q-Learning and Deep Q-learning </a:t>
            </a:r>
          </a:p>
          <a:p>
            <a:r>
              <a:rPr lang="en-US" dirty="0"/>
              <a:t> </a:t>
            </a:r>
          </a:p>
          <a:p>
            <a:r>
              <a:rPr lang="en-US" dirty="0"/>
              <a:t> Q-Learning employs something called a Q-table to learn and store the expected rewards for various actions in different states. This allows the agent to make informed decisions based on past interactions and helps guide the decision-making process. Deep Q-Learning is an </a:t>
            </a:r>
            <a:r>
              <a:rPr lang="en-US" dirty="0" err="1"/>
              <a:t>extenstion</a:t>
            </a:r>
            <a:r>
              <a:rPr lang="en-US" dirty="0"/>
              <a:t> of this except it replaced the traditional Q-tables with a neural network. We will cover both of these methods more in depth as we continue throughout this course. </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10146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8B5-0865-447C-9F02-25BEAA84E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046382-EA0C-EFD0-C712-D0853F244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67DDC-8A86-269B-B33A-47083956EF8B}"/>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5" name="Footer Placeholder 4">
            <a:extLst>
              <a:ext uri="{FF2B5EF4-FFF2-40B4-BE49-F238E27FC236}">
                <a16:creationId xmlns:a16="http://schemas.microsoft.com/office/drawing/2014/main" id="{0146DEB4-AAA0-DD8A-D7EA-1DCDFA34D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B4190-A630-F40C-4036-49B24AB3903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10420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9224-4AF2-EE00-94FE-983718D73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80E99-FF3A-562A-E91E-1CFA3EC31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4184B-E9B4-D492-B3C4-D0F4A147CFC5}"/>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5" name="Footer Placeholder 4">
            <a:extLst>
              <a:ext uri="{FF2B5EF4-FFF2-40B4-BE49-F238E27FC236}">
                <a16:creationId xmlns:a16="http://schemas.microsoft.com/office/drawing/2014/main" id="{86686744-4F49-DE09-8F50-E67617AEC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2D12F-1C63-76AF-3561-73D2ABC1A538}"/>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22865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6034C-6B0D-F4BE-FB84-910BA6B7C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94D85-8C6E-27AF-077A-C81AD07E3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7E5F-268D-E096-11DB-11DF1565D26A}"/>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5" name="Footer Placeholder 4">
            <a:extLst>
              <a:ext uri="{FF2B5EF4-FFF2-40B4-BE49-F238E27FC236}">
                <a16:creationId xmlns:a16="http://schemas.microsoft.com/office/drawing/2014/main" id="{FF9BE3B1-2ADE-0178-365E-DA77E987E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B2D8-5095-6BC7-F459-7F57B8F3C994}"/>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4492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6997-9C58-D9B4-B6DD-7C1D1A75B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E5BE4-9E58-138B-2586-59D96E327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F65D-8CD9-0263-EABD-34502F2B73F1}"/>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5" name="Footer Placeholder 4">
            <a:extLst>
              <a:ext uri="{FF2B5EF4-FFF2-40B4-BE49-F238E27FC236}">
                <a16:creationId xmlns:a16="http://schemas.microsoft.com/office/drawing/2014/main" id="{E0005D0D-A877-0B99-E05D-1A4E5CAA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E2A89-C28A-46A1-8F3F-30E5E8AD62FC}"/>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54345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090A-E354-D8FE-5640-5777C00E9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A111C-0263-1561-AF67-E46343C9A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C4509-7F21-E990-7CFC-18241F23A2DD}"/>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5" name="Footer Placeholder 4">
            <a:extLst>
              <a:ext uri="{FF2B5EF4-FFF2-40B4-BE49-F238E27FC236}">
                <a16:creationId xmlns:a16="http://schemas.microsoft.com/office/drawing/2014/main" id="{716310DC-1F60-1A1B-EA6C-D0B1B314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0BDA4-7672-42EA-B9D0-F405916900DB}"/>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3809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52B6-9450-F225-1F23-3EC529960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75C9-8D16-BED6-11D2-2E4599E2B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A148A-38E1-E585-E314-657D7A151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79CD3-7CBD-54B3-B884-B397DAA91B70}"/>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6" name="Footer Placeholder 5">
            <a:extLst>
              <a:ext uri="{FF2B5EF4-FFF2-40B4-BE49-F238E27FC236}">
                <a16:creationId xmlns:a16="http://schemas.microsoft.com/office/drawing/2014/main" id="{63C34F8B-9045-5623-4C0A-A58249FA7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0FA51-1AD1-7FBF-C1CF-3BB644839C65}"/>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73706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CC6F-E383-3349-C0E9-BFCDDD45C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DBF749-2DC6-064E-FE95-6F8C11B18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113CD-0CCA-D168-EA17-55481E5D8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030653-675D-AEDA-B1A5-4709772CD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2DBEA-5E9E-4A07-97A2-39C1C3D3D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2280-CF86-1FF3-1D8C-7FD255D929B8}"/>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8" name="Footer Placeholder 7">
            <a:extLst>
              <a:ext uri="{FF2B5EF4-FFF2-40B4-BE49-F238E27FC236}">
                <a16:creationId xmlns:a16="http://schemas.microsoft.com/office/drawing/2014/main" id="{D426CE0F-40C9-9EF0-165B-6A05293C4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BB2F7-713F-8FF6-4A34-E24EFEAE8C49}"/>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7795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BAE-B9C8-97F8-6B39-933A09F79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5752C-4A6C-F92E-9E48-0C8B11B31608}"/>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4" name="Footer Placeholder 3">
            <a:extLst>
              <a:ext uri="{FF2B5EF4-FFF2-40B4-BE49-F238E27FC236}">
                <a16:creationId xmlns:a16="http://schemas.microsoft.com/office/drawing/2014/main" id="{88166B2C-4ED6-2AB2-3754-93BE7AC092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CCD7E-3A90-BACF-B41B-4156A5680B22}"/>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1625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CF8C9-4263-007E-B4D3-B8669BF1386B}"/>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3" name="Footer Placeholder 2">
            <a:extLst>
              <a:ext uri="{FF2B5EF4-FFF2-40B4-BE49-F238E27FC236}">
                <a16:creationId xmlns:a16="http://schemas.microsoft.com/office/drawing/2014/main" id="{287178D8-7630-548D-A5C8-3C3D9C9E5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8EED3-FCCA-1197-EA7A-1EE5BDD39A7A}"/>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83283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F305-8A3C-6FC8-CF1B-40E7AF860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5FFA1A-4BD1-618E-79C6-ED01CFC74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1AB37-E7D6-A350-1154-DC45CF06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7B5D-28F6-9BD7-3472-9C4D424C08A7}"/>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6" name="Footer Placeholder 5">
            <a:extLst>
              <a:ext uri="{FF2B5EF4-FFF2-40B4-BE49-F238E27FC236}">
                <a16:creationId xmlns:a16="http://schemas.microsoft.com/office/drawing/2014/main" id="{D7AD3F98-1AC6-20C9-3C7D-0A322B647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3AB3E-B41C-03EE-DB17-0EBDBC2C83D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259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B25B-50DA-8FAD-8F5A-E855C2622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8F37B-9555-E501-84E6-01625FB02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B321D-7452-C075-F8A0-41AE05F90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E834B-B2D6-07CF-5735-40BD8A3D066D}"/>
              </a:ext>
            </a:extLst>
          </p:cNvPr>
          <p:cNvSpPr>
            <a:spLocks noGrp="1"/>
          </p:cNvSpPr>
          <p:nvPr>
            <p:ph type="dt" sz="half" idx="10"/>
          </p:nvPr>
        </p:nvSpPr>
        <p:spPr/>
        <p:txBody>
          <a:bodyPr/>
          <a:lstStyle/>
          <a:p>
            <a:fld id="{C6D140C1-BE5D-4B82-BB29-AF3DE1853537}" type="datetimeFigureOut">
              <a:rPr lang="en-US" smtClean="0"/>
              <a:t>10/31/2023</a:t>
            </a:fld>
            <a:endParaRPr lang="en-US"/>
          </a:p>
        </p:txBody>
      </p:sp>
      <p:sp>
        <p:nvSpPr>
          <p:cNvPr id="6" name="Footer Placeholder 5">
            <a:extLst>
              <a:ext uri="{FF2B5EF4-FFF2-40B4-BE49-F238E27FC236}">
                <a16:creationId xmlns:a16="http://schemas.microsoft.com/office/drawing/2014/main" id="{17A77441-AE43-8FA1-84EF-8BB6F5253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32274-171F-F17B-B906-1E3264444461}"/>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313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37B38-B27B-387F-E79E-C018425C1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8721F1-BBED-8DAD-7826-BF6AD8F66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31C4-334F-D717-CB4C-B1F955A7C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140C1-BE5D-4B82-BB29-AF3DE1853537}" type="datetimeFigureOut">
              <a:rPr lang="en-US" smtClean="0"/>
              <a:t>10/31/2023</a:t>
            </a:fld>
            <a:endParaRPr lang="en-US"/>
          </a:p>
        </p:txBody>
      </p:sp>
      <p:sp>
        <p:nvSpPr>
          <p:cNvPr id="5" name="Footer Placeholder 4">
            <a:extLst>
              <a:ext uri="{FF2B5EF4-FFF2-40B4-BE49-F238E27FC236}">
                <a16:creationId xmlns:a16="http://schemas.microsoft.com/office/drawing/2014/main" id="{4C9177AA-8613-5B3D-77C2-2C3854BF7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76613-A590-BAD6-FA55-4D86391A5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38251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plunk.com/en_us/blog/learn/penetration-testing.html?utm_campaign=google_amer_en_search_generic_dynamic_audienceonly_gpa&amp;utm_source=google&amp;utm_medium=cpc&amp;utm_content=dynamic_search&amp;utm_term=&amp;_bk=&amp;_bt=657063425256&amp;_bm=&amp;_bn=g&amp;_bg=149493693980&amp;device=c&amp;gclid=Cj0KCQjw06-oBhC6ARIsAGuzdw1iNrREuL_84d-VV0bnUTjYHCeli2GqMKHgkk0AVcMDsK6rGTFcbgAaAsKgEALw_wc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link.springer.com/article/10.1007/s12525-022-00598-0?utm_source=getftr&amp;utm_medium=getftr&amp;utm_campaign=getftr_pilo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p:txBody>
          <a:bodyPr>
            <a:normAutofit/>
          </a:bodyPr>
          <a:lstStyle/>
          <a:p>
            <a:r>
              <a:rPr lang="en-US" dirty="0"/>
              <a:t>Introduction to AI And ML in Penetration Testing</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p:txBody>
          <a:bodyPr/>
          <a:lstStyle/>
          <a:p>
            <a:r>
              <a:rPr lang="en-US" dirty="0"/>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a:bodyPr>
          <a:lstStyle/>
          <a:p>
            <a:r>
              <a:rPr lang="en-US" dirty="0"/>
              <a:t>Kaggle</a:t>
            </a:r>
          </a:p>
        </p:txBody>
      </p:sp>
    </p:spTree>
    <p:extLst>
      <p:ext uri="{BB962C8B-B14F-4D97-AF65-F5344CB8AC3E}">
        <p14:creationId xmlns:p14="http://schemas.microsoft.com/office/powerpoint/2010/main" val="19020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159F-7EA8-59FA-128C-BE9419F40050}"/>
              </a:ext>
            </a:extLst>
          </p:cNvPr>
          <p:cNvSpPr>
            <a:spLocks noGrp="1"/>
          </p:cNvSpPr>
          <p:nvPr>
            <p:ph type="title"/>
          </p:nvPr>
        </p:nvSpPr>
        <p:spPr/>
        <p:txBody>
          <a:bodyPr/>
          <a:lstStyle/>
          <a:p>
            <a:r>
              <a:rPr lang="en-US" dirty="0"/>
              <a:t>Artificial Intelligence (AI)</a:t>
            </a:r>
          </a:p>
        </p:txBody>
      </p:sp>
      <p:sp>
        <p:nvSpPr>
          <p:cNvPr id="3" name="Content Placeholder 2">
            <a:extLst>
              <a:ext uri="{FF2B5EF4-FFF2-40B4-BE49-F238E27FC236}">
                <a16:creationId xmlns:a16="http://schemas.microsoft.com/office/drawing/2014/main" id="{A0761FD7-EE93-A31A-35F9-4C80F7E22D15}"/>
              </a:ext>
            </a:extLst>
          </p:cNvPr>
          <p:cNvSpPr>
            <a:spLocks noGrp="1"/>
          </p:cNvSpPr>
          <p:nvPr>
            <p:ph idx="1"/>
          </p:nvPr>
        </p:nvSpPr>
        <p:spPr/>
        <p:txBody>
          <a:bodyPr>
            <a:normAutofit/>
          </a:bodyPr>
          <a:lstStyle/>
          <a:p>
            <a:r>
              <a:rPr lang="en-US" dirty="0"/>
              <a:t>The creation of machines to mimic intelligent human behavior</a:t>
            </a:r>
          </a:p>
          <a:p>
            <a:r>
              <a:rPr lang="en-US" dirty="0"/>
              <a:t>Weak (Narrow) AI</a:t>
            </a:r>
          </a:p>
          <a:p>
            <a:pPr lvl="1"/>
            <a:r>
              <a:rPr lang="en-US" dirty="0"/>
              <a:t>Single Task</a:t>
            </a:r>
          </a:p>
          <a:p>
            <a:pPr lvl="1"/>
            <a:r>
              <a:rPr lang="en-US" dirty="0"/>
              <a:t>Siri, Alexa, Image Recognition, LLM</a:t>
            </a:r>
          </a:p>
          <a:p>
            <a:r>
              <a:rPr lang="en-US" dirty="0"/>
              <a:t>Strong (General) AI</a:t>
            </a:r>
          </a:p>
          <a:p>
            <a:pPr lvl="1"/>
            <a:r>
              <a:rPr lang="en-US" dirty="0"/>
              <a:t>Meet or Surpass Human Intelligence</a:t>
            </a:r>
          </a:p>
          <a:p>
            <a:pPr lvl="1"/>
            <a:r>
              <a:rPr lang="en-US" dirty="0"/>
              <a:t>Theoretical</a:t>
            </a:r>
          </a:p>
        </p:txBody>
      </p:sp>
      <p:pic>
        <p:nvPicPr>
          <p:cNvPr id="7" name="Picture 6" descr="A diagram of a diagram&#10;&#10;Description automatically generated">
            <a:extLst>
              <a:ext uri="{FF2B5EF4-FFF2-40B4-BE49-F238E27FC236}">
                <a16:creationId xmlns:a16="http://schemas.microsoft.com/office/drawing/2014/main" id="{66E57C20-B476-DC0B-305A-676F21B61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165" y="3750886"/>
            <a:ext cx="4430803" cy="1940402"/>
          </a:xfrm>
          <a:prstGeom prst="rect">
            <a:avLst/>
          </a:prstGeom>
        </p:spPr>
      </p:pic>
    </p:spTree>
    <p:extLst>
      <p:ext uri="{BB962C8B-B14F-4D97-AF65-F5344CB8AC3E}">
        <p14:creationId xmlns:p14="http://schemas.microsoft.com/office/powerpoint/2010/main" val="152196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normAutofit fontScale="92500" lnSpcReduction="20000"/>
          </a:bodyPr>
          <a:lstStyle/>
          <a:p>
            <a:r>
              <a:rPr lang="en-US" dirty="0"/>
              <a:t>Constantly Evolving threats</a:t>
            </a:r>
          </a:p>
          <a:p>
            <a:r>
              <a:rPr lang="en-US" dirty="0"/>
              <a:t>Modern Network Complexity</a:t>
            </a:r>
          </a:p>
          <a:p>
            <a:pPr lvl="1"/>
            <a:r>
              <a:rPr lang="en-US" dirty="0"/>
              <a:t>IoT</a:t>
            </a:r>
          </a:p>
          <a:p>
            <a:pPr lvl="1"/>
            <a:r>
              <a:rPr lang="en-US" dirty="0"/>
              <a:t>The Cloud</a:t>
            </a:r>
          </a:p>
          <a:p>
            <a:pPr lvl="1"/>
            <a:r>
              <a:rPr lang="en-US" dirty="0" err="1"/>
              <a:t>BYoD</a:t>
            </a:r>
            <a:r>
              <a:rPr lang="en-US" dirty="0"/>
              <a:t>/ Remote Work</a:t>
            </a:r>
          </a:p>
          <a:p>
            <a:r>
              <a:rPr lang="en-US" dirty="0"/>
              <a:t>Critical Shortage of Cybersecurity Experts</a:t>
            </a:r>
          </a:p>
          <a:p>
            <a:pPr lvl="1"/>
            <a:r>
              <a:rPr lang="en-US" dirty="0"/>
              <a:t>Reduce Workload</a:t>
            </a:r>
          </a:p>
          <a:p>
            <a:pPr lvl="1"/>
            <a:r>
              <a:rPr lang="en-US" dirty="0"/>
              <a:t>Address Understaffed/trained</a:t>
            </a:r>
          </a:p>
          <a:p>
            <a:pPr lvl="1"/>
            <a:r>
              <a:rPr lang="en-US" dirty="0"/>
              <a:t>Minimize human Errors</a:t>
            </a:r>
          </a:p>
          <a:p>
            <a:r>
              <a:rPr lang="en-US" dirty="0"/>
              <a:t>Traditional PT Methods Fall short</a:t>
            </a:r>
          </a:p>
          <a:p>
            <a:pPr lvl="1"/>
            <a:r>
              <a:rPr lang="en-US" dirty="0"/>
              <a:t>Manual</a:t>
            </a:r>
          </a:p>
          <a:p>
            <a:pPr lvl="1"/>
            <a:r>
              <a:rPr lang="en-US" dirty="0"/>
              <a:t>Repetitive </a:t>
            </a:r>
          </a:p>
          <a:p>
            <a:endParaRPr lang="en-US" dirty="0"/>
          </a:p>
          <a:p>
            <a:pPr lvl="1"/>
            <a:endParaRPr lang="en-US" dirty="0"/>
          </a:p>
        </p:txBody>
      </p:sp>
      <p:graphicFrame>
        <p:nvGraphicFramePr>
          <p:cNvPr id="6" name="Chart 5">
            <a:extLst>
              <a:ext uri="{FF2B5EF4-FFF2-40B4-BE49-F238E27FC236}">
                <a16:creationId xmlns:a16="http://schemas.microsoft.com/office/drawing/2014/main" id="{5DBD783C-A37C-AFBE-C545-2B13D75F200B}"/>
              </a:ext>
            </a:extLst>
          </p:cNvPr>
          <p:cNvGraphicFramePr/>
          <p:nvPr>
            <p:extLst>
              <p:ext uri="{D42A27DB-BD31-4B8C-83A1-F6EECF244321}">
                <p14:modId xmlns:p14="http://schemas.microsoft.com/office/powerpoint/2010/main" val="1480511496"/>
              </p:ext>
            </p:extLst>
          </p:nvPr>
        </p:nvGraphicFramePr>
        <p:xfrm>
          <a:off x="6096000" y="1027906"/>
          <a:ext cx="4541078" cy="31862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757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P1 Gather Information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lstStyle/>
          <a:p>
            <a:r>
              <a:rPr lang="en-US" dirty="0"/>
              <a:t>Automate Data Collection</a:t>
            </a:r>
          </a:p>
          <a:p>
            <a:r>
              <a:rPr lang="en-US" dirty="0"/>
              <a:t>Target Profiling </a:t>
            </a:r>
          </a:p>
          <a:p>
            <a:r>
              <a:rPr lang="en-US" dirty="0"/>
              <a:t>Identifying Assets</a:t>
            </a:r>
          </a:p>
          <a:p>
            <a:r>
              <a:rPr lang="en-US" dirty="0"/>
              <a:t>Predicting Vulnerabilities</a:t>
            </a:r>
          </a:p>
          <a:p>
            <a:r>
              <a:rPr lang="en-US" dirty="0"/>
              <a:t>Examples</a:t>
            </a:r>
          </a:p>
          <a:p>
            <a:pPr lvl="1"/>
            <a:r>
              <a:rPr lang="en-US" dirty="0"/>
              <a:t>Natural Language Processing (NLP)</a:t>
            </a:r>
          </a:p>
          <a:p>
            <a:pPr lvl="1"/>
            <a:r>
              <a:rPr lang="en-US" dirty="0"/>
              <a:t>Reinforcement Learning (RL)</a:t>
            </a:r>
          </a:p>
          <a:p>
            <a:endParaRPr lang="en-US" dirty="0"/>
          </a:p>
          <a:p>
            <a:endParaRPr lang="en-US" dirty="0"/>
          </a:p>
        </p:txBody>
      </p:sp>
    </p:spTree>
    <p:extLst>
      <p:ext uri="{BB962C8B-B14F-4D97-AF65-F5344CB8AC3E}">
        <p14:creationId xmlns:p14="http://schemas.microsoft.com/office/powerpoint/2010/main" val="72264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P2 Scanning</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lstStyle/>
          <a:p>
            <a:r>
              <a:rPr lang="en-US" dirty="0"/>
              <a:t>continuous monitoring</a:t>
            </a:r>
          </a:p>
          <a:p>
            <a:r>
              <a:rPr lang="en-US" dirty="0"/>
              <a:t>Prioritization</a:t>
            </a:r>
          </a:p>
          <a:p>
            <a:r>
              <a:rPr lang="en-US" dirty="0" err="1"/>
              <a:t>GyoiThon</a:t>
            </a:r>
            <a:endParaRPr lang="en-US" dirty="0"/>
          </a:p>
          <a:p>
            <a:pPr lvl="1"/>
            <a:r>
              <a:rPr lang="en-US" dirty="0"/>
              <a:t>Collect data from target URLs</a:t>
            </a:r>
          </a:p>
          <a:p>
            <a:endParaRPr lang="en-US" dirty="0"/>
          </a:p>
        </p:txBody>
      </p:sp>
    </p:spTree>
    <p:extLst>
      <p:ext uri="{BB962C8B-B14F-4D97-AF65-F5344CB8AC3E}">
        <p14:creationId xmlns:p14="http://schemas.microsoft.com/office/powerpoint/2010/main" val="1591746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P3 Exploitation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normAutofit/>
          </a:bodyPr>
          <a:lstStyle/>
          <a:p>
            <a:r>
              <a:rPr lang="en-US" dirty="0"/>
              <a:t>Traditional Methods</a:t>
            </a:r>
          </a:p>
          <a:p>
            <a:pPr lvl="1"/>
            <a:r>
              <a:rPr lang="en-US" dirty="0"/>
              <a:t>Rigid</a:t>
            </a:r>
          </a:p>
          <a:p>
            <a:pPr lvl="1"/>
            <a:r>
              <a:rPr lang="en-US" dirty="0"/>
              <a:t>Exhaustive</a:t>
            </a:r>
          </a:p>
          <a:p>
            <a:pPr lvl="1"/>
            <a:r>
              <a:rPr lang="en-US" dirty="0"/>
              <a:t>Resource Intensive</a:t>
            </a:r>
          </a:p>
          <a:p>
            <a:r>
              <a:rPr lang="en-US" dirty="0"/>
              <a:t>Real-Time Adaptability</a:t>
            </a:r>
          </a:p>
          <a:p>
            <a:pPr lvl="1"/>
            <a:r>
              <a:rPr lang="en-US" dirty="0"/>
              <a:t>Reinforcement Learning</a:t>
            </a:r>
          </a:p>
          <a:p>
            <a:pPr lvl="1"/>
            <a:r>
              <a:rPr lang="en-US" dirty="0"/>
              <a:t>Experience Replay</a:t>
            </a:r>
          </a:p>
          <a:p>
            <a:r>
              <a:rPr lang="en-US" dirty="0"/>
              <a:t>Social Engineering </a:t>
            </a:r>
          </a:p>
          <a:p>
            <a:pPr lvl="1"/>
            <a:r>
              <a:rPr lang="en-US" dirty="0"/>
              <a:t>Phishing</a:t>
            </a:r>
          </a:p>
          <a:p>
            <a:pPr lvl="1"/>
            <a:r>
              <a:rPr lang="en-US" dirty="0"/>
              <a:t>Large Language Model (LLM)</a:t>
            </a:r>
          </a:p>
          <a:p>
            <a:pPr lvl="1"/>
            <a:endParaRPr lang="en-US" dirty="0"/>
          </a:p>
          <a:p>
            <a:endParaRPr lang="en-US" dirty="0"/>
          </a:p>
        </p:txBody>
      </p:sp>
    </p:spTree>
    <p:extLst>
      <p:ext uri="{BB962C8B-B14F-4D97-AF65-F5344CB8AC3E}">
        <p14:creationId xmlns:p14="http://schemas.microsoft.com/office/powerpoint/2010/main" val="11426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p:txBody>
          <a:bodyPr/>
          <a:lstStyle/>
          <a:p>
            <a:r>
              <a:rPr lang="en-US" dirty="0"/>
              <a:t>AI and ML in PT: P4 Post-Exploitation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p:txBody>
          <a:bodyPr>
            <a:normAutofit/>
          </a:bodyPr>
          <a:lstStyle/>
          <a:p>
            <a:r>
              <a:rPr lang="en-US" dirty="0"/>
              <a:t>counteract detection and mitigation</a:t>
            </a:r>
          </a:p>
          <a:p>
            <a:pPr lvl="1"/>
            <a:r>
              <a:rPr lang="en-US" dirty="0"/>
              <a:t>emulating normal network traffic patterns,</a:t>
            </a:r>
          </a:p>
          <a:p>
            <a:pPr lvl="1"/>
            <a:r>
              <a:rPr lang="en-US" dirty="0"/>
              <a:t>counteracts anomaly detection</a:t>
            </a:r>
          </a:p>
          <a:p>
            <a:pPr lvl="1"/>
            <a:r>
              <a:rPr lang="en-US" dirty="0"/>
              <a:t>erase log files to cover tracks</a:t>
            </a:r>
          </a:p>
          <a:p>
            <a:r>
              <a:rPr lang="en-US" dirty="0"/>
              <a:t>report generation</a:t>
            </a:r>
          </a:p>
        </p:txBody>
      </p:sp>
    </p:spTree>
    <p:extLst>
      <p:ext uri="{BB962C8B-B14F-4D97-AF65-F5344CB8AC3E}">
        <p14:creationId xmlns:p14="http://schemas.microsoft.com/office/powerpoint/2010/main" val="48082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p:txBody>
          <a:bodyPr/>
          <a:lstStyle/>
          <a:p>
            <a:pPr marL="0" indent="0">
              <a:buNone/>
            </a:pPr>
            <a:r>
              <a:rPr lang="en-US" dirty="0"/>
              <a:t>What are some key advantages of using AI in the information gathering phase, and how does it enhance the accuracy and efficiency of the process?</a:t>
            </a:r>
          </a:p>
        </p:txBody>
      </p:sp>
    </p:spTree>
    <p:extLst>
      <p:ext uri="{BB962C8B-B14F-4D97-AF65-F5344CB8AC3E}">
        <p14:creationId xmlns:p14="http://schemas.microsoft.com/office/powerpoint/2010/main" val="706331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p:txBody>
          <a:bodyPr/>
          <a:lstStyle/>
          <a:p>
            <a:pPr marL="514350" indent="-514350">
              <a:buFont typeface="+mj-lt"/>
              <a:buAutoNum type="arabicPeriod"/>
            </a:pPr>
            <a:r>
              <a:rPr lang="en-US" dirty="0"/>
              <a:t>Vulnerability Exploitation Using Reinforcement Learning</a:t>
            </a:r>
          </a:p>
          <a:p>
            <a:pPr marL="514350" indent="-514350">
              <a:buFont typeface="+mj-lt"/>
              <a:buAutoNum type="arabicPeriod"/>
            </a:pPr>
            <a:r>
              <a:rPr lang="en-US" dirty="0">
                <a:hlinkClick r:id="rId3"/>
              </a:rPr>
              <a:t>Splunk</a:t>
            </a:r>
            <a:endParaRPr lang="en-US" dirty="0"/>
          </a:p>
          <a:p>
            <a:pPr marL="514350" indent="-514350">
              <a:buFont typeface="+mj-lt"/>
              <a:buAutoNum type="arabicPeriod"/>
            </a:pPr>
            <a:r>
              <a:rPr lang="en-US" dirty="0">
                <a:hlinkClick r:id="rId4"/>
              </a:rPr>
              <a:t>Springer</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02175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2E10-94BE-2D44-7B32-1EED34BEC8B9}"/>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A9EFC9F3-6493-B3C9-A045-DD61B6736A82}"/>
              </a:ext>
            </a:extLst>
          </p:cNvPr>
          <p:cNvSpPr>
            <a:spLocks noGrp="1"/>
          </p:cNvSpPr>
          <p:nvPr>
            <p:ph idx="1"/>
          </p:nvPr>
        </p:nvSpPr>
        <p:spPr/>
        <p:txBody>
          <a:bodyPr/>
          <a:lstStyle/>
          <a:p>
            <a:r>
              <a:rPr lang="en-US" dirty="0"/>
              <a:t>Goals:</a:t>
            </a:r>
          </a:p>
          <a:p>
            <a:pPr lvl="1"/>
            <a:r>
              <a:rPr lang="en-US" dirty="0"/>
              <a:t>Understand the role of AI and ML in Penetration Testing (PT)</a:t>
            </a:r>
          </a:p>
          <a:p>
            <a:pPr lvl="1"/>
            <a:r>
              <a:rPr lang="en-US" dirty="0"/>
              <a:t>Gain practical skills with popular automated tools</a:t>
            </a:r>
          </a:p>
          <a:p>
            <a:pPr lvl="1"/>
            <a:r>
              <a:rPr lang="en-US" dirty="0"/>
              <a:t>Explore Ethical Considerations</a:t>
            </a:r>
          </a:p>
          <a:p>
            <a:pPr lvl="1"/>
            <a:r>
              <a:rPr lang="en-US" dirty="0"/>
              <a:t>Encourage critical thinking and creativity</a:t>
            </a:r>
          </a:p>
          <a:p>
            <a:pPr lvl="1"/>
            <a:endParaRPr lang="en-US" dirty="0"/>
          </a:p>
          <a:p>
            <a:pPr marL="0" indent="0">
              <a:buNone/>
            </a:pPr>
            <a:endParaRPr lang="en-US" dirty="0"/>
          </a:p>
        </p:txBody>
      </p:sp>
    </p:spTree>
    <p:extLst>
      <p:ext uri="{BB962C8B-B14F-4D97-AF65-F5344CB8AC3E}">
        <p14:creationId xmlns:p14="http://schemas.microsoft.com/office/powerpoint/2010/main" val="17412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2E10-94BE-2D44-7B32-1EED34BEC8B9}"/>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A9EFC9F3-6493-B3C9-A045-DD61B6736A82}"/>
              </a:ext>
            </a:extLst>
          </p:cNvPr>
          <p:cNvSpPr>
            <a:spLocks noGrp="1"/>
          </p:cNvSpPr>
          <p:nvPr>
            <p:ph idx="1"/>
          </p:nvPr>
        </p:nvSpPr>
        <p:spPr/>
        <p:txBody>
          <a:bodyPr/>
          <a:lstStyle/>
          <a:p>
            <a:r>
              <a:rPr lang="en-US" dirty="0"/>
              <a:t>General Outline</a:t>
            </a:r>
          </a:p>
          <a:p>
            <a:pPr lvl="1"/>
            <a:r>
              <a:rPr lang="en-US" dirty="0"/>
              <a:t>Module 1: Introduction to AI and ML in Penetration Testing</a:t>
            </a:r>
          </a:p>
          <a:p>
            <a:pPr lvl="1"/>
            <a:r>
              <a:rPr lang="en-US" dirty="0"/>
              <a:t>Module 2: Machine Learning for Vulnerability Assessment</a:t>
            </a:r>
          </a:p>
          <a:p>
            <a:pPr lvl="1"/>
            <a:r>
              <a:rPr lang="en-US" dirty="0"/>
              <a:t>Module 3: Post-Exploitation AI and ML Techniques</a:t>
            </a:r>
          </a:p>
          <a:p>
            <a:pPr lvl="1"/>
            <a:r>
              <a:rPr lang="en-US" dirty="0"/>
              <a:t>Module 4: Deep Learning and Advanced Techniques</a:t>
            </a:r>
          </a:p>
        </p:txBody>
      </p:sp>
    </p:spTree>
    <p:extLst>
      <p:ext uri="{BB962C8B-B14F-4D97-AF65-F5344CB8AC3E}">
        <p14:creationId xmlns:p14="http://schemas.microsoft.com/office/powerpoint/2010/main" val="189220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2E10-94BE-2D44-7B32-1EED34BEC8B9}"/>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A9EFC9F3-6493-B3C9-A045-DD61B6736A82}"/>
              </a:ext>
            </a:extLst>
          </p:cNvPr>
          <p:cNvSpPr>
            <a:spLocks noGrp="1"/>
          </p:cNvSpPr>
          <p:nvPr>
            <p:ph idx="1"/>
          </p:nvPr>
        </p:nvSpPr>
        <p:spPr/>
        <p:txBody>
          <a:bodyPr/>
          <a:lstStyle/>
          <a:p>
            <a:r>
              <a:rPr lang="en-US" dirty="0"/>
              <a:t>Assessment Strategies</a:t>
            </a:r>
          </a:p>
          <a:p>
            <a:pPr lvl="1"/>
            <a:r>
              <a:rPr lang="en-US" dirty="0"/>
              <a:t>Reflective Questions</a:t>
            </a:r>
          </a:p>
          <a:p>
            <a:pPr lvl="1"/>
            <a:r>
              <a:rPr lang="en-US" dirty="0"/>
              <a:t>CTF/Practical Exercises</a:t>
            </a:r>
          </a:p>
          <a:p>
            <a:pPr lvl="1"/>
            <a:r>
              <a:rPr lang="en-US" dirty="0"/>
              <a:t>Final Seminar Project</a:t>
            </a:r>
          </a:p>
        </p:txBody>
      </p:sp>
    </p:spTree>
    <p:extLst>
      <p:ext uri="{BB962C8B-B14F-4D97-AF65-F5344CB8AC3E}">
        <p14:creationId xmlns:p14="http://schemas.microsoft.com/office/powerpoint/2010/main" val="46665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Penetration Testing (PT)</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a:bodyPr>
          <a:lstStyle/>
          <a:p>
            <a:r>
              <a:rPr lang="en-US" dirty="0"/>
              <a:t>Aka </a:t>
            </a:r>
            <a:r>
              <a:rPr lang="en-US" dirty="0" err="1"/>
              <a:t>Pentesting</a:t>
            </a:r>
            <a:endParaRPr lang="en-US" dirty="0"/>
          </a:p>
          <a:p>
            <a:r>
              <a:rPr lang="en-US" dirty="0"/>
              <a:t>“A method of evaluating the security of computer systems or networks by simulating an attack by a malicious individual” [1] </a:t>
            </a:r>
          </a:p>
          <a:p>
            <a:r>
              <a:rPr lang="en-US" dirty="0"/>
              <a:t>Discover security weaknesses before malicious actors</a:t>
            </a:r>
          </a:p>
        </p:txBody>
      </p:sp>
    </p:spTree>
    <p:extLst>
      <p:ext uri="{BB962C8B-B14F-4D97-AF65-F5344CB8AC3E}">
        <p14:creationId xmlns:p14="http://schemas.microsoft.com/office/powerpoint/2010/main" val="422003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Penetration Testing (PT)</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fontScale="85000" lnSpcReduction="20000"/>
          </a:bodyPr>
          <a:lstStyle/>
          <a:p>
            <a:r>
              <a:rPr lang="en-US" dirty="0"/>
              <a:t>Splunk</a:t>
            </a:r>
          </a:p>
          <a:p>
            <a:pPr lvl="1"/>
            <a:r>
              <a:rPr lang="en-US" dirty="0"/>
              <a:t>Log management</a:t>
            </a:r>
          </a:p>
          <a:p>
            <a:pPr lvl="1"/>
            <a:r>
              <a:rPr lang="en-US" dirty="0"/>
              <a:t>historical analysis</a:t>
            </a:r>
          </a:p>
          <a:p>
            <a:pPr lvl="1"/>
            <a:r>
              <a:rPr lang="en-US" dirty="0"/>
              <a:t>reporting and documentation  features</a:t>
            </a:r>
          </a:p>
          <a:p>
            <a:pPr lvl="1"/>
            <a:r>
              <a:rPr lang="en-US" dirty="0"/>
              <a:t>So much more!</a:t>
            </a:r>
          </a:p>
          <a:p>
            <a:pPr lvl="1"/>
            <a:r>
              <a:rPr lang="en-US" dirty="0"/>
              <a:t>https://www.splunk.com/en_us/blog/learn/penetration-testing</a:t>
            </a:r>
          </a:p>
          <a:p>
            <a:r>
              <a:rPr lang="en-US" dirty="0"/>
              <a:t>Phases</a:t>
            </a:r>
          </a:p>
          <a:p>
            <a:pPr lvl="1"/>
            <a:r>
              <a:rPr lang="en-US" dirty="0"/>
              <a:t>Gather Information</a:t>
            </a:r>
          </a:p>
          <a:p>
            <a:pPr lvl="1"/>
            <a:r>
              <a:rPr lang="en-US" dirty="0"/>
              <a:t>Scanning</a:t>
            </a:r>
          </a:p>
          <a:p>
            <a:pPr lvl="1"/>
            <a:r>
              <a:rPr lang="en-US" dirty="0"/>
              <a:t>Exploitation</a:t>
            </a:r>
          </a:p>
          <a:p>
            <a:pPr lvl="1"/>
            <a:r>
              <a:rPr lang="en-US" dirty="0">
                <a:solidFill>
                  <a:schemeClr val="accent1"/>
                </a:solidFill>
              </a:rPr>
              <a:t>Maintaining Access</a:t>
            </a:r>
          </a:p>
          <a:p>
            <a:pPr lvl="1"/>
            <a:r>
              <a:rPr lang="en-US" dirty="0">
                <a:solidFill>
                  <a:schemeClr val="accent1"/>
                </a:solidFill>
              </a:rPr>
              <a:t>Covering Tracks</a:t>
            </a:r>
          </a:p>
          <a:p>
            <a:pPr lvl="1"/>
            <a:r>
              <a:rPr lang="en-US" dirty="0">
                <a:solidFill>
                  <a:schemeClr val="accent1"/>
                </a:solidFill>
              </a:rPr>
              <a:t>Reporting and Documentation</a:t>
            </a:r>
          </a:p>
          <a:p>
            <a:pPr lvl="1"/>
            <a:endParaRPr lang="en-US" dirty="0"/>
          </a:p>
          <a:p>
            <a:pPr lvl="1"/>
            <a:r>
              <a:rPr lang="en-US" dirty="0"/>
              <a:t>Splunk </a:t>
            </a:r>
            <a:r>
              <a:rPr lang="en-US" dirty="0" err="1"/>
              <a:t>url</a:t>
            </a:r>
            <a:endParaRPr lang="en-US" dirty="0"/>
          </a:p>
        </p:txBody>
      </p:sp>
    </p:spTree>
    <p:extLst>
      <p:ext uri="{BB962C8B-B14F-4D97-AF65-F5344CB8AC3E}">
        <p14:creationId xmlns:p14="http://schemas.microsoft.com/office/powerpoint/2010/main" val="298408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a:bodyPr>
          <a:lstStyle/>
          <a:p>
            <a:r>
              <a:rPr lang="en-US" dirty="0"/>
              <a:t>Develop algorithms that mimic ‘Human Cognition’ abilities to solve complex problems </a:t>
            </a:r>
            <a:r>
              <a:rPr lang="en-US" i="1" dirty="0"/>
              <a:t>without explicit programming</a:t>
            </a:r>
          </a:p>
          <a:p>
            <a:r>
              <a:rPr lang="en-US" dirty="0"/>
              <a:t>Pioneered by Arthur Samuel in 1959</a:t>
            </a:r>
          </a:p>
          <a:p>
            <a:r>
              <a:rPr lang="en-US" dirty="0"/>
              <a:t>Supervised Learning</a:t>
            </a:r>
          </a:p>
          <a:p>
            <a:pPr lvl="1"/>
            <a:r>
              <a:rPr lang="en-US" dirty="0"/>
              <a:t>Classification</a:t>
            </a:r>
          </a:p>
          <a:p>
            <a:pPr lvl="1"/>
            <a:r>
              <a:rPr lang="en-US" dirty="0"/>
              <a:t>Prediction</a:t>
            </a:r>
          </a:p>
          <a:p>
            <a:r>
              <a:rPr lang="en-US" dirty="0"/>
              <a:t>Unsupervised Learning</a:t>
            </a:r>
          </a:p>
          <a:p>
            <a:pPr lvl="1"/>
            <a:r>
              <a:rPr lang="en-US" dirty="0"/>
              <a:t>Pattern Recognition</a:t>
            </a:r>
          </a:p>
          <a:p>
            <a:pPr lvl="1"/>
            <a:r>
              <a:rPr lang="en-US" dirty="0"/>
              <a:t>Clustering</a:t>
            </a:r>
          </a:p>
          <a:p>
            <a:pPr marL="457200" lvl="1" indent="0">
              <a:buNone/>
            </a:pPr>
            <a:endParaRPr lang="en-US" dirty="0"/>
          </a:p>
        </p:txBody>
      </p:sp>
    </p:spTree>
    <p:extLst>
      <p:ext uri="{BB962C8B-B14F-4D97-AF65-F5344CB8AC3E}">
        <p14:creationId xmlns:p14="http://schemas.microsoft.com/office/powerpoint/2010/main" val="336032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a:bodyPr>
          <a:lstStyle/>
          <a:p>
            <a:r>
              <a:rPr lang="en-US" dirty="0"/>
              <a:t>Supervised Learning – predict new data from </a:t>
            </a:r>
            <a:r>
              <a:rPr lang="en-US" u="sng" dirty="0"/>
              <a:t>labeled data</a:t>
            </a:r>
          </a:p>
          <a:p>
            <a:pPr lvl="1"/>
            <a:r>
              <a:rPr lang="en-US" dirty="0"/>
              <a:t>Classification</a:t>
            </a:r>
          </a:p>
          <a:p>
            <a:pPr lvl="1"/>
            <a:r>
              <a:rPr lang="en-US" dirty="0"/>
              <a:t>Prediction</a:t>
            </a:r>
          </a:p>
          <a:p>
            <a:r>
              <a:rPr lang="en-US" dirty="0"/>
              <a:t>Unsupervised Learning - find patterns in </a:t>
            </a:r>
            <a:r>
              <a:rPr lang="en-US" u="sng" dirty="0"/>
              <a:t>unlabeled data </a:t>
            </a:r>
            <a:r>
              <a:rPr lang="en-US" dirty="0"/>
              <a:t>to predict new, unseen, or missing data</a:t>
            </a:r>
          </a:p>
          <a:p>
            <a:pPr lvl="1"/>
            <a:r>
              <a:rPr lang="en-US" dirty="0"/>
              <a:t>Pattern Recognition</a:t>
            </a:r>
          </a:p>
          <a:p>
            <a:pPr lvl="1"/>
            <a:r>
              <a:rPr lang="en-US" dirty="0"/>
              <a:t>Clustering</a:t>
            </a:r>
          </a:p>
          <a:p>
            <a:r>
              <a:rPr lang="en-US" dirty="0"/>
              <a:t>Reinforcement Learning – Autonomously learns through action and reward</a:t>
            </a:r>
          </a:p>
        </p:txBody>
      </p:sp>
    </p:spTree>
    <p:extLst>
      <p:ext uri="{BB962C8B-B14F-4D97-AF65-F5344CB8AC3E}">
        <p14:creationId xmlns:p14="http://schemas.microsoft.com/office/powerpoint/2010/main" val="50910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p:txBody>
          <a:bodyPr/>
          <a:lstStyle/>
          <a:p>
            <a:r>
              <a:rPr lang="en-US" dirty="0"/>
              <a:t>Machine Learning (ML)</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p:txBody>
          <a:bodyPr>
            <a:normAutofit lnSpcReduction="10000"/>
          </a:bodyPr>
          <a:lstStyle/>
          <a:p>
            <a:r>
              <a:rPr lang="en-US" dirty="0"/>
              <a:t>Supervised Learning – predict new data from </a:t>
            </a:r>
            <a:r>
              <a:rPr lang="en-US" u="sng" dirty="0"/>
              <a:t>labeled data</a:t>
            </a:r>
          </a:p>
          <a:p>
            <a:pPr lvl="1"/>
            <a:r>
              <a:rPr lang="en-US" dirty="0"/>
              <a:t>Classification</a:t>
            </a:r>
          </a:p>
          <a:p>
            <a:pPr lvl="1"/>
            <a:r>
              <a:rPr lang="en-US" dirty="0"/>
              <a:t>Prediction</a:t>
            </a:r>
          </a:p>
          <a:p>
            <a:r>
              <a:rPr lang="en-US" dirty="0"/>
              <a:t>Unsupervised Learning - find patterns in </a:t>
            </a:r>
            <a:r>
              <a:rPr lang="en-US" u="sng" dirty="0"/>
              <a:t>unlabeled data </a:t>
            </a:r>
            <a:r>
              <a:rPr lang="en-US" dirty="0"/>
              <a:t>to predict new, unseen, or missing data</a:t>
            </a:r>
          </a:p>
          <a:p>
            <a:pPr lvl="1"/>
            <a:r>
              <a:rPr lang="en-US" dirty="0"/>
              <a:t>Pattern Recognition</a:t>
            </a:r>
          </a:p>
          <a:p>
            <a:pPr lvl="1"/>
            <a:r>
              <a:rPr lang="en-US" dirty="0"/>
              <a:t>Clustering</a:t>
            </a:r>
          </a:p>
          <a:p>
            <a:r>
              <a:rPr lang="en-US" dirty="0"/>
              <a:t>Reinforcement Learning – Autonomously learns through </a:t>
            </a:r>
            <a:r>
              <a:rPr lang="en-US" u="sng" dirty="0"/>
              <a:t>action and reward</a:t>
            </a:r>
          </a:p>
          <a:p>
            <a:pPr lvl="1"/>
            <a:r>
              <a:rPr lang="en-US" dirty="0"/>
              <a:t>Q-Learning</a:t>
            </a:r>
          </a:p>
          <a:p>
            <a:pPr lvl="1"/>
            <a:r>
              <a:rPr lang="en-US" dirty="0"/>
              <a:t>Deep Q-Learning</a:t>
            </a:r>
          </a:p>
        </p:txBody>
      </p:sp>
    </p:spTree>
    <p:extLst>
      <p:ext uri="{BB962C8B-B14F-4D97-AF65-F5344CB8AC3E}">
        <p14:creationId xmlns:p14="http://schemas.microsoft.com/office/powerpoint/2010/main" val="1699319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6235</Words>
  <Application>Microsoft Office PowerPoint</Application>
  <PresentationFormat>Widescreen</PresentationFormat>
  <Paragraphs>392</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Merriweather</vt:lpstr>
      <vt:lpstr>NimbusRomNo9L-Regu</vt:lpstr>
      <vt:lpstr>Oswald</vt:lpstr>
      <vt:lpstr>Söhne</vt:lpstr>
      <vt:lpstr>splunk_data_sans</vt:lpstr>
      <vt:lpstr>STIX-Regular</vt:lpstr>
      <vt:lpstr>Times New Roman</vt:lpstr>
      <vt:lpstr>Office Theme</vt:lpstr>
      <vt:lpstr>Introduction to AI And ML in Penetration Testing</vt:lpstr>
      <vt:lpstr>Course Overview</vt:lpstr>
      <vt:lpstr>Course Overview</vt:lpstr>
      <vt:lpstr>Course Overview</vt:lpstr>
      <vt:lpstr>Penetration Testing (PT)</vt:lpstr>
      <vt:lpstr>Penetration Testing (PT)</vt:lpstr>
      <vt:lpstr>Machine Learning (ML)</vt:lpstr>
      <vt:lpstr>Machine Learning (ML)</vt:lpstr>
      <vt:lpstr>Machine Learning (ML)</vt:lpstr>
      <vt:lpstr>Machine Learning (ML)</vt:lpstr>
      <vt:lpstr>Artificial Intelligence (AI)</vt:lpstr>
      <vt:lpstr>AI and ML in PT</vt:lpstr>
      <vt:lpstr>AI and ML in PT: P1 Gather Information</vt:lpstr>
      <vt:lpstr>AI and ML in PT: P2 Scanning</vt:lpstr>
      <vt:lpstr>AI and ML in PT: P3 Exploitation</vt:lpstr>
      <vt:lpstr>AI and ML in PT: P4 Post-Exploitation</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14</cp:revision>
  <dcterms:created xsi:type="dcterms:W3CDTF">2023-10-25T02:14:50Z</dcterms:created>
  <dcterms:modified xsi:type="dcterms:W3CDTF">2023-10-31T22:35:03Z</dcterms:modified>
</cp:coreProperties>
</file>