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9" r:id="rId3"/>
    <p:sldId id="277" r:id="rId4"/>
    <p:sldId id="278" r:id="rId5"/>
    <p:sldId id="282" r:id="rId6"/>
    <p:sldId id="283" r:id="rId7"/>
    <p:sldId id="284" r:id="rId8"/>
    <p:sldId id="275"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3447" autoAdjust="0"/>
  </p:normalViewPr>
  <p:slideViewPr>
    <p:cSldViewPr snapToGrid="0" showGuides="1">
      <p:cViewPr varScale="1">
        <p:scale>
          <a:sx n="48" d="100"/>
          <a:sy n="48" d="100"/>
        </p:scale>
        <p:origin x="1992"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9804D-A8D5-49D4-9184-A2855715784B}"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1FF5D-4A28-493A-B864-3BB919B6F05A}" type="slidenum">
              <a:rPr lang="en-US" smtClean="0"/>
              <a:t>‹#›</a:t>
            </a:fld>
            <a:endParaRPr lang="en-US"/>
          </a:p>
        </p:txBody>
      </p:sp>
    </p:spTree>
    <p:extLst>
      <p:ext uri="{BB962C8B-B14F-4D97-AF65-F5344CB8AC3E}">
        <p14:creationId xmlns:p14="http://schemas.microsoft.com/office/powerpoint/2010/main" val="199180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Welcome back to the short seminar course on 'Harnessing Artificial Intelligence for Penetration Testing.'</a:t>
            </a:r>
          </a:p>
          <a:p>
            <a:pPr algn="l"/>
            <a:r>
              <a:rPr lang="en-US" b="0" i="0" dirty="0">
                <a:solidFill>
                  <a:srgbClr val="D1D5DB"/>
                </a:solidFill>
                <a:effectLst/>
                <a:latin typeface="Söhne"/>
              </a:rPr>
              <a:t>Today, we're delving into a fundamental aspect of penetration testing: Information Gathering.</a:t>
            </a:r>
          </a:p>
          <a:p>
            <a:pPr algn="l"/>
            <a:endParaRPr lang="en-US" b="0" i="0" dirty="0">
              <a:solidFill>
                <a:srgbClr val="D1D5DB"/>
              </a:solidFill>
              <a:effectLst/>
              <a:latin typeface="Söhne"/>
            </a:endParaRPr>
          </a:p>
          <a:p>
            <a:pPr algn="l"/>
            <a:r>
              <a:rPr lang="en-US" b="0" i="0" dirty="0">
                <a:solidFill>
                  <a:srgbClr val="D1D5DB"/>
                </a:solidFill>
                <a:effectLst/>
                <a:latin typeface="Söhne"/>
              </a:rPr>
              <a:t>You might wonder, "Why is reconnaissance so crucial?" or "What significance could AI have in this phase of the process?" </a:t>
            </a:r>
          </a:p>
          <a:p>
            <a:pPr algn="l"/>
            <a:r>
              <a:rPr lang="en-US" b="0" i="0" dirty="0">
                <a:solidFill>
                  <a:srgbClr val="D1D5DB"/>
                </a:solidFill>
                <a:effectLst/>
                <a:latin typeface="Söhne"/>
              </a:rPr>
              <a:t>Well, Information Gathering is the foundation for all other steps conducted during testing. In the field of </a:t>
            </a:r>
            <a:r>
              <a:rPr lang="en-US" b="0" i="0" dirty="0" err="1">
                <a:solidFill>
                  <a:srgbClr val="D1D5DB"/>
                </a:solidFill>
                <a:effectLst/>
                <a:latin typeface="Söhne"/>
              </a:rPr>
              <a:t>pentesting</a:t>
            </a:r>
            <a:r>
              <a:rPr lang="en-US" b="0" i="0" dirty="0">
                <a:solidFill>
                  <a:srgbClr val="D1D5DB"/>
                </a:solidFill>
                <a:effectLst/>
                <a:latin typeface="Söhne"/>
              </a:rPr>
              <a:t>, there are many instances and anecdotes where this phase alone has been so effective that it enabled the tester to successfully compromise their target</a:t>
            </a:r>
          </a:p>
          <a:p>
            <a:pPr algn="l"/>
            <a:endParaRPr lang="en-US" b="0" i="0" dirty="0">
              <a:solidFill>
                <a:srgbClr val="D1D5DB"/>
              </a:solidFill>
              <a:effectLst/>
              <a:latin typeface="Söhne"/>
            </a:endParaRPr>
          </a:p>
          <a:p>
            <a:pPr algn="l"/>
            <a:r>
              <a:rPr lang="en-US" b="0" i="0" dirty="0">
                <a:solidFill>
                  <a:srgbClr val="D1D5DB"/>
                </a:solidFill>
                <a:effectLst/>
                <a:latin typeface="Söhne"/>
              </a:rPr>
              <a:t>Therefore, its easy to see that The more thoroughly you prepare for a task, the more likely you are to succeed.</a:t>
            </a:r>
          </a:p>
          <a:p>
            <a:pPr algn="l"/>
            <a:endParaRPr lang="en-US" b="0" i="0" dirty="0">
              <a:solidFill>
                <a:srgbClr val="D1D5DB"/>
              </a:solidFill>
              <a:effectLst/>
              <a:latin typeface="Söhne"/>
            </a:endParaRPr>
          </a:p>
          <a:p>
            <a:pPr algn="l"/>
            <a:r>
              <a:rPr lang="en-US" b="0" i="0" dirty="0">
                <a:solidFill>
                  <a:srgbClr val="D1D5DB"/>
                </a:solidFill>
                <a:effectLst/>
                <a:latin typeface="Söhne"/>
              </a:rPr>
              <a:t>As for the significance of incorporating AI into this phase, its potential lies in its ability to enhance the efficiency and accuracy of data collection. Since this phase revolves around collecting data, AI-driven tools can rapidly analyze vast amounts of information compared to the manual alternatives.</a:t>
            </a:r>
          </a:p>
          <a:p>
            <a:pPr algn="l"/>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1</a:t>
            </a:fld>
            <a:endParaRPr lang="en-US"/>
          </a:p>
        </p:txBody>
      </p:sp>
    </p:spTree>
    <p:extLst>
      <p:ext uri="{BB962C8B-B14F-4D97-AF65-F5344CB8AC3E}">
        <p14:creationId xmlns:p14="http://schemas.microsoft.com/office/powerpoint/2010/main" val="108467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As you may recall from the last video, </a:t>
            </a:r>
            <a:r>
              <a:rPr lang="en-US" dirty="0" err="1"/>
              <a:t>PenTesting</a:t>
            </a:r>
            <a:r>
              <a:rPr lang="en-US" dirty="0"/>
              <a:t> is a method used to assess the security of computer systems, networks, applications, databases, and more. This is done by simulate genuine attacks methods in order to uncover detect weaknesses within a system.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discussed that this testing process follows the basic premise of </a:t>
            </a:r>
            <a:r>
              <a:rPr lang="en-US" sz="1200" kern="0" dirty="0">
                <a:effectLst/>
                <a:latin typeface="Times New Roman" panose="02020603050405020304" pitchFamily="18" charset="0"/>
                <a:ea typeface="SimSun" panose="02010600030101010101" pitchFamily="2" charset="-122"/>
              </a:rPr>
              <a:t>prepare, then implement, and then analyze [1] which it does through </a:t>
            </a:r>
            <a:r>
              <a:rPr lang="en-US" sz="1200" kern="0" dirty="0" err="1">
                <a:effectLst/>
                <a:latin typeface="Times New Roman" panose="02020603050405020304" pitchFamily="18" charset="0"/>
                <a:ea typeface="SimSun" panose="02010600030101010101" pitchFamily="2" charset="-122"/>
              </a:rPr>
              <a:t>through</a:t>
            </a:r>
            <a:r>
              <a:rPr lang="en-US" sz="1200" kern="0" dirty="0">
                <a:effectLst/>
                <a:latin typeface="Times New Roman" panose="02020603050405020304" pitchFamily="18" charset="0"/>
                <a:ea typeface="SimSun" panose="02010600030101010101" pitchFamily="2" charset="-122"/>
              </a:rPr>
              <a:t> a series of 6 phases.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effectLst/>
                <a:latin typeface="Times New Roman" panose="02020603050405020304" pitchFamily="18" charset="0"/>
                <a:ea typeface="SimSun" panose="02010600030101010101" pitchFamily="2" charset="-122"/>
              </a:rPr>
              <a:t>This lecture is focusing on one of the most important steps in this entire p</a:t>
            </a:r>
            <a:r>
              <a:rPr lang="en-US" b="0" i="0" dirty="0">
                <a:solidFill>
                  <a:srgbClr val="D1D5DB"/>
                </a:solidFill>
                <a:effectLst/>
                <a:latin typeface="Söhne"/>
              </a:rPr>
              <a:t>rocess- Gathering Information.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Imagine you work in sales, and one day, a massive lead lands on your desk. It's from a completely new company, and you've never heard of them before. In fact, you don't know a single thing about this organization. You aren’t going to just walk in and wing. That would be absolute chaos.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Instead, you are going to start by gathering as much information as possible about this potential client. You’ll research their industry, competitors, market position, and all that other fun stuff in order to build a comprehensive profile of this company.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This profile is critical as it shapes your entire approach – enabling you to specifically craft your pitch to resonate with their unique needs and challenges.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Well, this is the exact same for Penetration Testing (PT) – gathering information is the foundation of a successful strategy. It's about understanding the digital landscape, identifying vulnerabilities, pinpointing potential entry points for exploitation, and so much more. during this phase, it is crucial to pay attention to every piece of information, no matter how trivial it might appear. Even seemingly insignificant details could be important and contribute to the success of the test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This phase can be either active or passive, depending on whether you would like that target to be aware of your investigation. Active reconnaissance involves probing and interacting with the target directly, potentially leaving traces of your IP address or activities in logs. It's like reaching out to your potential client actively and making your presence known.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On the other hand, passive reconnaissance is more discreet and Since we are not interacting directly with the target, they have no way of knowing or tracking our activity. It's like quietly gathering data without directly contacting the client.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Both approaches are important and should be selected based on the specific context and goals. However, it is recognized that typically, that the most successful testing processes include both active and passive reconnaissance.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[5] S. Watts , </a:t>
            </a:r>
            <a:r>
              <a:rPr lang="en-US" sz="1800" i="1" dirty="0">
                <a:effectLst/>
                <a:latin typeface="Times New Roman" panose="02020603050405020304" pitchFamily="18" charset="0"/>
                <a:ea typeface="SimSun" panose="02010600030101010101" pitchFamily="2" charset="-122"/>
              </a:rPr>
              <a:t>Penetration Testing: Practical Introduction &amp; Tutorials, </a:t>
            </a:r>
            <a:r>
              <a:rPr lang="en-US" sz="1800" dirty="0">
                <a:effectLst/>
                <a:latin typeface="Times New Roman" panose="02020603050405020304" pitchFamily="18" charset="0"/>
                <a:ea typeface="SimSun" panose="02010600030101010101" pitchFamily="2" charset="-122"/>
              </a:rPr>
              <a:t>2022. </a:t>
            </a:r>
          </a:p>
          <a:p>
            <a:r>
              <a:rPr lang="en-US" dirty="0"/>
              <a:t>[Basis Book]</a:t>
            </a:r>
          </a:p>
        </p:txBody>
      </p:sp>
      <p:sp>
        <p:nvSpPr>
          <p:cNvPr id="4" name="Slide Number Placeholder 3"/>
          <p:cNvSpPr>
            <a:spLocks noGrp="1"/>
          </p:cNvSpPr>
          <p:nvPr>
            <p:ph type="sldNum" sz="quarter" idx="5"/>
          </p:nvPr>
        </p:nvSpPr>
        <p:spPr/>
        <p:txBody>
          <a:bodyPr/>
          <a:lstStyle/>
          <a:p>
            <a:fld id="{3F31FF5D-4A28-493A-B864-3BB919B6F05A}" type="slidenum">
              <a:rPr lang="en-US" smtClean="0"/>
              <a:t>2</a:t>
            </a:fld>
            <a:endParaRPr lang="en-US"/>
          </a:p>
        </p:txBody>
      </p:sp>
    </p:spTree>
    <p:extLst>
      <p:ext uri="{BB962C8B-B14F-4D97-AF65-F5344CB8AC3E}">
        <p14:creationId xmlns:p14="http://schemas.microsoft.com/office/powerpoint/2010/main" val="3770743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this phase encompasses so much ground, there are a lot of methods and tools that exist for gathering information</a:t>
            </a:r>
          </a:p>
          <a:p>
            <a:endParaRPr lang="en-US" dirty="0"/>
          </a:p>
          <a:p>
            <a:endParaRPr lang="en-US" dirty="0"/>
          </a:p>
          <a:p>
            <a:r>
              <a:rPr lang="en-US" dirty="0"/>
              <a:t>The first tool Open Source Intelligence (OSINT), involves collecting publicly available information from various sources like websites, social media, and public records.</a:t>
            </a:r>
          </a:p>
          <a:p>
            <a:r>
              <a:rPr lang="en-US" dirty="0"/>
              <a:t>This can be an extremely powerful option since most people have a lot more information than they realize floating around the web. If you want to be un-pleasantly surprised sometime, conduct some recon on yourself and see how much information you can find out.</a:t>
            </a:r>
          </a:p>
          <a:p>
            <a:endParaRPr lang="en-US" dirty="0"/>
          </a:p>
          <a:p>
            <a:r>
              <a:rPr lang="en-US" dirty="0"/>
              <a:t>However, OSINT has its limitations. The information collected may be outdated or incomplete, requiring significant time and effort to filter and verify. It's also limited to publicly accessible data, so it may not uncover hidden or obscure information that could be crucial for the  assessment.</a:t>
            </a:r>
          </a:p>
          <a:p>
            <a:endParaRPr lang="en-US" dirty="0"/>
          </a:p>
          <a:p>
            <a:r>
              <a:rPr lang="en-US" dirty="0"/>
              <a:t>Another method is the WHOIS Lookup, which helps us identify domain ownership information, including registrant details. This method can provide us with valuable insights into domain ownership. This can be valuable data because it allows us to understand who is responsible for the domain and its associated digital assets. Typically WHOIS Lookup even contains contact details for the registrant including associated phone numbers, email addresses, and postal addresses.</a:t>
            </a:r>
          </a:p>
          <a:p>
            <a:r>
              <a:rPr lang="en-US" dirty="0"/>
              <a:t>While this is another vital too, it also has its limitations. Privacy features in domain registration can obscure ownership details, making it more challenging to determine the real owner. Also WHOIS lookup is primarily focused on domain registration and has limited effectiveness for assessing an organization's security </a:t>
            </a:r>
            <a:r>
              <a:rPr lang="en-US" dirty="0" err="1"/>
              <a:t>posture.This</a:t>
            </a:r>
            <a:r>
              <a:rPr lang="en-US" dirty="0"/>
              <a:t> means that while it provides valuable insights into domain ownership, it offers only a narrow view of an organization's overall cybersecurity landscape. </a:t>
            </a:r>
          </a:p>
          <a:p>
            <a:endParaRPr lang="en-US" dirty="0"/>
          </a:p>
          <a:p>
            <a:r>
              <a:rPr lang="en-US" dirty="0"/>
              <a:t>Penetration Testing aims to provide a comprehensive assessment of an organization's vulnerabilities, security controls, and potential entry points for exploitation. So while it provides a great starting place for information,  the narrow scope of WHOIS does not continue the </a:t>
            </a:r>
            <a:r>
              <a:rPr lang="en-US" dirty="0" err="1"/>
              <a:t>reasearch</a:t>
            </a:r>
            <a:r>
              <a:rPr lang="en-US" dirty="0"/>
              <a:t> automatically, meaning the pentester much manually continue these efforts.</a:t>
            </a:r>
          </a:p>
          <a:p>
            <a:endParaRPr lang="en-US" dirty="0"/>
          </a:p>
          <a:p>
            <a:endParaRPr lang="en-US" dirty="0"/>
          </a:p>
          <a:p>
            <a:r>
              <a:rPr lang="en-US" dirty="0"/>
              <a:t>Penetration Testing aims to provide a comprehensive assessment of an organization's vulnerabilities, security controls, and potential entry points for exploitation. So While WHOIS Lookup offers a great starting point for gathering domain ownership information, it's important to note that its narrow scope doesn't automatically continue the research process. As a result, the </a:t>
            </a:r>
            <a:r>
              <a:rPr lang="en-US" dirty="0" err="1"/>
              <a:t>PenTesters</a:t>
            </a:r>
            <a:r>
              <a:rPr lang="en-US" dirty="0"/>
              <a:t> must manually continue these efforts to ensure a thorough test.</a:t>
            </a:r>
          </a:p>
          <a:p>
            <a:endParaRPr lang="en-US" dirty="0"/>
          </a:p>
          <a:p>
            <a:r>
              <a:rPr lang="en-US" dirty="0"/>
              <a:t>No discussion of reconnaissance would be complete without including social engineering as it is often argued as one of the most simple and effective means for gathering information about a target. Unfortunately, humans tend to be the weakest link of network security network. It is such a dangerous and effective method that there is an </a:t>
            </a:r>
            <a:r>
              <a:rPr lang="en-US" dirty="0" err="1"/>
              <a:t>enitre</a:t>
            </a:r>
            <a:r>
              <a:rPr lang="en-US" dirty="0"/>
              <a:t> subclass of social engineering techniques, including baiting, </a:t>
            </a:r>
            <a:r>
              <a:rPr lang="en-US" dirty="0" err="1"/>
              <a:t>imperstonating</a:t>
            </a:r>
            <a:r>
              <a:rPr lang="en-US" dirty="0"/>
              <a:t>, phishing, spear phishing, whaling, ransomware, honey traps... </a:t>
            </a:r>
            <a:r>
              <a:rPr lang="en-US" dirty="0" err="1"/>
              <a:t>i</a:t>
            </a:r>
            <a:r>
              <a:rPr lang="en-US" dirty="0"/>
              <a:t> could go on. Essentially, Social engineering involves manipulating individuals to divulge sensitive information. Obviously, its popularity proves it is a very successful technique, however it also has some limitations...first, it's human-dependent. so Its success relies on exploiting human psychology and behavior, which makes it less predictable and consistent. Second, there are ethical concerns and potential legal consequences. Deception and manipulation of individuals for information can cross ethical boundaries and may lead to legal issues. and Third, there's vulnerability to awareness. Awareness and education about these techniques can reduce their effectiveness. So Organizations that prioritize security training for employees are less susceptible to social engineering attacks.</a:t>
            </a:r>
          </a:p>
          <a:p>
            <a:endParaRPr lang="en-US" dirty="0"/>
          </a:p>
          <a:p>
            <a:endParaRPr lang="en-US" dirty="0"/>
          </a:p>
          <a:p>
            <a:r>
              <a:rPr lang="en-US" dirty="0"/>
              <a:t>As we can see, these traditional Gathering Information methods are undoubtedly valuable and serve as a great starting point. However, they come with their own set of limitations and challenges that we need to be aware of. </a:t>
            </a:r>
          </a:p>
          <a:p>
            <a:r>
              <a:rPr lang="en-US" dirty="0"/>
              <a:t>So, As technology continues to evolve, Pentesters need to adapt and combine these traditional methods with advanced tools and techniques for a more thorough assessment. Remember, traditional methods offer a glimpse into an organization's vulnerabilities, but they are just the beginning of a broader information gathering strategy </a:t>
            </a:r>
          </a:p>
          <a:p>
            <a:endParaRPr lang="en-US" dirty="0"/>
          </a:p>
          <a:p>
            <a:endParaRPr lang="en-US" dirty="0"/>
          </a:p>
          <a:p>
            <a:r>
              <a:rPr lang="en-US" dirty="0"/>
              <a:t>---</a:t>
            </a:r>
          </a:p>
          <a:p>
            <a:r>
              <a:rPr lang="en-US" dirty="0"/>
              <a:t>[ml]</a:t>
            </a:r>
          </a:p>
          <a:p>
            <a:r>
              <a:rPr lang="en-US" dirty="0"/>
              <a:t>Mastering ML for PT https://learning.oreilly.com/library/view/mastering-machine-learning/9781788997409/</a:t>
            </a:r>
          </a:p>
        </p:txBody>
      </p:sp>
      <p:sp>
        <p:nvSpPr>
          <p:cNvPr id="4" name="Slide Number Placeholder 3"/>
          <p:cNvSpPr>
            <a:spLocks noGrp="1"/>
          </p:cNvSpPr>
          <p:nvPr>
            <p:ph type="sldNum" sz="quarter" idx="5"/>
          </p:nvPr>
        </p:nvSpPr>
        <p:spPr/>
        <p:txBody>
          <a:bodyPr/>
          <a:lstStyle/>
          <a:p>
            <a:fld id="{3F31FF5D-4A28-493A-B864-3BB919B6F05A}" type="slidenum">
              <a:rPr lang="en-US" smtClean="0"/>
              <a:t>3</a:t>
            </a:fld>
            <a:endParaRPr lang="en-US"/>
          </a:p>
        </p:txBody>
      </p:sp>
    </p:spTree>
    <p:extLst>
      <p:ext uri="{BB962C8B-B14F-4D97-AF65-F5344CB8AC3E}">
        <p14:creationId xmlns:p14="http://schemas.microsoft.com/office/powerpoint/2010/main" val="1395468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AI is revolutionizing how we collect, analyze, and interpret data.</a:t>
            </a:r>
          </a:p>
          <a:p>
            <a:endParaRPr lang="en-US" dirty="0"/>
          </a:p>
          <a:p>
            <a:r>
              <a:rPr lang="en-US" dirty="0"/>
              <a:t>For this phase, It is essentially *automating data collection*. </a:t>
            </a:r>
          </a:p>
          <a:p>
            <a:endParaRPr lang="en-US" dirty="0"/>
          </a:p>
          <a:p>
            <a:r>
              <a:rPr lang="en-US" dirty="0"/>
              <a:t>With AI-powered bots and web scraping tools, pentesters can efficiently gather large amounts of data from various sources at a speed and scale that vastly </a:t>
            </a:r>
            <a:r>
              <a:rPr lang="en-US" dirty="0" err="1"/>
              <a:t>suprases</a:t>
            </a:r>
            <a:r>
              <a:rPr lang="en-US" dirty="0"/>
              <a:t> what humans can achieve.</a:t>
            </a:r>
          </a:p>
          <a:p>
            <a:endParaRPr lang="en-US" dirty="0"/>
          </a:p>
          <a:p>
            <a:r>
              <a:rPr lang="en-US" dirty="0"/>
              <a:t>and These AI-driven tools act as tireless digital assistants, scouring the web, mining valuable information, and organizing it for later analysis. Comparing this to manual data collection methods, where humans would need to spend extensive time sifting through websites and records, automated tools can conduct Open Source Intelligence across websites, social media platforms, and public records to fetch the latest data without rest. They can even monitor changes and updates, across multiple locations, in real-time to deliver the most up-to-date information.</a:t>
            </a:r>
          </a:p>
          <a:p>
            <a:endParaRPr lang="en-US" dirty="0"/>
          </a:p>
          <a:p>
            <a:r>
              <a:rPr lang="en-US" dirty="0"/>
              <a:t>So What might take hours, days, or even weeks for human analysts to compile, AI accomplishes in a fraction of the time. It also reduces the chance of human errors, oversights, and fatigue, which can result in incomplete or inaccurate data. AI, on the other hand, works tirelessly and without fatigue, consistently delivering accurate and comprehensive data. This not only saves time but also significantly improves the reliability and coverage of information gathering efforts.</a:t>
            </a:r>
          </a:p>
          <a:p>
            <a:endParaRPr lang="en-US" dirty="0"/>
          </a:p>
          <a:p>
            <a:endParaRPr lang="en-US" dirty="0"/>
          </a:p>
          <a:p>
            <a:r>
              <a:rPr lang="en-US" dirty="0"/>
              <a:t>and When it comes to data analysis and interpretation, AI algorithms can process both structured and unstructured data to extracting meaningful insights. This means it doesn't matter if you hand AI a neatly organized dataset or a jumble of information written in various languages and formats, it's capable of making sense of it. Humans might struggle a bit if they were handed a disorganized heap of unstructured data, languages they don't understand, and complex technical jargon.</a:t>
            </a:r>
          </a:p>
          <a:p>
            <a:r>
              <a:rPr lang="en-US" dirty="0"/>
              <a:t>But, AI doesn't get flustered. It won't complain about a messy dataset or struggle to understand a foreign language. These abilities are what sets it apart in this phase.</a:t>
            </a:r>
          </a:p>
          <a:p>
            <a:endParaRPr lang="en-US" dirty="0"/>
          </a:p>
          <a:p>
            <a:r>
              <a:rPr lang="en-US" dirty="0"/>
              <a:t>And not only can it input and process these vast, unorganized volumes of text, but it can even " analyze, understand, and derive meaning from natural language" using Natural Language Processing (NLP). This includes things like context, sentiment, and intent.</a:t>
            </a:r>
          </a:p>
          <a:p>
            <a:endParaRPr lang="en-US" dirty="0"/>
          </a:p>
          <a:p>
            <a:endParaRPr lang="en-US" dirty="0"/>
          </a:p>
          <a:p>
            <a:r>
              <a:rPr lang="en-US" dirty="0"/>
              <a:t>And not only can AI input and analyze vast volumes of text, but NLP enables it to comprehend the nuances of language, including context, sentiment, and intent. This ability to understand the intricacies of human language opens up a world of possibilities for information gathering and analysis.</a:t>
            </a:r>
          </a:p>
          <a:p>
            <a:endParaRPr lang="en-US" dirty="0"/>
          </a:p>
          <a:p>
            <a:r>
              <a:rPr lang="en-US" dirty="0"/>
              <a:t>For example, imagine a data analyst wants to gather information from social media to see what people are posting about the most. The traditional approach might involve extracting and counting words, identifying terms that appear frequently. However, the use of NLP can enable the use of context clues to separately categorize words that are spelled the same but have different meanings. </a:t>
            </a:r>
          </a:p>
          <a:p>
            <a:endParaRPr lang="en-US" dirty="0"/>
          </a:p>
          <a:p>
            <a:r>
              <a:rPr lang="en-US" dirty="0"/>
              <a:t>For instance, consider the word 'bat.' In one context, it might refer to the flying mammal, but in another, it could mean a piece of sports equipment.  This contextual understanding allows the AI to differentiate and categorize these words to provide a clear picture of what people are discussing. </a:t>
            </a:r>
          </a:p>
          <a:p>
            <a:endParaRPr lang="en-US" dirty="0"/>
          </a:p>
          <a:p>
            <a:r>
              <a:rPr lang="en-US" dirty="0"/>
              <a:t>This  not reveals not only *what* people are talking about but also the sentiment behind their discussions. Are they praising or criticizing? Are they discussing future plans or past incidents? The AI can grasp these nuances in language to reveal trends, public sentiment, and emerging discussions about the organization.</a:t>
            </a:r>
          </a:p>
          <a:p>
            <a:endParaRPr lang="en-US" dirty="0"/>
          </a:p>
          <a:p>
            <a:r>
              <a:rPr lang="en-US" dirty="0"/>
              <a:t>This ability to collect, process, analyze, and interpret data at a scale and speed beyond human capabilities completely revolutionizes the information gathering phase in penetration testing. In the context of penetration testing, this translates to enhanced predictive analytics, enabling AI to use historical data and patterns to predict trends and potential vulnerabilities. It can correlate data points between different sources to create detailed profiles of potential targets.</a:t>
            </a:r>
          </a:p>
          <a:p>
            <a:endParaRPr lang="en-US" dirty="0"/>
          </a:p>
          <a:p>
            <a:r>
              <a:rPr lang="en-US" dirty="0"/>
              <a:t>As we can see,  As technology continues to evolve, AI's importance in this phase will continue to grow, offering new possibilities for enhanced cybersecurity assessments.</a:t>
            </a:r>
          </a:p>
        </p:txBody>
      </p:sp>
      <p:sp>
        <p:nvSpPr>
          <p:cNvPr id="4" name="Slide Number Placeholder 3"/>
          <p:cNvSpPr>
            <a:spLocks noGrp="1"/>
          </p:cNvSpPr>
          <p:nvPr>
            <p:ph type="sldNum" sz="quarter" idx="5"/>
          </p:nvPr>
        </p:nvSpPr>
        <p:spPr/>
        <p:txBody>
          <a:bodyPr/>
          <a:lstStyle/>
          <a:p>
            <a:fld id="{3F31FF5D-4A28-493A-B864-3BB919B6F05A}" type="slidenum">
              <a:rPr lang="en-US" smtClean="0"/>
              <a:t>4</a:t>
            </a:fld>
            <a:endParaRPr lang="en-US"/>
          </a:p>
        </p:txBody>
      </p:sp>
    </p:spTree>
    <p:extLst>
      <p:ext uri="{BB962C8B-B14F-4D97-AF65-F5344CB8AC3E}">
        <p14:creationId xmlns:p14="http://schemas.microsoft.com/office/powerpoint/2010/main" val="990501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have learned, AI-driven tools can rapidly collect and process data from various sources, saving time and increasing efficiency during this phase. we've already explored how NLP, can be a game-changer when it comes to interpreting extracted data. But lets now  shift our focus to some other modern AI-driven tools that play a pivotal role in the information gathering phase.</a:t>
            </a:r>
          </a:p>
          <a:p>
            <a:endParaRPr lang="en-US" dirty="0"/>
          </a:p>
          <a:p>
            <a:endParaRPr lang="en-US" dirty="0"/>
          </a:p>
          <a:p>
            <a:r>
              <a:rPr lang="en-US" dirty="0"/>
              <a:t>The First is Shodan. Shodan is often referred to as the "search engine for the Internet of Things." This specialized search engine has the ability to uncover a trove of information about almost any internet-connected device. This includes webcams, surveillance </a:t>
            </a:r>
            <a:r>
              <a:rPr lang="en-US" dirty="0" err="1"/>
              <a:t>cemeras</a:t>
            </a:r>
            <a:r>
              <a:rPr lang="en-US" dirty="0"/>
              <a:t>, smart home devices, routers,  industrial control systems (ICS), and so much </a:t>
            </a:r>
            <a:r>
              <a:rPr lang="en-US" dirty="0" err="1"/>
              <a:t>more.o</a:t>
            </a:r>
            <a:endParaRPr lang="en-US" dirty="0"/>
          </a:p>
          <a:p>
            <a:endParaRPr lang="en-US" dirty="0"/>
          </a:p>
          <a:p>
            <a:r>
              <a:rPr lang="en-US" dirty="0"/>
              <a:t>Its functionality is similar to that of a search engine, but instead of indexing websites, it uses advanced automated data analysis and indexing techniques to analyze devices connected to the internet. Essentially, It continually scans the internet, reaching out to various IP addresses and network services and protocols. Then, When it connects to a device, it collects a short text messages, known as a banners, which are provided by some network services upon connection. On the left is an example of a typical HTTP banners and If you have ever analyzed packets with Wireshark you have probably seen one of these before. The right banner is from an industrial control system, which as you can see contains completely different information. So while these banners do often contain valuable information about the device, such as </a:t>
            </a:r>
            <a:r>
              <a:rPr lang="en-US" dirty="0" err="1"/>
              <a:t>seriel</a:t>
            </a:r>
            <a:r>
              <a:rPr lang="en-US" dirty="0"/>
              <a:t> number or firmware as is the case on the right, the content of the banner varies greatly depending on the type of service .</a:t>
            </a:r>
          </a:p>
          <a:p>
            <a:r>
              <a:rPr lang="en-US" dirty="0"/>
              <a:t>[CGTS]</a:t>
            </a:r>
          </a:p>
          <a:p>
            <a:endParaRPr lang="en-US" dirty="0"/>
          </a:p>
          <a:p>
            <a:r>
              <a:rPr lang="en-US" dirty="0"/>
              <a:t>This information is then indexed and stored in Shodan's extensive database which serves as a massive repository of information from devices, services, and locations across the globe - through which users can perform highly specific searches using a  series of special keywords and filters. For example, users can search for devices running a specific software, devices within a particular geographic location, or devices with certain open ports. </a:t>
            </a:r>
          </a:p>
          <a:p>
            <a:endParaRPr lang="en-US" dirty="0"/>
          </a:p>
          <a:p>
            <a:r>
              <a:rPr lang="en-US" dirty="0"/>
              <a:t>As you can see, Shodan's automated data indexing, complex pattern matching, and extensive database make it a powerful tool for the information gathering phase of PT. </a:t>
            </a:r>
          </a:p>
          <a:p>
            <a:endParaRPr lang="en-US" dirty="0"/>
          </a:p>
          <a:p>
            <a:endParaRPr lang="en-US" dirty="0"/>
          </a:p>
          <a:p>
            <a:endParaRPr lang="en-US" dirty="0"/>
          </a:p>
          <a:p>
            <a:endParaRPr lang="en-US" dirty="0"/>
          </a:p>
          <a:p>
            <a:r>
              <a:rPr lang="en-US" dirty="0"/>
              <a:t>Ph = https://ucilnica.fri.uni-lj.si/pluginfile.php/160496/mod_resource/content/1/Matherly%2C%20J.%20(2016).%20The%20Complete%20Guide%20to%20Shodan.pdf</a:t>
            </a:r>
          </a:p>
        </p:txBody>
      </p:sp>
      <p:sp>
        <p:nvSpPr>
          <p:cNvPr id="4" name="Slide Number Placeholder 3"/>
          <p:cNvSpPr>
            <a:spLocks noGrp="1"/>
          </p:cNvSpPr>
          <p:nvPr>
            <p:ph type="sldNum" sz="quarter" idx="5"/>
          </p:nvPr>
        </p:nvSpPr>
        <p:spPr/>
        <p:txBody>
          <a:bodyPr/>
          <a:lstStyle/>
          <a:p>
            <a:fld id="{3F31FF5D-4A28-493A-B864-3BB919B6F05A}" type="slidenum">
              <a:rPr lang="en-US" smtClean="0"/>
              <a:t>5</a:t>
            </a:fld>
            <a:endParaRPr lang="en-US"/>
          </a:p>
        </p:txBody>
      </p:sp>
    </p:spTree>
    <p:extLst>
      <p:ext uri="{BB962C8B-B14F-4D97-AF65-F5344CB8AC3E}">
        <p14:creationId xmlns:p14="http://schemas.microsoft.com/office/powerpoint/2010/main" val="3139849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Nmap with AI plugins. </a:t>
            </a:r>
          </a:p>
          <a:p>
            <a:r>
              <a:rPr lang="en-US" dirty="0"/>
              <a:t>Nmap, in its own right, is a powerful open-source tool for network discovery and security auditing. and while it is technically a 'scanner', there is no real consensus whether it belongs specifically into phase 1 or 2 of </a:t>
            </a:r>
            <a:r>
              <a:rPr lang="en-US" dirty="0" err="1"/>
              <a:t>pentesting</a:t>
            </a:r>
            <a:r>
              <a:rPr lang="en-US" dirty="0"/>
              <a:t>.  its often used in the Information Gathering phase to identify and catalog information about the target network - things like discovering active hosts, open ports, and services running on those ports. but it also contains more in-depth scans, such as vulnerability scans, version detection, and operating system fingerprinting. These scans aim to identify vulnerabilities in the discovered services and systems and will be discussed further when we cover phase 2. So </a:t>
            </a:r>
            <a:r>
              <a:rPr lang="en-US" dirty="0" err="1"/>
              <a:t>dont</a:t>
            </a:r>
            <a:r>
              <a:rPr lang="en-US" dirty="0"/>
              <a:t> be surprised if some tools appear multiple times throughout this process as a </a:t>
            </a:r>
            <a:r>
              <a:rPr lang="en-US" dirty="0" err="1"/>
              <a:t>lof</a:t>
            </a:r>
            <a:r>
              <a:rPr lang="en-US" dirty="0"/>
              <a:t> of them have multi functionality.</a:t>
            </a:r>
          </a:p>
          <a:p>
            <a:endParaRPr lang="en-US" dirty="0"/>
          </a:p>
          <a:p>
            <a:r>
              <a:rPr lang="en-US" dirty="0"/>
              <a:t>So </a:t>
            </a:r>
            <a:r>
              <a:rPr lang="en-US" dirty="0" err="1"/>
              <a:t>nmap</a:t>
            </a:r>
            <a:r>
              <a:rPr lang="en-US" dirty="0"/>
              <a:t>, which is already a powerful network scanning tool, can be supercharged with the integration of AI plugins. One of these is Nmap Scripting Engine (NSE) which allows you to automate various network-related tasks.  With NSE, you can create custom scripts that perform specific tasks or checks at any point throughout scanning process. for example Imagine you're conducting a penetration test on a target network, and you want to identify potential vulnerabilities related to a specific service. Instead of manually scanning each host individually, which can be time-consuming, you can use NSE to identify hosts with that specific service and checking for known vulnerabilities. NSE can then automate this process, scan the entire network, and flagging hosts that meet your criteria. </a:t>
            </a:r>
          </a:p>
          <a:p>
            <a:endParaRPr lang="en-US" dirty="0"/>
          </a:p>
          <a:p>
            <a:r>
              <a:rPr lang="en-US" dirty="0"/>
              <a:t>However, this example merely scratches the surface of NSE's functionality as there are some very creative and advanced NSE scripts out there. from intelligently scanning network profiles to recognizing patterns and anomalies in network traffic and device behavior.</a:t>
            </a:r>
          </a:p>
          <a:p>
            <a:endParaRPr lang="en-US" dirty="0"/>
          </a:p>
          <a:p>
            <a:r>
              <a:rPr lang="en-US" dirty="0"/>
              <a:t>If </a:t>
            </a:r>
            <a:r>
              <a:rPr lang="en-US" dirty="0" err="1"/>
              <a:t>youre</a:t>
            </a:r>
            <a:r>
              <a:rPr lang="en-US" dirty="0"/>
              <a:t> interested in taking a look at some of the most useful scripts, </a:t>
            </a:r>
            <a:r>
              <a:rPr lang="en-US" dirty="0" err="1"/>
              <a:t>Securitum</a:t>
            </a:r>
            <a:r>
              <a:rPr lang="en-US" dirty="0"/>
              <a:t> has a top 12 list here. Also, I included an extensive collection of planned NSE scripts and other innovative ideas on the </a:t>
            </a:r>
            <a:r>
              <a:rPr lang="en-US" dirty="0" err="1"/>
              <a:t>SecWiki</a:t>
            </a:r>
            <a:r>
              <a:rPr lang="en-US" dirty="0"/>
              <a:t> platform.</a:t>
            </a:r>
          </a:p>
          <a:p>
            <a:endParaRPr lang="en-US" dirty="0"/>
          </a:p>
          <a:p>
            <a:endParaRPr lang="en-US" dirty="0"/>
          </a:p>
          <a:p>
            <a:r>
              <a:rPr lang="en-US" dirty="0"/>
              <a:t>so As we've seen, Nmap presents remarkable potential in the world of </a:t>
            </a:r>
            <a:r>
              <a:rPr lang="en-US" dirty="0" err="1"/>
              <a:t>pentesting</a:t>
            </a:r>
            <a:r>
              <a:rPr lang="en-US" dirty="0"/>
              <a:t>, especially when enhanced with AI capabilities. Its integration with NSE allows for automation and customization, thus streamlining the scanning process and ensuring that no potential vulnerabilities remain hidden. </a:t>
            </a:r>
          </a:p>
          <a:p>
            <a:endParaRPr lang="en-US" dirty="0"/>
          </a:p>
          <a:p>
            <a:endParaRPr lang="en-US" dirty="0"/>
          </a:p>
          <a:p>
            <a:r>
              <a:rPr lang="en-US" dirty="0"/>
              <a:t>LLM and Nmap ? https://wazuh.com/blog/nmap-and-chatgpt-security-auditing/</a:t>
            </a:r>
          </a:p>
        </p:txBody>
      </p:sp>
      <p:sp>
        <p:nvSpPr>
          <p:cNvPr id="4" name="Slide Number Placeholder 3"/>
          <p:cNvSpPr>
            <a:spLocks noGrp="1"/>
          </p:cNvSpPr>
          <p:nvPr>
            <p:ph type="sldNum" sz="quarter" idx="5"/>
          </p:nvPr>
        </p:nvSpPr>
        <p:spPr/>
        <p:txBody>
          <a:bodyPr/>
          <a:lstStyle/>
          <a:p>
            <a:fld id="{3F31FF5D-4A28-493A-B864-3BB919B6F05A}" type="slidenum">
              <a:rPr lang="en-US" smtClean="0"/>
              <a:t>6</a:t>
            </a:fld>
            <a:endParaRPr lang="en-US"/>
          </a:p>
        </p:txBody>
      </p:sp>
    </p:spTree>
    <p:extLst>
      <p:ext uri="{BB962C8B-B14F-4D97-AF65-F5344CB8AC3E}">
        <p14:creationId xmlns:p14="http://schemas.microsoft.com/office/powerpoint/2010/main" val="3601193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t>
            </a:r>
            <a:r>
              <a:rPr lang="en-US" dirty="0" err="1"/>
              <a:t>youre</a:t>
            </a:r>
            <a:r>
              <a:rPr lang="en-US" dirty="0"/>
              <a:t> interested in learning more about tools in this recon phase, </a:t>
            </a:r>
            <a:r>
              <a:rPr lang="en-US" b="0" i="0" dirty="0">
                <a:solidFill>
                  <a:srgbClr val="D1D5DB"/>
                </a:solidFill>
                <a:effectLst/>
                <a:latin typeface="Söhne"/>
              </a:rPr>
              <a:t>I highly recommend exploring the content from 'The Art of Hacking Library' course on O'Reilly.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 valuable insights into Shodan's functions and demonstrates its power as a search engine for IoT devices and walks you through its API capabilities. It also shows how Shodan can be harnessed to find a wide range of systems, including webcams, routers, servers, and IoT devices.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video also explores other tools like </a:t>
            </a:r>
            <a:r>
              <a:rPr lang="en-US" dirty="0" err="1"/>
              <a:t>Maltego</a:t>
            </a:r>
            <a:r>
              <a:rPr lang="en-US" dirty="0"/>
              <a:t>, which provides insights into relationships and links between different entities, and Recon-NG, a framework for conducting reconnaissance in both passive and active modes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OveraIl</a:t>
            </a:r>
            <a:r>
              <a:rPr lang="en-US" dirty="0"/>
              <a:t> </a:t>
            </a:r>
            <a:r>
              <a:rPr lang="en-US" dirty="0" err="1"/>
              <a:t>I</a:t>
            </a:r>
            <a:r>
              <a:rPr lang="en-US" b="0" i="0" dirty="0" err="1">
                <a:solidFill>
                  <a:srgbClr val="D1D5DB"/>
                </a:solidFill>
                <a:effectLst/>
                <a:latin typeface="Söhne"/>
              </a:rPr>
              <a:t>definitely</a:t>
            </a:r>
            <a:r>
              <a:rPr lang="en-US" b="0" i="0" dirty="0">
                <a:solidFill>
                  <a:srgbClr val="D1D5DB"/>
                </a:solidFill>
                <a:effectLst/>
                <a:latin typeface="Söhne"/>
              </a:rPr>
              <a:t> recommend exploring both the video and entire course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Well that’s all I have for today, Thank you!</a:t>
            </a:r>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7</a:t>
            </a:fld>
            <a:endParaRPr lang="en-US"/>
          </a:p>
        </p:txBody>
      </p:sp>
    </p:spTree>
    <p:extLst>
      <p:ext uri="{BB962C8B-B14F-4D97-AF65-F5344CB8AC3E}">
        <p14:creationId xmlns:p14="http://schemas.microsoft.com/office/powerpoint/2010/main" val="3005115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we dive into the next phase of PT, I am going to release a brief demonstration where I will showcase some of the concepts we discussed today. I will provide a practical hands-on experience that will help you better understand how these tools function in a real-world scenario.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then, I encourage you to explore the listed research question: ‘What are some creative challenges that real-world applications of these tools could help solve?’ </a:t>
            </a:r>
            <a:r>
              <a:rPr lang="en-US" b="0" i="0" dirty="0">
                <a:solidFill>
                  <a:srgbClr val="D1D5DB"/>
                </a:solidFill>
                <a:effectLst/>
                <a:latin typeface="Söhne"/>
              </a:rPr>
              <a:t>This will give you a chance to explore some innovative and unique problems. and By considering the creative challenges, you'll gain a deeper appreciation for their versatility and potential impact on cybersecurity.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In the next course, we will take a closer look at </a:t>
            </a:r>
            <a:r>
              <a:rPr lang="en-US" sz="1200" dirty="0">
                <a:effectLst/>
                <a:latin typeface="Times New Roman" panose="02020603050405020304" pitchFamily="18" charset="0"/>
                <a:ea typeface="Times New Roman" panose="02020603050405020304" pitchFamily="18" charset="0"/>
              </a:rPr>
              <a:t>using Machine Learning (ML) during the second </a:t>
            </a:r>
            <a:r>
              <a:rPr lang="en-US" sz="1200" dirty="0" err="1">
                <a:effectLst/>
                <a:latin typeface="Times New Roman" panose="02020603050405020304" pitchFamily="18" charset="0"/>
                <a:ea typeface="Times New Roman" panose="02020603050405020304" pitchFamily="18" charset="0"/>
              </a:rPr>
              <a:t>Pentesting</a:t>
            </a:r>
            <a:r>
              <a:rPr lang="en-US" sz="1200" dirty="0">
                <a:effectLst/>
                <a:latin typeface="Times New Roman" panose="02020603050405020304" pitchFamily="18" charset="0"/>
                <a:ea typeface="Times New Roman" panose="02020603050405020304" pitchFamily="18" charset="0"/>
              </a:rPr>
              <a:t> phase, scanning. We will delve into how ML algorithms can enhance the scanning process, streamline vulnerability detection, and offer other intelligent insights. </a:t>
            </a:r>
          </a:p>
        </p:txBody>
      </p:sp>
      <p:sp>
        <p:nvSpPr>
          <p:cNvPr id="4" name="Slide Number Placeholder 3"/>
          <p:cNvSpPr>
            <a:spLocks noGrp="1"/>
          </p:cNvSpPr>
          <p:nvPr>
            <p:ph type="sldNum" sz="quarter" idx="5"/>
          </p:nvPr>
        </p:nvSpPr>
        <p:spPr/>
        <p:txBody>
          <a:bodyPr/>
          <a:lstStyle/>
          <a:p>
            <a:fld id="{3F31FF5D-4A28-493A-B864-3BB919B6F05A}" type="slidenum">
              <a:rPr lang="en-US" smtClean="0"/>
              <a:t>8</a:t>
            </a:fld>
            <a:endParaRPr lang="en-US"/>
          </a:p>
        </p:txBody>
      </p:sp>
    </p:spTree>
    <p:extLst>
      <p:ext uri="{BB962C8B-B14F-4D97-AF65-F5344CB8AC3E}">
        <p14:creationId xmlns:p14="http://schemas.microsoft.com/office/powerpoint/2010/main" val="1447456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https://cybersecurityventures.com/cybersecurity-almanac-2023/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0" i="0" dirty="0">
                <a:solidFill>
                  <a:srgbClr val="0A0A0A"/>
                </a:solidFill>
                <a:effectLst/>
                <a:latin typeface="Oswald" panose="020F0502020204030204" pitchFamily="2" charset="0"/>
              </a:rPr>
              <a:t>100 Facts, Figures, Predictions, And Statistics</a:t>
            </a: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9</a:t>
            </a:fld>
            <a:endParaRPr lang="en-US"/>
          </a:p>
        </p:txBody>
      </p:sp>
    </p:spTree>
    <p:extLst>
      <p:ext uri="{BB962C8B-B14F-4D97-AF65-F5344CB8AC3E}">
        <p14:creationId xmlns:p14="http://schemas.microsoft.com/office/powerpoint/2010/main" val="2621508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D8B5-0865-447C-9F02-25BEAA84E0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046382-EA0C-EFD0-C712-D0853F2448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367DDC-8A86-269B-B33A-47083956EF8B}"/>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5" name="Footer Placeholder 4">
            <a:extLst>
              <a:ext uri="{FF2B5EF4-FFF2-40B4-BE49-F238E27FC236}">
                <a16:creationId xmlns:a16="http://schemas.microsoft.com/office/drawing/2014/main" id="{0146DEB4-AAA0-DD8A-D7EA-1DCDFA34D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B4190-A630-F40C-4036-49B24AB39037}"/>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10420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9224-4AF2-EE00-94FE-983718D73D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D80E99-FF3A-562A-E91E-1CFA3EC314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4184B-E9B4-D492-B3C4-D0F4A147CFC5}"/>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5" name="Footer Placeholder 4">
            <a:extLst>
              <a:ext uri="{FF2B5EF4-FFF2-40B4-BE49-F238E27FC236}">
                <a16:creationId xmlns:a16="http://schemas.microsoft.com/office/drawing/2014/main" id="{86686744-4F49-DE09-8F50-E67617AEC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2D12F-1C63-76AF-3561-73D2ABC1A538}"/>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22865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46034C-6B0D-F4BE-FB84-910BA6B7C8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594D85-8C6E-27AF-077A-C81AD07E35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17E5F-268D-E096-11DB-11DF1565D26A}"/>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5" name="Footer Placeholder 4">
            <a:extLst>
              <a:ext uri="{FF2B5EF4-FFF2-40B4-BE49-F238E27FC236}">
                <a16:creationId xmlns:a16="http://schemas.microsoft.com/office/drawing/2014/main" id="{FF9BE3B1-2ADE-0178-365E-DA77E987E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4B2D8-5095-6BC7-F459-7F57B8F3C994}"/>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64492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46997-9C58-D9B4-B6DD-7C1D1A75BF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E5BE4-9E58-138B-2586-59D96E327E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9F65D-8CD9-0263-EABD-34502F2B73F1}"/>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5" name="Footer Placeholder 4">
            <a:extLst>
              <a:ext uri="{FF2B5EF4-FFF2-40B4-BE49-F238E27FC236}">
                <a16:creationId xmlns:a16="http://schemas.microsoft.com/office/drawing/2014/main" id="{E0005D0D-A877-0B99-E05D-1A4E5CAA8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E2A89-C28A-46A1-8F3F-30E5E8AD62FC}"/>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54345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090A-E354-D8FE-5640-5777C00E9B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3A111C-0263-1561-AF67-E46343C9AC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DC4509-7F21-E990-7CFC-18241F23A2DD}"/>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5" name="Footer Placeholder 4">
            <a:extLst>
              <a:ext uri="{FF2B5EF4-FFF2-40B4-BE49-F238E27FC236}">
                <a16:creationId xmlns:a16="http://schemas.microsoft.com/office/drawing/2014/main" id="{716310DC-1F60-1A1B-EA6C-D0B1B3145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0BDA4-7672-42EA-B9D0-F405916900DB}"/>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380971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152B6-9450-F225-1F23-3EC5299602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6B75C9-8D16-BED6-11D2-2E4599E2B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1A148A-38E1-E585-E314-657D7A1512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B79CD3-7CBD-54B3-B884-B397DAA91B70}"/>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6" name="Footer Placeholder 5">
            <a:extLst>
              <a:ext uri="{FF2B5EF4-FFF2-40B4-BE49-F238E27FC236}">
                <a16:creationId xmlns:a16="http://schemas.microsoft.com/office/drawing/2014/main" id="{63C34F8B-9045-5623-4C0A-A58249FA7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0FA51-1AD1-7FBF-C1CF-3BB644839C65}"/>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73706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CC6F-E383-3349-C0E9-BFCDDD45C6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DBF749-2DC6-064E-FE95-6F8C11B18B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E113CD-0CCA-D168-EA17-55481E5D87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030653-675D-AEDA-B1A5-4709772CDD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A2DBEA-5E9E-4A07-97A2-39C1C3D3D2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982280-CF86-1FF3-1D8C-7FD255D929B8}"/>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8" name="Footer Placeholder 7">
            <a:extLst>
              <a:ext uri="{FF2B5EF4-FFF2-40B4-BE49-F238E27FC236}">
                <a16:creationId xmlns:a16="http://schemas.microsoft.com/office/drawing/2014/main" id="{D426CE0F-40C9-9EF0-165B-6A05293C46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4BB2F7-713F-8FF6-4A34-E24EFEAE8C49}"/>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77956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7BAE-B9C8-97F8-6B39-933A09F790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65752C-4A6C-F92E-9E48-0C8B11B31608}"/>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4" name="Footer Placeholder 3">
            <a:extLst>
              <a:ext uri="{FF2B5EF4-FFF2-40B4-BE49-F238E27FC236}">
                <a16:creationId xmlns:a16="http://schemas.microsoft.com/office/drawing/2014/main" id="{88166B2C-4ED6-2AB2-3754-93BE7AC092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CCCD7E-3A90-BACF-B41B-4156A5680B22}"/>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016250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ECF8C9-4263-007E-B4D3-B8669BF1386B}"/>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3" name="Footer Placeholder 2">
            <a:extLst>
              <a:ext uri="{FF2B5EF4-FFF2-40B4-BE49-F238E27FC236}">
                <a16:creationId xmlns:a16="http://schemas.microsoft.com/office/drawing/2014/main" id="{287178D8-7630-548D-A5C8-3C3D9C9E50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D8EED3-FCCA-1197-EA7A-1EE5BDD39A7A}"/>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832838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F305-8A3C-6FC8-CF1B-40E7AF8604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5FFA1A-4BD1-618E-79C6-ED01CFC74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71AB37-E7D6-A350-1154-DC45CF06F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F7B5D-28F6-9BD7-3472-9C4D424C08A7}"/>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6" name="Footer Placeholder 5">
            <a:extLst>
              <a:ext uri="{FF2B5EF4-FFF2-40B4-BE49-F238E27FC236}">
                <a16:creationId xmlns:a16="http://schemas.microsoft.com/office/drawing/2014/main" id="{D7AD3F98-1AC6-20C9-3C7D-0A322B6471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13AB3E-B41C-03EE-DB17-0EBDBC2C83D7}"/>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62592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B25B-50DA-8FAD-8F5A-E855C2622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38F37B-9555-E501-84E6-01625FB02F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1B321D-7452-C075-F8A0-41AE05F90D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E834B-B2D6-07CF-5735-40BD8A3D066D}"/>
              </a:ext>
            </a:extLst>
          </p:cNvPr>
          <p:cNvSpPr>
            <a:spLocks noGrp="1"/>
          </p:cNvSpPr>
          <p:nvPr>
            <p:ph type="dt" sz="half" idx="10"/>
          </p:nvPr>
        </p:nvSpPr>
        <p:spPr/>
        <p:txBody>
          <a:bodyPr/>
          <a:lstStyle/>
          <a:p>
            <a:fld id="{C6D140C1-BE5D-4B82-BB29-AF3DE1853537}" type="datetimeFigureOut">
              <a:rPr lang="en-US" smtClean="0"/>
              <a:t>11/2/2023</a:t>
            </a:fld>
            <a:endParaRPr lang="en-US"/>
          </a:p>
        </p:txBody>
      </p:sp>
      <p:sp>
        <p:nvSpPr>
          <p:cNvPr id="6" name="Footer Placeholder 5">
            <a:extLst>
              <a:ext uri="{FF2B5EF4-FFF2-40B4-BE49-F238E27FC236}">
                <a16:creationId xmlns:a16="http://schemas.microsoft.com/office/drawing/2014/main" id="{17A77441-AE43-8FA1-84EF-8BB6F5253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32274-171F-F17B-B906-1E3264444461}"/>
              </a:ext>
            </a:extLst>
          </p:cNvPr>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433136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A37B38-B27B-387F-E79E-C018425C1C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8721F1-BBED-8DAD-7826-BF6AD8F66A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31C4-334F-D717-CB4C-B1F955A7C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D140C1-BE5D-4B82-BB29-AF3DE1853537}" type="datetimeFigureOut">
              <a:rPr lang="en-US" smtClean="0"/>
              <a:t>11/2/2023</a:t>
            </a:fld>
            <a:endParaRPr lang="en-US"/>
          </a:p>
        </p:txBody>
      </p:sp>
      <p:sp>
        <p:nvSpPr>
          <p:cNvPr id="5" name="Footer Placeholder 4">
            <a:extLst>
              <a:ext uri="{FF2B5EF4-FFF2-40B4-BE49-F238E27FC236}">
                <a16:creationId xmlns:a16="http://schemas.microsoft.com/office/drawing/2014/main" id="{4C9177AA-8613-5B3D-77C2-2C3854BF74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F76613-A590-BAD6-FA55-4D86391A5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7E5C2-C101-4F8B-9BD1-CFCC5D41C09C}" type="slidenum">
              <a:rPr lang="en-US" smtClean="0"/>
              <a:t>‹#›</a:t>
            </a:fld>
            <a:endParaRPr lang="en-US"/>
          </a:p>
        </p:txBody>
      </p:sp>
    </p:spTree>
    <p:extLst>
      <p:ext uri="{BB962C8B-B14F-4D97-AF65-F5344CB8AC3E}">
        <p14:creationId xmlns:p14="http://schemas.microsoft.com/office/powerpoint/2010/main" val="1382511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plunk.com/en_us/blog/learn/penetration-testing.html?utm_campaign=google_amer_en_search_generic_dynamic_audienceonly_gpa&amp;utm_source=google&amp;utm_medium=cpc&amp;utm_content=dynamic_search&amp;utm_term=&amp;_bk=&amp;_bt=657063425256&amp;_bm=&amp;_bn=g&amp;_bg=149493693980&amp;device=c&amp;gclid=Cj0KCQjw06-oBhC6ARIsAGuzdw1iNrREuL_84d-VV0bnUTjYHCeli2GqMKHgkk0AVcMDsK6rGTFcbgAaAsKgEALw_wcB"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link.springer.com/article/10.1007/s12525-022-00598-0?utm_source=getftr&amp;utm_medium=getftr&amp;utm_campaign=getftr_pilo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22B1-E123-2C19-FE3C-2405403F5407}"/>
              </a:ext>
            </a:extLst>
          </p:cNvPr>
          <p:cNvSpPr>
            <a:spLocks noGrp="1"/>
          </p:cNvSpPr>
          <p:nvPr>
            <p:ph type="ctrTitle"/>
          </p:nvPr>
        </p:nvSpPr>
        <p:spPr/>
        <p:txBody>
          <a:bodyPr>
            <a:normAutofit/>
          </a:bodyPr>
          <a:lstStyle/>
          <a:p>
            <a:r>
              <a:rPr lang="en-US" dirty="0"/>
              <a:t>Information Gathering and Reconnaissance with AI</a:t>
            </a:r>
          </a:p>
        </p:txBody>
      </p:sp>
      <p:sp>
        <p:nvSpPr>
          <p:cNvPr id="6" name="Subtitle 5">
            <a:extLst>
              <a:ext uri="{FF2B5EF4-FFF2-40B4-BE49-F238E27FC236}">
                <a16:creationId xmlns:a16="http://schemas.microsoft.com/office/drawing/2014/main" id="{DC22C4B8-C33B-1321-58AE-6AB09AD7C3EF}"/>
              </a:ext>
            </a:extLst>
          </p:cNvPr>
          <p:cNvSpPr>
            <a:spLocks noGrp="1"/>
          </p:cNvSpPr>
          <p:nvPr>
            <p:ph type="subTitle" idx="1"/>
          </p:nvPr>
        </p:nvSpPr>
        <p:spPr/>
        <p:txBody>
          <a:bodyPr/>
          <a:lstStyle/>
          <a:p>
            <a:r>
              <a:rPr lang="en-US" dirty="0"/>
              <a:t>Harnessing Artificial Intelligence for Penetration Testing</a:t>
            </a:r>
          </a:p>
        </p:txBody>
      </p:sp>
    </p:spTree>
    <p:extLst>
      <p:ext uri="{BB962C8B-B14F-4D97-AF65-F5344CB8AC3E}">
        <p14:creationId xmlns:p14="http://schemas.microsoft.com/office/powerpoint/2010/main" val="214108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p:txBody>
          <a:bodyPr/>
          <a:lstStyle/>
          <a:p>
            <a:r>
              <a:rPr lang="en-US" dirty="0"/>
              <a:t>Gathering Information</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p:txBody>
          <a:bodyPr>
            <a:normAutofit lnSpcReduction="10000"/>
          </a:bodyPr>
          <a:lstStyle/>
          <a:p>
            <a:r>
              <a:rPr lang="en-US" dirty="0"/>
              <a:t>Phases</a:t>
            </a:r>
          </a:p>
          <a:p>
            <a:pPr lvl="1"/>
            <a:r>
              <a:rPr lang="en-US" dirty="0"/>
              <a:t>Gather Information</a:t>
            </a:r>
          </a:p>
          <a:p>
            <a:pPr lvl="2"/>
            <a:r>
              <a:rPr lang="en-US" dirty="0"/>
              <a:t>The process of collecting data about a target's digital environment to understand its vulnerabilities.</a:t>
            </a:r>
          </a:p>
          <a:p>
            <a:pPr lvl="2"/>
            <a:r>
              <a:rPr lang="en-US" dirty="0"/>
              <a:t>network topology, </a:t>
            </a:r>
          </a:p>
          <a:p>
            <a:pPr lvl="2"/>
            <a:r>
              <a:rPr lang="en-US" dirty="0"/>
              <a:t>system strengths and weaknesses </a:t>
            </a:r>
          </a:p>
          <a:p>
            <a:pPr lvl="2"/>
            <a:r>
              <a:rPr lang="en-US" dirty="0"/>
              <a:t>identifying possible entry point</a:t>
            </a:r>
          </a:p>
          <a:p>
            <a:pPr lvl="1"/>
            <a:r>
              <a:rPr lang="en-US" dirty="0"/>
              <a:t>Scanning</a:t>
            </a:r>
          </a:p>
          <a:p>
            <a:pPr lvl="1"/>
            <a:r>
              <a:rPr lang="en-US" dirty="0"/>
              <a:t>Exploitation</a:t>
            </a:r>
          </a:p>
          <a:p>
            <a:pPr lvl="1"/>
            <a:r>
              <a:rPr lang="en-US" dirty="0">
                <a:solidFill>
                  <a:schemeClr val="accent1"/>
                </a:solidFill>
              </a:rPr>
              <a:t>Maintaining Access</a:t>
            </a:r>
          </a:p>
          <a:p>
            <a:pPr lvl="1"/>
            <a:r>
              <a:rPr lang="en-US" dirty="0">
                <a:solidFill>
                  <a:schemeClr val="accent1"/>
                </a:solidFill>
              </a:rPr>
              <a:t>Covering Tracks</a:t>
            </a:r>
          </a:p>
          <a:p>
            <a:pPr lvl="1"/>
            <a:r>
              <a:rPr lang="en-US" dirty="0">
                <a:solidFill>
                  <a:schemeClr val="accent1"/>
                </a:solidFill>
              </a:rPr>
              <a:t>Reporting and Documentation</a:t>
            </a:r>
          </a:p>
        </p:txBody>
      </p:sp>
      <p:sp>
        <p:nvSpPr>
          <p:cNvPr id="4" name="TextBox 3">
            <a:extLst>
              <a:ext uri="{FF2B5EF4-FFF2-40B4-BE49-F238E27FC236}">
                <a16:creationId xmlns:a16="http://schemas.microsoft.com/office/drawing/2014/main" id="{F6CF9FEC-6D8D-7F17-04D9-99C890BAF820}"/>
              </a:ext>
            </a:extLst>
          </p:cNvPr>
          <p:cNvSpPr txBox="1"/>
          <p:nvPr/>
        </p:nvSpPr>
        <p:spPr>
          <a:xfrm>
            <a:off x="8819536" y="1440723"/>
            <a:ext cx="2372139" cy="1754326"/>
          </a:xfrm>
          <a:prstGeom prst="rect">
            <a:avLst/>
          </a:prstGeom>
          <a:noFill/>
        </p:spPr>
        <p:txBody>
          <a:bodyPr wrap="square" rtlCol="0">
            <a:spAutoFit/>
          </a:bodyPr>
          <a:lstStyle/>
          <a:p>
            <a:pPr lvl="1"/>
            <a:r>
              <a:rPr lang="en-US" dirty="0"/>
              <a:t>Preparation</a:t>
            </a:r>
          </a:p>
          <a:p>
            <a:pPr lvl="1"/>
            <a:endParaRPr lang="en-US" dirty="0"/>
          </a:p>
          <a:p>
            <a:pPr lvl="1"/>
            <a:r>
              <a:rPr lang="en-US" dirty="0"/>
              <a:t>Implementation</a:t>
            </a:r>
          </a:p>
          <a:p>
            <a:pPr lvl="1"/>
            <a:endParaRPr lang="en-US" dirty="0"/>
          </a:p>
          <a:p>
            <a:pPr lvl="1"/>
            <a:r>
              <a:rPr lang="en-US" dirty="0"/>
              <a:t>Analysis</a:t>
            </a:r>
          </a:p>
          <a:p>
            <a:endParaRPr lang="en-US" dirty="0"/>
          </a:p>
        </p:txBody>
      </p:sp>
    </p:spTree>
    <p:extLst>
      <p:ext uri="{BB962C8B-B14F-4D97-AF65-F5344CB8AC3E}">
        <p14:creationId xmlns:p14="http://schemas.microsoft.com/office/powerpoint/2010/main" val="1988029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7F4-89CC-ECED-6B34-AEA836662CA3}"/>
              </a:ext>
            </a:extLst>
          </p:cNvPr>
          <p:cNvSpPr>
            <a:spLocks noGrp="1"/>
          </p:cNvSpPr>
          <p:nvPr>
            <p:ph type="title"/>
          </p:nvPr>
        </p:nvSpPr>
        <p:spPr/>
        <p:txBody>
          <a:bodyPr/>
          <a:lstStyle/>
          <a:p>
            <a:r>
              <a:rPr lang="en-US" dirty="0"/>
              <a:t>Gathering Information: Traditional Methods</a:t>
            </a:r>
          </a:p>
        </p:txBody>
      </p:sp>
      <p:sp>
        <p:nvSpPr>
          <p:cNvPr id="3" name="Content Placeholder 2">
            <a:extLst>
              <a:ext uri="{FF2B5EF4-FFF2-40B4-BE49-F238E27FC236}">
                <a16:creationId xmlns:a16="http://schemas.microsoft.com/office/drawing/2014/main" id="{E8EC66DA-5549-5EC0-424E-DE74946FA174}"/>
              </a:ext>
            </a:extLst>
          </p:cNvPr>
          <p:cNvSpPr>
            <a:spLocks noGrp="1"/>
          </p:cNvSpPr>
          <p:nvPr>
            <p:ph idx="1"/>
          </p:nvPr>
        </p:nvSpPr>
        <p:spPr/>
        <p:txBody>
          <a:bodyPr/>
          <a:lstStyle/>
          <a:p>
            <a:r>
              <a:rPr lang="en-US" dirty="0"/>
              <a:t>Open Source Intelligence (OSINT)</a:t>
            </a:r>
          </a:p>
          <a:p>
            <a:r>
              <a:rPr lang="en-US" dirty="0"/>
              <a:t>WHOIS Lookup</a:t>
            </a:r>
          </a:p>
          <a:p>
            <a:r>
              <a:rPr lang="en-US" dirty="0"/>
              <a:t>Social Engineering</a:t>
            </a:r>
          </a:p>
          <a:p>
            <a:pPr lvl="1"/>
            <a:r>
              <a:rPr lang="en-US" dirty="0"/>
              <a:t>“psychological manipulation of a person to get useful and sensitive information from them”[ml]</a:t>
            </a:r>
          </a:p>
        </p:txBody>
      </p:sp>
    </p:spTree>
    <p:extLst>
      <p:ext uri="{BB962C8B-B14F-4D97-AF65-F5344CB8AC3E}">
        <p14:creationId xmlns:p14="http://schemas.microsoft.com/office/powerpoint/2010/main" val="258564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7C701-1A6E-65B7-D96B-DF3C5437188B}"/>
              </a:ext>
            </a:extLst>
          </p:cNvPr>
          <p:cNvSpPr>
            <a:spLocks noGrp="1"/>
          </p:cNvSpPr>
          <p:nvPr>
            <p:ph type="title"/>
          </p:nvPr>
        </p:nvSpPr>
        <p:spPr/>
        <p:txBody>
          <a:bodyPr>
            <a:normAutofit/>
          </a:bodyPr>
          <a:lstStyle/>
          <a:p>
            <a:r>
              <a:rPr lang="en-US" dirty="0"/>
              <a:t>Gathering Information: Role of AI in GI</a:t>
            </a:r>
          </a:p>
        </p:txBody>
      </p:sp>
      <p:sp>
        <p:nvSpPr>
          <p:cNvPr id="3" name="Content Placeholder 2">
            <a:extLst>
              <a:ext uri="{FF2B5EF4-FFF2-40B4-BE49-F238E27FC236}">
                <a16:creationId xmlns:a16="http://schemas.microsoft.com/office/drawing/2014/main" id="{19CA2E1C-B61F-1257-3DE8-2BC06D73DC04}"/>
              </a:ext>
            </a:extLst>
          </p:cNvPr>
          <p:cNvSpPr>
            <a:spLocks noGrp="1"/>
          </p:cNvSpPr>
          <p:nvPr>
            <p:ph idx="1"/>
          </p:nvPr>
        </p:nvSpPr>
        <p:spPr/>
        <p:txBody>
          <a:bodyPr/>
          <a:lstStyle/>
          <a:p>
            <a:r>
              <a:rPr lang="en-US" dirty="0"/>
              <a:t>Automated Data Collection</a:t>
            </a:r>
          </a:p>
          <a:p>
            <a:r>
              <a:rPr lang="en-US" dirty="0"/>
              <a:t>Data Processing</a:t>
            </a:r>
          </a:p>
          <a:p>
            <a:r>
              <a:rPr lang="en-US" dirty="0"/>
              <a:t>Data Analysis and Interpretation</a:t>
            </a:r>
          </a:p>
          <a:p>
            <a:pPr lvl="1"/>
            <a:r>
              <a:rPr lang="en-US" dirty="0"/>
              <a:t>Natural Language Processing </a:t>
            </a:r>
          </a:p>
          <a:p>
            <a:r>
              <a:rPr lang="en-US" dirty="0"/>
              <a:t>Predictive Analytics</a:t>
            </a:r>
          </a:p>
          <a:p>
            <a:r>
              <a:rPr lang="en-US" dirty="0"/>
              <a:t>Machine Learning for Target Profiling</a:t>
            </a:r>
          </a:p>
        </p:txBody>
      </p:sp>
    </p:spTree>
    <p:extLst>
      <p:ext uri="{BB962C8B-B14F-4D97-AF65-F5344CB8AC3E}">
        <p14:creationId xmlns:p14="http://schemas.microsoft.com/office/powerpoint/2010/main" val="415905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4CAD-6F03-9DFE-4686-C80280B08F51}"/>
              </a:ext>
            </a:extLst>
          </p:cNvPr>
          <p:cNvSpPr>
            <a:spLocks noGrp="1"/>
          </p:cNvSpPr>
          <p:nvPr>
            <p:ph type="title"/>
          </p:nvPr>
        </p:nvSpPr>
        <p:spPr/>
        <p:txBody>
          <a:bodyPr/>
          <a:lstStyle/>
          <a:p>
            <a:r>
              <a:rPr lang="en-US" dirty="0"/>
              <a:t>Gathering Information: AI-Driven Tools and Techniques</a:t>
            </a:r>
          </a:p>
        </p:txBody>
      </p:sp>
      <p:sp>
        <p:nvSpPr>
          <p:cNvPr id="3" name="Content Placeholder 2">
            <a:extLst>
              <a:ext uri="{FF2B5EF4-FFF2-40B4-BE49-F238E27FC236}">
                <a16:creationId xmlns:a16="http://schemas.microsoft.com/office/drawing/2014/main" id="{65560366-4324-8812-CC1B-5865207ABB67}"/>
              </a:ext>
            </a:extLst>
          </p:cNvPr>
          <p:cNvSpPr>
            <a:spLocks noGrp="1"/>
          </p:cNvSpPr>
          <p:nvPr>
            <p:ph idx="1"/>
          </p:nvPr>
        </p:nvSpPr>
        <p:spPr/>
        <p:txBody>
          <a:bodyPr/>
          <a:lstStyle/>
          <a:p>
            <a:r>
              <a:rPr lang="en-US" dirty="0"/>
              <a:t>Shodan</a:t>
            </a:r>
          </a:p>
        </p:txBody>
      </p:sp>
      <p:pic>
        <p:nvPicPr>
          <p:cNvPr id="5" name="Picture 4">
            <a:extLst>
              <a:ext uri="{FF2B5EF4-FFF2-40B4-BE49-F238E27FC236}">
                <a16:creationId xmlns:a16="http://schemas.microsoft.com/office/drawing/2014/main" id="{90A82F55-BE00-AA53-6EA9-F4FE4F043414}"/>
              </a:ext>
            </a:extLst>
          </p:cNvPr>
          <p:cNvPicPr>
            <a:picLocks noChangeAspect="1"/>
          </p:cNvPicPr>
          <p:nvPr/>
        </p:nvPicPr>
        <p:blipFill>
          <a:blip r:embed="rId3"/>
          <a:stretch>
            <a:fillRect/>
          </a:stretch>
        </p:blipFill>
        <p:spPr>
          <a:xfrm>
            <a:off x="838200" y="2533335"/>
            <a:ext cx="4210878" cy="1714914"/>
          </a:xfrm>
          <a:prstGeom prst="rect">
            <a:avLst/>
          </a:prstGeom>
        </p:spPr>
      </p:pic>
      <p:pic>
        <p:nvPicPr>
          <p:cNvPr id="7" name="Picture 6">
            <a:extLst>
              <a:ext uri="{FF2B5EF4-FFF2-40B4-BE49-F238E27FC236}">
                <a16:creationId xmlns:a16="http://schemas.microsoft.com/office/drawing/2014/main" id="{81801B3F-9770-47EC-AB89-C370A44ADB63}"/>
              </a:ext>
            </a:extLst>
          </p:cNvPr>
          <p:cNvPicPr>
            <a:picLocks noChangeAspect="1"/>
          </p:cNvPicPr>
          <p:nvPr/>
        </p:nvPicPr>
        <p:blipFill>
          <a:blip r:embed="rId4"/>
          <a:stretch>
            <a:fillRect/>
          </a:stretch>
        </p:blipFill>
        <p:spPr>
          <a:xfrm>
            <a:off x="7009320" y="2600316"/>
            <a:ext cx="2609524" cy="1580952"/>
          </a:xfrm>
          <a:prstGeom prst="rect">
            <a:avLst/>
          </a:prstGeom>
        </p:spPr>
      </p:pic>
      <p:sp>
        <p:nvSpPr>
          <p:cNvPr id="8" name="TextBox 7">
            <a:extLst>
              <a:ext uri="{FF2B5EF4-FFF2-40B4-BE49-F238E27FC236}">
                <a16:creationId xmlns:a16="http://schemas.microsoft.com/office/drawing/2014/main" id="{96EC1D4D-7B27-68C0-99D8-3E7E3556A45E}"/>
              </a:ext>
            </a:extLst>
          </p:cNvPr>
          <p:cNvSpPr txBox="1"/>
          <p:nvPr/>
        </p:nvSpPr>
        <p:spPr>
          <a:xfrm>
            <a:off x="1490870" y="592372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4214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4CAD-6F03-9DFE-4686-C80280B08F51}"/>
              </a:ext>
            </a:extLst>
          </p:cNvPr>
          <p:cNvSpPr>
            <a:spLocks noGrp="1"/>
          </p:cNvSpPr>
          <p:nvPr>
            <p:ph type="title"/>
          </p:nvPr>
        </p:nvSpPr>
        <p:spPr/>
        <p:txBody>
          <a:bodyPr/>
          <a:lstStyle/>
          <a:p>
            <a:r>
              <a:rPr lang="en-US" dirty="0"/>
              <a:t>Gathering Information: AI-Driven Tools and Techniques</a:t>
            </a:r>
          </a:p>
        </p:txBody>
      </p:sp>
      <p:sp>
        <p:nvSpPr>
          <p:cNvPr id="3" name="Content Placeholder 2">
            <a:extLst>
              <a:ext uri="{FF2B5EF4-FFF2-40B4-BE49-F238E27FC236}">
                <a16:creationId xmlns:a16="http://schemas.microsoft.com/office/drawing/2014/main" id="{65560366-4324-8812-CC1B-5865207ABB67}"/>
              </a:ext>
            </a:extLst>
          </p:cNvPr>
          <p:cNvSpPr>
            <a:spLocks noGrp="1"/>
          </p:cNvSpPr>
          <p:nvPr>
            <p:ph idx="1"/>
          </p:nvPr>
        </p:nvSpPr>
        <p:spPr/>
        <p:txBody>
          <a:bodyPr/>
          <a:lstStyle/>
          <a:p>
            <a:r>
              <a:rPr lang="en-US" dirty="0"/>
              <a:t>Nmap (with AI plugins)</a:t>
            </a:r>
          </a:p>
          <a:p>
            <a:pPr lvl="1"/>
            <a:r>
              <a:rPr lang="en-US" dirty="0"/>
              <a:t>Nmap Scripting Engine (NSE)</a:t>
            </a:r>
          </a:p>
          <a:p>
            <a:r>
              <a:rPr lang="en-US" dirty="0"/>
              <a:t>Nmap and 12 useful NSE scripts – </a:t>
            </a:r>
            <a:r>
              <a:rPr lang="en-US" dirty="0" err="1"/>
              <a:t>Securitum</a:t>
            </a:r>
            <a:r>
              <a:rPr lang="en-US" dirty="0"/>
              <a:t>: https://research.securitum.com/nmap-and-12-useful-nse-scripts/</a:t>
            </a:r>
          </a:p>
          <a:p>
            <a:r>
              <a:rPr lang="en-US" dirty="0"/>
              <a:t>Extensive script list: https://secwiki.org/w/Nmap/Script_Ideas</a:t>
            </a:r>
          </a:p>
        </p:txBody>
      </p:sp>
    </p:spTree>
    <p:extLst>
      <p:ext uri="{BB962C8B-B14F-4D97-AF65-F5344CB8AC3E}">
        <p14:creationId xmlns:p14="http://schemas.microsoft.com/office/powerpoint/2010/main" val="1321149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25FCA-E068-61D2-B7E8-2DCCDBE588CB}"/>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C49C685A-098C-732E-2078-7B24AD06E4E7}"/>
              </a:ext>
            </a:extLst>
          </p:cNvPr>
          <p:cNvSpPr txBox="1">
            <a:spLocks noGrp="1"/>
          </p:cNvSpPr>
          <p:nvPr>
            <p:ph idx="1"/>
          </p:nvPr>
        </p:nvSpPr>
        <p:spPr>
          <a:xfrm>
            <a:off x="838200" y="1825625"/>
            <a:ext cx="10515600" cy="4351338"/>
          </a:xfrm>
          <a:prstGeom prst="rect">
            <a:avLst/>
          </a:prstGeom>
          <a:noFill/>
        </p:spPr>
        <p:txBody>
          <a:bodyPr wrap="none" rtlCol="0">
            <a:spAutoFit/>
          </a:bodyPr>
          <a:lstStyle/>
          <a:p>
            <a:r>
              <a:rPr lang="en-US" dirty="0"/>
              <a:t>https://learning.oreilly.com/videos/the-art-of/9780135767849/9780135767849-HWAP_01_04_03_00/</a:t>
            </a:r>
          </a:p>
          <a:p>
            <a:endParaRPr lang="en-US" dirty="0"/>
          </a:p>
        </p:txBody>
      </p:sp>
    </p:spTree>
    <p:extLst>
      <p:ext uri="{BB962C8B-B14F-4D97-AF65-F5344CB8AC3E}">
        <p14:creationId xmlns:p14="http://schemas.microsoft.com/office/powerpoint/2010/main" val="125696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5D53-69D5-9021-AAAF-D2C1F0475C50}"/>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B2A45291-4E3C-A9B7-B688-BA45F895D669}"/>
              </a:ext>
            </a:extLst>
          </p:cNvPr>
          <p:cNvSpPr>
            <a:spLocks noGrp="1"/>
          </p:cNvSpPr>
          <p:nvPr>
            <p:ph idx="1"/>
          </p:nvPr>
        </p:nvSpPr>
        <p:spPr/>
        <p:txBody>
          <a:bodyPr/>
          <a:lstStyle/>
          <a:p>
            <a:pPr marL="0" indent="0">
              <a:buNone/>
            </a:pPr>
            <a:r>
              <a:rPr lang="en-US" dirty="0"/>
              <a:t>What are some creative challenges that real-world applications of these tools could help solve?</a:t>
            </a:r>
          </a:p>
        </p:txBody>
      </p:sp>
    </p:spTree>
    <p:extLst>
      <p:ext uri="{BB962C8B-B14F-4D97-AF65-F5344CB8AC3E}">
        <p14:creationId xmlns:p14="http://schemas.microsoft.com/office/powerpoint/2010/main" val="706331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4F8C-D3A8-0EB5-5FAB-95273F0638B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5354A1E-0263-C927-ED84-A6CBE27CDDE1}"/>
              </a:ext>
            </a:extLst>
          </p:cNvPr>
          <p:cNvSpPr>
            <a:spLocks noGrp="1"/>
          </p:cNvSpPr>
          <p:nvPr>
            <p:ph idx="1"/>
          </p:nvPr>
        </p:nvSpPr>
        <p:spPr/>
        <p:txBody>
          <a:bodyPr/>
          <a:lstStyle/>
          <a:p>
            <a:pPr marL="514350" indent="-514350">
              <a:buFont typeface="+mj-lt"/>
              <a:buAutoNum type="arabicPeriod"/>
            </a:pPr>
            <a:r>
              <a:rPr lang="en-US" dirty="0"/>
              <a:t>Vulnerability Exploitation Using Reinforcement Learning</a:t>
            </a:r>
          </a:p>
          <a:p>
            <a:pPr marL="514350" indent="-514350">
              <a:buFont typeface="+mj-lt"/>
              <a:buAutoNum type="arabicPeriod"/>
            </a:pPr>
            <a:r>
              <a:rPr lang="en-US" dirty="0">
                <a:hlinkClick r:id="rId3"/>
              </a:rPr>
              <a:t>Splunk</a:t>
            </a:r>
            <a:endParaRPr lang="en-US" dirty="0"/>
          </a:p>
          <a:p>
            <a:pPr marL="514350" indent="-514350">
              <a:buFont typeface="+mj-lt"/>
              <a:buAutoNum type="arabicPeriod"/>
            </a:pPr>
            <a:r>
              <a:rPr lang="en-US" dirty="0">
                <a:hlinkClick r:id="rId4"/>
              </a:rPr>
              <a:t>Springer</a:t>
            </a: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021752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2009</TotalTime>
  <Words>3590</Words>
  <Application>Microsoft Office PowerPoint</Application>
  <PresentationFormat>Widescreen</PresentationFormat>
  <Paragraphs>196</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Oswald</vt:lpstr>
      <vt:lpstr>Söhne</vt:lpstr>
      <vt:lpstr>Times New Roman</vt:lpstr>
      <vt:lpstr>Office Theme</vt:lpstr>
      <vt:lpstr>Information Gathering and Reconnaissance with AI</vt:lpstr>
      <vt:lpstr>Gathering Information</vt:lpstr>
      <vt:lpstr>Gathering Information: Traditional Methods</vt:lpstr>
      <vt:lpstr>Gathering Information: Role of AI in GI</vt:lpstr>
      <vt:lpstr>Gathering Information: AI-Driven Tools and Techniques</vt:lpstr>
      <vt:lpstr>Gathering Information: AI-Driven Tools and Techniques</vt:lpstr>
      <vt:lpstr>PowerPoint Presentation</vt:lpstr>
      <vt:lpstr>Research Question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And ML in Penetration Testing</dc:title>
  <dc:creator>Kiera Conway</dc:creator>
  <cp:lastModifiedBy>Kiera Conway</cp:lastModifiedBy>
  <cp:revision>25</cp:revision>
  <dcterms:created xsi:type="dcterms:W3CDTF">2023-10-25T02:14:50Z</dcterms:created>
  <dcterms:modified xsi:type="dcterms:W3CDTF">2023-11-03T01:06:57Z</dcterms:modified>
</cp:coreProperties>
</file>