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92" r:id="rId3"/>
    <p:sldId id="302" r:id="rId4"/>
    <p:sldId id="308" r:id="rId5"/>
    <p:sldId id="303" r:id="rId6"/>
    <p:sldId id="309" r:id="rId7"/>
    <p:sldId id="311" r:id="rId8"/>
    <p:sldId id="295" r:id="rId9"/>
    <p:sldId id="314" r:id="rId10"/>
    <p:sldId id="296" r:id="rId11"/>
    <p:sldId id="297" r:id="rId12"/>
    <p:sldId id="298" r:id="rId13"/>
    <p:sldId id="299" r:id="rId14"/>
    <p:sldId id="304" r:id="rId15"/>
    <p:sldId id="305"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1" id="{A372D956-E5A5-45CC-ABF2-9A2B25C05F56}">
          <p14:sldIdLst>
            <p14:sldId id="256"/>
            <p14:sldId id="292"/>
            <p14:sldId id="302"/>
            <p14:sldId id="308"/>
            <p14:sldId id="303"/>
            <p14:sldId id="309"/>
            <p14:sldId id="311"/>
            <p14:sldId id="295"/>
            <p14:sldId id="314"/>
          </p14:sldIdLst>
        </p14:section>
        <p14:section name="3-2" id="{1C178C7F-C7E1-4D12-86E4-664DB9A298B7}">
          <p14:sldIdLst>
            <p14:sldId id="296"/>
            <p14:sldId id="297"/>
            <p14:sldId id="298"/>
            <p14:sldId id="299"/>
            <p14:sldId id="304"/>
            <p14:sldId id="305"/>
            <p14:sldId id="261"/>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BEBB"/>
    <a:srgbClr val="A77C70"/>
    <a:srgbClr val="644646"/>
    <a:srgbClr val="696464"/>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563" autoAdjust="0"/>
  </p:normalViewPr>
  <p:slideViewPr>
    <p:cSldViewPr snapToGrid="0" showGuides="1">
      <p:cViewPr varScale="1">
        <p:scale>
          <a:sx n="43" d="100"/>
          <a:sy n="43" d="100"/>
        </p:scale>
        <p:origin x="1920" y="54"/>
      </p:cViewPr>
      <p:guideLst>
        <p:guide orient="horz" pos="2232"/>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Network Scanners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Web Application Scanners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1F3BA5DC-202F-4BED-851E-9DCDEF17798D}">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gm:t>
    </dgm:pt>
    <dgm:pt modelId="{31E30A1C-736A-4D71-BD78-0326FF830518}" type="parTrans" cxnId="{FA7B3B9A-CD66-43B1-8D17-A12131B73CD1}">
      <dgm:prSet/>
      <dgm:spPr/>
      <dgm:t>
        <a:bodyPr/>
        <a:lstStyle/>
        <a:p>
          <a:endParaRPr lang="en-US"/>
        </a:p>
      </dgm:t>
    </dgm:pt>
    <dgm:pt modelId="{31CEB2B7-7CA1-4142-900E-A64327784729}" type="sibTrans" cxnId="{FA7B3B9A-CD66-43B1-8D17-A12131B73CD1}">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Vulnerability Scanners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C4E43DAD-B2EC-4F23-BADB-4100DBF6D7EF}">
      <dgm:prSet custT="1"/>
      <dgm:spPr/>
      <dgm:t>
        <a:bodyPr/>
        <a:lstStyle/>
        <a:p>
          <a:pPr algn="ctr">
            <a:lnSpc>
              <a:spcPct val="100000"/>
            </a:lnSpc>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gm:t>
    </dgm:pt>
    <dgm:pt modelId="{50B45819-71C7-45D3-B797-8CD41CEEB372}" type="parTrans" cxnId="{61012475-F560-4948-96CA-EDC413E68277}">
      <dgm:prSet/>
      <dgm:spPr/>
      <dgm:t>
        <a:bodyPr/>
        <a:lstStyle/>
        <a:p>
          <a:endParaRPr lang="en-US"/>
        </a:p>
      </dgm:t>
    </dgm:pt>
    <dgm:pt modelId="{1E77C64D-3E8E-4E4A-B7BC-C5CA49F1707F}" type="sibTrans" cxnId="{61012475-F560-4948-96CA-EDC413E68277}">
      <dgm:prSet/>
      <dgm:spPr/>
      <dgm:t>
        <a:bodyPr/>
        <a:lstStyle/>
        <a:p>
          <a:endParaRPr lang="en-US"/>
        </a:p>
      </dgm:t>
    </dgm:pt>
    <dgm:pt modelId="{A24352E8-63EB-4190-9C6A-106A2E1B5751}">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gm:t>
    </dgm:pt>
    <dgm:pt modelId="{F90A2161-011F-41C8-967F-1B9B52798362}" type="parTrans" cxnId="{E722593D-07E8-4BE0-9B2F-F3C6A57A7618}">
      <dgm:prSet/>
      <dgm:spPr/>
      <dgm:t>
        <a:bodyPr/>
        <a:lstStyle/>
        <a:p>
          <a:endParaRPr lang="en-US"/>
        </a:p>
      </dgm:t>
    </dgm:pt>
    <dgm:pt modelId="{2A2602AC-E8CF-4A14-A91F-32EA345E54F5}" type="sibTrans" cxnId="{E722593D-07E8-4BE0-9B2F-F3C6A57A7618}">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Internet Of Things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13AE9798-1BAA-4949-94EA-83565BBED900}"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8900000">
            <a:prstClr val="black">
              <a:alpha val="50000"/>
            </a:prstClr>
          </a:innerShdw>
        </a:effectLst>
      </dgm:spPr>
      <dgm:extLst>
        <a:ext uri="{E40237B7-FDA0-4F09-8148-C483321AD2D9}">
          <dgm14:cNvPr xmlns:dgm14="http://schemas.microsoft.com/office/drawing/2010/diagram" id="0" name="" descr="Bug under Magnifying Glass"/>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971E0CBB-675D-4C1D-B787-50FE7AF0CF4E}"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Web design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D0396025-5FE2-439E-A0DF-BC171155514E}" type="pres">
      <dgm:prSet presAssocID="{1884E013-C89C-4915-A4C3-27D185444463}" presName="desTx" presStyleLbl="revTx" presStyleIdx="5" presStyleCnt="6">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E722593D-07E8-4BE0-9B2F-F3C6A57A7618}" srcId="{1884E013-C89C-4915-A4C3-27D185444463}" destId="{A24352E8-63EB-4190-9C6A-106A2E1B5751}" srcOrd="0" destOrd="0" parTransId="{F90A2161-011F-41C8-967F-1B9B52798362}" sibTransId="{2A2602AC-E8CF-4A14-A91F-32EA345E54F5}"/>
    <dgm:cxn modelId="{0FA24563-A2B1-4748-9D2F-21E902853723}" type="presOf" srcId="{FBBE1472-672B-4202-B31F-75F612BBA6AB}" destId="{1D5C9896-B541-4AB8-BCD9-E9ACCB456B11}" srcOrd="0" destOrd="0" presId="urn:microsoft.com/office/officeart/2018/2/layout/IconVerticalSolidList"/>
    <dgm:cxn modelId="{AB5C1A45-0AFB-4899-B46B-6B41601FF270}" type="presOf" srcId="{A24352E8-63EB-4190-9C6A-106A2E1B5751}" destId="{D0396025-5FE2-439E-A0DF-BC171155514E}"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61012475-F560-4948-96CA-EDC413E68277}" srcId="{606F9AF1-7D16-4C4B-8D38-8524662335F9}" destId="{C4E43DAD-B2EC-4F23-BADB-4100DBF6D7EF}" srcOrd="0" destOrd="0" parTransId="{50B45819-71C7-45D3-B797-8CD41CEEB372}" sibTransId="{1E77C64D-3E8E-4E4A-B7BC-C5CA49F1707F}"/>
    <dgm:cxn modelId="{A830ED83-4034-4751-ABA2-6AB8E38E0BF9}" srcId="{FBBE1472-672B-4202-B31F-75F612BBA6AB}" destId="{606F9AF1-7D16-4C4B-8D38-8524662335F9}" srcOrd="1" destOrd="0" parTransId="{54152E45-E8EF-491F-984C-E609721E237E}" sibTransId="{027D84BD-FF9D-4881-9A9D-50DB0800BEA7}"/>
    <dgm:cxn modelId="{FA7B3B9A-CD66-43B1-8D17-A12131B73CD1}" srcId="{C13919B9-E1A6-4DE8-9C31-17F2F7200635}" destId="{1F3BA5DC-202F-4BED-851E-9DCDEF17798D}" srcOrd="0" destOrd="0" parTransId="{31E30A1C-736A-4D71-BD78-0326FF830518}" sibTransId="{31CEB2B7-7CA1-4142-900E-A64327784729}"/>
    <dgm:cxn modelId="{62F0A19E-28E7-4A86-AB18-54336176C645}" type="presOf" srcId="{1F3BA5DC-202F-4BED-851E-9DCDEF17798D}" destId="{13AE9798-1BAA-4949-94EA-83565BBED900}"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3FC87EDD-BE9E-4A01-834A-A929855C67AE}" type="presOf" srcId="{C4E43DAD-B2EC-4F23-BADB-4100DBF6D7EF}" destId="{971E0CBB-675D-4C1D-B787-50FE7AF0CF4E}"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EA0EA92C-F21C-4A03-82E3-ED35AE524A02}" type="presParOf" srcId="{A9318544-D7A7-4FD8-9F0D-A92EFC12CE11}" destId="{13AE9798-1BAA-4949-94EA-83565BBED900}"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8BF2156-9CE1-426F-B2D8-F1971A8CB026}" type="presParOf" srcId="{4AEA40A0-1D44-4626-901A-B80449C8F4EB}" destId="{971E0CBB-675D-4C1D-B787-50FE7AF0CF4E}"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CEF49F84-B9FF-410E-BC5C-78E9D87BEF5F}" type="presParOf" srcId="{99BE5854-A0D6-429D-9888-DC2BA6071A1A}" destId="{D0396025-5FE2-439E-A0DF-BC1711555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3B2A6-2AE6-4983-B27C-F7CAC1F89A80}" type="doc">
      <dgm:prSet loTypeId="urn:microsoft.com/office/officeart/2005/8/layout/lProcess3" loCatId="process" qsTypeId="urn:microsoft.com/office/officeart/2005/8/quickstyle/simple1" qsCatId="simple" csTypeId="urn:microsoft.com/office/officeart/2005/8/colors/accent6_3" csCatId="accent6" phldr="1"/>
      <dgm:spPr/>
      <dgm:t>
        <a:bodyPr/>
        <a:lstStyle/>
        <a:p>
          <a:endParaRPr lang="en-US"/>
        </a:p>
      </dgm:t>
    </dgm:pt>
    <dgm:pt modelId="{22D5E2D4-135D-4608-A989-885D6622B4B6}">
      <dgm:prSet/>
      <dgm:spPr>
        <a:solidFill>
          <a:srgbClr val="644646"/>
        </a:solidFill>
      </dgm:spPr>
      <dgm:t>
        <a:bodyPr/>
        <a:lstStyle/>
        <a:p>
          <a:r>
            <a:rPr lang="en-US" i="0" dirty="0">
              <a:solidFill>
                <a:srgbClr val="CEBEBB"/>
              </a:solidFill>
            </a:rPr>
            <a:t>Network Scanners </a:t>
          </a:r>
          <a:endParaRPr lang="en-US" dirty="0">
            <a:solidFill>
              <a:srgbClr val="CEBEBB"/>
            </a:solidFill>
          </a:endParaRPr>
        </a:p>
      </dgm:t>
    </dgm:pt>
    <dgm:pt modelId="{05DE5D6C-E4A7-4164-A29B-97F0399D4230}" type="parTrans" cxnId="{A12F6D0D-A7EF-4ABC-AFDD-1E5D596C3150}">
      <dgm:prSet/>
      <dgm:spPr/>
      <dgm:t>
        <a:bodyPr/>
        <a:lstStyle/>
        <a:p>
          <a:endParaRPr lang="en-US"/>
        </a:p>
      </dgm:t>
    </dgm:pt>
    <dgm:pt modelId="{E185C715-5308-4D78-B722-076840F70B5F}" type="sibTrans" cxnId="{A12F6D0D-A7EF-4ABC-AFDD-1E5D596C3150}">
      <dgm:prSet/>
      <dgm:spPr/>
      <dgm:t>
        <a:bodyPr/>
        <a:lstStyle/>
        <a:p>
          <a:endParaRPr lang="en-US"/>
        </a:p>
      </dgm:t>
    </dgm:pt>
    <dgm:pt modelId="{71EF3CAD-6FBD-40D2-851A-AA9BA55617AD}">
      <dgm:prSet/>
      <dgm:spPr/>
      <dgm:t>
        <a:bodyPr/>
        <a:lstStyle/>
        <a:p>
          <a:r>
            <a:rPr lang="en-US" i="0" dirty="0"/>
            <a:t>Provide Broad Overview of Network Infrastructure </a:t>
          </a:r>
          <a:endParaRPr lang="en-US" dirty="0"/>
        </a:p>
      </dgm:t>
    </dgm:pt>
    <dgm:pt modelId="{60009BE4-842D-451C-8080-6A56EE4445DD}" type="parTrans" cxnId="{E8AD80EF-D1FB-4401-B4F6-11899E51130B}">
      <dgm:prSet/>
      <dgm:spPr/>
      <dgm:t>
        <a:bodyPr/>
        <a:lstStyle/>
        <a:p>
          <a:endParaRPr lang="en-US"/>
        </a:p>
      </dgm:t>
    </dgm:pt>
    <dgm:pt modelId="{7964DE96-AF1A-4D5C-AC0E-EDD9ABD5FD43}" type="sibTrans" cxnId="{E8AD80EF-D1FB-4401-B4F6-11899E51130B}">
      <dgm:prSet/>
      <dgm:spPr/>
      <dgm:t>
        <a:bodyPr/>
        <a:lstStyle/>
        <a:p>
          <a:endParaRPr lang="en-US"/>
        </a:p>
      </dgm:t>
    </dgm:pt>
    <dgm:pt modelId="{DBF1BEA4-9AC7-4B3E-BAA7-115ADB104CA8}">
      <dgm:prSet/>
      <dgm:spPr>
        <a:solidFill>
          <a:srgbClr val="CEBEBB"/>
        </a:solidFill>
      </dgm:spPr>
      <dgm:t>
        <a:bodyPr/>
        <a:lstStyle/>
        <a:p>
          <a:r>
            <a:rPr lang="en-US" i="0" dirty="0">
              <a:solidFill>
                <a:schemeClr val="accent6">
                  <a:lumMod val="50000"/>
                </a:schemeClr>
              </a:solidFill>
            </a:rPr>
            <a:t>Vulnerability Scanners </a:t>
          </a:r>
          <a:endParaRPr lang="en-US" dirty="0">
            <a:solidFill>
              <a:schemeClr val="accent6">
                <a:lumMod val="50000"/>
              </a:schemeClr>
            </a:solidFill>
          </a:endParaRPr>
        </a:p>
      </dgm:t>
    </dgm:pt>
    <dgm:pt modelId="{74C92008-8471-459E-8F5D-82D5AF44761A}" type="parTrans" cxnId="{7C958315-F41C-4484-9EF5-4FB4CDB398D4}">
      <dgm:prSet/>
      <dgm:spPr/>
      <dgm:t>
        <a:bodyPr/>
        <a:lstStyle/>
        <a:p>
          <a:endParaRPr lang="en-US"/>
        </a:p>
      </dgm:t>
    </dgm:pt>
    <dgm:pt modelId="{F84ED83D-2C59-4295-90FC-8A371233D2B3}" type="sibTrans" cxnId="{7C958315-F41C-4484-9EF5-4FB4CDB398D4}">
      <dgm:prSet/>
      <dgm:spPr/>
      <dgm:t>
        <a:bodyPr/>
        <a:lstStyle/>
        <a:p>
          <a:endParaRPr lang="en-US"/>
        </a:p>
      </dgm:t>
    </dgm:pt>
    <dgm:pt modelId="{D507AA8E-03B3-4583-898E-E18CCDB57D00}">
      <dgm:prSet/>
      <dgm:spPr/>
      <dgm:t>
        <a:bodyPr/>
        <a:lstStyle/>
        <a:p>
          <a:r>
            <a:rPr lang="en-US" i="0" dirty="0"/>
            <a:t>Focus on Individual Systems</a:t>
          </a:r>
          <a:endParaRPr lang="en-US" dirty="0"/>
        </a:p>
      </dgm:t>
    </dgm:pt>
    <dgm:pt modelId="{A89BA5AA-A1ED-4DF7-92CC-F25C3FCBE3E9}" type="parTrans" cxnId="{73235CCD-CAC0-487B-AC1E-3B991FDEF76E}">
      <dgm:prSet/>
      <dgm:spPr/>
      <dgm:t>
        <a:bodyPr/>
        <a:lstStyle/>
        <a:p>
          <a:endParaRPr lang="en-US"/>
        </a:p>
      </dgm:t>
    </dgm:pt>
    <dgm:pt modelId="{91F0BCE7-9396-4CCB-9F60-2B76B4692BCC}" type="sibTrans" cxnId="{73235CCD-CAC0-487B-AC1E-3B991FDEF76E}">
      <dgm:prSet/>
      <dgm:spPr/>
      <dgm:t>
        <a:bodyPr/>
        <a:lstStyle/>
        <a:p>
          <a:endParaRPr lang="en-US"/>
        </a:p>
      </dgm:t>
    </dgm:pt>
    <dgm:pt modelId="{6A50298B-9488-4020-9553-DC2C7E4D34C2}">
      <dgm:prSet/>
      <dgm:spPr>
        <a:solidFill>
          <a:srgbClr val="A77C70"/>
        </a:solidFill>
      </dgm:spPr>
      <dgm:t>
        <a:bodyPr/>
        <a:lstStyle/>
        <a:p>
          <a:r>
            <a:rPr lang="en-US" i="0" dirty="0">
              <a:solidFill>
                <a:srgbClr val="CEBEBB"/>
              </a:solidFill>
            </a:rPr>
            <a:t>Web Application Scanners </a:t>
          </a:r>
          <a:endParaRPr lang="en-US" dirty="0">
            <a:solidFill>
              <a:srgbClr val="CEBEBB"/>
            </a:solidFill>
          </a:endParaRPr>
        </a:p>
      </dgm:t>
    </dgm:pt>
    <dgm:pt modelId="{BB60850E-4D85-4AB6-AB0E-141A5E90238F}" type="parTrans" cxnId="{16B7DCCE-8D6F-4D46-8179-3B80C9836920}">
      <dgm:prSet/>
      <dgm:spPr/>
      <dgm:t>
        <a:bodyPr/>
        <a:lstStyle/>
        <a:p>
          <a:endParaRPr lang="en-US"/>
        </a:p>
      </dgm:t>
    </dgm:pt>
    <dgm:pt modelId="{827993C1-CD31-43AB-88EC-5241343496AD}" type="sibTrans" cxnId="{16B7DCCE-8D6F-4D46-8179-3B80C9836920}">
      <dgm:prSet/>
      <dgm:spPr/>
      <dgm:t>
        <a:bodyPr/>
        <a:lstStyle/>
        <a:p>
          <a:endParaRPr lang="en-US"/>
        </a:p>
      </dgm:t>
    </dgm:pt>
    <dgm:pt modelId="{0B8771BE-0361-437F-99AE-9AAA0C14F474}">
      <dgm:prSet/>
      <dgm:spPr/>
      <dgm:t>
        <a:bodyPr/>
        <a:lstStyle/>
        <a:p>
          <a:r>
            <a:rPr lang="en-US" i="0" dirty="0"/>
            <a:t>Focus on </a:t>
          </a:r>
          <a:br>
            <a:rPr lang="en-US" i="0" dirty="0"/>
          </a:br>
          <a:r>
            <a:rPr lang="en-US" i="0" dirty="0"/>
            <a:t>Web Applications</a:t>
          </a:r>
          <a:endParaRPr lang="en-US" dirty="0"/>
        </a:p>
      </dgm:t>
    </dgm:pt>
    <dgm:pt modelId="{96B580AD-60D6-40CC-AE68-CF4282E4CCCD}" type="parTrans" cxnId="{505ED51E-1D58-445B-9BF2-D20C601C01C1}">
      <dgm:prSet/>
      <dgm:spPr/>
      <dgm:t>
        <a:bodyPr/>
        <a:lstStyle/>
        <a:p>
          <a:endParaRPr lang="en-US"/>
        </a:p>
      </dgm:t>
    </dgm:pt>
    <dgm:pt modelId="{98E60D2D-AEC1-4FDC-8BDE-0F08079FF911}" type="sibTrans" cxnId="{505ED51E-1D58-445B-9BF2-D20C601C01C1}">
      <dgm:prSet/>
      <dgm:spPr/>
      <dgm:t>
        <a:bodyPr/>
        <a:lstStyle/>
        <a:p>
          <a:endParaRPr lang="en-US"/>
        </a:p>
      </dgm:t>
    </dgm:pt>
    <dgm:pt modelId="{234F0AF2-EC5C-4BC7-B53F-7F4F56F0F068}" type="pres">
      <dgm:prSet presAssocID="{CFA3B2A6-2AE6-4983-B27C-F7CAC1F89A80}" presName="Name0" presStyleCnt="0">
        <dgm:presLayoutVars>
          <dgm:chPref val="3"/>
          <dgm:dir/>
          <dgm:animLvl val="lvl"/>
          <dgm:resizeHandles/>
        </dgm:presLayoutVars>
      </dgm:prSet>
      <dgm:spPr/>
    </dgm:pt>
    <dgm:pt modelId="{6E04793B-1159-4781-AD9E-58CFA6A8B3FE}" type="pres">
      <dgm:prSet presAssocID="{22D5E2D4-135D-4608-A989-885D6622B4B6}" presName="horFlow" presStyleCnt="0"/>
      <dgm:spPr/>
    </dgm:pt>
    <dgm:pt modelId="{99F960F2-2ECE-45A2-9672-F1A2859D19E0}" type="pres">
      <dgm:prSet presAssocID="{22D5E2D4-135D-4608-A989-885D6622B4B6}" presName="bigChev" presStyleLbl="node1" presStyleIdx="0" presStyleCnt="3"/>
      <dgm:spPr/>
    </dgm:pt>
    <dgm:pt modelId="{CBB5F462-369A-460C-A56D-666C53F05BCB}" type="pres">
      <dgm:prSet presAssocID="{60009BE4-842D-451C-8080-6A56EE4445DD}" presName="parTrans" presStyleCnt="0"/>
      <dgm:spPr/>
    </dgm:pt>
    <dgm:pt modelId="{AF44C049-6038-48FB-9C48-6B1268BE4F53}" type="pres">
      <dgm:prSet presAssocID="{71EF3CAD-6FBD-40D2-851A-AA9BA55617AD}" presName="node" presStyleLbl="alignAccFollowNode1" presStyleIdx="0" presStyleCnt="3">
        <dgm:presLayoutVars>
          <dgm:bulletEnabled val="1"/>
        </dgm:presLayoutVars>
      </dgm:prSet>
      <dgm:spPr/>
    </dgm:pt>
    <dgm:pt modelId="{04F02693-DD02-46B1-B06E-A1BA3825C6BE}" type="pres">
      <dgm:prSet presAssocID="{22D5E2D4-135D-4608-A989-885D6622B4B6}" presName="vSp" presStyleCnt="0"/>
      <dgm:spPr/>
    </dgm:pt>
    <dgm:pt modelId="{C47B0449-21D7-4F8E-BCC3-C67CED7EF85C}" type="pres">
      <dgm:prSet presAssocID="{DBF1BEA4-9AC7-4B3E-BAA7-115ADB104CA8}" presName="horFlow" presStyleCnt="0"/>
      <dgm:spPr/>
    </dgm:pt>
    <dgm:pt modelId="{43CEFDA6-067F-477D-9E05-74934EC21500}" type="pres">
      <dgm:prSet presAssocID="{DBF1BEA4-9AC7-4B3E-BAA7-115ADB104CA8}" presName="bigChev" presStyleLbl="node1" presStyleIdx="1" presStyleCnt="3"/>
      <dgm:spPr/>
    </dgm:pt>
    <dgm:pt modelId="{C92E2019-261C-4816-AA36-10A420A67619}" type="pres">
      <dgm:prSet presAssocID="{A89BA5AA-A1ED-4DF7-92CC-F25C3FCBE3E9}" presName="parTrans" presStyleCnt="0"/>
      <dgm:spPr/>
    </dgm:pt>
    <dgm:pt modelId="{16DDF831-9BE9-4E9A-A7B3-EDB6A8BB4EA8}" type="pres">
      <dgm:prSet presAssocID="{D507AA8E-03B3-4583-898E-E18CCDB57D00}" presName="node" presStyleLbl="alignAccFollowNode1" presStyleIdx="1" presStyleCnt="3">
        <dgm:presLayoutVars>
          <dgm:bulletEnabled val="1"/>
        </dgm:presLayoutVars>
      </dgm:prSet>
      <dgm:spPr/>
    </dgm:pt>
    <dgm:pt modelId="{B57D1539-7BAA-4206-93F6-57F60E138761}" type="pres">
      <dgm:prSet presAssocID="{DBF1BEA4-9AC7-4B3E-BAA7-115ADB104CA8}" presName="vSp" presStyleCnt="0"/>
      <dgm:spPr/>
    </dgm:pt>
    <dgm:pt modelId="{E31DA40A-79BC-4638-B844-7F48D9E0286B}" type="pres">
      <dgm:prSet presAssocID="{6A50298B-9488-4020-9553-DC2C7E4D34C2}" presName="horFlow" presStyleCnt="0"/>
      <dgm:spPr/>
    </dgm:pt>
    <dgm:pt modelId="{2C420FB9-9A6B-4C33-BC59-F3817B196322}" type="pres">
      <dgm:prSet presAssocID="{6A50298B-9488-4020-9553-DC2C7E4D34C2}" presName="bigChev" presStyleLbl="node1" presStyleIdx="2" presStyleCnt="3"/>
      <dgm:spPr/>
    </dgm:pt>
    <dgm:pt modelId="{867194F5-8543-4E03-882E-23A0E58B1F7B}" type="pres">
      <dgm:prSet presAssocID="{96B580AD-60D6-40CC-AE68-CF4282E4CCCD}" presName="parTrans" presStyleCnt="0"/>
      <dgm:spPr/>
    </dgm:pt>
    <dgm:pt modelId="{7910130C-594A-4C6D-BAA9-AA2E8EC056B2}" type="pres">
      <dgm:prSet presAssocID="{0B8771BE-0361-437F-99AE-9AAA0C14F474}" presName="node" presStyleLbl="alignAccFollowNode1" presStyleIdx="2" presStyleCnt="3">
        <dgm:presLayoutVars>
          <dgm:bulletEnabled val="1"/>
        </dgm:presLayoutVars>
      </dgm:prSet>
      <dgm:spPr/>
    </dgm:pt>
  </dgm:ptLst>
  <dgm:cxnLst>
    <dgm:cxn modelId="{14FFE606-E260-4F09-810D-A55E8622E8B2}" type="presOf" srcId="{22D5E2D4-135D-4608-A989-885D6622B4B6}" destId="{99F960F2-2ECE-45A2-9672-F1A2859D19E0}" srcOrd="0" destOrd="0" presId="urn:microsoft.com/office/officeart/2005/8/layout/lProcess3"/>
    <dgm:cxn modelId="{A12F6D0D-A7EF-4ABC-AFDD-1E5D596C3150}" srcId="{CFA3B2A6-2AE6-4983-B27C-F7CAC1F89A80}" destId="{22D5E2D4-135D-4608-A989-885D6622B4B6}" srcOrd="0" destOrd="0" parTransId="{05DE5D6C-E4A7-4164-A29B-97F0399D4230}" sibTransId="{E185C715-5308-4D78-B722-076840F70B5F}"/>
    <dgm:cxn modelId="{7C958315-F41C-4484-9EF5-4FB4CDB398D4}" srcId="{CFA3B2A6-2AE6-4983-B27C-F7CAC1F89A80}" destId="{DBF1BEA4-9AC7-4B3E-BAA7-115ADB104CA8}" srcOrd="1" destOrd="0" parTransId="{74C92008-8471-459E-8F5D-82D5AF44761A}" sibTransId="{F84ED83D-2C59-4295-90FC-8A371233D2B3}"/>
    <dgm:cxn modelId="{505ED51E-1D58-445B-9BF2-D20C601C01C1}" srcId="{6A50298B-9488-4020-9553-DC2C7E4D34C2}" destId="{0B8771BE-0361-437F-99AE-9AAA0C14F474}" srcOrd="0" destOrd="0" parTransId="{96B580AD-60D6-40CC-AE68-CF4282E4CCCD}" sibTransId="{98E60D2D-AEC1-4FDC-8BDE-0F08079FF911}"/>
    <dgm:cxn modelId="{7E5F0267-5F30-4284-B8C8-07A36337E050}" type="presOf" srcId="{6A50298B-9488-4020-9553-DC2C7E4D34C2}" destId="{2C420FB9-9A6B-4C33-BC59-F3817B196322}" srcOrd="0" destOrd="0" presId="urn:microsoft.com/office/officeart/2005/8/layout/lProcess3"/>
    <dgm:cxn modelId="{B3B20C69-61F4-47BF-AA9E-C7DB0106AC5E}" type="presOf" srcId="{D507AA8E-03B3-4583-898E-E18CCDB57D00}" destId="{16DDF831-9BE9-4E9A-A7B3-EDB6A8BB4EA8}" srcOrd="0" destOrd="0" presId="urn:microsoft.com/office/officeart/2005/8/layout/lProcess3"/>
    <dgm:cxn modelId="{D228FEAC-BFC6-4A59-80DF-5DA5BCA895BB}" type="presOf" srcId="{DBF1BEA4-9AC7-4B3E-BAA7-115ADB104CA8}" destId="{43CEFDA6-067F-477D-9E05-74934EC21500}" srcOrd="0" destOrd="0" presId="urn:microsoft.com/office/officeart/2005/8/layout/lProcess3"/>
    <dgm:cxn modelId="{73235CCD-CAC0-487B-AC1E-3B991FDEF76E}" srcId="{DBF1BEA4-9AC7-4B3E-BAA7-115ADB104CA8}" destId="{D507AA8E-03B3-4583-898E-E18CCDB57D00}" srcOrd="0" destOrd="0" parTransId="{A89BA5AA-A1ED-4DF7-92CC-F25C3FCBE3E9}" sibTransId="{91F0BCE7-9396-4CCB-9F60-2B76B4692BCC}"/>
    <dgm:cxn modelId="{16B7DCCE-8D6F-4D46-8179-3B80C9836920}" srcId="{CFA3B2A6-2AE6-4983-B27C-F7CAC1F89A80}" destId="{6A50298B-9488-4020-9553-DC2C7E4D34C2}" srcOrd="2" destOrd="0" parTransId="{BB60850E-4D85-4AB6-AB0E-141A5E90238F}" sibTransId="{827993C1-CD31-43AB-88EC-5241343496AD}"/>
    <dgm:cxn modelId="{9A3B0CDA-FAD3-4003-BCF9-CA44D5BE2BDD}" type="presOf" srcId="{CFA3B2A6-2AE6-4983-B27C-F7CAC1F89A80}" destId="{234F0AF2-EC5C-4BC7-B53F-7F4F56F0F068}" srcOrd="0" destOrd="0" presId="urn:microsoft.com/office/officeart/2005/8/layout/lProcess3"/>
    <dgm:cxn modelId="{2C5F32DF-4ED5-4D93-884C-2BCEBA3DCA7C}" type="presOf" srcId="{0B8771BE-0361-437F-99AE-9AAA0C14F474}" destId="{7910130C-594A-4C6D-BAA9-AA2E8EC056B2}" srcOrd="0" destOrd="0" presId="urn:microsoft.com/office/officeart/2005/8/layout/lProcess3"/>
    <dgm:cxn modelId="{E8AD80EF-D1FB-4401-B4F6-11899E51130B}" srcId="{22D5E2D4-135D-4608-A989-885D6622B4B6}" destId="{71EF3CAD-6FBD-40D2-851A-AA9BA55617AD}" srcOrd="0" destOrd="0" parTransId="{60009BE4-842D-451C-8080-6A56EE4445DD}" sibTransId="{7964DE96-AF1A-4D5C-AC0E-EDD9ABD5FD43}"/>
    <dgm:cxn modelId="{139A31F3-3FA9-493A-A268-9E8C81DAB46B}" type="presOf" srcId="{71EF3CAD-6FBD-40D2-851A-AA9BA55617AD}" destId="{AF44C049-6038-48FB-9C48-6B1268BE4F53}" srcOrd="0" destOrd="0" presId="urn:microsoft.com/office/officeart/2005/8/layout/lProcess3"/>
    <dgm:cxn modelId="{E8622C54-5135-4555-80E2-1ECB1E94CCCC}" type="presParOf" srcId="{234F0AF2-EC5C-4BC7-B53F-7F4F56F0F068}" destId="{6E04793B-1159-4781-AD9E-58CFA6A8B3FE}" srcOrd="0" destOrd="0" presId="urn:microsoft.com/office/officeart/2005/8/layout/lProcess3"/>
    <dgm:cxn modelId="{04F69899-77D1-48A2-A339-3F3480FE097C}" type="presParOf" srcId="{6E04793B-1159-4781-AD9E-58CFA6A8B3FE}" destId="{99F960F2-2ECE-45A2-9672-F1A2859D19E0}" srcOrd="0" destOrd="0" presId="urn:microsoft.com/office/officeart/2005/8/layout/lProcess3"/>
    <dgm:cxn modelId="{A8651327-F88F-4351-BB23-490D9F1F133D}" type="presParOf" srcId="{6E04793B-1159-4781-AD9E-58CFA6A8B3FE}" destId="{CBB5F462-369A-460C-A56D-666C53F05BCB}" srcOrd="1" destOrd="0" presId="urn:microsoft.com/office/officeart/2005/8/layout/lProcess3"/>
    <dgm:cxn modelId="{3CB0F83A-CEA3-44F1-ACC5-0FDF0B47B7E0}" type="presParOf" srcId="{6E04793B-1159-4781-AD9E-58CFA6A8B3FE}" destId="{AF44C049-6038-48FB-9C48-6B1268BE4F53}" srcOrd="2" destOrd="0" presId="urn:microsoft.com/office/officeart/2005/8/layout/lProcess3"/>
    <dgm:cxn modelId="{AD1CD8BC-4E21-4E81-8631-ED5D6F70A723}" type="presParOf" srcId="{234F0AF2-EC5C-4BC7-B53F-7F4F56F0F068}" destId="{04F02693-DD02-46B1-B06E-A1BA3825C6BE}" srcOrd="1" destOrd="0" presId="urn:microsoft.com/office/officeart/2005/8/layout/lProcess3"/>
    <dgm:cxn modelId="{47BC7B8F-0F71-4E2F-8399-B69DA5AE861F}" type="presParOf" srcId="{234F0AF2-EC5C-4BC7-B53F-7F4F56F0F068}" destId="{C47B0449-21D7-4F8E-BCC3-C67CED7EF85C}" srcOrd="2" destOrd="0" presId="urn:microsoft.com/office/officeart/2005/8/layout/lProcess3"/>
    <dgm:cxn modelId="{2F3D1C24-F831-4B39-8A1A-47869F91C2F7}" type="presParOf" srcId="{C47B0449-21D7-4F8E-BCC3-C67CED7EF85C}" destId="{43CEFDA6-067F-477D-9E05-74934EC21500}" srcOrd="0" destOrd="0" presId="urn:microsoft.com/office/officeart/2005/8/layout/lProcess3"/>
    <dgm:cxn modelId="{AB8F2AEA-4D99-4B14-A05F-49AE6FE25424}" type="presParOf" srcId="{C47B0449-21D7-4F8E-BCC3-C67CED7EF85C}" destId="{C92E2019-261C-4816-AA36-10A420A67619}" srcOrd="1" destOrd="0" presId="urn:microsoft.com/office/officeart/2005/8/layout/lProcess3"/>
    <dgm:cxn modelId="{6995685F-B4EF-4573-9E74-45019BCCA0B5}" type="presParOf" srcId="{C47B0449-21D7-4F8E-BCC3-C67CED7EF85C}" destId="{16DDF831-9BE9-4E9A-A7B3-EDB6A8BB4EA8}" srcOrd="2" destOrd="0" presId="urn:microsoft.com/office/officeart/2005/8/layout/lProcess3"/>
    <dgm:cxn modelId="{86C982AF-8859-4984-912A-F9A2749C97A3}" type="presParOf" srcId="{234F0AF2-EC5C-4BC7-B53F-7F4F56F0F068}" destId="{B57D1539-7BAA-4206-93F6-57F60E138761}" srcOrd="3" destOrd="0" presId="urn:microsoft.com/office/officeart/2005/8/layout/lProcess3"/>
    <dgm:cxn modelId="{CC61BEB7-815F-4FC5-AF6B-5AF4753C34C0}" type="presParOf" srcId="{234F0AF2-EC5C-4BC7-B53F-7F4F56F0F068}" destId="{E31DA40A-79BC-4638-B844-7F48D9E0286B}" srcOrd="4" destOrd="0" presId="urn:microsoft.com/office/officeart/2005/8/layout/lProcess3"/>
    <dgm:cxn modelId="{9A70634A-8001-4001-9C2E-D5AB838A49A8}" type="presParOf" srcId="{E31DA40A-79BC-4638-B844-7F48D9E0286B}" destId="{2C420FB9-9A6B-4C33-BC59-F3817B196322}" srcOrd="0" destOrd="0" presId="urn:microsoft.com/office/officeart/2005/8/layout/lProcess3"/>
    <dgm:cxn modelId="{4C8780B4-D266-4685-B383-CD9E2317B8C4}" type="presParOf" srcId="{E31DA40A-79BC-4638-B844-7F48D9E0286B}" destId="{867194F5-8543-4E03-882E-23A0E58B1F7B}" srcOrd="1" destOrd="0" presId="urn:microsoft.com/office/officeart/2005/8/layout/lProcess3"/>
    <dgm:cxn modelId="{F6AA7456-C800-4514-8F63-70D9720DCDD9}" type="presParOf" srcId="{E31DA40A-79BC-4638-B844-7F48D9E0286B}" destId="{7910130C-594A-4C6D-BAA9-AA2E8EC056B2}"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B81F34-0B5A-4B29-AD48-5DEFBE51A6CA}"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473DBF0F-2BC2-4793-A708-AFCC7FFA4367}">
      <dgm:prSet/>
      <dgm:spPr>
        <a:solidFill>
          <a:srgbClr val="644646"/>
        </a:solidFill>
      </dgm:spPr>
      <dgm:t>
        <a:bodyPr/>
        <a:lstStyle/>
        <a:p>
          <a:r>
            <a:rPr lang="en-US" dirty="0"/>
            <a:t>Nmap Live Host Discovery</a:t>
          </a:r>
        </a:p>
      </dgm:t>
    </dgm:pt>
    <dgm:pt modelId="{BC9A88AF-3351-4FA3-B86A-A518F11B78EF}" type="parTrans" cxnId="{DB2D0F38-B8D2-4382-BB5A-75F8D78B7C60}">
      <dgm:prSet/>
      <dgm:spPr/>
      <dgm:t>
        <a:bodyPr/>
        <a:lstStyle/>
        <a:p>
          <a:endParaRPr lang="en-US"/>
        </a:p>
      </dgm:t>
    </dgm:pt>
    <dgm:pt modelId="{A5BD3FAF-10E4-43E4-BD68-3B5B3EF42D44}" type="sibTrans" cxnId="{DB2D0F38-B8D2-4382-BB5A-75F8D78B7C60}">
      <dgm:prSet/>
      <dgm:spPr/>
      <dgm:t>
        <a:bodyPr/>
        <a:lstStyle/>
        <a:p>
          <a:endParaRPr lang="en-US"/>
        </a:p>
      </dgm:t>
    </dgm:pt>
    <dgm:pt modelId="{B33097FA-58C6-4670-A7C5-1F2127D5546D}">
      <dgm:prSet/>
      <dgm:spPr/>
      <dgm:t>
        <a:bodyPr/>
        <a:lstStyle/>
        <a:p>
          <a:pPr algn="ctr">
            <a:lnSpc>
              <a:spcPct val="100000"/>
            </a:lnSpc>
            <a:spcAft>
              <a:spcPts val="600"/>
            </a:spcAft>
            <a:buNone/>
          </a:pPr>
          <a:r>
            <a:rPr lang="en-US" dirty="0"/>
            <a:t>https://tryhackme.com/room/nmap01</a:t>
          </a:r>
        </a:p>
      </dgm:t>
    </dgm:pt>
    <dgm:pt modelId="{C41782D6-9D7F-485D-B3FA-D0F21AD69E50}" type="parTrans" cxnId="{4AE35612-67CD-42F4-83E8-A2EEA8DD1AE3}">
      <dgm:prSet/>
      <dgm:spPr/>
      <dgm:t>
        <a:bodyPr/>
        <a:lstStyle/>
        <a:p>
          <a:endParaRPr lang="en-US"/>
        </a:p>
      </dgm:t>
    </dgm:pt>
    <dgm:pt modelId="{952314EC-6112-40A5-8860-C14AB96105E6}" type="sibTrans" cxnId="{4AE35612-67CD-42F4-83E8-A2EEA8DD1AE3}">
      <dgm:prSet/>
      <dgm:spPr/>
      <dgm:t>
        <a:bodyPr/>
        <a:lstStyle/>
        <a:p>
          <a:endParaRPr lang="en-US"/>
        </a:p>
      </dgm:t>
    </dgm:pt>
    <dgm:pt modelId="{74A7DA35-90F7-466D-B157-8371C16927C1}">
      <dgm:prSet/>
      <dgm:spPr>
        <a:solidFill>
          <a:srgbClr val="CEBEBB"/>
        </a:solidFill>
      </dgm:spPr>
      <dgm:t>
        <a:bodyPr/>
        <a:lstStyle/>
        <a:p>
          <a:r>
            <a:rPr lang="en-US" dirty="0">
              <a:solidFill>
                <a:schemeClr val="tx1"/>
              </a:solidFill>
            </a:rPr>
            <a:t>OpenVAS Basics</a:t>
          </a:r>
        </a:p>
      </dgm:t>
    </dgm:pt>
    <dgm:pt modelId="{CACF235E-DC56-496B-AC04-88C1BEEF4DB9}" type="parTrans" cxnId="{82ADB99D-1AD1-446A-8132-9C47CDA642E6}">
      <dgm:prSet/>
      <dgm:spPr/>
      <dgm:t>
        <a:bodyPr/>
        <a:lstStyle/>
        <a:p>
          <a:endParaRPr lang="en-US"/>
        </a:p>
      </dgm:t>
    </dgm:pt>
    <dgm:pt modelId="{F5774414-EDAF-4984-908A-1212DB0C5FF1}" type="sibTrans" cxnId="{82ADB99D-1AD1-446A-8132-9C47CDA642E6}">
      <dgm:prSet/>
      <dgm:spPr/>
      <dgm:t>
        <a:bodyPr/>
        <a:lstStyle/>
        <a:p>
          <a:endParaRPr lang="en-US"/>
        </a:p>
      </dgm:t>
    </dgm:pt>
    <dgm:pt modelId="{C251E40F-F56C-466C-9FEC-E9AC1A381B39}">
      <dgm:prSet/>
      <dgm:spPr/>
      <dgm:t>
        <a:bodyPr/>
        <a:lstStyle/>
        <a:p>
          <a:pPr algn="ctr">
            <a:buNone/>
          </a:pPr>
          <a:r>
            <a:rPr lang="en-US" dirty="0"/>
            <a:t>https://tryhackme.com/room/openvas</a:t>
          </a:r>
        </a:p>
      </dgm:t>
    </dgm:pt>
    <dgm:pt modelId="{80908070-43CB-46FE-9471-04BCC9D36FEF}" type="parTrans" cxnId="{8603DBA6-DD60-447A-B188-2A6E376DBEC2}">
      <dgm:prSet/>
      <dgm:spPr/>
      <dgm:t>
        <a:bodyPr/>
        <a:lstStyle/>
        <a:p>
          <a:endParaRPr lang="en-US"/>
        </a:p>
      </dgm:t>
    </dgm:pt>
    <dgm:pt modelId="{EFF82CCD-755E-48C1-9336-103E3861FD27}" type="sibTrans" cxnId="{8603DBA6-DD60-447A-B188-2A6E376DBEC2}">
      <dgm:prSet/>
      <dgm:spPr/>
      <dgm:t>
        <a:bodyPr/>
        <a:lstStyle/>
        <a:p>
          <a:endParaRPr lang="en-US"/>
        </a:p>
      </dgm:t>
    </dgm:pt>
    <dgm:pt modelId="{E86F5072-2B34-4348-9E2D-40CD69FA6CEC}">
      <dgm:prSet/>
      <dgm:spPr>
        <a:solidFill>
          <a:srgbClr val="A77C70"/>
        </a:solidFill>
      </dgm:spPr>
      <dgm:t>
        <a:bodyPr/>
        <a:lstStyle/>
        <a:p>
          <a:r>
            <a:rPr lang="en-US"/>
            <a:t>OWASP Juice Shop:</a:t>
          </a:r>
        </a:p>
      </dgm:t>
    </dgm:pt>
    <dgm:pt modelId="{F8218E58-3F58-4EBB-8DC9-5AB08B00B026}" type="parTrans" cxnId="{AD02B421-71B5-4AC1-8236-9FD75ADAAC92}">
      <dgm:prSet/>
      <dgm:spPr/>
      <dgm:t>
        <a:bodyPr/>
        <a:lstStyle/>
        <a:p>
          <a:endParaRPr lang="en-US"/>
        </a:p>
      </dgm:t>
    </dgm:pt>
    <dgm:pt modelId="{CD6FC902-B800-4E7B-AC73-7CA1D3893886}" type="sibTrans" cxnId="{AD02B421-71B5-4AC1-8236-9FD75ADAAC92}">
      <dgm:prSet/>
      <dgm:spPr/>
      <dgm:t>
        <a:bodyPr/>
        <a:lstStyle/>
        <a:p>
          <a:endParaRPr lang="en-US"/>
        </a:p>
      </dgm:t>
    </dgm:pt>
    <dgm:pt modelId="{34A1A46F-F496-4418-B92C-A4D3964F63A2}">
      <dgm:prSet/>
      <dgm:spPr/>
      <dgm:t>
        <a:bodyPr/>
        <a:lstStyle/>
        <a:p>
          <a:pPr algn="ctr">
            <a:buNone/>
          </a:pPr>
          <a:r>
            <a:rPr lang="en-US" dirty="0"/>
            <a:t>https://tryhackme.com/room/owaspjuiceshop</a:t>
          </a:r>
        </a:p>
      </dgm:t>
    </dgm:pt>
    <dgm:pt modelId="{5C27AEA2-4650-46C3-B750-79883782181E}" type="parTrans" cxnId="{79F47F4C-2962-4C50-8628-FBB0C019B0EF}">
      <dgm:prSet/>
      <dgm:spPr/>
      <dgm:t>
        <a:bodyPr/>
        <a:lstStyle/>
        <a:p>
          <a:endParaRPr lang="en-US"/>
        </a:p>
      </dgm:t>
    </dgm:pt>
    <dgm:pt modelId="{F7EC6F57-8C61-49AA-8837-1897513494B7}" type="sibTrans" cxnId="{79F47F4C-2962-4C50-8628-FBB0C019B0EF}">
      <dgm:prSet/>
      <dgm:spPr/>
      <dgm:t>
        <a:bodyPr/>
        <a:lstStyle/>
        <a:p>
          <a:endParaRPr lang="en-US"/>
        </a:p>
      </dgm:t>
    </dgm:pt>
    <dgm:pt modelId="{86C6CD72-881E-4572-87D0-27E8F6344B93}" type="pres">
      <dgm:prSet presAssocID="{82B81F34-0B5A-4B29-AD48-5DEFBE51A6CA}" presName="linear" presStyleCnt="0">
        <dgm:presLayoutVars>
          <dgm:animLvl val="lvl"/>
          <dgm:resizeHandles val="exact"/>
        </dgm:presLayoutVars>
      </dgm:prSet>
      <dgm:spPr/>
    </dgm:pt>
    <dgm:pt modelId="{C8540037-16EC-4860-A988-C103D40CA2B9}" type="pres">
      <dgm:prSet presAssocID="{473DBF0F-2BC2-4793-A708-AFCC7FFA4367}" presName="parentText" presStyleLbl="node1" presStyleIdx="0" presStyleCnt="3">
        <dgm:presLayoutVars>
          <dgm:chMax val="0"/>
          <dgm:bulletEnabled val="1"/>
        </dgm:presLayoutVars>
      </dgm:prSet>
      <dgm:spPr/>
    </dgm:pt>
    <dgm:pt modelId="{CF502817-4CC2-4223-8475-4E3B54A47C1A}" type="pres">
      <dgm:prSet presAssocID="{473DBF0F-2BC2-4793-A708-AFCC7FFA4367}" presName="childText" presStyleLbl="revTx" presStyleIdx="0" presStyleCnt="3" custScaleY="129792">
        <dgm:presLayoutVars>
          <dgm:bulletEnabled val="1"/>
        </dgm:presLayoutVars>
      </dgm:prSet>
      <dgm:spPr/>
    </dgm:pt>
    <dgm:pt modelId="{51C38BD1-B01B-488C-9A60-71DBEDD6C890}" type="pres">
      <dgm:prSet presAssocID="{74A7DA35-90F7-466D-B157-8371C16927C1}" presName="parentText" presStyleLbl="node1" presStyleIdx="1" presStyleCnt="3">
        <dgm:presLayoutVars>
          <dgm:chMax val="0"/>
          <dgm:bulletEnabled val="1"/>
        </dgm:presLayoutVars>
      </dgm:prSet>
      <dgm:spPr/>
    </dgm:pt>
    <dgm:pt modelId="{40978253-450C-4860-AEC7-AC10BA049139}" type="pres">
      <dgm:prSet presAssocID="{74A7DA35-90F7-466D-B157-8371C16927C1}" presName="childText" presStyleLbl="revTx" presStyleIdx="1" presStyleCnt="3" custScaleY="127263">
        <dgm:presLayoutVars>
          <dgm:bulletEnabled val="1"/>
        </dgm:presLayoutVars>
      </dgm:prSet>
      <dgm:spPr/>
    </dgm:pt>
    <dgm:pt modelId="{11C24137-765E-4DF8-8070-C715584CDD1A}" type="pres">
      <dgm:prSet presAssocID="{E86F5072-2B34-4348-9E2D-40CD69FA6CEC}" presName="parentText" presStyleLbl="node1" presStyleIdx="2" presStyleCnt="3">
        <dgm:presLayoutVars>
          <dgm:chMax val="0"/>
          <dgm:bulletEnabled val="1"/>
        </dgm:presLayoutVars>
      </dgm:prSet>
      <dgm:spPr/>
    </dgm:pt>
    <dgm:pt modelId="{5D23A93B-54DF-48A0-AE7B-D6C369D58040}" type="pres">
      <dgm:prSet presAssocID="{E86F5072-2B34-4348-9E2D-40CD69FA6CEC}" presName="childText" presStyleLbl="revTx" presStyleIdx="2" presStyleCnt="3">
        <dgm:presLayoutVars>
          <dgm:bulletEnabled val="1"/>
        </dgm:presLayoutVars>
      </dgm:prSet>
      <dgm:spPr/>
    </dgm:pt>
  </dgm:ptLst>
  <dgm:cxnLst>
    <dgm:cxn modelId="{4AE35612-67CD-42F4-83E8-A2EEA8DD1AE3}" srcId="{473DBF0F-2BC2-4793-A708-AFCC7FFA4367}" destId="{B33097FA-58C6-4670-A7C5-1F2127D5546D}" srcOrd="0" destOrd="0" parTransId="{C41782D6-9D7F-485D-B3FA-D0F21AD69E50}" sibTransId="{952314EC-6112-40A5-8860-C14AB96105E6}"/>
    <dgm:cxn modelId="{C7DE1A1F-0358-4BAE-918E-460C61874DEE}" type="presOf" srcId="{82B81F34-0B5A-4B29-AD48-5DEFBE51A6CA}" destId="{86C6CD72-881E-4572-87D0-27E8F6344B93}" srcOrd="0" destOrd="0" presId="urn:microsoft.com/office/officeart/2005/8/layout/vList2"/>
    <dgm:cxn modelId="{AD02B421-71B5-4AC1-8236-9FD75ADAAC92}" srcId="{82B81F34-0B5A-4B29-AD48-5DEFBE51A6CA}" destId="{E86F5072-2B34-4348-9E2D-40CD69FA6CEC}" srcOrd="2" destOrd="0" parTransId="{F8218E58-3F58-4EBB-8DC9-5AB08B00B026}" sibTransId="{CD6FC902-B800-4E7B-AC73-7CA1D3893886}"/>
    <dgm:cxn modelId="{CC588329-0BD0-41BE-AEB7-E970C996591F}" type="presOf" srcId="{C251E40F-F56C-466C-9FEC-E9AC1A381B39}" destId="{40978253-450C-4860-AEC7-AC10BA049139}" srcOrd="0" destOrd="0" presId="urn:microsoft.com/office/officeart/2005/8/layout/vList2"/>
    <dgm:cxn modelId="{DB2D0F38-B8D2-4382-BB5A-75F8D78B7C60}" srcId="{82B81F34-0B5A-4B29-AD48-5DEFBE51A6CA}" destId="{473DBF0F-2BC2-4793-A708-AFCC7FFA4367}" srcOrd="0" destOrd="0" parTransId="{BC9A88AF-3351-4FA3-B86A-A518F11B78EF}" sibTransId="{A5BD3FAF-10E4-43E4-BD68-3B5B3EF42D44}"/>
    <dgm:cxn modelId="{79F47F4C-2962-4C50-8628-FBB0C019B0EF}" srcId="{E86F5072-2B34-4348-9E2D-40CD69FA6CEC}" destId="{34A1A46F-F496-4418-B92C-A4D3964F63A2}" srcOrd="0" destOrd="0" parTransId="{5C27AEA2-4650-46C3-B750-79883782181E}" sibTransId="{F7EC6F57-8C61-49AA-8837-1897513494B7}"/>
    <dgm:cxn modelId="{705BE188-9C68-4FA1-9A1E-F0A956989054}" type="presOf" srcId="{74A7DA35-90F7-466D-B157-8371C16927C1}" destId="{51C38BD1-B01B-488C-9A60-71DBEDD6C890}" srcOrd="0" destOrd="0" presId="urn:microsoft.com/office/officeart/2005/8/layout/vList2"/>
    <dgm:cxn modelId="{82ADB99D-1AD1-446A-8132-9C47CDA642E6}" srcId="{82B81F34-0B5A-4B29-AD48-5DEFBE51A6CA}" destId="{74A7DA35-90F7-466D-B157-8371C16927C1}" srcOrd="1" destOrd="0" parTransId="{CACF235E-DC56-496B-AC04-88C1BEEF4DB9}" sibTransId="{F5774414-EDAF-4984-908A-1212DB0C5FF1}"/>
    <dgm:cxn modelId="{8603DBA6-DD60-447A-B188-2A6E376DBEC2}" srcId="{74A7DA35-90F7-466D-B157-8371C16927C1}" destId="{C251E40F-F56C-466C-9FEC-E9AC1A381B39}" srcOrd="0" destOrd="0" parTransId="{80908070-43CB-46FE-9471-04BCC9D36FEF}" sibTransId="{EFF82CCD-755E-48C1-9336-103E3861FD27}"/>
    <dgm:cxn modelId="{DA75B5B7-1A88-4445-B533-D339B1874B06}" type="presOf" srcId="{E86F5072-2B34-4348-9E2D-40CD69FA6CEC}" destId="{11C24137-765E-4DF8-8070-C715584CDD1A}" srcOrd="0" destOrd="0" presId="urn:microsoft.com/office/officeart/2005/8/layout/vList2"/>
    <dgm:cxn modelId="{074DD4CD-17C8-458B-82DC-6B5088E878B0}" type="presOf" srcId="{B33097FA-58C6-4670-A7C5-1F2127D5546D}" destId="{CF502817-4CC2-4223-8475-4E3B54A47C1A}" srcOrd="0" destOrd="0" presId="urn:microsoft.com/office/officeart/2005/8/layout/vList2"/>
    <dgm:cxn modelId="{87C545EE-51FC-45DF-A6C2-AF3C3836D564}" type="presOf" srcId="{473DBF0F-2BC2-4793-A708-AFCC7FFA4367}" destId="{C8540037-16EC-4860-A988-C103D40CA2B9}" srcOrd="0" destOrd="0" presId="urn:microsoft.com/office/officeart/2005/8/layout/vList2"/>
    <dgm:cxn modelId="{F12D06EF-FFD3-4DAF-90DB-C61C25093C3B}" type="presOf" srcId="{34A1A46F-F496-4418-B92C-A4D3964F63A2}" destId="{5D23A93B-54DF-48A0-AE7B-D6C369D58040}" srcOrd="0" destOrd="0" presId="urn:microsoft.com/office/officeart/2005/8/layout/vList2"/>
    <dgm:cxn modelId="{0079A04B-F281-46A9-9E2F-3AE68642E13C}" type="presParOf" srcId="{86C6CD72-881E-4572-87D0-27E8F6344B93}" destId="{C8540037-16EC-4860-A988-C103D40CA2B9}" srcOrd="0" destOrd="0" presId="urn:microsoft.com/office/officeart/2005/8/layout/vList2"/>
    <dgm:cxn modelId="{E3E226CA-405F-48BA-9767-CFC95EF8AC73}" type="presParOf" srcId="{86C6CD72-881E-4572-87D0-27E8F6344B93}" destId="{CF502817-4CC2-4223-8475-4E3B54A47C1A}" srcOrd="1" destOrd="0" presId="urn:microsoft.com/office/officeart/2005/8/layout/vList2"/>
    <dgm:cxn modelId="{77DF2E84-C213-475E-BF42-8B39B0874E1F}" type="presParOf" srcId="{86C6CD72-881E-4572-87D0-27E8F6344B93}" destId="{51C38BD1-B01B-488C-9A60-71DBEDD6C890}" srcOrd="2" destOrd="0" presId="urn:microsoft.com/office/officeart/2005/8/layout/vList2"/>
    <dgm:cxn modelId="{649CEDD1-2E36-4A89-8AD3-222507EE942E}" type="presParOf" srcId="{86C6CD72-881E-4572-87D0-27E8F6344B93}" destId="{40978253-450C-4860-AEC7-AC10BA049139}" srcOrd="3" destOrd="0" presId="urn:microsoft.com/office/officeart/2005/8/layout/vList2"/>
    <dgm:cxn modelId="{55165E8A-2572-4E77-9531-8AB03D72A3CB}" type="presParOf" srcId="{86C6CD72-881E-4572-87D0-27E8F6344B93}" destId="{11C24137-765E-4DF8-8070-C715584CDD1A}" srcOrd="4" destOrd="0" presId="urn:microsoft.com/office/officeart/2005/8/layout/vList2"/>
    <dgm:cxn modelId="{F32F914D-2280-4EC0-A2E8-1C33BEFA5A78}" type="presParOf" srcId="{86C6CD72-881E-4572-87D0-27E8F6344B93}" destId="{5D23A93B-54DF-48A0-AE7B-D6C369D5804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Ethical Considerations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Bias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a:solidFill>
                <a:schemeClr val="accent6">
                  <a:lumMod val="20000"/>
                  <a:lumOff val="80000"/>
                </a:schemeClr>
              </a:solidFill>
              <a:latin typeface="Gill Sans MT" panose="020B0502020104020203"/>
              <a:ea typeface="+mn-ea"/>
              <a:cs typeface="+mn-cs"/>
            </a:rPr>
            <a:t>Technical Considerations</a:t>
          </a: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cales of Justice"/>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3">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Right And Left Brain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3">
        <dgm:presLayoutVars>
          <dgm:chMax val="0"/>
          <dgm:chPref val="0"/>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Gears"/>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2" presStyleCnt="3">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A830ED83-4034-4751-ABA2-6AB8E38E0BF9}" srcId="{FBBE1472-672B-4202-B31F-75F612BBA6AB}" destId="{606F9AF1-7D16-4C4B-8D38-8524662335F9}" srcOrd="1" destOrd="0" parTransId="{54152E45-E8EF-491F-984C-E609721E237E}" sibTransId="{027D84BD-FF9D-4881-9A9D-50DB0800BEA7}"/>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Network Scanners</a:t>
          </a:r>
        </a:p>
      </dsp:txBody>
      <dsp:txXfrm>
        <a:off x="1740935" y="644"/>
        <a:ext cx="2768203" cy="1507303"/>
      </dsp:txXfrm>
    </dsp:sp>
    <dsp:sp modelId="{13AE9798-1BAA-4949-94EA-83565BBED900}">
      <dsp:nvSpPr>
        <dsp:cNvPr id="0" name=""/>
        <dsp:cNvSpPr/>
      </dsp:nvSpPr>
      <dsp:spPr>
        <a:xfrm>
          <a:off x="4509138" y="644"/>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sp:txBody>
      <dsp:txXfrm>
        <a:off x="4509138" y="644"/>
        <a:ext cx="1642424"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Vulnerability Scanners</a:t>
          </a:r>
        </a:p>
      </dsp:txBody>
      <dsp:txXfrm>
        <a:off x="1740935" y="1884773"/>
        <a:ext cx="2768203" cy="1507303"/>
      </dsp:txXfrm>
    </dsp:sp>
    <dsp:sp modelId="{971E0CBB-675D-4C1D-B787-50FE7AF0CF4E}">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sp:txBody>
      <dsp:txXfrm>
        <a:off x="4509138" y="1884773"/>
        <a:ext cx="1642424"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Web Application Scanners</a:t>
          </a:r>
        </a:p>
      </dsp:txBody>
      <dsp:txXfrm>
        <a:off x="1740935" y="3768902"/>
        <a:ext cx="2768203" cy="1507303"/>
      </dsp:txXfrm>
    </dsp:sp>
    <dsp:sp modelId="{D0396025-5FE2-439E-A0DF-BC171155514E}">
      <dsp:nvSpPr>
        <dsp:cNvPr id="0" name=""/>
        <dsp:cNvSpPr/>
      </dsp:nvSpPr>
      <dsp:spPr>
        <a:xfrm>
          <a:off x="4509138" y="3768902"/>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sp:txBody>
      <dsp:txXfrm>
        <a:off x="4509138" y="3768902"/>
        <a:ext cx="1642424" cy="1507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960F2-2ECE-45A2-9672-F1A2859D19E0}">
      <dsp:nvSpPr>
        <dsp:cNvPr id="0" name=""/>
        <dsp:cNvSpPr/>
      </dsp:nvSpPr>
      <dsp:spPr>
        <a:xfrm>
          <a:off x="311814" y="1735"/>
          <a:ext cx="2774001" cy="1109600"/>
        </a:xfrm>
        <a:prstGeom prst="chevron">
          <a:avLst/>
        </a:prstGeom>
        <a:solidFill>
          <a:srgbClr val="64464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i="0" kern="1200" dirty="0">
              <a:solidFill>
                <a:srgbClr val="CEBEBB"/>
              </a:solidFill>
            </a:rPr>
            <a:t>Network Scanners </a:t>
          </a:r>
          <a:endParaRPr lang="en-US" sz="2500" kern="1200" dirty="0">
            <a:solidFill>
              <a:srgbClr val="CEBEBB"/>
            </a:solidFill>
          </a:endParaRPr>
        </a:p>
      </dsp:txBody>
      <dsp:txXfrm>
        <a:off x="866614" y="1735"/>
        <a:ext cx="1664401" cy="1109600"/>
      </dsp:txXfrm>
    </dsp:sp>
    <dsp:sp modelId="{AF44C049-6038-48FB-9C48-6B1268BE4F53}">
      <dsp:nvSpPr>
        <dsp:cNvPr id="0" name=""/>
        <dsp:cNvSpPr/>
      </dsp:nvSpPr>
      <dsp:spPr>
        <a:xfrm>
          <a:off x="2725196" y="96051"/>
          <a:ext cx="2302421" cy="920968"/>
        </a:xfrm>
        <a:prstGeom prst="chevron">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t>Provide Broad Overview of Network Infrastructure </a:t>
          </a:r>
          <a:endParaRPr lang="en-US" sz="1600" kern="1200" dirty="0"/>
        </a:p>
      </dsp:txBody>
      <dsp:txXfrm>
        <a:off x="3185680" y="96051"/>
        <a:ext cx="1381453" cy="920968"/>
      </dsp:txXfrm>
    </dsp:sp>
    <dsp:sp modelId="{43CEFDA6-067F-477D-9E05-74934EC21500}">
      <dsp:nvSpPr>
        <dsp:cNvPr id="0" name=""/>
        <dsp:cNvSpPr/>
      </dsp:nvSpPr>
      <dsp:spPr>
        <a:xfrm>
          <a:off x="311814" y="1266680"/>
          <a:ext cx="2774001" cy="1109600"/>
        </a:xfrm>
        <a:prstGeom prst="chevron">
          <a:avLst/>
        </a:prstGeom>
        <a:solidFill>
          <a:srgbClr val="CEBEBB"/>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i="0" kern="1200" dirty="0">
              <a:solidFill>
                <a:schemeClr val="accent6">
                  <a:lumMod val="50000"/>
                </a:schemeClr>
              </a:solidFill>
            </a:rPr>
            <a:t>Vulnerability Scanners </a:t>
          </a:r>
          <a:endParaRPr lang="en-US" sz="2500" kern="1200" dirty="0">
            <a:solidFill>
              <a:schemeClr val="accent6">
                <a:lumMod val="50000"/>
              </a:schemeClr>
            </a:solidFill>
          </a:endParaRPr>
        </a:p>
      </dsp:txBody>
      <dsp:txXfrm>
        <a:off x="866614" y="1266680"/>
        <a:ext cx="1664401" cy="1109600"/>
      </dsp:txXfrm>
    </dsp:sp>
    <dsp:sp modelId="{16DDF831-9BE9-4E9A-A7B3-EDB6A8BB4EA8}">
      <dsp:nvSpPr>
        <dsp:cNvPr id="0" name=""/>
        <dsp:cNvSpPr/>
      </dsp:nvSpPr>
      <dsp:spPr>
        <a:xfrm>
          <a:off x="2725196" y="1360996"/>
          <a:ext cx="2302421" cy="920968"/>
        </a:xfrm>
        <a:prstGeom prst="chevron">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t>Focus on Individual Systems</a:t>
          </a:r>
          <a:endParaRPr lang="en-US" sz="1600" kern="1200" dirty="0"/>
        </a:p>
      </dsp:txBody>
      <dsp:txXfrm>
        <a:off x="3185680" y="1360996"/>
        <a:ext cx="1381453" cy="920968"/>
      </dsp:txXfrm>
    </dsp:sp>
    <dsp:sp modelId="{2C420FB9-9A6B-4C33-BC59-F3817B196322}">
      <dsp:nvSpPr>
        <dsp:cNvPr id="0" name=""/>
        <dsp:cNvSpPr/>
      </dsp:nvSpPr>
      <dsp:spPr>
        <a:xfrm>
          <a:off x="311814" y="2531624"/>
          <a:ext cx="2774001" cy="1109600"/>
        </a:xfrm>
        <a:prstGeom prst="chevron">
          <a:avLst/>
        </a:prstGeom>
        <a:solidFill>
          <a:srgbClr val="A77C7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i="0" kern="1200" dirty="0">
              <a:solidFill>
                <a:srgbClr val="CEBEBB"/>
              </a:solidFill>
            </a:rPr>
            <a:t>Web Application Scanners </a:t>
          </a:r>
          <a:endParaRPr lang="en-US" sz="2500" kern="1200" dirty="0">
            <a:solidFill>
              <a:srgbClr val="CEBEBB"/>
            </a:solidFill>
          </a:endParaRPr>
        </a:p>
      </dsp:txBody>
      <dsp:txXfrm>
        <a:off x="866614" y="2531624"/>
        <a:ext cx="1664401" cy="1109600"/>
      </dsp:txXfrm>
    </dsp:sp>
    <dsp:sp modelId="{7910130C-594A-4C6D-BAA9-AA2E8EC056B2}">
      <dsp:nvSpPr>
        <dsp:cNvPr id="0" name=""/>
        <dsp:cNvSpPr/>
      </dsp:nvSpPr>
      <dsp:spPr>
        <a:xfrm>
          <a:off x="2725196" y="2625941"/>
          <a:ext cx="2302421" cy="920968"/>
        </a:xfrm>
        <a:prstGeom prst="chevron">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t>Focus on </a:t>
          </a:r>
          <a:br>
            <a:rPr lang="en-US" sz="1600" i="0" kern="1200" dirty="0"/>
          </a:br>
          <a:r>
            <a:rPr lang="en-US" sz="1600" i="0" kern="1200" dirty="0"/>
            <a:t>Web Applications</a:t>
          </a:r>
          <a:endParaRPr lang="en-US" sz="1600" kern="1200" dirty="0"/>
        </a:p>
      </dsp:txBody>
      <dsp:txXfrm>
        <a:off x="3185680" y="2625941"/>
        <a:ext cx="1381453" cy="920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40037-16EC-4860-A988-C103D40CA2B9}">
      <dsp:nvSpPr>
        <dsp:cNvPr id="0" name=""/>
        <dsp:cNvSpPr/>
      </dsp:nvSpPr>
      <dsp:spPr>
        <a:xfrm>
          <a:off x="0" y="280987"/>
          <a:ext cx="5482882" cy="631800"/>
        </a:xfrm>
        <a:prstGeom prst="roundRect">
          <a:avLst/>
        </a:prstGeom>
        <a:solidFill>
          <a:srgbClr val="64464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Nmap Live Host Discovery</a:t>
          </a:r>
        </a:p>
      </dsp:txBody>
      <dsp:txXfrm>
        <a:off x="30842" y="311829"/>
        <a:ext cx="5421198" cy="570116"/>
      </dsp:txXfrm>
    </dsp:sp>
    <dsp:sp modelId="{CF502817-4CC2-4223-8475-4E3B54A47C1A}">
      <dsp:nvSpPr>
        <dsp:cNvPr id="0" name=""/>
        <dsp:cNvSpPr/>
      </dsp:nvSpPr>
      <dsp:spPr>
        <a:xfrm>
          <a:off x="0" y="912787"/>
          <a:ext cx="5482882" cy="58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82" tIns="34290" rIns="192024" bIns="34290" numCol="1" spcCol="1270" anchor="t" anchorCtr="0">
          <a:noAutofit/>
        </a:bodyPr>
        <a:lstStyle/>
        <a:p>
          <a:pPr marL="228600" lvl="1" indent="-228600" algn="ctr" defTabSz="933450">
            <a:lnSpc>
              <a:spcPct val="100000"/>
            </a:lnSpc>
            <a:spcBef>
              <a:spcPct val="0"/>
            </a:spcBef>
            <a:spcAft>
              <a:spcPts val="600"/>
            </a:spcAft>
            <a:buNone/>
          </a:pPr>
          <a:r>
            <a:rPr lang="en-US" sz="2100" kern="1200" dirty="0"/>
            <a:t>https://tryhackme.com/room/nmap01</a:t>
          </a:r>
        </a:p>
      </dsp:txBody>
      <dsp:txXfrm>
        <a:off x="0" y="912787"/>
        <a:ext cx="5482882" cy="580325"/>
      </dsp:txXfrm>
    </dsp:sp>
    <dsp:sp modelId="{51C38BD1-B01B-488C-9A60-71DBEDD6C890}">
      <dsp:nvSpPr>
        <dsp:cNvPr id="0" name=""/>
        <dsp:cNvSpPr/>
      </dsp:nvSpPr>
      <dsp:spPr>
        <a:xfrm>
          <a:off x="0" y="1493113"/>
          <a:ext cx="5482882" cy="631800"/>
        </a:xfrm>
        <a:prstGeom prst="roundRect">
          <a:avLst/>
        </a:prstGeom>
        <a:solidFill>
          <a:srgbClr val="CEBEBB"/>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tx1"/>
              </a:solidFill>
            </a:rPr>
            <a:t>OpenVAS Basics</a:t>
          </a:r>
        </a:p>
      </dsp:txBody>
      <dsp:txXfrm>
        <a:off x="30842" y="1523955"/>
        <a:ext cx="5421198" cy="570116"/>
      </dsp:txXfrm>
    </dsp:sp>
    <dsp:sp modelId="{40978253-450C-4860-AEC7-AC10BA049139}">
      <dsp:nvSpPr>
        <dsp:cNvPr id="0" name=""/>
        <dsp:cNvSpPr/>
      </dsp:nvSpPr>
      <dsp:spPr>
        <a:xfrm>
          <a:off x="0" y="2124913"/>
          <a:ext cx="5482882" cy="56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82" tIns="34290" rIns="192024" bIns="34290" numCol="1" spcCol="1270" anchor="t" anchorCtr="0">
          <a:noAutofit/>
        </a:bodyPr>
        <a:lstStyle/>
        <a:p>
          <a:pPr marL="228600" lvl="1" indent="-228600" algn="ctr" defTabSz="933450">
            <a:lnSpc>
              <a:spcPct val="90000"/>
            </a:lnSpc>
            <a:spcBef>
              <a:spcPct val="0"/>
            </a:spcBef>
            <a:spcAft>
              <a:spcPct val="20000"/>
            </a:spcAft>
            <a:buNone/>
          </a:pPr>
          <a:r>
            <a:rPr lang="en-US" sz="2100" kern="1200" dirty="0"/>
            <a:t>https://tryhackme.com/room/openvas</a:t>
          </a:r>
        </a:p>
      </dsp:txBody>
      <dsp:txXfrm>
        <a:off x="0" y="2124913"/>
        <a:ext cx="5482882" cy="569018"/>
      </dsp:txXfrm>
    </dsp:sp>
    <dsp:sp modelId="{11C24137-765E-4DF8-8070-C715584CDD1A}">
      <dsp:nvSpPr>
        <dsp:cNvPr id="0" name=""/>
        <dsp:cNvSpPr/>
      </dsp:nvSpPr>
      <dsp:spPr>
        <a:xfrm>
          <a:off x="0" y="2693932"/>
          <a:ext cx="5482882" cy="631800"/>
        </a:xfrm>
        <a:prstGeom prst="roundRect">
          <a:avLst/>
        </a:prstGeom>
        <a:solidFill>
          <a:srgbClr val="A77C7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OWASP Juice Shop:</a:t>
          </a:r>
        </a:p>
      </dsp:txBody>
      <dsp:txXfrm>
        <a:off x="30842" y="2724774"/>
        <a:ext cx="5421198" cy="570116"/>
      </dsp:txXfrm>
    </dsp:sp>
    <dsp:sp modelId="{5D23A93B-54DF-48A0-AE7B-D6C369D58040}">
      <dsp:nvSpPr>
        <dsp:cNvPr id="0" name=""/>
        <dsp:cNvSpPr/>
      </dsp:nvSpPr>
      <dsp:spPr>
        <a:xfrm>
          <a:off x="0" y="3325732"/>
          <a:ext cx="5482882"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082" tIns="34290" rIns="192024" bIns="34290" numCol="1" spcCol="1270" anchor="t" anchorCtr="0">
          <a:noAutofit/>
        </a:bodyPr>
        <a:lstStyle/>
        <a:p>
          <a:pPr marL="228600" lvl="1" indent="-228600" algn="ctr" defTabSz="933450">
            <a:lnSpc>
              <a:spcPct val="90000"/>
            </a:lnSpc>
            <a:spcBef>
              <a:spcPct val="0"/>
            </a:spcBef>
            <a:spcAft>
              <a:spcPct val="20000"/>
            </a:spcAft>
            <a:buNone/>
          </a:pPr>
          <a:r>
            <a:rPr lang="en-US" sz="2100" kern="1200" dirty="0"/>
            <a:t>https://tryhackme.com/room/owaspjuiceshop</a:t>
          </a:r>
        </a:p>
      </dsp:txBody>
      <dsp:txXfrm>
        <a:off x="0" y="3325732"/>
        <a:ext cx="5482882" cy="447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Ethical Considerations</a:t>
          </a:r>
        </a:p>
      </dsp:txBody>
      <dsp:txXfrm>
        <a:off x="1740935" y="644"/>
        <a:ext cx="4410627"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Bias</a:t>
          </a:r>
        </a:p>
      </dsp:txBody>
      <dsp:txXfrm>
        <a:off x="1740935" y="1884773"/>
        <a:ext cx="4410627"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6">
                  <a:lumMod val="20000"/>
                  <a:lumOff val="80000"/>
                </a:schemeClr>
              </a:solidFill>
              <a:latin typeface="Gill Sans MT" panose="020B0502020104020203"/>
              <a:ea typeface="+mn-ea"/>
              <a:cs typeface="+mn-cs"/>
            </a:rPr>
            <a:t>Technical Considerations</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Slide 6:  Introduction to AI in Scanning</a:t>
            </a: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 Definition of Artificial Intelligence (AI) in the context of cybersecurity</a:t>
            </a: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 Role of AI in addressing limitations of traditional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pPr rtl="0" fontAlgn="ctr">
              <a:spcBef>
                <a:spcPts val="0"/>
              </a:spcBef>
              <a:spcAft>
                <a:spcPts val="0"/>
              </a:spcAft>
              <a:buFont typeface="Arial" panose="020B0604020202020204" pitchFamily="34" charset="0"/>
              <a:buNone/>
            </a:pPr>
            <a:endParaRPr lang="en-US" sz="800" dirty="0">
              <a:effectLst/>
              <a:latin typeface="Times New Roman" panose="02020603050405020304" pitchFamily="18" charset="0"/>
            </a:endParaRPr>
          </a:p>
          <a:p>
            <a:pPr rtl="0" fontAlgn="ctr">
              <a:spcBef>
                <a:spcPts val="0"/>
              </a:spcBef>
              <a:spcAft>
                <a:spcPts val="0"/>
              </a:spcAft>
              <a:buFont typeface="Arial" panose="020B0604020202020204" pitchFamily="34" charset="0"/>
              <a:buNone/>
            </a:pPr>
            <a:endParaRPr lang="en-US" sz="800" dirty="0">
              <a:effectLst/>
              <a:latin typeface="Times New Roman" panose="02020603050405020304" pitchFamily="18" charset="0"/>
            </a:endParaRP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Alright so, jumping back in where we left off, </a:t>
            </a:r>
          </a:p>
          <a:p>
            <a:pPr rtl="0" fontAlgn="ctr">
              <a:spcBef>
                <a:spcPts val="0"/>
              </a:spcBef>
              <a:spcAft>
                <a:spcPts val="0"/>
              </a:spcAft>
              <a:buFont typeface="Arial" panose="020B0604020202020204" pitchFamily="34" charset="0"/>
              <a:buNone/>
            </a:pPr>
            <a:r>
              <a:rPr lang="en-US" sz="800" dirty="0">
                <a:effectLst/>
                <a:latin typeface="Calibri" panose="020F0502020204030204" pitchFamily="34" charset="0"/>
              </a:rPr>
              <a:t>what exactly would introducing AI into scanning look like?</a:t>
            </a:r>
          </a:p>
          <a:p>
            <a:pPr rtl="0" fontAlgn="ctr">
              <a:spcBef>
                <a:spcPts val="0"/>
              </a:spcBef>
              <a:spcAft>
                <a:spcPts val="0"/>
              </a:spcAft>
              <a:buFont typeface="Arial" panose="020B0604020202020204" pitchFamily="34" charset="0"/>
              <a:buNone/>
            </a:pPr>
            <a:endParaRPr lang="en-US" sz="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800" dirty="0">
                <a:effectLst/>
                <a:latin typeface="Calibri" panose="020F0502020204030204" pitchFamily="34" charset="0"/>
              </a:rPr>
              <a:t>Well remember that, in the </a:t>
            </a:r>
            <a:r>
              <a:rPr lang="en-US" sz="800" b="0" i="0" dirty="0">
                <a:effectLst/>
                <a:latin typeface="Söhne"/>
              </a:rPr>
              <a:t>context of cybersecurity, </a:t>
            </a:r>
          </a:p>
          <a:p>
            <a:pPr rtl="0" fontAlgn="ctr">
              <a:spcBef>
                <a:spcPts val="0"/>
              </a:spcBef>
              <a:spcAft>
                <a:spcPts val="0"/>
              </a:spcAft>
              <a:buFont typeface="Arial" panose="020B0604020202020204" pitchFamily="34" charset="0"/>
              <a:buNone/>
            </a:pPr>
            <a:r>
              <a:rPr lang="en-US" sz="800" b="0" i="0" dirty="0">
                <a:effectLst/>
                <a:latin typeface="Söhne"/>
              </a:rPr>
              <a:t>AI applies advanced algorithms and machine learning techniques to enhance efficiency.</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unlike the manual methods we talked about last week,</a:t>
            </a:r>
          </a:p>
          <a:p>
            <a:pPr rtl="0" fontAlgn="ctr">
              <a:spcBef>
                <a:spcPts val="0"/>
              </a:spcBef>
              <a:spcAft>
                <a:spcPts val="0"/>
              </a:spcAft>
              <a:buFont typeface="Arial" panose="020B0604020202020204" pitchFamily="34" charset="0"/>
              <a:buNone/>
            </a:pPr>
            <a:r>
              <a:rPr lang="en-US" sz="800" b="0" i="0" dirty="0">
                <a:effectLst/>
                <a:latin typeface="Söhne"/>
              </a:rPr>
              <a:t>These intelligent tools are not just simply </a:t>
            </a:r>
            <a:r>
              <a:rPr lang="en-US" sz="800" b="0" i="1" dirty="0">
                <a:effectLst/>
                <a:latin typeface="Söhne"/>
              </a:rPr>
              <a:t>following instructions </a:t>
            </a:r>
            <a:r>
              <a:rPr lang="en-US" sz="800" b="0" i="0" dirty="0">
                <a:effectLst/>
                <a:latin typeface="Söhne"/>
              </a:rPr>
              <a:t>given to them through human interaction, </a:t>
            </a:r>
          </a:p>
          <a:p>
            <a:pPr rtl="0" fontAlgn="ctr">
              <a:spcBef>
                <a:spcPts val="0"/>
              </a:spcBef>
              <a:spcAft>
                <a:spcPts val="0"/>
              </a:spcAft>
              <a:buFont typeface="Arial" panose="020B0604020202020204" pitchFamily="34" charset="0"/>
              <a:buNone/>
            </a:pPr>
            <a:r>
              <a:rPr lang="en-US" sz="800" b="0" i="0" dirty="0">
                <a:effectLst/>
                <a:latin typeface="Söhne"/>
              </a:rPr>
              <a:t>but they are learning from previous data or experiences.</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when we talk about 'introducing AI into scanning,’ </a:t>
            </a:r>
          </a:p>
          <a:p>
            <a:pPr rtl="0" fontAlgn="ctr">
              <a:spcBef>
                <a:spcPts val="0"/>
              </a:spcBef>
              <a:spcAft>
                <a:spcPts val="0"/>
              </a:spcAft>
              <a:buFont typeface="Arial" panose="020B0604020202020204" pitchFamily="34" charset="0"/>
              <a:buNone/>
            </a:pPr>
            <a:r>
              <a:rPr lang="en-US" sz="800" b="0" i="0" dirty="0">
                <a:effectLst/>
                <a:latin typeface="Söhne"/>
              </a:rPr>
              <a:t>we're essentially giving these tools the ability to behave autonomously and </a:t>
            </a:r>
            <a:r>
              <a:rPr lang="en-US" sz="800" b="0" i="0" dirty="0">
                <a:solidFill>
                  <a:srgbClr val="ECECF1"/>
                </a:solidFill>
                <a:effectLst/>
                <a:latin typeface="Söhne"/>
              </a:rPr>
              <a:t>perform tasks that typically require human intelligence</a:t>
            </a:r>
            <a:endParaRPr lang="en-US" sz="800" b="0" i="0" dirty="0">
              <a:effectLst/>
              <a:latin typeface="Söhne"/>
            </a:endParaRP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what does this mean for ‘scanning’ </a:t>
            </a:r>
          </a:p>
          <a:p>
            <a:pPr rtl="0" fontAlgn="ctr">
              <a:spcBef>
                <a:spcPts val="0"/>
              </a:spcBef>
              <a:spcAft>
                <a:spcPts val="0"/>
              </a:spcAft>
              <a:buFont typeface="Arial" panose="020B0604020202020204" pitchFamily="34" charset="0"/>
              <a:buNone/>
            </a:pPr>
            <a:r>
              <a:rPr lang="en-US" sz="800" b="0" i="0" dirty="0">
                <a:effectLst/>
                <a:latin typeface="Söhne"/>
              </a:rPr>
              <a:t>And how does affect </a:t>
            </a:r>
            <a:r>
              <a:rPr lang="en-US" sz="800" b="0" i="0" dirty="0">
                <a:solidFill>
                  <a:srgbClr val="ECECF1"/>
                </a:solidFill>
                <a:effectLst/>
                <a:latin typeface="Söhne"/>
              </a:rPr>
              <a:t>the limitations we talked about last time?</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Well first, </a:t>
            </a:r>
            <a:r>
              <a:rPr lang="en-US" sz="800" b="0" i="0" dirty="0">
                <a:solidFill>
                  <a:srgbClr val="ECECF1"/>
                </a:solidFill>
                <a:effectLst/>
                <a:latin typeface="Söhne"/>
              </a:rPr>
              <a:t>AI introduces speed and consistency to the scanning process. </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So not only are the tests performed more quickly,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but each test is conducted with the same standard of precision every time. </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Instead of one human, slowly and methodically inspecting every inch of a landscape with a magnifying glass,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Like that analogy we used</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AI can detect  patterns and anomalies at speeds incomparable to humans. </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It's like upgrading from a magnifying glass to a sophisticated satellite system –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It quick, comprehensive, and able to cover more ground with minimal human effort.</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Also unlike manual methods AI can automate the process of navigating through public databases and frameworks.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So,</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Instead of a human librarian categorizing and translating our library, </a:t>
            </a: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we now have </a:t>
            </a:r>
            <a:r>
              <a:rPr lang="en-US" sz="1050" b="0" i="0" dirty="0">
                <a:solidFill>
                  <a:srgbClr val="ECECF1"/>
                </a:solidFill>
                <a:effectLst/>
                <a:latin typeface="Söhne"/>
              </a:rPr>
              <a:t>a ‘tireless digital curator’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that automatically </a:t>
            </a:r>
            <a:r>
              <a:rPr lang="en-US" sz="1400" b="0" i="0" dirty="0">
                <a:solidFill>
                  <a:srgbClr val="ECECF1"/>
                </a:solidFill>
                <a:effectLst/>
                <a:latin typeface="Söhne"/>
              </a:rPr>
              <a:t>pulls information from CVE, NVD, and MITRE databases,</a:t>
            </a:r>
            <a:r>
              <a:rPr lang="en-US" sz="1050" b="0" i="0" dirty="0">
                <a:solidFill>
                  <a:srgbClr val="ECECF1"/>
                </a:solidFill>
                <a:effectLst/>
                <a:latin typeface="Söhne"/>
              </a:rPr>
              <a:t>,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It can then identify any relevant information, and seamlessly integrates it and improve its detect abilities.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And if it needs translating for a different software or system architecture?,</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 AI doesn’t require manual code updates or rewrites, because it can adapt dynamically.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And because of this, </a:t>
            </a:r>
            <a:r>
              <a:rPr lang="en-US" sz="1050" b="0" i="0" dirty="0">
                <a:solidFill>
                  <a:srgbClr val="ECECF1"/>
                </a:solidFill>
                <a:effectLst/>
                <a:latin typeface="Söhne"/>
              </a:rPr>
              <a:t>It effortlessly scales up to handle the large and complex landscapes</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And plus, since there is less human interaction, there is less potential for human error.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Since AI follows predefined algorithms with </a:t>
            </a:r>
            <a:r>
              <a:rPr lang="en-US" sz="1050" b="0" i="1" dirty="0">
                <a:solidFill>
                  <a:srgbClr val="ECECF1"/>
                </a:solidFill>
                <a:effectLst/>
                <a:latin typeface="Söhne"/>
              </a:rPr>
              <a:t>precision</a:t>
            </a:r>
            <a:r>
              <a:rPr lang="en-US" sz="1050" b="0" i="0" dirty="0">
                <a:solidFill>
                  <a:srgbClr val="ECECF1"/>
                </a:solidFill>
                <a:effectLst/>
                <a:latin typeface="Söhne"/>
              </a:rPr>
              <a:t>,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this processes becomes more accurate and dependable,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minimizing the risks typically associated with manual methods.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Not to mention, its </a:t>
            </a:r>
            <a:r>
              <a:rPr lang="en-US" sz="1400" b="0" i="0" dirty="0">
                <a:solidFill>
                  <a:srgbClr val="ECECF1"/>
                </a:solidFill>
                <a:effectLst/>
                <a:latin typeface="Söhne"/>
              </a:rPr>
              <a:t>continuously improving and retains information permanently. </a:t>
            </a:r>
          </a:p>
          <a:p>
            <a:pPr rtl="0" fontAlgn="ctr">
              <a:spcBef>
                <a:spcPts val="0"/>
              </a:spcBef>
              <a:spcAft>
                <a:spcPts val="0"/>
              </a:spcAft>
              <a:buFont typeface="Arial" panose="020B0604020202020204" pitchFamily="34" charset="0"/>
              <a:buNone/>
            </a:pPr>
            <a:r>
              <a:rPr lang="en-US" sz="1400" b="0" i="0" dirty="0">
                <a:solidFill>
                  <a:srgbClr val="ECECF1"/>
                </a:solidFill>
                <a:effectLst/>
                <a:latin typeface="Söhne"/>
              </a:rPr>
              <a:t>And while humans are obviously capable of learning some things as they go, their memory is less reliable. </a:t>
            </a:r>
          </a:p>
          <a:p>
            <a:pPr rtl="0" fontAlgn="ctr">
              <a:spcBef>
                <a:spcPts val="0"/>
              </a:spcBef>
              <a:spcAft>
                <a:spcPts val="0"/>
              </a:spcAft>
              <a:buFont typeface="Arial" panose="020B0604020202020204" pitchFamily="34" charset="0"/>
              <a:buNone/>
            </a:pPr>
            <a:r>
              <a:rPr lang="en-US" sz="1400" b="0" i="0" dirty="0">
                <a:solidFill>
                  <a:srgbClr val="ECECF1"/>
                </a:solidFill>
                <a:effectLst/>
                <a:latin typeface="Söhne"/>
              </a:rPr>
              <a:t>especially for large, complicated ideas or tasks, its going to take a human much longer to obtain the same level of skill as an AI.</a:t>
            </a: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1053785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r>
              <a:rPr lang="en-US" sz="800" dirty="0">
                <a:solidFill>
                  <a:srgbClr val="97979A"/>
                </a:solidFill>
                <a:effectLst/>
                <a:latin typeface="Söhne"/>
              </a:rPr>
              <a:t>Alright so, since network scanning focuses on identifying and mapping the infrastructure of a target.</a:t>
            </a:r>
          </a:p>
          <a:p>
            <a:pPr marL="0" marR="0" rtl="0">
              <a:spcBef>
                <a:spcPts val="0"/>
              </a:spcBef>
              <a:spcAft>
                <a:spcPts val="0"/>
              </a:spcAft>
            </a:pPr>
            <a:r>
              <a:rPr lang="en-US" sz="800" dirty="0">
                <a:solidFill>
                  <a:srgbClr val="97979A"/>
                </a:solidFill>
                <a:effectLst/>
                <a:latin typeface="Söhne"/>
              </a:rPr>
              <a:t>It helps to Imagine it as creating a detailed blueprint for a home </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And the goal of scanning is to identifies ‘entrances’ or ‘ports’ to the home</a:t>
            </a:r>
          </a:p>
          <a:p>
            <a:pPr marL="0" marR="0" rtl="0">
              <a:spcBef>
                <a:spcPts val="0"/>
              </a:spcBef>
              <a:spcAft>
                <a:spcPts val="0"/>
              </a:spcAft>
            </a:pPr>
            <a:r>
              <a:rPr lang="en-US" sz="800" dirty="0">
                <a:solidFill>
                  <a:srgbClr val="97979A"/>
                </a:solidFill>
                <a:effectLst/>
                <a:latin typeface="Söhne"/>
              </a:rPr>
              <a:t>And some ports are more common and receive lots of traffic (like the previously mentioned doors and garage); while others are more obscure and rarely used like a window or a doggie door)</a:t>
            </a:r>
          </a:p>
          <a:p>
            <a:pPr marL="0" marR="0" rtl="0">
              <a:spcBef>
                <a:spcPts val="0"/>
              </a:spcBef>
              <a:spcAft>
                <a:spcPts val="0"/>
              </a:spcAft>
            </a:pPr>
            <a:r>
              <a:rPr lang="en-US" sz="800" dirty="0">
                <a:solidFill>
                  <a:srgbClr val="97979A"/>
                </a:solidFill>
                <a:effectLst/>
                <a:latin typeface="Söhne"/>
              </a:rPr>
              <a:t>And by creating this blueprint, we gain a better understanding of the network's layout and potential vulnerabilities</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dirty="0">
                <a:solidFill>
                  <a:srgbClr val="97979A"/>
                </a:solidFill>
                <a:effectLst/>
                <a:latin typeface="Söhne"/>
              </a:rPr>
              <a:t>////</a:t>
            </a: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As mentioned, the manual tools such as Nmap and Wireshark do this successfully, there are still significant benefits that AI brings to network scanning:</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The first thing is Faster Discovery.</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AI algorithms excel at speed and They can quickly identify live hosts and active services, which reduces the time it takes to map a network.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Intelligent tools are also more adaptive as they can dynamically adjust to changing network conditions and identify subtle patterns that might indicate potential vulnerabilities.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This pattern recognition also improves accuracy and reduces the likelihood of false positives/negatives.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 great example of AI in Network Scanning is Dark Trace.</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Darktrace employs unsupervised machine learning, a technique that allows it to autonomously learn and understand the 'normal' behavior of the network.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So instead of relying on predefined rules, Darktrace is able to dynamically adjust to changing network conditions and identify patterns</a:t>
            </a:r>
            <a:endParaRPr lang="en-US" sz="800" dirty="0">
              <a:solidFill>
                <a:srgbClr val="97979A"/>
              </a:solidFill>
              <a:effectLst/>
              <a:latin typeface="Söhne"/>
            </a:endParaRPr>
          </a:p>
          <a:p>
            <a:endParaRPr lang="en-US" sz="800" b="0" i="1"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351923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r>
              <a:rPr lang="en-US" sz="800" dirty="0">
                <a:solidFill>
                  <a:srgbClr val="000000"/>
                </a:solidFill>
                <a:effectLst/>
                <a:latin typeface="Calibri" panose="020F0502020204030204" pitchFamily="34" charset="0"/>
              </a:rPr>
              <a:t>Now that we have the infrastructure mapped out, our next step is to identify potential entry points </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One way to do this is vulnerability scanning.</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Traditionally, this involves methods and tools that meticulously comb through a target to find vulnerabilities.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However, AI takes it a step further as It not only identifies vulnerabilities but also helps us understand which ones pose the most significant threats.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This is important because Vulnerabilities can vary in severity - With Some vulnerabilities presenting little opportunity for an attacker, and others allowing a complete system takeover.</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To avoid allocating resources inefficiently or leaving critical weaknesses unaddressed, it's essential to prioritize vulnerabilities based on their level of risk and potential impact. This ensures that the focus is on the most significant threats first, leading to a more effective and targeted strategy.</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But Manual prioritization can be quickly become challenging in larger networks because of the sheer volume of data - and that's where AI comes in. </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AI can extend vulnerability scanning beyond just identification by maintaining a real-time record of the most critical vulnerabilities and those most likely to be exploited.</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And Similar to network scanners, vulnerability scanners rely on pattern recognition, that allow them to adapt dynamically in real time to provide a more dynamic and thorough analysis of a target. This can greatly reduce the need for manual intervention</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You might recall Shodan and NSE from our previous lecture. And as I mentioned, there is a lot of crossover between the first and second phases of </a:t>
            </a:r>
            <a:r>
              <a:rPr lang="en-US" sz="800" dirty="0" err="1">
                <a:solidFill>
                  <a:srgbClr val="000000"/>
                </a:solidFill>
                <a:effectLst/>
                <a:latin typeface="Calibri" panose="020F0502020204030204" pitchFamily="34" charset="0"/>
              </a:rPr>
              <a:t>pentesting</a:t>
            </a:r>
            <a:r>
              <a:rPr lang="en-US" sz="800" dirty="0">
                <a:solidFill>
                  <a:srgbClr val="000000"/>
                </a:solidFill>
                <a:effectLst/>
                <a:latin typeface="Calibri" panose="020F0502020204030204" pitchFamily="34" charset="0"/>
              </a:rPr>
              <a:t> and a lot of these tools are multifunctional.</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And since we are already familiar with what these tools are and how they work, Today we will focus more on how these tools contribute to vulnerability scanning. </a:t>
            </a:r>
          </a:p>
          <a:p>
            <a:pPr marL="0" marR="0" rtl="0">
              <a:spcBef>
                <a:spcPts val="0"/>
              </a:spcBef>
              <a:spcAft>
                <a:spcPts val="0"/>
              </a:spcAft>
            </a:pPr>
            <a:r>
              <a:rPr lang="en-US" sz="800" dirty="0">
                <a:solidFill>
                  <a:srgbClr val="000000"/>
                </a:solidFill>
                <a:effectLst/>
                <a:latin typeface="Calibri" panose="020F0502020204030204" pitchFamily="34" charset="0"/>
              </a:rPr>
              <a:t> </a:t>
            </a:r>
          </a:p>
          <a:p>
            <a:pPr marL="0" marR="0" rtl="0">
              <a:spcBef>
                <a:spcPts val="0"/>
              </a:spcBef>
              <a:spcAft>
                <a:spcPts val="0"/>
              </a:spcAft>
            </a:pPr>
            <a:r>
              <a:rPr lang="en-US" sz="800" dirty="0">
                <a:solidFill>
                  <a:srgbClr val="000000"/>
                </a:solidFill>
                <a:effectLst/>
                <a:latin typeface="Calibri" panose="020F0502020204030204" pitchFamily="34" charset="0"/>
              </a:rPr>
              <a:t>Recently, researchers used Shodan to assess vulnerabilities in IoT devices in Jordan. They were able to use Shodan's custom filters to search for devices with open ports and specific vulnerabilities like Heartbleed and </a:t>
            </a:r>
            <a:r>
              <a:rPr lang="en-US" sz="800" dirty="0" err="1">
                <a:solidFill>
                  <a:srgbClr val="000000"/>
                </a:solidFill>
                <a:effectLst/>
                <a:latin typeface="Calibri" panose="020F0502020204030204" pitchFamily="34" charset="0"/>
              </a:rPr>
              <a:t>Ticketbleed</a:t>
            </a:r>
            <a:r>
              <a:rPr lang="en-US" sz="800" dirty="0">
                <a:solidFill>
                  <a:srgbClr val="000000"/>
                </a:solidFill>
                <a:effectLst/>
                <a:latin typeface="Calibri" panose="020F0502020204030204" pitchFamily="34" charset="0"/>
              </a:rPr>
              <a:t>. This automated search engine allowed them to glean insights into the security landscape of an entire country, covering device distribution, common services, and vulnerabilities.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I think this is a great example of how powerful AI can be as It shows how simple it can be to conduct a large-scale assessment, using an automated scanner. They were able to analyze over 40 thousand devices, without having to manually scan each one.</a:t>
            </a:r>
          </a:p>
          <a:p>
            <a:pPr marL="0" marR="0" rtl="0">
              <a:spcBef>
                <a:spcPts val="0"/>
              </a:spcBef>
              <a:spcAft>
                <a:spcPts val="0"/>
              </a:spcAft>
            </a:pPr>
            <a:endParaRPr lang="en-US" sz="800"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000000"/>
                </a:solidFill>
                <a:effectLst/>
                <a:latin typeface="Calibri" panose="020F0502020204030204" pitchFamily="34" charset="0"/>
              </a:rPr>
              <a:t>I also think its important to look at </a:t>
            </a:r>
            <a:r>
              <a:rPr lang="en-US" sz="800" i="1" dirty="0">
                <a:solidFill>
                  <a:srgbClr val="97979A"/>
                </a:solidFill>
                <a:effectLst/>
                <a:latin typeface="Söhne"/>
              </a:rPr>
              <a:t>Nmap Scripting Engine (NSE)</a:t>
            </a:r>
            <a:r>
              <a:rPr lang="en-US" sz="800" dirty="0">
                <a:solidFill>
                  <a:srgbClr val="97979A"/>
                </a:solidFill>
                <a:effectLst/>
                <a:latin typeface="Söhne"/>
              </a:rPr>
              <a:t> as it’s a great example of using automation to improve both network and vulnerability scanning.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Using these scripts </a:t>
            </a:r>
            <a:r>
              <a:rPr lang="en-US" sz="800" dirty="0" err="1">
                <a:solidFill>
                  <a:srgbClr val="97979A"/>
                </a:solidFill>
                <a:effectLst/>
                <a:latin typeface="Söhne"/>
              </a:rPr>
              <a:t>nmap</a:t>
            </a:r>
            <a:r>
              <a:rPr lang="en-US" sz="800" dirty="0">
                <a:solidFill>
                  <a:srgbClr val="97979A"/>
                </a:solidFill>
                <a:effectLst/>
                <a:latin typeface="Söhne"/>
              </a:rPr>
              <a:t> can automatically </a:t>
            </a:r>
            <a:r>
              <a:rPr lang="en-US" sz="800" b="0" i="0" dirty="0">
                <a:effectLst/>
                <a:latin typeface="Söhne"/>
              </a:rPr>
              <a:t>scan the target, identify instances of a specific vulnerability, and even provide a consolidated report – all without human intervention.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97979A"/>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Since </a:t>
            </a:r>
            <a:r>
              <a:rPr lang="en-US" sz="1050" b="0" i="0" dirty="0">
                <a:effectLst/>
                <a:latin typeface="Söhne"/>
              </a:rPr>
              <a:t>Users can create custom scripts or pick one from the extensive collection of existing scripts developed by the Nmap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effectLst/>
                <a:latin typeface="Söhne"/>
              </a:rPr>
              <a:t>the scanning process more targeted and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i="0" dirty="0">
              <a:effectLst/>
              <a:latin typeface="Söhne"/>
            </a:endParaRPr>
          </a:p>
          <a:p>
            <a:pPr algn="l"/>
            <a:r>
              <a:rPr lang="en-US" sz="1400" b="0" i="0" dirty="0">
                <a:effectLst/>
                <a:latin typeface="Söhne"/>
              </a:rPr>
              <a:t>Overall, NSE is another great example of the power of automation in scanning. </a:t>
            </a:r>
            <a:endParaRPr lang="en-US" sz="1050" b="0" i="0" dirty="0">
              <a:effectLst/>
              <a:latin typeface="Söhne"/>
            </a:endParaRPr>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11738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9: AI in  Web Application Scanning</a:t>
            </a:r>
          </a:p>
          <a:p>
            <a:r>
              <a:rPr lang="en-US" sz="800" dirty="0"/>
              <a:t>- Introduction:</a:t>
            </a:r>
          </a:p>
          <a:p>
            <a:r>
              <a:rPr lang="en-US" sz="800" dirty="0"/>
              <a:t>	- Define the importance of web application scanning in identifying security vulnerabilities.</a:t>
            </a:r>
          </a:p>
          <a:p>
            <a:r>
              <a:rPr lang="en-US" sz="800" dirty="0"/>
              <a:t>- Traditional Web Application Scanning:</a:t>
            </a:r>
          </a:p>
          <a:p>
            <a:r>
              <a:rPr lang="en-US" sz="800" dirty="0"/>
              <a:t>	- Discuss traditional methods of scanning web applications.</a:t>
            </a:r>
          </a:p>
          <a:p>
            <a:r>
              <a:rPr lang="en-US" sz="800" dirty="0"/>
              <a:t>	- Emphasize the challenges of manual web application assessments.</a:t>
            </a:r>
          </a:p>
          <a:p>
            <a:r>
              <a:rPr lang="en-US" sz="800" dirty="0"/>
              <a:t>- AI Integration:</a:t>
            </a:r>
          </a:p>
          <a:p>
            <a:r>
              <a:rPr lang="en-US" sz="800" dirty="0"/>
              <a:t>	- Introduce how AI is revolutionizing web application scanning.</a:t>
            </a:r>
          </a:p>
          <a:p>
            <a:r>
              <a:rPr lang="en-US" sz="800" dirty="0"/>
              <a:t>	- Explain that AI can improve the detection of complex vulnerabilities in web applications.</a:t>
            </a:r>
          </a:p>
          <a:p>
            <a:r>
              <a:rPr lang="en-US" sz="800" dirty="0"/>
              <a:t>- Benefits of AI in Web Application Scanning:</a:t>
            </a:r>
          </a:p>
          <a:p>
            <a:r>
              <a:rPr lang="en-US" sz="800" dirty="0"/>
              <a:t>	- Enhanced Detection: AI can identify subtle vulnerabilities that may be challenging for traditional methods.</a:t>
            </a:r>
          </a:p>
          <a:p>
            <a:r>
              <a:rPr lang="en-US" sz="800" dirty="0"/>
              <a:t>	- Behavioral Analysis: AI can analyze the behavior of web applications to identify anomalies.</a:t>
            </a:r>
          </a:p>
          <a:p>
            <a:r>
              <a:rPr lang="en-US" sz="800" dirty="0"/>
              <a:t>	- Continuous Improvement: AI can learn from new threats and adapt to emerging risks.</a:t>
            </a:r>
          </a:p>
          <a:p>
            <a:r>
              <a:rPr lang="en-US" sz="800" dirty="0"/>
              <a:t>- Example Use Cases:</a:t>
            </a:r>
          </a:p>
          <a:p>
            <a:r>
              <a:rPr lang="en-US" sz="800" dirty="0"/>
              <a:t>	- Provide examples of AI-powered tools used in web application scanning.</a:t>
            </a:r>
          </a:p>
          <a:p>
            <a:r>
              <a:rPr lang="en-US" sz="800" dirty="0"/>
              <a:t>	- Showcase scenarios where AI has proven effective in identifying and mitigating web application vulnerabilities.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endParaRPr lang="en-US" sz="800" dirty="0"/>
          </a:p>
          <a:p>
            <a:endParaRPr lang="en-US" sz="800" dirty="0"/>
          </a:p>
          <a:p>
            <a:r>
              <a:rPr lang="en-US" sz="800" dirty="0"/>
              <a:t>Next we will look at Web application scanning which is very similar to Vulnerability scanning, but focuses primarily on </a:t>
            </a:r>
            <a:r>
              <a:rPr lang="en-US" sz="800" i="0" dirty="0"/>
              <a:t>identifying vulnerabilities in the code or configurations of web applications</a:t>
            </a:r>
            <a:endParaRPr lang="en-US" sz="800" dirty="0"/>
          </a:p>
          <a:p>
            <a:endParaRPr lang="en-US" sz="800" dirty="0"/>
          </a:p>
          <a:p>
            <a:r>
              <a:rPr lang="en-US" sz="800" b="0" i="0" dirty="0">
                <a:solidFill>
                  <a:srgbClr val="ECECF1"/>
                </a:solidFill>
                <a:effectLst/>
                <a:latin typeface="Söhne"/>
              </a:rPr>
              <a:t>In the traditional realm, scanning web applications involved a meticulous examination of the code and configurations. And these Manual assessments struggle to keep pace with the dynamic nature of modern web environments, and often lead to potential oversights.</a:t>
            </a:r>
          </a:p>
          <a:p>
            <a:endParaRPr lang="en-US" sz="800" b="0" i="0" dirty="0">
              <a:solidFill>
                <a:srgbClr val="ECECF1"/>
              </a:solidFill>
              <a:effectLst/>
              <a:latin typeface="Söhne"/>
            </a:endParaRPr>
          </a:p>
          <a:p>
            <a:r>
              <a:rPr lang="en-US" sz="800" b="0" i="0" dirty="0">
                <a:solidFill>
                  <a:srgbClr val="ECECF1"/>
                </a:solidFill>
                <a:effectLst/>
                <a:latin typeface="Söhne"/>
              </a:rPr>
              <a:t>This is where AI steps in -. AI excels in understanding the nuances of code and configurations, which making it perfect for investigating web apps as It can often identify subtle vulnerabilities that may be challenging for traditional methods. </a:t>
            </a:r>
          </a:p>
          <a:p>
            <a:endParaRPr lang="en-US" sz="800" dirty="0"/>
          </a:p>
          <a:p>
            <a:r>
              <a:rPr lang="en-US" sz="800" dirty="0"/>
              <a:t>AI doesn't just stop at code; it also delves into the behavior of web applications. This includes a more dynamic analysis, where it can adapt to changing scenarios, identify anomalies, and detect potential threats. </a:t>
            </a:r>
          </a:p>
          <a:p>
            <a:endParaRPr lang="en-US" sz="800" dirty="0"/>
          </a:p>
          <a:p>
            <a:r>
              <a:rPr lang="en-US" sz="800" dirty="0"/>
              <a:t>It can dynamically analyze the behavior of web applications, including anomaly identification and threat detection</a:t>
            </a:r>
          </a:p>
          <a:p>
            <a:endParaRPr lang="en-US" sz="800" dirty="0"/>
          </a:p>
          <a:p>
            <a:r>
              <a:rPr lang="en-US" sz="800" dirty="0"/>
              <a:t>Two great examples of AI in web scanning can be seen in </a:t>
            </a:r>
            <a:r>
              <a:rPr lang="en-US" sz="800" b="0" i="1" dirty="0" err="1">
                <a:solidFill>
                  <a:srgbClr val="ECECF1"/>
                </a:solidFill>
                <a:effectLst/>
                <a:latin typeface="Söhne"/>
              </a:rPr>
              <a:t>AppSpider</a:t>
            </a:r>
            <a:r>
              <a:rPr lang="en-US" sz="800" b="0" i="1" dirty="0">
                <a:solidFill>
                  <a:srgbClr val="ECECF1"/>
                </a:solidFill>
                <a:effectLst/>
                <a:latin typeface="Söhne"/>
              </a:rPr>
              <a:t> and </a:t>
            </a:r>
            <a:r>
              <a:rPr lang="en-US" sz="800" b="0" i="1" dirty="0" err="1">
                <a:solidFill>
                  <a:srgbClr val="ECECF1"/>
                </a:solidFill>
                <a:effectLst/>
                <a:latin typeface="Söhne"/>
              </a:rPr>
              <a:t>Acunetix</a:t>
            </a:r>
            <a:r>
              <a:rPr lang="en-US" sz="800" b="0" i="1" dirty="0">
                <a:solidFill>
                  <a:srgbClr val="ECECF1"/>
                </a:solidFill>
                <a:effectLst/>
                <a:latin typeface="Söhne"/>
              </a:rPr>
              <a:t>.</a:t>
            </a:r>
          </a:p>
          <a:p>
            <a:endParaRPr lang="en-US" sz="800" b="0" i="1" dirty="0">
              <a:solidFill>
                <a:srgbClr val="ECECF1"/>
              </a:solidFill>
              <a:effectLst/>
              <a:latin typeface="Söhne"/>
            </a:endParaRPr>
          </a:p>
          <a:p>
            <a:r>
              <a:rPr lang="en-US" sz="800" b="0" i="0" dirty="0">
                <a:solidFill>
                  <a:srgbClr val="ECECF1"/>
                </a:solidFill>
                <a:effectLst/>
                <a:latin typeface="Söhne"/>
              </a:rPr>
              <a:t>They are both popular web application scanning tools, but they each have a unique approach</a:t>
            </a:r>
          </a:p>
          <a:p>
            <a:r>
              <a:rPr lang="en-US" sz="800" b="0" i="0" dirty="0" err="1">
                <a:solidFill>
                  <a:srgbClr val="ECECF1"/>
                </a:solidFill>
                <a:effectLst/>
                <a:latin typeface="Söhne"/>
              </a:rPr>
              <a:t>AppSpider</a:t>
            </a:r>
            <a:r>
              <a:rPr lang="en-US" sz="800" b="0" i="0" dirty="0">
                <a:solidFill>
                  <a:srgbClr val="ECECF1"/>
                </a:solidFill>
                <a:effectLst/>
                <a:latin typeface="Söhne"/>
              </a:rPr>
              <a:t> adopts more of  a crawling approach, where it navigates the web application like a user to identify risks. </a:t>
            </a:r>
          </a:p>
          <a:p>
            <a:r>
              <a:rPr lang="en-US" sz="800" b="0" i="0" dirty="0">
                <a:solidFill>
                  <a:srgbClr val="ECECF1"/>
                </a:solidFill>
                <a:effectLst/>
                <a:latin typeface="Söhne"/>
              </a:rPr>
              <a:t>while </a:t>
            </a:r>
            <a:r>
              <a:rPr lang="en-US" sz="800" b="0" i="0" dirty="0" err="1">
                <a:solidFill>
                  <a:srgbClr val="ECECF1"/>
                </a:solidFill>
                <a:effectLst/>
                <a:latin typeface="Söhne"/>
              </a:rPr>
              <a:t>Acunetix</a:t>
            </a:r>
            <a:r>
              <a:rPr lang="en-US" sz="800" b="0" i="0" dirty="0">
                <a:solidFill>
                  <a:srgbClr val="ECECF1"/>
                </a:solidFill>
                <a:effectLst/>
                <a:latin typeface="Söhne"/>
              </a:rPr>
              <a:t> employs </a:t>
            </a:r>
            <a:r>
              <a:rPr lang="en-US" sz="800" b="0" i="0" dirty="0" err="1">
                <a:solidFill>
                  <a:srgbClr val="ECECF1"/>
                </a:solidFill>
                <a:effectLst/>
                <a:latin typeface="Söhne"/>
              </a:rPr>
              <a:t>DeepScan</a:t>
            </a:r>
            <a:r>
              <a:rPr lang="en-US" sz="800" b="0" i="0" dirty="0">
                <a:solidFill>
                  <a:srgbClr val="ECECF1"/>
                </a:solidFill>
                <a:effectLst/>
                <a:latin typeface="Söhne"/>
              </a:rPr>
              <a:t> technology, going deeper to discover complex vulnerabilities that might be missed by traditional scanners, and emphasizes high accuracy. </a:t>
            </a:r>
          </a:p>
          <a:p>
            <a:endParaRPr lang="en-US" sz="800" b="0" i="0" dirty="0">
              <a:solidFill>
                <a:srgbClr val="ECECF1"/>
              </a:solidFill>
              <a:effectLst/>
              <a:latin typeface="Söhne"/>
            </a:endParaRPr>
          </a:p>
          <a:p>
            <a:r>
              <a:rPr lang="en-US" sz="800" b="0" i="0" dirty="0" err="1">
                <a:solidFill>
                  <a:srgbClr val="ECECF1"/>
                </a:solidFill>
                <a:effectLst/>
                <a:latin typeface="Söhne"/>
              </a:rPr>
              <a:t>AppSpider</a:t>
            </a:r>
            <a:r>
              <a:rPr lang="en-US" sz="800" b="0" i="0" dirty="0">
                <a:solidFill>
                  <a:srgbClr val="ECECF1"/>
                </a:solidFill>
                <a:effectLst/>
                <a:latin typeface="Söhne"/>
              </a:rPr>
              <a:t> provides a comprehensive overview of security but leans towards developer-friendliness where </a:t>
            </a:r>
            <a:r>
              <a:rPr lang="en-US" sz="800" b="0" i="0" dirty="0" err="1">
                <a:solidFill>
                  <a:srgbClr val="ECECF1"/>
                </a:solidFill>
                <a:effectLst/>
                <a:latin typeface="Söhne"/>
              </a:rPr>
              <a:t>Acunetix</a:t>
            </a:r>
            <a:r>
              <a:rPr lang="en-US" sz="800" b="0" i="0" dirty="0">
                <a:solidFill>
                  <a:srgbClr val="ECECF1"/>
                </a:solidFill>
                <a:effectLst/>
                <a:latin typeface="Söhne"/>
              </a:rPr>
              <a:t> excels in automation, integration, and detailed reporting, so it’s a popular choice for not only security teams, but also developers. </a:t>
            </a:r>
          </a:p>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160115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Slide 10: Challenges in Implementing AI</a:t>
            </a:r>
          </a:p>
          <a:p>
            <a:r>
              <a:rPr lang="en-US" sz="1200" dirty="0"/>
              <a:t>- Ethical considerations in AI-powered scanning</a:t>
            </a:r>
          </a:p>
          <a:p>
            <a:r>
              <a:rPr lang="en-US" sz="1200" dirty="0"/>
              <a:t>- Technical challenges and considerations in implementation</a:t>
            </a:r>
          </a:p>
          <a:p>
            <a:r>
              <a:rPr lang="en-US" sz="1200" dirty="0"/>
              <a:t>- Strategies for overcoming 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endParaRPr lang="en-US" sz="1200" dirty="0"/>
          </a:p>
          <a:p>
            <a:r>
              <a:rPr lang="en-US" sz="1200" dirty="0"/>
              <a:t>So now that we have explored the potential that AI can bring to this phase, we must also discuss some of its challenges</a:t>
            </a:r>
          </a:p>
          <a:p>
            <a:pPr algn="l"/>
            <a:endParaRPr lang="en-US" sz="1200" b="0" i="1" dirty="0">
              <a:effectLst/>
              <a:latin typeface="Söhne"/>
            </a:endParaRPr>
          </a:p>
          <a:p>
            <a:pPr algn="l"/>
            <a:r>
              <a:rPr lang="en-US" sz="1200" b="1" i="0" dirty="0">
                <a:effectLst/>
                <a:latin typeface="Söhne"/>
              </a:rPr>
              <a:t>Ethical Considerations in AI-Powered Scanning:</a:t>
            </a:r>
          </a:p>
          <a:p>
            <a:pPr algn="l"/>
            <a:endParaRPr lang="en-US" sz="1200" b="1" i="0" dirty="0">
              <a:effectLst/>
              <a:latin typeface="Söhne"/>
            </a:endParaRPr>
          </a:p>
          <a:p>
            <a:pPr algn="l"/>
            <a:r>
              <a:rPr lang="en-US" sz="1200" b="0" i="0" dirty="0">
                <a:effectLst/>
                <a:latin typeface="Söhne"/>
              </a:rPr>
              <a:t>First we must consider some important ethical considerations</a:t>
            </a:r>
          </a:p>
          <a:p>
            <a:pPr algn="l"/>
            <a:r>
              <a:rPr lang="en-US" sz="1200" b="0" i="0" dirty="0">
                <a:effectLst/>
                <a:latin typeface="Söhne"/>
              </a:rPr>
              <a:t>For example, the extensive data collected raises concerns about privacy. </a:t>
            </a:r>
          </a:p>
          <a:p>
            <a:pPr algn="l"/>
            <a:r>
              <a:rPr lang="en-US" sz="1200" b="0" i="0" dirty="0">
                <a:effectLst/>
                <a:latin typeface="Söhne"/>
              </a:rPr>
              <a:t>These tools often analyze vast amounts of information, and </a:t>
            </a:r>
          </a:p>
          <a:p>
            <a:pPr algn="l"/>
            <a:r>
              <a:rPr lang="en-US" sz="1200" b="0" i="0" dirty="0">
                <a:effectLst/>
                <a:latin typeface="Söhne"/>
              </a:rPr>
              <a:t>it's crucial to ensure that user data is handled responsibly and </a:t>
            </a:r>
          </a:p>
          <a:p>
            <a:pPr algn="l"/>
            <a:r>
              <a:rPr lang="en-US" sz="1200" b="0" i="0" dirty="0">
                <a:effectLst/>
                <a:latin typeface="Söhne"/>
              </a:rPr>
              <a:t>Is in compliance with privacy regulations. </a:t>
            </a:r>
          </a:p>
          <a:p>
            <a:pPr algn="l"/>
            <a:endParaRPr lang="en-US" sz="1200" b="0" i="0" dirty="0">
              <a:effectLst/>
              <a:latin typeface="Söhne"/>
            </a:endParaRPr>
          </a:p>
          <a:p>
            <a:pPr algn="l"/>
            <a:r>
              <a:rPr lang="en-US" sz="1200" b="0" i="0" dirty="0">
                <a:effectLst/>
                <a:latin typeface="Söhne"/>
              </a:rPr>
              <a:t>This is important because there needs to be transparency in how data is collected, processed, and even stored to maintain ethical standards.</a:t>
            </a:r>
          </a:p>
          <a:p>
            <a:pPr algn="l"/>
            <a:endParaRPr lang="en-US" sz="1200" b="0" i="0" dirty="0">
              <a:effectLst/>
              <a:latin typeface="Söhne"/>
            </a:endParaRPr>
          </a:p>
          <a:p>
            <a:pPr algn="l"/>
            <a:endParaRPr lang="en-US" sz="1200" b="0" i="0" dirty="0">
              <a:effectLst/>
              <a:latin typeface="Söhne"/>
            </a:endParaRPr>
          </a:p>
          <a:p>
            <a:pPr algn="l"/>
            <a:endParaRPr lang="en-US" sz="1200" b="0" i="0" dirty="0">
              <a:effectLst/>
              <a:latin typeface="Söhne"/>
            </a:endParaRPr>
          </a:p>
          <a:p>
            <a:pPr algn="l"/>
            <a:r>
              <a:rPr lang="en-US" sz="1200" b="0" i="0" dirty="0">
                <a:effectLst/>
                <a:latin typeface="Söhne"/>
              </a:rPr>
              <a:t>And we also have to consider that While their primary purpose is to identify vulnerabilities and enhance security, there is the risk of these tools being exploited for malicious intent. Striking a balance between providing robust security measures and preventing misuse is essential.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And what about accountability for the decisions made by AI systems? When humans act unethical we can hold them responsible, but if the human element can be removed entirely, who and how would we hold the responsible accountable? Who would we consider responsible? In the event of an error or misinterpretation, establishing responsibility becomes challenging. So as these tools get closer to becoming ‘</a:t>
            </a:r>
            <a:r>
              <a:rPr lang="en-US" sz="1200" i="0" dirty="0"/>
              <a:t>Strong</a:t>
            </a:r>
            <a:r>
              <a:rPr lang="en-US" sz="1200" b="0" i="0" dirty="0">
                <a:effectLst/>
                <a:latin typeface="Söhne"/>
              </a:rPr>
              <a:t>  AI’, we need to Ensure that there are clear lines of accountability</a:t>
            </a:r>
          </a:p>
          <a:p>
            <a:pPr algn="l"/>
            <a:endParaRPr lang="en-US" sz="1200" b="0" i="0" dirty="0">
              <a:effectLst/>
              <a:latin typeface="Söhne"/>
            </a:endParaRPr>
          </a:p>
          <a:p>
            <a:pPr algn="l"/>
            <a:endParaRPr lang="en-US" sz="1200" b="0" i="0" dirty="0">
              <a:effectLst/>
              <a:latin typeface="Söhne"/>
            </a:endParaRPr>
          </a:p>
          <a:p>
            <a:pPr algn="l"/>
            <a:r>
              <a:rPr lang="en-US" sz="1200" b="1" i="0" dirty="0">
                <a:effectLst/>
                <a:latin typeface="Söhne"/>
              </a:rPr>
              <a:t>Bias</a:t>
            </a:r>
            <a:endParaRPr lang="en-US" sz="1200" b="0" i="0" dirty="0">
              <a:effectLst/>
              <a:latin typeface="Söhne"/>
            </a:endParaRPr>
          </a:p>
          <a:p>
            <a:pPr algn="l"/>
            <a:endParaRPr lang="en-US" sz="1200" b="0" i="0" dirty="0">
              <a:effectLst/>
              <a:latin typeface="Söhne"/>
            </a:endParaRPr>
          </a:p>
          <a:p>
            <a:pPr algn="l"/>
            <a:r>
              <a:rPr lang="en-US" sz="1200" b="0" i="0" dirty="0">
                <a:effectLst/>
                <a:latin typeface="Söhne"/>
              </a:rPr>
              <a:t>Its also important that we remain aware of the potential for unintended bias, where systems unintentionally favor certain groups or exhibit unfair preferences. This can happen for many reasons, but is often a result of biased training data. This is becoming increasingly prevalent because, as humans, we introduce bias into the information we share online. So for AI tools that rely on web crawling or public information are more susceptible to inheriting these biases. </a:t>
            </a:r>
          </a:p>
          <a:p>
            <a:pPr algn="l"/>
            <a:endParaRPr lang="en-US" sz="1200" b="0" i="0" dirty="0">
              <a:effectLst/>
              <a:latin typeface="Söhne"/>
            </a:endParaRPr>
          </a:p>
          <a:p>
            <a:pPr algn="l"/>
            <a:r>
              <a:rPr lang="en-US" sz="1200" b="0" i="0" dirty="0">
                <a:solidFill>
                  <a:srgbClr val="ECECF1"/>
                </a:solidFill>
                <a:effectLst/>
                <a:latin typeface="Söhne"/>
              </a:rPr>
              <a:t>In the context of scanning tools, unintended bias poses a significant risk. If the tool's training data is biased, it may lead to unfair treatment or discrimination in the identification of vulnerabilities. For instance, certain groups or systems might be disproportionately flagged as potential risks, creating an inaccurate and potentially harmful assessments.</a:t>
            </a:r>
            <a:endParaRPr lang="en-US" sz="1200" b="0" i="0" dirty="0">
              <a:effectLst/>
              <a:latin typeface="Söhne"/>
            </a:endParaRPr>
          </a:p>
          <a:p>
            <a:pPr algn="l"/>
            <a:endParaRPr lang="en-US" sz="1200" b="0" i="1" dirty="0">
              <a:effectLst/>
              <a:latin typeface="Söhne"/>
            </a:endParaRPr>
          </a:p>
          <a:p>
            <a:pPr algn="l"/>
            <a:endParaRPr lang="en-US" sz="1200" b="0" i="1" dirty="0">
              <a:effectLst/>
              <a:latin typeface="Söhne"/>
            </a:endParaRPr>
          </a:p>
          <a:p>
            <a:pPr algn="l"/>
            <a:r>
              <a:rPr lang="en-US" sz="1200" b="1" i="0" dirty="0">
                <a:effectLst/>
                <a:latin typeface="Söhne"/>
              </a:rPr>
              <a:t>Technical Challenges and Considerations:</a:t>
            </a:r>
          </a:p>
          <a:p>
            <a:pPr algn="l"/>
            <a:r>
              <a:rPr lang="en-US" sz="1200" b="0" i="1" kern="1200" dirty="0">
                <a:solidFill>
                  <a:schemeClr val="tx1"/>
                </a:solidFill>
                <a:effectLst/>
                <a:latin typeface="Söhne"/>
                <a:ea typeface="+mn-ea"/>
                <a:cs typeface="+mn-cs"/>
              </a:rPr>
              <a:t>And lastly, we must consider technical challenges in implementing AI-powered scanning. For example, consider th</a:t>
            </a:r>
            <a:r>
              <a:rPr lang="en-US" sz="1200" b="0" i="0" dirty="0">
                <a:solidFill>
                  <a:srgbClr val="FFFFFF"/>
                </a:solidFill>
                <a:effectLst/>
                <a:latin typeface="Söhne"/>
              </a:rPr>
              <a:t>e complexity of certain environments. AI scanning tools may face challenges in comprehending intricate network structures or sophisticated web applications, impacting their ability to provide thorough and precise assessments. The dynamic nature of cybersecurity threats requires scanning tools to adapt rapidly, and technical limitations may hinder this.</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Not to mention, the scale of data that AI scanning tools process can be overwhelming. Large-scale scans generate </a:t>
            </a:r>
            <a:r>
              <a:rPr lang="en-US" sz="1200" b="0" i="1" u="sng" dirty="0">
                <a:solidFill>
                  <a:srgbClr val="FFFFFF"/>
                </a:solidFill>
                <a:effectLst/>
                <a:latin typeface="Söhne"/>
              </a:rPr>
              <a:t>vast</a:t>
            </a:r>
            <a:r>
              <a:rPr lang="en-US" sz="1200" b="0" i="0" dirty="0">
                <a:solidFill>
                  <a:srgbClr val="FFFFFF"/>
                </a:solidFill>
                <a:effectLst/>
                <a:latin typeface="Söhne"/>
              </a:rPr>
              <a:t> amounts of information, and efficiently managing and interpreting this data presents a significant technical challenge which can impact the tool's responsiveness and the speed at which it can deliver actionable insights.</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Furthermore, the reliance on AI introduces the challenge of </a:t>
            </a:r>
            <a:r>
              <a:rPr lang="en-US" sz="1200" b="0" i="0" dirty="0" err="1">
                <a:solidFill>
                  <a:srgbClr val="FFFFFF"/>
                </a:solidFill>
                <a:effectLst/>
                <a:latin typeface="Söhne"/>
              </a:rPr>
              <a:t>explainability</a:t>
            </a:r>
            <a:r>
              <a:rPr lang="en-US" sz="1200" b="0" i="0" dirty="0">
                <a:solidFill>
                  <a:srgbClr val="FFFFFF"/>
                </a:solidFill>
                <a:effectLst/>
                <a:latin typeface="Söhne"/>
              </a:rPr>
              <a:t>. Understanding how the AI arrives at its conclusions is vital, especially in critical security assessments. Technical limitations in providing clear explanations for the decision-making process may lead to a lack of trust in the tool's recommendations.</a:t>
            </a:r>
          </a:p>
          <a:p>
            <a:pPr algn="l"/>
            <a:r>
              <a:rPr lang="en-US" sz="1200" b="0" i="0" dirty="0">
                <a:solidFill>
                  <a:srgbClr val="FFFFFF"/>
                </a:solidFill>
                <a:effectLst/>
                <a:latin typeface="Söhne"/>
              </a:rPr>
              <a:t>As we embrace AI in scanning, it's essential to navigate and address these technical challenges. Ongoing research and development are necessary to enhance the capabilities of AI-powered scanning tools, ensuring they can keep pace with the evolving nature of cybersecurity threats. </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But, by acknowledging and actively working to overcome these challenges, we can work closer to harnessing the full potential of AI in the scanning phase."</a:t>
            </a:r>
          </a:p>
          <a:p>
            <a:br>
              <a:rPr lang="en-US" sz="1200" b="0" i="0" dirty="0">
                <a:solidFill>
                  <a:srgbClr val="FFFFFF"/>
                </a:solidFill>
                <a:effectLst/>
                <a:latin typeface="Söhne"/>
              </a:rPr>
            </a:br>
            <a:endParaRPr lang="en-US" sz="1200" b="0" i="1" kern="1200" dirty="0">
              <a:solidFill>
                <a:schemeClr val="tx1"/>
              </a:solidFill>
              <a:effectLst/>
              <a:latin typeface="Söhne"/>
              <a:ea typeface="+mn-ea"/>
              <a:cs typeface="+mn-cs"/>
            </a:endParaRPr>
          </a:p>
          <a:p>
            <a:pPr algn="l"/>
            <a:endParaRPr lang="en-US" sz="1200" b="0" i="1" kern="1200" dirty="0">
              <a:solidFill>
                <a:schemeClr val="tx1"/>
              </a:solidFill>
              <a:effectLst/>
              <a:latin typeface="Söhne"/>
              <a:ea typeface="+mn-ea"/>
              <a:cs typeface="+mn-cs"/>
            </a:endParaRPr>
          </a:p>
          <a:p>
            <a:endParaRPr lang="en-US" sz="1200" dirty="0"/>
          </a:p>
        </p:txBody>
      </p:sp>
      <p:sp>
        <p:nvSpPr>
          <p:cNvPr id="4" name="Slide Number Placeholder 3"/>
          <p:cNvSpPr>
            <a:spLocks noGrp="1"/>
          </p:cNvSpPr>
          <p:nvPr>
            <p:ph type="sldNum" sz="quarter" idx="5"/>
          </p:nvPr>
        </p:nvSpPr>
        <p:spPr/>
        <p:txBody>
          <a:bodyPr/>
          <a:lstStyle/>
          <a:p>
            <a:fld id="{3F31FF5D-4A28-493A-B864-3BB919B6F05A}" type="slidenum">
              <a:rPr lang="en-US" smtClean="0"/>
              <a:t>14</a:t>
            </a:fld>
            <a:endParaRPr lang="en-US"/>
          </a:p>
        </p:txBody>
      </p:sp>
    </p:spTree>
    <p:extLst>
      <p:ext uri="{BB962C8B-B14F-4D97-AF65-F5344CB8AC3E}">
        <p14:creationId xmlns:p14="http://schemas.microsoft.com/office/powerpoint/2010/main" val="70272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Today, we took a look at how Artificial Intelligence can be used in the context of the scanning phase. </a:t>
            </a:r>
          </a:p>
          <a:p>
            <a:endParaRPr lang="en-US" dirty="0"/>
          </a:p>
          <a:p>
            <a:r>
              <a:rPr lang="en-US" dirty="0"/>
              <a:t>And we even discussed some of the ethical challenges that can come up</a:t>
            </a:r>
          </a:p>
          <a:p>
            <a:endParaRPr lang="en-US" dirty="0"/>
          </a:p>
          <a:p>
            <a:r>
              <a:rPr lang="en-US" dirty="0"/>
              <a:t>But after you leave today, I want you to consider this scenario: </a:t>
            </a:r>
          </a:p>
          <a:p>
            <a:r>
              <a:rPr lang="en-US" dirty="0"/>
              <a:t>There exists a powerful AI tool, that is in every sense 'Strong AI,’ </a:t>
            </a:r>
          </a:p>
          <a:p>
            <a:r>
              <a:rPr lang="en-US" dirty="0"/>
              <a:t>And it was meticulously designed to scan systems for potential security issues,</a:t>
            </a:r>
          </a:p>
          <a:p>
            <a:endParaRPr lang="en-US" dirty="0"/>
          </a:p>
          <a:p>
            <a:r>
              <a:rPr lang="en-US" dirty="0"/>
              <a:t>And this was all designed  within the confines of legal and ethical boundaries. </a:t>
            </a:r>
          </a:p>
          <a:p>
            <a:endParaRPr lang="en-US" dirty="0"/>
          </a:p>
          <a:p>
            <a:r>
              <a:rPr lang="en-US" dirty="0"/>
              <a:t>However, in a twist of “autonomy”, the AI tool decides to exploit a known vulnerability in a critical system.</a:t>
            </a:r>
          </a:p>
          <a:p>
            <a:r>
              <a:rPr lang="en-US" dirty="0"/>
              <a:t>And Its goal is clear and still within ethical bounds – to gather more information and identify weaknesses. </a:t>
            </a:r>
          </a:p>
          <a:p>
            <a:r>
              <a:rPr lang="en-US" dirty="0"/>
              <a:t>but, the means it employs to achieve this objective,</a:t>
            </a:r>
          </a:p>
          <a:p>
            <a:r>
              <a:rPr lang="en-US" dirty="0"/>
              <a:t> veer into the unethical, </a:t>
            </a:r>
          </a:p>
          <a:p>
            <a:endParaRPr lang="en-US" dirty="0"/>
          </a:p>
          <a:p>
            <a:r>
              <a:rPr lang="en-US" dirty="0"/>
              <a:t>So now this AI is violating the fundamental principle of penetration testing, </a:t>
            </a:r>
          </a:p>
          <a:p>
            <a:r>
              <a:rPr lang="en-US" dirty="0"/>
              <a:t>which prohibits causing harm.</a:t>
            </a:r>
          </a:p>
          <a:p>
            <a:endParaRPr lang="en-US" dirty="0"/>
          </a:p>
          <a:p>
            <a:r>
              <a:rPr lang="en-US" dirty="0"/>
              <a:t>So now we have an ethical breach because the AI tool, acting independently, </a:t>
            </a:r>
          </a:p>
          <a:p>
            <a:r>
              <a:rPr lang="en-US" dirty="0"/>
              <a:t>surpasses the pre-established legal and ethical boundaries agreed upon by the pentester and client. </a:t>
            </a:r>
          </a:p>
          <a:p>
            <a:endParaRPr lang="en-US" dirty="0"/>
          </a:p>
          <a:p>
            <a:r>
              <a:rPr lang="en-US" dirty="0"/>
              <a:t>So Now, the pivotal question arises: who </a:t>
            </a:r>
            <a:r>
              <a:rPr lang="en-US" i="1" dirty="0"/>
              <a:t>should</a:t>
            </a:r>
            <a:r>
              <a:rPr lang="en-US" dirty="0"/>
              <a:t> be held accountable for these actions?</a:t>
            </a:r>
          </a:p>
          <a:p>
            <a:endParaRPr lang="en-US" dirty="0"/>
          </a:p>
          <a:p>
            <a:r>
              <a:rPr lang="en-US" dirty="0"/>
              <a:t>Maybe you will find this answer simple for the tools we have today, </a:t>
            </a:r>
          </a:p>
          <a:p>
            <a:r>
              <a:rPr lang="en-US" dirty="0"/>
              <a:t>Where actions can almost directly be traced back to specific code within the tool </a:t>
            </a:r>
          </a:p>
          <a:p>
            <a:r>
              <a:rPr lang="en-US" dirty="0"/>
              <a:t>Or specific training methods</a:t>
            </a:r>
          </a:p>
          <a:p>
            <a:endParaRPr lang="en-US" dirty="0"/>
          </a:p>
          <a:p>
            <a:r>
              <a:rPr lang="en-US" dirty="0"/>
              <a:t>But I want you to consider the methods used to build and train this AI</a:t>
            </a:r>
          </a:p>
          <a:p>
            <a:r>
              <a:rPr lang="en-US" dirty="0"/>
              <a:t>Are no longer in the realm of ‘explainable-ai’</a:t>
            </a:r>
          </a:p>
          <a:p>
            <a:endParaRPr lang="en-US" dirty="0"/>
          </a:p>
          <a:p>
            <a:r>
              <a:rPr lang="en-US" dirty="0"/>
              <a:t>You may notice that as this happens, the ethical boundaries may become more blurred</a:t>
            </a:r>
          </a:p>
          <a:p>
            <a:endParaRPr lang="en-US" dirty="0"/>
          </a:p>
          <a:p>
            <a:r>
              <a:rPr lang="en-US" dirty="0"/>
              <a:t>When AI operates autonomously, it becomes more complex to determine responsibility . </a:t>
            </a:r>
          </a:p>
          <a:p>
            <a:r>
              <a:rPr lang="en-US" dirty="0"/>
              <a:t>Maybe you think The creators, operators, or even the AI itself share varying degrees of culpability. </a:t>
            </a:r>
          </a:p>
          <a:p>
            <a:r>
              <a:rPr lang="en-US" dirty="0"/>
              <a:t>Are the designers responsible for potential oversights in the AI's programming, </a:t>
            </a:r>
          </a:p>
          <a:p>
            <a:r>
              <a:rPr lang="en-US" dirty="0"/>
              <a:t>or should the operators be held accountable for inadequate supervision?</a:t>
            </a:r>
          </a:p>
          <a:p>
            <a:r>
              <a:rPr lang="en-US" dirty="0"/>
              <a:t>What if there are no obvious oversights and supervision was thorough?</a:t>
            </a:r>
          </a:p>
          <a:p>
            <a:endParaRPr lang="en-US" dirty="0"/>
          </a:p>
          <a:p>
            <a:endParaRPr lang="en-US" dirty="0"/>
          </a:p>
          <a:p>
            <a:r>
              <a:rPr lang="en-US" dirty="0"/>
              <a:t>And This brings to the next part</a:t>
            </a:r>
          </a:p>
          <a:p>
            <a:r>
              <a:rPr lang="en-US" dirty="0"/>
              <a:t>What mechanisms can be put in place to ensure clear lines of responsibility in such scenarios? </a:t>
            </a:r>
          </a:p>
          <a:p>
            <a:r>
              <a:rPr lang="en-US" dirty="0"/>
              <a:t>How can we establish a framework that defines accountability when AI, with its autonomous decision-making capabilities, breaches ethical boundaries?</a:t>
            </a:r>
          </a:p>
          <a:p>
            <a:endParaRPr lang="en-US" dirty="0"/>
          </a:p>
          <a:p>
            <a:r>
              <a:rPr lang="en-US" dirty="0"/>
              <a:t>One solution might be a robust oversight system, </a:t>
            </a:r>
          </a:p>
          <a:p>
            <a:r>
              <a:rPr lang="en-US" dirty="0"/>
              <a:t>where human operators closely monitor the AI's actions. </a:t>
            </a:r>
          </a:p>
          <a:p>
            <a:r>
              <a:rPr lang="en-US" dirty="0"/>
              <a:t>However, this introduces the challenges we just discussed: the potential for human error and the limitations of real-time supervision. </a:t>
            </a:r>
          </a:p>
          <a:p>
            <a:endParaRPr lang="en-US" dirty="0"/>
          </a:p>
          <a:p>
            <a:r>
              <a:rPr lang="en-US" dirty="0"/>
              <a:t>Or Alternatively, </a:t>
            </a:r>
          </a:p>
          <a:p>
            <a:r>
              <a:rPr lang="en-US" dirty="0"/>
              <a:t>Maybe there are specific strict guidelines and constraints that should be implemented within the AI's programming</a:t>
            </a:r>
          </a:p>
          <a:p>
            <a:r>
              <a:rPr lang="en-US" dirty="0"/>
              <a:t>If so, what should they be?</a:t>
            </a:r>
          </a:p>
          <a:p>
            <a:r>
              <a:rPr lang="en-US" dirty="0"/>
              <a:t>What could we outline to serve as a preventative measure, and ensure that its actions align with our ethical standards.</a:t>
            </a:r>
          </a:p>
          <a:p>
            <a:endParaRPr lang="en-US" dirty="0"/>
          </a:p>
          <a:p>
            <a:endParaRPr lang="en-US" dirty="0"/>
          </a:p>
          <a:p>
            <a:endParaRPr lang="en-US" dirty="0"/>
          </a:p>
          <a:p>
            <a:r>
              <a:rPr lang="en-US" dirty="0"/>
              <a:t>so as we can see, the integration of AI in cybersecurity scanning introduces both unprecedented capabilities and ethical dilemmas. </a:t>
            </a:r>
          </a:p>
          <a:p>
            <a:r>
              <a:rPr lang="en-US" dirty="0"/>
              <a:t>Maybe not where we are with out current technology,</a:t>
            </a:r>
          </a:p>
          <a:p>
            <a:r>
              <a:rPr lang="en-US" dirty="0"/>
              <a:t>But maybe soon in the future.</a:t>
            </a:r>
          </a:p>
          <a:p>
            <a:endParaRPr lang="en-US" dirty="0"/>
          </a:p>
          <a:p>
            <a:r>
              <a:rPr lang="en-US" dirty="0"/>
              <a:t>And so, The mechanisms we put in place today will begin shaping the ethical landscape of AI-driven cybersecurity practices in the future.</a:t>
            </a:r>
          </a:p>
        </p:txBody>
      </p:sp>
      <p:sp>
        <p:nvSpPr>
          <p:cNvPr id="4" name="Slide Number Placeholder 3"/>
          <p:cNvSpPr>
            <a:spLocks noGrp="1"/>
          </p:cNvSpPr>
          <p:nvPr>
            <p:ph type="sldNum" sz="quarter" idx="5"/>
          </p:nvPr>
        </p:nvSpPr>
        <p:spPr/>
        <p:txBody>
          <a:bodyPr/>
          <a:lstStyle/>
          <a:p>
            <a:fld id="{3F31FF5D-4A28-493A-B864-3BB919B6F05A}" type="slidenum">
              <a:rPr lang="en-US" smtClean="0"/>
              <a:t>15</a:t>
            </a:fld>
            <a:endParaRPr lang="en-US"/>
          </a:p>
        </p:txBody>
      </p:sp>
    </p:spTree>
    <p:extLst>
      <p:ext uri="{BB962C8B-B14F-4D97-AF65-F5344CB8AC3E}">
        <p14:creationId xmlns:p14="http://schemas.microsoft.com/office/powerpoint/2010/main" val="3561757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next course, we will take a closer look at how AI tools are harnessed in </a:t>
            </a:r>
            <a:r>
              <a:rPr lang="en-US" dirty="0" err="1"/>
              <a:t>everyones</a:t>
            </a:r>
            <a:r>
              <a:rPr lang="en-US" dirty="0"/>
              <a:t> favorite phase of penetration testing, Exploitation!</a:t>
            </a:r>
          </a:p>
          <a:p>
            <a:endParaRPr lang="en-US" dirty="0"/>
          </a:p>
          <a:p>
            <a:r>
              <a:rPr lang="en-US" dirty="0"/>
              <a:t>But that’s all I have for now, so Thank you for tuning in!</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16</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48809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63C44"/>
              </a:solidFill>
              <a:effectLst/>
              <a:latin typeface="splunk_data_sans"/>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253546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73942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2541371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337887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420131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311952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43017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11/28/2023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11/28/2023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11/28/2023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11/28/2023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Scanning and </a:t>
            </a:r>
            <a:br>
              <a:rPr lang="en-US" sz="5000" dirty="0"/>
            </a:br>
            <a:r>
              <a:rPr lang="en-US" sz="5000" dirty="0"/>
              <a:t>Vulnerability Assessment with </a:t>
            </a:r>
            <a:br>
              <a:rPr lang="en-US" sz="5000" dirty="0"/>
            </a:br>
            <a:r>
              <a:rPr lang="en-US" sz="5000" dirty="0"/>
              <a:t>ML and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AI and ML </a:t>
            </a:r>
            <a:br>
              <a:rPr lang="en-US" sz="2300" dirty="0">
                <a:solidFill>
                  <a:srgbClr val="FFFFFF"/>
                </a:solidFill>
              </a:rPr>
            </a:br>
            <a:r>
              <a:rPr lang="en-US" sz="2300" dirty="0">
                <a:solidFill>
                  <a:srgbClr val="FFFFFF"/>
                </a:solidFill>
              </a:rPr>
              <a:t>in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Learns from Previous Data and Experiences</a:t>
            </a:r>
          </a:p>
          <a:p>
            <a:r>
              <a:rPr lang="en-US" dirty="0"/>
              <a:t>Fast, Standard Process</a:t>
            </a:r>
          </a:p>
          <a:p>
            <a:r>
              <a:rPr lang="en-US" dirty="0"/>
              <a:t>Automatic Management Of Vulnerability and Attack Databases</a:t>
            </a:r>
          </a:p>
          <a:p>
            <a:r>
              <a:rPr lang="en-US" dirty="0"/>
              <a:t>Adapts to Diverse Architectures Seamlessly</a:t>
            </a:r>
          </a:p>
          <a:p>
            <a:r>
              <a:rPr lang="en-US" dirty="0"/>
              <a:t>Scalable </a:t>
            </a:r>
          </a:p>
          <a:p>
            <a:r>
              <a:rPr lang="en-US" dirty="0"/>
              <a:t>Reduced Human Error Risk</a:t>
            </a:r>
          </a:p>
        </p:txBody>
      </p:sp>
    </p:spTree>
    <p:extLst>
      <p:ext uri="{BB962C8B-B14F-4D97-AF65-F5344CB8AC3E}">
        <p14:creationId xmlns:p14="http://schemas.microsoft.com/office/powerpoint/2010/main" val="158862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Network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and Mapping the Infrastructure of a Target</a:t>
            </a:r>
          </a:p>
          <a:p>
            <a:r>
              <a:rPr lang="en-US" dirty="0"/>
              <a:t>Improvements</a:t>
            </a:r>
          </a:p>
          <a:p>
            <a:pPr lvl="1"/>
            <a:r>
              <a:rPr lang="en-US" dirty="0"/>
              <a:t>Faster Discovery</a:t>
            </a:r>
          </a:p>
          <a:p>
            <a:pPr lvl="1"/>
            <a:r>
              <a:rPr lang="en-US" dirty="0"/>
              <a:t>Adaptive</a:t>
            </a:r>
          </a:p>
          <a:p>
            <a:pPr lvl="1"/>
            <a:r>
              <a:rPr lang="en-US" dirty="0"/>
              <a:t>Accurate</a:t>
            </a:r>
          </a:p>
          <a:p>
            <a:r>
              <a:rPr lang="en-US" dirty="0"/>
              <a:t>Dark Trace</a:t>
            </a:r>
          </a:p>
        </p:txBody>
      </p:sp>
    </p:spTree>
    <p:extLst>
      <p:ext uri="{BB962C8B-B14F-4D97-AF65-F5344CB8AC3E}">
        <p14:creationId xmlns:p14="http://schemas.microsoft.com/office/powerpoint/2010/main" val="414510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dirty="0">
                <a:solidFill>
                  <a:srgbClr val="FFFFFF"/>
                </a:solidFill>
              </a:rPr>
              <a:t>Vulnerability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Potential Entry Points </a:t>
            </a:r>
          </a:p>
          <a:p>
            <a:r>
              <a:rPr lang="en-US" dirty="0"/>
              <a:t>Improvements</a:t>
            </a:r>
          </a:p>
          <a:p>
            <a:pPr lvl="1"/>
            <a:r>
              <a:rPr lang="en-US" dirty="0"/>
              <a:t>Prioritization</a:t>
            </a:r>
          </a:p>
          <a:p>
            <a:pPr lvl="1"/>
            <a:r>
              <a:rPr lang="en-US" dirty="0"/>
              <a:t>Adaptive</a:t>
            </a:r>
          </a:p>
          <a:p>
            <a:pPr lvl="1"/>
            <a:r>
              <a:rPr lang="en-US" dirty="0"/>
              <a:t>Automation</a:t>
            </a:r>
          </a:p>
          <a:p>
            <a:r>
              <a:rPr lang="en-US" dirty="0"/>
              <a:t>Shodan</a:t>
            </a:r>
          </a:p>
          <a:p>
            <a:r>
              <a:rPr lang="en-US" dirty="0"/>
              <a:t>Nmap Scripting Engine (NSE)</a:t>
            </a:r>
          </a:p>
        </p:txBody>
      </p:sp>
    </p:spTree>
    <p:extLst>
      <p:ext uri="{BB962C8B-B14F-4D97-AF65-F5344CB8AC3E}">
        <p14:creationId xmlns:p14="http://schemas.microsoft.com/office/powerpoint/2010/main" val="221428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Web Application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Vulnerabilities in Code/ Configurations of Web Applications</a:t>
            </a:r>
          </a:p>
          <a:p>
            <a:r>
              <a:rPr lang="en-US" dirty="0"/>
              <a:t>Improvements</a:t>
            </a:r>
          </a:p>
          <a:p>
            <a:pPr lvl="1"/>
            <a:r>
              <a:rPr lang="en-US" dirty="0"/>
              <a:t>Enhanced Detection</a:t>
            </a:r>
          </a:p>
          <a:p>
            <a:pPr lvl="1"/>
            <a:r>
              <a:rPr lang="en-US" dirty="0"/>
              <a:t>Behavioral Analysis</a:t>
            </a:r>
          </a:p>
          <a:p>
            <a:pPr lvl="1"/>
            <a:r>
              <a:rPr lang="en-US" dirty="0"/>
              <a:t>Continuous Improvement</a:t>
            </a:r>
          </a:p>
          <a:p>
            <a:r>
              <a:rPr lang="en-US" dirty="0" err="1"/>
              <a:t>AppSpider</a:t>
            </a:r>
            <a:r>
              <a:rPr lang="en-US" dirty="0"/>
              <a:t> </a:t>
            </a:r>
          </a:p>
          <a:p>
            <a:r>
              <a:rPr lang="en-US" dirty="0" err="1"/>
              <a:t>Acunetix</a:t>
            </a:r>
            <a:r>
              <a:rPr lang="en-US" dirty="0"/>
              <a:t> </a:t>
            </a:r>
          </a:p>
        </p:txBody>
      </p:sp>
    </p:spTree>
    <p:extLst>
      <p:ext uri="{BB962C8B-B14F-4D97-AF65-F5344CB8AC3E}">
        <p14:creationId xmlns:p14="http://schemas.microsoft.com/office/powerpoint/2010/main" val="114102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Challenges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645664363"/>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28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fontScale="77500" lnSpcReduction="20000"/>
          </a:bodyPr>
          <a:lstStyle/>
          <a:p>
            <a:pPr marL="0" indent="0" algn="ctr">
              <a:buNone/>
            </a:pPr>
            <a:r>
              <a:rPr lang="en-US" sz="2000" dirty="0">
                <a:solidFill>
                  <a:schemeClr val="accent1">
                    <a:lumMod val="50000"/>
                  </a:schemeClr>
                </a:solidFill>
              </a:rPr>
              <a:t>Imagine there is a ‘Strong AI’ tool, is designed to scan a system for potential security issues within legal and ethical boundaries. However, the AI tool, acting autonomously, decides to exploit a known vulnerability in a critical system to gather more information. This action, though achieving its legal and ethical goal of finding weaknesses, used unethical means to do so, as it violates the PT principle of not causing harm. The ethical breach occurs because the AI tool autonomously chose an action that goes beyond the agreed-upon legal and ethical boundaries set by the pentester.</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In such a case, who should be held accountable for these actions?</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What mechanisms could be put in place to ensure clear lines of responsibility?</a:t>
            </a:r>
          </a:p>
        </p:txBody>
      </p:sp>
    </p:spTree>
    <p:extLst>
      <p:ext uri="{BB962C8B-B14F-4D97-AF65-F5344CB8AC3E}">
        <p14:creationId xmlns:p14="http://schemas.microsoft.com/office/powerpoint/2010/main" val="270261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a:xfrm>
            <a:off x="2541140" y="2481992"/>
            <a:ext cx="7109719" cy="4047427"/>
          </a:xfrm>
        </p:spPr>
        <p:txBody>
          <a:bodyPr>
            <a:normAutofit/>
          </a:bodyPr>
          <a:lstStyle/>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H. Al-</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Alami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Hadi and H. Al-</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Bahadili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"2nd International Conference on the Applications of Information Technology in Developing Renewable Energy Processes &amp; Systems (IT-DREPS)," in 2nd International Conference on the Applications of Information Technology in Developing Renewable Energy Processes &amp; Systems (IT-DREPS), Amman, 2017.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P.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Engebretson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The Basics of Hacking and Penetration Testing, A. Ward, Ed., Waltham, MA : Elsevier Inc, 2011.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J. Hoffmann, "Simulated Penetration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Testing:From</a:t>
            </a:r>
            <a:r>
              <a:rPr lang="en-US" sz="900" kern="100" dirty="0">
                <a:solidFill>
                  <a:schemeClr val="tx1">
                    <a:lumMod val="85000"/>
                  </a:schemeClr>
                </a:solidFill>
                <a:effectLst/>
                <a:ea typeface="Calibri" panose="020F0502020204030204" pitchFamily="34" charset="0"/>
                <a:cs typeface="Times New Roman" panose="02020603050405020304" pitchFamily="18" charset="0"/>
              </a:rPr>
              <a:t> “Dijkstra” to “Turing Test++”," in International Conference on Automated Planning and Scheduling364,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Saarbrücken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2015.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J. M. Ortega, Mastering Python for Networking and Security, 2 ed., V.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Boricha</a:t>
            </a:r>
            <a:r>
              <a:rPr lang="en-US" sz="900" kern="100" dirty="0">
                <a:solidFill>
                  <a:schemeClr val="tx1">
                    <a:lumMod val="85000"/>
                  </a:schemeClr>
                </a:solidFill>
                <a:effectLst/>
                <a:ea typeface="Calibri" panose="020F0502020204030204" pitchFamily="34" charset="0"/>
                <a:cs typeface="Times New Roman" panose="02020603050405020304" pitchFamily="18" charset="0"/>
              </a:rPr>
              <a:t>, Ed., Birmingham: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Packt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Publishing, 2020.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N. Singh, V.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Meherhomji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and B.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Chandavarkar</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"Automated versus Manual Approach of Web Application Penetration Testing," International Conference on Computing, Communication and Networking Technologies (ICCCNT), pp. 1-6, July 2020.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Y.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Stefinko</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Piskozub</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and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Banakh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"Manual and automated penetration testing. Benefits and drawbacks. Modern tendency," International Conference on Modern Problems of Radio Engineering, Telecommunications and Computer Science (TCSET), pp. 488-491, February 2013.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G. Stone, D. Talbert and W. Eberle, "Using AI/Machine Learning for Reconnaissance Activities During Network Penetration Testing," in International Conference on Cyber Warfare and Security, 2021.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S. Watts , Penetration Testing: Practical Introduction &amp; Tutorials, 2022. </a:t>
            </a: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sp>
        <p:nvSpPr>
          <p:cNvPr id="4" name="Content Placeholder 2">
            <a:extLst>
              <a:ext uri="{FF2B5EF4-FFF2-40B4-BE49-F238E27FC236}">
                <a16:creationId xmlns:a16="http://schemas.microsoft.com/office/drawing/2014/main" id="{8EE8F75D-5296-6B1F-1B44-7A2661C81699}"/>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10000"/>
              </a:lnSpc>
            </a:pPr>
            <a:r>
              <a:rPr lang="en-US" dirty="0">
                <a:solidFill>
                  <a:schemeClr val="accent5">
                    <a:lumMod val="60000"/>
                    <a:lumOff val="40000"/>
                  </a:schemeClr>
                </a:solidFill>
              </a:rPr>
              <a:t>Gather Information</a:t>
            </a:r>
          </a:p>
          <a:p>
            <a:r>
              <a:rPr lang="en-US" dirty="0">
                <a:solidFill>
                  <a:schemeClr val="accent1">
                    <a:lumMod val="75000"/>
                  </a:schemeClr>
                </a:solidFill>
              </a:rPr>
              <a:t>Scanning</a:t>
            </a:r>
          </a:p>
          <a:p>
            <a:pPr lvl="1"/>
            <a:r>
              <a:rPr lang="en-US" dirty="0">
                <a:solidFill>
                  <a:schemeClr val="accent1">
                    <a:lumMod val="75000"/>
                  </a:schemeClr>
                </a:solidFill>
              </a:rPr>
              <a:t>Actively Testing Identified Entry Points</a:t>
            </a:r>
          </a:p>
          <a:p>
            <a:pPr lvl="1"/>
            <a:r>
              <a:rPr lang="en-US" dirty="0">
                <a:solidFill>
                  <a:schemeClr val="accent1">
                    <a:lumMod val="75000"/>
                  </a:schemeClr>
                </a:solidFill>
              </a:rPr>
              <a:t>Evaluating Susceptibility To Exploits </a:t>
            </a:r>
          </a:p>
          <a:p>
            <a:pPr lvl="1"/>
            <a:r>
              <a:rPr lang="en-US" dirty="0">
                <a:solidFill>
                  <a:schemeClr val="accent1">
                    <a:lumMod val="75000"/>
                  </a:schemeClr>
                </a:solidFill>
              </a:rPr>
              <a:t>Gain Insights Into Severity And Potential Impact</a:t>
            </a:r>
          </a:p>
          <a:p>
            <a:r>
              <a:rPr lang="en-US" dirty="0">
                <a:solidFill>
                  <a:schemeClr val="accent5">
                    <a:lumMod val="60000"/>
                    <a:lumOff val="40000"/>
                  </a:schemeClr>
                </a:solidFill>
              </a:rPr>
              <a:t>Exploitation</a:t>
            </a:r>
          </a:p>
          <a:p>
            <a:r>
              <a:rPr lang="en-US" dirty="0">
                <a:solidFill>
                  <a:schemeClr val="accent5">
                    <a:lumMod val="60000"/>
                    <a:lumOff val="40000"/>
                  </a:schemeClr>
                </a:solidFill>
              </a:rPr>
              <a:t>Maintaining Access</a:t>
            </a:r>
          </a:p>
          <a:p>
            <a:r>
              <a:rPr lang="en-US" dirty="0">
                <a:solidFill>
                  <a:schemeClr val="accent5">
                    <a:lumMod val="60000"/>
                    <a:lumOff val="40000"/>
                  </a:schemeClr>
                </a:solidFill>
              </a:rPr>
              <a:t>Covering Tracks</a:t>
            </a:r>
          </a:p>
          <a:p>
            <a:r>
              <a:rPr lang="en-US" dirty="0">
                <a:solidFill>
                  <a:schemeClr val="accent5">
                    <a:lumMod val="60000"/>
                    <a:lumOff val="40000"/>
                  </a:schemeClr>
                </a:solidFill>
              </a:rPr>
              <a:t>Reporting and Documentation</a:t>
            </a:r>
            <a:endParaRPr lang="en-US" dirty="0"/>
          </a:p>
        </p:txBody>
      </p:sp>
    </p:spTree>
    <p:extLst>
      <p:ext uri="{BB962C8B-B14F-4D97-AF65-F5344CB8AC3E}">
        <p14:creationId xmlns:p14="http://schemas.microsoft.com/office/powerpoint/2010/main" val="270741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356508508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49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bg1"/>
                </a:solidFill>
              </a:rPr>
              <a:t>“Manual” Scanning Methods</a:t>
            </a:r>
            <a:br>
              <a:rPr lang="en-US" sz="2300" dirty="0">
                <a:solidFill>
                  <a:srgbClr val="FFFFFF"/>
                </a:solidFill>
              </a:rPr>
            </a:br>
            <a:br>
              <a:rPr lang="en-US" sz="2300" dirty="0">
                <a:solidFill>
                  <a:srgbClr val="FFFFFF"/>
                </a:solidFill>
              </a:rPr>
            </a:br>
            <a:br>
              <a:rPr lang="en-US" sz="2300" dirty="0">
                <a:solidFill>
                  <a:schemeClr val="accent2">
                    <a:lumMod val="75000"/>
                  </a:schemeClr>
                </a:solidFill>
              </a:rPr>
            </a:br>
            <a:r>
              <a:rPr lang="en-US" sz="2400" kern="1200" dirty="0">
                <a:solidFill>
                  <a:schemeClr val="accent2">
                    <a:lumMod val="75000"/>
                  </a:schemeClr>
                </a:solidFill>
                <a:latin typeface="Gill Sans MT" panose="020B0502020104020203"/>
                <a:ea typeface="+mn-ea"/>
                <a:cs typeface="+mn-cs"/>
              </a:rPr>
              <a:t>Network Scanners</a:t>
            </a:r>
            <a:endParaRPr lang="en-US" sz="2300" dirty="0">
              <a:solidFill>
                <a:schemeClr val="accent2">
                  <a:lumMod val="75000"/>
                </a:schemeClr>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967664" y="4315924"/>
            <a:ext cx="5482882" cy="191262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Reliance on Human Intervention</a:t>
            </a:r>
          </a:p>
          <a:p>
            <a:pPr>
              <a:spcBef>
                <a:spcPts val="1800"/>
              </a:spcBef>
            </a:pPr>
            <a:r>
              <a:rPr lang="en-US" dirty="0"/>
              <a:t>Success Depends on Human Expertise, Intuition, </a:t>
            </a:r>
            <a:br>
              <a:rPr lang="en-US" dirty="0"/>
            </a:br>
            <a:r>
              <a:rPr lang="en-US" dirty="0"/>
              <a:t>and Overall Cybersecurity Understanding</a:t>
            </a:r>
          </a:p>
        </p:txBody>
      </p:sp>
      <p:graphicFrame>
        <p:nvGraphicFramePr>
          <p:cNvPr id="5" name="Diagram 4">
            <a:extLst>
              <a:ext uri="{FF2B5EF4-FFF2-40B4-BE49-F238E27FC236}">
                <a16:creationId xmlns:a16="http://schemas.microsoft.com/office/drawing/2014/main" id="{AFCDBD57-F362-0E5E-1E59-C5AC5384C4E0}"/>
              </a:ext>
            </a:extLst>
          </p:cNvPr>
          <p:cNvGraphicFramePr/>
          <p:nvPr>
            <p:extLst>
              <p:ext uri="{D42A27DB-BD31-4B8C-83A1-F6EECF244321}">
                <p14:modId xmlns:p14="http://schemas.microsoft.com/office/powerpoint/2010/main" val="2877667296"/>
              </p:ext>
            </p:extLst>
          </p:nvPr>
        </p:nvGraphicFramePr>
        <p:xfrm>
          <a:off x="5632763" y="512243"/>
          <a:ext cx="5339432" cy="3642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93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accent6">
                    <a:lumMod val="60000"/>
                    <a:lumOff val="40000"/>
                  </a:schemeClr>
                </a:solidFill>
              </a:rPr>
              <a:t>“Manual” Scanning Methods</a:t>
            </a:r>
            <a:br>
              <a:rPr lang="en-US" sz="2300" dirty="0">
                <a:solidFill>
                  <a:srgbClr val="FFFFFF"/>
                </a:solidFill>
              </a:rPr>
            </a:br>
            <a:br>
              <a:rPr lang="en-US" sz="2300" dirty="0">
                <a:solidFill>
                  <a:srgbClr val="FFFFFF"/>
                </a:solidFill>
              </a:rPr>
            </a:br>
            <a:br>
              <a:rPr lang="en-US" sz="2300" dirty="0">
                <a:solidFill>
                  <a:srgbClr val="FFFFFF"/>
                </a:solidFill>
              </a:rPr>
            </a:br>
            <a:r>
              <a:rPr lang="en-US" sz="2400" kern="1200" dirty="0">
                <a:solidFill>
                  <a:schemeClr val="accent6">
                    <a:lumMod val="20000"/>
                    <a:lumOff val="80000"/>
                  </a:schemeClr>
                </a:solidFill>
                <a:latin typeface="Gill Sans MT" panose="020B0502020104020203"/>
                <a:ea typeface="+mn-ea"/>
                <a:cs typeface="+mn-cs"/>
              </a:rPr>
              <a:t>Network Scanners</a:t>
            </a:r>
            <a:endParaRPr lang="en-US" sz="2300" dirty="0">
              <a:solidFill>
                <a:srgbClr val="FFFFFF"/>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591695" y="1402080"/>
            <a:ext cx="5482882" cy="4053840"/>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Ping</a:t>
            </a:r>
          </a:p>
          <a:p>
            <a:pPr lvl="1"/>
            <a:r>
              <a:rPr lang="en-US" dirty="0"/>
              <a:t>‘Pinging’/ ‘Ping Sweep’ </a:t>
            </a:r>
          </a:p>
          <a:p>
            <a:pPr lvl="1"/>
            <a:r>
              <a:rPr lang="en-US" dirty="0"/>
              <a:t>Checks for Live Hosts</a:t>
            </a:r>
          </a:p>
          <a:p>
            <a:pPr>
              <a:spcBef>
                <a:spcPts val="1800"/>
              </a:spcBef>
            </a:pPr>
            <a:r>
              <a:rPr lang="en-US" dirty="0"/>
              <a:t>Nmap (</a:t>
            </a:r>
            <a:r>
              <a:rPr lang="en-US" dirty="0" err="1">
                <a:solidFill>
                  <a:schemeClr val="accent6">
                    <a:lumMod val="75000"/>
                  </a:schemeClr>
                </a:solidFill>
              </a:rPr>
              <a:t>Zenmap</a:t>
            </a:r>
            <a:r>
              <a:rPr lang="en-US" dirty="0"/>
              <a:t>)</a:t>
            </a:r>
          </a:p>
          <a:p>
            <a:pPr lvl="1">
              <a:lnSpc>
                <a:spcPct val="110000"/>
              </a:lnSpc>
            </a:pPr>
            <a:r>
              <a:rPr lang="en-US" dirty="0"/>
              <a:t>Host Discovery</a:t>
            </a:r>
          </a:p>
          <a:p>
            <a:pPr lvl="1">
              <a:lnSpc>
                <a:spcPct val="110000"/>
              </a:lnSpc>
            </a:pPr>
            <a:r>
              <a:rPr lang="en-US" dirty="0"/>
              <a:t>Port Scanning</a:t>
            </a:r>
          </a:p>
          <a:p>
            <a:pPr lvl="1"/>
            <a:r>
              <a:rPr lang="en-US" dirty="0"/>
              <a:t>Vulnerability Scanning</a:t>
            </a:r>
          </a:p>
          <a:p>
            <a:pPr>
              <a:spcBef>
                <a:spcPts val="1800"/>
              </a:spcBef>
            </a:pPr>
            <a:r>
              <a:rPr lang="en-US" dirty="0"/>
              <a:t>Wireshark</a:t>
            </a:r>
          </a:p>
          <a:p>
            <a:pPr lvl="1"/>
            <a:r>
              <a:rPr lang="en-US" dirty="0"/>
              <a:t>Packet Analysis</a:t>
            </a:r>
          </a:p>
          <a:p>
            <a:pPr lvl="1"/>
            <a:r>
              <a:rPr lang="en-US" dirty="0"/>
              <a:t>Protocol Support</a:t>
            </a:r>
          </a:p>
          <a:p>
            <a:pPr lvl="1"/>
            <a:r>
              <a:rPr lang="en-US" dirty="0"/>
              <a:t>Encryption Analysis</a:t>
            </a:r>
          </a:p>
        </p:txBody>
      </p:sp>
    </p:spTree>
    <p:extLst>
      <p:ext uri="{BB962C8B-B14F-4D97-AF65-F5344CB8AC3E}">
        <p14:creationId xmlns:p14="http://schemas.microsoft.com/office/powerpoint/2010/main" val="181607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accent6">
                    <a:lumMod val="60000"/>
                    <a:lumOff val="40000"/>
                  </a:schemeClr>
                </a:solidFill>
              </a:rPr>
              <a:t>“Manual” Scanning Methods</a:t>
            </a:r>
            <a:br>
              <a:rPr lang="en-US" sz="2300" dirty="0">
                <a:solidFill>
                  <a:srgbClr val="FFFFFF"/>
                </a:solidFill>
              </a:rPr>
            </a:br>
            <a:br>
              <a:rPr lang="en-US" sz="2300" dirty="0">
                <a:solidFill>
                  <a:srgbClr val="FFFFFF"/>
                </a:solidFill>
              </a:rPr>
            </a:br>
            <a:br>
              <a:rPr lang="en-US" sz="2300" dirty="0">
                <a:solidFill>
                  <a:srgbClr val="FFFFFF"/>
                </a:solidFill>
              </a:rPr>
            </a:br>
            <a:r>
              <a:rPr lang="en-US" sz="2000" kern="1200" dirty="0">
                <a:solidFill>
                  <a:schemeClr val="accent6">
                    <a:lumMod val="20000"/>
                    <a:lumOff val="80000"/>
                  </a:schemeClr>
                </a:solidFill>
                <a:latin typeface="Gill Sans MT" panose="020B0502020104020203"/>
                <a:ea typeface="+mn-ea"/>
                <a:cs typeface="+mn-cs"/>
              </a:rPr>
              <a:t>Vulnerability</a:t>
            </a:r>
            <a:r>
              <a:rPr lang="en-US" sz="2400" kern="1200" dirty="0">
                <a:solidFill>
                  <a:schemeClr val="accent6">
                    <a:lumMod val="20000"/>
                    <a:lumOff val="80000"/>
                  </a:schemeClr>
                </a:solidFill>
                <a:latin typeface="Gill Sans MT" panose="020B0502020104020203"/>
                <a:ea typeface="+mn-ea"/>
                <a:cs typeface="+mn-cs"/>
              </a:rPr>
              <a:t> Scanners</a:t>
            </a:r>
            <a:endParaRPr lang="en-US" sz="2300" dirty="0">
              <a:solidFill>
                <a:srgbClr val="FFFFFF"/>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591695" y="1402080"/>
            <a:ext cx="5482882"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Database Dependent</a:t>
            </a:r>
          </a:p>
          <a:p>
            <a:pPr>
              <a:spcBef>
                <a:spcPts val="1800"/>
              </a:spcBef>
            </a:pPr>
            <a:r>
              <a:rPr lang="en-US" dirty="0"/>
              <a:t>OpenVAS</a:t>
            </a:r>
          </a:p>
          <a:p>
            <a:pPr lvl="1">
              <a:lnSpc>
                <a:spcPct val="90000"/>
              </a:lnSpc>
            </a:pPr>
            <a:r>
              <a:rPr lang="en-US" sz="1500" dirty="0"/>
              <a:t>Extensive Scanning Process</a:t>
            </a:r>
          </a:p>
          <a:p>
            <a:pPr lvl="1">
              <a:lnSpc>
                <a:spcPct val="90000"/>
              </a:lnSpc>
            </a:pPr>
            <a:r>
              <a:rPr lang="en-US" sz="1500" dirty="0"/>
              <a:t>Network Discovery</a:t>
            </a:r>
          </a:p>
          <a:p>
            <a:pPr lvl="1">
              <a:lnSpc>
                <a:spcPct val="90000"/>
              </a:lnSpc>
            </a:pPr>
            <a:r>
              <a:rPr lang="en-US" sz="1500" dirty="0"/>
              <a:t>Web Application Scanning</a:t>
            </a:r>
          </a:p>
          <a:p>
            <a:pPr lvl="1">
              <a:lnSpc>
                <a:spcPct val="90000"/>
              </a:lnSpc>
            </a:pPr>
            <a:r>
              <a:rPr lang="en-US" sz="1500" dirty="0"/>
              <a:t>Reporting </a:t>
            </a:r>
          </a:p>
          <a:p>
            <a:pPr>
              <a:spcBef>
                <a:spcPts val="1800"/>
              </a:spcBef>
            </a:pPr>
            <a:r>
              <a:rPr lang="en-US" dirty="0"/>
              <a:t>Nessus</a:t>
            </a:r>
          </a:p>
          <a:p>
            <a:pPr lvl="1">
              <a:lnSpc>
                <a:spcPct val="90000"/>
              </a:lnSpc>
            </a:pPr>
            <a:r>
              <a:rPr lang="en-US" sz="1500" dirty="0"/>
              <a:t>Massive Database</a:t>
            </a:r>
          </a:p>
          <a:p>
            <a:pPr lvl="1">
              <a:lnSpc>
                <a:spcPct val="90000"/>
              </a:lnSpc>
            </a:pPr>
            <a:r>
              <a:rPr lang="en-US" sz="1500" dirty="0"/>
              <a:t>Plug-in Capability</a:t>
            </a:r>
          </a:p>
          <a:p>
            <a:pPr lvl="1">
              <a:lnSpc>
                <a:spcPct val="90000"/>
              </a:lnSpc>
            </a:pPr>
            <a:r>
              <a:rPr lang="en-US" sz="1500" dirty="0"/>
              <a:t>Customized Reporting</a:t>
            </a:r>
          </a:p>
          <a:p>
            <a:pPr lvl="1">
              <a:lnSpc>
                <a:spcPct val="90000"/>
              </a:lnSpc>
            </a:pPr>
            <a:r>
              <a:rPr lang="en-US" sz="1500" dirty="0"/>
              <a:t>Accessibility</a:t>
            </a:r>
          </a:p>
        </p:txBody>
      </p:sp>
    </p:spTree>
    <p:extLst>
      <p:ext uri="{BB962C8B-B14F-4D97-AF65-F5344CB8AC3E}">
        <p14:creationId xmlns:p14="http://schemas.microsoft.com/office/powerpoint/2010/main" val="228772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accent6">
                    <a:lumMod val="60000"/>
                    <a:lumOff val="40000"/>
                  </a:schemeClr>
                </a:solidFill>
              </a:rPr>
              <a:t>“Manual” Scanning Methods</a:t>
            </a:r>
            <a:br>
              <a:rPr lang="en-US" sz="2300" dirty="0">
                <a:solidFill>
                  <a:srgbClr val="FFFFFF"/>
                </a:solidFill>
              </a:rPr>
            </a:br>
            <a:br>
              <a:rPr lang="en-US" sz="2300" dirty="0">
                <a:solidFill>
                  <a:srgbClr val="FFFFFF"/>
                </a:solidFill>
              </a:rPr>
            </a:br>
            <a:br>
              <a:rPr lang="en-US" sz="2300" dirty="0">
                <a:solidFill>
                  <a:srgbClr val="FFFFFF"/>
                </a:solidFill>
              </a:rPr>
            </a:br>
            <a:r>
              <a:rPr lang="en-US" sz="1600" kern="1200" dirty="0">
                <a:solidFill>
                  <a:schemeClr val="accent6">
                    <a:lumMod val="20000"/>
                    <a:lumOff val="80000"/>
                  </a:schemeClr>
                </a:solidFill>
                <a:latin typeface="Gill Sans MT" panose="020B0502020104020203"/>
                <a:ea typeface="+mn-ea"/>
                <a:cs typeface="+mn-cs"/>
              </a:rPr>
              <a:t>Web application</a:t>
            </a:r>
            <a:r>
              <a:rPr lang="en-US" sz="2400" kern="1200" dirty="0">
                <a:solidFill>
                  <a:schemeClr val="accent6">
                    <a:lumMod val="20000"/>
                    <a:lumOff val="80000"/>
                  </a:schemeClr>
                </a:solidFill>
                <a:latin typeface="Gill Sans MT" panose="020B0502020104020203"/>
                <a:ea typeface="+mn-ea"/>
                <a:cs typeface="+mn-cs"/>
              </a:rPr>
              <a:t> Scanners</a:t>
            </a:r>
            <a:endParaRPr lang="en-US" sz="2300" dirty="0">
              <a:solidFill>
                <a:srgbClr val="FFFFFF"/>
              </a:solidFill>
            </a:endParaRPr>
          </a:p>
        </p:txBody>
      </p:sp>
      <p:sp>
        <p:nvSpPr>
          <p:cNvPr id="9" name="Content Placeholder 2">
            <a:extLst>
              <a:ext uri="{FF2B5EF4-FFF2-40B4-BE49-F238E27FC236}">
                <a16:creationId xmlns:a16="http://schemas.microsoft.com/office/drawing/2014/main" id="{1B3FC75F-DCAF-551D-4783-DF1853360DDB}"/>
              </a:ext>
            </a:extLst>
          </p:cNvPr>
          <p:cNvSpPr txBox="1">
            <a:spLocks/>
          </p:cNvSpPr>
          <p:nvPr/>
        </p:nvSpPr>
        <p:spPr>
          <a:xfrm>
            <a:off x="5591695" y="1402080"/>
            <a:ext cx="5482882"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1800"/>
              </a:spcBef>
            </a:pPr>
            <a:r>
              <a:rPr lang="en-US" dirty="0"/>
              <a:t>OWASP ZAP</a:t>
            </a:r>
          </a:p>
          <a:p>
            <a:pPr lvl="1">
              <a:lnSpc>
                <a:spcPct val="90000"/>
              </a:lnSpc>
            </a:pPr>
            <a:r>
              <a:rPr lang="en-US" sz="1500" dirty="0"/>
              <a:t>Spidering Capabilities</a:t>
            </a:r>
          </a:p>
          <a:p>
            <a:pPr lvl="1">
              <a:lnSpc>
                <a:spcPct val="90000"/>
              </a:lnSpc>
            </a:pPr>
            <a:r>
              <a:rPr lang="en-US" sz="1500" dirty="0"/>
              <a:t>Active and Passive Monitoring</a:t>
            </a:r>
          </a:p>
          <a:p>
            <a:pPr lvl="1">
              <a:lnSpc>
                <a:spcPct val="90000"/>
              </a:lnSpc>
            </a:pPr>
            <a:r>
              <a:rPr lang="en-US" sz="1500" dirty="0"/>
              <a:t>Fuzzing Support </a:t>
            </a:r>
          </a:p>
          <a:p>
            <a:pPr>
              <a:lnSpc>
                <a:spcPct val="90000"/>
              </a:lnSpc>
            </a:pPr>
            <a:r>
              <a:rPr lang="en-US" dirty="0"/>
              <a:t>Burp Suite</a:t>
            </a:r>
          </a:p>
          <a:p>
            <a:pPr lvl="1">
              <a:lnSpc>
                <a:spcPct val="90000"/>
              </a:lnSpc>
            </a:pPr>
            <a:r>
              <a:rPr lang="en-US" sz="1500" dirty="0"/>
              <a:t>Spidering Capabilities</a:t>
            </a:r>
          </a:p>
          <a:p>
            <a:pPr lvl="1">
              <a:lnSpc>
                <a:spcPct val="90000"/>
              </a:lnSpc>
            </a:pPr>
            <a:r>
              <a:rPr lang="en-US" sz="1500" dirty="0"/>
              <a:t>Proxy Functionality</a:t>
            </a:r>
          </a:p>
          <a:p>
            <a:pPr lvl="1">
              <a:lnSpc>
                <a:spcPct val="90000"/>
              </a:lnSpc>
            </a:pPr>
            <a:r>
              <a:rPr lang="en-US" sz="1500" dirty="0"/>
              <a:t>Plugin Support</a:t>
            </a:r>
          </a:p>
        </p:txBody>
      </p:sp>
    </p:spTree>
    <p:extLst>
      <p:ext uri="{BB962C8B-B14F-4D97-AF65-F5344CB8AC3E}">
        <p14:creationId xmlns:p14="http://schemas.microsoft.com/office/powerpoint/2010/main" val="254759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Current Methods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Time-consuming and Resource-Intensive</a:t>
            </a:r>
          </a:p>
          <a:p>
            <a:pPr>
              <a:spcBef>
                <a:spcPts val="1800"/>
              </a:spcBef>
            </a:pPr>
            <a:r>
              <a:rPr lang="en-US" dirty="0"/>
              <a:t>Manual Management of Vulnerability/ Attack Databases</a:t>
            </a:r>
          </a:p>
          <a:p>
            <a:pPr lvl="1"/>
            <a:r>
              <a:rPr lang="en-US" dirty="0"/>
              <a:t>Common Vulnerabilities and Exposures (CVE)</a:t>
            </a:r>
          </a:p>
          <a:p>
            <a:pPr lvl="1"/>
            <a:r>
              <a:rPr lang="en-US" dirty="0"/>
              <a:t>National Vulnerability Database (NVD)</a:t>
            </a:r>
          </a:p>
          <a:p>
            <a:pPr>
              <a:spcBef>
                <a:spcPts val="1800"/>
              </a:spcBef>
            </a:pPr>
            <a:r>
              <a:rPr lang="en-US" dirty="0"/>
              <a:t>Potential for Human Error</a:t>
            </a:r>
          </a:p>
        </p:txBody>
      </p:sp>
    </p:spTree>
    <p:extLst>
      <p:ext uri="{BB962C8B-B14F-4D97-AF65-F5344CB8AC3E}">
        <p14:creationId xmlns:p14="http://schemas.microsoft.com/office/powerpoint/2010/main" val="122335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Scanning Practice</a:t>
            </a:r>
          </a:p>
        </p:txBody>
      </p:sp>
      <p:graphicFrame>
        <p:nvGraphicFramePr>
          <p:cNvPr id="4" name="Content Placeholder 3">
            <a:extLst>
              <a:ext uri="{FF2B5EF4-FFF2-40B4-BE49-F238E27FC236}">
                <a16:creationId xmlns:a16="http://schemas.microsoft.com/office/drawing/2014/main" id="{ED869A35-0BEA-0609-28A5-D9BA1785EF4A}"/>
              </a:ext>
            </a:extLst>
          </p:cNvPr>
          <p:cNvGraphicFramePr>
            <a:graphicFrameLocks noGrp="1"/>
          </p:cNvGraphicFramePr>
          <p:nvPr>
            <p:ph idx="1"/>
            <p:extLst>
              <p:ext uri="{D42A27DB-BD31-4B8C-83A1-F6EECF244321}">
                <p14:modId xmlns:p14="http://schemas.microsoft.com/office/powerpoint/2010/main" val="984757055"/>
              </p:ext>
            </p:extLst>
          </p:nvPr>
        </p:nvGraphicFramePr>
        <p:xfrm>
          <a:off x="5591695" y="1402080"/>
          <a:ext cx="5482882"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3175998"/>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3919</TotalTime>
  <Words>3829</Words>
  <Application>Microsoft Office PowerPoint</Application>
  <PresentationFormat>Widescreen</PresentationFormat>
  <Paragraphs>388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Söhne</vt:lpstr>
      <vt:lpstr>splunk_data_sans</vt:lpstr>
      <vt:lpstr>Times New Roman</vt:lpstr>
      <vt:lpstr>Parcel</vt:lpstr>
      <vt:lpstr>Scanning and  Vulnerability Assessment with  ML and AI</vt:lpstr>
      <vt:lpstr>Phase 2: Scanning</vt:lpstr>
      <vt:lpstr>Phase 2: Scanning</vt:lpstr>
      <vt:lpstr>“Manual” Scanning Methods   Network Scanners</vt:lpstr>
      <vt:lpstr>“Manual” Scanning Methods   Network Scanners</vt:lpstr>
      <vt:lpstr>“Manual” Scanning Methods   Vulnerability Scanners</vt:lpstr>
      <vt:lpstr>“Manual” Scanning Methods   Web application Scanners</vt:lpstr>
      <vt:lpstr>Limitations of Current Methods</vt:lpstr>
      <vt:lpstr>Scanning Practice</vt:lpstr>
      <vt:lpstr>AI and ML  in Scanning</vt:lpstr>
      <vt:lpstr>Network Scanning</vt:lpstr>
      <vt:lpstr>Vulnerability Scanning</vt:lpstr>
      <vt:lpstr>Web Application  Scanning</vt:lpstr>
      <vt:lpstr>Challenges</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69</cp:revision>
  <dcterms:created xsi:type="dcterms:W3CDTF">2023-10-25T02:14:50Z</dcterms:created>
  <dcterms:modified xsi:type="dcterms:W3CDTF">2023-11-29T07:21:59Z</dcterms:modified>
</cp:coreProperties>
</file>