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8" r:id="rId4"/>
    <p:sldId id="258" r:id="rId5"/>
    <p:sldId id="259" r:id="rId6"/>
    <p:sldId id="260" r:id="rId7"/>
    <p:sldId id="271" r:id="rId8"/>
    <p:sldId id="270" r:id="rId9"/>
    <p:sldId id="269" r:id="rId10"/>
    <p:sldId id="265" r:id="rId11"/>
    <p:sldId id="27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2DC070-63AD-4209-A85C-E15B64C5FEA5}">
          <p14:sldIdLst>
            <p14:sldId id="256"/>
            <p14:sldId id="257"/>
            <p14:sldId id="268"/>
            <p14:sldId id="258"/>
            <p14:sldId id="259"/>
            <p14:sldId id="260"/>
            <p14:sldId id="271"/>
            <p14:sldId id="270"/>
            <p14:sldId id="269"/>
            <p14:sldId id="265"/>
            <p14:sldId id="272"/>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24757" autoAdjust="0"/>
  </p:normalViewPr>
  <p:slideViewPr>
    <p:cSldViewPr snapToGrid="0" showGuides="1">
      <p:cViewPr varScale="1">
        <p:scale>
          <a:sx n="27" d="100"/>
          <a:sy n="27" d="100"/>
        </p:scale>
        <p:origin x="237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018A5-25BA-4E78-BAED-14FD5456B95A}"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956FF-7696-408D-AD7A-E764890C65CA}" type="slidenum">
              <a:rPr lang="en-US" smtClean="0"/>
              <a:t>‹#›</a:t>
            </a:fld>
            <a:endParaRPr lang="en-US"/>
          </a:p>
        </p:txBody>
      </p:sp>
    </p:spTree>
    <p:extLst>
      <p:ext uri="{BB962C8B-B14F-4D97-AF65-F5344CB8AC3E}">
        <p14:creationId xmlns:p14="http://schemas.microsoft.com/office/powerpoint/2010/main" val="322715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ECECF1"/>
                </a:solidFill>
                <a:effectLst/>
                <a:latin typeface="Söhne"/>
              </a:rPr>
              <a:t>Welcome back to our seminar on harnessing Artificial Intelligence for penetration testing. </a:t>
            </a:r>
          </a:p>
          <a:p>
            <a:endParaRPr lang="en-US" b="0" i="1" dirty="0">
              <a:solidFill>
                <a:srgbClr val="ECECF1"/>
              </a:solidFill>
              <a:effectLst/>
              <a:latin typeface="Söhne"/>
            </a:endParaRPr>
          </a:p>
          <a:p>
            <a:r>
              <a:rPr lang="en-US" b="0" i="1" dirty="0">
                <a:solidFill>
                  <a:srgbClr val="ECECF1"/>
                </a:solidFill>
                <a:effectLst/>
                <a:latin typeface="Söhne"/>
              </a:rPr>
              <a:t>Today, were delve into the second phase of </a:t>
            </a:r>
            <a:r>
              <a:rPr lang="en-US" b="0" i="1" dirty="0" err="1">
                <a:solidFill>
                  <a:srgbClr val="ECECF1"/>
                </a:solidFill>
                <a:effectLst/>
                <a:latin typeface="Söhne"/>
              </a:rPr>
              <a:t>pentesting</a:t>
            </a:r>
            <a:r>
              <a:rPr lang="en-US" b="0" i="1" dirty="0">
                <a:solidFill>
                  <a:srgbClr val="ECECF1"/>
                </a:solidFill>
                <a:effectLst/>
                <a:latin typeface="Söhne"/>
              </a:rPr>
              <a:t>, which is Scanning </a:t>
            </a:r>
            <a:r>
              <a:rPr lang="en-US" dirty="0"/>
              <a:t>and Vulnerability Assessment </a:t>
            </a:r>
          </a:p>
          <a:p>
            <a:endParaRPr lang="en-US" b="0" i="1" dirty="0">
              <a:solidFill>
                <a:srgbClr val="ECECF1"/>
              </a:solidFill>
              <a:effectLst/>
              <a:latin typeface="Söhne"/>
            </a:endParaRPr>
          </a:p>
          <a:p>
            <a:r>
              <a:rPr lang="en-US" b="0" i="1" dirty="0">
                <a:solidFill>
                  <a:srgbClr val="ECECF1"/>
                </a:solidFill>
                <a:effectLst/>
                <a:latin typeface="Söhne"/>
              </a:rPr>
              <a:t>and take a look at how </a:t>
            </a:r>
            <a:r>
              <a:rPr lang="en-US" dirty="0"/>
              <a:t>Machine Learning and AI can be leveraged to improve efficiency and efficacy</a:t>
            </a:r>
          </a:p>
          <a:p>
            <a:endParaRPr lang="en-US" dirty="0"/>
          </a:p>
          <a:p>
            <a:endParaRPr lang="en-US" dirty="0"/>
          </a:p>
          <a:p>
            <a:endParaRPr lang="en-US" dirty="0"/>
          </a:p>
          <a:p>
            <a:pPr algn="l"/>
            <a:r>
              <a:rPr lang="en-US" b="0" i="0" dirty="0">
                <a:solidFill>
                  <a:srgbClr val="D1D5DB"/>
                </a:solidFill>
                <a:effectLst/>
                <a:latin typeface="Söhne"/>
              </a:rPr>
              <a:t>And I also want to note that </a:t>
            </a:r>
          </a:p>
          <a:p>
            <a:pPr algn="l"/>
            <a:r>
              <a:rPr lang="en-US" b="0" i="0" dirty="0">
                <a:solidFill>
                  <a:srgbClr val="D1D5DB"/>
                </a:solidFill>
                <a:effectLst/>
                <a:latin typeface="Söhne"/>
              </a:rPr>
              <a:t>as we move on into the later phases, </a:t>
            </a:r>
          </a:p>
          <a:p>
            <a:pPr algn="l"/>
            <a:r>
              <a:rPr lang="en-US" b="0" i="0" dirty="0">
                <a:solidFill>
                  <a:srgbClr val="D1D5DB"/>
                </a:solidFill>
                <a:effectLst/>
                <a:latin typeface="Söhne"/>
              </a:rPr>
              <a:t>there will be a lot more content to consume. </a:t>
            </a:r>
          </a:p>
          <a:p>
            <a:pPr algn="l"/>
            <a:r>
              <a:rPr lang="en-US" b="0" i="0" dirty="0">
                <a:solidFill>
                  <a:srgbClr val="D1D5DB"/>
                </a:solidFill>
                <a:effectLst/>
                <a:latin typeface="Söhne"/>
              </a:rPr>
              <a:t>So, we are going to start splitting each phase into two videos.</a:t>
            </a:r>
          </a:p>
          <a:p>
            <a:pPr algn="l"/>
            <a:endParaRPr lang="en-US" b="0" i="0" dirty="0">
              <a:solidFill>
                <a:srgbClr val="D1D5DB"/>
              </a:solidFill>
              <a:effectLst/>
              <a:latin typeface="Söhne"/>
            </a:endParaRPr>
          </a:p>
          <a:p>
            <a:pPr algn="l"/>
            <a:r>
              <a:rPr lang="en-US" dirty="0"/>
              <a:t>Where, </a:t>
            </a:r>
            <a:r>
              <a:rPr lang="en-US" b="0" i="0" dirty="0">
                <a:solidFill>
                  <a:srgbClr val="D1D5DB"/>
                </a:solidFill>
                <a:effectLst/>
                <a:latin typeface="Söhne"/>
              </a:rPr>
              <a:t>In the first video, we are going to focus on the more manual methods </a:t>
            </a:r>
          </a:p>
          <a:p>
            <a:pPr algn="l"/>
            <a:r>
              <a:rPr lang="en-US" b="0" i="0" dirty="0">
                <a:solidFill>
                  <a:srgbClr val="D1D5DB"/>
                </a:solidFill>
                <a:effectLst/>
                <a:latin typeface="Söhne"/>
              </a:rPr>
              <a:t>and take a look at their strengths and limitations. </a:t>
            </a:r>
          </a:p>
          <a:p>
            <a:pPr algn="l"/>
            <a:r>
              <a:rPr lang="en-US" b="0" i="0" dirty="0">
                <a:solidFill>
                  <a:srgbClr val="D1D5DB"/>
                </a:solidFill>
                <a:effectLst/>
                <a:latin typeface="Söhne"/>
              </a:rPr>
              <a:t>I want to do this because it's crucial to lay the groundwork, </a:t>
            </a:r>
          </a:p>
          <a:p>
            <a:pPr algn="l"/>
            <a:r>
              <a:rPr lang="en-US" b="0" i="0" dirty="0">
                <a:solidFill>
                  <a:srgbClr val="D1D5DB"/>
                </a:solidFill>
                <a:effectLst/>
                <a:latin typeface="Söhne"/>
              </a:rPr>
              <a:t>And understand the fundamentals of the traditional approaches. </a:t>
            </a:r>
          </a:p>
          <a:p>
            <a:pPr algn="l"/>
            <a:r>
              <a:rPr lang="en-US" b="0" i="0" dirty="0">
                <a:solidFill>
                  <a:srgbClr val="D1D5DB"/>
                </a:solidFill>
                <a:effectLst/>
                <a:latin typeface="Söhne"/>
              </a:rPr>
              <a:t>And By doing this we can better appreciate the challenges they present and the insights they offer.</a:t>
            </a:r>
          </a:p>
          <a:p>
            <a:pPr algn="l"/>
            <a:endParaRPr lang="en-US" b="0" i="0" dirty="0">
              <a:solidFill>
                <a:srgbClr val="D1D5DB"/>
              </a:solidFill>
              <a:effectLst/>
              <a:latin typeface="Söhne"/>
            </a:endParaRPr>
          </a:p>
          <a:p>
            <a:pPr algn="l"/>
            <a:r>
              <a:rPr lang="en-US" b="0" i="0" dirty="0">
                <a:solidFill>
                  <a:srgbClr val="D1D5DB"/>
                </a:solidFill>
                <a:effectLst/>
                <a:latin typeface="Söhne"/>
              </a:rPr>
              <a:t>And then in the second video, </a:t>
            </a:r>
          </a:p>
          <a:p>
            <a:pPr algn="l"/>
            <a:r>
              <a:rPr lang="en-US" b="0" i="0" dirty="0">
                <a:solidFill>
                  <a:srgbClr val="D1D5DB"/>
                </a:solidFill>
                <a:effectLst/>
                <a:latin typeface="Söhne"/>
              </a:rPr>
              <a:t>we're </a:t>
            </a:r>
            <a:r>
              <a:rPr lang="en-US" b="0" i="0" dirty="0" err="1">
                <a:solidFill>
                  <a:srgbClr val="D1D5DB"/>
                </a:solidFill>
                <a:effectLst/>
                <a:latin typeface="Söhne"/>
              </a:rPr>
              <a:t>gonna</a:t>
            </a:r>
            <a:r>
              <a:rPr lang="en-US" b="0" i="0" dirty="0">
                <a:solidFill>
                  <a:srgbClr val="D1D5DB"/>
                </a:solidFill>
                <a:effectLst/>
                <a:latin typeface="Söhne"/>
              </a:rPr>
              <a:t> take a look at how AI can be leveraged to overcome these limitations and </a:t>
            </a:r>
          </a:p>
          <a:p>
            <a:pPr algn="l"/>
            <a:r>
              <a:rPr lang="en-US" b="0" i="0" dirty="0">
                <a:solidFill>
                  <a:srgbClr val="D1D5DB"/>
                </a:solidFill>
                <a:effectLst/>
                <a:latin typeface="Söhne"/>
              </a:rPr>
              <a:t>then explore what the future of AI holds in store for that phase. </a:t>
            </a:r>
          </a:p>
          <a:p>
            <a:pPr algn="l"/>
            <a:endParaRPr lang="en-US" b="0" i="0" dirty="0">
              <a:solidFill>
                <a:srgbClr val="D1D5DB"/>
              </a:solidFill>
              <a:effectLst/>
              <a:latin typeface="Söhne"/>
            </a:endParaRPr>
          </a:p>
          <a:p>
            <a:pPr algn="l"/>
            <a:r>
              <a:rPr lang="en-US" b="0" i="0" dirty="0">
                <a:solidFill>
                  <a:srgbClr val="D1D5DB"/>
                </a:solidFill>
                <a:effectLst/>
                <a:latin typeface="Söhne"/>
              </a:rPr>
              <a:t>My hope is that This shift from manual to AI-driven methods </a:t>
            </a:r>
          </a:p>
          <a:p>
            <a:pPr algn="l"/>
            <a:r>
              <a:rPr lang="en-US" b="0" i="0" dirty="0">
                <a:solidFill>
                  <a:srgbClr val="D1D5DB"/>
                </a:solidFill>
                <a:effectLst/>
                <a:latin typeface="Söhne"/>
              </a:rPr>
              <a:t>Will mirror the natural progression in the field of cybersecurity. </a:t>
            </a:r>
          </a:p>
          <a:p>
            <a:pPr algn="l"/>
            <a:endParaRPr lang="en-US" b="0" i="0" dirty="0">
              <a:solidFill>
                <a:srgbClr val="D1D5DB"/>
              </a:solidFill>
              <a:effectLst/>
              <a:latin typeface="Söhne"/>
            </a:endParaRPr>
          </a:p>
          <a:p>
            <a:pPr algn="l"/>
            <a:r>
              <a:rPr lang="en-US" b="0" i="0" dirty="0">
                <a:solidFill>
                  <a:srgbClr val="D1D5DB"/>
                </a:solidFill>
                <a:effectLst/>
                <a:latin typeface="Söhne"/>
              </a:rPr>
              <a:t>Just remember, It's not about discarding the old; </a:t>
            </a:r>
          </a:p>
          <a:p>
            <a:pPr algn="l"/>
            <a:r>
              <a:rPr lang="en-US" b="0" i="0" dirty="0">
                <a:solidFill>
                  <a:srgbClr val="D1D5DB"/>
                </a:solidFill>
                <a:effectLst/>
                <a:latin typeface="Söhne"/>
              </a:rPr>
              <a:t>it's about evolving and working together with these new technical possibilities. </a:t>
            </a:r>
          </a:p>
          <a:p>
            <a:pPr algn="l"/>
            <a:endParaRPr lang="en-US" b="0" i="0" dirty="0">
              <a:solidFill>
                <a:srgbClr val="D1D5DB"/>
              </a:solidFill>
              <a:effectLst/>
              <a:latin typeface="Söhne"/>
            </a:endParaRPr>
          </a:p>
          <a:p>
            <a:endParaRPr lang="en-US"/>
          </a:p>
          <a:p>
            <a:endParaRPr lang="en-US" dirty="0"/>
          </a:p>
        </p:txBody>
      </p:sp>
      <p:sp>
        <p:nvSpPr>
          <p:cNvPr id="4" name="Slide Number Placeholder 3"/>
          <p:cNvSpPr>
            <a:spLocks noGrp="1"/>
          </p:cNvSpPr>
          <p:nvPr>
            <p:ph type="sldNum" sz="quarter" idx="5"/>
          </p:nvPr>
        </p:nvSpPr>
        <p:spPr/>
        <p:txBody>
          <a:bodyPr/>
          <a:lstStyle/>
          <a:p>
            <a:fld id="{743956FF-7696-408D-AD7A-E764890C65CA}" type="slidenum">
              <a:rPr lang="en-US" smtClean="0"/>
              <a:t>1</a:t>
            </a:fld>
            <a:endParaRPr lang="en-US"/>
          </a:p>
        </p:txBody>
      </p:sp>
    </p:spTree>
    <p:extLst>
      <p:ext uri="{BB962C8B-B14F-4D97-AF65-F5344CB8AC3E}">
        <p14:creationId xmlns:p14="http://schemas.microsoft.com/office/powerpoint/2010/main" val="780169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11: Challenges in Implementing AI</a:t>
            </a:r>
          </a:p>
          <a:p>
            <a:r>
              <a:rPr lang="en-US" dirty="0"/>
              <a:t>- Ethical considerations in AI-powered scanning</a:t>
            </a:r>
          </a:p>
          <a:p>
            <a:r>
              <a:rPr lang="en-US" dirty="0"/>
              <a:t>- Technical challenges and considerations in implementation</a:t>
            </a:r>
          </a:p>
          <a:p>
            <a:r>
              <a:rPr lang="en-US" dirty="0"/>
              <a:t>- Strategies for overcoming 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a:t>
            </a:r>
          </a:p>
          <a:p>
            <a:endParaRPr lang="en-US" dirty="0"/>
          </a:p>
          <a:p>
            <a:r>
              <a:rPr lang="en-US" dirty="0"/>
              <a:t>So now that we have explored the potential that AI can bring to this phase, we must also discuss some of its challenges</a:t>
            </a:r>
          </a:p>
          <a:p>
            <a:pPr algn="l"/>
            <a:endParaRPr lang="en-US" b="0" i="1" dirty="0">
              <a:effectLst/>
              <a:latin typeface="Söhne"/>
            </a:endParaRPr>
          </a:p>
          <a:p>
            <a:pPr algn="l"/>
            <a:r>
              <a:rPr lang="en-US" b="1" i="0" dirty="0">
                <a:effectLst/>
                <a:latin typeface="Söhne"/>
              </a:rPr>
              <a:t>Ethical Considerations in AI-Powered Scanning:</a:t>
            </a:r>
          </a:p>
          <a:p>
            <a:pPr algn="l"/>
            <a:endParaRPr lang="en-US" b="1" i="0" dirty="0">
              <a:effectLst/>
              <a:latin typeface="Söhne"/>
            </a:endParaRPr>
          </a:p>
          <a:p>
            <a:pPr algn="l"/>
            <a:r>
              <a:rPr lang="en-US" b="0" i="0" dirty="0">
                <a:effectLst/>
                <a:latin typeface="Söhne"/>
              </a:rPr>
              <a:t>First we must consider some important ethical considerations</a:t>
            </a:r>
          </a:p>
          <a:p>
            <a:pPr algn="l"/>
            <a:r>
              <a:rPr lang="en-US" b="0" i="0" dirty="0">
                <a:effectLst/>
                <a:latin typeface="Söhne"/>
              </a:rPr>
              <a:t>For example, the extensive data collected raises concerns about privacy. These tools often analyze vast amounts of information, and it's crucial to ensure that user data is handled responsibly and in compliance with privacy regulations. Its important that there is transparency in how data is collected, processed, and even stored to maintain ethical standards.</a:t>
            </a:r>
          </a:p>
          <a:p>
            <a:pPr algn="l"/>
            <a:r>
              <a:rPr lang="en-US" b="0" i="0" dirty="0">
                <a:effectLst/>
                <a:latin typeface="Söhne"/>
              </a:rPr>
              <a:t>And we also have to consider that While their primary purpose is to identify vulnerabilities and enhance security, there is the risk of these tools being exploited for malicious intent. Striking a balance between providing robust security measures and preventing misuse is essential.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what about accountability for the decisions made by AI systems? When humans act unethical we can hold them responsible, but if the human element can be removed entirely, who and how would we hold the responsible accountable? Who would we consider responsible? In the event of an error or misinterpretation, establishing responsibility becomes challenging. So as these tools get closer to becoming ‘</a:t>
            </a:r>
            <a:r>
              <a:rPr lang="en-US" i="0" dirty="0"/>
              <a:t>Strong</a:t>
            </a:r>
            <a:r>
              <a:rPr lang="en-US" b="0" i="0" dirty="0">
                <a:effectLst/>
                <a:latin typeface="Söhne"/>
              </a:rPr>
              <a:t>  AI’, we need to Ensure that there are clear lines of accountability</a:t>
            </a:r>
          </a:p>
          <a:p>
            <a:pPr algn="l"/>
            <a:endParaRPr lang="en-US" b="0" i="0" dirty="0">
              <a:effectLst/>
              <a:latin typeface="Söhne"/>
            </a:endParaRPr>
          </a:p>
          <a:p>
            <a:pPr algn="l"/>
            <a:endParaRPr lang="en-US" b="0" i="0" dirty="0">
              <a:effectLst/>
              <a:latin typeface="Söhne"/>
            </a:endParaRPr>
          </a:p>
          <a:p>
            <a:pPr algn="l"/>
            <a:r>
              <a:rPr lang="en-US" b="1" i="0" dirty="0">
                <a:effectLst/>
                <a:latin typeface="Söhne"/>
              </a:rPr>
              <a:t>Bias</a:t>
            </a:r>
            <a:endParaRPr lang="en-US" b="0" i="0" dirty="0">
              <a:effectLst/>
              <a:latin typeface="Söhne"/>
            </a:endParaRPr>
          </a:p>
          <a:p>
            <a:pPr algn="l"/>
            <a:endParaRPr lang="en-US" b="0" i="0" dirty="0">
              <a:effectLst/>
              <a:latin typeface="Söhne"/>
            </a:endParaRPr>
          </a:p>
          <a:p>
            <a:pPr algn="l"/>
            <a:r>
              <a:rPr lang="en-US" b="0" i="0" dirty="0">
                <a:effectLst/>
                <a:latin typeface="Söhne"/>
              </a:rPr>
              <a:t>Its also important that we remain aware of the potential for unintended bias, where systems unintentionally favor certain groups or exhibit unfair preferences. This can happen for many reasons, but is often a result of biased training data. This is becoming increasingly prevalent because, as humans, we introduce bias into the information we share online. So for AI tools that rely on web crawling or public information are more susceptible to inheriting these biases. </a:t>
            </a:r>
          </a:p>
          <a:p>
            <a:pPr algn="l"/>
            <a:endParaRPr lang="en-US" b="0" i="0" dirty="0">
              <a:effectLst/>
              <a:latin typeface="Söhne"/>
            </a:endParaRPr>
          </a:p>
          <a:p>
            <a:pPr algn="l"/>
            <a:r>
              <a:rPr lang="en-US" b="0" i="0" dirty="0">
                <a:solidFill>
                  <a:srgbClr val="ECECF1"/>
                </a:solidFill>
                <a:effectLst/>
                <a:latin typeface="Söhne"/>
              </a:rPr>
              <a:t>In the context of scanning tools, unintended bias poses a significant risk. If the tool's training data is biased, it may lead to unfair treatment or discrimination in the identification of vulnerabilities. For instance, certain groups or systems might be disproportionately flagged as potential risks, creating an inaccurate and potentially harmful assessments.</a:t>
            </a:r>
            <a:endParaRPr lang="en-US" b="0" i="0" dirty="0">
              <a:effectLst/>
              <a:latin typeface="Söhne"/>
            </a:endParaRPr>
          </a:p>
          <a:p>
            <a:pPr algn="l"/>
            <a:endParaRPr lang="en-US" b="0" i="1" dirty="0">
              <a:effectLst/>
              <a:latin typeface="Söhne"/>
            </a:endParaRPr>
          </a:p>
          <a:p>
            <a:pPr algn="l"/>
            <a:endParaRPr lang="en-US" b="0" i="1" dirty="0">
              <a:effectLst/>
              <a:latin typeface="Söhne"/>
            </a:endParaRPr>
          </a:p>
          <a:p>
            <a:pPr algn="l"/>
            <a:r>
              <a:rPr lang="en-US" b="1" i="0" dirty="0">
                <a:effectLst/>
                <a:latin typeface="Söhne"/>
              </a:rPr>
              <a:t>Technical Challenges and Considerations:</a:t>
            </a:r>
          </a:p>
          <a:p>
            <a:pPr algn="l"/>
            <a:r>
              <a:rPr lang="en-US" sz="1200" b="0" i="1" kern="1200" dirty="0">
                <a:solidFill>
                  <a:schemeClr val="tx1"/>
                </a:solidFill>
                <a:effectLst/>
                <a:latin typeface="Söhne"/>
                <a:ea typeface="+mn-ea"/>
                <a:cs typeface="+mn-cs"/>
              </a:rPr>
              <a:t>And lastly, we must consider technical challenges in implementing AI-powered scanning. For example, consider th</a:t>
            </a:r>
            <a:r>
              <a:rPr lang="en-US" b="0" i="0" dirty="0">
                <a:solidFill>
                  <a:srgbClr val="FFFFFF"/>
                </a:solidFill>
                <a:effectLst/>
                <a:latin typeface="Söhne"/>
              </a:rPr>
              <a:t>e complexity of certain environments. AI scanning tools may face challenges in comprehending intricate network structures or sophisticated web applications, impacting their ability to provide thorough and precise assessments. The dynamic nature of cybersecurity threats requires scanning tools to adapt rapidly, and technical limitations may hinder this.</a:t>
            </a:r>
          </a:p>
          <a:p>
            <a:pPr algn="l"/>
            <a:endParaRPr lang="en-US" b="0" i="0" dirty="0">
              <a:solidFill>
                <a:srgbClr val="FFFFFF"/>
              </a:solidFill>
              <a:effectLst/>
              <a:latin typeface="Söhne"/>
            </a:endParaRPr>
          </a:p>
          <a:p>
            <a:pPr algn="l"/>
            <a:r>
              <a:rPr lang="en-US" b="0" i="0" dirty="0">
                <a:solidFill>
                  <a:srgbClr val="FFFFFF"/>
                </a:solidFill>
                <a:effectLst/>
                <a:latin typeface="Söhne"/>
              </a:rPr>
              <a:t>Not to mention, the scale of data that AI scanning tools process can be overwhelming. Large-scale scans generate </a:t>
            </a:r>
            <a:r>
              <a:rPr lang="en-US" b="0" i="1" u="sng" dirty="0">
                <a:solidFill>
                  <a:srgbClr val="FFFFFF"/>
                </a:solidFill>
                <a:effectLst/>
                <a:latin typeface="Söhne"/>
              </a:rPr>
              <a:t>vast</a:t>
            </a:r>
            <a:r>
              <a:rPr lang="en-US" b="0" i="0" dirty="0">
                <a:solidFill>
                  <a:srgbClr val="FFFFFF"/>
                </a:solidFill>
                <a:effectLst/>
                <a:latin typeface="Söhne"/>
              </a:rPr>
              <a:t> amounts of information, and efficiently managing and interpreting this data presents a significant technical challenge which can impact the tool's responsiveness and the speed at which it can deliver actionable insights.</a:t>
            </a:r>
          </a:p>
          <a:p>
            <a:pPr algn="l"/>
            <a:endParaRPr lang="en-US" b="0" i="0" dirty="0">
              <a:solidFill>
                <a:srgbClr val="FFFFFF"/>
              </a:solidFill>
              <a:effectLst/>
              <a:latin typeface="Söhne"/>
            </a:endParaRPr>
          </a:p>
          <a:p>
            <a:pPr algn="l"/>
            <a:r>
              <a:rPr lang="en-US" b="0" i="0" dirty="0">
                <a:solidFill>
                  <a:srgbClr val="FFFFFF"/>
                </a:solidFill>
                <a:effectLst/>
                <a:latin typeface="Söhne"/>
              </a:rPr>
              <a:t>Furthermore, the reliance on AI introduces the challenge of </a:t>
            </a:r>
            <a:r>
              <a:rPr lang="en-US" b="0" i="0" dirty="0" err="1">
                <a:solidFill>
                  <a:srgbClr val="FFFFFF"/>
                </a:solidFill>
                <a:effectLst/>
                <a:latin typeface="Söhne"/>
              </a:rPr>
              <a:t>explainability</a:t>
            </a:r>
            <a:r>
              <a:rPr lang="en-US" b="0" i="0" dirty="0">
                <a:solidFill>
                  <a:srgbClr val="FFFFFF"/>
                </a:solidFill>
                <a:effectLst/>
                <a:latin typeface="Söhne"/>
              </a:rPr>
              <a:t>. Understanding how the AI arrives at its conclusions is vital, especially in critical security assessments. Technical limitations in providing clear explanations for the decision-making process may lead to a lack of trust in the tool's recommendations.</a:t>
            </a:r>
          </a:p>
          <a:p>
            <a:pPr algn="l"/>
            <a:r>
              <a:rPr lang="en-US" b="0" i="0" dirty="0">
                <a:solidFill>
                  <a:srgbClr val="FFFFFF"/>
                </a:solidFill>
                <a:effectLst/>
                <a:latin typeface="Söhne"/>
              </a:rPr>
              <a:t>As we embrace AI in scanning, it's essential to navigate and address these technical challenges. Ongoing research and development are necessary to enhance the capabilities of AI-powered scanning tools, ensuring they can keep pace with the evolving nature of cybersecurity threats. </a:t>
            </a:r>
          </a:p>
          <a:p>
            <a:pPr algn="l"/>
            <a:endParaRPr lang="en-US" b="0" i="0" dirty="0">
              <a:solidFill>
                <a:srgbClr val="FFFFFF"/>
              </a:solidFill>
              <a:effectLst/>
              <a:latin typeface="Söhne"/>
            </a:endParaRPr>
          </a:p>
          <a:p>
            <a:pPr algn="l"/>
            <a:r>
              <a:rPr lang="en-US" b="0" i="0" dirty="0">
                <a:solidFill>
                  <a:srgbClr val="FFFFFF"/>
                </a:solidFill>
                <a:effectLst/>
                <a:latin typeface="Söhne"/>
              </a:rPr>
              <a:t>But, by acknowledging and actively working to overcome these challenges, we can work closer to harnessing the full potential of AI in the scanning phase."</a:t>
            </a:r>
          </a:p>
          <a:p>
            <a:br>
              <a:rPr lang="en-US" b="0" i="0" dirty="0">
                <a:solidFill>
                  <a:srgbClr val="FFFFFF"/>
                </a:solidFill>
                <a:effectLst/>
                <a:latin typeface="Söhne"/>
              </a:rPr>
            </a:br>
            <a:endParaRPr lang="en-US" sz="1200" b="0" i="1" kern="1200" dirty="0">
              <a:solidFill>
                <a:schemeClr val="tx1"/>
              </a:solidFill>
              <a:effectLst/>
              <a:latin typeface="Söhne"/>
              <a:ea typeface="+mn-ea"/>
              <a:cs typeface="+mn-cs"/>
            </a:endParaRPr>
          </a:p>
          <a:p>
            <a:pPr algn="l"/>
            <a:endParaRPr lang="en-US" sz="1200" b="0" i="1" kern="1200" dirty="0">
              <a:solidFill>
                <a:schemeClr val="tx1"/>
              </a:solidFill>
              <a:effectLst/>
              <a:latin typeface="Söhne"/>
              <a:ea typeface="+mn-ea"/>
              <a:cs typeface="+mn-cs"/>
            </a:endParaRPr>
          </a:p>
          <a:p>
            <a:endParaRPr lang="en-US" dirty="0"/>
          </a:p>
        </p:txBody>
      </p:sp>
      <p:sp>
        <p:nvSpPr>
          <p:cNvPr id="4" name="Slide Number Placeholder 3"/>
          <p:cNvSpPr>
            <a:spLocks noGrp="1"/>
          </p:cNvSpPr>
          <p:nvPr>
            <p:ph type="sldNum" sz="quarter" idx="5"/>
          </p:nvPr>
        </p:nvSpPr>
        <p:spPr/>
        <p:txBody>
          <a:bodyPr/>
          <a:lstStyle/>
          <a:p>
            <a:fld id="{743956FF-7696-408D-AD7A-E764890C65CA}" type="slidenum">
              <a:rPr lang="en-US" smtClean="0"/>
              <a:t>10</a:t>
            </a:fld>
            <a:endParaRPr lang="en-US"/>
          </a:p>
        </p:txBody>
      </p:sp>
    </p:spTree>
    <p:extLst>
      <p:ext uri="{BB962C8B-B14F-4D97-AF65-F5344CB8AC3E}">
        <p14:creationId xmlns:p14="http://schemas.microsoft.com/office/powerpoint/2010/main" val="1241233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3956FF-7696-408D-AD7A-E764890C65CA}" type="slidenum">
              <a:rPr lang="en-US" smtClean="0"/>
              <a:t>11</a:t>
            </a:fld>
            <a:endParaRPr lang="en-US"/>
          </a:p>
        </p:txBody>
      </p:sp>
    </p:spTree>
    <p:extLst>
      <p:ext uri="{BB962C8B-B14F-4D97-AF65-F5344CB8AC3E}">
        <p14:creationId xmlns:p14="http://schemas.microsoft.com/office/powerpoint/2010/main" val="333934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https://learning.oreilly.com/library/view/mastering-python-for/9781839217166/B15676_08_ePub_AM.xhtml#_idParaDest-192</a:t>
            </a:r>
          </a:p>
          <a:p>
            <a:endParaRPr lang="en-US" dirty="0"/>
          </a:p>
          <a:p>
            <a:r>
              <a:rPr lang="en-US" dirty="0"/>
              <a:t>https://www.splunk.com/en_us/blog/learn/penetration-testing.html?utm_campaign=google_amer_en_search_generic_dynamic_audienceonly_gpa&amp;utm_source=google&amp;utm_medium=cpc&amp;utm_content=dynamic_search&amp;utm_term=&amp;_bk=&amp;_bt=657063425256&amp;_bm=&amp;_bn=g&amp;_bg=149493693980&amp;device=c&amp;gclid=Cj0KCQjw06-oBhC6ARIsAGuzdw1iNrREuL_84d-VV0bnUTjYHCeli2GqMKHgkk0AVcMDsK6rGTFcbgAaAsKgEALw_wcB</a:t>
            </a:r>
          </a:p>
          <a:p>
            <a:endParaRPr lang="en-US" dirty="0"/>
          </a:p>
          <a:p>
            <a:r>
              <a:rPr lang="en-US" dirty="0"/>
              <a:t>https://learning.oreilly.com/library/view/the-basics-of/9781597496551/B9781597496551000039.xhtml</a:t>
            </a:r>
          </a:p>
          <a:p>
            <a:endParaRPr lang="en-US" dirty="0"/>
          </a:p>
          <a:p>
            <a:endParaRPr lang="en-US" dirty="0"/>
          </a:p>
          <a:p>
            <a:r>
              <a:rPr lang="en-US" dirty="0"/>
              <a:t>https://ieeexplore.ieee.org/stamp/stamp.jsp?tp=&amp;arnumber=9225385</a:t>
            </a:r>
          </a:p>
          <a:p>
            <a:endParaRPr lang="en-US" dirty="0"/>
          </a:p>
          <a:p>
            <a:r>
              <a:rPr lang="en-US" dirty="0"/>
              <a:t>https://ieeexplore.ieee.org/document/7452095</a:t>
            </a:r>
          </a:p>
          <a:p>
            <a:endParaRPr lang="en-US" dirty="0"/>
          </a:p>
          <a:p>
            <a:r>
              <a:rPr lang="en-US" dirty="0"/>
              <a:t>https://www.proquest.com/docview/2505729069?pq-origsite=gscholar&amp;fromopenview=true</a:t>
            </a:r>
          </a:p>
          <a:p>
            <a:endParaRPr lang="en-US" dirty="0"/>
          </a:p>
          <a:p>
            <a:r>
              <a:rPr lang="en-US" dirty="0"/>
              <a:t>https://ojs.aaai.org/index.php/ICAPS/article/view/13684/13533</a:t>
            </a:r>
          </a:p>
          <a:p>
            <a:r>
              <a:rPr lang="en-US" dirty="0"/>
              <a:t>https://learning.oreilly.com/library/view/the-basics-of/9781597496551/B9781597496551000039.xhtml</a:t>
            </a:r>
          </a:p>
          <a:p>
            <a:r>
              <a:rPr lang="en-US" dirty="0"/>
              <a:t>https://ieeexplore.ieee.org/abstract/document/8277814</a:t>
            </a:r>
          </a:p>
        </p:txBody>
      </p:sp>
      <p:sp>
        <p:nvSpPr>
          <p:cNvPr id="4" name="Slide Number Placeholder 3"/>
          <p:cNvSpPr>
            <a:spLocks noGrp="1"/>
          </p:cNvSpPr>
          <p:nvPr>
            <p:ph type="sldNum" sz="quarter" idx="5"/>
          </p:nvPr>
        </p:nvSpPr>
        <p:spPr/>
        <p:txBody>
          <a:bodyPr/>
          <a:lstStyle/>
          <a:p>
            <a:fld id="{743956FF-7696-408D-AD7A-E764890C65CA}" type="slidenum">
              <a:rPr lang="en-US" smtClean="0"/>
              <a:t>12</a:t>
            </a:fld>
            <a:endParaRPr lang="en-US"/>
          </a:p>
        </p:txBody>
      </p:sp>
    </p:spTree>
    <p:extLst>
      <p:ext uri="{BB962C8B-B14F-4D97-AF65-F5344CB8AC3E}">
        <p14:creationId xmlns:p14="http://schemas.microsoft.com/office/powerpoint/2010/main" val="1118076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Introduce Phase 2: Scanning</a:t>
            </a:r>
          </a:p>
          <a:p>
            <a:r>
              <a:rPr lang="en-US" dirty="0"/>
              <a:t>- Definition of the scanning phase</a:t>
            </a:r>
          </a:p>
          <a:p>
            <a:r>
              <a:rPr lang="en-US" dirty="0"/>
              <a:t>- Objectives and goals of scanning</a:t>
            </a:r>
          </a:p>
          <a:p>
            <a:r>
              <a:rPr lang="en-US" dirty="0"/>
              <a:t>- How it </a:t>
            </a:r>
            <a:r>
              <a:rPr lang="en-US" dirty="0" err="1"/>
              <a:t>difers</a:t>
            </a:r>
            <a:r>
              <a:rPr lang="en-US" dirty="0"/>
              <a:t> from Phase 1: Gathering Information</a:t>
            </a:r>
          </a:p>
          <a:p>
            <a:r>
              <a:rPr lang="en-US" dirty="0"/>
              <a:t>- Importance in identifying potential vulnerabilities</a:t>
            </a:r>
          </a:p>
          <a:p>
            <a:endParaRPr lang="en-US" dirty="0"/>
          </a:p>
          <a:p>
            <a:endParaRPr lang="en-US" dirty="0"/>
          </a:p>
          <a:p>
            <a:r>
              <a:rPr lang="en-US" dirty="0"/>
              <a:t>------------</a:t>
            </a:r>
          </a:p>
          <a:p>
            <a:endParaRPr lang="en-US" dirty="0"/>
          </a:p>
          <a:p>
            <a:r>
              <a:rPr lang="en-US" i="0" dirty="0"/>
              <a:t>By the time you get to this </a:t>
            </a:r>
            <a:r>
              <a:rPr lang="en-US" b="0" i="1" dirty="0">
                <a:solidFill>
                  <a:srgbClr val="ECECF1"/>
                </a:solidFill>
                <a:effectLst/>
                <a:latin typeface="Söhne"/>
              </a:rPr>
              <a:t>scanning</a:t>
            </a:r>
            <a:r>
              <a:rPr lang="en-US" b="0" i="0" dirty="0">
                <a:solidFill>
                  <a:srgbClr val="ECECF1"/>
                </a:solidFill>
                <a:effectLst/>
                <a:latin typeface="Söhne"/>
              </a:rPr>
              <a:t> phase</a:t>
            </a:r>
            <a:r>
              <a:rPr lang="en-US" i="0" dirty="0"/>
              <a:t>, you should have a solid understanding of the target and a detailed collection of gathered information.</a:t>
            </a:r>
          </a:p>
          <a:p>
            <a:endParaRPr lang="en-US" i="0" dirty="0"/>
          </a:p>
          <a:p>
            <a:r>
              <a:rPr lang="en-US" i="0" dirty="0"/>
              <a:t>To understand the difference between this phase and the last, it can helpful to think of the </a:t>
            </a:r>
            <a:r>
              <a:rPr lang="en-US" i="0" dirty="0" err="1"/>
              <a:t>pentesting</a:t>
            </a:r>
            <a:r>
              <a:rPr lang="en-US" i="0" dirty="0"/>
              <a:t> process as a well planned house robbery.</a:t>
            </a:r>
          </a:p>
          <a:p>
            <a:r>
              <a:rPr lang="en-US" i="0" dirty="0"/>
              <a:t>The first phase focuses on finding all the different </a:t>
            </a:r>
            <a:r>
              <a:rPr lang="en-US" b="0" i="0" dirty="0">
                <a:solidFill>
                  <a:srgbClr val="3D3B49"/>
                </a:solidFill>
                <a:effectLst/>
                <a:latin typeface="Noto Serif" panose="02020600060500020200" pitchFamily="18" charset="0"/>
              </a:rPr>
              <a:t>ways to enter the house (computer)</a:t>
            </a:r>
          </a:p>
          <a:p>
            <a:endParaRPr lang="en-US" b="0" i="0" dirty="0">
              <a:solidFill>
                <a:srgbClr val="3D3B49"/>
              </a:solidFill>
              <a:effectLst/>
              <a:latin typeface="Noto Serif" panose="02020600060500020200"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Noto Serif" panose="02020600060500020200" pitchFamily="18" charset="0"/>
              </a:rPr>
              <a:t>Your Standing at a distance, collecting details about the target residence and taking note of all potential entry points</a:t>
            </a:r>
          </a:p>
          <a:p>
            <a:r>
              <a:rPr lang="en-US" b="0" i="0" dirty="0">
                <a:solidFill>
                  <a:srgbClr val="3D3B49"/>
                </a:solidFill>
                <a:effectLst/>
                <a:latin typeface="Noto Serif" panose="02020600060500020200" pitchFamily="18" charset="0"/>
              </a:rPr>
              <a:t>Such as </a:t>
            </a:r>
            <a:r>
              <a:rPr lang="en-US" b="0" i="0" dirty="0" err="1">
                <a:solidFill>
                  <a:srgbClr val="3D3B49"/>
                </a:solidFill>
                <a:effectLst/>
                <a:latin typeface="Noto Serif" panose="02020600060500020200" pitchFamily="18" charset="0"/>
              </a:rPr>
              <a:t>doors,windows</a:t>
            </a:r>
            <a:r>
              <a:rPr lang="en-US" b="0" i="0" dirty="0">
                <a:solidFill>
                  <a:srgbClr val="3D3B49"/>
                </a:solidFill>
                <a:effectLst/>
                <a:latin typeface="Noto Serif" panose="02020600060500020200" pitchFamily="18" charset="0"/>
              </a:rPr>
              <a:t>, even the garage</a:t>
            </a:r>
          </a:p>
          <a:p>
            <a:r>
              <a:rPr lang="en-US" b="0" i="0" dirty="0">
                <a:solidFill>
                  <a:srgbClr val="3D3B49"/>
                </a:solidFill>
                <a:effectLst/>
                <a:latin typeface="Noto Serif" panose="02020600060500020200" pitchFamily="18" charset="0"/>
              </a:rPr>
              <a:t>As well as noting any visible security measures in place.</a:t>
            </a:r>
          </a:p>
          <a:p>
            <a:endParaRPr lang="en-US" i="0" dirty="0"/>
          </a:p>
          <a:p>
            <a:r>
              <a:rPr lang="en-US" i="0" dirty="0"/>
              <a:t>Now with the 'Scanning' phase, you have a toolkit in hand, and you begin testing the vulnerabilities discovered during the 'Gathering Information' phase.</a:t>
            </a:r>
          </a:p>
          <a:p>
            <a:r>
              <a:rPr lang="en-US" i="0" dirty="0"/>
              <a:t>imagine the house is secured with various locks and alarms, The scanning phase is your way of stress-testing those security measures. It's like simulating a break-in to see if the locks hold, if the alarms sound, and if there are any hidden vulnerabilities in your defenses.</a:t>
            </a:r>
          </a:p>
          <a:p>
            <a:endParaRPr lang="en-US" i="0" dirty="0"/>
          </a:p>
          <a:p>
            <a:r>
              <a:rPr lang="en-US" b="0" i="0" dirty="0">
                <a:solidFill>
                  <a:srgbClr val="ECECF1"/>
                </a:solidFill>
                <a:effectLst/>
                <a:latin typeface="Söhne"/>
              </a:rPr>
              <a:t>So If you think of the first phase as finding </a:t>
            </a:r>
            <a:r>
              <a:rPr lang="en-US" b="0" i="0" dirty="0">
                <a:solidFill>
                  <a:srgbClr val="363C44"/>
                </a:solidFill>
                <a:effectLst/>
                <a:latin typeface="splunk_data_sans"/>
              </a:rPr>
              <a:t>points where attackers </a:t>
            </a:r>
            <a:r>
              <a:rPr lang="en-US" b="0" i="1" dirty="0">
                <a:solidFill>
                  <a:srgbClr val="363C44"/>
                </a:solidFill>
                <a:effectLst/>
                <a:latin typeface="splunk_data_sans"/>
              </a:rPr>
              <a:t>could</a:t>
            </a:r>
            <a:r>
              <a:rPr lang="en-US" b="0" i="0" dirty="0">
                <a:solidFill>
                  <a:srgbClr val="363C44"/>
                </a:solidFill>
                <a:effectLst/>
                <a:latin typeface="splunk_data_sans"/>
              </a:rPr>
              <a:t> break in, </a:t>
            </a:r>
          </a:p>
          <a:p>
            <a:r>
              <a:rPr lang="en-US" b="0" i="0" dirty="0">
                <a:solidFill>
                  <a:srgbClr val="363C44"/>
                </a:solidFill>
                <a:effectLst/>
                <a:latin typeface="splunk_data_sans"/>
              </a:rPr>
              <a:t>This phase starts testing these points for potential weaknesses. </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63C44"/>
                </a:solidFill>
                <a:effectLst/>
                <a:latin typeface="splunk_data_sans"/>
              </a:rPr>
              <a:t>So why is the scanning phase so crucial?</a:t>
            </a:r>
          </a:p>
          <a:p>
            <a:r>
              <a:rPr lang="en-US" i="0" dirty="0"/>
              <a:t>Well, it’s the beginning of the </a:t>
            </a:r>
            <a:r>
              <a:rPr lang="en-US" b="0" i="0" dirty="0">
                <a:solidFill>
                  <a:srgbClr val="ECECF1"/>
                </a:solidFill>
                <a:effectLst/>
                <a:latin typeface="Söhne"/>
              </a:rPr>
              <a:t>move from theory to practice, from identifying potential weak spots to actively checking if they can be exploited.</a:t>
            </a:r>
          </a:p>
          <a:p>
            <a:r>
              <a:rPr lang="en-US" b="0" i="0" dirty="0">
                <a:solidFill>
                  <a:srgbClr val="ECECF1"/>
                </a:solidFill>
                <a:effectLst/>
                <a:latin typeface="Söhne"/>
              </a:rPr>
              <a:t>and By doing this, we not only confirm the presence of vulnerabilities but also gain insights into their severity and potential impact.</a:t>
            </a:r>
            <a:endParaRPr lang="en-US" i="0" dirty="0"/>
          </a:p>
          <a:p>
            <a:r>
              <a:rPr lang="en-US" b="0" i="0" dirty="0">
                <a:solidFill>
                  <a:srgbClr val="ECECF1"/>
                </a:solidFill>
                <a:effectLst/>
                <a:latin typeface="Söhne"/>
              </a:rPr>
              <a:t>So that when it comes time to exploit, you aren’t </a:t>
            </a:r>
            <a:r>
              <a:rPr lang="en-US" b="0" i="1" dirty="0">
                <a:solidFill>
                  <a:srgbClr val="ECECF1"/>
                </a:solidFill>
                <a:effectLst/>
                <a:latin typeface="Söhne"/>
              </a:rPr>
              <a:t>blindly</a:t>
            </a:r>
            <a:r>
              <a:rPr lang="en-US" b="0" i="0" dirty="0">
                <a:solidFill>
                  <a:srgbClr val="ECECF1"/>
                </a:solidFill>
                <a:effectLst/>
                <a:latin typeface="Söhne"/>
              </a:rPr>
              <a:t> trying to break in, because you have thoroughly tested the intelligence obtained during recon to increase the chances of success.</a:t>
            </a: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363C44"/>
              </a:solidFill>
              <a:effectLst/>
              <a:latin typeface="splunk_data_sans"/>
            </a:endParaRPr>
          </a:p>
        </p:txBody>
      </p:sp>
      <p:sp>
        <p:nvSpPr>
          <p:cNvPr id="4" name="Slide Number Placeholder 3"/>
          <p:cNvSpPr>
            <a:spLocks noGrp="1"/>
          </p:cNvSpPr>
          <p:nvPr>
            <p:ph type="sldNum" sz="quarter" idx="5"/>
          </p:nvPr>
        </p:nvSpPr>
        <p:spPr/>
        <p:txBody>
          <a:bodyPr/>
          <a:lstStyle/>
          <a:p>
            <a:fld id="{743956FF-7696-408D-AD7A-E764890C65CA}" type="slidenum">
              <a:rPr lang="en-US" smtClean="0"/>
              <a:t>2</a:t>
            </a:fld>
            <a:endParaRPr lang="en-US"/>
          </a:p>
        </p:txBody>
      </p:sp>
    </p:spTree>
    <p:extLst>
      <p:ext uri="{BB962C8B-B14F-4D97-AF65-F5344CB8AC3E}">
        <p14:creationId xmlns:p14="http://schemas.microsoft.com/office/powerpoint/2010/main" val="285259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Introduce Phase 2: Scanning</a:t>
            </a:r>
          </a:p>
          <a:p>
            <a:r>
              <a:rPr lang="en-US" dirty="0"/>
              <a:t>- </a:t>
            </a:r>
            <a:r>
              <a:rPr lang="en-US" sz="1800" dirty="0">
                <a:effectLst/>
                <a:latin typeface="Times New Roman" panose="02020603050405020304" pitchFamily="18" charset="0"/>
              </a:rPr>
              <a:t>Different types of scanners (Network Scanner, Vulnerability Scanner, Web Application Scanner)</a:t>
            </a:r>
            <a:endParaRPr lang="en-US" dirty="0"/>
          </a:p>
          <a:p>
            <a:endParaRPr lang="en-US" dirty="0"/>
          </a:p>
          <a:p>
            <a:r>
              <a:rPr lang="en-US" dirty="0"/>
              <a:t>------------</a:t>
            </a:r>
          </a:p>
          <a:p>
            <a:r>
              <a:rPr lang="en-US" i="0" dirty="0"/>
              <a:t>And Just as the burglar would use specialized tools to bypass physical security measures, the pentester employs scanners to assess </a:t>
            </a:r>
            <a:r>
              <a:rPr lang="en-US" b="0" i="0" dirty="0">
                <a:solidFill>
                  <a:srgbClr val="ECECF1"/>
                </a:solidFill>
                <a:effectLst/>
                <a:latin typeface="Söhne"/>
              </a:rPr>
              <a:t>the weaknesses in the digital defenses.</a:t>
            </a:r>
          </a:p>
          <a:p>
            <a:endParaRPr lang="en-US" b="0" i="0" dirty="0">
              <a:solidFill>
                <a:srgbClr val="363C44"/>
              </a:solidFill>
              <a:effectLst/>
              <a:latin typeface="splunk_data_sans"/>
            </a:endParaRPr>
          </a:p>
          <a:p>
            <a:r>
              <a:rPr lang="en-US" b="0" i="0" dirty="0">
                <a:solidFill>
                  <a:srgbClr val="363C44"/>
                </a:solidFill>
                <a:effectLst/>
                <a:latin typeface="splunk_data_sans"/>
              </a:rPr>
              <a:t>While there are many different types of scanners, </a:t>
            </a:r>
            <a:r>
              <a:rPr lang="en-US" b="0" i="0" dirty="0">
                <a:solidFill>
                  <a:srgbClr val="ECECF1"/>
                </a:solidFill>
                <a:effectLst/>
                <a:latin typeface="Söhne"/>
              </a:rPr>
              <a:t>the three most common are </a:t>
            </a:r>
            <a:r>
              <a:rPr lang="en-US" i="0" dirty="0"/>
              <a:t>Network Scanners, Vulnerability Scanners, and Web Application Scanners</a:t>
            </a:r>
          </a:p>
          <a:p>
            <a:endParaRPr lang="en-US" b="0" i="0" dirty="0">
              <a:solidFill>
                <a:srgbClr val="363C44"/>
              </a:solidFill>
              <a:effectLst/>
              <a:latin typeface="splunk_data_sans"/>
            </a:endParaRPr>
          </a:p>
          <a:p>
            <a:r>
              <a:rPr lang="en-US" b="1" i="0" u="sng" dirty="0">
                <a:solidFill>
                  <a:srgbClr val="363C44"/>
                </a:solidFill>
                <a:effectLst/>
                <a:latin typeface="splunk_data_sans"/>
              </a:rPr>
              <a:t>Network Scanner:</a:t>
            </a:r>
          </a:p>
          <a:p>
            <a:endParaRPr lang="en-US" b="0" i="0" dirty="0">
              <a:solidFill>
                <a:srgbClr val="363C44"/>
              </a:solidFill>
              <a:effectLst/>
              <a:latin typeface="splunk_data_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63C44"/>
                </a:solidFill>
                <a:effectLst/>
                <a:latin typeface="splunk_data_sans"/>
              </a:rPr>
              <a:t>Imagine a bird's eye view of your entire network. This is what a Network Scanner provides. It's like having a super-powered pair of binoculars that allows you to scan the target to determine whether it is turned on, if its capable of communicating or interacting with our machine, it can identify potential entry points, and even map out all the connected devices and their interconnections</a:t>
            </a:r>
          </a:p>
          <a:p>
            <a:endParaRPr lang="en-US" b="0" i="0" dirty="0">
              <a:solidFill>
                <a:srgbClr val="363C44"/>
              </a:solidFill>
              <a:effectLst/>
              <a:latin typeface="splunk_data_sans"/>
            </a:endParaRPr>
          </a:p>
          <a:p>
            <a:r>
              <a:rPr lang="en-US" b="0" i="0" dirty="0">
                <a:solidFill>
                  <a:srgbClr val="363C44"/>
                </a:solidFill>
                <a:effectLst/>
                <a:latin typeface="splunk_data_sans"/>
              </a:rPr>
              <a:t>Its primary focus is on providing insights into the network topology and infrastructure.</a:t>
            </a:r>
          </a:p>
          <a:p>
            <a:endParaRPr lang="en-US" b="0" i="0" dirty="0">
              <a:solidFill>
                <a:srgbClr val="363C44"/>
              </a:solidFill>
              <a:effectLst/>
              <a:latin typeface="splunk_data_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Vulnerability Scanner:</a:t>
            </a:r>
          </a:p>
          <a:p>
            <a:r>
              <a:rPr lang="en-US" b="0" i="0" dirty="0">
                <a:solidFill>
                  <a:srgbClr val="363C44"/>
                </a:solidFill>
                <a:effectLst/>
                <a:latin typeface="splunk_data_sans"/>
              </a:rPr>
              <a:t>The Vulnerability Scanner searches for potential weaknesses and vulnerabilities  across various aspects of a system, including operating systems, network devices, and applications. Since It's not enough to just know where these entry points are; this scanner analyzes if those doors are securely locked or if there are hidden traps. </a:t>
            </a:r>
          </a:p>
          <a:p>
            <a:endParaRPr lang="en-US" b="0" i="0" dirty="0">
              <a:solidFill>
                <a:srgbClr val="363C44"/>
              </a:solidFill>
              <a:effectLst/>
              <a:latin typeface="splunk_data_sans"/>
            </a:endParaRPr>
          </a:p>
          <a:p>
            <a:r>
              <a:rPr lang="en-US" b="0" i="0" dirty="0">
                <a:solidFill>
                  <a:srgbClr val="363C44"/>
                </a:solidFill>
                <a:effectLst/>
                <a:latin typeface="splunk_data_sans"/>
              </a:rPr>
              <a:t>Its primary focus is on detecting weaknesses that could be exploited</a:t>
            </a:r>
          </a:p>
          <a:p>
            <a:endParaRPr lang="en-US" b="0" i="0" dirty="0">
              <a:solidFill>
                <a:srgbClr val="363C44"/>
              </a:solidFill>
              <a:effectLst/>
              <a:latin typeface="splunk_data_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Web Application Scanner</a:t>
            </a:r>
          </a:p>
          <a:p>
            <a:r>
              <a:rPr lang="en-US" b="0" i="0" dirty="0">
                <a:solidFill>
                  <a:srgbClr val="363C44"/>
                </a:solidFill>
                <a:effectLst/>
                <a:latin typeface="splunk_data_sans"/>
              </a:rPr>
              <a:t>Web application scanners, on the other hand, are specialized tools designed specifically for assessing security vulnerabilities in web applications.</a:t>
            </a:r>
          </a:p>
          <a:p>
            <a:r>
              <a:rPr lang="en-US" b="0" i="0" dirty="0">
                <a:solidFill>
                  <a:srgbClr val="363C44"/>
                </a:solidFill>
                <a:effectLst/>
                <a:latin typeface="splunk_data_sans"/>
              </a:rPr>
              <a:t>Their primary focus is on the unique vulnerabilities that may exist in things like code, architecture, or configurations of web applications.</a:t>
            </a:r>
          </a:p>
          <a:p>
            <a:endParaRPr lang="en-US" b="0" i="0" dirty="0">
              <a:solidFill>
                <a:srgbClr val="363C44"/>
              </a:solidFill>
              <a:effectLst/>
              <a:latin typeface="splunk_data_sans"/>
            </a:endParaRPr>
          </a:p>
          <a:p>
            <a:endParaRPr lang="en-US" b="0" i="0" dirty="0">
              <a:solidFill>
                <a:srgbClr val="363C44"/>
              </a:solidFill>
              <a:effectLst/>
              <a:latin typeface="splunk_data_sans"/>
            </a:endParaRPr>
          </a:p>
          <a:p>
            <a:r>
              <a:rPr lang="en-US" b="0" i="0" dirty="0">
                <a:solidFill>
                  <a:srgbClr val="363C44"/>
                </a:solidFill>
                <a:effectLst/>
                <a:latin typeface="splunk_data_sans"/>
              </a:rPr>
              <a:t>Essentially </a:t>
            </a:r>
            <a:r>
              <a:rPr lang="en-US" b="0" i="0" dirty="0">
                <a:effectLst/>
                <a:latin typeface="Söhne"/>
              </a:rPr>
              <a:t>The goal of these scanners is to create a comprehensive understanding of the target's security posture, allowing for informed decision-making as you continue through the next phases</a:t>
            </a:r>
          </a:p>
          <a:p>
            <a:endParaRPr lang="en-US" b="0" i="0" dirty="0">
              <a:solidFill>
                <a:srgbClr val="363C44"/>
              </a:solidFill>
              <a:effectLst/>
              <a:latin typeface="splunk_data_sans"/>
            </a:endParaRPr>
          </a:p>
        </p:txBody>
      </p:sp>
      <p:sp>
        <p:nvSpPr>
          <p:cNvPr id="4" name="Slide Number Placeholder 3"/>
          <p:cNvSpPr>
            <a:spLocks noGrp="1"/>
          </p:cNvSpPr>
          <p:nvPr>
            <p:ph type="sldNum" sz="quarter" idx="5"/>
          </p:nvPr>
        </p:nvSpPr>
        <p:spPr/>
        <p:txBody>
          <a:bodyPr/>
          <a:lstStyle/>
          <a:p>
            <a:fld id="{743956FF-7696-408D-AD7A-E764890C65CA}" type="slidenum">
              <a:rPr lang="en-US" smtClean="0"/>
              <a:t>3</a:t>
            </a:fld>
            <a:endParaRPr lang="en-US"/>
          </a:p>
        </p:txBody>
      </p:sp>
    </p:spTree>
    <p:extLst>
      <p:ext uri="{BB962C8B-B14F-4D97-AF65-F5344CB8AC3E}">
        <p14:creationId xmlns:p14="http://schemas.microsoft.com/office/powerpoint/2010/main" val="161391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“Manual” Methods in Scanning</a:t>
            </a:r>
          </a:p>
          <a:p>
            <a:r>
              <a:rPr lang="en-US" dirty="0"/>
              <a:t>- Overview of manual methods</a:t>
            </a:r>
          </a:p>
          <a:p>
            <a:r>
              <a:rPr lang="en-US" dirty="0"/>
              <a:t>- </a:t>
            </a:r>
            <a:r>
              <a:rPr lang="en-US" sz="1800" dirty="0">
                <a:effectLst/>
                <a:latin typeface="Times New Roman" panose="02020603050405020304" pitchFamily="18" charset="0"/>
              </a:rPr>
              <a:t>Provide examples of manual tools (that don’t include ML or AI) for Network Scanning, Vulnerability Scanning, Web Application Scanning</a:t>
            </a:r>
          </a:p>
          <a:p>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a:t>
            </a:r>
          </a:p>
          <a:p>
            <a:endParaRPr lang="en-US" i="0" dirty="0"/>
          </a:p>
          <a:p>
            <a:r>
              <a:rPr lang="en-US" i="0" dirty="0"/>
              <a:t>Before we delve into integrating AI into this phase, let's look at some of the "manual" methods and tools that rely on human expertise.</a:t>
            </a:r>
          </a:p>
          <a:p>
            <a:endParaRPr lang="en-US" i="0" dirty="0"/>
          </a:p>
          <a:p>
            <a:r>
              <a:rPr lang="en-US" i="0" dirty="0"/>
              <a:t>When I talk about "manual" methods in scanning, I'm referring to techniques that rely heavily on </a:t>
            </a:r>
            <a:r>
              <a:rPr lang="en-US" i="1" dirty="0"/>
              <a:t>human intervention </a:t>
            </a:r>
            <a:r>
              <a:rPr lang="en-US" i="0" dirty="0"/>
              <a:t>rather than </a:t>
            </a:r>
            <a:r>
              <a:rPr lang="en-US" i="1" dirty="0"/>
              <a:t>automated processes</a:t>
            </a:r>
            <a:r>
              <a:rPr lang="en-US" i="0" dirty="0"/>
              <a:t>.</a:t>
            </a:r>
          </a:p>
          <a:p>
            <a:endParaRPr lang="en-US" i="0" dirty="0"/>
          </a:p>
          <a:p>
            <a:r>
              <a:rPr lang="en-US" i="0" dirty="0"/>
              <a:t>This means that without the assistance of machine learning and AI, the responsibility for executing this phase falls entirely on human analysts</a:t>
            </a:r>
          </a:p>
          <a:p>
            <a:endParaRPr lang="en-US" i="0" dirty="0"/>
          </a:p>
          <a:p>
            <a:r>
              <a:rPr lang="en-US" i="0" dirty="0"/>
              <a:t>So while analysts still have tools to actively probe and analyze their targets, these tools lack the advanced capabilities of AI. Meaning, the success of the scan comes down to the analyst’s experience, intuition, and understanding of cybersecurity.</a:t>
            </a:r>
          </a:p>
          <a:p>
            <a:endParaRPr lang="en-US" i="0" dirty="0"/>
          </a:p>
          <a:p>
            <a:r>
              <a:rPr lang="en-US" i="0" dirty="0"/>
              <a:t>And These maybe openly available tools or even scripts that the testers wrote themselves, but whatever the case, this approach involves careful and </a:t>
            </a:r>
            <a:r>
              <a:rPr lang="en-US" i="0" dirty="0" err="1"/>
              <a:t>dillegent</a:t>
            </a:r>
            <a:r>
              <a:rPr lang="en-US" i="0" dirty="0"/>
              <a:t> human interpretation.  </a:t>
            </a:r>
          </a:p>
          <a:p>
            <a:endParaRPr lang="en-US" i="0" dirty="0"/>
          </a:p>
          <a:p>
            <a:r>
              <a:rPr lang="en-US" i="0" dirty="0"/>
              <a:t>For example, manual network scanning tools like Nmap or Wireshark provide a detailed view of the network, helping analysts identify active devices, open ports, and potential vulnerabilities. But they still rely on humans to interpret the results and make informed decisions.</a:t>
            </a:r>
          </a:p>
          <a:p>
            <a:endParaRPr lang="en-US" i="0" dirty="0"/>
          </a:p>
          <a:p>
            <a:r>
              <a:rPr lang="en-US" i="0" dirty="0"/>
              <a:t>For manual vulnerability scanning, tools like OpenVAS or Nessus allow analysts to actively search for vulnerabilities in systems, applications, or network configurations. But these tools still rely on humans to assess the context, prioritize findings, and determine the severity of each vulnerability.</a:t>
            </a:r>
          </a:p>
          <a:p>
            <a:endParaRPr lang="en-US" i="0" dirty="0"/>
          </a:p>
          <a:p>
            <a:r>
              <a:rPr lang="en-US" i="0" dirty="0"/>
              <a:t>And for web application scanning, manual tools like OWASP ZAP or Burp Suite enable analysts to inspect and test the security of web applications, identifying vulnerabilities in the code or configurations. But they still rely on humans to understand the application logic and analyze complex interactions.</a:t>
            </a:r>
          </a:p>
          <a:p>
            <a:endParaRPr lang="en-US" i="0" dirty="0"/>
          </a:p>
          <a:p>
            <a:r>
              <a:rPr lang="en-US" i="0" dirty="0"/>
              <a:t>Of course, these tools are still widely used today as they are excellent at what they do, and are rapidly updating and beginning to integrate AI and machine learning through extensions and wrappers, so when I refer to them as ‘manual methods’ </a:t>
            </a:r>
            <a:r>
              <a:rPr lang="en-US" i="0" dirty="0" err="1"/>
              <a:t>im</a:t>
            </a:r>
            <a:r>
              <a:rPr lang="en-US" i="0" dirty="0"/>
              <a:t> purely talking about their most basic modes and options</a:t>
            </a:r>
          </a:p>
          <a:p>
            <a:endParaRPr lang="en-US" i="0" dirty="0"/>
          </a:p>
          <a:p>
            <a:r>
              <a:rPr lang="en-US" b="0" i="0" dirty="0">
                <a:solidFill>
                  <a:srgbClr val="ECECF1"/>
                </a:solidFill>
                <a:effectLst/>
                <a:latin typeface="Söhne"/>
              </a:rPr>
              <a:t>The reason I bring them up is to draw a sort of baseline and highlight that in the fast-changing </a:t>
            </a:r>
            <a:r>
              <a:rPr lang="en-US" i="0" dirty="0"/>
              <a:t>field</a:t>
            </a:r>
            <a:r>
              <a:rPr lang="en-US" b="0" i="0" dirty="0">
                <a:solidFill>
                  <a:srgbClr val="ECECF1"/>
                </a:solidFill>
                <a:effectLst/>
                <a:latin typeface="Söhne"/>
              </a:rPr>
              <a:t>, tools that don't adapt can fall behind</a:t>
            </a:r>
            <a:endParaRPr lang="en-US" i="0" dirty="0"/>
          </a:p>
        </p:txBody>
      </p:sp>
      <p:sp>
        <p:nvSpPr>
          <p:cNvPr id="4" name="Slide Number Placeholder 3"/>
          <p:cNvSpPr>
            <a:spLocks noGrp="1"/>
          </p:cNvSpPr>
          <p:nvPr>
            <p:ph type="sldNum" sz="quarter" idx="5"/>
          </p:nvPr>
        </p:nvSpPr>
        <p:spPr/>
        <p:txBody>
          <a:bodyPr/>
          <a:lstStyle/>
          <a:p>
            <a:fld id="{743956FF-7696-408D-AD7A-E764890C65CA}" type="slidenum">
              <a:rPr lang="en-US" smtClean="0"/>
              <a:t>4</a:t>
            </a:fld>
            <a:endParaRPr lang="en-US"/>
          </a:p>
        </p:txBody>
      </p:sp>
    </p:spTree>
    <p:extLst>
      <p:ext uri="{BB962C8B-B14F-4D97-AF65-F5344CB8AC3E}">
        <p14:creationId xmlns:p14="http://schemas.microsoft.com/office/powerpoint/2010/main" val="287150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Limitations of Current Methods</a:t>
            </a:r>
          </a:p>
          <a:p>
            <a:r>
              <a:rPr lang="en-US" dirty="0"/>
              <a:t>- Time-consuming and resource-intensive processes</a:t>
            </a:r>
          </a:p>
          <a:p>
            <a:r>
              <a:rPr lang="en-US" dirty="0"/>
              <a:t>- Inability to adapt to evolving threats</a:t>
            </a:r>
          </a:p>
          <a:p>
            <a:r>
              <a:rPr lang="en-US" dirty="0"/>
              <a:t>- High false-positive rates</a:t>
            </a:r>
          </a:p>
          <a:p>
            <a:r>
              <a:rPr lang="en-US" dirty="0"/>
              <a:t>- Limited scalability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r>
              <a:rPr lang="en-US" b="0" i="0" dirty="0">
                <a:solidFill>
                  <a:srgbClr val="ECECF1"/>
                </a:solidFill>
                <a:effectLst/>
                <a:latin typeface="Söhne"/>
              </a:rPr>
              <a:t>Understanding the limitations of manual methods  is important as it sets the stage for appreciating just how transformative Artificial Intelligence can be</a:t>
            </a:r>
          </a:p>
          <a:p>
            <a:endParaRPr lang="en-US" b="0" i="0" dirty="0">
              <a:solidFill>
                <a:srgbClr val="ECECF1"/>
              </a:solidFill>
              <a:effectLst/>
              <a:latin typeface="Söhne"/>
            </a:endParaRPr>
          </a:p>
          <a:p>
            <a:endParaRPr lang="en-US" b="0" i="0" dirty="0">
              <a:solidFill>
                <a:srgbClr val="ECECF1"/>
              </a:solidFill>
              <a:effectLst/>
              <a:latin typeface="Söhne"/>
            </a:endParaRPr>
          </a:p>
          <a:p>
            <a:r>
              <a:rPr lang="en-US" b="0" i="0" dirty="0">
                <a:solidFill>
                  <a:srgbClr val="ECECF1"/>
                </a:solidFill>
                <a:effectLst/>
                <a:latin typeface="Söhne"/>
              </a:rPr>
              <a:t>One of the most significant limitations of current manual methods is the time and resources they consume. Think of it as trying to inspect every inch of a vast landscape with a magnifying glass. It's thorough, but it's also slow and demands considerable effort.</a:t>
            </a:r>
          </a:p>
          <a:p>
            <a:endParaRPr lang="en-US" b="0" i="0" dirty="0">
              <a:solidFill>
                <a:srgbClr val="ECECF1"/>
              </a:solidFill>
              <a:effectLst/>
              <a:latin typeface="Söhne"/>
            </a:endParaRPr>
          </a:p>
          <a:p>
            <a:r>
              <a:rPr lang="en-US" b="0" i="0" dirty="0">
                <a:solidFill>
                  <a:srgbClr val="ECECF1"/>
                </a:solidFill>
                <a:effectLst/>
                <a:latin typeface="Söhne"/>
              </a:rPr>
              <a:t>Another challenge we encounter is in the management of vulnerability and attack databases. Manual methods rely on public databases such as CVE or NVD to get details about known vulnerabilities or the MITRE ATT&amp;CK framework to understand and categorize the tactics, techniques, and procedures (TTPs) associated with various cyber attacks. </a:t>
            </a:r>
          </a:p>
          <a:p>
            <a:r>
              <a:rPr lang="en-US" b="0" i="0" dirty="0">
                <a:solidFill>
                  <a:srgbClr val="ECECF1"/>
                </a:solidFill>
                <a:effectLst/>
                <a:latin typeface="Söhne"/>
              </a:rPr>
              <a:t>And since there is a massive diversity in software and system architectures, these manual methods often require updating or rewriting code so that it can function across different platforms. It's like managing a library where every book needs manual categorization and translation for different readers</a:t>
            </a:r>
          </a:p>
          <a:p>
            <a:endParaRPr lang="en-US" b="0" i="0" dirty="0">
              <a:solidFill>
                <a:srgbClr val="ECECF1"/>
              </a:solidFill>
              <a:effectLst/>
              <a:latin typeface="Söhne"/>
            </a:endParaRPr>
          </a:p>
          <a:p>
            <a:r>
              <a:rPr lang="en-US" b="0" i="0" dirty="0">
                <a:solidFill>
                  <a:srgbClr val="ECECF1"/>
                </a:solidFill>
                <a:effectLst/>
                <a:latin typeface="Söhne"/>
              </a:rPr>
              <a:t>As you can imagine, as networks grow more complex, these methods are going to be severely limited when it comes to scaling. If we take it back to our library, you can imagine how hard it would be to keep up with a rapidly expanding collection of books that no only grows in size, but introduces new genres, languages, and topics.</a:t>
            </a:r>
          </a:p>
          <a:p>
            <a:endParaRPr lang="en-US" b="0" i="0" dirty="0">
              <a:solidFill>
                <a:srgbClr val="ECECF1"/>
              </a:solidFill>
              <a:effectLst/>
              <a:latin typeface="Söhne"/>
            </a:endParaRPr>
          </a:p>
          <a:p>
            <a:r>
              <a:rPr lang="en-US" b="0" i="0" dirty="0">
                <a:solidFill>
                  <a:srgbClr val="ECECF1"/>
                </a:solidFill>
                <a:effectLst/>
                <a:latin typeface="Söhne"/>
              </a:rPr>
              <a:t>And probably one of the most significant limitations comes down to the human element. There's always the risk of human error, and even the most skilled cybersecurity experts are not immune to oversight or mistakes. I mean, imagine a scenario where an analyst is juggling multiple tasks and incorrectly configures a scanning tool, misinterprets results, or lacks experience on a specific system.</a:t>
            </a:r>
          </a:p>
          <a:p>
            <a:endParaRPr lang="en-US" b="0" i="0" dirty="0">
              <a:solidFill>
                <a:srgbClr val="ECECF1"/>
              </a:solidFill>
              <a:effectLst/>
              <a:latin typeface="Söhne"/>
            </a:endParaRPr>
          </a:p>
          <a:p>
            <a:r>
              <a:rPr lang="en-US" b="0" i="0" dirty="0">
                <a:solidFill>
                  <a:srgbClr val="ECECF1"/>
                </a:solidFill>
                <a:effectLst/>
                <a:latin typeface="Söhne"/>
              </a:rPr>
              <a:t>Of course, these can be addressed by adopting standardized procedures and training programs, but with how fast the landscape is adapting, experts are continuously updating their skills, which is time-consuming and expensive. It's like asking a guard to learn and master a new martial art every time a different threat emerges. While staying up to date is, of course, important, we are still humans and can only do so much. Mistakes will still be made, and that's why the assistance of automation can reduce the likelihood of oversight and improve the overall efficiency of the scanning process.</a:t>
            </a:r>
          </a:p>
          <a:p>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743956FF-7696-408D-AD7A-E764890C65CA}" type="slidenum">
              <a:rPr lang="en-US" smtClean="0"/>
              <a:t>5</a:t>
            </a:fld>
            <a:endParaRPr lang="en-US"/>
          </a:p>
        </p:txBody>
      </p:sp>
    </p:spTree>
    <p:extLst>
      <p:ext uri="{BB962C8B-B14F-4D97-AF65-F5344CB8AC3E}">
        <p14:creationId xmlns:p14="http://schemas.microsoft.com/office/powerpoint/2010/main" val="881828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None/>
            </a:pPr>
            <a:r>
              <a:rPr lang="en-US" sz="1000" dirty="0">
                <a:effectLst/>
                <a:latin typeface="Times New Roman" panose="02020603050405020304" pitchFamily="18" charset="0"/>
              </a:rPr>
              <a:t>Slide 6:  Introduction to AI in Scanning</a:t>
            </a:r>
          </a:p>
          <a:p>
            <a:pPr rtl="0" fontAlgn="ctr">
              <a:spcBef>
                <a:spcPts val="0"/>
              </a:spcBef>
              <a:spcAft>
                <a:spcPts val="0"/>
              </a:spcAft>
              <a:buFont typeface="Arial" panose="020B0604020202020204" pitchFamily="34" charset="0"/>
              <a:buNone/>
            </a:pPr>
            <a:r>
              <a:rPr lang="en-US" sz="1000" dirty="0">
                <a:effectLst/>
                <a:latin typeface="Times New Roman" panose="02020603050405020304" pitchFamily="18" charset="0"/>
              </a:rPr>
              <a:t>- Definition of Artificial Intelligence (AI) in the context of cybersecurity</a:t>
            </a:r>
          </a:p>
          <a:p>
            <a:pPr rtl="0" fontAlgn="ctr">
              <a:spcBef>
                <a:spcPts val="0"/>
              </a:spcBef>
              <a:spcAft>
                <a:spcPts val="0"/>
              </a:spcAft>
              <a:buFont typeface="Arial" panose="020B0604020202020204" pitchFamily="34" charset="0"/>
              <a:buNone/>
            </a:pPr>
            <a:r>
              <a:rPr lang="en-US" sz="1000" dirty="0">
                <a:effectLst/>
                <a:latin typeface="Times New Roman" panose="02020603050405020304" pitchFamily="18" charset="0"/>
              </a:rPr>
              <a:t>- Role of AI in addressing limitations of traditional scanning</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100" dirty="0">
                <a:effectLst/>
                <a:latin typeface="Times New Roman" panose="02020603050405020304" pitchFamily="18" charset="0"/>
              </a:rPr>
              <a:t>=========================</a:t>
            </a:r>
          </a:p>
          <a:p>
            <a:pPr rtl="0" fontAlgn="ctr">
              <a:spcBef>
                <a:spcPts val="0"/>
              </a:spcBef>
              <a:spcAft>
                <a:spcPts val="0"/>
              </a:spcAft>
              <a:buFont typeface="Arial" panose="020B0604020202020204" pitchFamily="34" charset="0"/>
              <a:buNone/>
            </a:pPr>
            <a:endParaRPr lang="en-US" sz="1000" dirty="0">
              <a:effectLst/>
              <a:latin typeface="Times New Roman" panose="02020603050405020304" pitchFamily="18" charset="0"/>
            </a:endParaRP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So what exactly does introducing AI into scanning look like?</a:t>
            </a:r>
          </a:p>
          <a:p>
            <a:pPr rtl="0" fontAlgn="ctr">
              <a:spcBef>
                <a:spcPts val="0"/>
              </a:spcBef>
              <a:spcAft>
                <a:spcPts val="0"/>
              </a:spcAft>
              <a:buFont typeface="Arial" panose="020B0604020202020204" pitchFamily="34" charset="0"/>
              <a:buNone/>
            </a:pPr>
            <a:endParaRPr lang="en-US" sz="11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Well remember that, in the </a:t>
            </a:r>
            <a:r>
              <a:rPr lang="en-US" sz="1600" b="0" i="0" dirty="0">
                <a:effectLst/>
                <a:latin typeface="Söhne"/>
              </a:rPr>
              <a:t>context of cybersecurity, AI applies advanced algorithms and machine learning techniques to enhance the efficiency of (?)</a:t>
            </a:r>
          </a:p>
          <a:p>
            <a:pPr rtl="0" fontAlgn="ctr">
              <a:spcBef>
                <a:spcPts val="0"/>
              </a:spcBef>
              <a:spcAft>
                <a:spcPts val="0"/>
              </a:spcAft>
              <a:buFont typeface="Arial" panose="020B0604020202020204" pitchFamily="34" charset="0"/>
              <a:buNone/>
            </a:pPr>
            <a:r>
              <a:rPr lang="en-US" sz="1600" b="0" i="0" dirty="0">
                <a:effectLst/>
                <a:latin typeface="Söhne"/>
              </a:rPr>
              <a:t>So these intelligent tools are not just simply </a:t>
            </a:r>
            <a:r>
              <a:rPr lang="en-US" sz="1600" b="0" i="1" dirty="0">
                <a:effectLst/>
                <a:latin typeface="Söhne"/>
              </a:rPr>
              <a:t>following instructions </a:t>
            </a:r>
            <a:r>
              <a:rPr lang="en-US" sz="1600" b="0" i="0" dirty="0">
                <a:effectLst/>
                <a:latin typeface="Söhne"/>
              </a:rPr>
              <a:t>given to them through human interaction, but they are learning from previous data or experiences.</a:t>
            </a:r>
          </a:p>
          <a:p>
            <a:pPr rtl="0" fontAlgn="ctr">
              <a:spcBef>
                <a:spcPts val="0"/>
              </a:spcBef>
              <a:spcAft>
                <a:spcPts val="0"/>
              </a:spcAft>
              <a:buFont typeface="Arial" panose="020B0604020202020204" pitchFamily="34" charset="0"/>
              <a:buNone/>
            </a:pPr>
            <a:r>
              <a:rPr lang="en-US" sz="1600" b="0" i="0" dirty="0">
                <a:effectLst/>
                <a:latin typeface="Söhne"/>
              </a:rPr>
              <a:t>So when we talk about 'introducing AI into scanning,' we're essentially giving these tools the ability to behave autonomously and </a:t>
            </a:r>
            <a:r>
              <a:rPr lang="en-US" sz="2400" b="0" i="0" dirty="0">
                <a:solidFill>
                  <a:srgbClr val="ECECF1"/>
                </a:solidFill>
                <a:effectLst/>
                <a:latin typeface="Söhne"/>
              </a:rPr>
              <a:t>perform tasks that typically require human intelligence</a:t>
            </a:r>
            <a:endParaRPr lang="en-US" sz="1600" b="0" i="0" dirty="0">
              <a:effectLst/>
              <a:latin typeface="Söhne"/>
            </a:endParaRPr>
          </a:p>
          <a:p>
            <a:pPr rtl="0" fontAlgn="ctr">
              <a:spcBef>
                <a:spcPts val="0"/>
              </a:spcBef>
              <a:spcAft>
                <a:spcPts val="0"/>
              </a:spcAft>
              <a:buFont typeface="Arial" panose="020B0604020202020204" pitchFamily="34" charset="0"/>
              <a:buNone/>
            </a:pPr>
            <a:endParaRPr lang="en-US" sz="1600" b="0" i="0" dirty="0">
              <a:effectLst/>
              <a:latin typeface="Söhne"/>
            </a:endParaRPr>
          </a:p>
          <a:p>
            <a:pPr rtl="0" fontAlgn="ctr">
              <a:spcBef>
                <a:spcPts val="0"/>
              </a:spcBef>
              <a:spcAft>
                <a:spcPts val="0"/>
              </a:spcAft>
              <a:buFont typeface="Arial" panose="020B0604020202020204" pitchFamily="34" charset="0"/>
              <a:buNone/>
            </a:pPr>
            <a:endParaRPr lang="en-US" sz="1600" b="0" i="0" dirty="0">
              <a:effectLst/>
              <a:latin typeface="Söhne"/>
            </a:endParaRPr>
          </a:p>
          <a:p>
            <a:pPr rtl="0" fontAlgn="ctr">
              <a:spcBef>
                <a:spcPts val="0"/>
              </a:spcBef>
              <a:spcAft>
                <a:spcPts val="0"/>
              </a:spcAft>
              <a:buFont typeface="Arial" panose="020B0604020202020204" pitchFamily="34" charset="0"/>
              <a:buNone/>
            </a:pPr>
            <a:r>
              <a:rPr lang="en-US" sz="1600" b="0" i="0" dirty="0">
                <a:effectLst/>
                <a:latin typeface="Söhne"/>
              </a:rPr>
              <a:t>So how does this affect </a:t>
            </a:r>
            <a:r>
              <a:rPr lang="en-US" sz="2400" b="0" i="0" dirty="0">
                <a:solidFill>
                  <a:srgbClr val="ECECF1"/>
                </a:solidFill>
                <a:effectLst/>
                <a:latin typeface="Söhne"/>
              </a:rPr>
              <a:t>the limitations we just talked about in the traditional scanning methods?</a:t>
            </a:r>
          </a:p>
          <a:p>
            <a:pPr rtl="0" fontAlgn="ctr">
              <a:spcBef>
                <a:spcPts val="0"/>
              </a:spcBef>
              <a:spcAft>
                <a:spcPts val="0"/>
              </a:spcAft>
              <a:buFont typeface="Arial" panose="020B0604020202020204" pitchFamily="34" charset="0"/>
              <a:buNone/>
            </a:pPr>
            <a:endParaRPr lang="en-US" sz="1600" b="0" i="0" dirty="0">
              <a:effectLst/>
              <a:latin typeface="Söhne"/>
            </a:endParaRPr>
          </a:p>
          <a:p>
            <a:pPr rtl="0" fontAlgn="ctr">
              <a:spcBef>
                <a:spcPts val="0"/>
              </a:spcBef>
              <a:spcAft>
                <a:spcPts val="0"/>
              </a:spcAft>
              <a:buFont typeface="Arial" panose="020B0604020202020204" pitchFamily="34" charset="0"/>
              <a:buNone/>
            </a:pPr>
            <a:r>
              <a:rPr lang="en-US" sz="1600" b="0" i="0" dirty="0">
                <a:effectLst/>
                <a:latin typeface="Söhne"/>
              </a:rPr>
              <a:t>Well first, </a:t>
            </a:r>
            <a:r>
              <a:rPr lang="en-US" sz="2400" b="0" i="0" dirty="0">
                <a:solidFill>
                  <a:srgbClr val="ECECF1"/>
                </a:solidFill>
                <a:effectLst/>
                <a:latin typeface="Söhne"/>
              </a:rPr>
              <a:t>AI introduces speed and consistency to the scanning process. So not only are the tests performed more quickly, but each test is conducted with the same standard of precision every time. Instead of one human, slowly and methodically inspecting every inch of a landscape with a magnifying glass, AI can detect  patterns and anomalies at speeds incomparable to humans. It's like upgrading from a magnifying glass to a sophisticated satellite system – quick, comprehensive, and able to cover more ground with minimal human effort.</a:t>
            </a:r>
          </a:p>
          <a:p>
            <a:pPr rtl="0" fontAlgn="ctr">
              <a:spcBef>
                <a:spcPts val="0"/>
              </a:spcBef>
              <a:spcAft>
                <a:spcPts val="0"/>
              </a:spcAft>
              <a:buFont typeface="Arial" panose="020B0604020202020204" pitchFamily="34" charset="0"/>
              <a:buNone/>
            </a:pPr>
            <a:endParaRPr lang="en-US" sz="24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2400" b="0" i="0" dirty="0">
                <a:solidFill>
                  <a:srgbClr val="ECECF1"/>
                </a:solidFill>
                <a:effectLst/>
                <a:latin typeface="Söhne"/>
              </a:rPr>
              <a:t>Also unlike manual methods AI can automate the process of navigating through public databases and frameworks. Instead of a human librarian categorizing and translating our library, we now have </a:t>
            </a:r>
            <a:r>
              <a:rPr lang="en-US" sz="3600" b="0" i="0" dirty="0">
                <a:solidFill>
                  <a:srgbClr val="ECECF1"/>
                </a:solidFill>
                <a:effectLst/>
                <a:latin typeface="Söhne"/>
              </a:rPr>
              <a:t>a ‘tireless digital curator’ that automatically </a:t>
            </a:r>
            <a:r>
              <a:rPr lang="en-US" sz="4800" b="0" i="0" dirty="0">
                <a:solidFill>
                  <a:srgbClr val="ECECF1"/>
                </a:solidFill>
                <a:effectLst/>
                <a:latin typeface="Söhne"/>
              </a:rPr>
              <a:t>pulls information from CVE, NVD, and MITRE databases,</a:t>
            </a:r>
            <a:r>
              <a:rPr lang="en-US" sz="3600" b="0" i="0" dirty="0">
                <a:solidFill>
                  <a:srgbClr val="ECECF1"/>
                </a:solidFill>
                <a:effectLst/>
                <a:latin typeface="Söhne"/>
              </a:rPr>
              <a:t>, identifies any relevant information, and then seamlessly integrates it. And if it needs translating for a different software or system architecture?, AI doesn’t require manual code updates or rewrites, because it can adapt dynamically. </a:t>
            </a:r>
          </a:p>
          <a:p>
            <a:pPr rtl="0" fontAlgn="ctr">
              <a:spcBef>
                <a:spcPts val="0"/>
              </a:spcBef>
              <a:spcAft>
                <a:spcPts val="0"/>
              </a:spcAft>
              <a:buFont typeface="Arial" panose="020B0604020202020204" pitchFamily="34" charset="0"/>
              <a:buNone/>
            </a:pPr>
            <a:endParaRPr lang="en-US" sz="360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36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2400" b="0" i="0" dirty="0">
                <a:solidFill>
                  <a:srgbClr val="ECECF1"/>
                </a:solidFill>
                <a:effectLst/>
                <a:latin typeface="Söhne"/>
              </a:rPr>
              <a:t>And because of this, </a:t>
            </a:r>
            <a:r>
              <a:rPr lang="en-US" sz="3600" b="0" i="0" dirty="0">
                <a:solidFill>
                  <a:srgbClr val="ECECF1"/>
                </a:solidFill>
                <a:effectLst/>
                <a:latin typeface="Söhne"/>
              </a:rPr>
              <a:t>It effortlessly scales up to handle the large and complex landscapes</a:t>
            </a:r>
          </a:p>
          <a:p>
            <a:pPr rtl="0" fontAlgn="ctr">
              <a:spcBef>
                <a:spcPts val="0"/>
              </a:spcBef>
              <a:spcAft>
                <a:spcPts val="0"/>
              </a:spcAft>
              <a:buFont typeface="Arial" panose="020B0604020202020204" pitchFamily="34" charset="0"/>
              <a:buNone/>
            </a:pPr>
            <a:endParaRPr lang="en-US" sz="36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3600" b="0" i="0" dirty="0">
                <a:solidFill>
                  <a:srgbClr val="ECECF1"/>
                </a:solidFill>
                <a:effectLst/>
                <a:latin typeface="Söhne"/>
              </a:rPr>
              <a:t>And since there is less human interaction, there is less potential for human error. Since AI follows predefined algorithms with </a:t>
            </a:r>
            <a:r>
              <a:rPr lang="en-US" sz="3600" b="0" i="1" dirty="0">
                <a:solidFill>
                  <a:srgbClr val="ECECF1"/>
                </a:solidFill>
                <a:effectLst/>
                <a:latin typeface="Söhne"/>
              </a:rPr>
              <a:t>precision</a:t>
            </a:r>
            <a:r>
              <a:rPr lang="en-US" sz="3600" b="0" i="0" dirty="0">
                <a:solidFill>
                  <a:srgbClr val="ECECF1"/>
                </a:solidFill>
                <a:effectLst/>
                <a:latin typeface="Söhne"/>
              </a:rPr>
              <a:t>, this processes becomes more accurate and dependable, minimizing the risks typically associated with manual methods. </a:t>
            </a:r>
          </a:p>
          <a:p>
            <a:pPr rtl="0" fontAlgn="ctr">
              <a:spcBef>
                <a:spcPts val="0"/>
              </a:spcBef>
              <a:spcAft>
                <a:spcPts val="0"/>
              </a:spcAft>
              <a:buFont typeface="Arial" panose="020B0604020202020204" pitchFamily="34" charset="0"/>
              <a:buNone/>
            </a:pPr>
            <a:r>
              <a:rPr lang="en-US" sz="3600" b="0" i="0" dirty="0">
                <a:solidFill>
                  <a:srgbClr val="ECECF1"/>
                </a:solidFill>
                <a:effectLst/>
                <a:latin typeface="Söhne"/>
              </a:rPr>
              <a:t>Not to mention, its </a:t>
            </a:r>
            <a:r>
              <a:rPr lang="en-US" sz="4800" b="0" i="0" dirty="0">
                <a:solidFill>
                  <a:srgbClr val="ECECF1"/>
                </a:solidFill>
                <a:effectLst/>
                <a:latin typeface="Söhne"/>
              </a:rPr>
              <a:t>continuously improving and retains information permanently. And while humans are obviously capable of learning some things as they go, their memory is less reliable. And for large, complicated ideas or tasks, its going to take a human much longer to obtain that skill than for AI.</a:t>
            </a:r>
          </a:p>
          <a:p>
            <a:pPr rtl="0" fontAlgn="ctr">
              <a:spcBef>
                <a:spcPts val="0"/>
              </a:spcBef>
              <a:spcAft>
                <a:spcPts val="0"/>
              </a:spcAft>
              <a:buFont typeface="Arial" panose="020B0604020202020204" pitchFamily="34" charset="0"/>
              <a:buNone/>
            </a:pPr>
            <a:endParaRPr lang="en-US" sz="480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48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6600" b="0" i="0" dirty="0">
                <a:solidFill>
                  <a:srgbClr val="ECECF1"/>
                </a:solidFill>
                <a:effectLst/>
                <a:latin typeface="Söhne"/>
              </a:rPr>
              <a:t>And since there is less human interaction, there is less potential for human error. Since AI follows predefined algorithms with </a:t>
            </a:r>
            <a:r>
              <a:rPr lang="en-US" sz="6600" b="0" i="1" dirty="0">
                <a:solidFill>
                  <a:srgbClr val="ECECF1"/>
                </a:solidFill>
                <a:effectLst/>
                <a:latin typeface="Söhne"/>
              </a:rPr>
              <a:t>precision</a:t>
            </a:r>
            <a:r>
              <a:rPr lang="en-US" sz="6600" b="0" i="0" dirty="0">
                <a:solidFill>
                  <a:srgbClr val="ECECF1"/>
                </a:solidFill>
                <a:effectLst/>
                <a:latin typeface="Söhne"/>
              </a:rPr>
              <a:t>, this processes becomes more accurate and dependable and minimizes the risks often tied to manual methods. </a:t>
            </a:r>
          </a:p>
          <a:p>
            <a:pPr rtl="0" fontAlgn="ctr">
              <a:spcBef>
                <a:spcPts val="0"/>
              </a:spcBef>
              <a:spcAft>
                <a:spcPts val="0"/>
              </a:spcAft>
              <a:buFont typeface="Arial" panose="020B0604020202020204" pitchFamily="34" charset="0"/>
              <a:buNone/>
            </a:pPr>
            <a:r>
              <a:rPr lang="en-US" sz="6600" b="0" i="0" dirty="0">
                <a:solidFill>
                  <a:srgbClr val="ECECF1"/>
                </a:solidFill>
                <a:effectLst/>
                <a:latin typeface="Söhne"/>
              </a:rPr>
              <a:t>Not to mention, AI </a:t>
            </a:r>
            <a:r>
              <a:rPr lang="en-US" sz="4800" b="0" i="0" dirty="0">
                <a:solidFill>
                  <a:srgbClr val="ECECF1"/>
                </a:solidFill>
                <a:effectLst/>
                <a:latin typeface="Söhne"/>
              </a:rPr>
              <a:t>its </a:t>
            </a:r>
            <a:r>
              <a:rPr lang="en-US" sz="6600" b="0" i="0" dirty="0">
                <a:solidFill>
                  <a:srgbClr val="ECECF1"/>
                </a:solidFill>
                <a:effectLst/>
                <a:latin typeface="Söhne"/>
              </a:rPr>
              <a:t>continuously improving and retains information permanently. and While humans can</a:t>
            </a:r>
            <a:r>
              <a:rPr lang="en-US" sz="6600" b="0" i="1" dirty="0">
                <a:solidFill>
                  <a:srgbClr val="ECECF1"/>
                </a:solidFill>
                <a:effectLst/>
                <a:latin typeface="Söhne"/>
              </a:rPr>
              <a:t> also</a:t>
            </a:r>
            <a:r>
              <a:rPr lang="en-US" sz="6600" b="0" i="0" dirty="0">
                <a:solidFill>
                  <a:srgbClr val="ECECF1"/>
                </a:solidFill>
                <a:effectLst/>
                <a:latin typeface="Söhne"/>
              </a:rPr>
              <a:t> learn along the way, their memory is fallible. And When dealing with complex concepts or tasks, AI surpasses humans in acquiring skills, doing so not only more quickly, but more efficiently.</a:t>
            </a:r>
            <a:endParaRPr lang="en-US" sz="480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480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48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743956FF-7696-408D-AD7A-E764890C65CA}" type="slidenum">
              <a:rPr lang="en-US" smtClean="0"/>
              <a:t>6</a:t>
            </a:fld>
            <a:endParaRPr lang="en-US"/>
          </a:p>
        </p:txBody>
      </p:sp>
    </p:spTree>
    <p:extLst>
      <p:ext uri="{BB962C8B-B14F-4D97-AF65-F5344CB8AC3E}">
        <p14:creationId xmlns:p14="http://schemas.microsoft.com/office/powerpoint/2010/main" val="97847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rtl="0">
              <a:spcBef>
                <a:spcPts val="0"/>
              </a:spcBef>
              <a:spcAft>
                <a:spcPts val="0"/>
              </a:spcAft>
            </a:pPr>
            <a:r>
              <a:rPr lang="en-US" sz="1800" dirty="0">
                <a:solidFill>
                  <a:srgbClr val="000000"/>
                </a:solidFill>
                <a:effectLst/>
                <a:latin typeface="Calibri" panose="020F0502020204030204" pitchFamily="34" charset="0"/>
              </a:rPr>
              <a:t>Slide 7: AI in Network Scanning</a:t>
            </a:r>
          </a:p>
          <a:p>
            <a:pPr marL="0" marR="0" rtl="0">
              <a:spcBef>
                <a:spcPts val="0"/>
              </a:spcBef>
              <a:spcAft>
                <a:spcPts val="0"/>
              </a:spcAft>
            </a:pPr>
            <a:r>
              <a:rPr lang="en-US" sz="1800" dirty="0">
                <a:solidFill>
                  <a:srgbClr val="000000"/>
                </a:solidFill>
                <a:effectLst/>
                <a:latin typeface="Calibri" panose="020F0502020204030204" pitchFamily="34" charset="0"/>
              </a:rPr>
              <a:t>- Introduction:</a:t>
            </a:r>
          </a:p>
          <a:p>
            <a:pPr marL="0" marR="0" rtl="0">
              <a:spcBef>
                <a:spcPts val="0"/>
              </a:spcBef>
              <a:spcAft>
                <a:spcPts val="0"/>
              </a:spcAft>
            </a:pPr>
            <a:r>
              <a:rPr lang="en-US" sz="1800" dirty="0">
                <a:solidFill>
                  <a:srgbClr val="000000"/>
                </a:solidFill>
                <a:effectLst/>
                <a:latin typeface="Calibri" panose="020F0502020204030204" pitchFamily="34" charset="0"/>
              </a:rPr>
              <a:t>    - Define the role of network scanning in penetration testing.</a:t>
            </a:r>
          </a:p>
          <a:p>
            <a:pPr marL="0" marR="0" rtl="0">
              <a:spcBef>
                <a:spcPts val="0"/>
              </a:spcBef>
              <a:spcAft>
                <a:spcPts val="0"/>
              </a:spcAft>
            </a:pPr>
            <a:r>
              <a:rPr lang="en-US" sz="1800" dirty="0">
                <a:solidFill>
                  <a:srgbClr val="000000"/>
                </a:solidFill>
                <a:effectLst/>
                <a:latin typeface="Calibri" panose="020F0502020204030204" pitchFamily="34" charset="0"/>
              </a:rPr>
              <a:t>    - Emphasize the importance of efficiently identifying and mapping the target's infrastructure.</a:t>
            </a:r>
          </a:p>
          <a:p>
            <a:pPr marL="0" marR="0" rtl="0">
              <a:spcBef>
                <a:spcPts val="0"/>
              </a:spcBef>
              <a:spcAft>
                <a:spcPts val="0"/>
              </a:spcAft>
            </a:pPr>
            <a:r>
              <a:rPr lang="en-US" sz="1800" dirty="0">
                <a:solidFill>
                  <a:srgbClr val="000000"/>
                </a:solidFill>
                <a:effectLst/>
                <a:latin typeface="Calibri" panose="020F0502020204030204" pitchFamily="34" charset="0"/>
              </a:rPr>
              <a:t>- Traditional Network Scanning:</a:t>
            </a:r>
          </a:p>
          <a:p>
            <a:pPr marL="0" marR="0" rtl="0">
              <a:spcBef>
                <a:spcPts val="0"/>
              </a:spcBef>
              <a:spcAft>
                <a:spcPts val="0"/>
              </a:spcAft>
            </a:pPr>
            <a:r>
              <a:rPr lang="en-US" sz="1800" dirty="0">
                <a:solidFill>
                  <a:srgbClr val="000000"/>
                </a:solidFill>
                <a:effectLst/>
                <a:latin typeface="Calibri" panose="020F0502020204030204" pitchFamily="34" charset="0"/>
              </a:rPr>
              <a:t>    - Briefly discuss traditional methods of network scanning, such as port scanning and service enumeration.</a:t>
            </a:r>
          </a:p>
          <a:p>
            <a:pPr marL="0" marR="0" rtl="0">
              <a:spcBef>
                <a:spcPts val="0"/>
              </a:spcBef>
              <a:spcAft>
                <a:spcPts val="0"/>
              </a:spcAft>
            </a:pPr>
            <a:r>
              <a:rPr lang="en-US" sz="1800" dirty="0">
                <a:solidFill>
                  <a:srgbClr val="000000"/>
                </a:solidFill>
                <a:effectLst/>
                <a:latin typeface="Calibri" panose="020F0502020204030204" pitchFamily="34" charset="0"/>
              </a:rPr>
              <a:t>    - Highlight the challenges of manual network scanning, especially in large and complex environments.</a:t>
            </a:r>
          </a:p>
          <a:p>
            <a:pPr marL="0" marR="0" rtl="0">
              <a:spcBef>
                <a:spcPts val="0"/>
              </a:spcBef>
              <a:spcAft>
                <a:spcPts val="0"/>
              </a:spcAft>
            </a:pPr>
            <a:r>
              <a:rPr lang="en-US" sz="1800" dirty="0">
                <a:solidFill>
                  <a:srgbClr val="000000"/>
                </a:solidFill>
                <a:effectLst/>
                <a:latin typeface="Calibri" panose="020F0502020204030204" pitchFamily="34" charset="0"/>
              </a:rPr>
              <a:t>- AI Integration:</a:t>
            </a:r>
          </a:p>
          <a:p>
            <a:pPr marL="0" marR="0" rtl="0">
              <a:spcBef>
                <a:spcPts val="0"/>
              </a:spcBef>
              <a:spcAft>
                <a:spcPts val="0"/>
              </a:spcAft>
            </a:pPr>
            <a:r>
              <a:rPr lang="en-US" sz="1800" dirty="0">
                <a:solidFill>
                  <a:srgbClr val="000000"/>
                </a:solidFill>
                <a:effectLst/>
                <a:latin typeface="Calibri" panose="020F0502020204030204" pitchFamily="34" charset="0"/>
              </a:rPr>
              <a:t>    - Introduce how AI is transforming network scanning.</a:t>
            </a:r>
          </a:p>
          <a:p>
            <a:pPr marL="0" marR="0" rtl="0">
              <a:spcBef>
                <a:spcPts val="0"/>
              </a:spcBef>
              <a:spcAft>
                <a:spcPts val="0"/>
              </a:spcAft>
            </a:pPr>
            <a:r>
              <a:rPr lang="en-US" sz="1800" dirty="0">
                <a:solidFill>
                  <a:srgbClr val="000000"/>
                </a:solidFill>
                <a:effectLst/>
                <a:latin typeface="Calibri" panose="020F0502020204030204" pitchFamily="34" charset="0"/>
              </a:rPr>
              <a:t>    - Explain that AI can enhance the efficiency and accuracy of network mapping and identification of live hosts.</a:t>
            </a:r>
          </a:p>
          <a:p>
            <a:pPr marL="0" marR="0" rtl="0">
              <a:spcBef>
                <a:spcPts val="0"/>
              </a:spcBef>
              <a:spcAft>
                <a:spcPts val="0"/>
              </a:spcAft>
            </a:pPr>
            <a:r>
              <a:rPr lang="en-US" sz="1800" dirty="0">
                <a:solidFill>
                  <a:srgbClr val="000000"/>
                </a:solidFill>
                <a:effectLst/>
                <a:latin typeface="Calibri" panose="020F0502020204030204" pitchFamily="34" charset="0"/>
              </a:rPr>
              <a:t>- Benefits of AI in Network Scanning:</a:t>
            </a:r>
          </a:p>
          <a:p>
            <a:pPr marL="0" marR="0" rtl="0">
              <a:spcBef>
                <a:spcPts val="0"/>
              </a:spcBef>
              <a:spcAft>
                <a:spcPts val="0"/>
              </a:spcAft>
            </a:pPr>
            <a:r>
              <a:rPr lang="en-US" sz="1800" dirty="0">
                <a:solidFill>
                  <a:srgbClr val="000000"/>
                </a:solidFill>
                <a:effectLst/>
                <a:latin typeface="Calibri" panose="020F0502020204030204" pitchFamily="34" charset="0"/>
              </a:rPr>
              <a:t>    - Faster Discovery: AI algorithms can quickly identify live hosts and active services.</a:t>
            </a:r>
          </a:p>
          <a:p>
            <a:pPr marL="0" marR="0" rtl="0">
              <a:spcBef>
                <a:spcPts val="0"/>
              </a:spcBef>
              <a:spcAft>
                <a:spcPts val="0"/>
              </a:spcAft>
            </a:pPr>
            <a:r>
              <a:rPr lang="en-US" sz="1800" dirty="0">
                <a:solidFill>
                  <a:srgbClr val="000000"/>
                </a:solidFill>
                <a:effectLst/>
                <a:latin typeface="Calibri" panose="020F0502020204030204" pitchFamily="34" charset="0"/>
              </a:rPr>
              <a:t>    - Adaptive Techniques: AI can adapt to changing network conditions and identify subtle patterns.</a:t>
            </a:r>
          </a:p>
          <a:p>
            <a:pPr marL="0" marR="0" rtl="0">
              <a:spcBef>
                <a:spcPts val="0"/>
              </a:spcBef>
              <a:spcAft>
                <a:spcPts val="0"/>
              </a:spcAft>
            </a:pPr>
            <a:r>
              <a:rPr lang="en-US" sz="1800" dirty="0">
                <a:solidFill>
                  <a:srgbClr val="000000"/>
                </a:solidFill>
                <a:effectLst/>
                <a:latin typeface="Calibri" panose="020F0502020204030204" pitchFamily="34" charset="0"/>
              </a:rPr>
              <a:t>    - Reduction of False Positives: AI helps in minimizing false positives, improving the reliability of scan results.</a:t>
            </a:r>
          </a:p>
          <a:p>
            <a:pPr marL="0" marR="0" rtl="0">
              <a:spcBef>
                <a:spcPts val="0"/>
              </a:spcBef>
              <a:spcAft>
                <a:spcPts val="0"/>
              </a:spcAft>
            </a:pPr>
            <a:r>
              <a:rPr lang="en-US" sz="1800" dirty="0">
                <a:solidFill>
                  <a:srgbClr val="000000"/>
                </a:solidFill>
                <a:effectLst/>
                <a:latin typeface="Calibri" panose="020F0502020204030204" pitchFamily="34" charset="0"/>
              </a:rPr>
              <a:t>- Example Use Cases:</a:t>
            </a:r>
          </a:p>
          <a:p>
            <a:pPr marL="0" marR="0" rtl="0">
              <a:spcBef>
                <a:spcPts val="0"/>
              </a:spcBef>
              <a:spcAft>
                <a:spcPts val="0"/>
              </a:spcAft>
            </a:pPr>
            <a:r>
              <a:rPr lang="en-US" sz="1800" dirty="0">
                <a:solidFill>
                  <a:srgbClr val="000000"/>
                </a:solidFill>
                <a:effectLst/>
                <a:latin typeface="Calibri" panose="020F0502020204030204" pitchFamily="34" charset="0"/>
              </a:rPr>
              <a:t>    - Provide examples of AI-powered tools used in network scanning.</a:t>
            </a:r>
          </a:p>
          <a:p>
            <a:pPr marL="0" marR="0" rtl="0">
              <a:spcBef>
                <a:spcPts val="0"/>
              </a:spcBef>
              <a:spcAft>
                <a:spcPts val="0"/>
              </a:spcAft>
            </a:pPr>
            <a:r>
              <a:rPr lang="en-US" sz="1800" dirty="0">
                <a:solidFill>
                  <a:srgbClr val="000000"/>
                </a:solidFill>
                <a:effectLst/>
                <a:latin typeface="Calibri" panose="020F0502020204030204" pitchFamily="34" charset="0"/>
              </a:rPr>
              <a:t>    - Discuss how these tools leverage machine learning to optimize the scanning process.</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Times New Roman" panose="02020603050405020304" pitchFamily="18" charset="0"/>
              </a:rPr>
              <a:t>=========================</a:t>
            </a:r>
          </a:p>
          <a:p>
            <a:pPr marL="0" marR="0" rtl="0">
              <a:spcBef>
                <a:spcPts val="0"/>
              </a:spcBef>
              <a:spcAft>
                <a:spcPts val="0"/>
              </a:spcAft>
            </a:pPr>
            <a:r>
              <a:rPr lang="en-US" sz="1800" dirty="0">
                <a:solidFill>
                  <a:srgbClr val="97979A"/>
                </a:solidFill>
                <a:effectLst/>
                <a:latin typeface="Söhne"/>
              </a:rPr>
              <a:t>As a reminder, network scanning focuses on identifying and mapping the infrastructure of a target.</a:t>
            </a:r>
          </a:p>
          <a:p>
            <a:pPr marL="0" marR="0" rtl="0">
              <a:spcBef>
                <a:spcPts val="0"/>
              </a:spcBef>
              <a:spcAft>
                <a:spcPts val="0"/>
              </a:spcAft>
            </a:pPr>
            <a:r>
              <a:rPr lang="en-US" sz="1800" dirty="0">
                <a:solidFill>
                  <a:srgbClr val="97979A"/>
                </a:solidFill>
                <a:effectLst/>
                <a:latin typeface="Söhne"/>
              </a:rPr>
              <a:t>It helps to Imagine it as creating a detailed blueprint for a home where it identifies ‘entrances’ or ‘ports’ to the home</a:t>
            </a:r>
          </a:p>
          <a:p>
            <a:pPr marL="0" marR="0" rtl="0">
              <a:spcBef>
                <a:spcPts val="0"/>
              </a:spcBef>
              <a:spcAft>
                <a:spcPts val="0"/>
              </a:spcAft>
            </a:pPr>
            <a:r>
              <a:rPr lang="en-US" sz="1800" dirty="0">
                <a:solidFill>
                  <a:srgbClr val="97979A"/>
                </a:solidFill>
                <a:effectLst/>
                <a:latin typeface="Söhne"/>
              </a:rPr>
              <a:t>And some ports are more common and receive lots of traffic (like the previously mentioned doors and garage); while others are more obscure and rarely used like a window or a doggie door)</a:t>
            </a:r>
          </a:p>
          <a:p>
            <a:pPr marL="0" marR="0" rtl="0">
              <a:spcBef>
                <a:spcPts val="0"/>
              </a:spcBef>
              <a:spcAft>
                <a:spcPts val="0"/>
              </a:spcAft>
            </a:pPr>
            <a:r>
              <a:rPr lang="en-US" sz="1800" dirty="0">
                <a:solidFill>
                  <a:srgbClr val="97979A"/>
                </a:solidFill>
                <a:effectLst/>
                <a:latin typeface="Söhne"/>
              </a:rPr>
              <a:t>And by creating this blueprint, we gain a better understanding of the network's layout and potential vulnerabilities</a:t>
            </a:r>
          </a:p>
          <a:p>
            <a:pPr marL="0" marR="0" rtl="0">
              <a:spcBef>
                <a:spcPts val="0"/>
              </a:spcBef>
              <a:spcAft>
                <a:spcPts val="0"/>
              </a:spcAft>
            </a:pPr>
            <a:r>
              <a:rPr lang="en-US" sz="1800" i="1" dirty="0">
                <a:solidFill>
                  <a:srgbClr val="97979A"/>
                </a:solidFill>
                <a:effectLst/>
                <a:latin typeface="Söhne"/>
              </a:rPr>
              <a:t>As mentioned, the manual tools such as Nmap and Wireshark do this successfully, there are still significant benefits that AI brings to network scanning:</a:t>
            </a:r>
            <a:endParaRPr lang="en-US" sz="1800" dirty="0">
              <a:solidFill>
                <a:srgbClr val="97979A"/>
              </a:solidFill>
              <a:effectLst/>
              <a:latin typeface="Söhne"/>
            </a:endParaRPr>
          </a:p>
          <a:p>
            <a:pPr marL="0" marR="0" rtl="0">
              <a:spcBef>
                <a:spcPts val="0"/>
              </a:spcBef>
              <a:spcAft>
                <a:spcPts val="0"/>
              </a:spcAft>
            </a:pPr>
            <a:r>
              <a:rPr lang="en-US" sz="1800" i="1" dirty="0">
                <a:solidFill>
                  <a:srgbClr val="97979A"/>
                </a:solidFill>
                <a:effectLst/>
                <a:latin typeface="Söhne"/>
              </a:rPr>
              <a:t>The first thing is Faster Discovery.</a:t>
            </a:r>
            <a:endParaRPr lang="en-US" sz="1800" dirty="0">
              <a:solidFill>
                <a:srgbClr val="97979A"/>
              </a:solidFill>
              <a:effectLst/>
              <a:latin typeface="Söhne"/>
            </a:endParaRPr>
          </a:p>
          <a:p>
            <a:pPr marL="0" marR="0" rtl="0">
              <a:spcBef>
                <a:spcPts val="0"/>
              </a:spcBef>
              <a:spcAft>
                <a:spcPts val="0"/>
              </a:spcAft>
            </a:pPr>
            <a:r>
              <a:rPr lang="en-US" sz="1800" i="1" dirty="0">
                <a:solidFill>
                  <a:srgbClr val="97979A"/>
                </a:solidFill>
                <a:effectLst/>
                <a:latin typeface="Söhne"/>
              </a:rPr>
              <a:t>AI algorithms excel at speed and They can quickly identify live hosts and active services, which reduces the time it takes to map a network. </a:t>
            </a:r>
            <a:endParaRPr lang="en-US" sz="1800" dirty="0">
              <a:solidFill>
                <a:srgbClr val="97979A"/>
              </a:solidFill>
              <a:effectLst/>
              <a:latin typeface="Söhne"/>
            </a:endParaRPr>
          </a:p>
          <a:p>
            <a:pPr marL="0" marR="0" rtl="0">
              <a:spcBef>
                <a:spcPts val="0"/>
              </a:spcBef>
              <a:spcAft>
                <a:spcPts val="0"/>
              </a:spcAft>
            </a:pPr>
            <a:r>
              <a:rPr lang="en-US" sz="1800" i="1" dirty="0">
                <a:solidFill>
                  <a:srgbClr val="97979A"/>
                </a:solidFill>
                <a:effectLst/>
                <a:latin typeface="Söhne"/>
              </a:rPr>
              <a:t>Intelligent tools are also more adaptive as they can dynamically adjust to changing network conditions and identify subtle patterns that might indicate potential vulnerabilities. </a:t>
            </a:r>
            <a:endParaRPr lang="en-US" sz="1800" dirty="0">
              <a:solidFill>
                <a:srgbClr val="97979A"/>
              </a:solidFill>
              <a:effectLst/>
              <a:latin typeface="Söhne"/>
            </a:endParaRPr>
          </a:p>
          <a:p>
            <a:pPr marL="0" marR="0" rtl="0">
              <a:spcBef>
                <a:spcPts val="0"/>
              </a:spcBef>
              <a:spcAft>
                <a:spcPts val="0"/>
              </a:spcAft>
            </a:pPr>
            <a:r>
              <a:rPr lang="en-US" sz="1800" i="1" dirty="0">
                <a:solidFill>
                  <a:srgbClr val="97979A"/>
                </a:solidFill>
                <a:effectLst/>
                <a:latin typeface="Söhne"/>
              </a:rPr>
              <a:t>This pattern recognition also improves accuracy and reduces the likelihood of false positives/negatives. </a:t>
            </a:r>
            <a:endParaRPr lang="en-US" sz="1800" dirty="0">
              <a:solidFill>
                <a:srgbClr val="97979A"/>
              </a:solidFill>
              <a:effectLst/>
              <a:latin typeface="Söhne"/>
            </a:endParaRPr>
          </a:p>
          <a:p>
            <a:pPr marL="0" marR="0" rtl="0">
              <a:spcBef>
                <a:spcPts val="0"/>
              </a:spcBef>
              <a:spcAft>
                <a:spcPts val="0"/>
              </a:spcAft>
            </a:pPr>
            <a:r>
              <a:rPr lang="en-US" sz="1800" i="1" dirty="0">
                <a:solidFill>
                  <a:srgbClr val="97979A"/>
                </a:solidFill>
                <a:effectLst/>
                <a:latin typeface="Söhne"/>
              </a:rPr>
              <a:t>A great example of AI in Network Scanning is Dark Trace.</a:t>
            </a:r>
            <a:endParaRPr lang="en-US" sz="1800" dirty="0">
              <a:solidFill>
                <a:srgbClr val="97979A"/>
              </a:solidFill>
              <a:effectLst/>
              <a:latin typeface="Söhne"/>
            </a:endParaRPr>
          </a:p>
          <a:p>
            <a:pPr marL="0" marR="0" rtl="0">
              <a:spcBef>
                <a:spcPts val="0"/>
              </a:spcBef>
              <a:spcAft>
                <a:spcPts val="0"/>
              </a:spcAft>
            </a:pPr>
            <a:r>
              <a:rPr lang="en-US" sz="1800" i="1" dirty="0">
                <a:solidFill>
                  <a:srgbClr val="97979A"/>
                </a:solidFill>
                <a:effectLst/>
                <a:latin typeface="Söhne"/>
              </a:rPr>
              <a:t>Darktrace employs unsupervised machine learning, a technique that allows it to autonomously learn and understand the 'normal' behavior of the network. </a:t>
            </a:r>
            <a:endParaRPr lang="en-US" sz="1800" dirty="0">
              <a:solidFill>
                <a:srgbClr val="97979A"/>
              </a:solidFill>
              <a:effectLst/>
              <a:latin typeface="Söhne"/>
            </a:endParaRPr>
          </a:p>
          <a:p>
            <a:pPr marL="0" marR="0" rtl="0">
              <a:spcBef>
                <a:spcPts val="0"/>
              </a:spcBef>
              <a:spcAft>
                <a:spcPts val="0"/>
              </a:spcAft>
            </a:pPr>
            <a:r>
              <a:rPr lang="en-US" sz="1800" i="1" dirty="0">
                <a:solidFill>
                  <a:srgbClr val="97979A"/>
                </a:solidFill>
                <a:effectLst/>
                <a:latin typeface="Söhne"/>
              </a:rPr>
              <a:t>So instead of relying on predefined rules, Darktrace is able to dynamically adjust to changing network conditions and identify patterns</a:t>
            </a:r>
            <a:endParaRPr lang="en-US" sz="1800" dirty="0">
              <a:solidFill>
                <a:srgbClr val="97979A"/>
              </a:solidFill>
              <a:effectLst/>
              <a:latin typeface="Söhne"/>
            </a:endParaRPr>
          </a:p>
          <a:p>
            <a:endParaRPr lang="en-US" b="0" i="1"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743956FF-7696-408D-AD7A-E764890C65CA}" type="slidenum">
              <a:rPr lang="en-US" smtClean="0"/>
              <a:t>7</a:t>
            </a:fld>
            <a:endParaRPr lang="en-US"/>
          </a:p>
        </p:txBody>
      </p:sp>
    </p:spTree>
    <p:extLst>
      <p:ext uri="{BB962C8B-B14F-4D97-AF65-F5344CB8AC3E}">
        <p14:creationId xmlns:p14="http://schemas.microsoft.com/office/powerpoint/2010/main" val="3430355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rtl="0">
              <a:spcBef>
                <a:spcPts val="0"/>
              </a:spcBef>
              <a:spcAft>
                <a:spcPts val="0"/>
              </a:spcAft>
            </a:pPr>
            <a:endParaRPr lang="en-US" sz="1800" dirty="0">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Slide 8: AI in Vulnerability Scanning</a:t>
            </a:r>
          </a:p>
          <a:p>
            <a:pPr marL="0" marR="0" rtl="0">
              <a:spcBef>
                <a:spcPts val="0"/>
              </a:spcBef>
              <a:spcAft>
                <a:spcPts val="0"/>
              </a:spcAft>
            </a:pPr>
            <a:r>
              <a:rPr lang="en-US" sz="1800" dirty="0">
                <a:solidFill>
                  <a:srgbClr val="000000"/>
                </a:solidFill>
                <a:effectLst/>
                <a:latin typeface="Calibri" panose="020F0502020204030204" pitchFamily="34" charset="0"/>
              </a:rPr>
              <a:t>- Introduction:</a:t>
            </a:r>
          </a:p>
          <a:p>
            <a:pPr marL="0" marR="0" rtl="0">
              <a:spcBef>
                <a:spcPts val="0"/>
              </a:spcBef>
              <a:spcAft>
                <a:spcPts val="0"/>
              </a:spcAft>
            </a:pPr>
            <a:r>
              <a:rPr lang="en-US" sz="1800" dirty="0">
                <a:solidFill>
                  <a:srgbClr val="000000"/>
                </a:solidFill>
                <a:effectLst/>
                <a:latin typeface="Calibri" panose="020F0502020204030204" pitchFamily="34" charset="0"/>
              </a:rPr>
              <a:t>    - Define the role of vulnerability scanning in identifying and assessing security weaknesses.</a:t>
            </a:r>
          </a:p>
          <a:p>
            <a:pPr marL="0" marR="0" rtl="0">
              <a:spcBef>
                <a:spcPts val="0"/>
              </a:spcBef>
              <a:spcAft>
                <a:spcPts val="0"/>
              </a:spcAft>
            </a:pPr>
            <a:r>
              <a:rPr lang="en-US" sz="1800" dirty="0">
                <a:solidFill>
                  <a:srgbClr val="000000"/>
                </a:solidFill>
                <a:effectLst/>
                <a:latin typeface="Calibri" panose="020F0502020204030204" pitchFamily="34" charset="0"/>
              </a:rPr>
              <a:t>- Traditional Vulnerability Scanning:</a:t>
            </a:r>
          </a:p>
          <a:p>
            <a:pPr marL="0" marR="0" rtl="0">
              <a:spcBef>
                <a:spcPts val="0"/>
              </a:spcBef>
              <a:spcAft>
                <a:spcPts val="0"/>
              </a:spcAft>
            </a:pPr>
            <a:r>
              <a:rPr lang="en-US" sz="1800" dirty="0">
                <a:solidFill>
                  <a:srgbClr val="000000"/>
                </a:solidFill>
                <a:effectLst/>
                <a:latin typeface="Calibri" panose="020F0502020204030204" pitchFamily="34" charset="0"/>
              </a:rPr>
              <a:t>    - Discuss traditional vulnerability scanning methods and tools.</a:t>
            </a:r>
          </a:p>
          <a:p>
            <a:pPr marL="0" marR="0" rtl="0">
              <a:spcBef>
                <a:spcPts val="0"/>
              </a:spcBef>
              <a:spcAft>
                <a:spcPts val="0"/>
              </a:spcAft>
            </a:pPr>
            <a:r>
              <a:rPr lang="en-US" sz="1800" dirty="0">
                <a:solidFill>
                  <a:srgbClr val="000000"/>
                </a:solidFill>
                <a:effectLst/>
                <a:latin typeface="Calibri" panose="020F0502020204030204" pitchFamily="34" charset="0"/>
              </a:rPr>
              <a:t>    - Address the limitations of manual vulnerability assessments.</a:t>
            </a:r>
          </a:p>
          <a:p>
            <a:pPr marL="0" marR="0" rtl="0">
              <a:spcBef>
                <a:spcPts val="0"/>
              </a:spcBef>
              <a:spcAft>
                <a:spcPts val="0"/>
              </a:spcAft>
            </a:pPr>
            <a:r>
              <a:rPr lang="en-US" sz="1800" dirty="0">
                <a:solidFill>
                  <a:srgbClr val="000000"/>
                </a:solidFill>
                <a:effectLst/>
                <a:latin typeface="Calibri" panose="020F0502020204030204" pitchFamily="34" charset="0"/>
              </a:rPr>
              <a:t>- AI Integration:</a:t>
            </a:r>
          </a:p>
          <a:p>
            <a:pPr marL="0" marR="0" rtl="0">
              <a:spcBef>
                <a:spcPts val="0"/>
              </a:spcBef>
              <a:spcAft>
                <a:spcPts val="0"/>
              </a:spcAft>
            </a:pPr>
            <a:r>
              <a:rPr lang="en-US" sz="1800" dirty="0">
                <a:solidFill>
                  <a:srgbClr val="000000"/>
                </a:solidFill>
                <a:effectLst/>
                <a:latin typeface="Calibri" panose="020F0502020204030204" pitchFamily="34" charset="0"/>
              </a:rPr>
              <a:t>    - Introduce how AI is applied to enhance vulnerability scanning.</a:t>
            </a:r>
          </a:p>
          <a:p>
            <a:pPr marL="0" marR="0" rtl="0">
              <a:spcBef>
                <a:spcPts val="0"/>
              </a:spcBef>
              <a:spcAft>
                <a:spcPts val="0"/>
              </a:spcAft>
            </a:pPr>
            <a:r>
              <a:rPr lang="en-US" sz="1800" dirty="0">
                <a:solidFill>
                  <a:srgbClr val="000000"/>
                </a:solidFill>
                <a:effectLst/>
                <a:latin typeface="Calibri" panose="020F0502020204030204" pitchFamily="34" charset="0"/>
              </a:rPr>
              <a:t>    - Explain that AI can improve the accuracy of identifying and prioritizing vulnerabilities.</a:t>
            </a:r>
          </a:p>
          <a:p>
            <a:pPr marL="0" marR="0" rtl="0">
              <a:spcBef>
                <a:spcPts val="0"/>
              </a:spcBef>
              <a:spcAft>
                <a:spcPts val="0"/>
              </a:spcAft>
            </a:pPr>
            <a:r>
              <a:rPr lang="en-US" sz="1800" dirty="0">
                <a:solidFill>
                  <a:srgbClr val="000000"/>
                </a:solidFill>
                <a:effectLst/>
                <a:latin typeface="Calibri" panose="020F0502020204030204" pitchFamily="34" charset="0"/>
              </a:rPr>
              <a:t>- Benefits of AI in Vulnerability Scanning:</a:t>
            </a:r>
          </a:p>
          <a:p>
            <a:pPr marL="0" marR="0" rtl="0">
              <a:spcBef>
                <a:spcPts val="0"/>
              </a:spcBef>
              <a:spcAft>
                <a:spcPts val="0"/>
              </a:spcAft>
            </a:pPr>
            <a:r>
              <a:rPr lang="en-US" sz="1800" dirty="0">
                <a:solidFill>
                  <a:srgbClr val="000000"/>
                </a:solidFill>
                <a:effectLst/>
                <a:latin typeface="Calibri" panose="020F0502020204030204" pitchFamily="34" charset="0"/>
              </a:rPr>
              <a:t>    - Prioritization: AI helps prioritize vulnerabilities based on potential impact.</a:t>
            </a:r>
          </a:p>
          <a:p>
            <a:pPr marL="0" marR="0" rtl="0">
              <a:spcBef>
                <a:spcPts val="0"/>
              </a:spcBef>
              <a:spcAft>
                <a:spcPts val="0"/>
              </a:spcAft>
            </a:pPr>
            <a:r>
              <a:rPr lang="en-US" sz="1800" dirty="0">
                <a:solidFill>
                  <a:srgbClr val="000000"/>
                </a:solidFill>
                <a:effectLst/>
                <a:latin typeface="Calibri" panose="020F0502020204030204" pitchFamily="34" charset="0"/>
              </a:rPr>
              <a:t>    - Dynamic Analysis: AI can adapt to evolving threats and detect novel vulnerabilities.</a:t>
            </a:r>
          </a:p>
          <a:p>
            <a:pPr marL="0" marR="0" rtl="0">
              <a:spcBef>
                <a:spcPts val="0"/>
              </a:spcBef>
              <a:spcAft>
                <a:spcPts val="0"/>
              </a:spcAft>
            </a:pPr>
            <a:r>
              <a:rPr lang="en-US" sz="1800" dirty="0">
                <a:solidFill>
                  <a:srgbClr val="000000"/>
                </a:solidFill>
                <a:effectLst/>
                <a:latin typeface="Calibri" panose="020F0502020204030204" pitchFamily="34" charset="0"/>
              </a:rPr>
              <a:t>    - Automation: AI enables automation in scanning, reducing the need for manual intervention.</a:t>
            </a:r>
          </a:p>
          <a:p>
            <a:pPr marL="0" marR="0" rtl="0">
              <a:spcBef>
                <a:spcPts val="0"/>
              </a:spcBef>
              <a:spcAft>
                <a:spcPts val="0"/>
              </a:spcAft>
            </a:pPr>
            <a:r>
              <a:rPr lang="en-US" sz="1800" dirty="0">
                <a:solidFill>
                  <a:srgbClr val="000000"/>
                </a:solidFill>
                <a:effectLst/>
                <a:latin typeface="Calibri" panose="020F0502020204030204" pitchFamily="34" charset="0"/>
              </a:rPr>
              <a:t>- Example Use Cases:</a:t>
            </a:r>
          </a:p>
          <a:p>
            <a:pPr marL="0" marR="0" rtl="0">
              <a:spcBef>
                <a:spcPts val="0"/>
              </a:spcBef>
              <a:spcAft>
                <a:spcPts val="0"/>
              </a:spcAft>
            </a:pPr>
            <a:r>
              <a:rPr lang="en-US" sz="1800" dirty="0">
                <a:solidFill>
                  <a:srgbClr val="000000"/>
                </a:solidFill>
                <a:effectLst/>
                <a:latin typeface="Calibri" panose="020F0502020204030204" pitchFamily="34" charset="0"/>
              </a:rPr>
              <a:t>    - Provide examples of AI-powered vulnerability scanners.</a:t>
            </a:r>
          </a:p>
          <a:p>
            <a:pPr marL="0" marR="0" rtl="0">
              <a:spcBef>
                <a:spcPts val="0"/>
              </a:spcBef>
              <a:spcAft>
                <a:spcPts val="0"/>
              </a:spcAft>
            </a:pPr>
            <a:r>
              <a:rPr lang="en-US" sz="1800" dirty="0">
                <a:solidFill>
                  <a:srgbClr val="000000"/>
                </a:solidFill>
                <a:effectLst/>
                <a:latin typeface="Calibri" panose="020F0502020204030204" pitchFamily="34" charset="0"/>
              </a:rPr>
              <a:t>    - Highlight specific features that demonstrate the advantages of AI in vulnerability scanning.</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Times New Roman" panose="02020603050405020304" pitchFamily="18" charset="0"/>
              </a:rPr>
              <a:t>=========================</a:t>
            </a:r>
          </a:p>
          <a:p>
            <a:pPr marL="0" marR="0" rtl="0">
              <a:spcBef>
                <a:spcPts val="0"/>
              </a:spcBef>
              <a:spcAft>
                <a:spcPts val="0"/>
              </a:spcAft>
            </a:pPr>
            <a:r>
              <a:rPr lang="en-US" sz="1800" dirty="0">
                <a:solidFill>
                  <a:srgbClr val="000000"/>
                </a:solidFill>
                <a:effectLst/>
                <a:latin typeface="Calibri" panose="020F0502020204030204" pitchFamily="34" charset="0"/>
              </a:rPr>
              <a:t>Now that we have the infrastructure mapped out, our next step is to identify potential entry points </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One way to do this is vulnerability scanning.</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Traditionally, this involves methods and tools that meticulously comb through a target to find vulnerabilities.</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However, AI takes it a step further as It not only identifies vulnerabilities but also helps us understand which ones pose the most significant threats.</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This is important because Vulnerabilities can vary in severity - With Some vulnerabilities presenting little opportunity for an attacker, and others allowing a complete system takeover.</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So To avoid allocating resources inefficiently or leaving critical weaknesses unaddressed, it's essential to prioritize vulnerabilities based on their level of risk and potential impact. This ensures that the focus is on the most significant threats first, leading to a more effective and targeted strategy.</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But Manual prioritization can be quickly become challenging in larger networks because of the sheer volume of data - and that's where AI comes in. </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AI can extend vulnerability scanning beyond just identification by maintaining a real-time record of the most critical vulnerabilities and those most likely to be exploited.</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And Similar to network scanners, vulnerability scanners rely on pattern recognition, that allow them to adapt dynamically in real time to provide a more dynamic and thorough analysis of a target. This can greatly reduce the need for manual intervention</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So You might recall Shodan and NSE from our previous lecture. And as I mentioned, there is a lot of crossover between the first and second phases of </a:t>
            </a:r>
            <a:r>
              <a:rPr lang="en-US" sz="1800" dirty="0" err="1">
                <a:solidFill>
                  <a:srgbClr val="000000"/>
                </a:solidFill>
                <a:effectLst/>
                <a:latin typeface="Calibri" panose="020F0502020204030204" pitchFamily="34" charset="0"/>
              </a:rPr>
              <a:t>pentesting</a:t>
            </a:r>
            <a:r>
              <a:rPr lang="en-US" sz="1800" dirty="0">
                <a:solidFill>
                  <a:srgbClr val="000000"/>
                </a:solidFill>
                <a:effectLst/>
                <a:latin typeface="Calibri" panose="020F0502020204030204" pitchFamily="34" charset="0"/>
              </a:rPr>
              <a:t> and a lot of these tools are multifunctional.</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And since we are already familiar with what these tools are and how they work, Today we will focus more on how these tools contribute to vulnerability scanning. </a:t>
            </a:r>
          </a:p>
          <a:p>
            <a:pPr marL="0" marR="0" rtl="0">
              <a:spcBef>
                <a:spcPts val="0"/>
              </a:spcBef>
              <a:spcAft>
                <a:spcPts val="0"/>
              </a:spcAft>
            </a:pPr>
            <a:r>
              <a:rPr lang="en-US" sz="1800" dirty="0">
                <a:solidFill>
                  <a:srgbClr val="000000"/>
                </a:solidFill>
                <a:effectLst/>
                <a:latin typeface="Calibri" panose="020F0502020204030204" pitchFamily="34" charset="0"/>
              </a:rPr>
              <a:t> </a:t>
            </a:r>
          </a:p>
          <a:p>
            <a:pPr marL="0" marR="0" rtl="0">
              <a:spcBef>
                <a:spcPts val="0"/>
              </a:spcBef>
              <a:spcAft>
                <a:spcPts val="0"/>
              </a:spcAft>
            </a:pPr>
            <a:r>
              <a:rPr lang="en-US" sz="1800" dirty="0">
                <a:solidFill>
                  <a:srgbClr val="000000"/>
                </a:solidFill>
                <a:effectLst/>
                <a:latin typeface="Calibri" panose="020F0502020204030204" pitchFamily="34" charset="0"/>
              </a:rPr>
              <a:t>Recently, researchers used Shodan to assess vulnerabilities in IoT devices in Jordan. They were able to use Shodan's custom filters to search for devices with open ports and specific vulnerabilities like Heartbleed and </a:t>
            </a:r>
            <a:r>
              <a:rPr lang="en-US" sz="1800" dirty="0" err="1">
                <a:solidFill>
                  <a:srgbClr val="000000"/>
                </a:solidFill>
                <a:effectLst/>
                <a:latin typeface="Calibri" panose="020F0502020204030204" pitchFamily="34" charset="0"/>
              </a:rPr>
              <a:t>Ticketbleed</a:t>
            </a:r>
            <a:r>
              <a:rPr lang="en-US" sz="1800" dirty="0">
                <a:solidFill>
                  <a:srgbClr val="000000"/>
                </a:solidFill>
                <a:effectLst/>
                <a:latin typeface="Calibri" panose="020F0502020204030204" pitchFamily="34" charset="0"/>
              </a:rPr>
              <a:t>. This automated search engine allowed them to glean insights into the security landscape of an entire country, covering device distribution, common services, and vulnerabilities.</a:t>
            </a:r>
          </a:p>
          <a:p>
            <a:pPr marL="0" marR="0" rtl="0">
              <a:spcBef>
                <a:spcPts val="0"/>
              </a:spcBef>
              <a:spcAft>
                <a:spcPts val="0"/>
              </a:spcAft>
            </a:pPr>
            <a:endParaRPr lang="en-US" sz="1800" dirty="0">
              <a:solidFill>
                <a:srgbClr val="000000"/>
              </a:solidFill>
              <a:effectLst/>
              <a:latin typeface="Calibri" panose="020F0502020204030204" pitchFamily="34" charset="0"/>
            </a:endParaRPr>
          </a:p>
          <a:p>
            <a:pPr marL="0" marR="0" rtl="0">
              <a:spcBef>
                <a:spcPts val="0"/>
              </a:spcBef>
              <a:spcAft>
                <a:spcPts val="0"/>
              </a:spcAft>
            </a:pPr>
            <a:r>
              <a:rPr lang="en-US" sz="1800" dirty="0">
                <a:solidFill>
                  <a:srgbClr val="000000"/>
                </a:solidFill>
                <a:effectLst/>
                <a:latin typeface="Calibri" panose="020F0502020204030204" pitchFamily="34" charset="0"/>
              </a:rPr>
              <a:t>I think this is a great example of how powerful AI can be as It shows how simple it can be to conduct a large-scale assessment, using an automated scanner. They were able to analyze over 40 thousand devices, without having to manually scan each one.</a:t>
            </a:r>
          </a:p>
          <a:p>
            <a:pPr marL="0" marR="0" rtl="0">
              <a:spcBef>
                <a:spcPts val="0"/>
              </a:spcBef>
              <a:spcAft>
                <a:spcPts val="0"/>
              </a:spcAft>
            </a:pPr>
            <a:endParaRPr lang="en-US" sz="1800" b="0" i="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Calibri" panose="020F0502020204030204" pitchFamily="34" charset="0"/>
              </a:rPr>
              <a:t>I also think its important to look at </a:t>
            </a:r>
            <a:r>
              <a:rPr lang="en-US" sz="1800" i="1" dirty="0">
                <a:solidFill>
                  <a:srgbClr val="97979A"/>
                </a:solidFill>
                <a:effectLst/>
                <a:latin typeface="Söhne"/>
              </a:rPr>
              <a:t>Nmap Scripting Engine (NSE)</a:t>
            </a:r>
            <a:r>
              <a:rPr lang="en-US" sz="1800" dirty="0">
                <a:solidFill>
                  <a:srgbClr val="97979A"/>
                </a:solidFill>
                <a:effectLst/>
                <a:latin typeface="Söhne"/>
              </a:rPr>
              <a:t> as it’s a great example of using automation to improve both network and vulnerability scanning.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7979A"/>
                </a:solidFill>
                <a:effectLst/>
                <a:latin typeface="Söhne"/>
              </a:rPr>
              <a:t>Using these scripts </a:t>
            </a:r>
            <a:r>
              <a:rPr lang="en-US" sz="1800" dirty="0" err="1">
                <a:solidFill>
                  <a:srgbClr val="97979A"/>
                </a:solidFill>
                <a:effectLst/>
                <a:latin typeface="Söhne"/>
              </a:rPr>
              <a:t>nmap</a:t>
            </a:r>
            <a:r>
              <a:rPr lang="en-US" sz="1800" dirty="0">
                <a:solidFill>
                  <a:srgbClr val="97979A"/>
                </a:solidFill>
                <a:effectLst/>
                <a:latin typeface="Söhne"/>
              </a:rPr>
              <a:t> can automatically </a:t>
            </a:r>
            <a:r>
              <a:rPr lang="en-US" sz="1800" b="0" i="0" dirty="0">
                <a:effectLst/>
                <a:latin typeface="Söhne"/>
              </a:rPr>
              <a:t>scan the target, identify instances of a specific vulnerability, and even provide a consolidated report – all without human intervention.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97979A"/>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7979A"/>
                </a:solidFill>
                <a:effectLst/>
                <a:latin typeface="Söhne"/>
              </a:rPr>
              <a:t>Since </a:t>
            </a:r>
            <a:r>
              <a:rPr lang="en-US" sz="2800" b="0" i="0" dirty="0">
                <a:effectLst/>
                <a:latin typeface="Söhne"/>
              </a:rPr>
              <a:t>Users can create custom scripts or pick one from the extensive collection of existing scripts developed by the Nmap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effectLst/>
                <a:latin typeface="Söhne"/>
              </a:rPr>
              <a:t>the scanning process more targeted and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effectLst/>
              <a:latin typeface="Söhne"/>
            </a:endParaRPr>
          </a:p>
          <a:p>
            <a:pPr algn="l"/>
            <a:r>
              <a:rPr lang="en-US" sz="4000" b="0" i="0" dirty="0">
                <a:effectLst/>
                <a:latin typeface="Söhne"/>
              </a:rPr>
              <a:t>Overall, NSE is another great example of the power of automation in scanning. </a:t>
            </a:r>
            <a:endParaRPr lang="en-US" sz="2800" b="0" i="0" dirty="0">
              <a:effectLst/>
              <a:latin typeface="Söhne"/>
            </a:endParaRPr>
          </a:p>
          <a:p>
            <a:endParaRPr lang="en-US" dirty="0"/>
          </a:p>
        </p:txBody>
      </p:sp>
      <p:sp>
        <p:nvSpPr>
          <p:cNvPr id="4" name="Slide Number Placeholder 3"/>
          <p:cNvSpPr>
            <a:spLocks noGrp="1"/>
          </p:cNvSpPr>
          <p:nvPr>
            <p:ph type="sldNum" sz="quarter" idx="5"/>
          </p:nvPr>
        </p:nvSpPr>
        <p:spPr/>
        <p:txBody>
          <a:bodyPr/>
          <a:lstStyle/>
          <a:p>
            <a:fld id="{743956FF-7696-408D-AD7A-E764890C65CA}" type="slidenum">
              <a:rPr lang="en-US" smtClean="0"/>
              <a:t>8</a:t>
            </a:fld>
            <a:endParaRPr lang="en-US"/>
          </a:p>
        </p:txBody>
      </p:sp>
    </p:spTree>
    <p:extLst>
      <p:ext uri="{BB962C8B-B14F-4D97-AF65-F5344CB8AC3E}">
        <p14:creationId xmlns:p14="http://schemas.microsoft.com/office/powerpoint/2010/main" val="3326814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9: AI in  Web Application Scanning</a:t>
            </a:r>
          </a:p>
          <a:p>
            <a:r>
              <a:rPr lang="en-US" dirty="0"/>
              <a:t>- Introduction:</a:t>
            </a:r>
          </a:p>
          <a:p>
            <a:r>
              <a:rPr lang="en-US" dirty="0"/>
              <a:t>	- Define the importance of web application scanning in identifying security vulnerabilities.</a:t>
            </a:r>
          </a:p>
          <a:p>
            <a:r>
              <a:rPr lang="en-US" dirty="0"/>
              <a:t>- Traditional Web Application Scanning:</a:t>
            </a:r>
          </a:p>
          <a:p>
            <a:r>
              <a:rPr lang="en-US" dirty="0"/>
              <a:t>	- Discuss traditional methods of scanning web applications.</a:t>
            </a:r>
          </a:p>
          <a:p>
            <a:r>
              <a:rPr lang="en-US" dirty="0"/>
              <a:t>	- Emphasize the challenges of manual web application assessments.</a:t>
            </a:r>
          </a:p>
          <a:p>
            <a:r>
              <a:rPr lang="en-US" dirty="0"/>
              <a:t>- AI Integration:</a:t>
            </a:r>
          </a:p>
          <a:p>
            <a:r>
              <a:rPr lang="en-US" dirty="0"/>
              <a:t>	- Introduce how AI is revolutionizing web application scanning.</a:t>
            </a:r>
          </a:p>
          <a:p>
            <a:r>
              <a:rPr lang="en-US" dirty="0"/>
              <a:t>	- Explain that AI can improve the detection of complex vulnerabilities in web applications.</a:t>
            </a:r>
          </a:p>
          <a:p>
            <a:r>
              <a:rPr lang="en-US" dirty="0"/>
              <a:t>- Benefits of AI in Web Application Scanning:</a:t>
            </a:r>
          </a:p>
          <a:p>
            <a:r>
              <a:rPr lang="en-US" dirty="0"/>
              <a:t>	- Enhanced Detection: AI can identify subtle vulnerabilities that may be challenging for traditional methods.</a:t>
            </a:r>
          </a:p>
          <a:p>
            <a:r>
              <a:rPr lang="en-US" dirty="0"/>
              <a:t>	- Behavioral Analysis: AI can analyze the behavior of web applications to identify anomalies.</a:t>
            </a:r>
          </a:p>
          <a:p>
            <a:r>
              <a:rPr lang="en-US" dirty="0"/>
              <a:t>	- Continuous Improvement: AI can learn from new threats and adapt to emerging risks.</a:t>
            </a:r>
          </a:p>
          <a:p>
            <a:r>
              <a:rPr lang="en-US" dirty="0"/>
              <a:t>- Example Use Cases:</a:t>
            </a:r>
          </a:p>
          <a:p>
            <a:r>
              <a:rPr lang="en-US" dirty="0"/>
              <a:t>	- Provide examples of AI-powered tools used in web application scanning.</a:t>
            </a:r>
          </a:p>
          <a:p>
            <a:r>
              <a:rPr lang="en-US" dirty="0"/>
              <a:t>	- Showcase scenarios where AI has proven effective in identifying and mitigating web application vulnerabilities.</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dirty="0">
                <a:effectLst/>
                <a:latin typeface="Times New Roman" panose="02020603050405020304" pitchFamily="18" charset="0"/>
              </a:rPr>
              <a:t>=========================</a:t>
            </a:r>
          </a:p>
          <a:p>
            <a:endParaRPr lang="en-US" dirty="0"/>
          </a:p>
          <a:p>
            <a:endParaRPr lang="en-US" dirty="0"/>
          </a:p>
          <a:p>
            <a:r>
              <a:rPr lang="en-US" dirty="0"/>
              <a:t>Next we will look at Web application scanning which is very similar to Vulnerability scanning, but focuses primarily on </a:t>
            </a:r>
            <a:r>
              <a:rPr lang="en-US" i="0" dirty="0"/>
              <a:t>identifying vulnerabilities in the code or configurations of web applications</a:t>
            </a:r>
            <a:endParaRPr lang="en-US" dirty="0"/>
          </a:p>
          <a:p>
            <a:endParaRPr lang="en-US" dirty="0"/>
          </a:p>
          <a:p>
            <a:r>
              <a:rPr lang="en-US" b="0" i="0" dirty="0">
                <a:solidFill>
                  <a:srgbClr val="ECECF1"/>
                </a:solidFill>
                <a:effectLst/>
                <a:latin typeface="Söhne"/>
              </a:rPr>
              <a:t>In the traditional realm, scanning web applications involved a meticulous examination of the code and configurations. And these Manual assessments struggle to keep pace with the dynamic nature of modern web environments, and often lead to potential oversights.</a:t>
            </a:r>
          </a:p>
          <a:p>
            <a:endParaRPr lang="en-US" b="0" i="0" dirty="0">
              <a:solidFill>
                <a:srgbClr val="ECECF1"/>
              </a:solidFill>
              <a:effectLst/>
              <a:latin typeface="Söhne"/>
            </a:endParaRPr>
          </a:p>
          <a:p>
            <a:r>
              <a:rPr lang="en-US" b="0" i="0" dirty="0">
                <a:solidFill>
                  <a:srgbClr val="ECECF1"/>
                </a:solidFill>
                <a:effectLst/>
                <a:latin typeface="Söhne"/>
              </a:rPr>
              <a:t>This is where AI steps in -. AI excels in understanding the nuances of code and configurations, which making it perfect for investigating web apps as It can often identify subtle vulnerabilities that may be challenging for traditional methods. </a:t>
            </a:r>
          </a:p>
          <a:p>
            <a:endParaRPr lang="en-US" dirty="0"/>
          </a:p>
          <a:p>
            <a:r>
              <a:rPr lang="en-US" dirty="0"/>
              <a:t>AI doesn't just stop at code; it also delves into the behavior of web applications. This includes a more dynamic analysis, where it can adapt to changing scenarios, identify anomalies, and detect potential threats. </a:t>
            </a:r>
          </a:p>
          <a:p>
            <a:endParaRPr lang="en-US" dirty="0"/>
          </a:p>
          <a:p>
            <a:r>
              <a:rPr lang="en-US" dirty="0"/>
              <a:t>It can dynamically analyze the behavior of web applications, including anomaly identification and threat detection</a:t>
            </a:r>
          </a:p>
          <a:p>
            <a:endParaRPr lang="en-US" dirty="0"/>
          </a:p>
          <a:p>
            <a:r>
              <a:rPr lang="en-US" dirty="0"/>
              <a:t>Two great examples of AI in web scanning can be seen in </a:t>
            </a:r>
            <a:r>
              <a:rPr lang="en-US" b="0" i="1" dirty="0" err="1">
                <a:solidFill>
                  <a:srgbClr val="ECECF1"/>
                </a:solidFill>
                <a:effectLst/>
                <a:latin typeface="Söhne"/>
              </a:rPr>
              <a:t>AppSpider</a:t>
            </a:r>
            <a:r>
              <a:rPr lang="en-US" b="0" i="1" dirty="0">
                <a:solidFill>
                  <a:srgbClr val="ECECF1"/>
                </a:solidFill>
                <a:effectLst/>
                <a:latin typeface="Söhne"/>
              </a:rPr>
              <a:t> and </a:t>
            </a:r>
            <a:r>
              <a:rPr lang="en-US" b="0" i="1" dirty="0" err="1">
                <a:solidFill>
                  <a:srgbClr val="ECECF1"/>
                </a:solidFill>
                <a:effectLst/>
                <a:latin typeface="Söhne"/>
              </a:rPr>
              <a:t>Acunetix</a:t>
            </a:r>
            <a:r>
              <a:rPr lang="en-US" b="0" i="1" dirty="0">
                <a:solidFill>
                  <a:srgbClr val="ECECF1"/>
                </a:solidFill>
                <a:effectLst/>
                <a:latin typeface="Söhne"/>
              </a:rPr>
              <a:t>.</a:t>
            </a:r>
          </a:p>
          <a:p>
            <a:endParaRPr lang="en-US" b="0" i="1" dirty="0">
              <a:solidFill>
                <a:srgbClr val="ECECF1"/>
              </a:solidFill>
              <a:effectLst/>
              <a:latin typeface="Söhne"/>
            </a:endParaRPr>
          </a:p>
          <a:p>
            <a:r>
              <a:rPr lang="en-US" b="0" i="0" dirty="0">
                <a:solidFill>
                  <a:srgbClr val="ECECF1"/>
                </a:solidFill>
                <a:effectLst/>
                <a:latin typeface="Söhne"/>
              </a:rPr>
              <a:t>They are both popular web application scanning tools, but they each have a unique approach</a:t>
            </a:r>
          </a:p>
          <a:p>
            <a:r>
              <a:rPr lang="en-US" b="0" i="0" dirty="0" err="1">
                <a:solidFill>
                  <a:srgbClr val="ECECF1"/>
                </a:solidFill>
                <a:effectLst/>
                <a:latin typeface="Söhne"/>
              </a:rPr>
              <a:t>AppSpider</a:t>
            </a:r>
            <a:r>
              <a:rPr lang="en-US" b="0" i="0" dirty="0">
                <a:solidFill>
                  <a:srgbClr val="ECECF1"/>
                </a:solidFill>
                <a:effectLst/>
                <a:latin typeface="Söhne"/>
              </a:rPr>
              <a:t> adopts more of  a crawling approach, where it navigates the web application like a user to identify risks. </a:t>
            </a:r>
          </a:p>
          <a:p>
            <a:r>
              <a:rPr lang="en-US" b="0" i="0" dirty="0">
                <a:solidFill>
                  <a:srgbClr val="ECECF1"/>
                </a:solidFill>
                <a:effectLst/>
                <a:latin typeface="Söhne"/>
              </a:rPr>
              <a:t>while </a:t>
            </a:r>
            <a:r>
              <a:rPr lang="en-US" b="0" i="0" dirty="0" err="1">
                <a:solidFill>
                  <a:srgbClr val="ECECF1"/>
                </a:solidFill>
                <a:effectLst/>
                <a:latin typeface="Söhne"/>
              </a:rPr>
              <a:t>Acunetix</a:t>
            </a:r>
            <a:r>
              <a:rPr lang="en-US" b="0" i="0" dirty="0">
                <a:solidFill>
                  <a:srgbClr val="ECECF1"/>
                </a:solidFill>
                <a:effectLst/>
                <a:latin typeface="Söhne"/>
              </a:rPr>
              <a:t> employs </a:t>
            </a:r>
            <a:r>
              <a:rPr lang="en-US" b="0" i="0" dirty="0" err="1">
                <a:solidFill>
                  <a:srgbClr val="ECECF1"/>
                </a:solidFill>
                <a:effectLst/>
                <a:latin typeface="Söhne"/>
              </a:rPr>
              <a:t>DeepScan</a:t>
            </a:r>
            <a:r>
              <a:rPr lang="en-US" b="0" i="0" dirty="0">
                <a:solidFill>
                  <a:srgbClr val="ECECF1"/>
                </a:solidFill>
                <a:effectLst/>
                <a:latin typeface="Söhne"/>
              </a:rPr>
              <a:t> technology, going deeper to discover complex vulnerabilities that might be missed by traditional scanners, and emphasizes high accuracy. </a:t>
            </a:r>
          </a:p>
          <a:p>
            <a:endParaRPr lang="en-US" b="0" i="0" dirty="0">
              <a:solidFill>
                <a:srgbClr val="ECECF1"/>
              </a:solidFill>
              <a:effectLst/>
              <a:latin typeface="Söhne"/>
            </a:endParaRPr>
          </a:p>
          <a:p>
            <a:r>
              <a:rPr lang="en-US" b="0" i="0" dirty="0" err="1">
                <a:solidFill>
                  <a:srgbClr val="ECECF1"/>
                </a:solidFill>
                <a:effectLst/>
                <a:latin typeface="Söhne"/>
              </a:rPr>
              <a:t>AppSpider</a:t>
            </a:r>
            <a:r>
              <a:rPr lang="en-US" b="0" i="0" dirty="0">
                <a:solidFill>
                  <a:srgbClr val="ECECF1"/>
                </a:solidFill>
                <a:effectLst/>
                <a:latin typeface="Söhne"/>
              </a:rPr>
              <a:t> provides a comprehensive overview of security but leans towards developer-friendliness where </a:t>
            </a:r>
            <a:r>
              <a:rPr lang="en-US" b="0" i="0" dirty="0" err="1">
                <a:solidFill>
                  <a:srgbClr val="ECECF1"/>
                </a:solidFill>
                <a:effectLst/>
                <a:latin typeface="Söhne"/>
              </a:rPr>
              <a:t>Acunetix</a:t>
            </a:r>
            <a:r>
              <a:rPr lang="en-US" b="0" i="0" dirty="0">
                <a:solidFill>
                  <a:srgbClr val="ECECF1"/>
                </a:solidFill>
                <a:effectLst/>
                <a:latin typeface="Söhne"/>
              </a:rPr>
              <a:t> excels in automation, integration, and detailed reporting, so it’s a popular choice for not only security teams, but also developers. </a:t>
            </a:r>
          </a:p>
          <a:p>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743956FF-7696-408D-AD7A-E764890C65CA}" type="slidenum">
              <a:rPr lang="en-US" smtClean="0"/>
              <a:t>9</a:t>
            </a:fld>
            <a:endParaRPr lang="en-US"/>
          </a:p>
        </p:txBody>
      </p:sp>
    </p:spTree>
    <p:extLst>
      <p:ext uri="{BB962C8B-B14F-4D97-AF65-F5344CB8AC3E}">
        <p14:creationId xmlns:p14="http://schemas.microsoft.com/office/powerpoint/2010/main" val="2424921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D977-AB4C-B1B8-5C2C-1370B0CC9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3B5C4A-2DAB-DC04-D9D8-5A81D440A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A42CB0-3A1F-D5E5-4030-47443D3596A5}"/>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5" name="Footer Placeholder 4">
            <a:extLst>
              <a:ext uri="{FF2B5EF4-FFF2-40B4-BE49-F238E27FC236}">
                <a16:creationId xmlns:a16="http://schemas.microsoft.com/office/drawing/2014/main" id="{74FC100E-DF7A-146C-9398-B6B55D0E6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1CB79-7DE3-5DBC-1B97-3F82D2B0093E}"/>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3935363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B9ED-6088-2144-D5F8-81C745B78C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2950C2-FA84-7B3B-2F97-C2D5CCC85B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D2802-F433-CE8B-D1BC-6269BCA0F0A7}"/>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5" name="Footer Placeholder 4">
            <a:extLst>
              <a:ext uri="{FF2B5EF4-FFF2-40B4-BE49-F238E27FC236}">
                <a16:creationId xmlns:a16="http://schemas.microsoft.com/office/drawing/2014/main" id="{F9A757E5-07B3-99FC-B2AB-E6E1E5707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7D0DC-7DC2-1F1B-0BA3-07D244E77EBA}"/>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30496170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BDCDC-AAA0-2EB1-F1B3-282D606D4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D7CB04-149C-F250-4C23-8259CB0E4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D0DBB-27DB-EAC5-7DD4-FBADBB5E33E4}"/>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5" name="Footer Placeholder 4">
            <a:extLst>
              <a:ext uri="{FF2B5EF4-FFF2-40B4-BE49-F238E27FC236}">
                <a16:creationId xmlns:a16="http://schemas.microsoft.com/office/drawing/2014/main" id="{A85EC534-1BA9-1777-EDF0-06D654D3A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FB5D7-6E5D-BC5A-C363-0486AD12F83F}"/>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383675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B352-6122-8AC7-EEDB-5DEC6C84B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B558EF-7045-E64A-98E2-8BD74AE08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FD6AF-2B67-A9B2-4018-12E2BBD9FB8A}"/>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5" name="Footer Placeholder 4">
            <a:extLst>
              <a:ext uri="{FF2B5EF4-FFF2-40B4-BE49-F238E27FC236}">
                <a16:creationId xmlns:a16="http://schemas.microsoft.com/office/drawing/2014/main" id="{4C6E83E7-8662-BD62-5B0C-38F3FC2F5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A3D4F-DAAD-4A27-6F12-40CADD6B9DDB}"/>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33635302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C784-2978-3FC8-01AD-9094CB3C4E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8E02A9-DC74-7F6A-1AA0-2B869A7C8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FB22D-1D73-2BD9-7673-3C75B778FEBF}"/>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5" name="Footer Placeholder 4">
            <a:extLst>
              <a:ext uri="{FF2B5EF4-FFF2-40B4-BE49-F238E27FC236}">
                <a16:creationId xmlns:a16="http://schemas.microsoft.com/office/drawing/2014/main" id="{86C23C7D-F6F1-1F44-8874-4CCB1EC1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C2396-BFED-244F-919E-4435CB5A74B6}"/>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36323505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A2C9-F184-1456-B3DC-AAEE0E747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E8AD0-B2DD-7F83-9730-F0CE5B906B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A8A00-E5BD-0265-E964-0E55F8B636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8CB263-7D35-CD66-21A3-E042719224B1}"/>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6" name="Footer Placeholder 5">
            <a:extLst>
              <a:ext uri="{FF2B5EF4-FFF2-40B4-BE49-F238E27FC236}">
                <a16:creationId xmlns:a16="http://schemas.microsoft.com/office/drawing/2014/main" id="{05C806CE-BA11-1436-D0C6-0122242D3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5409ED-EB93-B0DE-A443-1DE8B7DABF6E}"/>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17335855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E9F7-268C-8C6D-5871-3772601325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D15476-3F30-F0CF-5AAA-C510CD3C9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128BA-C3E8-95BA-84E4-A662EADFBE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1FC74-4E12-D5FF-160E-6FF7124CF0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CBEE7-0642-69FC-9867-D0C4D1D2F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72DA5-D0E7-D766-B25E-6D4273DE4BAA}"/>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8" name="Footer Placeholder 7">
            <a:extLst>
              <a:ext uri="{FF2B5EF4-FFF2-40B4-BE49-F238E27FC236}">
                <a16:creationId xmlns:a16="http://schemas.microsoft.com/office/drawing/2014/main" id="{4FD96D6F-319B-05D6-2AA1-26FE8EF55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A09FC-497F-5E11-5646-6A36D1705745}"/>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34867345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B403-A6D6-0C52-7F52-E232D456FF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14C8AB-3D7F-F95A-599F-ADDCD441EDE7}"/>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4" name="Footer Placeholder 3">
            <a:extLst>
              <a:ext uri="{FF2B5EF4-FFF2-40B4-BE49-F238E27FC236}">
                <a16:creationId xmlns:a16="http://schemas.microsoft.com/office/drawing/2014/main" id="{395E7B14-09E7-D8E7-EE21-8E9BA50BB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A4E80D-EDE9-05EC-EE67-F19F75CF572F}"/>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111362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736A0-DF47-1B88-B7EC-2F7393ECCF84}"/>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3" name="Footer Placeholder 2">
            <a:extLst>
              <a:ext uri="{FF2B5EF4-FFF2-40B4-BE49-F238E27FC236}">
                <a16:creationId xmlns:a16="http://schemas.microsoft.com/office/drawing/2014/main" id="{ECF20EB2-8312-C6F8-D139-64560B3E92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43B15-5F97-4CDC-63A5-231F63ECA601}"/>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2460752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BD60-1F11-AF53-C4BA-15283690A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B5751D-93F4-79DA-5310-22A922169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45C6D-727A-9360-C23B-4236436CF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2F87D-3CD4-6FD7-6312-B7C59478A5FA}"/>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6" name="Footer Placeholder 5">
            <a:extLst>
              <a:ext uri="{FF2B5EF4-FFF2-40B4-BE49-F238E27FC236}">
                <a16:creationId xmlns:a16="http://schemas.microsoft.com/office/drawing/2014/main" id="{19E3BCA0-9360-F4C2-3501-28C866C80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91A921-FD4F-2CD7-7457-5677FD10DEB2}"/>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1347647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DCF9-B257-49FE-445B-858C8CACC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C96127-04E8-BBCC-AD81-F2D9172AA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4D4F11-79F4-8A99-658B-DF73B20D5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09D4D8-FFE1-231B-2887-4E7DC003DAEC}"/>
              </a:ext>
            </a:extLst>
          </p:cNvPr>
          <p:cNvSpPr>
            <a:spLocks noGrp="1"/>
          </p:cNvSpPr>
          <p:nvPr>
            <p:ph type="dt" sz="half" idx="10"/>
          </p:nvPr>
        </p:nvSpPr>
        <p:spPr/>
        <p:txBody>
          <a:bodyPr/>
          <a:lstStyle/>
          <a:p>
            <a:fld id="{80B3A26B-520A-4BE0-9E78-9A69F789A6AE}" type="datetimeFigureOut">
              <a:rPr lang="en-US" smtClean="0"/>
              <a:t>11/28/2023</a:t>
            </a:fld>
            <a:endParaRPr lang="en-US"/>
          </a:p>
        </p:txBody>
      </p:sp>
      <p:sp>
        <p:nvSpPr>
          <p:cNvPr id="6" name="Footer Placeholder 5">
            <a:extLst>
              <a:ext uri="{FF2B5EF4-FFF2-40B4-BE49-F238E27FC236}">
                <a16:creationId xmlns:a16="http://schemas.microsoft.com/office/drawing/2014/main" id="{C7C204C1-A4A3-0DAD-8822-F8F2BADCD1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8E116-05A9-FF74-8A6F-9F0F1148745B}"/>
              </a:ext>
            </a:extLst>
          </p:cNvPr>
          <p:cNvSpPr>
            <a:spLocks noGrp="1"/>
          </p:cNvSpPr>
          <p:nvPr>
            <p:ph type="sldNum" sz="quarter" idx="12"/>
          </p:nvPr>
        </p:nvSpPr>
        <p:spPr/>
        <p:txBody>
          <a:bodyPr/>
          <a:lstStyle/>
          <a:p>
            <a:fld id="{BEE41F08-CC27-4EE7-9FB5-7A3128A9913D}" type="slidenum">
              <a:rPr lang="en-US" smtClean="0"/>
              <a:t>‹#›</a:t>
            </a:fld>
            <a:endParaRPr lang="en-US"/>
          </a:p>
        </p:txBody>
      </p:sp>
    </p:spTree>
    <p:extLst>
      <p:ext uri="{BB962C8B-B14F-4D97-AF65-F5344CB8AC3E}">
        <p14:creationId xmlns:p14="http://schemas.microsoft.com/office/powerpoint/2010/main" val="20525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385F49-0F15-F761-B48D-694D05BE0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7AAE4-9E9F-B4E2-5818-37933914E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2FD44-426E-082A-D365-3AF71961B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3A26B-520A-4BE0-9E78-9A69F789A6AE}" type="datetimeFigureOut">
              <a:rPr lang="en-US" smtClean="0"/>
              <a:t>11/28/2023</a:t>
            </a:fld>
            <a:endParaRPr lang="en-US"/>
          </a:p>
        </p:txBody>
      </p:sp>
      <p:sp>
        <p:nvSpPr>
          <p:cNvPr id="5" name="Footer Placeholder 4">
            <a:extLst>
              <a:ext uri="{FF2B5EF4-FFF2-40B4-BE49-F238E27FC236}">
                <a16:creationId xmlns:a16="http://schemas.microsoft.com/office/drawing/2014/main" id="{FE7D01B6-116B-45BB-FC5D-733AF33AF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41F737-6533-3F00-FD59-7D81773738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41F08-CC27-4EE7-9FB5-7A3128A9913D}" type="slidenum">
              <a:rPr lang="en-US" smtClean="0"/>
              <a:t>‹#›</a:t>
            </a:fld>
            <a:endParaRPr lang="en-US"/>
          </a:p>
        </p:txBody>
      </p:sp>
    </p:spTree>
    <p:extLst>
      <p:ext uri="{BB962C8B-B14F-4D97-AF65-F5344CB8AC3E}">
        <p14:creationId xmlns:p14="http://schemas.microsoft.com/office/powerpoint/2010/main" val="99555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rktrace.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9863-2A2A-07F4-2E31-A7C87050CCA2}"/>
              </a:ext>
            </a:extLst>
          </p:cNvPr>
          <p:cNvSpPr>
            <a:spLocks noGrp="1"/>
          </p:cNvSpPr>
          <p:nvPr>
            <p:ph type="ctrTitle"/>
          </p:nvPr>
        </p:nvSpPr>
        <p:spPr/>
        <p:txBody>
          <a:bodyPr>
            <a:normAutofit fontScale="90000"/>
          </a:bodyPr>
          <a:lstStyle/>
          <a:p>
            <a:r>
              <a:rPr lang="en-US" dirty="0"/>
              <a:t>Scanning and Vulnerability Assessment with Machine Learning and AI</a:t>
            </a:r>
            <a:br>
              <a:rPr lang="en-US" dirty="0"/>
            </a:br>
            <a:endParaRPr lang="en-US" dirty="0"/>
          </a:p>
        </p:txBody>
      </p:sp>
      <p:sp>
        <p:nvSpPr>
          <p:cNvPr id="3" name="Subtitle 2">
            <a:extLst>
              <a:ext uri="{FF2B5EF4-FFF2-40B4-BE49-F238E27FC236}">
                <a16:creationId xmlns:a16="http://schemas.microsoft.com/office/drawing/2014/main" id="{C2B58461-B511-E243-7AF3-C32EBB75E3F5}"/>
              </a:ext>
            </a:extLst>
          </p:cNvPr>
          <p:cNvSpPr>
            <a:spLocks noGrp="1"/>
          </p:cNvSpPr>
          <p:nvPr>
            <p:ph type="subTitle" idx="1"/>
          </p:nvPr>
        </p:nvSpPr>
        <p:spPr/>
        <p:txBody>
          <a:bodyPr/>
          <a:lstStyle/>
          <a:p>
            <a:r>
              <a:rPr lang="en-US" dirty="0"/>
              <a:t>Harnessing Artificial Intelligence for Penetration Testing</a:t>
            </a:r>
          </a:p>
        </p:txBody>
      </p:sp>
    </p:spTree>
    <p:extLst>
      <p:ext uri="{BB962C8B-B14F-4D97-AF65-F5344CB8AC3E}">
        <p14:creationId xmlns:p14="http://schemas.microsoft.com/office/powerpoint/2010/main" val="273884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4F9A-A739-B582-8E96-4BCC4ABA3731}"/>
              </a:ext>
            </a:extLst>
          </p:cNvPr>
          <p:cNvSpPr>
            <a:spLocks noGrp="1"/>
          </p:cNvSpPr>
          <p:nvPr>
            <p:ph type="title"/>
          </p:nvPr>
        </p:nvSpPr>
        <p:spPr/>
        <p:txBody>
          <a:bodyPr/>
          <a:lstStyle/>
          <a:p>
            <a:r>
              <a:rPr lang="en-US" dirty="0"/>
              <a:t>Challenges in Implementing AI</a:t>
            </a:r>
          </a:p>
        </p:txBody>
      </p:sp>
      <p:sp>
        <p:nvSpPr>
          <p:cNvPr id="3" name="Content Placeholder 2">
            <a:extLst>
              <a:ext uri="{FF2B5EF4-FFF2-40B4-BE49-F238E27FC236}">
                <a16:creationId xmlns:a16="http://schemas.microsoft.com/office/drawing/2014/main" id="{168A7734-272B-8E0B-2906-93FAA09571ED}"/>
              </a:ext>
            </a:extLst>
          </p:cNvPr>
          <p:cNvSpPr>
            <a:spLocks noGrp="1"/>
          </p:cNvSpPr>
          <p:nvPr>
            <p:ph idx="1"/>
          </p:nvPr>
        </p:nvSpPr>
        <p:spPr/>
        <p:txBody>
          <a:bodyPr/>
          <a:lstStyle/>
          <a:p>
            <a:r>
              <a:rPr lang="en-US" dirty="0"/>
              <a:t>Ethical Considerations</a:t>
            </a:r>
          </a:p>
          <a:p>
            <a:r>
              <a:rPr lang="en-US" dirty="0"/>
              <a:t>Bias</a:t>
            </a:r>
          </a:p>
          <a:p>
            <a:r>
              <a:rPr lang="en-US" dirty="0"/>
              <a:t>Technical limitations</a:t>
            </a:r>
          </a:p>
          <a:p>
            <a:endParaRPr lang="en-US" dirty="0"/>
          </a:p>
        </p:txBody>
      </p:sp>
    </p:spTree>
    <p:extLst>
      <p:ext uri="{BB962C8B-B14F-4D97-AF65-F5344CB8AC3E}">
        <p14:creationId xmlns:p14="http://schemas.microsoft.com/office/powerpoint/2010/main" val="194309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D20A-5BF1-AC7B-0641-A2DA4E2C1B92}"/>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DCA4BA91-10EF-CACD-CD38-C18024CDDFD2}"/>
              </a:ext>
            </a:extLst>
          </p:cNvPr>
          <p:cNvSpPr>
            <a:spLocks noGrp="1"/>
          </p:cNvSpPr>
          <p:nvPr>
            <p:ph idx="1"/>
          </p:nvPr>
        </p:nvSpPr>
        <p:spPr/>
        <p:txBody>
          <a:bodyPr>
            <a:normAutofit fontScale="92500" lnSpcReduction="20000"/>
          </a:bodyPr>
          <a:lstStyle/>
          <a:p>
            <a:pPr marL="0" indent="0" algn="ctr">
              <a:buNone/>
            </a:pPr>
            <a:r>
              <a:rPr lang="en-US" dirty="0"/>
              <a:t>Imagine there is a ‘Strong AI’ tool, is designed to scan a system for potential security issues within legal and ethical boundaries. However, the AI tool, acting autonomously, decides to exploit a known vulnerability in a critical system to gather more information. This action, though achieving its legal and ethical goal of finding weaknesses, used unethical means to do so, as it violates the PT principle of not causing harm. The ethical breach occurs because the AI tool autonomously chose an action that goes beyond the agreed-upon legal and ethical boundaries set by the pentester.</a:t>
            </a:r>
          </a:p>
          <a:p>
            <a:pPr algn="ctr"/>
            <a:endParaRPr lang="en-US" dirty="0"/>
          </a:p>
          <a:p>
            <a:pPr marL="0" indent="0" algn="ctr">
              <a:buNone/>
            </a:pPr>
            <a:r>
              <a:rPr lang="en-US" dirty="0"/>
              <a:t>In such a case, who should be held accountable for these actions?</a:t>
            </a:r>
          </a:p>
          <a:p>
            <a:pPr algn="ctr"/>
            <a:endParaRPr lang="en-US" dirty="0"/>
          </a:p>
          <a:p>
            <a:pPr marL="0" indent="0" algn="ctr">
              <a:buNone/>
            </a:pPr>
            <a:r>
              <a:rPr lang="en-US" dirty="0"/>
              <a:t>What mechanisms could be put in place to ensure clear lines of responsibility?</a:t>
            </a:r>
          </a:p>
          <a:p>
            <a:pPr algn="ctr"/>
            <a:endParaRPr lang="en-US" dirty="0"/>
          </a:p>
        </p:txBody>
      </p:sp>
    </p:spTree>
    <p:extLst>
      <p:ext uri="{BB962C8B-B14F-4D97-AF65-F5344CB8AC3E}">
        <p14:creationId xmlns:p14="http://schemas.microsoft.com/office/powerpoint/2010/main" val="3688090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D3C7-3BBB-A21E-0C88-C5DFEB2771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A87C37-45DA-DA8D-4910-05DC05352F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570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A71E-8D2B-5CA0-EB1A-420CC30CA1F0}"/>
              </a:ext>
            </a:extLst>
          </p:cNvPr>
          <p:cNvSpPr>
            <a:spLocks noGrp="1"/>
          </p:cNvSpPr>
          <p:nvPr>
            <p:ph type="title"/>
          </p:nvPr>
        </p:nvSpPr>
        <p:spPr/>
        <p:txBody>
          <a:bodyPr/>
          <a:lstStyle/>
          <a:p>
            <a:r>
              <a:rPr lang="en-US" dirty="0"/>
              <a:t>Phase 2: Scanning</a:t>
            </a:r>
          </a:p>
        </p:txBody>
      </p:sp>
      <p:sp>
        <p:nvSpPr>
          <p:cNvPr id="3" name="Content Placeholder 2">
            <a:extLst>
              <a:ext uri="{FF2B5EF4-FFF2-40B4-BE49-F238E27FC236}">
                <a16:creationId xmlns:a16="http://schemas.microsoft.com/office/drawing/2014/main" id="{8AD82ED2-1621-CEE5-E1BC-AC99AF26C09F}"/>
              </a:ext>
            </a:extLst>
          </p:cNvPr>
          <p:cNvSpPr>
            <a:spLocks noGrp="1"/>
          </p:cNvSpPr>
          <p:nvPr>
            <p:ph idx="1"/>
          </p:nvPr>
        </p:nvSpPr>
        <p:spPr/>
        <p:txBody>
          <a:bodyPr/>
          <a:lstStyle/>
          <a:p>
            <a:r>
              <a:rPr lang="en-US" dirty="0"/>
              <a:t>Actively testing and probing identified potential entry points to evaluate their susceptibility to potential exploits within the target system, network, or application.</a:t>
            </a:r>
          </a:p>
        </p:txBody>
      </p:sp>
    </p:spTree>
    <p:extLst>
      <p:ext uri="{BB962C8B-B14F-4D97-AF65-F5344CB8AC3E}">
        <p14:creationId xmlns:p14="http://schemas.microsoft.com/office/powerpoint/2010/main" val="102457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A71E-8D2B-5CA0-EB1A-420CC30CA1F0}"/>
              </a:ext>
            </a:extLst>
          </p:cNvPr>
          <p:cNvSpPr>
            <a:spLocks noGrp="1"/>
          </p:cNvSpPr>
          <p:nvPr>
            <p:ph type="title"/>
          </p:nvPr>
        </p:nvSpPr>
        <p:spPr/>
        <p:txBody>
          <a:bodyPr/>
          <a:lstStyle/>
          <a:p>
            <a:r>
              <a:rPr lang="en-US" dirty="0"/>
              <a:t>Phase 2: Scanning</a:t>
            </a:r>
          </a:p>
        </p:txBody>
      </p:sp>
      <p:sp>
        <p:nvSpPr>
          <p:cNvPr id="3" name="Content Placeholder 2">
            <a:extLst>
              <a:ext uri="{FF2B5EF4-FFF2-40B4-BE49-F238E27FC236}">
                <a16:creationId xmlns:a16="http://schemas.microsoft.com/office/drawing/2014/main" id="{8AD82ED2-1621-CEE5-E1BC-AC99AF26C09F}"/>
              </a:ext>
            </a:extLst>
          </p:cNvPr>
          <p:cNvSpPr>
            <a:spLocks noGrp="1"/>
          </p:cNvSpPr>
          <p:nvPr>
            <p:ph idx="1"/>
          </p:nvPr>
        </p:nvSpPr>
        <p:spPr/>
        <p:txBody>
          <a:bodyPr/>
          <a:lstStyle/>
          <a:p>
            <a:r>
              <a:rPr lang="en-US" dirty="0"/>
              <a:t>Network Scanner</a:t>
            </a:r>
          </a:p>
          <a:p>
            <a:pPr lvl="1"/>
            <a:r>
              <a:rPr lang="en-US" dirty="0"/>
              <a:t> Discovers live hosts, open ports, and devices within a network</a:t>
            </a:r>
          </a:p>
          <a:p>
            <a:r>
              <a:rPr lang="en-US" dirty="0"/>
              <a:t>Vulnerability Scanner</a:t>
            </a:r>
          </a:p>
          <a:p>
            <a:pPr lvl="1"/>
            <a:r>
              <a:rPr lang="en-US" dirty="0"/>
              <a:t>Identifies vulnerabilities in systems, applications, and network devices</a:t>
            </a:r>
          </a:p>
          <a:p>
            <a:r>
              <a:rPr lang="en-US" dirty="0"/>
              <a:t>Web Application Scanner</a:t>
            </a:r>
          </a:p>
          <a:p>
            <a:pPr lvl="1"/>
            <a:r>
              <a:rPr lang="en-US" dirty="0"/>
              <a:t>identifies security vulnerabilities specific to web applications</a:t>
            </a:r>
          </a:p>
          <a:p>
            <a:pPr lvl="1"/>
            <a:endParaRPr lang="en-US" dirty="0"/>
          </a:p>
        </p:txBody>
      </p:sp>
    </p:spTree>
    <p:extLst>
      <p:ext uri="{BB962C8B-B14F-4D97-AF65-F5344CB8AC3E}">
        <p14:creationId xmlns:p14="http://schemas.microsoft.com/office/powerpoint/2010/main" val="175313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720F-429F-3697-A7DC-FBA527EDB762}"/>
              </a:ext>
            </a:extLst>
          </p:cNvPr>
          <p:cNvSpPr>
            <a:spLocks noGrp="1"/>
          </p:cNvSpPr>
          <p:nvPr>
            <p:ph type="title"/>
          </p:nvPr>
        </p:nvSpPr>
        <p:spPr/>
        <p:txBody>
          <a:bodyPr/>
          <a:lstStyle/>
          <a:p>
            <a:r>
              <a:rPr lang="en-US" dirty="0"/>
              <a:t>“Manual” Methods in Scanning</a:t>
            </a:r>
          </a:p>
        </p:txBody>
      </p:sp>
      <p:sp>
        <p:nvSpPr>
          <p:cNvPr id="3" name="Content Placeholder 2">
            <a:extLst>
              <a:ext uri="{FF2B5EF4-FFF2-40B4-BE49-F238E27FC236}">
                <a16:creationId xmlns:a16="http://schemas.microsoft.com/office/drawing/2014/main" id="{CA5044B2-7B0F-5F0A-1DDE-6849B1527EFF}"/>
              </a:ext>
            </a:extLst>
          </p:cNvPr>
          <p:cNvSpPr>
            <a:spLocks noGrp="1"/>
          </p:cNvSpPr>
          <p:nvPr>
            <p:ph idx="1"/>
          </p:nvPr>
        </p:nvSpPr>
        <p:spPr/>
        <p:txBody>
          <a:bodyPr>
            <a:normAutofit lnSpcReduction="10000"/>
          </a:bodyPr>
          <a:lstStyle/>
          <a:p>
            <a:r>
              <a:rPr lang="en-US" dirty="0"/>
              <a:t>rely on human intervention rather than automated processes</a:t>
            </a:r>
          </a:p>
          <a:p>
            <a:r>
              <a:rPr lang="en-US" dirty="0"/>
              <a:t>Network Scanning</a:t>
            </a:r>
          </a:p>
          <a:p>
            <a:pPr lvl="1"/>
            <a:r>
              <a:rPr lang="en-US" i="0" dirty="0"/>
              <a:t>Nmap</a:t>
            </a:r>
          </a:p>
          <a:p>
            <a:pPr lvl="1"/>
            <a:r>
              <a:rPr lang="en-US" i="0" dirty="0"/>
              <a:t>Wireshark </a:t>
            </a:r>
            <a:endParaRPr lang="en-US" dirty="0"/>
          </a:p>
          <a:p>
            <a:r>
              <a:rPr lang="en-US" dirty="0"/>
              <a:t>Vulnerability Scanning</a:t>
            </a:r>
          </a:p>
          <a:p>
            <a:pPr lvl="1"/>
            <a:r>
              <a:rPr lang="en-US" i="0" dirty="0"/>
              <a:t>OpenVAS</a:t>
            </a:r>
          </a:p>
          <a:p>
            <a:pPr lvl="1"/>
            <a:r>
              <a:rPr lang="en-US" i="0" dirty="0"/>
              <a:t>Nessus </a:t>
            </a:r>
            <a:endParaRPr lang="en-US" dirty="0"/>
          </a:p>
          <a:p>
            <a:r>
              <a:rPr lang="en-US" dirty="0"/>
              <a:t>Web Application Scanning</a:t>
            </a:r>
          </a:p>
          <a:p>
            <a:pPr lvl="1"/>
            <a:r>
              <a:rPr lang="en-US" i="0" dirty="0"/>
              <a:t>OWASP ZAP</a:t>
            </a:r>
          </a:p>
          <a:p>
            <a:pPr lvl="1"/>
            <a:r>
              <a:rPr lang="en-US" i="0" dirty="0"/>
              <a:t>Burp Suite </a:t>
            </a:r>
            <a:endParaRPr lang="en-US" dirty="0"/>
          </a:p>
          <a:p>
            <a:endParaRPr lang="en-US" dirty="0"/>
          </a:p>
          <a:p>
            <a:endParaRPr lang="en-US" dirty="0"/>
          </a:p>
        </p:txBody>
      </p:sp>
    </p:spTree>
    <p:extLst>
      <p:ext uri="{BB962C8B-B14F-4D97-AF65-F5344CB8AC3E}">
        <p14:creationId xmlns:p14="http://schemas.microsoft.com/office/powerpoint/2010/main" val="382504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4AE4-8DB2-3B19-4FED-04CBFDDFEFC7}"/>
              </a:ext>
            </a:extLst>
          </p:cNvPr>
          <p:cNvSpPr>
            <a:spLocks noGrp="1"/>
          </p:cNvSpPr>
          <p:nvPr>
            <p:ph type="title"/>
          </p:nvPr>
        </p:nvSpPr>
        <p:spPr/>
        <p:txBody>
          <a:bodyPr/>
          <a:lstStyle/>
          <a:p>
            <a:r>
              <a:rPr lang="en-US" dirty="0"/>
              <a:t>Limitations of Current Methods</a:t>
            </a:r>
          </a:p>
        </p:txBody>
      </p:sp>
      <p:sp>
        <p:nvSpPr>
          <p:cNvPr id="3" name="Content Placeholder 2">
            <a:extLst>
              <a:ext uri="{FF2B5EF4-FFF2-40B4-BE49-F238E27FC236}">
                <a16:creationId xmlns:a16="http://schemas.microsoft.com/office/drawing/2014/main" id="{11578ACD-211B-B2E7-309B-A1F1022365BB}"/>
              </a:ext>
            </a:extLst>
          </p:cNvPr>
          <p:cNvSpPr>
            <a:spLocks noGrp="1"/>
          </p:cNvSpPr>
          <p:nvPr>
            <p:ph idx="1"/>
          </p:nvPr>
        </p:nvSpPr>
        <p:spPr/>
        <p:txBody>
          <a:bodyPr/>
          <a:lstStyle/>
          <a:p>
            <a:r>
              <a:rPr lang="en-US" dirty="0"/>
              <a:t>Time-consuming and Resource-Intensive</a:t>
            </a:r>
          </a:p>
          <a:p>
            <a:r>
              <a:rPr lang="en-US" dirty="0"/>
              <a:t>Manual management of vulnerability and attack databases</a:t>
            </a:r>
          </a:p>
          <a:p>
            <a:pPr lvl="1"/>
            <a:r>
              <a:rPr lang="en-US" dirty="0"/>
              <a:t>Common Vulnerabilities and Exposures (CVE)</a:t>
            </a:r>
          </a:p>
          <a:p>
            <a:pPr lvl="1"/>
            <a:r>
              <a:rPr lang="en-US" dirty="0"/>
              <a:t>National Vulnerability Database (NVD),</a:t>
            </a:r>
          </a:p>
          <a:p>
            <a:r>
              <a:rPr lang="en-US" dirty="0"/>
              <a:t>Requires manual code updates for different architectures</a:t>
            </a:r>
          </a:p>
          <a:p>
            <a:r>
              <a:rPr lang="en-US" dirty="0"/>
              <a:t>Limited Scalability</a:t>
            </a:r>
          </a:p>
          <a:p>
            <a:r>
              <a:rPr lang="en-US" dirty="0"/>
              <a:t>Potential for Human Error</a:t>
            </a:r>
          </a:p>
          <a:p>
            <a:pPr lvl="1"/>
            <a:endParaRPr lang="en-US" dirty="0"/>
          </a:p>
          <a:p>
            <a:pPr lvl="1"/>
            <a:endParaRPr lang="en-US" dirty="0"/>
          </a:p>
        </p:txBody>
      </p:sp>
    </p:spTree>
    <p:extLst>
      <p:ext uri="{BB962C8B-B14F-4D97-AF65-F5344CB8AC3E}">
        <p14:creationId xmlns:p14="http://schemas.microsoft.com/office/powerpoint/2010/main" val="98764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8A35-4DF8-8675-F6D6-31890472EFD8}"/>
              </a:ext>
            </a:extLst>
          </p:cNvPr>
          <p:cNvSpPr>
            <a:spLocks noGrp="1"/>
          </p:cNvSpPr>
          <p:nvPr>
            <p:ph type="title"/>
          </p:nvPr>
        </p:nvSpPr>
        <p:spPr/>
        <p:txBody>
          <a:bodyPr/>
          <a:lstStyle/>
          <a:p>
            <a:r>
              <a:rPr lang="en-US" dirty="0"/>
              <a:t>Introduction to AI and ML in Scanning</a:t>
            </a:r>
          </a:p>
        </p:txBody>
      </p:sp>
      <p:sp>
        <p:nvSpPr>
          <p:cNvPr id="3" name="Content Placeholder 2">
            <a:extLst>
              <a:ext uri="{FF2B5EF4-FFF2-40B4-BE49-F238E27FC236}">
                <a16:creationId xmlns:a16="http://schemas.microsoft.com/office/drawing/2014/main" id="{49D4E425-626E-B634-52B6-072086340CBB}"/>
              </a:ext>
            </a:extLst>
          </p:cNvPr>
          <p:cNvSpPr>
            <a:spLocks noGrp="1"/>
          </p:cNvSpPr>
          <p:nvPr>
            <p:ph idx="1"/>
          </p:nvPr>
        </p:nvSpPr>
        <p:spPr/>
        <p:txBody>
          <a:bodyPr/>
          <a:lstStyle/>
          <a:p>
            <a:r>
              <a:rPr lang="en-US" dirty="0"/>
              <a:t>learns from previous data and experiences</a:t>
            </a:r>
          </a:p>
          <a:p>
            <a:r>
              <a:rPr lang="en-US" dirty="0"/>
              <a:t>Fast, standard process</a:t>
            </a:r>
          </a:p>
          <a:p>
            <a:r>
              <a:rPr lang="en-US" dirty="0"/>
              <a:t>Automatic management of vulnerability and attack databases</a:t>
            </a:r>
          </a:p>
          <a:p>
            <a:r>
              <a:rPr lang="en-US" dirty="0"/>
              <a:t>Adapts to diverse architectures seamlessly</a:t>
            </a:r>
          </a:p>
          <a:p>
            <a:r>
              <a:rPr lang="en-US" dirty="0"/>
              <a:t>Scalable </a:t>
            </a:r>
          </a:p>
          <a:p>
            <a:r>
              <a:rPr lang="en-US" dirty="0"/>
              <a:t>Reduced Human Error Risk</a:t>
            </a:r>
          </a:p>
        </p:txBody>
      </p:sp>
    </p:spTree>
    <p:extLst>
      <p:ext uri="{BB962C8B-B14F-4D97-AF65-F5344CB8AC3E}">
        <p14:creationId xmlns:p14="http://schemas.microsoft.com/office/powerpoint/2010/main" val="44131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A3C7-A4C7-4801-0BFC-F712B36F3850}"/>
              </a:ext>
            </a:extLst>
          </p:cNvPr>
          <p:cNvSpPr>
            <a:spLocks noGrp="1"/>
          </p:cNvSpPr>
          <p:nvPr>
            <p:ph type="title"/>
          </p:nvPr>
        </p:nvSpPr>
        <p:spPr/>
        <p:txBody>
          <a:bodyPr/>
          <a:lstStyle/>
          <a:p>
            <a:r>
              <a:rPr lang="en-US" dirty="0"/>
              <a:t>AI in Network Scanning</a:t>
            </a:r>
          </a:p>
        </p:txBody>
      </p:sp>
      <p:sp>
        <p:nvSpPr>
          <p:cNvPr id="3" name="Content Placeholder 2">
            <a:extLst>
              <a:ext uri="{FF2B5EF4-FFF2-40B4-BE49-F238E27FC236}">
                <a16:creationId xmlns:a16="http://schemas.microsoft.com/office/drawing/2014/main" id="{B05908BB-1676-25D5-6462-35BBD30B42EA}"/>
              </a:ext>
            </a:extLst>
          </p:cNvPr>
          <p:cNvSpPr>
            <a:spLocks noGrp="1"/>
          </p:cNvSpPr>
          <p:nvPr>
            <p:ph idx="1"/>
          </p:nvPr>
        </p:nvSpPr>
        <p:spPr/>
        <p:txBody>
          <a:bodyPr/>
          <a:lstStyle/>
          <a:p>
            <a:r>
              <a:rPr lang="en-US" dirty="0"/>
              <a:t>identifying and mapping the infrastructure of a target</a:t>
            </a:r>
          </a:p>
          <a:p>
            <a:r>
              <a:rPr lang="en-US" dirty="0"/>
              <a:t>Improvements</a:t>
            </a:r>
          </a:p>
          <a:p>
            <a:pPr lvl="1"/>
            <a:r>
              <a:rPr lang="en-US" dirty="0"/>
              <a:t>Faster Discovery</a:t>
            </a:r>
          </a:p>
          <a:p>
            <a:pPr lvl="1"/>
            <a:r>
              <a:rPr lang="en-US" dirty="0"/>
              <a:t>Adaptive</a:t>
            </a:r>
          </a:p>
          <a:p>
            <a:pPr lvl="1"/>
            <a:r>
              <a:rPr lang="en-US" dirty="0"/>
              <a:t>Accurate</a:t>
            </a:r>
          </a:p>
          <a:p>
            <a:r>
              <a:rPr lang="en-US" dirty="0"/>
              <a:t>Dark Trace</a:t>
            </a:r>
          </a:p>
          <a:p>
            <a:pPr lvl="1"/>
            <a:r>
              <a:rPr lang="en-US" dirty="0">
                <a:hlinkClick r:id="rId3"/>
              </a:rPr>
              <a:t>https://darktrace.com/</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300237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5ED1-E135-3984-A994-5916CA0A42A0}"/>
              </a:ext>
            </a:extLst>
          </p:cNvPr>
          <p:cNvSpPr>
            <a:spLocks noGrp="1"/>
          </p:cNvSpPr>
          <p:nvPr>
            <p:ph type="title"/>
          </p:nvPr>
        </p:nvSpPr>
        <p:spPr/>
        <p:txBody>
          <a:bodyPr/>
          <a:lstStyle/>
          <a:p>
            <a:r>
              <a:rPr lang="en-US" dirty="0"/>
              <a:t>AI in Vulnerability Scanning</a:t>
            </a:r>
          </a:p>
        </p:txBody>
      </p:sp>
      <p:sp>
        <p:nvSpPr>
          <p:cNvPr id="3" name="Content Placeholder 2">
            <a:extLst>
              <a:ext uri="{FF2B5EF4-FFF2-40B4-BE49-F238E27FC236}">
                <a16:creationId xmlns:a16="http://schemas.microsoft.com/office/drawing/2014/main" id="{1B30DE96-C4D1-9B5E-EF22-C8D4F7F1A8EB}"/>
              </a:ext>
            </a:extLst>
          </p:cNvPr>
          <p:cNvSpPr>
            <a:spLocks noGrp="1"/>
          </p:cNvSpPr>
          <p:nvPr>
            <p:ph idx="1"/>
          </p:nvPr>
        </p:nvSpPr>
        <p:spPr/>
        <p:txBody>
          <a:bodyPr/>
          <a:lstStyle/>
          <a:p>
            <a:r>
              <a:rPr lang="en-US" dirty="0"/>
              <a:t>identifying potential entry points </a:t>
            </a:r>
          </a:p>
          <a:p>
            <a:r>
              <a:rPr lang="en-US" dirty="0"/>
              <a:t>Improvements</a:t>
            </a:r>
          </a:p>
          <a:p>
            <a:pPr lvl="1"/>
            <a:r>
              <a:rPr lang="en-US" dirty="0"/>
              <a:t>Prioritization</a:t>
            </a:r>
          </a:p>
          <a:p>
            <a:pPr lvl="1"/>
            <a:r>
              <a:rPr lang="en-US" dirty="0"/>
              <a:t>Adaptive</a:t>
            </a:r>
          </a:p>
          <a:p>
            <a:pPr lvl="1"/>
            <a:r>
              <a:rPr lang="en-US" dirty="0"/>
              <a:t>Automation</a:t>
            </a:r>
          </a:p>
          <a:p>
            <a:r>
              <a:rPr lang="en-US" dirty="0"/>
              <a:t>Shodan</a:t>
            </a:r>
          </a:p>
          <a:p>
            <a:r>
              <a:rPr lang="en-US" dirty="0"/>
              <a:t>Nmap Scripting Engine (NSE)</a:t>
            </a:r>
          </a:p>
          <a:p>
            <a:endParaRPr lang="en-US" dirty="0"/>
          </a:p>
        </p:txBody>
      </p:sp>
    </p:spTree>
    <p:extLst>
      <p:ext uri="{BB962C8B-B14F-4D97-AF65-F5344CB8AC3E}">
        <p14:creationId xmlns:p14="http://schemas.microsoft.com/office/powerpoint/2010/main" val="180468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F52E-CD12-BB35-F9DC-BB77BEEDC441}"/>
              </a:ext>
            </a:extLst>
          </p:cNvPr>
          <p:cNvSpPr>
            <a:spLocks noGrp="1"/>
          </p:cNvSpPr>
          <p:nvPr>
            <p:ph type="title"/>
          </p:nvPr>
        </p:nvSpPr>
        <p:spPr/>
        <p:txBody>
          <a:bodyPr/>
          <a:lstStyle/>
          <a:p>
            <a:r>
              <a:rPr lang="it-IT" dirty="0"/>
              <a:t>AI in  Web Application Scanning</a:t>
            </a:r>
            <a:endParaRPr lang="en-US" dirty="0"/>
          </a:p>
        </p:txBody>
      </p:sp>
      <p:sp>
        <p:nvSpPr>
          <p:cNvPr id="3" name="Content Placeholder 2">
            <a:extLst>
              <a:ext uri="{FF2B5EF4-FFF2-40B4-BE49-F238E27FC236}">
                <a16:creationId xmlns:a16="http://schemas.microsoft.com/office/drawing/2014/main" id="{8354E4B8-8A7F-9E37-F4C6-3E881B1D4C9A}"/>
              </a:ext>
            </a:extLst>
          </p:cNvPr>
          <p:cNvSpPr>
            <a:spLocks noGrp="1"/>
          </p:cNvSpPr>
          <p:nvPr>
            <p:ph idx="1"/>
          </p:nvPr>
        </p:nvSpPr>
        <p:spPr/>
        <p:txBody>
          <a:bodyPr/>
          <a:lstStyle/>
          <a:p>
            <a:r>
              <a:rPr lang="en-US" dirty="0"/>
              <a:t>identifying vulnerabilities in the code or configurations of web applications</a:t>
            </a:r>
          </a:p>
          <a:p>
            <a:r>
              <a:rPr lang="en-US" dirty="0"/>
              <a:t>Improvements</a:t>
            </a:r>
          </a:p>
          <a:p>
            <a:pPr lvl="1"/>
            <a:r>
              <a:rPr lang="en-US" dirty="0"/>
              <a:t>Enhanced Detection</a:t>
            </a:r>
          </a:p>
          <a:p>
            <a:pPr lvl="1"/>
            <a:r>
              <a:rPr lang="en-US" dirty="0"/>
              <a:t>Behavioral Analysis</a:t>
            </a:r>
          </a:p>
          <a:p>
            <a:pPr lvl="1"/>
            <a:r>
              <a:rPr lang="en-US" dirty="0"/>
              <a:t>Continuous Improvement</a:t>
            </a:r>
          </a:p>
          <a:p>
            <a:r>
              <a:rPr lang="en-US" dirty="0" err="1"/>
              <a:t>AppSpider</a:t>
            </a:r>
            <a:r>
              <a:rPr lang="en-US" dirty="0"/>
              <a:t> </a:t>
            </a:r>
          </a:p>
          <a:p>
            <a:r>
              <a:rPr lang="en-US" dirty="0" err="1"/>
              <a:t>Acunetix</a:t>
            </a:r>
            <a:r>
              <a:rPr lang="en-US" dirty="0"/>
              <a:t> </a:t>
            </a:r>
          </a:p>
          <a:p>
            <a:endParaRPr lang="en-US" dirty="0"/>
          </a:p>
        </p:txBody>
      </p:sp>
    </p:spTree>
    <p:extLst>
      <p:ext uri="{BB962C8B-B14F-4D97-AF65-F5344CB8AC3E}">
        <p14:creationId xmlns:p14="http://schemas.microsoft.com/office/powerpoint/2010/main" val="375552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5224</Words>
  <Application>Microsoft Office PowerPoint</Application>
  <PresentationFormat>Widescreen</PresentationFormat>
  <Paragraphs>409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Noto Serif</vt:lpstr>
      <vt:lpstr>Söhne</vt:lpstr>
      <vt:lpstr>splunk_data_sans</vt:lpstr>
      <vt:lpstr>Times New Roman</vt:lpstr>
      <vt:lpstr>Office Theme</vt:lpstr>
      <vt:lpstr>Scanning and Vulnerability Assessment with Machine Learning and AI </vt:lpstr>
      <vt:lpstr>Phase 2: Scanning</vt:lpstr>
      <vt:lpstr>Phase 2: Scanning</vt:lpstr>
      <vt:lpstr>“Manual” Methods in Scanning</vt:lpstr>
      <vt:lpstr>Limitations of Current Methods</vt:lpstr>
      <vt:lpstr>Introduction to AI and ML in Scanning</vt:lpstr>
      <vt:lpstr>AI in Network Scanning</vt:lpstr>
      <vt:lpstr>AI in Vulnerability Scanning</vt:lpstr>
      <vt:lpstr>AI in  Web Application Scanning</vt:lpstr>
      <vt:lpstr>Challenges in Implementing AI</vt:lpstr>
      <vt:lpstr>Research 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Kiera Conway</dc:creator>
  <cp:lastModifiedBy>Kiera Conway</cp:lastModifiedBy>
  <cp:revision>24</cp:revision>
  <dcterms:created xsi:type="dcterms:W3CDTF">2023-11-19T01:50:28Z</dcterms:created>
  <dcterms:modified xsi:type="dcterms:W3CDTF">2023-11-29T04:50:33Z</dcterms:modified>
</cp:coreProperties>
</file>